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257" r:id="rId3"/>
    <p:sldId id="260" r:id="rId4"/>
    <p:sldId id="261" r:id="rId5"/>
    <p:sldId id="262" r:id="rId6"/>
    <p:sldId id="265" r:id="rId7"/>
    <p:sldId id="271" r:id="rId8"/>
    <p:sldId id="264" r:id="rId9"/>
    <p:sldId id="272" r:id="rId10"/>
    <p:sldId id="273" r:id="rId11"/>
    <p:sldId id="275" r:id="rId12"/>
    <p:sldId id="276" r:id="rId13"/>
    <p:sldId id="277" r:id="rId14"/>
    <p:sldId id="279" r:id="rId15"/>
    <p:sldId id="278" r:id="rId16"/>
    <p:sldId id="280" r:id="rId17"/>
    <p:sldId id="283" r:id="rId18"/>
    <p:sldId id="286" r:id="rId19"/>
    <p:sldId id="287" r:id="rId20"/>
    <p:sldId id="289" r:id="rId21"/>
    <p:sldId id="292" r:id="rId22"/>
    <p:sldId id="293" r:id="rId23"/>
    <p:sldId id="294" r:id="rId24"/>
    <p:sldId id="295" r:id="rId25"/>
    <p:sldId id="296" r:id="rId26"/>
    <p:sldId id="297" r:id="rId27"/>
    <p:sldId id="298" r:id="rId28"/>
    <p:sldId id="300" r:id="rId29"/>
    <p:sldId id="301" r:id="rId30"/>
    <p:sldId id="1555" r:id="rId31"/>
    <p:sldId id="1557" r:id="rId32"/>
    <p:sldId id="1558" r:id="rId33"/>
    <p:sldId id="1561" r:id="rId34"/>
    <p:sldId id="1562" r:id="rId35"/>
    <p:sldId id="1620" r:id="rId36"/>
    <p:sldId id="1621" r:id="rId37"/>
    <p:sldId id="1622" r:id="rId38"/>
    <p:sldId id="1624" r:id="rId39"/>
    <p:sldId id="1625" r:id="rId40"/>
    <p:sldId id="1626" r:id="rId41"/>
    <p:sldId id="1627" r:id="rId42"/>
    <p:sldId id="1628" r:id="rId43"/>
    <p:sldId id="1629" r:id="rId44"/>
    <p:sldId id="1630" r:id="rId45"/>
    <p:sldId id="1631" r:id="rId46"/>
    <p:sldId id="1671" r:id="rId47"/>
    <p:sldId id="1672" r:id="rId48"/>
    <p:sldId id="1673" r:id="rId49"/>
    <p:sldId id="1674" r:id="rId50"/>
    <p:sldId id="1675" r:id="rId51"/>
    <p:sldId id="1676"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890"/>
    <a:srgbClr val="262161"/>
    <a:srgbClr val="EDEA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0846" autoAdjust="0"/>
  </p:normalViewPr>
  <p:slideViewPr>
    <p:cSldViewPr snapToGrid="0" snapToObjects="1" showGuides="1">
      <p:cViewPr varScale="1">
        <p:scale>
          <a:sx n="121" d="100"/>
          <a:sy n="121" d="100"/>
        </p:scale>
        <p:origin x="912" y="1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7525592097531401"/>
          <c:y val="5.0290135396518401E-2"/>
          <c:w val="0.78471796470825905"/>
          <c:h val="0.747852998065764"/>
        </c:manualLayout>
      </c:layout>
      <c:lineChart>
        <c:grouping val="standard"/>
        <c:varyColors val="0"/>
        <c:ser>
          <c:idx val="0"/>
          <c:order val="0"/>
          <c:tx>
            <c:strRef>
              <c:f>Sheet1!$B$1</c:f>
              <c:strCache>
                <c:ptCount val="1"/>
                <c:pt idx="0">
                  <c:v>ONIVYDE + 5-FU/LV</c:v>
                </c:pt>
              </c:strCache>
            </c:strRef>
          </c:tx>
          <c:spPr>
            <a:ln w="28575" cmpd="sng"/>
          </c:spPr>
          <c:marker>
            <c:symbol val="none"/>
          </c:marker>
          <c:cat>
            <c:numRef>
              <c:f>Sheet1!$A$2:$A$8</c:f>
              <c:numCache>
                <c:formatCode>General</c:formatCode>
                <c:ptCount val="7"/>
                <c:pt idx="0">
                  <c:v>0</c:v>
                </c:pt>
                <c:pt idx="1">
                  <c:v>3</c:v>
                </c:pt>
                <c:pt idx="2">
                  <c:v>6</c:v>
                </c:pt>
                <c:pt idx="3">
                  <c:v>9</c:v>
                </c:pt>
                <c:pt idx="4">
                  <c:v>12</c:v>
                </c:pt>
                <c:pt idx="5">
                  <c:v>15</c:v>
                </c:pt>
                <c:pt idx="6">
                  <c:v>18</c:v>
                </c:pt>
              </c:numCache>
            </c:numRef>
          </c:cat>
          <c:val>
            <c:numRef>
              <c:f>Sheet1!$B$2:$B$8</c:f>
              <c:numCache>
                <c:formatCode>General</c:formatCode>
                <c:ptCount val="7"/>
              </c:numCache>
            </c:numRef>
          </c:val>
          <c:smooth val="0"/>
          <c:extLst>
            <c:ext xmlns:c16="http://schemas.microsoft.com/office/drawing/2014/chart" uri="{C3380CC4-5D6E-409C-BE32-E72D297353CC}">
              <c16:uniqueId val="{00000000-6F8B-4E86-8E21-8DDB64065400}"/>
            </c:ext>
          </c:extLst>
        </c:ser>
        <c:ser>
          <c:idx val="1"/>
          <c:order val="1"/>
          <c:tx>
            <c:strRef>
              <c:f>Sheet1!$C$1</c:f>
              <c:strCache>
                <c:ptCount val="1"/>
                <c:pt idx="0">
                  <c:v> 5-FU/LV</c:v>
                </c:pt>
              </c:strCache>
            </c:strRef>
          </c:tx>
          <c:spPr>
            <a:ln w="28575" cmpd="sng"/>
          </c:spPr>
          <c:marker>
            <c:symbol val="none"/>
          </c:marker>
          <c:cat>
            <c:numRef>
              <c:f>Sheet1!$A$2:$A$8</c:f>
              <c:numCache>
                <c:formatCode>General</c:formatCode>
                <c:ptCount val="7"/>
                <c:pt idx="0">
                  <c:v>0</c:v>
                </c:pt>
                <c:pt idx="1">
                  <c:v>3</c:v>
                </c:pt>
                <c:pt idx="2">
                  <c:v>6</c:v>
                </c:pt>
                <c:pt idx="3">
                  <c:v>9</c:v>
                </c:pt>
                <c:pt idx="4">
                  <c:v>12</c:v>
                </c:pt>
                <c:pt idx="5">
                  <c:v>15</c:v>
                </c:pt>
                <c:pt idx="6">
                  <c:v>18</c:v>
                </c:pt>
              </c:numCache>
            </c:numRef>
          </c:cat>
          <c:val>
            <c:numRef>
              <c:f>Sheet1!$C$2:$C$8</c:f>
              <c:numCache>
                <c:formatCode>General</c:formatCode>
                <c:ptCount val="7"/>
              </c:numCache>
            </c:numRef>
          </c:val>
          <c:smooth val="0"/>
          <c:extLst>
            <c:ext xmlns:c16="http://schemas.microsoft.com/office/drawing/2014/chart" uri="{C3380CC4-5D6E-409C-BE32-E72D297353CC}">
              <c16:uniqueId val="{00000001-6F8B-4E86-8E21-8DDB64065400}"/>
            </c:ext>
          </c:extLst>
        </c:ser>
        <c:dLbls>
          <c:showLegendKey val="0"/>
          <c:showVal val="0"/>
          <c:showCatName val="0"/>
          <c:showSerName val="0"/>
          <c:showPercent val="0"/>
          <c:showBubbleSize val="0"/>
        </c:dLbls>
        <c:smooth val="0"/>
        <c:axId val="-1057330032"/>
        <c:axId val="-1057322400"/>
      </c:lineChart>
      <c:catAx>
        <c:axId val="-1057330032"/>
        <c:scaling>
          <c:orientation val="minMax"/>
        </c:scaling>
        <c:delete val="0"/>
        <c:axPos val="b"/>
        <c:title>
          <c:tx>
            <c:rich>
              <a:bodyPr/>
              <a:lstStyle/>
              <a:p>
                <a:pPr>
                  <a:defRPr sz="1600">
                    <a:solidFill>
                      <a:schemeClr val="tx1"/>
                    </a:solidFill>
                  </a:defRPr>
                </a:pPr>
                <a:r>
                  <a:rPr lang="en-US" sz="1600" b="0" i="0" u="none" strike="noStrike" baseline="0" dirty="0">
                    <a:solidFill>
                      <a:schemeClr val="tx1"/>
                    </a:solidFill>
                  </a:rPr>
                  <a:t>Time from randomization (months)</a:t>
                </a:r>
                <a:endParaRPr lang="en-US" sz="1600" dirty="0">
                  <a:solidFill>
                    <a:schemeClr val="tx1"/>
                  </a:solidFill>
                </a:endParaRPr>
              </a:p>
            </c:rich>
          </c:tx>
          <c:layout>
            <c:manualLayout>
              <c:xMode val="edge"/>
              <c:yMode val="edge"/>
              <c:x val="0.37484727987584199"/>
              <c:y val="0.87174074229883403"/>
            </c:manualLayout>
          </c:layout>
          <c:overlay val="0"/>
        </c:title>
        <c:numFmt formatCode="General" sourceLinked="1"/>
        <c:majorTickMark val="out"/>
        <c:minorTickMark val="none"/>
        <c:tickLblPos val="nextTo"/>
        <c:txPr>
          <a:bodyPr/>
          <a:lstStyle/>
          <a:p>
            <a:pPr>
              <a:defRPr>
                <a:solidFill>
                  <a:schemeClr val="tx1"/>
                </a:solidFill>
              </a:defRPr>
            </a:pPr>
            <a:endParaRPr lang="en-US"/>
          </a:p>
        </c:txPr>
        <c:crossAx val="-1057322400"/>
        <c:crosses val="autoZero"/>
        <c:auto val="1"/>
        <c:lblAlgn val="ctr"/>
        <c:lblOffset val="100"/>
        <c:noMultiLvlLbl val="0"/>
      </c:catAx>
      <c:valAx>
        <c:axId val="-1057322400"/>
        <c:scaling>
          <c:orientation val="minMax"/>
          <c:max val="1"/>
        </c:scaling>
        <c:delete val="0"/>
        <c:axPos val="l"/>
        <c:title>
          <c:tx>
            <c:rich>
              <a:bodyPr rot="-5400000" vert="horz"/>
              <a:lstStyle/>
              <a:p>
                <a:pPr>
                  <a:defRPr sz="1600" b="0">
                    <a:solidFill>
                      <a:schemeClr val="tx1"/>
                    </a:solidFill>
                  </a:defRPr>
                </a:pPr>
                <a:r>
                  <a:rPr lang="en-US" sz="1600" b="0" baseline="0" dirty="0">
                    <a:solidFill>
                      <a:schemeClr val="tx1"/>
                    </a:solidFill>
                  </a:rPr>
                  <a:t>Probability of Survival</a:t>
                </a:r>
                <a:endParaRPr lang="en-US" sz="1600" b="0" dirty="0">
                  <a:solidFill>
                    <a:schemeClr val="tx1"/>
                  </a:solidFill>
                </a:endParaRPr>
              </a:p>
            </c:rich>
          </c:tx>
          <c:layout>
            <c:manualLayout>
              <c:xMode val="edge"/>
              <c:yMode val="edge"/>
              <c:x val="4.0389299071027299E-2"/>
              <c:y val="0.229561799895732"/>
            </c:manualLayout>
          </c:layout>
          <c:overlay val="0"/>
        </c:title>
        <c:numFmt formatCode="#,##0.0" sourceLinked="0"/>
        <c:majorTickMark val="out"/>
        <c:minorTickMark val="none"/>
        <c:tickLblPos val="nextTo"/>
        <c:spPr>
          <a:ln w="12700"/>
        </c:spPr>
        <c:txPr>
          <a:bodyPr/>
          <a:lstStyle/>
          <a:p>
            <a:pPr>
              <a:defRPr>
                <a:solidFill>
                  <a:schemeClr val="tx1"/>
                </a:solidFill>
              </a:defRPr>
            </a:pPr>
            <a:endParaRPr lang="en-US"/>
          </a:p>
        </c:txPr>
        <c:crossAx val="-1057330032"/>
        <c:crosses val="autoZero"/>
        <c:crossBetween val="midCat"/>
      </c:valAx>
      <c:spPr>
        <a:noFill/>
        <a:ln w="25400">
          <a:noFill/>
        </a:ln>
      </c:spPr>
    </c:plotArea>
    <c:plotVisOnly val="1"/>
    <c:dispBlanksAs val="gap"/>
    <c:showDLblsOverMax val="0"/>
  </c:chart>
  <c:txPr>
    <a:bodyPr/>
    <a:lstStyle/>
    <a:p>
      <a:pPr>
        <a:defRPr sz="1100">
          <a:solidFill>
            <a:srgbClr val="72706F"/>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3E1F6-7CA3-0249-8A1A-A43B2D886D36}" type="datetimeFigureOut">
              <a:rPr lang="en-US" smtClean="0"/>
              <a:t>2/20/2019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3EFF2-F21C-E243-8CEA-FC3C5C960940}" type="slidenum">
              <a:rPr lang="en-US" smtClean="0"/>
              <a:t>‹#›</a:t>
            </a:fld>
            <a:endParaRPr lang="en-US"/>
          </a:p>
        </p:txBody>
      </p:sp>
    </p:spTree>
    <p:extLst>
      <p:ext uri="{BB962C8B-B14F-4D97-AF65-F5344CB8AC3E}">
        <p14:creationId xmlns:p14="http://schemas.microsoft.com/office/powerpoint/2010/main" val="109911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Pancreatic  cancer poses a number of challenges, not least of all is that the incidence of this disease is on the rise. It's anticipated that this year in the US there will be over 55,000 people diagnosed with this cancer. It ranks disproportionately high on the list of leading causes of cancer-related mortality relative to its incidence, and there's been a steady, about a half to 1% increase in the frequency of this disease over the last number of decades. If we take into account all-comers diagnosed with this disease, the 5-year overall survival (OS) is about 8%; but it is of note that OS has been slowly but steadily increasing</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a:t>
            </a:fld>
            <a:endParaRPr lang="en-US"/>
          </a:p>
        </p:txBody>
      </p:sp>
    </p:spTree>
    <p:extLst>
      <p:ext uri="{BB962C8B-B14F-4D97-AF65-F5344CB8AC3E}">
        <p14:creationId xmlns:p14="http://schemas.microsoft.com/office/powerpoint/2010/main" val="3151962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Adjuvant therapy is a standard of care essentially for all patients who undergo resection, and I'm talking about now patients who go directly to surgery. A traditional approach was evaluating gemcitabine, and the data to support this comes from the CONKO-001  trial looking at gemcitabine compared to observation for resected PDAC  .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10</a:t>
            </a:fld>
            <a:endParaRPr lang="en-US"/>
          </a:p>
        </p:txBody>
      </p:sp>
    </p:spTree>
    <p:extLst>
      <p:ext uri="{BB962C8B-B14F-4D97-AF65-F5344CB8AC3E}">
        <p14:creationId xmlns:p14="http://schemas.microsoft.com/office/powerpoint/2010/main" val="158093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data that were reported now a number of years ago that showed that there was a significant improvement in disease-free survival (DFS) for patients who received gemcitabine compared to observation supported by a more modest improvement in median overall survival (OS), likely related to the fact that a lot of patients who were allocated to the observation arm went on to receive gemcitabine as their therapy in the advanced disease setting.</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11</a:t>
            </a:fld>
            <a:endParaRPr lang="en-US"/>
          </a:p>
        </p:txBody>
      </p:sp>
    </p:spTree>
    <p:extLst>
      <p:ext uri="{BB962C8B-B14F-4D97-AF65-F5344CB8AC3E}">
        <p14:creationId xmlns:p14="http://schemas.microsoft.com/office/powerpoint/2010/main" val="41819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trial had 2 components. One of the analyses compared 5-flurouracil (5-FU) and leucovorin (LV) given in the old Mayo Clinic style (every 4 weeks) compared to no chemotherapy. As you can see there was a clearly superior statistical difference in outcome.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12</a:t>
            </a:fld>
            <a:endParaRPr lang="en-US"/>
          </a:p>
        </p:txBody>
      </p:sp>
    </p:spTree>
    <p:extLst>
      <p:ext uri="{BB962C8B-B14F-4D97-AF65-F5344CB8AC3E}">
        <p14:creationId xmlns:p14="http://schemas.microsoft.com/office/powerpoint/2010/main" val="212602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more recent studies that have led to practice change. The first of these is ESPAC-4 . These data were presented a couple of years ago and now fully reported in </a:t>
            </a:r>
            <a:r>
              <a:rPr lang="en-US" sz="1200" i="1" kern="1200" dirty="0">
                <a:solidFill>
                  <a:schemeClr val="tx1"/>
                </a:solidFill>
                <a:effectLst/>
                <a:latin typeface="+mn-lt"/>
                <a:ea typeface="+mn-ea"/>
                <a:cs typeface="+mn-cs"/>
              </a:rPr>
              <a:t>The Lancet</a:t>
            </a:r>
            <a:r>
              <a:rPr lang="en-US" sz="1200" kern="1200" dirty="0">
                <a:solidFill>
                  <a:schemeClr val="tx1"/>
                </a:solidFill>
                <a:effectLst/>
                <a:latin typeface="+mn-lt"/>
                <a:ea typeface="+mn-ea"/>
                <a:cs typeface="+mn-cs"/>
              </a:rPr>
              <a:t>. Essentially, the trial looked at the combination of gemcitabine and capecitabine compared to gemcitabine in a large cohort of patients, approximately 730. This study was conducted primarily in the UK and some European countries, with a primary endpoint of overall survival .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13</a:t>
            </a:fld>
            <a:endParaRPr lang="en-US"/>
          </a:p>
        </p:txBody>
      </p:sp>
    </p:spTree>
    <p:extLst>
      <p:ext uri="{BB962C8B-B14F-4D97-AF65-F5344CB8AC3E}">
        <p14:creationId xmlns:p14="http://schemas.microsoft.com/office/powerpoint/2010/main" val="120091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these are the outcomes. There was a statistically significant improvement in OS for the gemcitabine-capecitabine combination compared to gemcitabine on its own. And for the period of 2016 and '17 and early part of 2018, gemcitabine and capecitabine has been for many the go-to regimen for patients with resected PDAC.</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14</a:t>
            </a:fld>
            <a:endParaRPr lang="en-US"/>
          </a:p>
        </p:txBody>
      </p:sp>
    </p:spTree>
    <p:extLst>
      <p:ext uri="{BB962C8B-B14F-4D97-AF65-F5344CB8AC3E}">
        <p14:creationId xmlns:p14="http://schemas.microsoft.com/office/powerpoint/2010/main" val="3455267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we have significant data that's led to a major practice change in 2018. These data were presented by Dr. Conroy and colleagues at ASCO in the spring of 2018. The  trial compared  modified FOLFIRINOX to gemcitabine. Again, this was a population that went directly to surgery. Patients were stratified based on their R0 or R1, so margin positive vs negative resection status. The CA 19-9 level had to be less than 180 at the time of enrollment. Patients had to have a good performance status, and primary endpoint here was a DFS, and patients underwent imaging every three months.</a:t>
            </a:r>
            <a:r>
              <a:rPr lang="en-US" dirty="0">
                <a:effectLst/>
              </a:rPr>
              <a:t> </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few points about the chemotherapy. It started at full dosing of FOLFIRINOX, however, during the conduct of the study, it was noted that there was a significant rate of grade 3 diarrhea that led to an upfront reduction of the dose of irinotecan to 150 milligrams per meter squared, and this was instituted after about a third or so of patients were enrolled.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15</a:t>
            </a:fld>
            <a:endParaRPr lang="en-US"/>
          </a:p>
        </p:txBody>
      </p:sp>
    </p:spTree>
    <p:extLst>
      <p:ext uri="{BB962C8B-B14F-4D97-AF65-F5344CB8AC3E}">
        <p14:creationId xmlns:p14="http://schemas.microsoft.com/office/powerpoint/2010/main" val="2122021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data are pending here? The RTOG 0848 study has completed enrollment. This trial will evaluate the addition of adjuvant chemoradiation after patients have received either gemcitabine or a gemcitabine-based combination in the adjuvant setting, and we look forward to seeing those data in the not-too-distant future. And the impact trial, which evaluates gemcitabine with or without nab-paclitaxel in a resected patient population very similar to the design of the modified FOLFIRINOX trial. This trial will likely mature out in 2019, and it's possible this will add to the standard of care choices for patients receiving adjuvant therapy after successful resection.</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16</a:t>
            </a:fld>
            <a:endParaRPr lang="en-US"/>
          </a:p>
        </p:txBody>
      </p:sp>
    </p:spTree>
    <p:extLst>
      <p:ext uri="{BB962C8B-B14F-4D97-AF65-F5344CB8AC3E}">
        <p14:creationId xmlns:p14="http://schemas.microsoft.com/office/powerpoint/2010/main" val="1502088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couple of comments on neoadjuvant therapy. There's a lot of interest in this as we've said. It's  a "standard approach" in the study of borderline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PDAC and stems from the high risk of systemic failure; the ability to avoid a surgery for patients who present with systemic disease; we also know that a significant group of people who do undergo surgery are not well enough to be able to receive adjuvant therapy in a timely way, and that means that theoretically, neoadjuvant therapy may get more modalities of treatment, be it systemic therapy, be it radiation or surgery, into more people, and that in and of itself could improve outcomes; and there's some data, certainly when radiation's included, that margin-negative resection rates are higher and lymph node retrieval rates and lymph node positivity rates are lower. I think with modern cytotoxic regimens, there's evidence that we can truly downstage some patients.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 of course is that we may lose the ability to successfully resect patients. That, in my opinion, speaks to biology and probably not the treatments per se, and that individual who demonstrates early disease progression probably would not have benefited from an upfront surgical approach in the first place.</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17</a:t>
            </a:fld>
            <a:endParaRPr lang="en-US"/>
          </a:p>
        </p:txBody>
      </p:sp>
    </p:spTree>
    <p:extLst>
      <p:ext uri="{BB962C8B-B14F-4D97-AF65-F5344CB8AC3E}">
        <p14:creationId xmlns:p14="http://schemas.microsoft.com/office/powerpoint/2010/main" val="2251904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speaking of recent data, the PREOPANC-1 trial was presented at ASCO this year, and this looked at a neoadjuvant chemoradiation approach compared to a traditional surgery and adjuvant gemcitabine approach. And I'll just point out here that the treatment was essentially single-agent systemic therapy, so not what we recommend or use.</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18</a:t>
            </a:fld>
            <a:endParaRPr lang="en-US"/>
          </a:p>
        </p:txBody>
      </p:sp>
    </p:spTree>
    <p:extLst>
      <p:ext uri="{BB962C8B-B14F-4D97-AF65-F5344CB8AC3E}">
        <p14:creationId xmlns:p14="http://schemas.microsoft.com/office/powerpoint/2010/main" val="103162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sum up with regard to neoadjuvant and adjuvant therapy, we're actually awaiting a lot of studies that are on the relatively-speaking smaller side, mostly phase 2s, one phase 3 here that will potentially inform this question for patients with borderline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disease and with patients with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disease. And these studies are here for your reference.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19</a:t>
            </a:fld>
            <a:endParaRPr lang="en-US"/>
          </a:p>
        </p:txBody>
      </p:sp>
    </p:spTree>
    <p:extLst>
      <p:ext uri="{BB962C8B-B14F-4D97-AF65-F5344CB8AC3E}">
        <p14:creationId xmlns:p14="http://schemas.microsoft.com/office/powerpoint/2010/main" val="73679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Pancreatic cancer poses a number of challenges, not least of all is that the incidence of this disease is on the rise. It's anticipated that this year in the US there will be over 55,000 people diagnosed with this cancer. It ranks disproportionately high on the list of leading causes of cancer-related mortality relative to its incidence, and there's been a steady, about a half to 1% increase in the frequency of this disease over the last number of decades. If we take into account all-comers diagnosed with this disease, the 5-year overall survival (OS) is about 8%; but it is of note that OS has been slowly but steadily increasing.</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a:t>
            </a:fld>
            <a:endParaRPr lang="en-US"/>
          </a:p>
        </p:txBody>
      </p:sp>
    </p:spTree>
    <p:extLst>
      <p:ext uri="{BB962C8B-B14F-4D97-AF65-F5344CB8AC3E}">
        <p14:creationId xmlns:p14="http://schemas.microsoft.com/office/powerpoint/2010/main" val="1773555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landscape of therapeutics that are available for PDAC. You'll see it's dominated by </a:t>
            </a:r>
            <a:r>
              <a:rPr lang="en-US" sz="1200" kern="1200" dirty="0" err="1">
                <a:solidFill>
                  <a:schemeClr val="tx1"/>
                </a:solidFill>
                <a:effectLst/>
                <a:latin typeface="+mn-lt"/>
                <a:ea typeface="+mn-ea"/>
                <a:cs typeface="+mn-cs"/>
              </a:rPr>
              <a:t>cytotoxics</a:t>
            </a:r>
            <a:r>
              <a:rPr lang="en-US" sz="1200" kern="1200" dirty="0">
                <a:solidFill>
                  <a:schemeClr val="tx1"/>
                </a:solidFill>
                <a:effectLst/>
                <a:latin typeface="+mn-lt"/>
                <a:ea typeface="+mn-ea"/>
                <a:cs typeface="+mn-cs"/>
              </a:rPr>
              <a:t> and more recently by gemcitabine/nab-paclitaxel and FOLFIRINOX.</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2 areas highlighted in red, and these represent targeted agents. Although, of note, erlotinib was approved in combination with gemcitabine for unselected patients, we now know that it may have a role for about the 5% of patients that are KRAS wild type. And pembrolizumab received an FDA disease agnostic approval in 2017 for patients with mismatch repair deficiency, and that's about 1% of people with PDAC. </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20</a:t>
            </a:fld>
            <a:endParaRPr lang="en-US"/>
          </a:p>
        </p:txBody>
      </p:sp>
    </p:spTree>
    <p:extLst>
      <p:ext uri="{BB962C8B-B14F-4D97-AF65-F5344CB8AC3E}">
        <p14:creationId xmlns:p14="http://schemas.microsoft.com/office/powerpoint/2010/main" val="264498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studies that led to the use of routine </a:t>
            </a:r>
            <a:r>
              <a:rPr lang="en-US" sz="1200" kern="1200" dirty="0" err="1">
                <a:solidFill>
                  <a:schemeClr val="tx1"/>
                </a:solidFill>
                <a:effectLst/>
                <a:latin typeface="+mn-lt"/>
                <a:ea typeface="+mn-ea"/>
                <a:cs typeface="+mn-cs"/>
              </a:rPr>
              <a:t>cytotoxics</a:t>
            </a:r>
            <a:r>
              <a:rPr lang="en-US" sz="1200" kern="1200" dirty="0">
                <a:solidFill>
                  <a:schemeClr val="tx1"/>
                </a:solidFill>
                <a:effectLst/>
                <a:latin typeface="+mn-lt"/>
                <a:ea typeface="+mn-ea"/>
                <a:cs typeface="+mn-cs"/>
              </a:rPr>
              <a:t> in PDAC was this older study from about 20 years ago looking at gemcitabine compared to 5-FU and demonstrating a clearly superior outcome for gemcitabine.  And that launched a whole series of trials comparing new drugs to gemcitabine and adding new drugs to gemcitabine.</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21</a:t>
            </a:fld>
            <a:endParaRPr lang="en-US"/>
          </a:p>
        </p:txBody>
      </p:sp>
    </p:spTree>
    <p:extLst>
      <p:ext uri="{BB962C8B-B14F-4D97-AF65-F5344CB8AC3E}">
        <p14:creationId xmlns:p14="http://schemas.microsoft.com/office/powerpoint/2010/main" val="336934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going to move to the key recent developments. This  is the landmark study evaluating FOLFIRINOX. These data were initially presented in 2010. This trial evaluated FOLFIRINOX compared to a single-agent gemcitabine in patients with good performance status, metastatic PDAC.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22</a:t>
            </a:fld>
            <a:endParaRPr lang="en-US"/>
          </a:p>
        </p:txBody>
      </p:sp>
    </p:spTree>
    <p:extLst>
      <p:ext uri="{BB962C8B-B14F-4D97-AF65-F5344CB8AC3E}">
        <p14:creationId xmlns:p14="http://schemas.microsoft.com/office/powerpoint/2010/main" val="42155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there was a nice difference in outcomes for patients who received FOLFIRINOX, a hazard ratio of .57, compelling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value, and this has led to this being integrated as a standard of care, now essentially in every setting of PDAC.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other point of interest I think is an important one. We know that this disease induces a significant quality of life detriment for patients, but we also see in practice that when we treat this disease successfully and when patients respond, they undoubtedly feel better, they're eating better, putting on weight, more active, their pain is decreased.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23</a:t>
            </a:fld>
            <a:endParaRPr lang="en-US"/>
          </a:p>
        </p:txBody>
      </p:sp>
    </p:spTree>
    <p:extLst>
      <p:ext uri="{BB962C8B-B14F-4D97-AF65-F5344CB8AC3E}">
        <p14:creationId xmlns:p14="http://schemas.microsoft.com/office/powerpoint/2010/main" val="857354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this is captured here in the secondary analysis from that study showing that despite the inherent relative toxicity of this regimen, if disease is responding and people are feeling better, their quality of life as interpreted by the individual is better for longer. </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24</a:t>
            </a:fld>
            <a:endParaRPr lang="en-US"/>
          </a:p>
        </p:txBody>
      </p:sp>
    </p:spTree>
    <p:extLst>
      <p:ext uri="{BB962C8B-B14F-4D97-AF65-F5344CB8AC3E}">
        <p14:creationId xmlns:p14="http://schemas.microsoft.com/office/powerpoint/2010/main" val="351438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other major regimen in the advanced disease space is gemcitabine and nab-paclitaxel. This is the study that led to its FDA approval, comparison being single-agent gemcitabine. Make a note that compared to the FOLFIRINOX trial, this included a broader group of patients with performance status spanning from 70% to 100%, and it had no age limit in contrast to the FOLFIRINOX population.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25</a:t>
            </a:fld>
            <a:endParaRPr lang="en-US"/>
          </a:p>
        </p:txBody>
      </p:sp>
    </p:spTree>
    <p:extLst>
      <p:ext uri="{BB962C8B-B14F-4D97-AF65-F5344CB8AC3E}">
        <p14:creationId xmlns:p14="http://schemas.microsoft.com/office/powerpoint/2010/main" val="833428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outcomes: statistically significant improvement for gemcitabine and nab-paclitaxel hazard a ratio of .72 and compelling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value.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26</a:t>
            </a:fld>
            <a:endParaRPr lang="en-US"/>
          </a:p>
        </p:txBody>
      </p:sp>
    </p:spTree>
    <p:extLst>
      <p:ext uri="{BB962C8B-B14F-4D97-AF65-F5344CB8AC3E}">
        <p14:creationId xmlns:p14="http://schemas.microsoft.com/office/powerpoint/2010/main" val="751650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couple of comments on second-line therapies for PDAC. Traditionally, oxaliplatin-fluoropyrimidine combinations have been used. We  have 2 trials to draw upon. They have discordant conclusions. CONKO-003 supporting the use of oxaliplatin, </a:t>
            </a:r>
            <a:r>
              <a:rPr lang="en-US" sz="1200" kern="1200" dirty="0" err="1">
                <a:solidFill>
                  <a:schemeClr val="tx1"/>
                </a:solidFill>
                <a:effectLst/>
                <a:latin typeface="+mn-lt"/>
                <a:ea typeface="+mn-ea"/>
                <a:cs typeface="+mn-cs"/>
              </a:rPr>
              <a:t>infusional</a:t>
            </a:r>
            <a:r>
              <a:rPr lang="en-US" sz="1200" kern="1200" dirty="0">
                <a:solidFill>
                  <a:schemeClr val="tx1"/>
                </a:solidFill>
                <a:effectLst/>
                <a:latin typeface="+mn-lt"/>
                <a:ea typeface="+mn-ea"/>
                <a:cs typeface="+mn-cs"/>
              </a:rPr>
              <a:t> 5-FU, while the PANCREOX study coming to the conclusion that a fluoropyrimidine infusion was better. Hard to know what to make of that, and there are limitations to both of these studies.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27</a:t>
            </a:fld>
            <a:endParaRPr lang="en-US"/>
          </a:p>
        </p:txBody>
      </p:sp>
    </p:spTree>
    <p:extLst>
      <p:ext uri="{BB962C8B-B14F-4D97-AF65-F5344CB8AC3E}">
        <p14:creationId xmlns:p14="http://schemas.microsoft.com/office/powerpoint/2010/main" val="1229826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NAPOLI-1 trial, which evaluated </a:t>
            </a:r>
            <a:r>
              <a:rPr lang="en-US" sz="1200" kern="1200" dirty="0" err="1">
                <a:solidFill>
                  <a:schemeClr val="tx1"/>
                </a:solidFill>
                <a:effectLst/>
                <a:latin typeface="+mn-lt"/>
                <a:ea typeface="+mn-ea"/>
                <a:cs typeface="+mn-cs"/>
              </a:rPr>
              <a:t>nanoliposomal</a:t>
            </a:r>
            <a:r>
              <a:rPr lang="en-US" sz="1200" kern="1200" dirty="0">
                <a:solidFill>
                  <a:schemeClr val="tx1"/>
                </a:solidFill>
                <a:effectLst/>
                <a:latin typeface="+mn-lt"/>
                <a:ea typeface="+mn-ea"/>
                <a:cs typeface="+mn-cs"/>
              </a:rPr>
              <a:t> irinotecan compared to </a:t>
            </a:r>
            <a:r>
              <a:rPr lang="en-US" sz="1200" kern="1200" dirty="0" err="1">
                <a:solidFill>
                  <a:schemeClr val="tx1"/>
                </a:solidFill>
                <a:effectLst/>
                <a:latin typeface="+mn-lt"/>
                <a:ea typeface="+mn-ea"/>
                <a:cs typeface="+mn-cs"/>
              </a:rPr>
              <a:t>infusional</a:t>
            </a:r>
            <a:r>
              <a:rPr lang="en-US" sz="1200" kern="1200" dirty="0">
                <a:solidFill>
                  <a:schemeClr val="tx1"/>
                </a:solidFill>
                <a:effectLst/>
                <a:latin typeface="+mn-lt"/>
                <a:ea typeface="+mn-ea"/>
                <a:cs typeface="+mn-cs"/>
              </a:rPr>
              <a:t> 5-FU and leucovorin.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28</a:t>
            </a:fld>
            <a:endParaRPr lang="en-US"/>
          </a:p>
        </p:txBody>
      </p:sp>
    </p:spTree>
    <p:extLst>
      <p:ext uri="{BB962C8B-B14F-4D97-AF65-F5344CB8AC3E}">
        <p14:creationId xmlns:p14="http://schemas.microsoft.com/office/powerpoint/2010/main" val="1562846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particular trial showed that there was a clear survival advantage to </a:t>
            </a:r>
            <a:r>
              <a:rPr lang="en-US" sz="1200" kern="1200" dirty="0" err="1">
                <a:solidFill>
                  <a:schemeClr val="tx1"/>
                </a:solidFill>
                <a:effectLst/>
                <a:latin typeface="+mn-lt"/>
                <a:ea typeface="+mn-ea"/>
                <a:cs typeface="+mn-cs"/>
              </a:rPr>
              <a:t>nanoliposomal</a:t>
            </a:r>
            <a:r>
              <a:rPr lang="en-US" sz="1200" kern="1200" dirty="0">
                <a:solidFill>
                  <a:schemeClr val="tx1"/>
                </a:solidFill>
                <a:effectLst/>
                <a:latin typeface="+mn-lt"/>
                <a:ea typeface="+mn-ea"/>
                <a:cs typeface="+mn-cs"/>
              </a:rPr>
              <a:t> irinotecan and 5-FU compared to 5-FU on its own.</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0C34F7D-D913-465B-8C8D-0A3DBBC8A812}" type="slidenum">
              <a:rPr lang="en-US"/>
              <a:pPr/>
              <a:t>29</a:t>
            </a:fld>
            <a:endParaRPr lang="en-US"/>
          </a:p>
        </p:txBody>
      </p:sp>
    </p:spTree>
    <p:extLst>
      <p:ext uri="{BB962C8B-B14F-4D97-AF65-F5344CB8AC3E}">
        <p14:creationId xmlns:p14="http://schemas.microsoft.com/office/powerpoint/2010/main" val="349569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common question is, why is this cancer so challenging? There are many factors that are put forward. We  know that the microenvironment in the whole stromal context is very important with this disease, and it provides a physical barrier to drug delivery—it's relatively avascular, and it's hypoxic—so it can be considered a hostile microenvironment. Also, the genetics of PDAC are complex in that we see a number of frequent tumor suppressor genes and oncogenes that are mutated, none of which are effectively targetable in 2018. However, there are a number of lower frequency genetic events, some of which are targetable in this disease.</a:t>
            </a:r>
          </a:p>
          <a:p>
            <a:r>
              <a:rPr lang="en-US" sz="1200" kern="1200" dirty="0">
                <a:solidFill>
                  <a:schemeClr val="tx1"/>
                </a:solidFill>
                <a:effectLst/>
                <a:latin typeface="+mn-lt"/>
                <a:ea typeface="+mn-ea"/>
                <a:cs typeface="+mn-cs"/>
              </a:rPr>
              <a:t>Arguably, we do not have validated biomarkers for routine treatment decision-making, although during the course of this review, we'll touch upon some that have become and are increasingly integrated into practice. And I think it's fair to say that, while our current therapies may work well for a proportion of patients, there's an inherent primary and acquired treatment resistance to the best available agents that we have in practice.</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3</a:t>
            </a:fld>
            <a:endParaRPr lang="en-US"/>
          </a:p>
        </p:txBody>
      </p:sp>
    </p:spTree>
    <p:extLst>
      <p:ext uri="{BB962C8B-B14F-4D97-AF65-F5344CB8AC3E}">
        <p14:creationId xmlns:p14="http://schemas.microsoft.com/office/powerpoint/2010/main" val="299768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Summing up with regard to advance disease, and we haven't focused on this, but just to point out key prognostic factors are the stage of disease, stage III locally advanced vs metastatic, performance status of course. We have 2 good regimens, FOLFIRINOX or gemcitabine and nab-paclitaxel. For those who have a less robust performance status, either single-agent therapy or some of the older combinations may have a role. </a:t>
            </a:r>
            <a:r>
              <a:rPr lang="en-US" dirty="0">
                <a:effectLst/>
              </a:rPr>
              <a:t>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30</a:t>
            </a:fld>
            <a:endParaRPr lang="en-US"/>
          </a:p>
        </p:txBody>
      </p:sp>
    </p:spTree>
    <p:extLst>
      <p:ext uri="{BB962C8B-B14F-4D97-AF65-F5344CB8AC3E}">
        <p14:creationId xmlns:p14="http://schemas.microsoft.com/office/powerpoint/2010/main" val="1651622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then pointing out that supportive care and integration of symptom-directed management is critical to optimizing outcomes for patients with this disease. We know that patients can develop obstructive processes in the GI tract very commonly, biliary obstruction in the sequelae of cholangitis and occluded stents or duodenal obstructions, also known as gastric outlet obstruction, and that can be palliated often with endoscopic stenting and more rarely surgical bypasses.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Pain is a substantive issue in this disease. Generalized abdominal pain, back pain in particular, and a whole variety of strategies are part in part of routine care for these patients. Nutritional consideration and addressing issues of pancreatic insufficiency is key. Thromboembolic complications occur pretty frequently, and some patients will present with pulmonary emboli or DVT, and as the disease process evolve, thromboembolic sequelae occur and probably in up to 50% of patients at some point during the trajectory of their disease. This will need to be addressed.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psychosocial issues for patients in the family associated understandably with a disease with an ultimately limiting prognosis in terms of anxiety, depression, and other consequences.  So just to emphasize again how important addressing these considerations as optimally as we can is critical to maximizing the outcome for a particular individual.</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31</a:t>
            </a:fld>
            <a:endParaRPr lang="en-US"/>
          </a:p>
        </p:txBody>
      </p:sp>
    </p:spTree>
    <p:extLst>
      <p:ext uri="{BB962C8B-B14F-4D97-AF65-F5344CB8AC3E}">
        <p14:creationId xmlns:p14="http://schemas.microsoft.com/office/powerpoint/2010/main" val="3888550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Leaving you with this schema for how one might think about sequencing therapies for patients with newly diagnosed advanced PDAC. One approach for patients who received gemcitabine and nab-paclitaxel-based therapy would be at the time of progression </a:t>
            </a:r>
            <a:r>
              <a:rPr lang="en-US" sz="1200" kern="1200" dirty="0" err="1">
                <a:solidFill>
                  <a:schemeClr val="tx1"/>
                </a:solidFill>
                <a:effectLst/>
                <a:latin typeface="+mn-lt"/>
                <a:ea typeface="+mn-ea"/>
                <a:cs typeface="+mn-cs"/>
              </a:rPr>
              <a:t>nanoliposomal</a:t>
            </a:r>
            <a:r>
              <a:rPr lang="en-US" sz="1200" kern="1200" dirty="0">
                <a:solidFill>
                  <a:schemeClr val="tx1"/>
                </a:solidFill>
                <a:effectLst/>
                <a:latin typeface="+mn-lt"/>
                <a:ea typeface="+mn-ea"/>
                <a:cs typeface="+mn-cs"/>
              </a:rPr>
              <a:t> irinotecan, 5-FU, and potentially subsequently FOLFOX. For those who receive a fluoropyrimidine-based regimen upfront, gemcitabine-based treatment is the logical go-to, and kind of overarching here to all is the consideration of clinical trials.</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32</a:t>
            </a:fld>
            <a:endParaRPr lang="en-US"/>
          </a:p>
        </p:txBody>
      </p:sp>
    </p:spTree>
    <p:extLst>
      <p:ext uri="{BB962C8B-B14F-4D97-AF65-F5344CB8AC3E}">
        <p14:creationId xmlns:p14="http://schemas.microsoft.com/office/powerpoint/2010/main" val="74727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now to new therapeutic approaches for PDAC, and the nice news is there's a lot on the horizon. And some of the strategies that we'll discuss look at stroma modulation, look at targeting genetic subgroups, immune-based approaches, and then there are a lot of opportunities with regard to key signaling pathways in PDAC, radioimmune therapy strategies, emerging metabolic therapies for PDAC, some of which are now in late-stage trial development.</a:t>
            </a:r>
          </a:p>
        </p:txBody>
      </p:sp>
      <p:sp>
        <p:nvSpPr>
          <p:cNvPr id="4" name="Slide Number Placeholder 3"/>
          <p:cNvSpPr>
            <a:spLocks noGrp="1"/>
          </p:cNvSpPr>
          <p:nvPr>
            <p:ph type="sldNum" sz="quarter" idx="5"/>
          </p:nvPr>
        </p:nvSpPr>
        <p:spPr/>
        <p:txBody>
          <a:bodyPr/>
          <a:lstStyle/>
          <a:p>
            <a:fld id="{E8D3EFF2-F21C-E243-8CEA-FC3C5C960940}" type="slidenum">
              <a:rPr lang="en-US" smtClean="0"/>
              <a:t>33</a:t>
            </a:fld>
            <a:endParaRPr lang="en-US"/>
          </a:p>
        </p:txBody>
      </p:sp>
    </p:spTree>
    <p:extLst>
      <p:ext uri="{BB962C8B-B14F-4D97-AF65-F5344CB8AC3E}">
        <p14:creationId xmlns:p14="http://schemas.microsoft.com/office/powerpoint/2010/main" val="133502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is adapted from a publication and summarizes some of the major approaches that are in development. These are early phase, for the most part, in terms of phase 1, phase 2, and some later phase studies impact. And I think this is where a lot of excitement comes because there's a lot of approaches being actively evaluated in the clinic.</a:t>
            </a:r>
          </a:p>
        </p:txBody>
      </p:sp>
      <p:sp>
        <p:nvSpPr>
          <p:cNvPr id="4" name="Slide Number Placeholder 3"/>
          <p:cNvSpPr>
            <a:spLocks noGrp="1"/>
          </p:cNvSpPr>
          <p:nvPr>
            <p:ph type="sldNum" sz="quarter" idx="10"/>
          </p:nvPr>
        </p:nvSpPr>
        <p:spPr/>
        <p:txBody>
          <a:bodyPr/>
          <a:lstStyle/>
          <a:p>
            <a:fld id="{3339FBE3-7C1E-604C-A973-421AC64550EC}" type="slidenum">
              <a:rPr lang="en-US" smtClean="0"/>
              <a:pPr/>
              <a:t>34</a:t>
            </a:fld>
            <a:endParaRPr lang="en-US"/>
          </a:p>
        </p:txBody>
      </p:sp>
    </p:spTree>
    <p:extLst>
      <p:ext uri="{BB962C8B-B14F-4D97-AF65-F5344CB8AC3E}">
        <p14:creationId xmlns:p14="http://schemas.microsoft.com/office/powerpoint/2010/main" val="1889896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Moving to the stroma and the microenvironment targeting for PDAC, and just a reminder again that this stroma is characterized again by a relative absence of epithelial malignant cells and a predominant presence of stroma, which is composed of hyaluronan and glycosaminoglycans, and this provides a physical barrier, may inhibit drug delivery. A pegylated hyaluronidase enzyme has been shown to degrade the stroma, to alter the physiology and dynamics from the vascular perspective, and to facilitate drug delivery. And this approach has been taken to late stage clinical development in PDAC following early promising signals.</a:t>
            </a:r>
          </a:p>
        </p:txBody>
      </p:sp>
      <p:sp>
        <p:nvSpPr>
          <p:cNvPr id="4" name="Slide Number Placeholder 3"/>
          <p:cNvSpPr>
            <a:spLocks noGrp="1"/>
          </p:cNvSpPr>
          <p:nvPr>
            <p:ph type="sldNum" sz="quarter" idx="10"/>
          </p:nvPr>
        </p:nvSpPr>
        <p:spPr/>
        <p:txBody>
          <a:bodyPr/>
          <a:lstStyle/>
          <a:p>
            <a:fld id="{3339FBE3-7C1E-604C-A973-421AC64550EC}" type="slidenum">
              <a:rPr lang="en-US" smtClean="0"/>
              <a:pPr/>
              <a:t>35</a:t>
            </a:fld>
            <a:endParaRPr lang="en-US"/>
          </a:p>
        </p:txBody>
      </p:sp>
    </p:spTree>
    <p:extLst>
      <p:ext uri="{BB962C8B-B14F-4D97-AF65-F5344CB8AC3E}">
        <p14:creationId xmlns:p14="http://schemas.microsoft.com/office/powerpoint/2010/main" val="2341682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data were fully published earlier this year looking at the addition of pegylated PEGPH20, combined with gemcitabine and nab-paclitaxel and compared to gemcitabine and nab-paclitaxel for patients with untreated advanced disease. And looking, here, at progression-free survival and looking at thromboembolic outcomes, and then there was secondary analysis by hyaluronan level as adjudicated by tissue immunohistochemical analysis from a baseline biopsy or archival tissue.</a:t>
            </a:r>
          </a:p>
        </p:txBody>
      </p:sp>
      <p:sp>
        <p:nvSpPr>
          <p:cNvPr id="4" name="Slide Number Placeholder 3"/>
          <p:cNvSpPr>
            <a:spLocks noGrp="1"/>
          </p:cNvSpPr>
          <p:nvPr>
            <p:ph type="sldNum" sz="quarter" idx="5"/>
          </p:nvPr>
        </p:nvSpPr>
        <p:spPr/>
        <p:txBody>
          <a:bodyPr/>
          <a:lstStyle/>
          <a:p>
            <a:fld id="{E8D3EFF2-F21C-E243-8CEA-FC3C5C960940}" type="slidenum">
              <a:rPr lang="en-US" smtClean="0"/>
              <a:t>36</a:t>
            </a:fld>
            <a:endParaRPr lang="en-US"/>
          </a:p>
        </p:txBody>
      </p:sp>
    </p:spTree>
    <p:extLst>
      <p:ext uri="{BB962C8B-B14F-4D97-AF65-F5344CB8AC3E}">
        <p14:creationId xmlns:p14="http://schemas.microsoft.com/office/powerpoint/2010/main" val="2826174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conduct of the study, it was paused because of, early on, an excess of thromboembolic events that were noted in the triplet's combination arm. This  resulted in a primary prophylaxis strategy where patients were initiated on low molecular weight heparin, and you'll see for the stage II patients, though after the hold and reopening of the study, if you look at the bottom line here, you'll see that thromboembolic event rates were sort of neutralized with the addition of low molecular weight heparin. And this has now become standard practice for studies that are underweight with this particular combination.</a:t>
            </a:r>
          </a:p>
          <a:p>
            <a:r>
              <a:rPr lang="en-US" dirty="0"/>
              <a:t>The key study for which we'll hope to see results some time later in 2019 is the HALO-301 trial. This study is being conducted in a biomarker-selected subgroup of patients with elevated levels of hyaluronan and looking at primary outcome of overall survival. And this study will enroll, in view of its recently updated statistical analysis, approximately 500 patients.</a:t>
            </a:r>
          </a:p>
        </p:txBody>
      </p:sp>
      <p:sp>
        <p:nvSpPr>
          <p:cNvPr id="4" name="Slide Number Placeholder 3"/>
          <p:cNvSpPr>
            <a:spLocks noGrp="1"/>
          </p:cNvSpPr>
          <p:nvPr>
            <p:ph type="sldNum" sz="quarter" idx="5"/>
          </p:nvPr>
        </p:nvSpPr>
        <p:spPr/>
        <p:txBody>
          <a:bodyPr/>
          <a:lstStyle/>
          <a:p>
            <a:fld id="{E8D3EFF2-F21C-E243-8CEA-FC3C5C960940}" type="slidenum">
              <a:rPr lang="en-US" smtClean="0"/>
              <a:t>37</a:t>
            </a:fld>
            <a:endParaRPr lang="en-US"/>
          </a:p>
        </p:txBody>
      </p:sp>
    </p:spTree>
    <p:extLst>
      <p:ext uri="{BB962C8B-B14F-4D97-AF65-F5344CB8AC3E}">
        <p14:creationId xmlns:p14="http://schemas.microsoft.com/office/powerpoint/2010/main" val="2091681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draw your attention to an evaluation of modified FOLFIRINOX  with PEGPH20. This was a randomized phase IB, a randomized phase 2 [trial] that was conducted by the SWOG Cooperative Group, and it yielded some surprising results. Firstly, the control arm did well, and did better maybe than even the original phase 3 had suggested, and that's important as this was across a swath of community and academic sites. That part was good.</a:t>
            </a:r>
          </a:p>
          <a:p>
            <a:r>
              <a:rPr lang="en-US" dirty="0"/>
              <a:t>The part that was disappointing, and unexpected, was that for the group of patients who received modified FOLFIRINOX and PEGPH20, their outcome was inferior to standard therapy alone, with a median survival of 7.7 months. Unclear whether this was related to the higher rates of toxicity, which were present for this particular combination. Also, this was not a biomarker-selected group, and we're hoping that there may be some retrospective analyses that will be able to further inform the observations of the study. But the key kind of take-home point here is PEGPH20 and FOLFIRINOX do not go together at this juncture. </a:t>
            </a:r>
          </a:p>
          <a:p>
            <a:r>
              <a:rPr lang="en-US" dirty="0"/>
              <a:t>Moving now to genetic targeting of PDAC. We've known for a while that there's a subset of patients who have defects in DNA repair and may benefit from selected targeting of a DNA damage response/repair pathway. And the concept behind this in BRCA-deficient cells is the concept of synthetic lethality, where individuals with BRCA-driven malignancies have an ineffective ability to repair DNA damage, and alternative mechanisms which are much more unstable and lead to cell death and depletion, lead to potentially higher therapeutic advantage in BRCA-deficient cells for some platinum and potentially PARP inhibitor strategies.</a:t>
            </a:r>
          </a:p>
          <a:p>
            <a:endParaRPr lang="en-US" dirty="0"/>
          </a:p>
          <a:p>
            <a:r>
              <a:rPr lang="en-US" dirty="0"/>
              <a:t>Bruton’s tyrosine kinase (BTK) is a key enzyme in the B-cell receptor pathway. While the BTK inhibitors (</a:t>
            </a:r>
            <a:r>
              <a:rPr lang="en-US" dirty="0" err="1"/>
              <a:t>BTKi</a:t>
            </a:r>
            <a:r>
              <a:rPr lang="en-US" dirty="0"/>
              <a:t>) such as ibrutinib and </a:t>
            </a:r>
            <a:r>
              <a:rPr lang="en-US" dirty="0" err="1"/>
              <a:t>acalabrutinib</a:t>
            </a:r>
            <a:r>
              <a:rPr lang="en-US" dirty="0"/>
              <a:t> are currently indicated for the treatment of patients with various B-cell malignancies, because BTK signaling appears to play multiple roles in pancreatic adenocarcinoma (PDAC) and its inflammatory stroma, the role of </a:t>
            </a:r>
            <a:r>
              <a:rPr lang="en-US" dirty="0" err="1"/>
              <a:t>BTKi</a:t>
            </a:r>
            <a:r>
              <a:rPr lang="en-US" dirty="0"/>
              <a:t> has also been investigated in preclinical and clinical settings of PDAC.</a:t>
            </a:r>
          </a:p>
          <a:p>
            <a:endParaRPr lang="en-US" dirty="0"/>
          </a:p>
          <a:p>
            <a:r>
              <a:rPr lang="en-US" dirty="0"/>
              <a:t>The largest clinical trial (RESOLVE), evaluated ibrutinib in combination with nab-paclitaxel and gemcitabine vs nab-paclitaxel, gemcitabine and placebo, as the first-line therapy in patients with metastatic PDAC.3 Recently, however, it has been reported that the study did not meet its primary and secondary endpoint of improving progression-free survival and overall survival, respectively.</a:t>
            </a:r>
          </a:p>
          <a:p>
            <a:endParaRPr lang="en-US" dirty="0"/>
          </a:p>
          <a:p>
            <a:r>
              <a:rPr lang="en-US" dirty="0"/>
              <a:t>The largest clinical trial (RESOLVE), evaluated ibrutinib in combination with nab-paclitaxel and gemcitabine vs nab-paclitaxel, gemcitabine and placebo, as the first-line therapy in patients with metastatic PDAC. Recently, however, it has been reported that the study did not meet its primary and secondary endpoint of improving progression-free survival and overall survival, respectively.</a:t>
            </a:r>
          </a:p>
        </p:txBody>
      </p:sp>
      <p:sp>
        <p:nvSpPr>
          <p:cNvPr id="4" name="Slide Number Placeholder 3"/>
          <p:cNvSpPr>
            <a:spLocks noGrp="1"/>
          </p:cNvSpPr>
          <p:nvPr>
            <p:ph type="sldNum" sz="quarter" idx="5"/>
          </p:nvPr>
        </p:nvSpPr>
        <p:spPr/>
        <p:txBody>
          <a:bodyPr/>
          <a:lstStyle/>
          <a:p>
            <a:fld id="{E8D3EFF2-F21C-E243-8CEA-FC3C5C960940}" type="slidenum">
              <a:rPr lang="en-US" smtClean="0"/>
              <a:t>38</a:t>
            </a:fld>
            <a:endParaRPr lang="en-US"/>
          </a:p>
        </p:txBody>
      </p:sp>
    </p:spTree>
    <p:extLst>
      <p:ext uri="{BB962C8B-B14F-4D97-AF65-F5344CB8AC3E}">
        <p14:creationId xmlns:p14="http://schemas.microsoft.com/office/powerpoint/2010/main" val="141352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study. This was a prospective multicenter small trial in 2 cohorts of patients, those who had a germline BRCA mutation and those that did not. For those who did have a germline BRCA mutation, frontline therapy with platinum and PARP combined, we saw significant responses. We saw no objective responses in the non-BRCA mutation group.</a:t>
            </a:r>
          </a:p>
        </p:txBody>
      </p:sp>
      <p:sp>
        <p:nvSpPr>
          <p:cNvPr id="4" name="Slide Number Placeholder 3"/>
          <p:cNvSpPr>
            <a:spLocks noGrp="1"/>
          </p:cNvSpPr>
          <p:nvPr>
            <p:ph type="sldNum" sz="quarter" idx="5"/>
          </p:nvPr>
        </p:nvSpPr>
        <p:spPr/>
        <p:txBody>
          <a:bodyPr/>
          <a:lstStyle/>
          <a:p>
            <a:fld id="{E8D3EFF2-F21C-E243-8CEA-FC3C5C960940}" type="slidenum">
              <a:rPr lang="en-US" smtClean="0"/>
              <a:t>39</a:t>
            </a:fld>
            <a:endParaRPr lang="en-US"/>
          </a:p>
        </p:txBody>
      </p:sp>
    </p:spTree>
    <p:extLst>
      <p:ext uri="{BB962C8B-B14F-4D97-AF65-F5344CB8AC3E}">
        <p14:creationId xmlns:p14="http://schemas.microsoft.com/office/powerpoint/2010/main" val="168737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Looking at the molecular pathogenesis of PDAC, this has now been well-described pathway for development of this disease where normal ductal epithelial cells undergo progressive neoplastic change to pancreatic intraepithelial neoplasia (</a:t>
            </a:r>
            <a:r>
              <a:rPr lang="en-US" sz="1200" kern="1200" dirty="0" err="1">
                <a:solidFill>
                  <a:schemeClr val="tx1"/>
                </a:solidFill>
                <a:effectLst/>
                <a:latin typeface="+mn-lt"/>
                <a:ea typeface="+mn-ea"/>
                <a:cs typeface="+mn-cs"/>
              </a:rPr>
              <a:t>PanIN</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PanIN</a:t>
            </a:r>
            <a:r>
              <a:rPr lang="en-US" sz="1200" kern="1200" dirty="0">
                <a:solidFill>
                  <a:schemeClr val="tx1"/>
                </a:solidFill>
                <a:effectLst/>
                <a:latin typeface="+mn-lt"/>
                <a:ea typeface="+mn-ea"/>
                <a:cs typeface="+mn-cs"/>
              </a:rPr>
              <a:t> 2, ductal carcinoma in situ, and ultimately invasive cancer. Timelines for this may be protracted over several decades, and as this process happens, there's an accumulation of genetic changes that are characteristic of each </a:t>
            </a:r>
            <a:r>
              <a:rPr lang="en-US" sz="1200" kern="1200" dirty="0" err="1">
                <a:solidFill>
                  <a:schemeClr val="tx1"/>
                </a:solidFill>
                <a:effectLst/>
                <a:latin typeface="+mn-lt"/>
                <a:ea typeface="+mn-ea"/>
                <a:cs typeface="+mn-cs"/>
              </a:rPr>
              <a:t>PanIN</a:t>
            </a:r>
            <a:r>
              <a:rPr lang="en-US" sz="1200" kern="1200" dirty="0">
                <a:solidFill>
                  <a:schemeClr val="tx1"/>
                </a:solidFill>
                <a:effectLst/>
                <a:latin typeface="+mn-lt"/>
                <a:ea typeface="+mn-ea"/>
                <a:cs typeface="+mn-cs"/>
              </a:rPr>
              <a:t> time point. And it's also important to know that </a:t>
            </a:r>
            <a:r>
              <a:rPr lang="en-US" sz="1200" kern="1200" dirty="0" err="1">
                <a:solidFill>
                  <a:schemeClr val="tx1"/>
                </a:solidFill>
                <a:effectLst/>
                <a:latin typeface="+mn-lt"/>
                <a:ea typeface="+mn-ea"/>
                <a:cs typeface="+mn-cs"/>
              </a:rPr>
              <a:t>PanIN</a:t>
            </a:r>
            <a:r>
              <a:rPr lang="en-US" sz="1200" kern="1200" dirty="0">
                <a:solidFill>
                  <a:schemeClr val="tx1"/>
                </a:solidFill>
                <a:effectLst/>
                <a:latin typeface="+mn-lt"/>
                <a:ea typeface="+mn-ea"/>
                <a:cs typeface="+mn-cs"/>
              </a:rPr>
              <a:t> 1 is common as we all get older, and probably the committal step in terms of development of invasive disease comes up at a level of </a:t>
            </a:r>
            <a:r>
              <a:rPr lang="en-US" sz="1200" kern="1200" dirty="0" err="1">
                <a:solidFill>
                  <a:schemeClr val="tx1"/>
                </a:solidFill>
                <a:effectLst/>
                <a:latin typeface="+mn-lt"/>
                <a:ea typeface="+mn-ea"/>
                <a:cs typeface="+mn-cs"/>
              </a:rPr>
              <a:t>PanIN</a:t>
            </a:r>
            <a:r>
              <a:rPr lang="en-US" sz="1200" kern="1200" dirty="0">
                <a:solidFill>
                  <a:schemeClr val="tx1"/>
                </a:solidFill>
                <a:effectLst/>
                <a:latin typeface="+mn-lt"/>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know that at least 10%, and that's probably a conservative figure, of this disease is associated with a genetic predisposition, and in some there are a number of single gene mutations that are well-described. So, for example, hereditary breast and ovary cancer syndrome, via 2 breast cancer susceptibility genes (BRCA1 and BRCA2), contributes to the risk of this disease. The Lynch syndrome genes that are associated with stomach, endometrial, and urothelial malignancies, account for a small proportion of the incidence of this malignancy. And then there is a group of individuals where we see 2 and sometimes 3 relatives in a family where we do not know what the genetic link is, but presumably there is a genetic link that just has not been identified yet for these individuals. And that's actually the biggest group that have a potential familial predisposition to develop this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4</a:t>
            </a:fld>
            <a:endParaRPr lang="en-US"/>
          </a:p>
        </p:txBody>
      </p:sp>
    </p:spTree>
    <p:extLst>
      <p:ext uri="{BB962C8B-B14F-4D97-AF65-F5344CB8AC3E}">
        <p14:creationId xmlns:p14="http://schemas.microsoft.com/office/powerpoint/2010/main" val="4141978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 some of these responses were very durable, going on for a number of years.</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40</a:t>
            </a:fld>
            <a:endParaRPr lang="en-US"/>
          </a:p>
        </p:txBody>
      </p:sp>
    </p:spTree>
    <p:extLst>
      <p:ext uri="{BB962C8B-B14F-4D97-AF65-F5344CB8AC3E}">
        <p14:creationId xmlns:p14="http://schemas.microsoft.com/office/powerpoint/2010/main" val="2686614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in this small subset—a caveat to note that it was prospective and multicenter—we saw approximately a doubling of survival for patients who received platinum-based therapy as their initial treatment strategy compared to those that did not have a germline BRCA mutation. It's sort of unclear how much of this is predictive versus prognostic effect, but our understanding is that it is primarily a predictive effect of platinum in the BRCA-mutated subgroup.</a:t>
            </a:r>
          </a:p>
        </p:txBody>
      </p:sp>
      <p:sp>
        <p:nvSpPr>
          <p:cNvPr id="4" name="Slide Number Placeholder 3"/>
          <p:cNvSpPr>
            <a:spLocks noGrp="1"/>
          </p:cNvSpPr>
          <p:nvPr>
            <p:ph type="sldNum" sz="quarter" idx="5"/>
          </p:nvPr>
        </p:nvSpPr>
        <p:spPr/>
        <p:txBody>
          <a:bodyPr/>
          <a:lstStyle/>
          <a:p>
            <a:fld id="{E8D3EFF2-F21C-E243-8CEA-FC3C5C960940}" type="slidenum">
              <a:rPr lang="en-US" smtClean="0"/>
              <a:t>41</a:t>
            </a:fld>
            <a:endParaRPr lang="en-US"/>
          </a:p>
        </p:txBody>
      </p:sp>
    </p:spTree>
    <p:extLst>
      <p:ext uri="{BB962C8B-B14F-4D97-AF65-F5344CB8AC3E}">
        <p14:creationId xmlns:p14="http://schemas.microsoft.com/office/powerpoint/2010/main" val="2700368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led to a series of studies. This particular trial has just completed recruitment and will evaluate platinum and PARP inhibitor upfront as opposed to platinum-based therapy on its own for germline BRCA and PALB2 mutated individuals with advanced PDAC.</a:t>
            </a:r>
          </a:p>
        </p:txBody>
      </p:sp>
      <p:sp>
        <p:nvSpPr>
          <p:cNvPr id="4" name="Slide Number Placeholder 3"/>
          <p:cNvSpPr>
            <a:spLocks noGrp="1"/>
          </p:cNvSpPr>
          <p:nvPr>
            <p:ph type="sldNum" sz="quarter" idx="5"/>
          </p:nvPr>
        </p:nvSpPr>
        <p:spPr/>
        <p:txBody>
          <a:bodyPr/>
          <a:lstStyle/>
          <a:p>
            <a:fld id="{E8D3EFF2-F21C-E243-8CEA-FC3C5C960940}" type="slidenum">
              <a:rPr lang="en-US" smtClean="0"/>
              <a:t>42</a:t>
            </a:fld>
            <a:endParaRPr lang="en-US"/>
          </a:p>
        </p:txBody>
      </p:sp>
    </p:spTree>
    <p:extLst>
      <p:ext uri="{BB962C8B-B14F-4D97-AF65-F5344CB8AC3E}">
        <p14:creationId xmlns:p14="http://schemas.microsoft.com/office/powerpoint/2010/main" val="205604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very important study we hope will read out in 2019 evaluates a maintenance approach of using a PARP inhibitor following platinum stabilization for patients with, again, a germline mutated PDAC. The study builds on themes of PARP inhibitors in ovary cancer and in breast cancer where significant benefits have been identified, and we hope that this will be also seen in PDAC.</a:t>
            </a:r>
          </a:p>
        </p:txBody>
      </p:sp>
      <p:sp>
        <p:nvSpPr>
          <p:cNvPr id="4" name="Slide Number Placeholder 3"/>
          <p:cNvSpPr>
            <a:spLocks noGrp="1"/>
          </p:cNvSpPr>
          <p:nvPr>
            <p:ph type="sldNum" sz="quarter" idx="5"/>
          </p:nvPr>
        </p:nvSpPr>
        <p:spPr/>
        <p:txBody>
          <a:bodyPr/>
          <a:lstStyle/>
          <a:p>
            <a:fld id="{E8D3EFF2-F21C-E243-8CEA-FC3C5C960940}" type="slidenum">
              <a:rPr lang="en-US" smtClean="0"/>
              <a:t>43</a:t>
            </a:fld>
            <a:endParaRPr lang="en-US"/>
          </a:p>
        </p:txBody>
      </p:sp>
    </p:spTree>
    <p:extLst>
      <p:ext uri="{BB962C8B-B14F-4D97-AF65-F5344CB8AC3E}">
        <p14:creationId xmlns:p14="http://schemas.microsoft.com/office/powerpoint/2010/main" val="3205385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 issue of immune therapies and genetic profiling in PDAC. So firstly, do checkpoint inhibitors work? We have some older data. This  particular study looks at ipilimumab, the anti-CTLA-4. There was 1 individual who had a delayed response. </a:t>
            </a:r>
          </a:p>
        </p:txBody>
      </p:sp>
      <p:sp>
        <p:nvSpPr>
          <p:cNvPr id="4" name="Slide Number Placeholder 3"/>
          <p:cNvSpPr>
            <a:spLocks noGrp="1"/>
          </p:cNvSpPr>
          <p:nvPr>
            <p:ph type="sldNum" sz="quarter" idx="5"/>
          </p:nvPr>
        </p:nvSpPr>
        <p:spPr/>
        <p:txBody>
          <a:bodyPr/>
          <a:lstStyle/>
          <a:p>
            <a:fld id="{E8D3EFF2-F21C-E243-8CEA-FC3C5C960940}" type="slidenum">
              <a:rPr lang="en-US" smtClean="0"/>
              <a:t>44</a:t>
            </a:fld>
            <a:endParaRPr lang="en-US"/>
          </a:p>
        </p:txBody>
      </p:sp>
    </p:spTree>
    <p:extLst>
      <p:ext uri="{BB962C8B-B14F-4D97-AF65-F5344CB8AC3E}">
        <p14:creationId xmlns:p14="http://schemas.microsoft.com/office/powerpoint/2010/main" val="2611943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Single-agent checkpoints have some limited activity. We know that patients with MSI-high mismatch repair-deficient disease are those who certainly stand to potentially benefit from checkpoint inhibitors, but for most people with advanced PDAC, single-agent checkpoint inhibitors are insufficient, and that leads to a variety of combination approaches. So, "Okay, 1 checkpoint is insufficient. What about 2?" This trial suggests to us that 2 does not move the bar in a meaningful way for patients unselected with advanced PDAC.</a:t>
            </a:r>
          </a:p>
        </p:txBody>
      </p:sp>
      <p:sp>
        <p:nvSpPr>
          <p:cNvPr id="4" name="Slide Number Placeholder 3"/>
          <p:cNvSpPr>
            <a:spLocks noGrp="1"/>
          </p:cNvSpPr>
          <p:nvPr>
            <p:ph type="sldNum" sz="quarter" idx="5"/>
          </p:nvPr>
        </p:nvSpPr>
        <p:spPr/>
        <p:txBody>
          <a:bodyPr/>
          <a:lstStyle/>
          <a:p>
            <a:fld id="{E8D3EFF2-F21C-E243-8CEA-FC3C5C960940}" type="slidenum">
              <a:rPr lang="en-US" smtClean="0"/>
              <a:t>45</a:t>
            </a:fld>
            <a:endParaRPr lang="en-US"/>
          </a:p>
        </p:txBody>
      </p:sp>
    </p:spTree>
    <p:extLst>
      <p:ext uri="{BB962C8B-B14F-4D97-AF65-F5344CB8AC3E}">
        <p14:creationId xmlns:p14="http://schemas.microsoft.com/office/powerpoint/2010/main" val="1235178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think a very interesting strategy that's being assessed now across a number of platform studies, and this is an example of Parker Institute Consortium trial, is looking at combination chemo and immunotherapy in a frontline setting with patients with untreated advanced PDAC. This particular study is looking at nivolumab or CD40 or the combination of both nivolumab and the agonistic antibody CD40 with frontline therapy. And this has completed phase 1B testing and is actively accruing in a randomized phase 2 setting.</a:t>
            </a:r>
          </a:p>
          <a:p>
            <a:endParaRPr lang="en-US" dirty="0"/>
          </a:p>
          <a:p>
            <a:r>
              <a:rPr lang="en-US" dirty="0"/>
              <a:t>Given the technological advances facilitating genetic subtyping of PDAC, the relevant question has become whether mutational signatures can be used to develop personalized therapy for patients with this cancer? Recent data strongly suggest that, indeed, mutational signatures may be used to guide personalized treatment approaches for a subset of patients with PDAC.</a:t>
            </a:r>
          </a:p>
        </p:txBody>
      </p:sp>
      <p:sp>
        <p:nvSpPr>
          <p:cNvPr id="4" name="Slide Number Placeholder 3"/>
          <p:cNvSpPr>
            <a:spLocks noGrp="1"/>
          </p:cNvSpPr>
          <p:nvPr>
            <p:ph type="sldNum" sz="quarter" idx="5"/>
          </p:nvPr>
        </p:nvSpPr>
        <p:spPr/>
        <p:txBody>
          <a:bodyPr/>
          <a:lstStyle/>
          <a:p>
            <a:fld id="{E8D3EFF2-F21C-E243-8CEA-FC3C5C960940}" type="slidenum">
              <a:rPr lang="en-US" smtClean="0"/>
              <a:t>46</a:t>
            </a:fld>
            <a:endParaRPr lang="en-US"/>
          </a:p>
        </p:txBody>
      </p:sp>
    </p:spTree>
    <p:extLst>
      <p:ext uri="{BB962C8B-B14F-4D97-AF65-F5344CB8AC3E}">
        <p14:creationId xmlns:p14="http://schemas.microsoft.com/office/powerpoint/2010/main" val="1041955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issue of mismatch repair testing in PDAC. We know there are a variety of ways to do it. Classic ways are using IHC to look for loss of protein expression or for PCR analysis looking for microsatellite. Increasingly, and I would say in particular in PDAC, because of some of these antigens that next generation sequencing brings in terms of tissue conservation and learning about other therapeutic opportunities, we have ways of assessing mutation load and bioinformatics analysis to evaluate </a:t>
            </a:r>
            <a:r>
              <a:rPr lang="en-US" dirty="0" err="1"/>
              <a:t>MSIsensor</a:t>
            </a:r>
            <a:r>
              <a:rPr lang="en-US" dirty="0"/>
              <a:t> score.</a:t>
            </a:r>
          </a:p>
        </p:txBody>
      </p:sp>
      <p:sp>
        <p:nvSpPr>
          <p:cNvPr id="4" name="Slide Number Placeholder 3"/>
          <p:cNvSpPr>
            <a:spLocks noGrp="1"/>
          </p:cNvSpPr>
          <p:nvPr>
            <p:ph type="sldNum" sz="quarter" idx="5"/>
          </p:nvPr>
        </p:nvSpPr>
        <p:spPr/>
        <p:txBody>
          <a:bodyPr/>
          <a:lstStyle/>
          <a:p>
            <a:fld id="{E8D3EFF2-F21C-E243-8CEA-FC3C5C960940}" type="slidenum">
              <a:rPr lang="en-US" smtClean="0"/>
              <a:t>47</a:t>
            </a:fld>
            <a:endParaRPr lang="en-US"/>
          </a:p>
        </p:txBody>
      </p:sp>
    </p:spTree>
    <p:extLst>
      <p:ext uri="{BB962C8B-B14F-4D97-AF65-F5344CB8AC3E}">
        <p14:creationId xmlns:p14="http://schemas.microsoft.com/office/powerpoint/2010/main" val="3679754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reminder regarding pembrolizumab approval, and these are the data that supported that approval. Remember, these were nonrandomized studies. But there are 6 patients in the 5-pool trials that led to approval. Sorry, 6 patients with PDAC in the 5 studies, and there was a high response rate identified in this particular population.</a:t>
            </a:r>
          </a:p>
        </p:txBody>
      </p:sp>
      <p:sp>
        <p:nvSpPr>
          <p:cNvPr id="4" name="Slide Number Placeholder 3"/>
          <p:cNvSpPr>
            <a:spLocks noGrp="1"/>
          </p:cNvSpPr>
          <p:nvPr>
            <p:ph type="sldNum" sz="quarter" idx="5"/>
          </p:nvPr>
        </p:nvSpPr>
        <p:spPr/>
        <p:txBody>
          <a:bodyPr/>
          <a:lstStyle/>
          <a:p>
            <a:fld id="{E8D3EFF2-F21C-E243-8CEA-FC3C5C960940}" type="slidenum">
              <a:rPr lang="en-US" smtClean="0"/>
              <a:t>48</a:t>
            </a:fld>
            <a:endParaRPr lang="en-US"/>
          </a:p>
        </p:txBody>
      </p:sp>
    </p:spTree>
    <p:extLst>
      <p:ext uri="{BB962C8B-B14F-4D97-AF65-F5344CB8AC3E}">
        <p14:creationId xmlns:p14="http://schemas.microsoft.com/office/powerpoint/2010/main" val="1356860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group chose to evaluate this in some detail and confirm that mismatch repair-deficient PDAC is rare. We saw it in about 1% of patients, and in this analysis of an ultimately large cohort, all of these patients had an underlying Lynch syndrome, so they had a germline mutation and associated mismatch repair-deficiency gene. We saw that these patients had loss of protein expression, high mutation load, and an elevated MSI sensor score.</a:t>
            </a:r>
          </a:p>
        </p:txBody>
      </p:sp>
      <p:sp>
        <p:nvSpPr>
          <p:cNvPr id="4" name="Slide Number Placeholder 3"/>
          <p:cNvSpPr>
            <a:spLocks noGrp="1"/>
          </p:cNvSpPr>
          <p:nvPr>
            <p:ph type="sldNum" sz="quarter" idx="5"/>
          </p:nvPr>
        </p:nvSpPr>
        <p:spPr/>
        <p:txBody>
          <a:bodyPr/>
          <a:lstStyle/>
          <a:p>
            <a:fld id="{E8D3EFF2-F21C-E243-8CEA-FC3C5C960940}" type="slidenum">
              <a:rPr lang="en-US" smtClean="0"/>
              <a:t>49</a:t>
            </a:fld>
            <a:endParaRPr lang="en-US"/>
          </a:p>
        </p:txBody>
      </p:sp>
    </p:spTree>
    <p:extLst>
      <p:ext uri="{BB962C8B-B14F-4D97-AF65-F5344CB8AC3E}">
        <p14:creationId xmlns:p14="http://schemas.microsoft.com/office/powerpoint/2010/main" val="25767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 analysis from ~1,000 patients who underwent initially somatic profiling in pancreatic cancer, and then this was an evaluation of the paired germline genetic analysis that was done across a variety of cancers at Memorial Sloan Kettering. In this first pass of 176 patients with PDAC, we identified that about 16% had a germline genetic mutation, with BRCA1, BRCA2 being most common, the next most common was CDKN2A, and then PALB2, ATM, and a number of other lower frequency events.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5</a:t>
            </a:fld>
            <a:endParaRPr lang="en-US"/>
          </a:p>
        </p:txBody>
      </p:sp>
    </p:spTree>
    <p:extLst>
      <p:ext uri="{BB962C8B-B14F-4D97-AF65-F5344CB8AC3E}">
        <p14:creationId xmlns:p14="http://schemas.microsoft.com/office/powerpoint/2010/main" val="2651987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this graphically, you'll see that typical individual PDAC has 3 to 4 mutations per </a:t>
            </a:r>
            <a:r>
              <a:rPr lang="en-US" dirty="0" err="1"/>
              <a:t>megabase</a:t>
            </a:r>
            <a:r>
              <a:rPr lang="en-US" dirty="0"/>
              <a:t>, but those with mismatch repair deficiency, and again, in this analysis, all germline Lynch syndrome, had a high mutational load. And there's a group of individuals here which have a more intermediate mutational load for which we're currently learning whether or not this might be a possible subgroup for which immune-based strategies may have a role.</a:t>
            </a:r>
          </a:p>
        </p:txBody>
      </p:sp>
      <p:sp>
        <p:nvSpPr>
          <p:cNvPr id="4" name="Slide Number Placeholder 3"/>
          <p:cNvSpPr>
            <a:spLocks noGrp="1"/>
          </p:cNvSpPr>
          <p:nvPr>
            <p:ph type="sldNum" sz="quarter" idx="5"/>
          </p:nvPr>
        </p:nvSpPr>
        <p:spPr/>
        <p:txBody>
          <a:bodyPr/>
          <a:lstStyle/>
          <a:p>
            <a:fld id="{E8D3EFF2-F21C-E243-8CEA-FC3C5C960940}" type="slidenum">
              <a:rPr lang="en-US" smtClean="0"/>
              <a:t>50</a:t>
            </a:fld>
            <a:endParaRPr lang="en-US"/>
          </a:p>
        </p:txBody>
      </p:sp>
    </p:spTree>
    <p:extLst>
      <p:ext uri="{BB962C8B-B14F-4D97-AF65-F5344CB8AC3E}">
        <p14:creationId xmlns:p14="http://schemas.microsoft.com/office/powerpoint/2010/main" val="119408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 example of what a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pancreas cancer looks like. If you look at the T, that's the tumor, it's a </a:t>
            </a:r>
            <a:r>
              <a:rPr lang="en-US" sz="1200" kern="1200" dirty="0" err="1">
                <a:solidFill>
                  <a:schemeClr val="tx1"/>
                </a:solidFill>
                <a:effectLst/>
                <a:latin typeface="+mn-lt"/>
                <a:ea typeface="+mn-ea"/>
                <a:cs typeface="+mn-cs"/>
              </a:rPr>
              <a:t>hypovascular</a:t>
            </a:r>
            <a:r>
              <a:rPr lang="en-US" sz="1200" kern="1200" dirty="0">
                <a:solidFill>
                  <a:schemeClr val="tx1"/>
                </a:solidFill>
                <a:effectLst/>
                <a:latin typeface="+mn-lt"/>
                <a:ea typeface="+mn-ea"/>
                <a:cs typeface="+mn-cs"/>
              </a:rPr>
              <a:t> lesion. There's a stent in place there. And in this graphic, you'll see that the superior mesenteric vessels are clear of the tumor. There's a fat line, so there's a good probability that if this individual went directly to the operating room, that a complete removal would be able to be done.  </a:t>
            </a:r>
            <a:r>
              <a:rPr lang="en-US" dirty="0">
                <a:effectLst/>
              </a:rPr>
              <a:t>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6</a:t>
            </a:fld>
            <a:endParaRPr lang="en-US"/>
          </a:p>
        </p:txBody>
      </p:sp>
    </p:spTree>
    <p:extLst>
      <p:ext uri="{BB962C8B-B14F-4D97-AF65-F5344CB8AC3E}">
        <p14:creationId xmlns:p14="http://schemas.microsoft.com/office/powerpoint/2010/main" val="9342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regard to staging of localized PDAC, we have the AJCC classification, but in greater utility is the breaking up of PDAC into the spectrum of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disease and locally advanced, and unresectable, which is characterized by T4 tumors with arterial involvement, where it isn't possible to do a complete or a zero oncologic resection. And then that group of tumors in the middle, which are about 15% of people with PDAC presentation called borderline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disease where there are venous involvements, but not encasements, and to a lesser extent, limited arterial involvement. And the designation of borderline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means that an individual technically could go to the operating room tomorrow, but there's a high probability of having a margin-positive resection, so we don't recommend that. And increasingly, this group of patients is recommended neoadjuvant therapy.</a:t>
            </a:r>
          </a:p>
          <a:p>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7</a:t>
            </a:fld>
            <a:endParaRPr lang="en-US"/>
          </a:p>
        </p:txBody>
      </p:sp>
    </p:spTree>
    <p:extLst>
      <p:ext uri="{BB962C8B-B14F-4D97-AF65-F5344CB8AC3E}">
        <p14:creationId xmlns:p14="http://schemas.microsoft.com/office/powerpoint/2010/main" val="70360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emphasize the role of high-volume treatment centers with improved diagnostic management and complex multi-disciplinary decision-making. We know that surgical outcomes are optimized when patients are treated in centers where there's a high level of expertise in looking after patients with PDAC, and that includes not only the surgical care, but the postoperative care, management of complications, and the optimal use of systemic therapy, radiation therapy where it's indicated, and integration of targeted opportunities where they exist for individuals.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8</a:t>
            </a:fld>
            <a:endParaRPr lang="en-US"/>
          </a:p>
        </p:txBody>
      </p:sp>
    </p:spTree>
    <p:extLst>
      <p:ext uri="{BB962C8B-B14F-4D97-AF65-F5344CB8AC3E}">
        <p14:creationId xmlns:p14="http://schemas.microsoft.com/office/powerpoint/2010/main" val="119623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Looking at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and borderline disease, for patients who have operable PDAC, the traditional approach is upfront surgery followed by adjuvant systemic therapy. If there's suspicion of more advanced disease, for example, if an individual has a very elevated CA 19-9 level or a distal site—so a body or tail location—then often it will be recommended to do a laparoscopy to rule out </a:t>
            </a:r>
            <a:r>
              <a:rPr lang="en-US" sz="1200" kern="1200" dirty="0" err="1">
                <a:solidFill>
                  <a:schemeClr val="tx1"/>
                </a:solidFill>
                <a:effectLst/>
                <a:latin typeface="+mn-lt"/>
                <a:ea typeface="+mn-ea"/>
                <a:cs typeface="+mn-cs"/>
              </a:rPr>
              <a:t>subradiological</a:t>
            </a:r>
            <a:r>
              <a:rPr lang="en-US" sz="1200" kern="1200" dirty="0">
                <a:solidFill>
                  <a:schemeClr val="tx1"/>
                </a:solidFill>
                <a:effectLst/>
                <a:latin typeface="+mn-lt"/>
                <a:ea typeface="+mn-ea"/>
                <a:cs typeface="+mn-cs"/>
              </a:rPr>
              <a:t> disease before committing to a complete resection .</a:t>
            </a:r>
            <a:r>
              <a:rPr lang="en-US" dirty="0">
                <a:effectLst/>
              </a:rPr>
              <a:t>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area of evolution in terms of approach is to recommend neoadjuvant therapy for patients with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PDAC. We don't have randomized trial data to indicate that this is a superior approach, but there's been a move in that direction by surgeons and medical oncologists for patients with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cancer. We have some studies that will mature out over the next year or so that will further inform the data to support this approach in this population. And we talked about an upfront systemic therapy for </a:t>
            </a:r>
            <a:r>
              <a:rPr lang="en-US" sz="1200" kern="1200" dirty="0" err="1">
                <a:solidFill>
                  <a:schemeClr val="tx1"/>
                </a:solidFill>
                <a:effectLst/>
                <a:latin typeface="+mn-lt"/>
                <a:ea typeface="+mn-ea"/>
                <a:cs typeface="+mn-cs"/>
              </a:rPr>
              <a:t>resectable</a:t>
            </a:r>
            <a:r>
              <a:rPr lang="en-US" sz="1200" kern="1200" dirty="0">
                <a:solidFill>
                  <a:schemeClr val="tx1"/>
                </a:solidFill>
                <a:effectLst/>
                <a:latin typeface="+mn-lt"/>
                <a:ea typeface="+mn-ea"/>
                <a:cs typeface="+mn-cs"/>
              </a:rPr>
              <a:t> disease often including chemoradiation, and subsequently surgical resection is the paradigm that's undertaken.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8D3EFF2-F21C-E243-8CEA-FC3C5C960940}" type="slidenum">
              <a:rPr lang="en-US" smtClean="0"/>
              <a:t>9</a:t>
            </a:fld>
            <a:endParaRPr lang="en-US"/>
          </a:p>
        </p:txBody>
      </p:sp>
    </p:spTree>
    <p:extLst>
      <p:ext uri="{BB962C8B-B14F-4D97-AF65-F5344CB8AC3E}">
        <p14:creationId xmlns:p14="http://schemas.microsoft.com/office/powerpoint/2010/main" val="335672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385814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3765917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684954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2961B8-A2A6-164A-B8A5-0EEAD2417646}"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294106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2961B8-A2A6-164A-B8A5-0EEAD2417646}"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350359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2961B8-A2A6-164A-B8A5-0EEAD2417646}"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237454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2961B8-A2A6-164A-B8A5-0EEAD2417646}" type="datetimeFigureOut">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3874410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2961B8-A2A6-164A-B8A5-0EEAD2417646}" type="datetimeFigureOut">
              <a:rPr lang="en-US" smtClean="0"/>
              <a:t>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16566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2961B8-A2A6-164A-B8A5-0EEAD2417646}" type="datetimeFigureOut">
              <a:rPr lang="en-US" smtClean="0"/>
              <a:t>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3397686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61B8-A2A6-164A-B8A5-0EEAD2417646}" type="datetimeFigureOut">
              <a:rPr lang="en-US" smtClean="0"/>
              <a:t>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967296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2961B8-A2A6-164A-B8A5-0EEAD2417646}" type="datetimeFigureOut">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99607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1322746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2961B8-A2A6-164A-B8A5-0EEAD2417646}" type="datetimeFigureOut">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240968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2961B8-A2A6-164A-B8A5-0EEAD2417646}"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4111018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2961B8-A2A6-164A-B8A5-0EEAD2417646}"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9558D4-D85E-724F-95DA-4C8743FBF29E}" type="slidenum">
              <a:rPr lang="en-US" smtClean="0"/>
              <a:t>‹#›</a:t>
            </a:fld>
            <a:endParaRPr lang="en-US"/>
          </a:p>
        </p:txBody>
      </p:sp>
    </p:spTree>
    <p:extLst>
      <p:ext uri="{BB962C8B-B14F-4D97-AF65-F5344CB8AC3E}">
        <p14:creationId xmlns:p14="http://schemas.microsoft.com/office/powerpoint/2010/main" val="325775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270759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11787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318642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110824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421960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15682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4F41BD-153A-394C-90A0-9B0F9D7B20DF}" type="datetimeFigureOut">
              <a:rPr lang="en-US" smtClean="0"/>
              <a:t>2/20/2019</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A164B297-02BD-914F-8EF0-F1DF839CC935}" type="slidenum">
              <a:rPr lang="en-US" smtClean="0"/>
              <a:t>‹#›</a:t>
            </a:fld>
            <a:endParaRPr lang="en-US"/>
          </a:p>
        </p:txBody>
      </p:sp>
    </p:spTree>
    <p:extLst>
      <p:ext uri="{BB962C8B-B14F-4D97-AF65-F5344CB8AC3E}">
        <p14:creationId xmlns:p14="http://schemas.microsoft.com/office/powerpoint/2010/main" val="40443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957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92961B8-A2A6-164A-B8A5-0EEAD2417646}" type="datetimeFigureOut">
              <a:rPr lang="en-US" smtClean="0"/>
              <a:t>2/20/2019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79558D4-D85E-724F-95DA-4C8743FBF29E}" type="slidenum">
              <a:rPr lang="en-US" smtClean="0"/>
              <a:t>‹#›</a:t>
            </a:fld>
            <a:endParaRPr lang="en-US"/>
          </a:p>
        </p:txBody>
      </p:sp>
    </p:spTree>
    <p:extLst>
      <p:ext uri="{BB962C8B-B14F-4D97-AF65-F5344CB8AC3E}">
        <p14:creationId xmlns:p14="http://schemas.microsoft.com/office/powerpoint/2010/main" val="1418320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697 TITLE SLIDE 1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1288258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CONKO-001</a:t>
            </a:r>
          </a:p>
          <a:p>
            <a:pPr algn="l"/>
            <a:r>
              <a:rPr lang="en-US" sz="5100" i="1" dirty="0"/>
              <a:t>Trial Design</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Oettle H, et al. </a:t>
            </a:r>
            <a:r>
              <a:rPr lang="en-US" sz="1000" i="1" dirty="0">
                <a:solidFill>
                  <a:prstClr val="white"/>
                </a:solidFill>
              </a:rPr>
              <a:t>JAMA</a:t>
            </a:r>
            <a:r>
              <a:rPr lang="en-US" sz="1000" dirty="0">
                <a:solidFill>
                  <a:prstClr val="white"/>
                </a:solidFill>
              </a:rPr>
              <a:t>. 2007;297:267-277; Oettle H, et al. </a:t>
            </a:r>
            <a:r>
              <a:rPr lang="en-US" sz="1000" i="1" dirty="0">
                <a:solidFill>
                  <a:prstClr val="white"/>
                </a:solidFill>
              </a:rPr>
              <a:t>JAMA</a:t>
            </a:r>
            <a:r>
              <a:rPr lang="en-US" sz="1000" dirty="0">
                <a:solidFill>
                  <a:prstClr val="white"/>
                </a:solidFill>
              </a:rPr>
              <a:t>. 2013;310:1473-1481.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99FEE09-2F16-40FA-982B-D1E5223C688B}"/>
              </a:ext>
            </a:extLst>
          </p:cNvPr>
          <p:cNvGrpSpPr/>
          <p:nvPr/>
        </p:nvGrpSpPr>
        <p:grpSpPr>
          <a:xfrm>
            <a:off x="1720654" y="1079311"/>
            <a:ext cx="5702692" cy="2514618"/>
            <a:chOff x="223712" y="1422215"/>
            <a:chExt cx="5702692" cy="2514618"/>
          </a:xfrm>
        </p:grpSpPr>
        <p:sp>
          <p:nvSpPr>
            <p:cNvPr id="7" name="Freeform: Shape 6">
              <a:extLst>
                <a:ext uri="{FF2B5EF4-FFF2-40B4-BE49-F238E27FC236}">
                  <a16:creationId xmlns:a16="http://schemas.microsoft.com/office/drawing/2014/main" id="{C87BD0D9-0438-4C73-96CB-DE3BE6C9EE60}"/>
                </a:ext>
              </a:extLst>
            </p:cNvPr>
            <p:cNvSpPr/>
            <p:nvPr/>
          </p:nvSpPr>
          <p:spPr>
            <a:xfrm>
              <a:off x="223712" y="1519341"/>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Shape 8">
              <a:extLst>
                <a:ext uri="{FF2B5EF4-FFF2-40B4-BE49-F238E27FC236}">
                  <a16:creationId xmlns:a16="http://schemas.microsoft.com/office/drawing/2014/main" id="{D8E577C2-9465-49CB-AF4A-4488B3C8650C}"/>
                </a:ext>
              </a:extLst>
            </p:cNvPr>
            <p:cNvSpPr/>
            <p:nvPr/>
          </p:nvSpPr>
          <p:spPr>
            <a:xfrm>
              <a:off x="2954202" y="1519341"/>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10" name="Rectangle 9">
              <a:extLst>
                <a:ext uri="{FF2B5EF4-FFF2-40B4-BE49-F238E27FC236}">
                  <a16:creationId xmlns:a16="http://schemas.microsoft.com/office/drawing/2014/main" id="{419F2BEB-A1AE-4A80-B57F-C28EAF02F0FD}"/>
                </a:ext>
              </a:extLst>
            </p:cNvPr>
            <p:cNvSpPr/>
            <p:nvPr/>
          </p:nvSpPr>
          <p:spPr>
            <a:xfrm>
              <a:off x="1250902" y="1640275"/>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2" name="Straight Connector 11">
              <a:extLst>
                <a:ext uri="{FF2B5EF4-FFF2-40B4-BE49-F238E27FC236}">
                  <a16:creationId xmlns:a16="http://schemas.microsoft.com/office/drawing/2014/main" id="{E8A760C6-8702-4A14-80C5-E334D02B2ADF}"/>
                </a:ext>
              </a:extLst>
            </p:cNvPr>
            <p:cNvCxnSpPr>
              <a:stCxn id="15" idx="0"/>
            </p:cNvCxnSpPr>
            <p:nvPr/>
          </p:nvCxnSpPr>
          <p:spPr>
            <a:xfrm flipH="1">
              <a:off x="3448595" y="1422216"/>
              <a:ext cx="625276" cy="1255664"/>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EC43BC1-192E-47DD-A603-E0FFA2A8E59A}"/>
                </a:ext>
              </a:extLst>
            </p:cNvPr>
            <p:cNvCxnSpPr>
              <a:endCxn id="16" idx="0"/>
            </p:cNvCxnSpPr>
            <p:nvPr/>
          </p:nvCxnSpPr>
          <p:spPr>
            <a:xfrm>
              <a:off x="3448595" y="2677880"/>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B7D9E38-8072-41EC-8EAD-DFE4DA709958}"/>
                </a:ext>
              </a:extLst>
            </p:cNvPr>
            <p:cNvSpPr txBox="1"/>
            <p:nvPr/>
          </p:nvSpPr>
          <p:spPr>
            <a:xfrm>
              <a:off x="3448595" y="2523619"/>
              <a:ext cx="674164" cy="338554"/>
            </a:xfrm>
            <a:prstGeom prst="rect">
              <a:avLst/>
            </a:prstGeom>
            <a:noFill/>
          </p:spPr>
          <p:txBody>
            <a:bodyPr wrap="square" rtlCol="0">
              <a:spAutoFit/>
            </a:bodyPr>
            <a:lstStyle/>
            <a:p>
              <a:r>
                <a:rPr lang="en-US" sz="1600" b="1" dirty="0"/>
                <a:t>(1:1)</a:t>
              </a:r>
            </a:p>
          </p:txBody>
        </p:sp>
        <p:sp>
          <p:nvSpPr>
            <p:cNvPr id="15" name="Freeform: Shape 14">
              <a:extLst>
                <a:ext uri="{FF2B5EF4-FFF2-40B4-BE49-F238E27FC236}">
                  <a16:creationId xmlns:a16="http://schemas.microsoft.com/office/drawing/2014/main" id="{A9CC386D-5843-43C5-B9FA-42B38FB9B3E4}"/>
                </a:ext>
              </a:extLst>
            </p:cNvPr>
            <p:cNvSpPr/>
            <p:nvPr/>
          </p:nvSpPr>
          <p:spPr>
            <a:xfrm>
              <a:off x="3646042" y="1422215"/>
              <a:ext cx="2280362" cy="857250"/>
            </a:xfrm>
            <a:custGeom>
              <a:avLst/>
              <a:gdLst>
                <a:gd name="connsiteX0" fmla="*/ 570437 w 3040482"/>
                <a:gd name="connsiteY0" fmla="*/ 0 h 1143000"/>
                <a:gd name="connsiteX1" fmla="*/ 988852 w 3040482"/>
                <a:gd name="connsiteY1" fmla="*/ 0 h 1143000"/>
                <a:gd name="connsiteX2" fmla="*/ 2424463 w 3040482"/>
                <a:gd name="connsiteY2" fmla="*/ 0 h 1143000"/>
                <a:gd name="connsiteX3" fmla="*/ 2468982 w 3040482"/>
                <a:gd name="connsiteY3" fmla="*/ 0 h 1143000"/>
                <a:gd name="connsiteX4" fmla="*/ 3040482 w 3040482"/>
                <a:gd name="connsiteY4" fmla="*/ 571500 h 1143000"/>
                <a:gd name="connsiteX5" fmla="*/ 2468982 w 3040482"/>
                <a:gd name="connsiteY5" fmla="*/ 1143000 h 1143000"/>
                <a:gd name="connsiteX6" fmla="*/ 1854026 w 3040482"/>
                <a:gd name="connsiteY6" fmla="*/ 1143000 h 1143000"/>
                <a:gd name="connsiteX7" fmla="*/ 988852 w 3040482"/>
                <a:gd name="connsiteY7" fmla="*/ 1143000 h 1143000"/>
                <a:gd name="connsiteX8" fmla="*/ 0 w 3040482"/>
                <a:gd name="connsiteY8"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0482" h="1143000">
                  <a:moveTo>
                    <a:pt x="570437" y="0"/>
                  </a:moveTo>
                  <a:lnTo>
                    <a:pt x="988852" y="0"/>
                  </a:lnTo>
                  <a:lnTo>
                    <a:pt x="2424463" y="0"/>
                  </a:lnTo>
                  <a:lnTo>
                    <a:pt x="2468982" y="0"/>
                  </a:lnTo>
                  <a:lnTo>
                    <a:pt x="3040482" y="571500"/>
                  </a:lnTo>
                  <a:lnTo>
                    <a:pt x="2468982" y="1143000"/>
                  </a:lnTo>
                  <a:lnTo>
                    <a:pt x="1854026" y="1143000"/>
                  </a:lnTo>
                  <a:lnTo>
                    <a:pt x="988852" y="1143000"/>
                  </a:lnTo>
                  <a:lnTo>
                    <a:pt x="0" y="114300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r>
                <a:rPr lang="en-US" b="1" dirty="0">
                  <a:solidFill>
                    <a:schemeClr val="tx1"/>
                  </a:solidFill>
                </a:rPr>
                <a:t>Gemcitabine</a:t>
              </a:r>
            </a:p>
            <a:p>
              <a:pPr algn="ctr" eaLnBrk="0" hangingPunct="0"/>
              <a:r>
                <a:rPr lang="en-US" dirty="0">
                  <a:solidFill>
                    <a:schemeClr val="tx1"/>
                  </a:solidFill>
                </a:rPr>
                <a:t>(N=179)</a:t>
              </a:r>
            </a:p>
          </p:txBody>
        </p:sp>
        <p:sp>
          <p:nvSpPr>
            <p:cNvPr id="16" name="Freeform: Shape 15">
              <a:extLst>
                <a:ext uri="{FF2B5EF4-FFF2-40B4-BE49-F238E27FC236}">
                  <a16:creationId xmlns:a16="http://schemas.microsoft.com/office/drawing/2014/main" id="{7C327876-E45C-46DD-BD81-07CF4D7EE656}"/>
                </a:ext>
              </a:extLst>
            </p:cNvPr>
            <p:cNvSpPr/>
            <p:nvPr/>
          </p:nvSpPr>
          <p:spPr>
            <a:xfrm flipV="1">
              <a:off x="3646042" y="3079583"/>
              <a:ext cx="2280362" cy="857250"/>
            </a:xfrm>
            <a:custGeom>
              <a:avLst/>
              <a:gdLst>
                <a:gd name="connsiteX0" fmla="*/ 570437 w 3040482"/>
                <a:gd name="connsiteY0" fmla="*/ 0 h 1143000"/>
                <a:gd name="connsiteX1" fmla="*/ 988852 w 3040482"/>
                <a:gd name="connsiteY1" fmla="*/ 0 h 1143000"/>
                <a:gd name="connsiteX2" fmla="*/ 2424463 w 3040482"/>
                <a:gd name="connsiteY2" fmla="*/ 0 h 1143000"/>
                <a:gd name="connsiteX3" fmla="*/ 2468982 w 3040482"/>
                <a:gd name="connsiteY3" fmla="*/ 0 h 1143000"/>
                <a:gd name="connsiteX4" fmla="*/ 3040482 w 3040482"/>
                <a:gd name="connsiteY4" fmla="*/ 571500 h 1143000"/>
                <a:gd name="connsiteX5" fmla="*/ 2468982 w 3040482"/>
                <a:gd name="connsiteY5" fmla="*/ 1143000 h 1143000"/>
                <a:gd name="connsiteX6" fmla="*/ 1854026 w 3040482"/>
                <a:gd name="connsiteY6" fmla="*/ 1143000 h 1143000"/>
                <a:gd name="connsiteX7" fmla="*/ 988852 w 3040482"/>
                <a:gd name="connsiteY7" fmla="*/ 1143000 h 1143000"/>
                <a:gd name="connsiteX8" fmla="*/ 0 w 3040482"/>
                <a:gd name="connsiteY8"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0482" h="1143000">
                  <a:moveTo>
                    <a:pt x="570437" y="0"/>
                  </a:moveTo>
                  <a:lnTo>
                    <a:pt x="988852" y="0"/>
                  </a:lnTo>
                  <a:lnTo>
                    <a:pt x="2424463" y="0"/>
                  </a:lnTo>
                  <a:lnTo>
                    <a:pt x="2468982" y="0"/>
                  </a:lnTo>
                  <a:lnTo>
                    <a:pt x="3040482" y="571500"/>
                  </a:lnTo>
                  <a:lnTo>
                    <a:pt x="2468982" y="1143000"/>
                  </a:lnTo>
                  <a:lnTo>
                    <a:pt x="1854026" y="1143000"/>
                  </a:lnTo>
                  <a:lnTo>
                    <a:pt x="988852" y="1143000"/>
                  </a:lnTo>
                  <a:lnTo>
                    <a:pt x="0" y="114300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3">
              <a:extLst>
                <a:ext uri="{FF2B5EF4-FFF2-40B4-BE49-F238E27FC236}">
                  <a16:creationId xmlns:a16="http://schemas.microsoft.com/office/drawing/2014/main" id="{ABB3544D-84DF-434C-A9EE-2B06F36F7E2C}"/>
                </a:ext>
              </a:extLst>
            </p:cNvPr>
            <p:cNvSpPr>
              <a:spLocks noChangeArrowheads="1"/>
            </p:cNvSpPr>
            <p:nvPr/>
          </p:nvSpPr>
          <p:spPr bwMode="auto">
            <a:xfrm>
              <a:off x="457200" y="2230714"/>
              <a:ext cx="2398797" cy="1093641"/>
            </a:xfrm>
            <a:prstGeom prst="rect">
              <a:avLst/>
            </a:prstGeom>
            <a:noFill/>
            <a:ln w="9525">
              <a:noFill/>
              <a:miter lim="800000"/>
              <a:headEnd/>
              <a:tailEnd/>
            </a:ln>
            <a:effectLst/>
          </p:spPr>
          <p:txBody>
            <a:bodyPr wrap="square" lIns="54364" tIns="27182" rIns="54364" bIns="27182">
              <a:spAutoFit/>
            </a:bodyPr>
            <a:lstStyle/>
            <a:p>
              <a:pPr algn="ctr" defTabSz="544116">
                <a:spcBef>
                  <a:spcPts val="900"/>
                </a:spcBef>
              </a:pPr>
              <a:r>
                <a:rPr lang="en-US" sz="2000" b="1" dirty="0">
                  <a:ea typeface="ヒラギノ角ゴ Pro W3"/>
                  <a:cs typeface="ヒラギノ角ゴ Pro W3"/>
                </a:rPr>
                <a:t>Resected Pancreas Adenocarcinoma</a:t>
              </a:r>
            </a:p>
            <a:p>
              <a:pPr algn="ctr" defTabSz="544116">
                <a:spcBef>
                  <a:spcPts val="900"/>
                </a:spcBef>
              </a:pPr>
              <a:r>
                <a:rPr lang="en-US" sz="2000" dirty="0">
                  <a:ea typeface="ヒラギノ角ゴ Pro W3"/>
                  <a:cs typeface="ヒラギノ角ゴ Pro W3"/>
                </a:rPr>
                <a:t>(N=368)</a:t>
              </a:r>
            </a:p>
          </p:txBody>
        </p:sp>
        <p:sp>
          <p:nvSpPr>
            <p:cNvPr id="18" name="Text Box 20">
              <a:extLst>
                <a:ext uri="{FF2B5EF4-FFF2-40B4-BE49-F238E27FC236}">
                  <a16:creationId xmlns:a16="http://schemas.microsoft.com/office/drawing/2014/main" id="{DE31F2D4-010C-4EA3-B304-8AD78A94D73E}"/>
                </a:ext>
              </a:extLst>
            </p:cNvPr>
            <p:cNvSpPr txBox="1">
              <a:spLocks noChangeArrowheads="1"/>
            </p:cNvSpPr>
            <p:nvPr/>
          </p:nvSpPr>
          <p:spPr bwMode="auto">
            <a:xfrm>
              <a:off x="1542186" y="1521007"/>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19" name="Rectangle 18">
              <a:extLst>
                <a:ext uri="{FF2B5EF4-FFF2-40B4-BE49-F238E27FC236}">
                  <a16:creationId xmlns:a16="http://schemas.microsoft.com/office/drawing/2014/main" id="{776DC892-9BBE-45E5-BB5E-8E2AC5F0A349}"/>
                </a:ext>
              </a:extLst>
            </p:cNvPr>
            <p:cNvSpPr/>
            <p:nvPr/>
          </p:nvSpPr>
          <p:spPr>
            <a:xfrm>
              <a:off x="3931509" y="3185043"/>
              <a:ext cx="1709427" cy="646331"/>
            </a:xfrm>
            <a:prstGeom prst="rect">
              <a:avLst/>
            </a:prstGeom>
          </p:spPr>
          <p:txBody>
            <a:bodyPr wrap="square">
              <a:spAutoFit/>
            </a:bodyPr>
            <a:lstStyle/>
            <a:p>
              <a:pPr algn="ctr" eaLnBrk="0" hangingPunct="0"/>
              <a:r>
                <a:rPr lang="en-US" b="1" dirty="0"/>
                <a:t>Observation</a:t>
              </a:r>
            </a:p>
            <a:p>
              <a:pPr algn="ctr" eaLnBrk="0" hangingPunct="0"/>
              <a:r>
                <a:rPr lang="en-US" dirty="0"/>
                <a:t>(N=175)</a:t>
              </a:r>
            </a:p>
          </p:txBody>
        </p:sp>
        <p:sp>
          <p:nvSpPr>
            <p:cNvPr id="20" name="AutoShape 17">
              <a:extLst>
                <a:ext uri="{FF2B5EF4-FFF2-40B4-BE49-F238E27FC236}">
                  <a16:creationId xmlns:a16="http://schemas.microsoft.com/office/drawing/2014/main" id="{D0869B5E-EB57-4791-AB6D-20E804EE3F6A}"/>
                </a:ext>
              </a:extLst>
            </p:cNvPr>
            <p:cNvSpPr>
              <a:spLocks noChangeArrowheads="1"/>
            </p:cNvSpPr>
            <p:nvPr/>
          </p:nvSpPr>
          <p:spPr bwMode="auto">
            <a:xfrm>
              <a:off x="2936860" y="1704163"/>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grpSp>
      <p:sp>
        <p:nvSpPr>
          <p:cNvPr id="21" name="Rectangle 20">
            <a:extLst>
              <a:ext uri="{FF2B5EF4-FFF2-40B4-BE49-F238E27FC236}">
                <a16:creationId xmlns:a16="http://schemas.microsoft.com/office/drawing/2014/main" id="{85BE2488-1DC6-4C61-BBF0-155BEFA0FBED}"/>
              </a:ext>
            </a:extLst>
          </p:cNvPr>
          <p:cNvSpPr>
            <a:spLocks noChangeArrowheads="1"/>
          </p:cNvSpPr>
          <p:nvPr/>
        </p:nvSpPr>
        <p:spPr bwMode="auto">
          <a:xfrm>
            <a:off x="1063294" y="3609007"/>
            <a:ext cx="4135723" cy="751457"/>
          </a:xfrm>
          <a:prstGeom prst="rect">
            <a:avLst/>
          </a:prstGeom>
          <a:noFill/>
          <a:ln w="3175">
            <a:noFill/>
            <a:miter lim="800000"/>
            <a:headEnd/>
            <a:tailEnd/>
          </a:ln>
          <a:effectLst/>
        </p:spPr>
        <p:txBody>
          <a:bodyPr wrap="square" lIns="85821" tIns="42911" rIns="85821" bIns="42911">
            <a:spAutoFit/>
          </a:bodyPr>
          <a:lstStyle/>
          <a:p>
            <a:pPr marL="169863" indent="-168275" defTabSz="858838">
              <a:lnSpc>
                <a:spcPct val="90000"/>
              </a:lnSpc>
              <a:buFont typeface="Arial" panose="020B0604020202020204" pitchFamily="34" charset="0"/>
              <a:buChar char="•"/>
            </a:pPr>
            <a:r>
              <a:rPr lang="fr-FR" sz="1600" b="1" dirty="0">
                <a:ea typeface="ヒラギノ角ゴ Pro W3"/>
                <a:cs typeface="ヒラギノ角ゴ Pro W3"/>
              </a:rPr>
              <a:t>Stratification:</a:t>
            </a:r>
          </a:p>
          <a:p>
            <a:pPr marL="169863" lvl="2" defTabSz="858838">
              <a:lnSpc>
                <a:spcPct val="90000"/>
              </a:lnSpc>
            </a:pPr>
            <a:r>
              <a:rPr lang="fr-FR" sz="1600" dirty="0">
                <a:ea typeface="ヒラギノ角ゴ Pro W3"/>
                <a:cs typeface="ヒラギノ角ゴ Pro W3"/>
              </a:rPr>
              <a:t>R0 vs R1; T-stage; Node (+) vs (-)</a:t>
            </a:r>
          </a:p>
          <a:p>
            <a:pPr marL="169863" indent="-168275" defTabSz="858838">
              <a:lnSpc>
                <a:spcPct val="90000"/>
              </a:lnSpc>
              <a:buFont typeface="Arial" panose="020B0604020202020204" pitchFamily="34" charset="0"/>
              <a:buChar char="•"/>
            </a:pPr>
            <a:r>
              <a:rPr lang="en-GB" sz="1600" b="1" dirty="0">
                <a:ea typeface="ヒラギノ角ゴ Pro W3"/>
                <a:cs typeface="ヒラギノ角ゴ Pro W3"/>
              </a:rPr>
              <a:t>Primary endpoint:</a:t>
            </a:r>
            <a:r>
              <a:rPr lang="en-GB" sz="1600" dirty="0">
                <a:ea typeface="ヒラギノ角ゴ Pro W3"/>
                <a:cs typeface="ヒラギノ角ゴ Pro W3"/>
              </a:rPr>
              <a:t> DFS</a:t>
            </a:r>
          </a:p>
        </p:txBody>
      </p:sp>
    </p:spTree>
    <p:extLst>
      <p:ext uri="{BB962C8B-B14F-4D97-AF65-F5344CB8AC3E}">
        <p14:creationId xmlns:p14="http://schemas.microsoft.com/office/powerpoint/2010/main" val="253782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CONKO-001</a:t>
            </a:r>
          </a:p>
          <a:p>
            <a:pPr algn="l"/>
            <a:r>
              <a:rPr lang="en-US" sz="5100" i="1" dirty="0"/>
              <a:t>Efficacy (Median Follow-up 11 Years)</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Oettle H, et al. </a:t>
            </a:r>
            <a:r>
              <a:rPr lang="en-US" sz="1000" i="1" dirty="0">
                <a:solidFill>
                  <a:prstClr val="white"/>
                </a:solidFill>
              </a:rPr>
              <a:t>JAMA</a:t>
            </a:r>
            <a:r>
              <a:rPr lang="en-US" sz="1000" dirty="0">
                <a:solidFill>
                  <a:prstClr val="white"/>
                </a:solidFill>
              </a:rPr>
              <a:t>. 2007;297:267-277; Oettle H, et al. </a:t>
            </a:r>
            <a:r>
              <a:rPr lang="en-US" sz="1000" i="1" dirty="0">
                <a:solidFill>
                  <a:prstClr val="white"/>
                </a:solidFill>
              </a:rPr>
              <a:t>JAMA</a:t>
            </a:r>
            <a:r>
              <a:rPr lang="en-US" sz="1000" dirty="0">
                <a:solidFill>
                  <a:prstClr val="white"/>
                </a:solidFill>
              </a:rPr>
              <a:t>. 2013;310:1473-1481.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6" name="Group 52">
            <a:extLst>
              <a:ext uri="{FF2B5EF4-FFF2-40B4-BE49-F238E27FC236}">
                <a16:creationId xmlns:a16="http://schemas.microsoft.com/office/drawing/2014/main" id="{3ECD30AE-2897-5F4D-86CA-D3999D7BCA09}"/>
              </a:ext>
            </a:extLst>
          </p:cNvPr>
          <p:cNvGraphicFramePr>
            <a:graphicFrameLocks noGrp="1"/>
          </p:cNvGraphicFramePr>
          <p:nvPr>
            <p:extLst>
              <p:ext uri="{D42A27DB-BD31-4B8C-83A1-F6EECF244321}">
                <p14:modId xmlns:p14="http://schemas.microsoft.com/office/powerpoint/2010/main" val="2015904814"/>
              </p:ext>
            </p:extLst>
          </p:nvPr>
        </p:nvGraphicFramePr>
        <p:xfrm>
          <a:off x="534731" y="1232455"/>
          <a:ext cx="8060635" cy="3125975"/>
        </p:xfrm>
        <a:graphic>
          <a:graphicData uri="http://schemas.openxmlformats.org/drawingml/2006/table">
            <a:tbl>
              <a:tblPr firstRow="1" bandRow="1">
                <a:tableStyleId>{17292A2E-F333-43FB-9621-5CBBE7FDCDCB}</a:tableStyleId>
              </a:tblPr>
              <a:tblGrid>
                <a:gridCol w="1524663">
                  <a:extLst>
                    <a:ext uri="{9D8B030D-6E8A-4147-A177-3AD203B41FA5}">
                      <a16:colId xmlns:a16="http://schemas.microsoft.com/office/drawing/2014/main" val="20000"/>
                    </a:ext>
                  </a:extLst>
                </a:gridCol>
                <a:gridCol w="1979874">
                  <a:extLst>
                    <a:ext uri="{9D8B030D-6E8A-4147-A177-3AD203B41FA5}">
                      <a16:colId xmlns:a16="http://schemas.microsoft.com/office/drawing/2014/main" val="20001"/>
                    </a:ext>
                  </a:extLst>
                </a:gridCol>
                <a:gridCol w="1932167">
                  <a:extLst>
                    <a:ext uri="{9D8B030D-6E8A-4147-A177-3AD203B41FA5}">
                      <a16:colId xmlns:a16="http://schemas.microsoft.com/office/drawing/2014/main" val="20002"/>
                    </a:ext>
                  </a:extLst>
                </a:gridCol>
                <a:gridCol w="2623931">
                  <a:extLst>
                    <a:ext uri="{9D8B030D-6E8A-4147-A177-3AD203B41FA5}">
                      <a16:colId xmlns:a16="http://schemas.microsoft.com/office/drawing/2014/main" val="20003"/>
                    </a:ext>
                  </a:extLst>
                </a:gridCol>
              </a:tblGrid>
              <a:tr h="7450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u="none" strike="noStrike" cap="none" normalizeH="0" baseline="0" dirty="0">
                          <a:ln>
                            <a:noFill/>
                          </a:ln>
                          <a:effectLst/>
                        </a:rPr>
                        <a:t>Gemcitabine</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u="none" strike="noStrike" cap="none" normalizeH="0" baseline="0" dirty="0">
                          <a:ln>
                            <a:noFill/>
                          </a:ln>
                          <a:effectLst/>
                        </a:rPr>
                        <a:t>n = 179</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u="none" strike="noStrike" cap="none" normalizeH="0" baseline="0" dirty="0">
                          <a:ln>
                            <a:noFill/>
                          </a:ln>
                          <a:effectLst/>
                        </a:rPr>
                        <a:t>Observation</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u="none" strike="noStrike" cap="none" normalizeH="0" baseline="0" dirty="0">
                          <a:ln>
                            <a:noFill/>
                          </a:ln>
                          <a:effectLst/>
                        </a:rPr>
                        <a:t> n = 175</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HR/</a:t>
                      </a:r>
                      <a:r>
                        <a:rPr kumimoji="0" lang="en-US" sz="1600" i="1" u="none" strike="noStrike" cap="none" normalizeH="0" baseline="0" dirty="0">
                          <a:ln>
                            <a:noFill/>
                          </a:ln>
                          <a:effectLst/>
                        </a:rPr>
                        <a:t>P</a:t>
                      </a:r>
                      <a:r>
                        <a:rPr kumimoji="0" lang="en-US" sz="1600" u="none" strike="noStrike" cap="none" normalizeH="0" baseline="0" dirty="0">
                          <a:ln>
                            <a:noFill/>
                          </a:ln>
                          <a:effectLst/>
                        </a:rPr>
                        <a:t>-value</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tc>
                <a:extLst>
                  <a:ext uri="{0D108BD9-81ED-4DB2-BD59-A6C34878D82A}">
                    <a16:rowId xmlns:a16="http://schemas.microsoft.com/office/drawing/2014/main" val="10000"/>
                  </a:ext>
                </a:extLst>
              </a:tr>
              <a:tr h="6101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Median DFS</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13.4 mos</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6.9 mos</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HR 0.55 (CI 0.44- 0.69)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i="1" u="none" strike="noStrike" cap="none" normalizeH="0" baseline="0" dirty="0">
                          <a:ln>
                            <a:noFill/>
                          </a:ln>
                          <a:effectLst/>
                        </a:rPr>
                        <a:t>P</a:t>
                      </a:r>
                      <a:r>
                        <a:rPr kumimoji="0" lang="en-US" sz="1600" u="none" strike="noStrike" cap="none" normalizeH="0" baseline="0" dirty="0">
                          <a:ln>
                            <a:noFill/>
                          </a:ln>
                          <a:effectLst/>
                        </a:rPr>
                        <a:t>&lt;0.001</a:t>
                      </a:r>
                      <a:endParaRPr kumimoji="0" lang="en-US" sz="1600" b="1"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extLst>
                  <a:ext uri="{0D108BD9-81ED-4DB2-BD59-A6C34878D82A}">
                    <a16:rowId xmlns:a16="http://schemas.microsoft.com/office/drawing/2014/main" val="10001"/>
                  </a:ext>
                </a:extLst>
              </a:tr>
              <a:tr h="6101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Median OS</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22.8 mos</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20.2 mos</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HR 0.76 (CI 0.61- 0.95)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i="1" u="none" strike="noStrike" cap="none" normalizeH="0" baseline="0" dirty="0">
                          <a:ln>
                            <a:noFill/>
                          </a:ln>
                          <a:effectLst/>
                        </a:rPr>
                        <a:t>P</a:t>
                      </a:r>
                      <a:r>
                        <a:rPr kumimoji="0" lang="en-US" sz="1600" u="none" strike="noStrike" cap="none" normalizeH="0" baseline="0" dirty="0">
                          <a:ln>
                            <a:noFill/>
                          </a:ln>
                          <a:effectLst/>
                        </a:rPr>
                        <a:t>=0.01</a:t>
                      </a:r>
                      <a:endParaRPr kumimoji="0" lang="en-US" sz="1600" u="none" strike="noStrike" cap="none" normalizeH="0" baseline="0" dirty="0">
                        <a:ln>
                          <a:noFill/>
                        </a:ln>
                        <a:solidFill>
                          <a:schemeClr val="tx1"/>
                        </a:solidFill>
                        <a:effectLst/>
                      </a:endParaRPr>
                    </a:p>
                  </a:txBody>
                  <a:tcPr anchor="ctr" horzOverflow="overflow">
                    <a:solidFill>
                      <a:srgbClr val="EDEAF0"/>
                    </a:solidFill>
                  </a:tcPr>
                </a:tc>
                <a:extLst>
                  <a:ext uri="{0D108BD9-81ED-4DB2-BD59-A6C34878D82A}">
                    <a16:rowId xmlns:a16="http://schemas.microsoft.com/office/drawing/2014/main" val="10002"/>
                  </a:ext>
                </a:extLst>
              </a:tr>
              <a:tr h="5625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5-year OS</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effectLst/>
                        </a:rPr>
                        <a:t>20.7%</a:t>
                      </a:r>
                      <a:endParaRPr kumimoji="0" lang="en-US" sz="1600" b="0" i="0" u="none" strike="noStrike" cap="none" normalizeH="0" baseline="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a:ln>
                            <a:noFill/>
                          </a:ln>
                          <a:effectLst/>
                        </a:rPr>
                        <a:t>10.4%</a:t>
                      </a:r>
                      <a:endParaRPr kumimoji="0" lang="en-US" sz="1600" b="0" i="0" u="none" strike="noStrike" cap="none" normalizeH="0" baseline="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extLst>
                  <a:ext uri="{0D108BD9-81ED-4DB2-BD59-A6C34878D82A}">
                    <a16:rowId xmlns:a16="http://schemas.microsoft.com/office/drawing/2014/main" val="10003"/>
                  </a:ext>
                </a:extLst>
              </a:tr>
              <a:tr h="5625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10-Year OS</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12.2%</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7.7%</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effectLst/>
                        </a:rPr>
                        <a:t>-</a:t>
                      </a:r>
                      <a:endParaRPr kumimoji="0" lang="en-US" sz="1600" b="0" i="0" u="none" strike="noStrike" cap="none" normalizeH="0" baseline="0" dirty="0">
                        <a:ln>
                          <a:noFill/>
                        </a:ln>
                        <a:solidFill>
                          <a:schemeClr val="bg1"/>
                        </a:solidFill>
                        <a:effectLst/>
                        <a:latin typeface="Arial" charset="0"/>
                        <a:ea typeface="ＭＳ Ｐゴシック" pitchFamily="34" charset="-128"/>
                      </a:endParaRPr>
                    </a:p>
                  </a:txBody>
                  <a:tcPr anchor="ctr" horzOverflow="overflow">
                    <a:solidFill>
                      <a:srgbClr val="EDEAF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46810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ESPAC-1</a:t>
            </a:r>
          </a:p>
          <a:p>
            <a:pPr algn="l"/>
            <a:r>
              <a:rPr lang="en-US" sz="5100" i="1" dirty="0"/>
              <a:t>5-FU/LV Efficacy</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Neoptolemos JP, et al. </a:t>
            </a:r>
            <a:r>
              <a:rPr lang="en-US" sz="1000" i="1" dirty="0">
                <a:solidFill>
                  <a:prstClr val="white"/>
                </a:solidFill>
              </a:rPr>
              <a:t>N Engl J Med</a:t>
            </a:r>
            <a:r>
              <a:rPr lang="en-US" sz="1000" dirty="0">
                <a:solidFill>
                  <a:prstClr val="white"/>
                </a:solidFill>
              </a:rPr>
              <a:t>. 2004;350:1200-1210.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85184B6-79D7-4342-B588-6A870549A02A}"/>
              </a:ext>
            </a:extLst>
          </p:cNvPr>
          <p:cNvPicPr>
            <a:picLocks noChangeAspect="1"/>
          </p:cNvPicPr>
          <p:nvPr/>
        </p:nvPicPr>
        <p:blipFill>
          <a:blip r:embed="rId3"/>
          <a:stretch>
            <a:fillRect/>
          </a:stretch>
        </p:blipFill>
        <p:spPr>
          <a:xfrm>
            <a:off x="3665550" y="529662"/>
            <a:ext cx="5334202" cy="3809452"/>
          </a:xfrm>
          <a:prstGeom prst="rect">
            <a:avLst/>
          </a:prstGeom>
        </p:spPr>
      </p:pic>
      <p:graphicFrame>
        <p:nvGraphicFramePr>
          <p:cNvPr id="7" name="Table 6">
            <a:extLst>
              <a:ext uri="{FF2B5EF4-FFF2-40B4-BE49-F238E27FC236}">
                <a16:creationId xmlns:a16="http://schemas.microsoft.com/office/drawing/2014/main" id="{3926B631-A71D-9E43-ABE5-87EEE2A4D837}"/>
              </a:ext>
            </a:extLst>
          </p:cNvPr>
          <p:cNvGraphicFramePr>
            <a:graphicFrameLocks noGrp="1"/>
          </p:cNvGraphicFramePr>
          <p:nvPr>
            <p:extLst>
              <p:ext uri="{D42A27DB-BD31-4B8C-83A1-F6EECF244321}">
                <p14:modId xmlns:p14="http://schemas.microsoft.com/office/powerpoint/2010/main" val="612137508"/>
              </p:ext>
            </p:extLst>
          </p:nvPr>
        </p:nvGraphicFramePr>
        <p:xfrm>
          <a:off x="151073" y="1924877"/>
          <a:ext cx="3395207" cy="1295400"/>
        </p:xfrm>
        <a:graphic>
          <a:graphicData uri="http://schemas.openxmlformats.org/drawingml/2006/table">
            <a:tbl>
              <a:tblPr firstRow="1" bandRow="1">
                <a:tableStyleId>{17292A2E-F333-43FB-9621-5CBBE7FDCDCB}</a:tableStyleId>
              </a:tblPr>
              <a:tblGrid>
                <a:gridCol w="787179">
                  <a:extLst>
                    <a:ext uri="{9D8B030D-6E8A-4147-A177-3AD203B41FA5}">
                      <a16:colId xmlns:a16="http://schemas.microsoft.com/office/drawing/2014/main" val="20000"/>
                    </a:ext>
                  </a:extLst>
                </a:gridCol>
                <a:gridCol w="826936">
                  <a:extLst>
                    <a:ext uri="{9D8B030D-6E8A-4147-A177-3AD203B41FA5}">
                      <a16:colId xmlns:a16="http://schemas.microsoft.com/office/drawing/2014/main" val="20001"/>
                    </a:ext>
                  </a:extLst>
                </a:gridCol>
                <a:gridCol w="890546">
                  <a:extLst>
                    <a:ext uri="{9D8B030D-6E8A-4147-A177-3AD203B41FA5}">
                      <a16:colId xmlns:a16="http://schemas.microsoft.com/office/drawing/2014/main" val="20002"/>
                    </a:ext>
                  </a:extLst>
                </a:gridCol>
                <a:gridCol w="890546">
                  <a:extLst>
                    <a:ext uri="{9D8B030D-6E8A-4147-A177-3AD203B41FA5}">
                      <a16:colId xmlns:a16="http://schemas.microsoft.com/office/drawing/2014/main" val="20003"/>
                    </a:ext>
                  </a:extLst>
                </a:gridCol>
              </a:tblGrid>
              <a:tr h="341409">
                <a:tc>
                  <a:txBody>
                    <a:bodyPr/>
                    <a:lstStyle/>
                    <a:p>
                      <a:endParaRPr lang="en-US" sz="1100" dirty="0"/>
                    </a:p>
                  </a:txBody>
                  <a:tcPr anchor="ctr"/>
                </a:tc>
                <a:tc>
                  <a:txBody>
                    <a:bodyPr/>
                    <a:lstStyle/>
                    <a:p>
                      <a:pPr algn="ctr"/>
                      <a:r>
                        <a:rPr lang="en-US" sz="1200" dirty="0"/>
                        <a:t>OS</a:t>
                      </a:r>
                    </a:p>
                    <a:p>
                      <a:pPr algn="ctr"/>
                      <a:r>
                        <a:rPr lang="en-US" sz="1200" dirty="0"/>
                        <a:t>2-Year</a:t>
                      </a:r>
                    </a:p>
                  </a:txBody>
                  <a:tcPr anchor="ctr"/>
                </a:tc>
                <a:tc>
                  <a:txBody>
                    <a:bodyPr/>
                    <a:lstStyle/>
                    <a:p>
                      <a:pPr algn="ctr"/>
                      <a:r>
                        <a:rPr lang="en-US" sz="1200" dirty="0"/>
                        <a:t>OS</a:t>
                      </a:r>
                    </a:p>
                    <a:p>
                      <a:pPr algn="ctr"/>
                      <a:r>
                        <a:rPr lang="en-US" sz="1200" dirty="0"/>
                        <a:t>5-Year</a:t>
                      </a:r>
                    </a:p>
                  </a:txBody>
                  <a:tcPr anchor="ctr"/>
                </a:tc>
                <a:tc>
                  <a:txBody>
                    <a:bodyPr/>
                    <a:lstStyle/>
                    <a:p>
                      <a:pPr algn="ctr"/>
                      <a:r>
                        <a:rPr lang="en-US" sz="1200" dirty="0"/>
                        <a:t>OS</a:t>
                      </a:r>
                    </a:p>
                    <a:p>
                      <a:pPr algn="ctr"/>
                      <a:r>
                        <a:rPr lang="en-US" sz="1200" dirty="0"/>
                        <a:t>Median</a:t>
                      </a:r>
                    </a:p>
                  </a:txBody>
                  <a:tcPr anchor="ctr"/>
                </a:tc>
                <a:extLst>
                  <a:ext uri="{0D108BD9-81ED-4DB2-BD59-A6C34878D82A}">
                    <a16:rowId xmlns:a16="http://schemas.microsoft.com/office/drawing/2014/main" val="10000"/>
                  </a:ext>
                </a:extLst>
              </a:tr>
              <a:tr h="289560">
                <a:tc>
                  <a:txBody>
                    <a:bodyPr/>
                    <a:lstStyle/>
                    <a:p>
                      <a:r>
                        <a:rPr lang="en-US" sz="1200" dirty="0"/>
                        <a:t>5-FU/LV</a:t>
                      </a:r>
                    </a:p>
                  </a:txBody>
                  <a:tcPr anchor="ctr">
                    <a:solidFill>
                      <a:srgbClr val="EDEAF0"/>
                    </a:solidFill>
                  </a:tcPr>
                </a:tc>
                <a:tc>
                  <a:txBody>
                    <a:bodyPr/>
                    <a:lstStyle/>
                    <a:p>
                      <a:pPr algn="ctr"/>
                      <a:r>
                        <a:rPr lang="en-US" sz="1200" dirty="0"/>
                        <a:t>40%</a:t>
                      </a:r>
                    </a:p>
                  </a:txBody>
                  <a:tcPr anchor="ctr">
                    <a:solidFill>
                      <a:srgbClr val="EDEAF0"/>
                    </a:solidFill>
                  </a:tcPr>
                </a:tc>
                <a:tc>
                  <a:txBody>
                    <a:bodyPr/>
                    <a:lstStyle/>
                    <a:p>
                      <a:pPr algn="ctr"/>
                      <a:r>
                        <a:rPr lang="en-US" sz="1200" dirty="0"/>
                        <a:t>21%</a:t>
                      </a:r>
                    </a:p>
                  </a:txBody>
                  <a:tcPr anchor="ctr">
                    <a:solidFill>
                      <a:srgbClr val="EDEAF0"/>
                    </a:solidFill>
                  </a:tcPr>
                </a:tc>
                <a:tc>
                  <a:txBody>
                    <a:bodyPr/>
                    <a:lstStyle/>
                    <a:p>
                      <a:pPr algn="ctr"/>
                      <a:r>
                        <a:rPr lang="en-US" sz="1200" dirty="0"/>
                        <a:t>20.1 mos</a:t>
                      </a:r>
                    </a:p>
                  </a:txBody>
                  <a:tcPr anchor="ctr">
                    <a:solidFill>
                      <a:srgbClr val="EDEAF0"/>
                    </a:solidFill>
                  </a:tcPr>
                </a:tc>
                <a:extLst>
                  <a:ext uri="{0D108BD9-81ED-4DB2-BD59-A6C34878D82A}">
                    <a16:rowId xmlns:a16="http://schemas.microsoft.com/office/drawing/2014/main" val="10001"/>
                  </a:ext>
                </a:extLst>
              </a:tr>
              <a:tr h="253614">
                <a:tc>
                  <a:txBody>
                    <a:bodyPr/>
                    <a:lstStyle/>
                    <a:p>
                      <a:r>
                        <a:rPr lang="en-US" sz="1200" dirty="0"/>
                        <a:t>No CT</a:t>
                      </a:r>
                    </a:p>
                  </a:txBody>
                  <a:tcPr anchor="ctr">
                    <a:solidFill>
                      <a:srgbClr val="EDEAF0"/>
                    </a:solidFill>
                  </a:tcPr>
                </a:tc>
                <a:tc>
                  <a:txBody>
                    <a:bodyPr/>
                    <a:lstStyle/>
                    <a:p>
                      <a:pPr algn="ctr"/>
                      <a:r>
                        <a:rPr lang="en-US" sz="1200" dirty="0"/>
                        <a:t>30%</a:t>
                      </a:r>
                    </a:p>
                  </a:txBody>
                  <a:tcPr anchor="ctr">
                    <a:solidFill>
                      <a:srgbClr val="EDEAF0"/>
                    </a:solidFill>
                  </a:tcPr>
                </a:tc>
                <a:tc>
                  <a:txBody>
                    <a:bodyPr/>
                    <a:lstStyle/>
                    <a:p>
                      <a:pPr algn="ctr"/>
                      <a:r>
                        <a:rPr lang="en-US" sz="1200" dirty="0"/>
                        <a:t>8%</a:t>
                      </a:r>
                    </a:p>
                  </a:txBody>
                  <a:tcPr anchor="ctr">
                    <a:solidFill>
                      <a:srgbClr val="EDEAF0"/>
                    </a:solidFill>
                  </a:tcPr>
                </a:tc>
                <a:tc>
                  <a:txBody>
                    <a:bodyPr/>
                    <a:lstStyle/>
                    <a:p>
                      <a:pPr algn="ctr"/>
                      <a:r>
                        <a:rPr lang="en-US" sz="1200" dirty="0"/>
                        <a:t>15.5 mos</a:t>
                      </a:r>
                    </a:p>
                  </a:txBody>
                  <a:tcPr anchor="ctr">
                    <a:solidFill>
                      <a:srgbClr val="EDEAF0"/>
                    </a:solidFill>
                  </a:tcPr>
                </a:tc>
                <a:extLst>
                  <a:ext uri="{0D108BD9-81ED-4DB2-BD59-A6C34878D82A}">
                    <a16:rowId xmlns:a16="http://schemas.microsoft.com/office/drawing/2014/main" val="10002"/>
                  </a:ext>
                </a:extLst>
              </a:tr>
              <a:tr h="201765">
                <a:tc gridSpan="4">
                  <a:txBody>
                    <a:bodyPr/>
                    <a:lstStyle/>
                    <a:p>
                      <a:pPr algn="ctr"/>
                      <a:r>
                        <a:rPr lang="en-US" sz="1200" dirty="0"/>
                        <a:t>HR=</a:t>
                      </a:r>
                      <a:r>
                        <a:rPr lang="en-US" sz="1200" baseline="0" dirty="0"/>
                        <a:t> 0.71 (CI 0.55- 0.92), </a:t>
                      </a:r>
                      <a:r>
                        <a:rPr lang="en-US" sz="1200" i="1" baseline="0" dirty="0"/>
                        <a:t>P</a:t>
                      </a:r>
                      <a:r>
                        <a:rPr lang="en-US" sz="1200" baseline="0" dirty="0"/>
                        <a:t>=0.009</a:t>
                      </a:r>
                      <a:endParaRPr lang="en-US" sz="1200" dirty="0"/>
                    </a:p>
                  </a:txBody>
                  <a:tcPr anchor="ctr">
                    <a:solidFill>
                      <a:srgbClr val="EDEAF0"/>
                    </a:solidFill>
                  </a:tcPr>
                </a:tc>
                <a:tc hMerge="1">
                  <a:txBody>
                    <a:bodyPr/>
                    <a:lstStyle/>
                    <a:p>
                      <a:pPr algn="ctr"/>
                      <a:endParaRPr lang="en-US"/>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0294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Neoptolemos JP, et al. </a:t>
            </a:r>
            <a:r>
              <a:rPr lang="en-US" sz="1000" i="1" dirty="0">
                <a:solidFill>
                  <a:prstClr val="white"/>
                </a:solidFill>
              </a:rPr>
              <a:t>J Clin Oncol</a:t>
            </a:r>
            <a:r>
              <a:rPr lang="en-US" sz="1000" dirty="0">
                <a:solidFill>
                  <a:prstClr val="white"/>
                </a:solidFill>
              </a:rPr>
              <a:t>. 2016;34:LBA4006; Neoptolemos JP, et al. </a:t>
            </a:r>
            <a:r>
              <a:rPr lang="en-US" sz="1000" i="1" dirty="0">
                <a:solidFill>
                  <a:prstClr val="white"/>
                </a:solidFill>
              </a:rPr>
              <a:t>Lancet</a:t>
            </a:r>
            <a:r>
              <a:rPr lang="en-US" sz="1000" dirty="0">
                <a:solidFill>
                  <a:prstClr val="white"/>
                </a:solidFill>
              </a:rPr>
              <a:t>. 2017;389:1011-1024.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ESPAC-4</a:t>
            </a:r>
          </a:p>
          <a:p>
            <a:pPr algn="l"/>
            <a:r>
              <a:rPr lang="en-US" sz="5100" i="1" dirty="0"/>
              <a:t>Trial Design</a:t>
            </a:r>
          </a:p>
        </p:txBody>
      </p:sp>
      <p:sp>
        <p:nvSpPr>
          <p:cNvPr id="18" name="Rectangle 17">
            <a:extLst>
              <a:ext uri="{FF2B5EF4-FFF2-40B4-BE49-F238E27FC236}">
                <a16:creationId xmlns:a16="http://schemas.microsoft.com/office/drawing/2014/main" id="{83D14CA6-A0B3-4AA4-B758-D9487B79E91B}"/>
              </a:ext>
            </a:extLst>
          </p:cNvPr>
          <p:cNvSpPr>
            <a:spLocks noChangeArrowheads="1"/>
          </p:cNvSpPr>
          <p:nvPr/>
        </p:nvSpPr>
        <p:spPr bwMode="auto">
          <a:xfrm>
            <a:off x="464416" y="3439520"/>
            <a:ext cx="7941533" cy="1056156"/>
          </a:xfrm>
          <a:prstGeom prst="rect">
            <a:avLst/>
          </a:prstGeom>
          <a:noFill/>
          <a:ln w="3175">
            <a:noFill/>
            <a:miter lim="800000"/>
            <a:headEnd/>
            <a:tailEnd/>
          </a:ln>
          <a:effectLst/>
        </p:spPr>
        <p:txBody>
          <a:bodyPr wrap="square" lIns="85821" tIns="42911" rIns="85821" bIns="42911">
            <a:spAutoFit/>
          </a:bodyPr>
          <a:lstStyle/>
          <a:p>
            <a:pPr marL="169863" indent="-168275" defTabSz="858838">
              <a:lnSpc>
                <a:spcPct val="90000"/>
              </a:lnSpc>
              <a:buFont typeface="Arial" panose="020B0604020202020204" pitchFamily="34" charset="0"/>
              <a:buChar char="•"/>
            </a:pPr>
            <a:r>
              <a:rPr lang="fr-FR" sz="1400" b="1" dirty="0">
                <a:ea typeface="ヒラギノ角ゴ Pro W3"/>
                <a:cs typeface="ヒラギノ角ゴ Pro W3"/>
              </a:rPr>
              <a:t>Stratification:</a:t>
            </a:r>
          </a:p>
          <a:p>
            <a:pPr marL="169863" lvl="2" defTabSz="858838">
              <a:lnSpc>
                <a:spcPct val="90000"/>
              </a:lnSpc>
            </a:pPr>
            <a:r>
              <a:rPr lang="en-US" sz="1400" dirty="0">
                <a:ea typeface="ヒラギノ角ゴ Pro W3"/>
                <a:cs typeface="ヒラギノ角ゴ Pro W3"/>
              </a:rPr>
              <a:t>R0 vs R1; Country (UK vs rest)</a:t>
            </a:r>
            <a:endParaRPr lang="fr-FR" sz="1400" dirty="0">
              <a:ea typeface="ヒラギノ角ゴ Pro W3"/>
              <a:cs typeface="ヒラギノ角ゴ Pro W3"/>
            </a:endParaRPr>
          </a:p>
          <a:p>
            <a:pPr marL="169863" indent="-168275" defTabSz="858838">
              <a:lnSpc>
                <a:spcPct val="90000"/>
              </a:lnSpc>
              <a:buFont typeface="Arial" panose="020B0604020202020204" pitchFamily="34" charset="0"/>
              <a:buChar char="•"/>
            </a:pPr>
            <a:r>
              <a:rPr lang="en-GB" sz="1400" b="1" dirty="0">
                <a:ea typeface="ヒラギノ角ゴ Pro W3"/>
                <a:cs typeface="ヒラギノ角ゴ Pro W3"/>
              </a:rPr>
              <a:t>Primary endpoint: OS</a:t>
            </a:r>
          </a:p>
          <a:p>
            <a:pPr marL="169863" indent="-168275" defTabSz="858838">
              <a:lnSpc>
                <a:spcPct val="90000"/>
              </a:lnSpc>
              <a:buFont typeface="Arial" panose="020B0604020202020204" pitchFamily="34" charset="0"/>
              <a:buChar char="•"/>
            </a:pPr>
            <a:r>
              <a:rPr lang="en-US" sz="1400" dirty="0">
                <a:ea typeface="ヒラギノ角ゴ Pro W3"/>
                <a:cs typeface="ヒラギノ角ゴ Pro W3"/>
              </a:rPr>
              <a:t>Stratified log-rank 5% 2</a:t>
            </a:r>
            <a:r>
              <a:rPr lang="en-US" sz="1400" dirty="0"/>
              <a:t>‑</a:t>
            </a:r>
            <a:r>
              <a:rPr lang="en-US" sz="1400" dirty="0">
                <a:ea typeface="ヒラギノ角ゴ Pro W3"/>
                <a:cs typeface="ヒラギノ角ゴ Pro W3"/>
              </a:rPr>
              <a:t>sided alpha 10% diff. 2 year survival (47.5% ➤ 57.5%, 90% power 480 deaths)</a:t>
            </a:r>
          </a:p>
          <a:p>
            <a:pPr marL="169863" indent="-168275" defTabSz="858838">
              <a:lnSpc>
                <a:spcPct val="90000"/>
              </a:lnSpc>
              <a:buFont typeface="Arial" panose="020B0604020202020204" pitchFamily="34" charset="0"/>
              <a:buChar char="•"/>
            </a:pPr>
            <a:r>
              <a:rPr lang="en-US" sz="1400" dirty="0">
                <a:ea typeface="ヒラギノ角ゴ Pro W3"/>
                <a:cs typeface="ヒラギノ角ゴ Pro W3"/>
              </a:rPr>
              <a:t>N= 722</a:t>
            </a:r>
          </a:p>
        </p:txBody>
      </p:sp>
      <p:grpSp>
        <p:nvGrpSpPr>
          <p:cNvPr id="19" name="Group 18">
            <a:extLst>
              <a:ext uri="{FF2B5EF4-FFF2-40B4-BE49-F238E27FC236}">
                <a16:creationId xmlns:a16="http://schemas.microsoft.com/office/drawing/2014/main" id="{91DE0070-4C74-44C7-8F40-862025A158B4}"/>
              </a:ext>
            </a:extLst>
          </p:cNvPr>
          <p:cNvGrpSpPr/>
          <p:nvPr/>
        </p:nvGrpSpPr>
        <p:grpSpPr>
          <a:xfrm>
            <a:off x="1514310" y="983319"/>
            <a:ext cx="6115380" cy="2555403"/>
            <a:chOff x="166174" y="1283756"/>
            <a:chExt cx="6115380" cy="2555403"/>
          </a:xfrm>
        </p:grpSpPr>
        <p:sp>
          <p:nvSpPr>
            <p:cNvPr id="20" name="Freeform: Shape 19">
              <a:extLst>
                <a:ext uri="{FF2B5EF4-FFF2-40B4-BE49-F238E27FC236}">
                  <a16:creationId xmlns:a16="http://schemas.microsoft.com/office/drawing/2014/main" id="{19A1B90A-8010-448A-A41F-D428217C3C04}"/>
                </a:ext>
              </a:extLst>
            </p:cNvPr>
            <p:cNvSpPr/>
            <p:nvPr/>
          </p:nvSpPr>
          <p:spPr>
            <a:xfrm>
              <a:off x="166174" y="1388267"/>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Freeform: Shape 20">
              <a:extLst>
                <a:ext uri="{FF2B5EF4-FFF2-40B4-BE49-F238E27FC236}">
                  <a16:creationId xmlns:a16="http://schemas.microsoft.com/office/drawing/2014/main" id="{4F29AE22-ECB3-411F-94DA-05F5149BE0BE}"/>
                </a:ext>
              </a:extLst>
            </p:cNvPr>
            <p:cNvSpPr/>
            <p:nvPr/>
          </p:nvSpPr>
          <p:spPr>
            <a:xfrm>
              <a:off x="2896664" y="1388267"/>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22" name="Rectangle 21">
              <a:extLst>
                <a:ext uri="{FF2B5EF4-FFF2-40B4-BE49-F238E27FC236}">
                  <a16:creationId xmlns:a16="http://schemas.microsoft.com/office/drawing/2014/main" id="{C44D68D8-50F7-4613-8FA1-1C29DC528870}"/>
                </a:ext>
              </a:extLst>
            </p:cNvPr>
            <p:cNvSpPr/>
            <p:nvPr/>
          </p:nvSpPr>
          <p:spPr>
            <a:xfrm>
              <a:off x="1193364" y="150920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3" name="Straight Connector 22">
              <a:extLst>
                <a:ext uri="{FF2B5EF4-FFF2-40B4-BE49-F238E27FC236}">
                  <a16:creationId xmlns:a16="http://schemas.microsoft.com/office/drawing/2014/main" id="{DE48790C-325E-401E-8298-C0043F6F8944}"/>
                </a:ext>
              </a:extLst>
            </p:cNvPr>
            <p:cNvCxnSpPr/>
            <p:nvPr/>
          </p:nvCxnSpPr>
          <p:spPr>
            <a:xfrm flipH="1">
              <a:off x="3391057" y="1285638"/>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6482987-AF45-43C6-A4A4-DF10774C3C0D}"/>
                </a:ext>
              </a:extLst>
            </p:cNvPr>
            <p:cNvCxnSpPr/>
            <p:nvPr/>
          </p:nvCxnSpPr>
          <p:spPr>
            <a:xfrm>
              <a:off x="3391057" y="2546806"/>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66B13C8-5285-42B5-8275-CD19074A84A6}"/>
                </a:ext>
              </a:extLst>
            </p:cNvPr>
            <p:cNvSpPr txBox="1"/>
            <p:nvPr/>
          </p:nvSpPr>
          <p:spPr>
            <a:xfrm>
              <a:off x="3391057" y="2392545"/>
              <a:ext cx="674164" cy="338554"/>
            </a:xfrm>
            <a:prstGeom prst="rect">
              <a:avLst/>
            </a:prstGeom>
            <a:noFill/>
          </p:spPr>
          <p:txBody>
            <a:bodyPr wrap="square" rtlCol="0">
              <a:spAutoFit/>
            </a:bodyPr>
            <a:lstStyle/>
            <a:p>
              <a:r>
                <a:rPr lang="en-US" sz="1600" b="1" dirty="0"/>
                <a:t>(1:1)</a:t>
              </a:r>
            </a:p>
          </p:txBody>
        </p:sp>
        <p:sp>
          <p:nvSpPr>
            <p:cNvPr id="26" name="Rectangle 13">
              <a:extLst>
                <a:ext uri="{FF2B5EF4-FFF2-40B4-BE49-F238E27FC236}">
                  <a16:creationId xmlns:a16="http://schemas.microsoft.com/office/drawing/2014/main" id="{3D07F648-1024-4FD9-8EB0-8AD3DD756CCD}"/>
                </a:ext>
              </a:extLst>
            </p:cNvPr>
            <p:cNvSpPr>
              <a:spLocks noChangeArrowheads="1"/>
            </p:cNvSpPr>
            <p:nvPr/>
          </p:nvSpPr>
          <p:spPr bwMode="auto">
            <a:xfrm>
              <a:off x="274320" y="2099640"/>
              <a:ext cx="2622344" cy="1093641"/>
            </a:xfrm>
            <a:prstGeom prst="rect">
              <a:avLst/>
            </a:prstGeom>
            <a:noFill/>
            <a:ln w="9525">
              <a:noFill/>
              <a:miter lim="800000"/>
              <a:headEnd/>
              <a:tailEnd/>
            </a:ln>
            <a:effectLst/>
          </p:spPr>
          <p:txBody>
            <a:bodyPr wrap="square" lIns="54364" tIns="27182" rIns="54364" bIns="27182">
              <a:spAutoFit/>
            </a:bodyPr>
            <a:lstStyle/>
            <a:p>
              <a:pPr algn="ctr" defTabSz="544116">
                <a:spcBef>
                  <a:spcPts val="900"/>
                </a:spcBef>
              </a:pPr>
              <a:r>
                <a:rPr lang="en-US" sz="2000" b="1" dirty="0">
                  <a:ea typeface="ヒラギノ角ゴ Pro W3"/>
                  <a:cs typeface="ヒラギノ角ゴ Pro W3"/>
                </a:rPr>
                <a:t>R0/R1 Resected PDAC</a:t>
              </a:r>
              <a:br>
                <a:rPr lang="en-US" sz="2000" b="1" dirty="0">
                  <a:ea typeface="ヒラギノ角ゴ Pro W3"/>
                  <a:cs typeface="ヒラギノ角ゴ Pro W3"/>
                </a:rPr>
              </a:br>
              <a:r>
                <a:rPr lang="en-US" sz="2000" b="1" dirty="0">
                  <a:ea typeface="ヒラギノ角ゴ Pro W3"/>
                  <a:cs typeface="ヒラギノ角ゴ Pro W3"/>
                </a:rPr>
                <a:t>WHO </a:t>
              </a:r>
              <a:r>
                <a:rPr lang="en-US" sz="2000" b="1" dirty="0">
                  <a:latin typeface="Arial" panose="020B0604020202020204" pitchFamily="34" charset="0"/>
                  <a:ea typeface="ヒラギノ角ゴ Pro W3"/>
                  <a:cs typeface="Arial" panose="020B0604020202020204" pitchFamily="34" charset="0"/>
                </a:rPr>
                <a:t>≤</a:t>
              </a:r>
              <a:r>
                <a:rPr lang="en-US" sz="2000" b="1" dirty="0">
                  <a:ea typeface="ヒラギノ角ゴ Pro W3"/>
                  <a:cs typeface="ヒラギノ角ゴ Pro W3"/>
                </a:rPr>
                <a:t> 2; </a:t>
              </a:r>
              <a:r>
                <a:rPr lang="en-US" sz="2000" b="1" dirty="0">
                  <a:latin typeface="Arial" panose="020B0604020202020204" pitchFamily="34" charset="0"/>
                  <a:ea typeface="ヒラギノ角ゴ Pro W3"/>
                  <a:cs typeface="Arial" panose="020B0604020202020204" pitchFamily="34" charset="0"/>
                </a:rPr>
                <a:t>≤ </a:t>
              </a:r>
              <a:r>
                <a:rPr lang="en-US" sz="2000" b="1" dirty="0">
                  <a:ea typeface="ヒラギノ角ゴ Pro W3"/>
                  <a:cs typeface="ヒラギノ角ゴ Pro W3"/>
                </a:rPr>
                <a:t>12 </a:t>
              </a:r>
              <a:r>
                <a:rPr lang="en-US" sz="2000" b="1" dirty="0" err="1">
                  <a:ea typeface="ヒラギノ角ゴ Pro W3"/>
                  <a:cs typeface="ヒラギノ角ゴ Pro W3"/>
                </a:rPr>
                <a:t>wks</a:t>
              </a:r>
              <a:endParaRPr lang="en-US" sz="2000" b="1" dirty="0">
                <a:ea typeface="ヒラギノ角ゴ Pro W3"/>
                <a:cs typeface="ヒラギノ角ゴ Pro W3"/>
              </a:endParaRPr>
            </a:p>
            <a:p>
              <a:pPr algn="ctr" defTabSz="544116">
                <a:spcBef>
                  <a:spcPts val="900"/>
                </a:spcBef>
              </a:pPr>
              <a:r>
                <a:rPr lang="en-US" sz="2000" dirty="0">
                  <a:ea typeface="ヒラギノ角ゴ Pro W3"/>
                  <a:cs typeface="ヒラギノ角ゴ Pro W3"/>
                </a:rPr>
                <a:t>(N=730)</a:t>
              </a:r>
            </a:p>
          </p:txBody>
        </p:sp>
        <p:sp>
          <p:nvSpPr>
            <p:cNvPr id="27" name="Text Box 20">
              <a:extLst>
                <a:ext uri="{FF2B5EF4-FFF2-40B4-BE49-F238E27FC236}">
                  <a16:creationId xmlns:a16="http://schemas.microsoft.com/office/drawing/2014/main" id="{231FEE2D-F852-44A2-A56C-975586E5B783}"/>
                </a:ext>
              </a:extLst>
            </p:cNvPr>
            <p:cNvSpPr txBox="1">
              <a:spLocks noChangeArrowheads="1"/>
            </p:cNvSpPr>
            <p:nvPr/>
          </p:nvSpPr>
          <p:spPr bwMode="auto">
            <a:xfrm>
              <a:off x="1484648" y="1389933"/>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28" name="AutoShape 17">
              <a:extLst>
                <a:ext uri="{FF2B5EF4-FFF2-40B4-BE49-F238E27FC236}">
                  <a16:creationId xmlns:a16="http://schemas.microsoft.com/office/drawing/2014/main" id="{11B98170-B41C-44D0-9B97-4C3500DC4581}"/>
                </a:ext>
              </a:extLst>
            </p:cNvPr>
            <p:cNvSpPr>
              <a:spLocks noChangeArrowheads="1"/>
            </p:cNvSpPr>
            <p:nvPr/>
          </p:nvSpPr>
          <p:spPr bwMode="auto">
            <a:xfrm>
              <a:off x="2879322" y="157308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9" name="Rectangle 28">
              <a:extLst>
                <a:ext uri="{FF2B5EF4-FFF2-40B4-BE49-F238E27FC236}">
                  <a16:creationId xmlns:a16="http://schemas.microsoft.com/office/drawing/2014/main" id="{0A263BBA-0EEF-422F-A5F9-3B6D1BE22FFF}"/>
                </a:ext>
              </a:extLst>
            </p:cNvPr>
            <p:cNvSpPr/>
            <p:nvPr/>
          </p:nvSpPr>
          <p:spPr>
            <a:xfrm>
              <a:off x="1193364" y="1514878"/>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Freeform: Shape 29">
              <a:extLst>
                <a:ext uri="{FF2B5EF4-FFF2-40B4-BE49-F238E27FC236}">
                  <a16:creationId xmlns:a16="http://schemas.microsoft.com/office/drawing/2014/main" id="{70604494-4DEE-48EF-A1D3-A2C328C0B845}"/>
                </a:ext>
              </a:extLst>
            </p:cNvPr>
            <p:cNvSpPr/>
            <p:nvPr/>
          </p:nvSpPr>
          <p:spPr>
            <a:xfrm>
              <a:off x="3595035" y="1283756"/>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lnSpc>
                  <a:spcPct val="90000"/>
                </a:lnSpc>
              </a:pPr>
              <a:r>
                <a:rPr lang="pt-BR" sz="1400" b="1" dirty="0">
                  <a:solidFill>
                    <a:schemeClr val="tx1"/>
                  </a:solidFill>
                </a:rPr>
                <a:t>Gemcitabine</a:t>
              </a:r>
            </a:p>
            <a:p>
              <a:pPr algn="ctr" eaLnBrk="0" hangingPunct="0">
                <a:lnSpc>
                  <a:spcPct val="90000"/>
                </a:lnSpc>
              </a:pPr>
              <a:r>
                <a:rPr lang="pt-BR" sz="1400" b="1" dirty="0">
                  <a:solidFill>
                    <a:schemeClr val="tx1"/>
                  </a:solidFill>
                </a:rPr>
                <a:t>1,000 mg/m</a:t>
              </a:r>
              <a:r>
                <a:rPr lang="pt-BR" sz="1400" b="1" baseline="30000" dirty="0">
                  <a:solidFill>
                    <a:schemeClr val="tx1"/>
                  </a:solidFill>
                </a:rPr>
                <a:t>2</a:t>
              </a:r>
              <a:r>
                <a:rPr lang="pt-BR" sz="1400" b="1" dirty="0">
                  <a:solidFill>
                    <a:schemeClr val="tx1"/>
                  </a:solidFill>
                </a:rPr>
                <a:t> d 1,8,15 </a:t>
              </a:r>
            </a:p>
            <a:p>
              <a:pPr algn="ctr" eaLnBrk="0" hangingPunct="0">
                <a:lnSpc>
                  <a:spcPct val="90000"/>
                </a:lnSpc>
              </a:pPr>
              <a:r>
                <a:rPr lang="pt-BR" sz="1400" b="1" dirty="0">
                  <a:solidFill>
                    <a:schemeClr val="tx1"/>
                  </a:solidFill>
                </a:rPr>
                <a:t>q4 wks x6</a:t>
              </a:r>
            </a:p>
            <a:p>
              <a:pPr algn="ctr" eaLnBrk="0" hangingPunct="0">
                <a:lnSpc>
                  <a:spcPct val="90000"/>
                </a:lnSpc>
              </a:pPr>
              <a:r>
                <a:rPr lang="pt-BR" sz="1400" dirty="0">
                  <a:solidFill>
                    <a:schemeClr val="tx1"/>
                  </a:solidFill>
                </a:rPr>
                <a:t>(N=366)</a:t>
              </a:r>
              <a:endParaRPr lang="en-US" sz="1400" dirty="0">
                <a:solidFill>
                  <a:schemeClr val="tx1"/>
                </a:solidFill>
              </a:endParaRPr>
            </a:p>
          </p:txBody>
        </p:sp>
        <p:sp>
          <p:nvSpPr>
            <p:cNvPr id="31" name="AutoShape 17">
              <a:extLst>
                <a:ext uri="{FF2B5EF4-FFF2-40B4-BE49-F238E27FC236}">
                  <a16:creationId xmlns:a16="http://schemas.microsoft.com/office/drawing/2014/main" id="{E8C96C57-D433-489B-9943-3B602DFCB821}"/>
                </a:ext>
              </a:extLst>
            </p:cNvPr>
            <p:cNvSpPr>
              <a:spLocks noChangeArrowheads="1"/>
            </p:cNvSpPr>
            <p:nvPr/>
          </p:nvSpPr>
          <p:spPr bwMode="auto">
            <a:xfrm>
              <a:off x="2879322" y="1578766"/>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2" name="Freeform: Shape 31">
              <a:extLst>
                <a:ext uri="{FF2B5EF4-FFF2-40B4-BE49-F238E27FC236}">
                  <a16:creationId xmlns:a16="http://schemas.microsoft.com/office/drawing/2014/main" id="{74581EB6-CDF6-4217-B3CE-842D11E3E274}"/>
                </a:ext>
              </a:extLst>
            </p:cNvPr>
            <p:cNvSpPr/>
            <p:nvPr/>
          </p:nvSpPr>
          <p:spPr>
            <a:xfrm flipV="1">
              <a:off x="3595035" y="2960717"/>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3" name="Rectangle 32">
              <a:extLst>
                <a:ext uri="{FF2B5EF4-FFF2-40B4-BE49-F238E27FC236}">
                  <a16:creationId xmlns:a16="http://schemas.microsoft.com/office/drawing/2014/main" id="{4A0CEA24-926D-4F2C-9998-C24C33AB6F88}"/>
                </a:ext>
              </a:extLst>
            </p:cNvPr>
            <p:cNvSpPr/>
            <p:nvPr/>
          </p:nvSpPr>
          <p:spPr>
            <a:xfrm>
              <a:off x="3786918" y="2971229"/>
              <a:ext cx="2239406" cy="867930"/>
            </a:xfrm>
            <a:prstGeom prst="rect">
              <a:avLst/>
            </a:prstGeom>
          </p:spPr>
          <p:txBody>
            <a:bodyPr wrap="square">
              <a:spAutoFit/>
            </a:bodyPr>
            <a:lstStyle/>
            <a:p>
              <a:pPr algn="ctr" eaLnBrk="0" hangingPunct="0">
                <a:lnSpc>
                  <a:spcPct val="90000"/>
                </a:lnSpc>
              </a:pPr>
              <a:r>
                <a:rPr lang="en-US" sz="1400" b="1" dirty="0"/>
                <a:t>Gemcitabine +</a:t>
              </a:r>
            </a:p>
            <a:p>
              <a:pPr algn="ctr" eaLnBrk="0" hangingPunct="0">
                <a:lnSpc>
                  <a:spcPct val="90000"/>
                </a:lnSpc>
              </a:pPr>
              <a:r>
                <a:rPr lang="en-US" sz="1400" b="1" dirty="0"/>
                <a:t>Capecitabine 1,660mg/m</a:t>
              </a:r>
              <a:r>
                <a:rPr lang="en-US" sz="1400" b="1" baseline="30000" dirty="0"/>
                <a:t>2</a:t>
              </a:r>
              <a:r>
                <a:rPr lang="en-US" sz="1400" b="1" dirty="0"/>
                <a:t> d1-21 q4 </a:t>
              </a:r>
              <a:r>
                <a:rPr lang="en-US" sz="1400" b="1" dirty="0" err="1"/>
                <a:t>wks</a:t>
              </a:r>
              <a:r>
                <a:rPr lang="en-US" sz="1400" b="1" dirty="0"/>
                <a:t> x6</a:t>
              </a:r>
            </a:p>
            <a:p>
              <a:pPr algn="ctr" eaLnBrk="0" hangingPunct="0">
                <a:lnSpc>
                  <a:spcPct val="90000"/>
                </a:lnSpc>
              </a:pPr>
              <a:r>
                <a:rPr lang="en-US" sz="1400" dirty="0"/>
                <a:t>(N=364)</a:t>
              </a:r>
            </a:p>
          </p:txBody>
        </p:sp>
      </p:grpSp>
    </p:spTree>
    <p:extLst>
      <p:ext uri="{BB962C8B-B14F-4D97-AF65-F5344CB8AC3E}">
        <p14:creationId xmlns:p14="http://schemas.microsoft.com/office/powerpoint/2010/main" val="279373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ESPAC-4</a:t>
            </a:r>
          </a:p>
          <a:p>
            <a:pPr algn="l"/>
            <a:r>
              <a:rPr lang="en-US" sz="5100" i="1" dirty="0"/>
              <a:t>OS by Treatment</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Neoptolemos JP, et al. </a:t>
            </a:r>
            <a:r>
              <a:rPr lang="en-US" sz="1000" i="1" dirty="0">
                <a:solidFill>
                  <a:prstClr val="white"/>
                </a:solidFill>
              </a:rPr>
              <a:t>J Clin Oncol</a:t>
            </a:r>
            <a:r>
              <a:rPr lang="en-US" sz="1000" dirty="0">
                <a:solidFill>
                  <a:prstClr val="white"/>
                </a:solidFill>
              </a:rPr>
              <a:t>. 2016;34:LBA4006; Neoptolemos JP, et al. </a:t>
            </a:r>
            <a:r>
              <a:rPr lang="en-US" sz="1000" i="1" dirty="0">
                <a:solidFill>
                  <a:prstClr val="white"/>
                </a:solidFill>
              </a:rPr>
              <a:t>Lancet</a:t>
            </a:r>
            <a:r>
              <a:rPr lang="en-US" sz="1000" dirty="0">
                <a:solidFill>
                  <a:prstClr val="white"/>
                </a:solidFill>
              </a:rPr>
              <a:t>. 2017;389:1011-1024.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E2686F2-18A2-6447-BF4B-7E87A88EA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07532"/>
            <a:ext cx="5510254" cy="338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49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Conroy T, et al. </a:t>
            </a:r>
            <a:r>
              <a:rPr lang="en-US" sz="1000" i="1" dirty="0">
                <a:solidFill>
                  <a:prstClr val="white"/>
                </a:solidFill>
              </a:rPr>
              <a:t>J Clin Oncol</a:t>
            </a:r>
            <a:r>
              <a:rPr lang="en-US" sz="1000" dirty="0">
                <a:solidFill>
                  <a:prstClr val="white"/>
                </a:solidFill>
              </a:rPr>
              <a:t>. 2018;36:LBA4001; Conroy T, et al. </a:t>
            </a:r>
            <a:r>
              <a:rPr lang="en-US" sz="1000" i="1" dirty="0">
                <a:solidFill>
                  <a:prstClr val="white"/>
                </a:solidFill>
              </a:rPr>
              <a:t>N Engl J Med</a:t>
            </a:r>
            <a:r>
              <a:rPr lang="en-US" sz="1000" dirty="0">
                <a:solidFill>
                  <a:prstClr val="white"/>
                </a:solidFill>
              </a:rPr>
              <a:t>. 2018;379:2395-2406.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 sz="5800" dirty="0"/>
              <a:t>PRODIGE 24/CCTG PA.6</a:t>
            </a:r>
            <a:endParaRPr lang="en-US" sz="5800" dirty="0"/>
          </a:p>
          <a:p>
            <a:pPr algn="l"/>
            <a:r>
              <a:rPr lang="en-US" sz="5100" i="1" dirty="0"/>
              <a:t>Trial Design</a:t>
            </a:r>
          </a:p>
        </p:txBody>
      </p:sp>
      <p:sp>
        <p:nvSpPr>
          <p:cNvPr id="38" name="Rectangle 3">
            <a:extLst>
              <a:ext uri="{FF2B5EF4-FFF2-40B4-BE49-F238E27FC236}">
                <a16:creationId xmlns:a16="http://schemas.microsoft.com/office/drawing/2014/main" id="{B0D9324D-067E-0642-A53B-95B1FD6B55DF}"/>
              </a:ext>
            </a:extLst>
          </p:cNvPr>
          <p:cNvSpPr txBox="1">
            <a:spLocks noChangeArrowheads="1"/>
          </p:cNvSpPr>
          <p:nvPr/>
        </p:nvSpPr>
        <p:spPr bwMode="auto">
          <a:xfrm>
            <a:off x="488516" y="3653735"/>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168275" lvl="1" indent="-168275"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Primary endpoint: </a:t>
            </a:r>
            <a:r>
              <a:rPr lang="en-US" altLang="en-US" sz="1600" b="0" kern="0" dirty="0">
                <a:cs typeface="Arial" panose="020B0604020202020204" pitchFamily="34" charset="0"/>
              </a:rPr>
              <a:t>DFS</a:t>
            </a:r>
            <a:endParaRPr lang="en-US" altLang="en-US" sz="1600" kern="0" dirty="0">
              <a:cs typeface="Arial" panose="020B0604020202020204" pitchFamily="34" charset="0"/>
            </a:endParaRPr>
          </a:p>
          <a:p>
            <a:pPr marL="168275" lvl="1" indent="-168275" defTabSz="685800" eaLnBrk="1" hangingPunct="1">
              <a:spcBef>
                <a:spcPts val="0"/>
              </a:spcBef>
              <a:buClr>
                <a:schemeClr val="tx1"/>
              </a:buClr>
              <a:buSzPct val="100000"/>
              <a:buFont typeface="Arial" panose="020B0604020202020204" pitchFamily="34" charset="0"/>
              <a:buChar char="•"/>
              <a:defRPr/>
            </a:pPr>
            <a:r>
              <a:rPr lang="fr-FR" sz="1600" b="1" dirty="0">
                <a:ea typeface="ヒラギノ角ゴ Pro W3"/>
                <a:cs typeface="ヒラギノ角ゴ Pro W3"/>
              </a:rPr>
              <a:t>Stratification: </a:t>
            </a:r>
            <a:r>
              <a:rPr lang="en-US" altLang="en-US" sz="1600" b="0" kern="0" dirty="0">
                <a:cs typeface="Arial" panose="020B0604020202020204" pitchFamily="34" charset="0"/>
              </a:rPr>
              <a:t>Center, Resection Margin, Ca 19-9 (</a:t>
            </a:r>
            <a:r>
              <a:rPr lang="en-US" altLang="en-US" sz="1600" b="0" u="sng" kern="0" dirty="0">
                <a:cs typeface="Arial" panose="020B0604020202020204" pitchFamily="34" charset="0"/>
              </a:rPr>
              <a:t>&lt;</a:t>
            </a:r>
            <a:r>
              <a:rPr lang="en-US" altLang="en-US" sz="1600" b="0" kern="0" dirty="0">
                <a:cs typeface="Arial" panose="020B0604020202020204" pitchFamily="34" charset="0"/>
              </a:rPr>
              <a:t>90 vs 91-179), pN0 (&lt;12 vs </a:t>
            </a:r>
            <a:r>
              <a:rPr lang="en-US" altLang="en-US" sz="1600" b="0" u="sng" kern="0" dirty="0">
                <a:cs typeface="Arial" panose="020B0604020202020204" pitchFamily="34" charset="0"/>
              </a:rPr>
              <a:t>&gt;</a:t>
            </a:r>
            <a:r>
              <a:rPr lang="en-US" altLang="en-US" sz="1600" b="0" kern="0" dirty="0">
                <a:cs typeface="Arial" panose="020B0604020202020204" pitchFamily="34" charset="0"/>
              </a:rPr>
              <a:t>12) vs N1</a:t>
            </a:r>
          </a:p>
          <a:p>
            <a:pPr marL="168275" lvl="1" indent="-168275" defTabSz="685800" eaLnBrk="1" hangingPunct="1">
              <a:spcBef>
                <a:spcPts val="0"/>
              </a:spcBef>
              <a:buClr>
                <a:schemeClr val="tx1"/>
              </a:buClr>
              <a:buSzPct val="100000"/>
              <a:buFont typeface="Arial" panose="020B0604020202020204" pitchFamily="34" charset="0"/>
              <a:buChar char="•"/>
              <a:defRPr/>
            </a:pPr>
            <a:r>
              <a:rPr lang="en-US" altLang="en-US" sz="1600" b="0" kern="0" dirty="0">
                <a:cs typeface="Arial" panose="020B0604020202020204" pitchFamily="34" charset="0"/>
              </a:rPr>
              <a:t>Imaging: q3 mos</a:t>
            </a:r>
          </a:p>
        </p:txBody>
      </p:sp>
      <p:sp>
        <p:nvSpPr>
          <p:cNvPr id="14" name="Freeform: Shape 13">
            <a:extLst>
              <a:ext uri="{FF2B5EF4-FFF2-40B4-BE49-F238E27FC236}">
                <a16:creationId xmlns:a16="http://schemas.microsoft.com/office/drawing/2014/main" id="{244A34C6-5B6B-46A2-A998-2779CC8C0F91}"/>
              </a:ext>
            </a:extLst>
          </p:cNvPr>
          <p:cNvSpPr/>
          <p:nvPr/>
        </p:nvSpPr>
        <p:spPr>
          <a:xfrm>
            <a:off x="1514310" y="1254680"/>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Shape 14">
            <a:extLst>
              <a:ext uri="{FF2B5EF4-FFF2-40B4-BE49-F238E27FC236}">
                <a16:creationId xmlns:a16="http://schemas.microsoft.com/office/drawing/2014/main" id="{17787624-21A8-4808-97D1-6821D256E49C}"/>
              </a:ext>
            </a:extLst>
          </p:cNvPr>
          <p:cNvSpPr/>
          <p:nvPr/>
        </p:nvSpPr>
        <p:spPr>
          <a:xfrm>
            <a:off x="4244800" y="1254680"/>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16" name="Rectangle 15">
            <a:extLst>
              <a:ext uri="{FF2B5EF4-FFF2-40B4-BE49-F238E27FC236}">
                <a16:creationId xmlns:a16="http://schemas.microsoft.com/office/drawing/2014/main" id="{D3E07F20-2809-429D-9EEB-4D2BF6D10E65}"/>
              </a:ext>
            </a:extLst>
          </p:cNvPr>
          <p:cNvSpPr/>
          <p:nvPr/>
        </p:nvSpPr>
        <p:spPr>
          <a:xfrm>
            <a:off x="2541500" y="1375614"/>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7" name="Straight Connector 16">
            <a:extLst>
              <a:ext uri="{FF2B5EF4-FFF2-40B4-BE49-F238E27FC236}">
                <a16:creationId xmlns:a16="http://schemas.microsoft.com/office/drawing/2014/main" id="{9BEDE5F3-76FA-44BB-AF05-9B12BDEF3B21}"/>
              </a:ext>
            </a:extLst>
          </p:cNvPr>
          <p:cNvCxnSpPr>
            <a:cxnSpLocks/>
            <a:stCxn id="24" idx="0"/>
          </p:cNvCxnSpPr>
          <p:nvPr/>
        </p:nvCxnSpPr>
        <p:spPr>
          <a:xfrm flipH="1">
            <a:off x="4739195" y="901238"/>
            <a:ext cx="783638" cy="1511981"/>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17CAF4F-CCF4-4D42-9D3D-AC444B267976}"/>
              </a:ext>
            </a:extLst>
          </p:cNvPr>
          <p:cNvCxnSpPr>
            <a:cxnSpLocks/>
            <a:endCxn id="26" idx="16"/>
          </p:cNvCxnSpPr>
          <p:nvPr/>
        </p:nvCxnSpPr>
        <p:spPr>
          <a:xfrm>
            <a:off x="4739193" y="2413219"/>
            <a:ext cx="798041" cy="1520335"/>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59601FF-5C73-4192-B106-937BD495409C}"/>
              </a:ext>
            </a:extLst>
          </p:cNvPr>
          <p:cNvSpPr txBox="1"/>
          <p:nvPr/>
        </p:nvSpPr>
        <p:spPr>
          <a:xfrm>
            <a:off x="4739193" y="2258958"/>
            <a:ext cx="674164" cy="338554"/>
          </a:xfrm>
          <a:prstGeom prst="rect">
            <a:avLst/>
          </a:prstGeom>
          <a:noFill/>
        </p:spPr>
        <p:txBody>
          <a:bodyPr wrap="square" rtlCol="0">
            <a:spAutoFit/>
          </a:bodyPr>
          <a:lstStyle/>
          <a:p>
            <a:r>
              <a:rPr lang="en-US" sz="1600" b="1" dirty="0"/>
              <a:t>(1:1)</a:t>
            </a:r>
          </a:p>
        </p:txBody>
      </p:sp>
      <p:sp>
        <p:nvSpPr>
          <p:cNvPr id="20" name="Rectangle 13">
            <a:extLst>
              <a:ext uri="{FF2B5EF4-FFF2-40B4-BE49-F238E27FC236}">
                <a16:creationId xmlns:a16="http://schemas.microsoft.com/office/drawing/2014/main" id="{BA422BE1-9D19-4B7F-B830-0470CB36A0D4}"/>
              </a:ext>
            </a:extLst>
          </p:cNvPr>
          <p:cNvSpPr>
            <a:spLocks noChangeArrowheads="1"/>
          </p:cNvSpPr>
          <p:nvPr/>
        </p:nvSpPr>
        <p:spPr bwMode="auto">
          <a:xfrm>
            <a:off x="1496530" y="1852590"/>
            <a:ext cx="2748270" cy="1401417"/>
          </a:xfrm>
          <a:prstGeom prst="rect">
            <a:avLst/>
          </a:prstGeom>
          <a:noFill/>
          <a:ln w="9525">
            <a:noFill/>
            <a:miter lim="800000"/>
            <a:headEnd/>
            <a:tailEnd/>
          </a:ln>
          <a:effectLst/>
        </p:spPr>
        <p:txBody>
          <a:bodyPr wrap="square" lIns="54364" tIns="27182" rIns="54364" bIns="27182">
            <a:spAutoFit/>
          </a:bodyPr>
          <a:lstStyle/>
          <a:p>
            <a:pPr algn="ctr" defTabSz="544116">
              <a:spcBef>
                <a:spcPts val="900"/>
              </a:spcBef>
            </a:pPr>
            <a:r>
              <a:rPr lang="en-US" sz="2000" b="1" dirty="0">
                <a:ea typeface="ヒラギノ角ゴ Pro W3"/>
                <a:cs typeface="ヒラギノ角ゴ Pro W3"/>
              </a:rPr>
              <a:t>R0/R1 PDAC</a:t>
            </a:r>
            <a:br>
              <a:rPr lang="en-US" sz="2000" b="1" dirty="0">
                <a:ea typeface="ヒラギノ角ゴ Pro W3"/>
                <a:cs typeface="ヒラギノ角ゴ Pro W3"/>
              </a:rPr>
            </a:br>
            <a:r>
              <a:rPr lang="es-ES" sz="2000" b="1" dirty="0">
                <a:ea typeface="ヒラギノ角ゴ Pro W3"/>
                <a:cs typeface="ヒラギノ角ゴ Pro W3"/>
              </a:rPr>
              <a:t>CA19-9 </a:t>
            </a:r>
            <a:r>
              <a:rPr lang="es-ES" sz="2000" b="1" dirty="0" err="1">
                <a:ea typeface="ヒラギノ角ゴ Pro W3"/>
                <a:cs typeface="ヒラギノ角ゴ Pro W3"/>
              </a:rPr>
              <a:t>level</a:t>
            </a:r>
            <a:r>
              <a:rPr lang="es-ES" sz="2000" b="1" dirty="0">
                <a:ea typeface="ヒラギノ角ゴ Pro W3"/>
                <a:cs typeface="ヒラギノ角ゴ Pro W3"/>
              </a:rPr>
              <a:t> &lt;180 U/</a:t>
            </a:r>
            <a:r>
              <a:rPr lang="es-ES" sz="2000" b="1" dirty="0" err="1">
                <a:ea typeface="ヒラギノ角ゴ Pro W3"/>
                <a:cs typeface="ヒラギノ角ゴ Pro W3"/>
              </a:rPr>
              <a:t>mL</a:t>
            </a:r>
            <a:br>
              <a:rPr lang="es-ES" sz="2000" b="1" dirty="0">
                <a:ea typeface="ヒラギノ角ゴ Pro W3"/>
                <a:cs typeface="ヒラギノ角ゴ Pro W3"/>
              </a:rPr>
            </a:br>
            <a:r>
              <a:rPr lang="es-ES" sz="2000" b="1" dirty="0">
                <a:ea typeface="ヒラギノ角ゴ Pro W3"/>
                <a:cs typeface="ヒラギノ角ゴ Pro W3"/>
              </a:rPr>
              <a:t>ECOG 0-1</a:t>
            </a:r>
          </a:p>
          <a:p>
            <a:pPr algn="ctr" defTabSz="544116">
              <a:spcBef>
                <a:spcPts val="900"/>
              </a:spcBef>
            </a:pPr>
            <a:r>
              <a:rPr lang="en-US" sz="2000" dirty="0">
                <a:ea typeface="ヒラギノ角ゴ Pro W3"/>
                <a:cs typeface="ヒラギノ角ゴ Pro W3"/>
              </a:rPr>
              <a:t>(N=493)</a:t>
            </a:r>
          </a:p>
        </p:txBody>
      </p:sp>
      <p:sp>
        <p:nvSpPr>
          <p:cNvPr id="21" name="Text Box 20">
            <a:extLst>
              <a:ext uri="{FF2B5EF4-FFF2-40B4-BE49-F238E27FC236}">
                <a16:creationId xmlns:a16="http://schemas.microsoft.com/office/drawing/2014/main" id="{CCD8026C-104F-43AE-AA58-110C9BE778D7}"/>
              </a:ext>
            </a:extLst>
          </p:cNvPr>
          <p:cNvSpPr txBox="1">
            <a:spLocks noChangeArrowheads="1"/>
          </p:cNvSpPr>
          <p:nvPr/>
        </p:nvSpPr>
        <p:spPr bwMode="auto">
          <a:xfrm>
            <a:off x="2832784" y="1256346"/>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22" name="AutoShape 17">
            <a:extLst>
              <a:ext uri="{FF2B5EF4-FFF2-40B4-BE49-F238E27FC236}">
                <a16:creationId xmlns:a16="http://schemas.microsoft.com/office/drawing/2014/main" id="{5F2179C7-71A3-4594-BCD3-E32711076A89}"/>
              </a:ext>
            </a:extLst>
          </p:cNvPr>
          <p:cNvSpPr>
            <a:spLocks noChangeArrowheads="1"/>
          </p:cNvSpPr>
          <p:nvPr/>
        </p:nvSpPr>
        <p:spPr bwMode="auto">
          <a:xfrm>
            <a:off x="4227458" y="1439502"/>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3" name="Rectangle 22">
            <a:extLst>
              <a:ext uri="{FF2B5EF4-FFF2-40B4-BE49-F238E27FC236}">
                <a16:creationId xmlns:a16="http://schemas.microsoft.com/office/drawing/2014/main" id="{C0C03BBC-6B4E-43CA-8C49-09D679A19681}"/>
              </a:ext>
            </a:extLst>
          </p:cNvPr>
          <p:cNvSpPr/>
          <p:nvPr/>
        </p:nvSpPr>
        <p:spPr>
          <a:xfrm>
            <a:off x="2541500" y="138129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Freeform: Shape 23">
            <a:extLst>
              <a:ext uri="{FF2B5EF4-FFF2-40B4-BE49-F238E27FC236}">
                <a16:creationId xmlns:a16="http://schemas.microsoft.com/office/drawing/2014/main" id="{DEA97F2B-64E0-42A9-B067-DB700CC1CAD0}"/>
              </a:ext>
            </a:extLst>
          </p:cNvPr>
          <p:cNvSpPr/>
          <p:nvPr/>
        </p:nvSpPr>
        <p:spPr>
          <a:xfrm>
            <a:off x="4939348" y="901238"/>
            <a:ext cx="3663960" cy="1128102"/>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137160" algn="ctr" eaLnBrk="0" hangingPunct="0">
              <a:lnSpc>
                <a:spcPct val="90000"/>
              </a:lnSpc>
            </a:pPr>
            <a:r>
              <a:rPr lang="pt-BR" sz="1600" b="1" dirty="0">
                <a:solidFill>
                  <a:schemeClr val="tx1"/>
                </a:solidFill>
              </a:rPr>
              <a:t>mFOLFIRINOX</a:t>
            </a:r>
            <a:br>
              <a:rPr lang="pt-BR" sz="1400" b="1" dirty="0">
                <a:solidFill>
                  <a:schemeClr val="tx1"/>
                </a:solidFill>
              </a:rPr>
            </a:br>
            <a:r>
              <a:rPr lang="pt-BR" sz="1200" dirty="0">
                <a:solidFill>
                  <a:schemeClr val="tx1"/>
                </a:solidFill>
              </a:rPr>
              <a:t>Oxaliplatin 85 mg/m², Leucovorin 400 mg/m²</a:t>
            </a:r>
            <a:br>
              <a:rPr lang="pt-BR" sz="1200" dirty="0">
                <a:solidFill>
                  <a:schemeClr val="tx1"/>
                </a:solidFill>
              </a:rPr>
            </a:br>
            <a:r>
              <a:rPr lang="pt-BR" sz="1200" dirty="0">
                <a:solidFill>
                  <a:schemeClr val="tx1"/>
                </a:solidFill>
              </a:rPr>
              <a:t>Irinotecan 180 mg/m² (reduced 150 mg/m2)</a:t>
            </a:r>
            <a:br>
              <a:rPr lang="pt-BR" sz="1200" dirty="0">
                <a:solidFill>
                  <a:schemeClr val="tx1"/>
                </a:solidFill>
              </a:rPr>
            </a:br>
            <a:r>
              <a:rPr lang="pt-BR" sz="1200" dirty="0">
                <a:solidFill>
                  <a:schemeClr val="tx1"/>
                </a:solidFill>
              </a:rPr>
              <a:t>5-Fluorouracil IV infusion 2.4 g/m²/ 46 hours </a:t>
            </a:r>
            <a:endParaRPr lang="pt-BR" sz="1400" dirty="0">
              <a:solidFill>
                <a:schemeClr val="tx1"/>
              </a:solidFill>
            </a:endParaRPr>
          </a:p>
          <a:p>
            <a:pPr marL="137160" algn="ctr" eaLnBrk="0" hangingPunct="0">
              <a:lnSpc>
                <a:spcPct val="90000"/>
              </a:lnSpc>
            </a:pPr>
            <a:r>
              <a:rPr lang="pt-BR" sz="1400" b="1" dirty="0">
                <a:solidFill>
                  <a:schemeClr val="tx1"/>
                </a:solidFill>
              </a:rPr>
              <a:t>Every 2 weeks; 12 cycles </a:t>
            </a:r>
          </a:p>
          <a:p>
            <a:pPr marL="137160" algn="ctr" eaLnBrk="0" hangingPunct="0">
              <a:lnSpc>
                <a:spcPct val="90000"/>
              </a:lnSpc>
            </a:pPr>
            <a:r>
              <a:rPr lang="pt-BR" sz="1400" dirty="0">
                <a:solidFill>
                  <a:schemeClr val="tx1"/>
                </a:solidFill>
              </a:rPr>
              <a:t>(N=247)</a:t>
            </a:r>
            <a:endParaRPr lang="en-US" sz="1400" dirty="0">
              <a:solidFill>
                <a:schemeClr val="tx1"/>
              </a:solidFill>
            </a:endParaRPr>
          </a:p>
        </p:txBody>
      </p:sp>
      <p:sp>
        <p:nvSpPr>
          <p:cNvPr id="25" name="AutoShape 17">
            <a:extLst>
              <a:ext uri="{FF2B5EF4-FFF2-40B4-BE49-F238E27FC236}">
                <a16:creationId xmlns:a16="http://schemas.microsoft.com/office/drawing/2014/main" id="{D1447F8C-2CC6-44E8-AFAE-034F7430F27E}"/>
              </a:ext>
            </a:extLst>
          </p:cNvPr>
          <p:cNvSpPr>
            <a:spLocks noChangeArrowheads="1"/>
          </p:cNvSpPr>
          <p:nvPr/>
        </p:nvSpPr>
        <p:spPr bwMode="auto">
          <a:xfrm>
            <a:off x="4227458" y="144517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6" name="Freeform: Shape 25">
            <a:extLst>
              <a:ext uri="{FF2B5EF4-FFF2-40B4-BE49-F238E27FC236}">
                <a16:creationId xmlns:a16="http://schemas.microsoft.com/office/drawing/2014/main" id="{987F4B28-A5E9-4CC0-BB14-7578308F50FC}"/>
              </a:ext>
            </a:extLst>
          </p:cNvPr>
          <p:cNvSpPr/>
          <p:nvPr/>
        </p:nvSpPr>
        <p:spPr>
          <a:xfrm flipV="1">
            <a:off x="4956690" y="2827130"/>
            <a:ext cx="3645492" cy="1106424"/>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27" name="Rectangle 26">
            <a:extLst>
              <a:ext uri="{FF2B5EF4-FFF2-40B4-BE49-F238E27FC236}">
                <a16:creationId xmlns:a16="http://schemas.microsoft.com/office/drawing/2014/main" id="{DC7D0620-8C87-40CB-8A37-DB0FF340A8D4}"/>
              </a:ext>
            </a:extLst>
          </p:cNvPr>
          <p:cNvSpPr/>
          <p:nvPr/>
        </p:nvSpPr>
        <p:spPr>
          <a:xfrm>
            <a:off x="5522833" y="2877972"/>
            <a:ext cx="2485078" cy="1006429"/>
          </a:xfrm>
          <a:prstGeom prst="rect">
            <a:avLst/>
          </a:prstGeom>
        </p:spPr>
        <p:txBody>
          <a:bodyPr wrap="square">
            <a:spAutoFit/>
          </a:bodyPr>
          <a:lstStyle/>
          <a:p>
            <a:pPr algn="ctr" eaLnBrk="0" hangingPunct="0">
              <a:lnSpc>
                <a:spcPct val="90000"/>
              </a:lnSpc>
            </a:pPr>
            <a:r>
              <a:rPr lang="en-US" sz="1400" b="1" dirty="0"/>
              <a:t>Gemcitabine</a:t>
            </a:r>
          </a:p>
          <a:p>
            <a:pPr algn="ctr" eaLnBrk="0" hangingPunct="0">
              <a:lnSpc>
                <a:spcPct val="90000"/>
              </a:lnSpc>
            </a:pPr>
            <a:r>
              <a:rPr lang="en-US" sz="1200" dirty="0"/>
              <a:t>1000 mg/m</a:t>
            </a:r>
            <a:r>
              <a:rPr lang="en-US" sz="1200" baseline="30000" dirty="0"/>
              <a:t>2</a:t>
            </a:r>
            <a:r>
              <a:rPr lang="en-US" sz="1200" dirty="0"/>
              <a:t>,</a:t>
            </a:r>
          </a:p>
          <a:p>
            <a:pPr algn="ctr" eaLnBrk="0" hangingPunct="0">
              <a:lnSpc>
                <a:spcPct val="90000"/>
              </a:lnSpc>
            </a:pPr>
            <a:r>
              <a:rPr lang="en-US" sz="1200" dirty="0"/>
              <a:t>weekly 3 out of 4 weeks (1 cycle) </a:t>
            </a:r>
            <a:br>
              <a:rPr lang="en-US" sz="1200" dirty="0"/>
            </a:br>
            <a:r>
              <a:rPr lang="en-US" sz="1400" b="1" dirty="0"/>
              <a:t>6 cycles</a:t>
            </a:r>
          </a:p>
          <a:p>
            <a:pPr algn="ctr" eaLnBrk="0" hangingPunct="0">
              <a:lnSpc>
                <a:spcPct val="90000"/>
              </a:lnSpc>
            </a:pPr>
            <a:r>
              <a:rPr lang="en-US" sz="1400" dirty="0"/>
              <a:t>(N=246)</a:t>
            </a:r>
          </a:p>
        </p:txBody>
      </p:sp>
    </p:spTree>
    <p:extLst>
      <p:ext uri="{BB962C8B-B14F-4D97-AF65-F5344CB8AC3E}">
        <p14:creationId xmlns:p14="http://schemas.microsoft.com/office/powerpoint/2010/main" val="355267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Adjuvant Phase 3 Trials</a:t>
            </a:r>
          </a:p>
          <a:p>
            <a:pPr algn="l"/>
            <a:r>
              <a:rPr lang="en-US" sz="5100" i="1" dirty="0"/>
              <a:t>Pending Data</a:t>
            </a:r>
          </a:p>
        </p:txBody>
      </p:sp>
      <p:graphicFrame>
        <p:nvGraphicFramePr>
          <p:cNvPr id="5" name="Content Placeholder 3">
            <a:extLst>
              <a:ext uri="{FF2B5EF4-FFF2-40B4-BE49-F238E27FC236}">
                <a16:creationId xmlns:a16="http://schemas.microsoft.com/office/drawing/2014/main" id="{A94BA223-2C4F-8943-8A4C-6117931C0421}"/>
              </a:ext>
            </a:extLst>
          </p:cNvPr>
          <p:cNvGraphicFramePr>
            <a:graphicFrameLocks/>
          </p:cNvGraphicFramePr>
          <p:nvPr>
            <p:extLst>
              <p:ext uri="{D42A27DB-BD31-4B8C-83A1-F6EECF244321}">
                <p14:modId xmlns:p14="http://schemas.microsoft.com/office/powerpoint/2010/main" val="1876948188"/>
              </p:ext>
            </p:extLst>
          </p:nvPr>
        </p:nvGraphicFramePr>
        <p:xfrm>
          <a:off x="646364" y="1285459"/>
          <a:ext cx="7844970" cy="3023697"/>
        </p:xfrm>
        <a:graphic>
          <a:graphicData uri="http://schemas.openxmlformats.org/drawingml/2006/table">
            <a:tbl>
              <a:tblPr firstRow="1" bandRow="1">
                <a:tableStyleId>{1E171933-4619-4E11-9A3F-F7608DF75F80}</a:tableStyleId>
              </a:tblPr>
              <a:tblGrid>
                <a:gridCol w="1825171">
                  <a:extLst>
                    <a:ext uri="{9D8B030D-6E8A-4147-A177-3AD203B41FA5}">
                      <a16:colId xmlns:a16="http://schemas.microsoft.com/office/drawing/2014/main" val="20000"/>
                    </a:ext>
                  </a:extLst>
                </a:gridCol>
                <a:gridCol w="4953000">
                  <a:extLst>
                    <a:ext uri="{9D8B030D-6E8A-4147-A177-3AD203B41FA5}">
                      <a16:colId xmlns:a16="http://schemas.microsoft.com/office/drawing/2014/main" val="838514899"/>
                    </a:ext>
                  </a:extLst>
                </a:gridCol>
                <a:gridCol w="1066799">
                  <a:extLst>
                    <a:ext uri="{9D8B030D-6E8A-4147-A177-3AD203B41FA5}">
                      <a16:colId xmlns:a16="http://schemas.microsoft.com/office/drawing/2014/main" val="1690448418"/>
                    </a:ext>
                  </a:extLst>
                </a:gridCol>
              </a:tblGrid>
              <a:tr h="379557">
                <a:tc>
                  <a:txBody>
                    <a:bodyPr/>
                    <a:lstStyle/>
                    <a:p>
                      <a:pPr algn="ctr"/>
                      <a:r>
                        <a:rPr lang="en-US" sz="2000" dirty="0"/>
                        <a:t>Sponsor</a:t>
                      </a:r>
                      <a:endParaRPr lang="en-US" sz="2000" b="1" dirty="0">
                        <a:latin typeface="+mn-lt"/>
                        <a:cs typeface="Corbel"/>
                      </a:endParaRPr>
                    </a:p>
                  </a:txBody>
                  <a:tcPr marL="87775" marR="87775" marT="34290" marB="34290" anchor="ctr"/>
                </a:tc>
                <a:tc>
                  <a:txBody>
                    <a:bodyPr/>
                    <a:lstStyle/>
                    <a:p>
                      <a:pPr algn="ctr"/>
                      <a:r>
                        <a:rPr lang="en-US" sz="2000" dirty="0"/>
                        <a:t>Trial</a:t>
                      </a:r>
                      <a:endParaRPr lang="en-US" sz="2000" b="1" dirty="0">
                        <a:latin typeface="+mn-lt"/>
                        <a:cs typeface="Corbel"/>
                      </a:endParaRPr>
                    </a:p>
                  </a:txBody>
                  <a:tcPr marL="87775" marR="87775" marT="34290" marB="34290" anchor="ctr"/>
                </a:tc>
                <a:tc>
                  <a:txBody>
                    <a:bodyPr/>
                    <a:lstStyle/>
                    <a:p>
                      <a:pPr algn="l"/>
                      <a:r>
                        <a:rPr lang="en-US" sz="2000" dirty="0"/>
                        <a:t>N</a:t>
                      </a:r>
                      <a:endParaRPr lang="en-US" sz="2000" dirty="0">
                        <a:latin typeface="+mn-lt"/>
                        <a:cs typeface="Corbel"/>
                      </a:endParaRPr>
                    </a:p>
                  </a:txBody>
                  <a:tcPr marL="87775" marR="87775" marT="34290" marB="34290" anchor="ctr"/>
                </a:tc>
                <a:extLst>
                  <a:ext uri="{0D108BD9-81ED-4DB2-BD59-A6C34878D82A}">
                    <a16:rowId xmlns:a16="http://schemas.microsoft.com/office/drawing/2014/main" val="10000"/>
                  </a:ext>
                </a:extLst>
              </a:tr>
              <a:tr h="754380">
                <a:tc>
                  <a:txBody>
                    <a:bodyPr/>
                    <a:lstStyle/>
                    <a:p>
                      <a:r>
                        <a:rPr lang="en-US" sz="2000" dirty="0"/>
                        <a:t>RTOG</a:t>
                      </a:r>
                      <a:r>
                        <a:rPr lang="en-US" sz="2000" baseline="0" dirty="0"/>
                        <a:t> 8048</a:t>
                      </a:r>
                    </a:p>
                    <a:p>
                      <a:r>
                        <a:rPr lang="en-US" sz="2000" baseline="0" dirty="0"/>
                        <a:t>NCT01013649</a:t>
                      </a:r>
                      <a:endParaRPr lang="en-US" sz="2000" b="0" baseline="0" dirty="0">
                        <a:solidFill>
                          <a:schemeClr val="tx1"/>
                        </a:solidFill>
                        <a:latin typeface="+mn-lt"/>
                        <a:cs typeface="Arial" panose="020B0604020202020204" pitchFamily="34" charset="0"/>
                      </a:endParaRPr>
                    </a:p>
                  </a:txBody>
                  <a:tcPr marL="87775" marR="87775" marT="34290" marB="34290" anchor="ctr"/>
                </a:tc>
                <a:tc>
                  <a:txBody>
                    <a:bodyPr/>
                    <a:lstStyle/>
                    <a:p>
                      <a:pPr algn="l"/>
                      <a:r>
                        <a:rPr lang="en-US" sz="2000" dirty="0"/>
                        <a:t>Gemcitabine/Combination +/- </a:t>
                      </a:r>
                      <a:r>
                        <a:rPr lang="en-US" sz="2000" dirty="0" err="1"/>
                        <a:t>ChemoRT</a:t>
                      </a:r>
                      <a:br>
                        <a:rPr lang="en-US" sz="2000" dirty="0"/>
                      </a:br>
                      <a:r>
                        <a:rPr lang="en-US" sz="2000" dirty="0"/>
                        <a:t>Erlotinib randomization</a:t>
                      </a:r>
                      <a:r>
                        <a:rPr lang="en-US" sz="2000" baseline="0" dirty="0"/>
                        <a:t> removed</a:t>
                      </a:r>
                      <a:endParaRPr lang="en-US" sz="2000" dirty="0"/>
                    </a:p>
                    <a:p>
                      <a:pPr algn="l"/>
                      <a:r>
                        <a:rPr lang="en-US" sz="2000" dirty="0"/>
                        <a:t>Primary: OS</a:t>
                      </a:r>
                      <a:endParaRPr lang="en-US" sz="2000" b="0" baseline="0" dirty="0">
                        <a:solidFill>
                          <a:schemeClr val="tx1"/>
                        </a:solidFill>
                        <a:latin typeface="+mn-lt"/>
                        <a:cs typeface="Arial" panose="020B0604020202020204" pitchFamily="34" charset="0"/>
                      </a:endParaRPr>
                    </a:p>
                  </a:txBody>
                  <a:tcPr marL="87775" marR="87775" marT="34290" marB="34290" anchor="ctr"/>
                </a:tc>
                <a:tc>
                  <a:txBody>
                    <a:bodyPr/>
                    <a:lstStyle/>
                    <a:p>
                      <a:r>
                        <a:rPr lang="en-US" sz="2000" dirty="0"/>
                        <a:t>952</a:t>
                      </a:r>
                      <a:endParaRPr lang="en-US" sz="2000" dirty="0">
                        <a:latin typeface="+mn-lt"/>
                      </a:endParaRPr>
                    </a:p>
                  </a:txBody>
                  <a:tcPr marL="87775" marR="87775" marT="34290" marB="34290" anchor="ctr"/>
                </a:tc>
                <a:extLst>
                  <a:ext uri="{0D108BD9-81ED-4DB2-BD59-A6C34878D82A}">
                    <a16:rowId xmlns:a16="http://schemas.microsoft.com/office/drawing/2014/main" val="10002"/>
                  </a:ext>
                </a:extLst>
              </a:tr>
              <a:tr h="754380">
                <a:tc>
                  <a:txBody>
                    <a:bodyPr/>
                    <a:lstStyle/>
                    <a:p>
                      <a:r>
                        <a:rPr lang="en-US" sz="2000" baseline="0" dirty="0"/>
                        <a:t>APACT</a:t>
                      </a:r>
                    </a:p>
                    <a:p>
                      <a:r>
                        <a:rPr lang="en-US" sz="2000" baseline="0" dirty="0"/>
                        <a:t>NCT01964430</a:t>
                      </a:r>
                      <a:endParaRPr lang="en-US" sz="2000" b="0" baseline="0" dirty="0">
                        <a:solidFill>
                          <a:schemeClr val="tx1"/>
                        </a:solidFill>
                        <a:latin typeface="+mn-lt"/>
                        <a:cs typeface="Arial" panose="020B0604020202020204" pitchFamily="34" charset="0"/>
                      </a:endParaRPr>
                    </a:p>
                  </a:txBody>
                  <a:tcPr marL="87775" marR="87775" marT="34290" marB="34290" anchor="ctr"/>
                </a:tc>
                <a:tc>
                  <a:txBody>
                    <a:bodyPr/>
                    <a:lstStyle/>
                    <a:p>
                      <a:pPr algn="l"/>
                      <a:r>
                        <a:rPr lang="en-US" sz="2000" dirty="0"/>
                        <a:t>Gemcitabine +/- Nab-Paclitaxel</a:t>
                      </a:r>
                    </a:p>
                    <a:p>
                      <a:pPr algn="l"/>
                      <a:r>
                        <a:rPr lang="en-US" sz="2000" dirty="0"/>
                        <a:t>Primary: DFS </a:t>
                      </a:r>
                    </a:p>
                    <a:p>
                      <a:pPr algn="l"/>
                      <a:r>
                        <a:rPr lang="en-US" sz="2000" b="1" dirty="0">
                          <a:solidFill>
                            <a:srgbClr val="C00000"/>
                          </a:solidFill>
                        </a:rPr>
                        <a:t>(accrual complete; pending 2019)</a:t>
                      </a:r>
                      <a:endParaRPr lang="en-US" sz="2000" b="1" baseline="0" dirty="0">
                        <a:solidFill>
                          <a:srgbClr val="C00000"/>
                        </a:solidFill>
                        <a:latin typeface="+mn-lt"/>
                        <a:cs typeface="Arial" panose="020B0604020202020204" pitchFamily="34" charset="0"/>
                      </a:endParaRPr>
                    </a:p>
                  </a:txBody>
                  <a:tcPr marL="87775" marR="87775" marT="34290" marB="34290" anchor="ctr"/>
                </a:tc>
                <a:tc>
                  <a:txBody>
                    <a:bodyPr/>
                    <a:lstStyle/>
                    <a:p>
                      <a:r>
                        <a:rPr lang="en-US" sz="2000" dirty="0"/>
                        <a:t>800</a:t>
                      </a:r>
                      <a:endParaRPr lang="en-US" sz="2000" dirty="0">
                        <a:latin typeface="+mn-lt"/>
                      </a:endParaRPr>
                    </a:p>
                  </a:txBody>
                  <a:tcPr marL="87775" marR="87775" marT="34290" marB="34290" anchor="ctr"/>
                </a:tc>
                <a:extLst>
                  <a:ext uri="{0D108BD9-81ED-4DB2-BD59-A6C34878D82A}">
                    <a16:rowId xmlns:a16="http://schemas.microsoft.com/office/drawing/2014/main" val="10004"/>
                  </a:ext>
                </a:extLst>
              </a:tr>
              <a:tr h="525780">
                <a:tc>
                  <a:txBody>
                    <a:bodyPr/>
                    <a:lstStyle/>
                    <a:p>
                      <a:r>
                        <a:rPr lang="en-US" sz="2000" baseline="0" dirty="0"/>
                        <a:t>Italy GIP-2</a:t>
                      </a:r>
                    </a:p>
                    <a:p>
                      <a:r>
                        <a:rPr lang="en-US" sz="2000" baseline="0" dirty="0"/>
                        <a:t>NCT02355119</a:t>
                      </a:r>
                      <a:endParaRPr lang="en-US" sz="2000" b="0" baseline="0" dirty="0">
                        <a:solidFill>
                          <a:schemeClr val="tx1"/>
                        </a:solidFill>
                        <a:latin typeface="+mn-lt"/>
                        <a:cs typeface="Arial" panose="020B0604020202020204" pitchFamily="34" charset="0"/>
                      </a:endParaRPr>
                    </a:p>
                  </a:txBody>
                  <a:tcPr marL="87775" marR="87775" marT="34290" marB="34290" anchor="ctr"/>
                </a:tc>
                <a:tc>
                  <a:txBody>
                    <a:bodyPr/>
                    <a:lstStyle/>
                    <a:p>
                      <a:pPr algn="l"/>
                      <a:r>
                        <a:rPr lang="en-US" sz="2000" dirty="0"/>
                        <a:t>FOLFOXIRI vs Gemcitabine</a:t>
                      </a:r>
                    </a:p>
                    <a:p>
                      <a:pPr algn="l"/>
                      <a:r>
                        <a:rPr lang="en-US" sz="2000" dirty="0"/>
                        <a:t>Primary: DFS</a:t>
                      </a:r>
                      <a:endParaRPr lang="en-US" sz="2000" b="0" baseline="0" dirty="0">
                        <a:solidFill>
                          <a:schemeClr val="tx1"/>
                        </a:solidFill>
                        <a:latin typeface="+mn-lt"/>
                        <a:cs typeface="Arial" panose="020B0604020202020204" pitchFamily="34" charset="0"/>
                      </a:endParaRPr>
                    </a:p>
                  </a:txBody>
                  <a:tcPr marL="87775" marR="87775" marT="34290" marB="34290" anchor="ctr"/>
                </a:tc>
                <a:tc>
                  <a:txBody>
                    <a:bodyPr/>
                    <a:lstStyle/>
                    <a:p>
                      <a:r>
                        <a:rPr lang="en-US" sz="2000" dirty="0"/>
                        <a:t>310</a:t>
                      </a:r>
                      <a:endParaRPr lang="en-US" sz="2000" dirty="0">
                        <a:latin typeface="+mn-lt"/>
                      </a:endParaRPr>
                    </a:p>
                  </a:txBody>
                  <a:tcPr marL="87775" marR="87775" marT="34290" marB="3429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72661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Why Neoadjuvant Therapy?</a:t>
            </a:r>
          </a:p>
        </p:txBody>
      </p:sp>
      <p:sp>
        <p:nvSpPr>
          <p:cNvPr id="5" name="Content Placeholder 2">
            <a:extLst>
              <a:ext uri="{FF2B5EF4-FFF2-40B4-BE49-F238E27FC236}">
                <a16:creationId xmlns:a16="http://schemas.microsoft.com/office/drawing/2014/main" id="{5FD9FDA2-C5B7-7C49-AE2C-03785384B07C}"/>
              </a:ext>
            </a:extLst>
          </p:cNvPr>
          <p:cNvSpPr txBox="1">
            <a:spLocks/>
          </p:cNvSpPr>
          <p:nvPr/>
        </p:nvSpPr>
        <p:spPr>
          <a:xfrm>
            <a:off x="457200" y="1200151"/>
            <a:ext cx="8229600" cy="3364034"/>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350" algn="l">
              <a:defRPr/>
            </a:pPr>
            <a:r>
              <a:rPr lang="en-US" sz="2400" b="1" dirty="0">
                <a:solidFill>
                  <a:prstClr val="black"/>
                </a:solidFill>
              </a:rPr>
              <a:t>Pros</a:t>
            </a:r>
            <a:endParaRPr lang="en-US" sz="2000" b="1" dirty="0">
              <a:solidFill>
                <a:prstClr val="black"/>
              </a:solidFill>
            </a:endParaRPr>
          </a:p>
          <a:p>
            <a:pPr marL="349250" indent="-342900" algn="l">
              <a:spcBef>
                <a:spcPts val="0"/>
              </a:spcBef>
              <a:buFont typeface="Arial" panose="020B0604020202020204" pitchFamily="34" charset="0"/>
              <a:buChar char="•"/>
              <a:defRPr/>
            </a:pPr>
            <a:r>
              <a:rPr lang="en-US" sz="2000" dirty="0">
                <a:solidFill>
                  <a:prstClr val="black"/>
                </a:solidFill>
              </a:rPr>
              <a:t>Near absolute risk of systemic failure</a:t>
            </a:r>
          </a:p>
          <a:p>
            <a:pPr marL="349250" indent="-342900" algn="l">
              <a:spcBef>
                <a:spcPts val="0"/>
              </a:spcBef>
              <a:buFont typeface="Arial" panose="020B0604020202020204" pitchFamily="34" charset="0"/>
              <a:buChar char="•"/>
              <a:defRPr/>
            </a:pPr>
            <a:r>
              <a:rPr lang="en-US" sz="2000" dirty="0">
                <a:solidFill>
                  <a:prstClr val="black"/>
                </a:solidFill>
              </a:rPr>
              <a:t>Selects out biology, avoidance of surgery</a:t>
            </a:r>
          </a:p>
          <a:p>
            <a:pPr marL="349250" indent="-342900" algn="l">
              <a:spcBef>
                <a:spcPts val="0"/>
              </a:spcBef>
              <a:buFont typeface="Arial" panose="020B0604020202020204" pitchFamily="34" charset="0"/>
              <a:buChar char="•"/>
              <a:defRPr/>
            </a:pPr>
            <a:r>
              <a:rPr lang="en-US" sz="2000" dirty="0">
                <a:solidFill>
                  <a:prstClr val="black"/>
                </a:solidFill>
              </a:rPr>
              <a:t>Enhanced treatment delivery: 20%–25% not well enough/don’t receive adjuvant therapy</a:t>
            </a:r>
          </a:p>
          <a:p>
            <a:pPr marL="349250" indent="-342900" algn="l">
              <a:spcBef>
                <a:spcPts val="0"/>
              </a:spcBef>
              <a:buFont typeface="Arial" panose="020B0604020202020204" pitchFamily="34" charset="0"/>
              <a:buChar char="•"/>
              <a:defRPr/>
            </a:pPr>
            <a:r>
              <a:rPr lang="en-US" sz="2000" dirty="0">
                <a:solidFill>
                  <a:prstClr val="black"/>
                </a:solidFill>
              </a:rPr>
              <a:t>Theoretically, ↑Ro, ↓lymph node positivity, ↓local recurrence, ‘downstaging’</a:t>
            </a:r>
          </a:p>
          <a:p>
            <a:pPr marL="349250" indent="-342900" algn="l">
              <a:spcBef>
                <a:spcPts val="0"/>
              </a:spcBef>
              <a:buFont typeface="Arial" panose="020B0604020202020204" pitchFamily="34" charset="0"/>
              <a:buChar char="•"/>
              <a:defRPr/>
            </a:pPr>
            <a:r>
              <a:rPr lang="en-US" sz="2000" dirty="0">
                <a:solidFill>
                  <a:prstClr val="black"/>
                </a:solidFill>
              </a:rPr>
              <a:t>Decreased leak/fistula rates (RT included)  </a:t>
            </a:r>
          </a:p>
          <a:p>
            <a:pPr marL="6350" algn="l">
              <a:defRPr/>
            </a:pPr>
            <a:r>
              <a:rPr lang="en-US" sz="2400" b="1" dirty="0">
                <a:solidFill>
                  <a:prstClr val="black"/>
                </a:solidFill>
              </a:rPr>
              <a:t>Cons</a:t>
            </a:r>
            <a:endParaRPr lang="en-US" sz="2000" b="1" dirty="0">
              <a:solidFill>
                <a:prstClr val="black"/>
              </a:solidFill>
            </a:endParaRPr>
          </a:p>
          <a:p>
            <a:pPr marL="349250" indent="-342900" algn="l">
              <a:spcBef>
                <a:spcPts val="0"/>
              </a:spcBef>
              <a:buFont typeface="Arial" panose="020B0604020202020204" pitchFamily="34" charset="0"/>
              <a:buChar char="•"/>
              <a:defRPr/>
            </a:pPr>
            <a:r>
              <a:rPr lang="en-US" sz="2000" dirty="0">
                <a:solidFill>
                  <a:prstClr val="black"/>
                </a:solidFill>
              </a:rPr>
              <a:t>Lost opportunity for surgical resection?   </a:t>
            </a:r>
          </a:p>
          <a:p>
            <a:pPr marL="806450" lvl="1" indent="-342900" algn="l">
              <a:spcBef>
                <a:spcPts val="0"/>
              </a:spcBef>
              <a:buFont typeface="Courier New" panose="02070309020205020404" pitchFamily="49" charset="0"/>
              <a:buChar char="o"/>
              <a:defRPr/>
            </a:pPr>
            <a:r>
              <a:rPr lang="en-US" sz="1800" dirty="0">
                <a:solidFill>
                  <a:prstClr val="black"/>
                </a:solidFill>
              </a:rPr>
              <a:t>Estimate 5%–10%</a:t>
            </a:r>
          </a:p>
          <a:p>
            <a:pPr marL="463550" lvl="1" algn="l">
              <a:defRPr/>
            </a:pPr>
            <a:endParaRPr lang="en-US" sz="1800" dirty="0">
              <a:solidFill>
                <a:prstClr val="black"/>
              </a:solidFill>
            </a:endParaRPr>
          </a:p>
        </p:txBody>
      </p:sp>
    </p:spTree>
    <p:extLst>
      <p:ext uri="{BB962C8B-B14F-4D97-AF65-F5344CB8AC3E}">
        <p14:creationId xmlns:p14="http://schemas.microsoft.com/office/powerpoint/2010/main" val="2844813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van Tienhoven G, et al. </a:t>
            </a:r>
            <a:r>
              <a:rPr lang="en-US" sz="1000" i="1" dirty="0">
                <a:solidFill>
                  <a:prstClr val="white"/>
                </a:solidFill>
              </a:rPr>
              <a:t>J Clin Oncol</a:t>
            </a:r>
            <a:r>
              <a:rPr lang="en-US" sz="1000" dirty="0">
                <a:solidFill>
                  <a:prstClr val="white"/>
                </a:solidFill>
              </a:rPr>
              <a:t>. 2018;36:LBA4002.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 sz="5800" dirty="0"/>
              <a:t>PREOPANC-1</a:t>
            </a:r>
            <a:endParaRPr lang="en-US" sz="5800" dirty="0"/>
          </a:p>
          <a:p>
            <a:pPr algn="l"/>
            <a:r>
              <a:rPr lang="en-US" sz="5100" i="1" dirty="0"/>
              <a:t>Trial Design</a:t>
            </a:r>
          </a:p>
        </p:txBody>
      </p:sp>
      <p:sp>
        <p:nvSpPr>
          <p:cNvPr id="26" name="Rectangle 3">
            <a:extLst>
              <a:ext uri="{FF2B5EF4-FFF2-40B4-BE49-F238E27FC236}">
                <a16:creationId xmlns:a16="http://schemas.microsoft.com/office/drawing/2014/main" id="{3A23BA00-D96A-934E-802A-4219E3A4BE9C}"/>
              </a:ext>
            </a:extLst>
          </p:cNvPr>
          <p:cNvSpPr txBox="1">
            <a:spLocks noChangeArrowheads="1"/>
          </p:cNvSpPr>
          <p:nvPr/>
        </p:nvSpPr>
        <p:spPr bwMode="auto">
          <a:xfrm>
            <a:off x="488516" y="3637833"/>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285750" lvl="1" indent="-285750"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Primary endpoint: </a:t>
            </a:r>
            <a:r>
              <a:rPr lang="en-US" altLang="en-US" sz="1600" kern="0" dirty="0">
                <a:cs typeface="Arial" panose="020B0604020202020204" pitchFamily="34" charset="0"/>
              </a:rPr>
              <a:t>O</a:t>
            </a:r>
            <a:r>
              <a:rPr lang="en-US" altLang="en-US" sz="1600" b="0" kern="0" dirty="0">
                <a:cs typeface="Arial" panose="020B0604020202020204" pitchFamily="34" charset="0"/>
              </a:rPr>
              <a:t>S</a:t>
            </a:r>
            <a:endParaRPr lang="en-US" altLang="en-US" sz="1600" kern="0" dirty="0">
              <a:cs typeface="Arial" panose="020B0604020202020204" pitchFamily="34" charset="0"/>
            </a:endParaRPr>
          </a:p>
          <a:p>
            <a:pPr marL="285750" lvl="1" indent="-285750" defTabSz="685800" eaLnBrk="1" hangingPunct="1">
              <a:spcBef>
                <a:spcPts val="0"/>
              </a:spcBef>
              <a:buClr>
                <a:schemeClr val="tx1"/>
              </a:buClr>
              <a:buSzPct val="100000"/>
              <a:buFont typeface="Arial" panose="020B0604020202020204" pitchFamily="34" charset="0"/>
              <a:buChar char="•"/>
              <a:defRPr/>
            </a:pPr>
            <a:r>
              <a:rPr lang="fr-FR" sz="1600" b="1" dirty="0">
                <a:ea typeface="ヒラギノ角ゴ Pro W3"/>
                <a:cs typeface="ヒラギノ角ゴ Pro W3"/>
              </a:rPr>
              <a:t>Stratification: </a:t>
            </a:r>
            <a:r>
              <a:rPr lang="en-US" altLang="en-US" sz="1600" kern="0" dirty="0">
                <a:cs typeface="Arial" panose="020B0604020202020204" pitchFamily="34" charset="0"/>
              </a:rPr>
              <a:t>Resectability, Institution</a:t>
            </a:r>
            <a:endParaRPr lang="en-US" altLang="en-US" sz="1600" b="0" kern="0" dirty="0">
              <a:cs typeface="Arial" panose="020B0604020202020204" pitchFamily="34" charset="0"/>
            </a:endParaRPr>
          </a:p>
          <a:p>
            <a:pPr marL="285750" lvl="1" indent="-285750"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Hypothesis: </a:t>
            </a:r>
            <a:r>
              <a:rPr lang="en-US" altLang="en-US" sz="1600" kern="0" dirty="0">
                <a:cs typeface="Arial" panose="020B0604020202020204" pitchFamily="34" charset="0"/>
              </a:rPr>
              <a:t>Improvement median OS from 11-17 </a:t>
            </a:r>
            <a:r>
              <a:rPr lang="en-US" altLang="en-US" sz="1600" b="0" kern="0" dirty="0">
                <a:cs typeface="Arial" panose="020B0604020202020204" pitchFamily="34" charset="0"/>
              </a:rPr>
              <a:t>mos</a:t>
            </a:r>
          </a:p>
        </p:txBody>
      </p:sp>
      <p:sp>
        <p:nvSpPr>
          <p:cNvPr id="23" name="Freeform: Shape 22">
            <a:extLst>
              <a:ext uri="{FF2B5EF4-FFF2-40B4-BE49-F238E27FC236}">
                <a16:creationId xmlns:a16="http://schemas.microsoft.com/office/drawing/2014/main" id="{EFC3618E-8233-4C28-AB3F-B68E1AEAF174}"/>
              </a:ext>
            </a:extLst>
          </p:cNvPr>
          <p:cNvSpPr/>
          <p:nvPr/>
        </p:nvSpPr>
        <p:spPr>
          <a:xfrm>
            <a:off x="137883" y="1211369"/>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66F33215-222F-4814-AE4E-CAC708A2B69B}"/>
              </a:ext>
            </a:extLst>
          </p:cNvPr>
          <p:cNvSpPr/>
          <p:nvPr/>
        </p:nvSpPr>
        <p:spPr>
          <a:xfrm>
            <a:off x="2868373" y="1211369"/>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25" name="Rectangle 24">
            <a:extLst>
              <a:ext uri="{FF2B5EF4-FFF2-40B4-BE49-F238E27FC236}">
                <a16:creationId xmlns:a16="http://schemas.microsoft.com/office/drawing/2014/main" id="{81CA8A8A-7902-41CD-AE58-ABB5F4001711}"/>
              </a:ext>
            </a:extLst>
          </p:cNvPr>
          <p:cNvSpPr/>
          <p:nvPr/>
        </p:nvSpPr>
        <p:spPr>
          <a:xfrm>
            <a:off x="1165073" y="1332303"/>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7" name="Straight Connector 26">
            <a:extLst>
              <a:ext uri="{FF2B5EF4-FFF2-40B4-BE49-F238E27FC236}">
                <a16:creationId xmlns:a16="http://schemas.microsoft.com/office/drawing/2014/main" id="{82F5D164-D4A3-48E5-BDEE-12BB2C899B96}"/>
              </a:ext>
            </a:extLst>
          </p:cNvPr>
          <p:cNvCxnSpPr/>
          <p:nvPr/>
        </p:nvCxnSpPr>
        <p:spPr>
          <a:xfrm flipH="1">
            <a:off x="3362766" y="1108740"/>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BE849B6-3B25-4D33-AD9D-69E153728983}"/>
              </a:ext>
            </a:extLst>
          </p:cNvPr>
          <p:cNvCxnSpPr/>
          <p:nvPr/>
        </p:nvCxnSpPr>
        <p:spPr>
          <a:xfrm>
            <a:off x="3362766" y="2369908"/>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8C61BC9-D06F-4604-8E17-112527AD5E73}"/>
              </a:ext>
            </a:extLst>
          </p:cNvPr>
          <p:cNvSpPr txBox="1"/>
          <p:nvPr/>
        </p:nvSpPr>
        <p:spPr>
          <a:xfrm>
            <a:off x="3362766" y="2215647"/>
            <a:ext cx="674164" cy="338554"/>
          </a:xfrm>
          <a:prstGeom prst="rect">
            <a:avLst/>
          </a:prstGeom>
          <a:noFill/>
        </p:spPr>
        <p:txBody>
          <a:bodyPr wrap="square" rtlCol="0">
            <a:spAutoFit/>
          </a:bodyPr>
          <a:lstStyle/>
          <a:p>
            <a:r>
              <a:rPr lang="en-US" sz="1600" b="1" dirty="0"/>
              <a:t>(1:1)</a:t>
            </a:r>
          </a:p>
        </p:txBody>
      </p:sp>
      <p:sp>
        <p:nvSpPr>
          <p:cNvPr id="30" name="Rectangle 13">
            <a:extLst>
              <a:ext uri="{FF2B5EF4-FFF2-40B4-BE49-F238E27FC236}">
                <a16:creationId xmlns:a16="http://schemas.microsoft.com/office/drawing/2014/main" id="{09C4D123-2503-47AA-9700-C00C25093F0C}"/>
              </a:ext>
            </a:extLst>
          </p:cNvPr>
          <p:cNvSpPr>
            <a:spLocks noChangeArrowheads="1"/>
          </p:cNvSpPr>
          <p:nvPr/>
        </p:nvSpPr>
        <p:spPr bwMode="auto">
          <a:xfrm>
            <a:off x="246029" y="1759451"/>
            <a:ext cx="2622344" cy="1239835"/>
          </a:xfrm>
          <a:prstGeom prst="rect">
            <a:avLst/>
          </a:prstGeom>
          <a:noFill/>
          <a:ln w="9525">
            <a:noFill/>
            <a:miter lim="800000"/>
            <a:headEnd/>
            <a:tailEnd/>
          </a:ln>
          <a:effectLst/>
        </p:spPr>
        <p:txBody>
          <a:bodyPr wrap="square" lIns="54364" tIns="27182" rIns="54364" bIns="27182">
            <a:spAutoFit/>
          </a:bodyPr>
          <a:lstStyle/>
          <a:p>
            <a:pPr algn="ctr" defTabSz="544116">
              <a:lnSpc>
                <a:spcPct val="90000"/>
              </a:lnSpc>
            </a:pPr>
            <a:r>
              <a:rPr lang="en-US" sz="2000" b="1" dirty="0">
                <a:ea typeface="ヒラギノ角ゴ Pro W3"/>
                <a:cs typeface="ヒラギノ角ゴ Pro W3"/>
              </a:rPr>
              <a:t>Resectable or borderline resectable pancreatic cancer</a:t>
            </a:r>
          </a:p>
          <a:p>
            <a:pPr algn="ctr" defTabSz="544116">
              <a:lnSpc>
                <a:spcPct val="90000"/>
              </a:lnSpc>
              <a:spcBef>
                <a:spcPts val="600"/>
              </a:spcBef>
            </a:pPr>
            <a:r>
              <a:rPr lang="en-US" sz="2000" b="1" dirty="0">
                <a:ea typeface="ヒラギノ角ゴ Pro W3"/>
                <a:cs typeface="ヒラギノ角ゴ Pro W3"/>
              </a:rPr>
              <a:t>ECOG 0-1</a:t>
            </a:r>
          </a:p>
        </p:txBody>
      </p:sp>
      <p:sp>
        <p:nvSpPr>
          <p:cNvPr id="31" name="Text Box 20">
            <a:extLst>
              <a:ext uri="{FF2B5EF4-FFF2-40B4-BE49-F238E27FC236}">
                <a16:creationId xmlns:a16="http://schemas.microsoft.com/office/drawing/2014/main" id="{B1172E43-2FB8-4E9C-990A-D534B09B5103}"/>
              </a:ext>
            </a:extLst>
          </p:cNvPr>
          <p:cNvSpPr txBox="1">
            <a:spLocks noChangeArrowheads="1"/>
          </p:cNvSpPr>
          <p:nvPr/>
        </p:nvSpPr>
        <p:spPr bwMode="auto">
          <a:xfrm>
            <a:off x="1456357" y="1213035"/>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32" name="AutoShape 17">
            <a:extLst>
              <a:ext uri="{FF2B5EF4-FFF2-40B4-BE49-F238E27FC236}">
                <a16:creationId xmlns:a16="http://schemas.microsoft.com/office/drawing/2014/main" id="{5593DBD5-6BEC-406C-B884-D71C3B66BA82}"/>
              </a:ext>
            </a:extLst>
          </p:cNvPr>
          <p:cNvSpPr>
            <a:spLocks noChangeArrowheads="1"/>
          </p:cNvSpPr>
          <p:nvPr/>
        </p:nvSpPr>
        <p:spPr bwMode="auto">
          <a:xfrm>
            <a:off x="2851031" y="1396191"/>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3" name="Rectangle 32">
            <a:extLst>
              <a:ext uri="{FF2B5EF4-FFF2-40B4-BE49-F238E27FC236}">
                <a16:creationId xmlns:a16="http://schemas.microsoft.com/office/drawing/2014/main" id="{20B0C017-7D76-4BA0-BE4E-5A9E13BF9850}"/>
              </a:ext>
            </a:extLst>
          </p:cNvPr>
          <p:cNvSpPr/>
          <p:nvPr/>
        </p:nvSpPr>
        <p:spPr>
          <a:xfrm>
            <a:off x="1165073" y="1337980"/>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AutoShape 17">
            <a:extLst>
              <a:ext uri="{FF2B5EF4-FFF2-40B4-BE49-F238E27FC236}">
                <a16:creationId xmlns:a16="http://schemas.microsoft.com/office/drawing/2014/main" id="{2195A191-8144-4440-88B9-3322818F942E}"/>
              </a:ext>
            </a:extLst>
          </p:cNvPr>
          <p:cNvSpPr>
            <a:spLocks noChangeArrowheads="1"/>
          </p:cNvSpPr>
          <p:nvPr/>
        </p:nvSpPr>
        <p:spPr bwMode="auto">
          <a:xfrm>
            <a:off x="2851031" y="1401868"/>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6" name="Freeform: Shape 35">
            <a:extLst>
              <a:ext uri="{FF2B5EF4-FFF2-40B4-BE49-F238E27FC236}">
                <a16:creationId xmlns:a16="http://schemas.microsoft.com/office/drawing/2014/main" id="{88EB4D97-5FAA-45DF-93F2-A01C4991425A}"/>
              </a:ext>
            </a:extLst>
          </p:cNvPr>
          <p:cNvSpPr/>
          <p:nvPr/>
        </p:nvSpPr>
        <p:spPr>
          <a:xfrm flipV="1">
            <a:off x="3566744" y="2783819"/>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7" name="Rectangle 36">
            <a:extLst>
              <a:ext uri="{FF2B5EF4-FFF2-40B4-BE49-F238E27FC236}">
                <a16:creationId xmlns:a16="http://schemas.microsoft.com/office/drawing/2014/main" id="{8A098CCD-50CE-46F6-9CF7-7E06304ED96E}"/>
              </a:ext>
            </a:extLst>
          </p:cNvPr>
          <p:cNvSpPr/>
          <p:nvPr/>
        </p:nvSpPr>
        <p:spPr>
          <a:xfrm>
            <a:off x="3996211" y="2781269"/>
            <a:ext cx="2001822" cy="906402"/>
          </a:xfrm>
          <a:prstGeom prst="rect">
            <a:avLst/>
          </a:prstGeom>
        </p:spPr>
        <p:txBody>
          <a:bodyPr wrap="square">
            <a:spAutoFit/>
          </a:bodyPr>
          <a:lstStyle/>
          <a:p>
            <a:pPr eaLnBrk="0" hangingPunct="0">
              <a:lnSpc>
                <a:spcPct val="90000"/>
              </a:lnSpc>
            </a:pPr>
            <a:r>
              <a:rPr lang="en-US" sz="1400" b="1" dirty="0"/>
              <a:t>Neoadjuvant </a:t>
            </a:r>
          </a:p>
          <a:p>
            <a:pPr eaLnBrk="0" hangingPunct="0">
              <a:lnSpc>
                <a:spcPct val="90000"/>
              </a:lnSpc>
              <a:spcBef>
                <a:spcPts val="300"/>
              </a:spcBef>
            </a:pPr>
            <a:r>
              <a:rPr lang="en-US" sz="1400" b="1" dirty="0"/>
              <a:t>Gemcitabine x 1 cycle</a:t>
            </a:r>
          </a:p>
          <a:p>
            <a:pPr eaLnBrk="0" hangingPunct="0">
              <a:lnSpc>
                <a:spcPct val="90000"/>
              </a:lnSpc>
            </a:pPr>
            <a:r>
              <a:rPr lang="en-US" sz="1400" b="1" dirty="0"/>
              <a:t>Gemcitabine-RT</a:t>
            </a:r>
          </a:p>
          <a:p>
            <a:pPr eaLnBrk="0" hangingPunct="0">
              <a:lnSpc>
                <a:spcPct val="90000"/>
              </a:lnSpc>
            </a:pPr>
            <a:r>
              <a:rPr lang="en-US" sz="1400" b="1" dirty="0"/>
              <a:t>Gemcitabine x 1 cycle</a:t>
            </a:r>
          </a:p>
        </p:txBody>
      </p:sp>
      <p:sp>
        <p:nvSpPr>
          <p:cNvPr id="47" name="Freeform: Shape 46">
            <a:extLst>
              <a:ext uri="{FF2B5EF4-FFF2-40B4-BE49-F238E27FC236}">
                <a16:creationId xmlns:a16="http://schemas.microsoft.com/office/drawing/2014/main" id="{1AD46F41-E601-478E-BA90-AD4346379F88}"/>
              </a:ext>
            </a:extLst>
          </p:cNvPr>
          <p:cNvSpPr/>
          <p:nvPr/>
        </p:nvSpPr>
        <p:spPr>
          <a:xfrm>
            <a:off x="7052541" y="2791949"/>
            <a:ext cx="2052792" cy="857250"/>
          </a:xfrm>
          <a:custGeom>
            <a:avLst/>
            <a:gdLst>
              <a:gd name="connsiteX0" fmla="*/ 0 w 2052792"/>
              <a:gd name="connsiteY0" fmla="*/ 0 h 857250"/>
              <a:gd name="connsiteX1" fmla="*/ 107912 w 2052792"/>
              <a:gd name="connsiteY1" fmla="*/ 0 h 857250"/>
              <a:gd name="connsiteX2" fmla="*/ 200258 w 2052792"/>
              <a:gd name="connsiteY2" fmla="*/ 0 h 857250"/>
              <a:gd name="connsiteX3" fmla="*/ 514069 w 2052792"/>
              <a:gd name="connsiteY3" fmla="*/ 0 h 857250"/>
              <a:gd name="connsiteX4" fmla="*/ 1184621 w 2052792"/>
              <a:gd name="connsiteY4" fmla="*/ 0 h 857250"/>
              <a:gd name="connsiteX5" fmla="*/ 1218010 w 2052792"/>
              <a:gd name="connsiteY5" fmla="*/ 0 h 857250"/>
              <a:gd name="connsiteX6" fmla="*/ 1590778 w 2052792"/>
              <a:gd name="connsiteY6" fmla="*/ 0 h 857250"/>
              <a:gd name="connsiteX7" fmla="*/ 1624167 w 2052792"/>
              <a:gd name="connsiteY7" fmla="*/ 0 h 857250"/>
              <a:gd name="connsiteX8" fmla="*/ 2052792 w 2052792"/>
              <a:gd name="connsiteY8" fmla="*/ 428625 h 857250"/>
              <a:gd name="connsiteX9" fmla="*/ 1624167 w 2052792"/>
              <a:gd name="connsiteY9" fmla="*/ 857250 h 857250"/>
              <a:gd name="connsiteX10" fmla="*/ 1218010 w 2052792"/>
              <a:gd name="connsiteY10" fmla="*/ 857250 h 857250"/>
              <a:gd name="connsiteX11" fmla="*/ 1162950 w 2052792"/>
              <a:gd name="connsiteY11" fmla="*/ 857250 h 857250"/>
              <a:gd name="connsiteX12" fmla="*/ 756793 w 2052792"/>
              <a:gd name="connsiteY12" fmla="*/ 857250 h 857250"/>
              <a:gd name="connsiteX13" fmla="*/ 514069 w 2052792"/>
              <a:gd name="connsiteY13" fmla="*/ 857250 h 857250"/>
              <a:gd name="connsiteX14" fmla="*/ 107912 w 2052792"/>
              <a:gd name="connsiteY14" fmla="*/ 857250 h 857250"/>
              <a:gd name="connsiteX15" fmla="*/ 0 w 2052792"/>
              <a:gd name="connsiteY15" fmla="*/ 857250 h 857250"/>
              <a:gd name="connsiteX16" fmla="*/ 428625 w 2052792"/>
              <a:gd name="connsiteY16" fmla="*/ 4286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2792" h="857250">
                <a:moveTo>
                  <a:pt x="0" y="0"/>
                </a:moveTo>
                <a:lnTo>
                  <a:pt x="107912" y="0"/>
                </a:lnTo>
                <a:lnTo>
                  <a:pt x="200258" y="0"/>
                </a:lnTo>
                <a:lnTo>
                  <a:pt x="514069" y="0"/>
                </a:lnTo>
                <a:lnTo>
                  <a:pt x="1184621" y="0"/>
                </a:lnTo>
                <a:lnTo>
                  <a:pt x="1218010" y="0"/>
                </a:lnTo>
                <a:lnTo>
                  <a:pt x="1590778" y="0"/>
                </a:lnTo>
                <a:lnTo>
                  <a:pt x="1624167" y="0"/>
                </a:lnTo>
                <a:lnTo>
                  <a:pt x="2052792" y="428625"/>
                </a:lnTo>
                <a:lnTo>
                  <a:pt x="1624167" y="857250"/>
                </a:lnTo>
                <a:lnTo>
                  <a:pt x="1218010" y="857250"/>
                </a:lnTo>
                <a:lnTo>
                  <a:pt x="1162950" y="857250"/>
                </a:lnTo>
                <a:lnTo>
                  <a:pt x="756793" y="857250"/>
                </a:lnTo>
                <a:lnTo>
                  <a:pt x="514069" y="857250"/>
                </a:lnTo>
                <a:lnTo>
                  <a:pt x="107912" y="857250"/>
                </a:lnTo>
                <a:lnTo>
                  <a:pt x="0" y="857250"/>
                </a:lnTo>
                <a:lnTo>
                  <a:pt x="428625" y="428625"/>
                </a:lnTo>
                <a:close/>
              </a:path>
            </a:pathLst>
          </a:custGeom>
          <a:solidFill>
            <a:schemeClr val="accent4">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fr-FR" sz="1400" b="1" dirty="0">
                <a:solidFill>
                  <a:schemeClr val="tx1"/>
                </a:solidFill>
              </a:rPr>
              <a:t>Adjuvant</a:t>
            </a:r>
          </a:p>
          <a:p>
            <a:pPr algn="ctr" eaLnBrk="0" hangingPunct="0"/>
            <a:r>
              <a:rPr lang="fr-FR" sz="1400" b="1" dirty="0" err="1">
                <a:solidFill>
                  <a:schemeClr val="tx1"/>
                </a:solidFill>
              </a:rPr>
              <a:t>Gemcitabine</a:t>
            </a:r>
            <a:endParaRPr lang="fr-FR" sz="1400" b="1" dirty="0">
              <a:solidFill>
                <a:schemeClr val="tx1"/>
              </a:solidFill>
            </a:endParaRPr>
          </a:p>
          <a:p>
            <a:pPr algn="ctr" eaLnBrk="0" hangingPunct="0"/>
            <a:r>
              <a:rPr lang="fr-FR" sz="1400" b="1" dirty="0">
                <a:solidFill>
                  <a:schemeClr val="tx1"/>
                </a:solidFill>
              </a:rPr>
              <a:t>x 4 cycles</a:t>
            </a:r>
          </a:p>
        </p:txBody>
      </p:sp>
      <p:sp>
        <p:nvSpPr>
          <p:cNvPr id="51" name="Freeform: Shape 50">
            <a:extLst>
              <a:ext uri="{FF2B5EF4-FFF2-40B4-BE49-F238E27FC236}">
                <a16:creationId xmlns:a16="http://schemas.microsoft.com/office/drawing/2014/main" id="{C5416F8C-8FD4-4483-BDA4-A56892FC3C08}"/>
              </a:ext>
            </a:extLst>
          </p:cNvPr>
          <p:cNvSpPr/>
          <p:nvPr/>
        </p:nvSpPr>
        <p:spPr>
          <a:xfrm>
            <a:off x="5879249" y="2785418"/>
            <a:ext cx="1547306" cy="857250"/>
          </a:xfrm>
          <a:custGeom>
            <a:avLst/>
            <a:gdLst>
              <a:gd name="connsiteX0" fmla="*/ 0 w 1547306"/>
              <a:gd name="connsiteY0" fmla="*/ 0 h 857250"/>
              <a:gd name="connsiteX1" fmla="*/ 107912 w 1547306"/>
              <a:gd name="connsiteY1" fmla="*/ 0 h 857250"/>
              <a:gd name="connsiteX2" fmla="*/ 200258 w 1547306"/>
              <a:gd name="connsiteY2" fmla="*/ 0 h 857250"/>
              <a:gd name="connsiteX3" fmla="*/ 514069 w 1547306"/>
              <a:gd name="connsiteY3" fmla="*/ 0 h 857250"/>
              <a:gd name="connsiteX4" fmla="*/ 1118681 w 1547306"/>
              <a:gd name="connsiteY4" fmla="*/ 0 h 857250"/>
              <a:gd name="connsiteX5" fmla="*/ 1547306 w 1547306"/>
              <a:gd name="connsiteY5" fmla="*/ 428625 h 857250"/>
              <a:gd name="connsiteX6" fmla="*/ 1118681 w 1547306"/>
              <a:gd name="connsiteY6" fmla="*/ 857250 h 857250"/>
              <a:gd name="connsiteX7" fmla="*/ 756793 w 1547306"/>
              <a:gd name="connsiteY7" fmla="*/ 857250 h 857250"/>
              <a:gd name="connsiteX8" fmla="*/ 514069 w 1547306"/>
              <a:gd name="connsiteY8" fmla="*/ 857250 h 857250"/>
              <a:gd name="connsiteX9" fmla="*/ 107912 w 1547306"/>
              <a:gd name="connsiteY9" fmla="*/ 857250 h 857250"/>
              <a:gd name="connsiteX10" fmla="*/ 0 w 1547306"/>
              <a:gd name="connsiteY10" fmla="*/ 857250 h 857250"/>
              <a:gd name="connsiteX11" fmla="*/ 428625 w 1547306"/>
              <a:gd name="connsiteY11" fmla="*/ 4286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7306" h="857250">
                <a:moveTo>
                  <a:pt x="0" y="0"/>
                </a:moveTo>
                <a:lnTo>
                  <a:pt x="107912" y="0"/>
                </a:lnTo>
                <a:lnTo>
                  <a:pt x="200258" y="0"/>
                </a:lnTo>
                <a:lnTo>
                  <a:pt x="514069" y="0"/>
                </a:lnTo>
                <a:lnTo>
                  <a:pt x="1118681" y="0"/>
                </a:lnTo>
                <a:lnTo>
                  <a:pt x="1547306" y="428625"/>
                </a:lnTo>
                <a:lnTo>
                  <a:pt x="1118681" y="857250"/>
                </a:lnTo>
                <a:lnTo>
                  <a:pt x="756793" y="857250"/>
                </a:lnTo>
                <a:lnTo>
                  <a:pt x="514069" y="857250"/>
                </a:lnTo>
                <a:lnTo>
                  <a:pt x="107912" y="857250"/>
                </a:lnTo>
                <a:lnTo>
                  <a:pt x="0" y="857250"/>
                </a:lnTo>
                <a:lnTo>
                  <a:pt x="428625" y="428625"/>
                </a:lnTo>
                <a:close/>
              </a:path>
            </a:pathLst>
          </a:custGeom>
          <a:solidFill>
            <a:srgbClr val="FFFF00"/>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fr-FR" sz="1400" b="1" dirty="0" err="1">
                <a:solidFill>
                  <a:schemeClr val="tx1"/>
                </a:solidFill>
              </a:rPr>
              <a:t>Surgery</a:t>
            </a:r>
            <a:endParaRPr lang="fr-FR" sz="1400" b="1" dirty="0">
              <a:solidFill>
                <a:schemeClr val="tx1"/>
              </a:solidFill>
            </a:endParaRPr>
          </a:p>
        </p:txBody>
      </p:sp>
      <p:sp>
        <p:nvSpPr>
          <p:cNvPr id="55" name="Freeform: Shape 54">
            <a:extLst>
              <a:ext uri="{FF2B5EF4-FFF2-40B4-BE49-F238E27FC236}">
                <a16:creationId xmlns:a16="http://schemas.microsoft.com/office/drawing/2014/main" id="{F721D252-ADCE-4189-A2C3-E3BBA7578B1F}"/>
              </a:ext>
            </a:extLst>
          </p:cNvPr>
          <p:cNvSpPr/>
          <p:nvPr/>
        </p:nvSpPr>
        <p:spPr>
          <a:xfrm>
            <a:off x="3566744" y="1107897"/>
            <a:ext cx="1983304" cy="858093"/>
          </a:xfrm>
          <a:custGeom>
            <a:avLst/>
            <a:gdLst>
              <a:gd name="connsiteX0" fmla="*/ 427828 w 1983304"/>
              <a:gd name="connsiteY0" fmla="*/ 0 h 858093"/>
              <a:gd name="connsiteX1" fmla="*/ 741639 w 1983304"/>
              <a:gd name="connsiteY1" fmla="*/ 0 h 858093"/>
              <a:gd name="connsiteX2" fmla="*/ 833985 w 1983304"/>
              <a:gd name="connsiteY2" fmla="*/ 0 h 858093"/>
              <a:gd name="connsiteX3" fmla="*/ 1147796 w 1983304"/>
              <a:gd name="connsiteY3" fmla="*/ 0 h 858093"/>
              <a:gd name="connsiteX4" fmla="*/ 1556896 w 1983304"/>
              <a:gd name="connsiteY4" fmla="*/ 0 h 858093"/>
              <a:gd name="connsiteX5" fmla="*/ 1555878 w 1983304"/>
              <a:gd name="connsiteY5" fmla="*/ 2041 h 858093"/>
              <a:gd name="connsiteX6" fmla="*/ 1983304 w 1983304"/>
              <a:gd name="connsiteY6" fmla="*/ 429468 h 858093"/>
              <a:gd name="connsiteX7" fmla="*/ 1554679 w 1983304"/>
              <a:gd name="connsiteY7" fmla="*/ 858093 h 858093"/>
              <a:gd name="connsiteX8" fmla="*/ 1192791 w 1983304"/>
              <a:gd name="connsiteY8" fmla="*/ 858093 h 858093"/>
              <a:gd name="connsiteX9" fmla="*/ 950067 w 1983304"/>
              <a:gd name="connsiteY9" fmla="*/ 858093 h 858093"/>
              <a:gd name="connsiteX10" fmla="*/ 543910 w 1983304"/>
              <a:gd name="connsiteY10" fmla="*/ 858093 h 858093"/>
              <a:gd name="connsiteX11" fmla="*/ 435998 w 1983304"/>
              <a:gd name="connsiteY11" fmla="*/ 858093 h 858093"/>
              <a:gd name="connsiteX12" fmla="*/ 436841 w 1983304"/>
              <a:gd name="connsiteY12" fmla="*/ 857250 h 858093"/>
              <a:gd name="connsiteX13" fmla="*/ 406157 w 1983304"/>
              <a:gd name="connsiteY13" fmla="*/ 857250 h 858093"/>
              <a:gd name="connsiteX14" fmla="*/ 0 w 1983304"/>
              <a:gd name="connsiteY14" fmla="*/ 857250 h 85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3304" h="858093">
                <a:moveTo>
                  <a:pt x="427828" y="0"/>
                </a:moveTo>
                <a:lnTo>
                  <a:pt x="741639" y="0"/>
                </a:lnTo>
                <a:lnTo>
                  <a:pt x="833985" y="0"/>
                </a:lnTo>
                <a:lnTo>
                  <a:pt x="1147796" y="0"/>
                </a:lnTo>
                <a:lnTo>
                  <a:pt x="1556896" y="0"/>
                </a:lnTo>
                <a:lnTo>
                  <a:pt x="1555878" y="2041"/>
                </a:lnTo>
                <a:lnTo>
                  <a:pt x="1983304" y="429468"/>
                </a:lnTo>
                <a:lnTo>
                  <a:pt x="1554679" y="858093"/>
                </a:lnTo>
                <a:lnTo>
                  <a:pt x="1192791" y="858093"/>
                </a:lnTo>
                <a:lnTo>
                  <a:pt x="950067" y="858093"/>
                </a:lnTo>
                <a:lnTo>
                  <a:pt x="543910" y="858093"/>
                </a:lnTo>
                <a:lnTo>
                  <a:pt x="435998" y="858093"/>
                </a:lnTo>
                <a:lnTo>
                  <a:pt x="436841" y="857250"/>
                </a:lnTo>
                <a:lnTo>
                  <a:pt x="406157" y="857250"/>
                </a:lnTo>
                <a:lnTo>
                  <a:pt x="0" y="857250"/>
                </a:lnTo>
                <a:close/>
              </a:path>
            </a:pathLst>
          </a:custGeom>
          <a:solidFill>
            <a:srgbClr val="FFFF00"/>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fr-FR" sz="1400" b="1" dirty="0" err="1">
                <a:solidFill>
                  <a:schemeClr val="tx1"/>
                </a:solidFill>
              </a:rPr>
              <a:t>Surgery</a:t>
            </a:r>
            <a:endParaRPr lang="fr-FR" sz="1400" b="1" dirty="0">
              <a:solidFill>
                <a:schemeClr val="tx1"/>
              </a:solidFill>
            </a:endParaRPr>
          </a:p>
        </p:txBody>
      </p:sp>
      <p:sp>
        <p:nvSpPr>
          <p:cNvPr id="58" name="Freeform: Shape 57">
            <a:extLst>
              <a:ext uri="{FF2B5EF4-FFF2-40B4-BE49-F238E27FC236}">
                <a16:creationId xmlns:a16="http://schemas.microsoft.com/office/drawing/2014/main" id="{F10CEC3B-8B97-4EF7-B762-4FEE4BB10D08}"/>
              </a:ext>
            </a:extLst>
          </p:cNvPr>
          <p:cNvSpPr/>
          <p:nvPr/>
        </p:nvSpPr>
        <p:spPr>
          <a:xfrm>
            <a:off x="5178274" y="1107097"/>
            <a:ext cx="2479239" cy="857250"/>
          </a:xfrm>
          <a:custGeom>
            <a:avLst/>
            <a:gdLst>
              <a:gd name="connsiteX0" fmla="*/ 0 w 2479239"/>
              <a:gd name="connsiteY0" fmla="*/ 0 h 857250"/>
              <a:gd name="connsiteX1" fmla="*/ 59190 w 2479239"/>
              <a:gd name="connsiteY1" fmla="*/ 0 h 857250"/>
              <a:gd name="connsiteX2" fmla="*/ 220548 w 2479239"/>
              <a:gd name="connsiteY2" fmla="*/ 0 h 857250"/>
              <a:gd name="connsiteX3" fmla="*/ 373001 w 2479239"/>
              <a:gd name="connsiteY3" fmla="*/ 0 h 857250"/>
              <a:gd name="connsiteX4" fmla="*/ 534359 w 2479239"/>
              <a:gd name="connsiteY4" fmla="*/ 0 h 857250"/>
              <a:gd name="connsiteX5" fmla="*/ 626705 w 2479239"/>
              <a:gd name="connsiteY5" fmla="*/ 0 h 857250"/>
              <a:gd name="connsiteX6" fmla="*/ 940516 w 2479239"/>
              <a:gd name="connsiteY6" fmla="*/ 0 h 857250"/>
              <a:gd name="connsiteX7" fmla="*/ 1043553 w 2479239"/>
              <a:gd name="connsiteY7" fmla="*/ 0 h 857250"/>
              <a:gd name="connsiteX8" fmla="*/ 1076942 w 2479239"/>
              <a:gd name="connsiteY8" fmla="*/ 0 h 857250"/>
              <a:gd name="connsiteX9" fmla="*/ 1449710 w 2479239"/>
              <a:gd name="connsiteY9" fmla="*/ 0 h 857250"/>
              <a:gd name="connsiteX10" fmla="*/ 1483099 w 2479239"/>
              <a:gd name="connsiteY10" fmla="*/ 0 h 857250"/>
              <a:gd name="connsiteX11" fmla="*/ 1611068 w 2479239"/>
              <a:gd name="connsiteY11" fmla="*/ 0 h 857250"/>
              <a:gd name="connsiteX12" fmla="*/ 1644457 w 2479239"/>
              <a:gd name="connsiteY12" fmla="*/ 0 h 857250"/>
              <a:gd name="connsiteX13" fmla="*/ 2017225 w 2479239"/>
              <a:gd name="connsiteY13" fmla="*/ 0 h 857250"/>
              <a:gd name="connsiteX14" fmla="*/ 2050614 w 2479239"/>
              <a:gd name="connsiteY14" fmla="*/ 0 h 857250"/>
              <a:gd name="connsiteX15" fmla="*/ 2479239 w 2479239"/>
              <a:gd name="connsiteY15" fmla="*/ 428625 h 857250"/>
              <a:gd name="connsiteX16" fmla="*/ 2050614 w 2479239"/>
              <a:gd name="connsiteY16" fmla="*/ 857250 h 857250"/>
              <a:gd name="connsiteX17" fmla="*/ 1644457 w 2479239"/>
              <a:gd name="connsiteY17" fmla="*/ 857250 h 857250"/>
              <a:gd name="connsiteX18" fmla="*/ 1589397 w 2479239"/>
              <a:gd name="connsiteY18" fmla="*/ 857250 h 857250"/>
              <a:gd name="connsiteX19" fmla="*/ 1483099 w 2479239"/>
              <a:gd name="connsiteY19" fmla="*/ 857250 h 857250"/>
              <a:gd name="connsiteX20" fmla="*/ 1183240 w 2479239"/>
              <a:gd name="connsiteY20" fmla="*/ 857250 h 857250"/>
              <a:gd name="connsiteX21" fmla="*/ 1076942 w 2479239"/>
              <a:gd name="connsiteY21" fmla="*/ 857250 h 857250"/>
              <a:gd name="connsiteX22" fmla="*/ 1021882 w 2479239"/>
              <a:gd name="connsiteY22" fmla="*/ 857250 h 857250"/>
              <a:gd name="connsiteX23" fmla="*/ 940516 w 2479239"/>
              <a:gd name="connsiteY23" fmla="*/ 857250 h 857250"/>
              <a:gd name="connsiteX24" fmla="*/ 615725 w 2479239"/>
              <a:gd name="connsiteY24" fmla="*/ 857250 h 857250"/>
              <a:gd name="connsiteX25" fmla="*/ 534359 w 2479239"/>
              <a:gd name="connsiteY25" fmla="*/ 857250 h 857250"/>
              <a:gd name="connsiteX26" fmla="*/ 373001 w 2479239"/>
              <a:gd name="connsiteY26" fmla="*/ 857250 h 857250"/>
              <a:gd name="connsiteX27" fmla="*/ 198877 w 2479239"/>
              <a:gd name="connsiteY27" fmla="*/ 857250 h 857250"/>
              <a:gd name="connsiteX28" fmla="*/ 0 w 2479239"/>
              <a:gd name="connsiteY28" fmla="*/ 857250 h 857250"/>
              <a:gd name="connsiteX29" fmla="*/ 428625 w 2479239"/>
              <a:gd name="connsiteY29" fmla="*/ 4286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9239" h="857250">
                <a:moveTo>
                  <a:pt x="0" y="0"/>
                </a:moveTo>
                <a:lnTo>
                  <a:pt x="59190" y="0"/>
                </a:lnTo>
                <a:lnTo>
                  <a:pt x="220548" y="0"/>
                </a:lnTo>
                <a:lnTo>
                  <a:pt x="373001" y="0"/>
                </a:lnTo>
                <a:lnTo>
                  <a:pt x="534359" y="0"/>
                </a:lnTo>
                <a:lnTo>
                  <a:pt x="626705" y="0"/>
                </a:lnTo>
                <a:lnTo>
                  <a:pt x="940516" y="0"/>
                </a:lnTo>
                <a:lnTo>
                  <a:pt x="1043553" y="0"/>
                </a:lnTo>
                <a:lnTo>
                  <a:pt x="1076942" y="0"/>
                </a:lnTo>
                <a:lnTo>
                  <a:pt x="1449710" y="0"/>
                </a:lnTo>
                <a:lnTo>
                  <a:pt x="1483099" y="0"/>
                </a:lnTo>
                <a:lnTo>
                  <a:pt x="1611068" y="0"/>
                </a:lnTo>
                <a:lnTo>
                  <a:pt x="1644457" y="0"/>
                </a:lnTo>
                <a:lnTo>
                  <a:pt x="2017225" y="0"/>
                </a:lnTo>
                <a:lnTo>
                  <a:pt x="2050614" y="0"/>
                </a:lnTo>
                <a:lnTo>
                  <a:pt x="2479239" y="428625"/>
                </a:lnTo>
                <a:lnTo>
                  <a:pt x="2050614" y="857250"/>
                </a:lnTo>
                <a:lnTo>
                  <a:pt x="1644457" y="857250"/>
                </a:lnTo>
                <a:lnTo>
                  <a:pt x="1589397" y="857250"/>
                </a:lnTo>
                <a:lnTo>
                  <a:pt x="1483099" y="857250"/>
                </a:lnTo>
                <a:lnTo>
                  <a:pt x="1183240" y="857250"/>
                </a:lnTo>
                <a:lnTo>
                  <a:pt x="1076942" y="857250"/>
                </a:lnTo>
                <a:lnTo>
                  <a:pt x="1021882" y="857250"/>
                </a:lnTo>
                <a:lnTo>
                  <a:pt x="940516" y="857250"/>
                </a:lnTo>
                <a:lnTo>
                  <a:pt x="615725" y="857250"/>
                </a:lnTo>
                <a:lnTo>
                  <a:pt x="534359" y="857250"/>
                </a:lnTo>
                <a:lnTo>
                  <a:pt x="373001" y="857250"/>
                </a:lnTo>
                <a:lnTo>
                  <a:pt x="198877" y="857250"/>
                </a:lnTo>
                <a:lnTo>
                  <a:pt x="0" y="857250"/>
                </a:lnTo>
                <a:lnTo>
                  <a:pt x="428625" y="428625"/>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fr-FR" sz="1400" b="1" dirty="0">
                <a:solidFill>
                  <a:schemeClr val="tx1"/>
                </a:solidFill>
              </a:rPr>
              <a:t>Adjuvant</a:t>
            </a:r>
          </a:p>
          <a:p>
            <a:pPr algn="ctr" eaLnBrk="0" hangingPunct="0"/>
            <a:r>
              <a:rPr lang="fr-FR" sz="1400" b="1" dirty="0" err="1">
                <a:solidFill>
                  <a:schemeClr val="tx1"/>
                </a:solidFill>
              </a:rPr>
              <a:t>Gemcitabine</a:t>
            </a:r>
            <a:endParaRPr lang="fr-FR" sz="1400" b="1" dirty="0">
              <a:solidFill>
                <a:schemeClr val="tx1"/>
              </a:solidFill>
            </a:endParaRPr>
          </a:p>
          <a:p>
            <a:pPr algn="ctr" eaLnBrk="0" hangingPunct="0"/>
            <a:r>
              <a:rPr lang="fr-FR" sz="1400" b="1" dirty="0">
                <a:solidFill>
                  <a:schemeClr val="tx1"/>
                </a:solidFill>
              </a:rPr>
              <a:t>x 5 cycles</a:t>
            </a:r>
          </a:p>
        </p:txBody>
      </p:sp>
    </p:spTree>
    <p:extLst>
      <p:ext uri="{BB962C8B-B14F-4D97-AF65-F5344CB8AC3E}">
        <p14:creationId xmlns:p14="http://schemas.microsoft.com/office/powerpoint/2010/main" val="4290256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Neoadjuvant/Adjuvant Trials</a:t>
            </a:r>
          </a:p>
          <a:p>
            <a:pPr algn="l"/>
            <a:r>
              <a:rPr lang="en-US" sz="5100" i="1" dirty="0"/>
              <a:t>Pending Data</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8708"/>
            <a:ext cx="6059029" cy="246221"/>
          </a:xfrm>
          <a:prstGeom prst="rect">
            <a:avLst/>
          </a:prstGeom>
          <a:noFill/>
        </p:spPr>
        <p:txBody>
          <a:bodyPr wrap="square" rtlCol="0" anchor="b">
            <a:spAutoFit/>
          </a:bodyPr>
          <a:lstStyle/>
          <a:p>
            <a:pPr>
              <a:defRPr/>
            </a:pPr>
            <a:r>
              <a:rPr lang="en-US" sz="1000" dirty="0">
                <a:solidFill>
                  <a:prstClr val="white"/>
                </a:solidFill>
              </a:rPr>
              <a:t>1. Reni M, et al. </a:t>
            </a:r>
            <a:r>
              <a:rPr lang="en-US" sz="1000" i="1" dirty="0">
                <a:solidFill>
                  <a:prstClr val="white"/>
                </a:solidFill>
              </a:rPr>
              <a:t>Lancet Gastroenterol Hepatol</a:t>
            </a:r>
            <a:r>
              <a:rPr lang="en-US" sz="1000" dirty="0">
                <a:solidFill>
                  <a:prstClr val="white"/>
                </a:solidFill>
              </a:rPr>
              <a:t>. 2018;3:413-423.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666FC3BC-F0BB-C444-A1C2-0EBC97BF7D4E}"/>
              </a:ext>
            </a:extLst>
          </p:cNvPr>
          <p:cNvGraphicFramePr>
            <a:graphicFrameLocks noGrp="1"/>
          </p:cNvGraphicFramePr>
          <p:nvPr>
            <p:extLst>
              <p:ext uri="{D42A27DB-BD31-4B8C-83A1-F6EECF244321}">
                <p14:modId xmlns:p14="http://schemas.microsoft.com/office/powerpoint/2010/main" val="2001589470"/>
              </p:ext>
            </p:extLst>
          </p:nvPr>
        </p:nvGraphicFramePr>
        <p:xfrm>
          <a:off x="510873" y="1153798"/>
          <a:ext cx="8153400" cy="3316768"/>
        </p:xfrm>
        <a:graphic>
          <a:graphicData uri="http://schemas.openxmlformats.org/drawingml/2006/table">
            <a:tbl>
              <a:tblPr firstRow="1" bandRow="1">
                <a:tableStyleId>{1E171933-4619-4E11-9A3F-F7608DF75F80}</a:tableStyleId>
              </a:tblPr>
              <a:tblGrid>
                <a:gridCol w="1466418">
                  <a:extLst>
                    <a:ext uri="{9D8B030D-6E8A-4147-A177-3AD203B41FA5}">
                      <a16:colId xmlns:a16="http://schemas.microsoft.com/office/drawing/2014/main" val="20000"/>
                    </a:ext>
                  </a:extLst>
                </a:gridCol>
                <a:gridCol w="1148824">
                  <a:extLst>
                    <a:ext uri="{9D8B030D-6E8A-4147-A177-3AD203B41FA5}">
                      <a16:colId xmlns:a16="http://schemas.microsoft.com/office/drawing/2014/main" val="20001"/>
                    </a:ext>
                  </a:extLst>
                </a:gridCol>
                <a:gridCol w="564072">
                  <a:extLst>
                    <a:ext uri="{9D8B030D-6E8A-4147-A177-3AD203B41FA5}">
                      <a16:colId xmlns:a16="http://schemas.microsoft.com/office/drawing/2014/main" val="20002"/>
                    </a:ext>
                  </a:extLst>
                </a:gridCol>
                <a:gridCol w="3201249">
                  <a:extLst>
                    <a:ext uri="{9D8B030D-6E8A-4147-A177-3AD203B41FA5}">
                      <a16:colId xmlns:a16="http://schemas.microsoft.com/office/drawing/2014/main" val="20003"/>
                    </a:ext>
                  </a:extLst>
                </a:gridCol>
                <a:gridCol w="1772837">
                  <a:extLst>
                    <a:ext uri="{9D8B030D-6E8A-4147-A177-3AD203B41FA5}">
                      <a16:colId xmlns:a16="http://schemas.microsoft.com/office/drawing/2014/main" val="20004"/>
                    </a:ext>
                  </a:extLst>
                </a:gridCol>
              </a:tblGrid>
              <a:tr h="341044">
                <a:tc>
                  <a:txBody>
                    <a:bodyPr/>
                    <a:lstStyle/>
                    <a:p>
                      <a:pPr marL="0" marR="0" algn="l">
                        <a:lnSpc>
                          <a:spcPct val="107000"/>
                        </a:lnSpc>
                        <a:spcBef>
                          <a:spcPts val="0"/>
                        </a:spcBef>
                        <a:spcAft>
                          <a:spcPts val="0"/>
                        </a:spcAft>
                      </a:pPr>
                      <a:r>
                        <a:rPr lang="en-US" sz="1600" dirty="0">
                          <a:effectLst/>
                        </a:rPr>
                        <a:t>Study</a:t>
                      </a:r>
                      <a:endParaRPr lang="en-US" sz="1600" dirty="0">
                        <a:effectLst/>
                        <a:latin typeface="+mn-lt"/>
                        <a:ea typeface="Corbel" charset="0"/>
                        <a:cs typeface="Corbel"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Duration</a:t>
                      </a:r>
                      <a:endParaRPr lang="en-US" sz="1600" dirty="0">
                        <a:effectLst/>
                        <a:latin typeface="+mn-lt"/>
                        <a:ea typeface="Corbel" charset="0"/>
                        <a:cs typeface="Corbel"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N</a:t>
                      </a:r>
                      <a:endParaRPr lang="en-US" sz="1600" dirty="0">
                        <a:effectLst/>
                        <a:latin typeface="+mn-lt"/>
                        <a:ea typeface="Corbel" charset="0"/>
                        <a:cs typeface="Corbel"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Treatment Arms</a:t>
                      </a:r>
                      <a:endParaRPr lang="en-US" sz="1600" dirty="0">
                        <a:effectLst/>
                        <a:latin typeface="+mn-lt"/>
                        <a:ea typeface="Corbel" charset="0"/>
                        <a:cs typeface="Corbel"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Endpoint</a:t>
                      </a:r>
                      <a:endParaRPr lang="en-US" sz="1600" dirty="0">
                        <a:effectLst/>
                        <a:latin typeface="+mn-lt"/>
                        <a:ea typeface="Corbel" charset="0"/>
                        <a:cs typeface="Corbel" charset="0"/>
                      </a:endParaRPr>
                    </a:p>
                  </a:txBody>
                  <a:tcPr marL="51435" marR="51435" marT="0" marB="0" anchor="ctr"/>
                </a:tc>
                <a:extLst>
                  <a:ext uri="{0D108BD9-81ED-4DB2-BD59-A6C34878D82A}">
                    <a16:rowId xmlns:a16="http://schemas.microsoft.com/office/drawing/2014/main" val="10000"/>
                  </a:ext>
                </a:extLst>
              </a:tr>
              <a:tr h="385680">
                <a:tc>
                  <a:txBody>
                    <a:bodyPr/>
                    <a:lstStyle/>
                    <a:p>
                      <a:pPr marL="0" marR="0" algn="l">
                        <a:lnSpc>
                          <a:spcPct val="107000"/>
                        </a:lnSpc>
                        <a:spcBef>
                          <a:spcPts val="0"/>
                        </a:spcBef>
                        <a:spcAft>
                          <a:spcPts val="0"/>
                        </a:spcAft>
                      </a:pPr>
                      <a:r>
                        <a:rPr lang="en-US" sz="1200" dirty="0">
                          <a:effectLst/>
                        </a:rPr>
                        <a:t>NEOPAC</a:t>
                      </a:r>
                    </a:p>
                    <a:p>
                      <a:pPr marL="0" marR="0" algn="l">
                        <a:lnSpc>
                          <a:spcPct val="107000"/>
                        </a:lnSpc>
                        <a:spcBef>
                          <a:spcPts val="0"/>
                        </a:spcBef>
                        <a:spcAft>
                          <a:spcPts val="0"/>
                        </a:spcAft>
                      </a:pPr>
                      <a:r>
                        <a:rPr lang="en-US" sz="1200" dirty="0">
                          <a:effectLst/>
                        </a:rPr>
                        <a:t>NCT01521702</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2009-2014</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310</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err="1">
                          <a:effectLst/>
                        </a:rPr>
                        <a:t>Neoadj</a:t>
                      </a:r>
                      <a:r>
                        <a:rPr lang="en-US" sz="1200" dirty="0">
                          <a:effectLst/>
                        </a:rPr>
                        <a:t> </a:t>
                      </a:r>
                      <a:r>
                        <a:rPr lang="en-US" sz="1200" dirty="0" err="1">
                          <a:effectLst/>
                        </a:rPr>
                        <a:t>GemOxaliplatin</a:t>
                      </a:r>
                      <a:r>
                        <a:rPr lang="en-US" sz="1200" dirty="0">
                          <a:effectLst/>
                        </a:rPr>
                        <a:t> + Adjuvant</a:t>
                      </a:r>
                      <a:r>
                        <a:rPr lang="en-US" sz="1200" baseline="0" dirty="0">
                          <a:effectLst/>
                        </a:rPr>
                        <a:t> </a:t>
                      </a:r>
                      <a:r>
                        <a:rPr lang="en-US" sz="1200" dirty="0" err="1">
                          <a:effectLst/>
                        </a:rPr>
                        <a:t>GemAdjuvant</a:t>
                      </a:r>
                      <a:r>
                        <a:rPr lang="en-US" sz="1200" dirty="0">
                          <a:effectLst/>
                        </a:rPr>
                        <a:t> Gemcitabine</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DFS</a:t>
                      </a:r>
                      <a:endParaRPr lang="en-US" sz="1200" dirty="0">
                        <a:effectLst/>
                        <a:latin typeface="+mn-lt"/>
                        <a:ea typeface="Corbel" charset="0"/>
                        <a:cs typeface="Arial" panose="020B0604020202020204" pitchFamily="34" charset="0"/>
                      </a:endParaRPr>
                    </a:p>
                  </a:txBody>
                  <a:tcPr marL="51435" marR="51435" marT="0" marB="0" anchor="ctr"/>
                </a:tc>
                <a:extLst>
                  <a:ext uri="{0D108BD9-81ED-4DB2-BD59-A6C34878D82A}">
                    <a16:rowId xmlns:a16="http://schemas.microsoft.com/office/drawing/2014/main" val="10001"/>
                  </a:ext>
                </a:extLst>
              </a:tr>
              <a:tr h="578520">
                <a:tc>
                  <a:txBody>
                    <a:bodyPr/>
                    <a:lstStyle/>
                    <a:p>
                      <a:pPr marL="0" marR="0" algn="l">
                        <a:lnSpc>
                          <a:spcPct val="107000"/>
                        </a:lnSpc>
                        <a:spcBef>
                          <a:spcPts val="0"/>
                        </a:spcBef>
                        <a:spcAft>
                          <a:spcPts val="0"/>
                        </a:spcAft>
                      </a:pPr>
                      <a:r>
                        <a:rPr lang="en-US" sz="1200" dirty="0">
                          <a:effectLst/>
                        </a:rPr>
                        <a:t>NCT01150630</a:t>
                      </a:r>
                    </a:p>
                    <a:p>
                      <a:pPr marL="0" marR="0" algn="l">
                        <a:lnSpc>
                          <a:spcPct val="107000"/>
                        </a:lnSpc>
                        <a:spcBef>
                          <a:spcPts val="0"/>
                        </a:spcBef>
                        <a:spcAft>
                          <a:spcPts val="0"/>
                        </a:spcAft>
                      </a:pPr>
                      <a:r>
                        <a:rPr lang="en-US" sz="1200" dirty="0">
                          <a:effectLst/>
                        </a:rPr>
                        <a:t>Phase 2 (3)</a:t>
                      </a:r>
                    </a:p>
                    <a:p>
                      <a:pPr marL="0" marR="0" algn="l">
                        <a:lnSpc>
                          <a:spcPct val="107000"/>
                        </a:lnSpc>
                        <a:spcBef>
                          <a:spcPts val="0"/>
                        </a:spcBef>
                        <a:spcAft>
                          <a:spcPts val="0"/>
                        </a:spcAft>
                      </a:pPr>
                      <a:r>
                        <a:rPr lang="en-US" sz="1200" dirty="0">
                          <a:effectLst/>
                        </a:rPr>
                        <a:t>PACT-15</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2010-1016</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88</a:t>
                      </a:r>
                      <a:endParaRPr lang="en-US" sz="1200" b="0" dirty="0">
                        <a:solidFill>
                          <a:schemeClr val="tx1"/>
                        </a:solidFill>
                        <a:effectLst/>
                        <a:latin typeface="+mn-lt"/>
                        <a:ea typeface="Corbel" charset="0"/>
                        <a:cs typeface="Arial" panose="020B0604020202020204" pitchFamily="34" charset="0"/>
                      </a:endParaRPr>
                    </a:p>
                  </a:txBody>
                  <a:tcPr marL="51435" marR="51435" marT="0" marB="0" anchor="ctr"/>
                </a:tc>
                <a:tc>
                  <a:txBody>
                    <a:bodyPr/>
                    <a:lstStyle/>
                    <a:p>
                      <a:pPr marL="0" marR="0" indent="0" algn="l" defTabSz="457200" rtl="0" eaLnBrk="1" fontAlgn="auto" latinLnBrk="0" hangingPunct="1">
                        <a:lnSpc>
                          <a:spcPct val="107000"/>
                        </a:lnSpc>
                        <a:spcBef>
                          <a:spcPts val="0"/>
                        </a:spcBef>
                        <a:spcAft>
                          <a:spcPts val="0"/>
                        </a:spcAft>
                        <a:buClrTx/>
                        <a:buSzTx/>
                        <a:buFontTx/>
                        <a:buNone/>
                        <a:tabLst/>
                        <a:defRPr/>
                      </a:pPr>
                      <a:r>
                        <a:rPr lang="en-US" sz="1200" baseline="0" dirty="0">
                          <a:effectLst/>
                        </a:rPr>
                        <a:t>Adjuvant Gemcitabine (control) </a:t>
                      </a:r>
                      <a:r>
                        <a:rPr lang="en-US" sz="1200" b="1" baseline="0" dirty="0">
                          <a:solidFill>
                            <a:srgbClr val="C00000"/>
                          </a:solidFill>
                          <a:effectLst/>
                        </a:rPr>
                        <a:t>23%</a:t>
                      </a:r>
                      <a:r>
                        <a:rPr lang="en-US" sz="1200" b="0" baseline="30000" dirty="0">
                          <a:solidFill>
                            <a:schemeClr val="tx1"/>
                          </a:solidFill>
                          <a:effectLst/>
                        </a:rPr>
                        <a:t>1</a:t>
                      </a:r>
                      <a:r>
                        <a:rPr lang="en-US" sz="1200" b="1" baseline="0" dirty="0">
                          <a:solidFill>
                            <a:srgbClr val="C00000"/>
                          </a:solidFill>
                          <a:effectLst/>
                        </a:rPr>
                        <a:t> </a:t>
                      </a:r>
                      <a:endParaRPr lang="en-US" sz="1200" b="1" dirty="0">
                        <a:solidFill>
                          <a:srgbClr val="C00000"/>
                        </a:solidFill>
                        <a:effectLst/>
                      </a:endParaRPr>
                    </a:p>
                    <a:p>
                      <a:pPr marL="0" marR="0" algn="l">
                        <a:lnSpc>
                          <a:spcPct val="107000"/>
                        </a:lnSpc>
                        <a:spcBef>
                          <a:spcPts val="0"/>
                        </a:spcBef>
                        <a:spcAft>
                          <a:spcPts val="0"/>
                        </a:spcAft>
                      </a:pPr>
                      <a:r>
                        <a:rPr lang="en-US" sz="1200" dirty="0">
                          <a:effectLst/>
                        </a:rPr>
                        <a:t>Adjuvant PEXG </a:t>
                      </a:r>
                      <a:r>
                        <a:rPr lang="en-US" sz="1200" b="1" dirty="0">
                          <a:solidFill>
                            <a:srgbClr val="C00000"/>
                          </a:solidFill>
                          <a:effectLst/>
                        </a:rPr>
                        <a:t>50%</a:t>
                      </a:r>
                      <a:r>
                        <a:rPr lang="en-US" sz="1200" b="0" baseline="30000" dirty="0">
                          <a:solidFill>
                            <a:schemeClr val="tx1"/>
                          </a:solidFill>
                          <a:effectLst/>
                        </a:rPr>
                        <a:t>1</a:t>
                      </a:r>
                      <a:r>
                        <a:rPr lang="en-US" sz="1200" dirty="0">
                          <a:effectLst/>
                        </a:rPr>
                        <a:t> </a:t>
                      </a:r>
                    </a:p>
                    <a:p>
                      <a:pPr marL="0" marR="0" algn="l">
                        <a:lnSpc>
                          <a:spcPct val="107000"/>
                        </a:lnSpc>
                        <a:spcBef>
                          <a:spcPts val="0"/>
                        </a:spcBef>
                        <a:spcAft>
                          <a:spcPts val="0"/>
                        </a:spcAft>
                      </a:pPr>
                      <a:r>
                        <a:rPr lang="en-US" sz="1200" b="1" dirty="0">
                          <a:effectLst/>
                        </a:rPr>
                        <a:t>Neoadjuvant/adjuvant</a:t>
                      </a:r>
                      <a:r>
                        <a:rPr lang="en-US" sz="1200" b="1" baseline="0" dirty="0">
                          <a:effectLst/>
                        </a:rPr>
                        <a:t> PEXG  </a:t>
                      </a:r>
                      <a:r>
                        <a:rPr lang="en-US" sz="1200" b="1" baseline="0" dirty="0">
                          <a:solidFill>
                            <a:srgbClr val="C00000"/>
                          </a:solidFill>
                          <a:effectLst/>
                        </a:rPr>
                        <a:t>66%</a:t>
                      </a:r>
                      <a:r>
                        <a:rPr lang="en-US" sz="1200" b="0" baseline="30000" dirty="0">
                          <a:solidFill>
                            <a:schemeClr val="tx1"/>
                          </a:solidFill>
                          <a:effectLst/>
                        </a:rPr>
                        <a:t>1</a:t>
                      </a:r>
                      <a:r>
                        <a:rPr lang="en-US" sz="1200" b="1" baseline="0" dirty="0">
                          <a:solidFill>
                            <a:srgbClr val="C00000"/>
                          </a:solidFill>
                          <a:effectLst/>
                        </a:rPr>
                        <a:t> </a:t>
                      </a:r>
                      <a:endParaRPr lang="en-US" sz="1200" b="1" baseline="0" dirty="0">
                        <a:solidFill>
                          <a:srgbClr val="C00000"/>
                        </a:solidFill>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Ph</a:t>
                      </a:r>
                      <a:r>
                        <a:rPr lang="en-US" sz="1200" baseline="0" dirty="0">
                          <a:effectLst/>
                        </a:rPr>
                        <a:t> 2 Event-Free 1-Yr</a:t>
                      </a:r>
                    </a:p>
                    <a:p>
                      <a:pPr marL="0" marR="0" algn="l">
                        <a:lnSpc>
                          <a:spcPct val="107000"/>
                        </a:lnSpc>
                        <a:spcBef>
                          <a:spcPts val="0"/>
                        </a:spcBef>
                        <a:spcAft>
                          <a:spcPts val="0"/>
                        </a:spcAft>
                      </a:pPr>
                      <a:r>
                        <a:rPr lang="en-US" sz="1200" baseline="0" dirty="0">
                          <a:effectLst/>
                        </a:rPr>
                        <a:t>(Ph 3 OS)</a:t>
                      </a:r>
                      <a:endParaRPr lang="en-US" sz="1200" dirty="0">
                        <a:effectLst/>
                        <a:latin typeface="+mn-lt"/>
                        <a:ea typeface="Corbel" charset="0"/>
                        <a:cs typeface="Arial" panose="020B0604020202020204" pitchFamily="34" charset="0"/>
                      </a:endParaRPr>
                    </a:p>
                  </a:txBody>
                  <a:tcPr marL="51435" marR="51435" marT="0" marB="0" anchor="ctr"/>
                </a:tc>
                <a:extLst>
                  <a:ext uri="{0D108BD9-81ED-4DB2-BD59-A6C34878D82A}">
                    <a16:rowId xmlns:a16="http://schemas.microsoft.com/office/drawing/2014/main" val="10002"/>
                  </a:ext>
                </a:extLst>
              </a:tr>
              <a:tr h="578520">
                <a:tc>
                  <a:txBody>
                    <a:bodyPr/>
                    <a:lstStyle/>
                    <a:p>
                      <a:pPr marL="0" marR="0" algn="l">
                        <a:lnSpc>
                          <a:spcPct val="107000"/>
                        </a:lnSpc>
                        <a:spcBef>
                          <a:spcPts val="0"/>
                        </a:spcBef>
                        <a:spcAft>
                          <a:spcPts val="0"/>
                        </a:spcAft>
                      </a:pPr>
                      <a:r>
                        <a:rPr lang="en-US" sz="1200" dirty="0">
                          <a:effectLst/>
                        </a:rPr>
                        <a:t>NEPAFOX</a:t>
                      </a:r>
                    </a:p>
                    <a:p>
                      <a:pPr marL="0" marR="0" algn="l">
                        <a:lnSpc>
                          <a:spcPct val="107000"/>
                        </a:lnSpc>
                        <a:spcBef>
                          <a:spcPts val="0"/>
                        </a:spcBef>
                        <a:spcAft>
                          <a:spcPts val="0"/>
                        </a:spcAft>
                      </a:pPr>
                      <a:r>
                        <a:rPr lang="en-US" sz="1200" dirty="0">
                          <a:effectLst/>
                        </a:rPr>
                        <a:t>Phase 2-3</a:t>
                      </a:r>
                    </a:p>
                    <a:p>
                      <a:pPr marL="0" marR="0" algn="l">
                        <a:lnSpc>
                          <a:spcPct val="107000"/>
                        </a:lnSpc>
                        <a:spcBef>
                          <a:spcPts val="0"/>
                        </a:spcBef>
                        <a:spcAft>
                          <a:spcPts val="0"/>
                        </a:spcAft>
                      </a:pPr>
                      <a:r>
                        <a:rPr lang="en-US" sz="1200" dirty="0">
                          <a:effectLst/>
                        </a:rPr>
                        <a:t>NCT02172976</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2014-2020</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126</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Resectable, Borderline resectable</a:t>
                      </a:r>
                    </a:p>
                    <a:p>
                      <a:pPr marL="0" marR="0" algn="l">
                        <a:lnSpc>
                          <a:spcPct val="107000"/>
                        </a:lnSpc>
                        <a:spcBef>
                          <a:spcPts val="0"/>
                        </a:spcBef>
                        <a:spcAft>
                          <a:spcPts val="0"/>
                        </a:spcAft>
                      </a:pPr>
                      <a:r>
                        <a:rPr lang="en-US" sz="1200" dirty="0" err="1">
                          <a:effectLst/>
                        </a:rPr>
                        <a:t>Neoadj</a:t>
                      </a:r>
                      <a:r>
                        <a:rPr lang="en-US" sz="1200" dirty="0">
                          <a:effectLst/>
                        </a:rPr>
                        <a:t>/</a:t>
                      </a:r>
                      <a:r>
                        <a:rPr lang="en-US" sz="1200" dirty="0" err="1">
                          <a:effectLst/>
                        </a:rPr>
                        <a:t>Adj</a:t>
                      </a:r>
                      <a:r>
                        <a:rPr lang="en-US" sz="1200" dirty="0">
                          <a:effectLst/>
                        </a:rPr>
                        <a:t> FOLFIRINOX</a:t>
                      </a:r>
                    </a:p>
                    <a:p>
                      <a:pPr marL="0" marR="0" algn="l">
                        <a:lnSpc>
                          <a:spcPct val="107000"/>
                        </a:lnSpc>
                        <a:spcBef>
                          <a:spcPts val="0"/>
                        </a:spcBef>
                        <a:spcAft>
                          <a:spcPts val="0"/>
                        </a:spcAft>
                      </a:pPr>
                      <a:r>
                        <a:rPr lang="en-US" sz="1200" dirty="0">
                          <a:effectLst/>
                        </a:rPr>
                        <a:t>Adjuvant</a:t>
                      </a:r>
                      <a:r>
                        <a:rPr lang="en-US" sz="1200" baseline="0" dirty="0">
                          <a:effectLst/>
                        </a:rPr>
                        <a:t> </a:t>
                      </a:r>
                      <a:r>
                        <a:rPr lang="en-US" sz="1200" dirty="0">
                          <a:effectLst/>
                        </a:rPr>
                        <a:t>Gemcitabine</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OS 24 months</a:t>
                      </a:r>
                      <a:endParaRPr lang="en-US" sz="1200" dirty="0">
                        <a:effectLst/>
                        <a:latin typeface="+mn-lt"/>
                        <a:ea typeface="Corbel" charset="0"/>
                        <a:cs typeface="Arial" panose="020B0604020202020204" pitchFamily="34" charset="0"/>
                      </a:endParaRPr>
                    </a:p>
                  </a:txBody>
                  <a:tcPr marL="51435" marR="51435" marT="0" marB="0" anchor="ctr"/>
                </a:tc>
                <a:extLst>
                  <a:ext uri="{0D108BD9-81ED-4DB2-BD59-A6C34878D82A}">
                    <a16:rowId xmlns:a16="http://schemas.microsoft.com/office/drawing/2014/main" val="10003"/>
                  </a:ext>
                </a:extLst>
              </a:tr>
              <a:tr h="385680">
                <a:tc>
                  <a:txBody>
                    <a:bodyPr/>
                    <a:lstStyle/>
                    <a:p>
                      <a:pPr marL="0" marR="0" algn="l">
                        <a:lnSpc>
                          <a:spcPct val="107000"/>
                        </a:lnSpc>
                        <a:spcBef>
                          <a:spcPts val="0"/>
                        </a:spcBef>
                        <a:spcAft>
                          <a:spcPts val="0"/>
                        </a:spcAft>
                      </a:pPr>
                      <a:r>
                        <a:rPr lang="en-US" sz="1200" dirty="0">
                          <a:effectLst/>
                        </a:rPr>
                        <a:t>SWOG S1505</a:t>
                      </a:r>
                    </a:p>
                    <a:p>
                      <a:pPr marL="0" marR="0" algn="l">
                        <a:lnSpc>
                          <a:spcPct val="107000"/>
                        </a:lnSpc>
                        <a:spcBef>
                          <a:spcPts val="0"/>
                        </a:spcBef>
                        <a:spcAft>
                          <a:spcPts val="0"/>
                        </a:spcAft>
                      </a:pPr>
                      <a:r>
                        <a:rPr lang="en-US" sz="1200" dirty="0">
                          <a:effectLst/>
                        </a:rPr>
                        <a:t>NCT02562716</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a:effectLst/>
                        </a:rPr>
                        <a:t>2015-2018</a:t>
                      </a:r>
                      <a:endParaRPr lang="en-US" sz="1200">
                        <a:effectLst/>
                        <a:latin typeface="+mn-lt"/>
                        <a:ea typeface="Corbel"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150</a:t>
                      </a:r>
                      <a:endParaRPr lang="en-US" sz="120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err="1">
                          <a:effectLst/>
                        </a:rPr>
                        <a:t>Neoadj</a:t>
                      </a:r>
                      <a:r>
                        <a:rPr lang="en-US" sz="1200" dirty="0">
                          <a:effectLst/>
                        </a:rPr>
                        <a:t>/adj FOLFIRINOX/FOLFOX</a:t>
                      </a:r>
                    </a:p>
                    <a:p>
                      <a:pPr marL="0" marR="0" algn="l">
                        <a:lnSpc>
                          <a:spcPct val="107000"/>
                        </a:lnSpc>
                        <a:spcBef>
                          <a:spcPts val="0"/>
                        </a:spcBef>
                        <a:spcAft>
                          <a:spcPts val="0"/>
                        </a:spcAft>
                      </a:pPr>
                      <a:r>
                        <a:rPr lang="en-US" sz="1200" dirty="0" err="1">
                          <a:effectLst/>
                        </a:rPr>
                        <a:t>Neoadj</a:t>
                      </a:r>
                      <a:r>
                        <a:rPr lang="en-US" sz="1200" dirty="0">
                          <a:effectLst/>
                        </a:rPr>
                        <a:t>/</a:t>
                      </a:r>
                      <a:r>
                        <a:rPr lang="en-US" sz="1200" dirty="0" err="1">
                          <a:effectLst/>
                        </a:rPr>
                        <a:t>Adj</a:t>
                      </a:r>
                      <a:r>
                        <a:rPr lang="en-US" sz="1200" dirty="0">
                          <a:effectLst/>
                        </a:rPr>
                        <a:t> Gem/nab-Paclitaxel</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OS 24 months</a:t>
                      </a:r>
                      <a:endParaRPr lang="en-US" sz="1200" dirty="0">
                        <a:effectLst/>
                        <a:latin typeface="+mn-lt"/>
                        <a:ea typeface="Corbel" charset="0"/>
                        <a:cs typeface="Arial" panose="020B0604020202020204" pitchFamily="34" charset="0"/>
                      </a:endParaRPr>
                    </a:p>
                  </a:txBody>
                  <a:tcPr marL="51435" marR="51435" marT="0" marB="0" anchor="ctr"/>
                </a:tc>
                <a:extLst>
                  <a:ext uri="{0D108BD9-81ED-4DB2-BD59-A6C34878D82A}">
                    <a16:rowId xmlns:a16="http://schemas.microsoft.com/office/drawing/2014/main" val="10004"/>
                  </a:ext>
                </a:extLst>
              </a:tr>
              <a:tr h="578520">
                <a:tc>
                  <a:txBody>
                    <a:bodyPr/>
                    <a:lstStyle/>
                    <a:p>
                      <a:pPr marL="0" marR="0" algn="l">
                        <a:lnSpc>
                          <a:spcPct val="107000"/>
                        </a:lnSpc>
                        <a:spcBef>
                          <a:spcPts val="0"/>
                        </a:spcBef>
                        <a:spcAft>
                          <a:spcPts val="0"/>
                        </a:spcAft>
                      </a:pPr>
                      <a:r>
                        <a:rPr lang="en-US" sz="1200" dirty="0">
                          <a:effectLst/>
                        </a:rPr>
                        <a:t>NEONAX</a:t>
                      </a:r>
                    </a:p>
                    <a:p>
                      <a:pPr marL="0" marR="0" algn="l">
                        <a:lnSpc>
                          <a:spcPct val="107000"/>
                        </a:lnSpc>
                        <a:spcBef>
                          <a:spcPts val="0"/>
                        </a:spcBef>
                        <a:spcAft>
                          <a:spcPts val="0"/>
                        </a:spcAft>
                      </a:pPr>
                      <a:r>
                        <a:rPr lang="en-US" sz="1200" dirty="0">
                          <a:effectLst/>
                        </a:rPr>
                        <a:t>Phase 2</a:t>
                      </a:r>
                    </a:p>
                    <a:p>
                      <a:pPr marL="0" marR="0" algn="l">
                        <a:lnSpc>
                          <a:spcPct val="107000"/>
                        </a:lnSpc>
                        <a:spcBef>
                          <a:spcPts val="0"/>
                        </a:spcBef>
                        <a:spcAft>
                          <a:spcPts val="0"/>
                        </a:spcAft>
                      </a:pPr>
                      <a:r>
                        <a:rPr lang="en-US" sz="1200" dirty="0">
                          <a:effectLst/>
                        </a:rPr>
                        <a:t>NCT02047513</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2015-2019</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166</a:t>
                      </a:r>
                      <a:endParaRPr lang="en-US" sz="120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Perioperative Gem/nab-Paclitaxel</a:t>
                      </a:r>
                    </a:p>
                    <a:p>
                      <a:pPr marL="0" marR="0" algn="l">
                        <a:lnSpc>
                          <a:spcPct val="107000"/>
                        </a:lnSpc>
                        <a:spcBef>
                          <a:spcPts val="0"/>
                        </a:spcBef>
                        <a:spcAft>
                          <a:spcPts val="0"/>
                        </a:spcAft>
                      </a:pPr>
                      <a:r>
                        <a:rPr lang="en-US" sz="1200" dirty="0">
                          <a:effectLst/>
                        </a:rPr>
                        <a:t>Adjuvant Gem/nab-Paclitaxel</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DFS 18 months</a:t>
                      </a:r>
                      <a:endParaRPr lang="en-US" sz="1200" dirty="0">
                        <a:effectLst/>
                        <a:latin typeface="+mn-lt"/>
                        <a:ea typeface="Corbel" charset="0"/>
                        <a:cs typeface="Arial" panose="020B0604020202020204" pitchFamily="34" charset="0"/>
                      </a:endParaRPr>
                    </a:p>
                  </a:txBody>
                  <a:tcPr marL="51435" marR="51435" marT="0" marB="0" anchor="ctr"/>
                </a:tc>
                <a:extLst>
                  <a:ext uri="{0D108BD9-81ED-4DB2-BD59-A6C34878D82A}">
                    <a16:rowId xmlns:a16="http://schemas.microsoft.com/office/drawing/2014/main" val="10005"/>
                  </a:ext>
                </a:extLst>
              </a:tr>
              <a:tr h="468804">
                <a:tc>
                  <a:txBody>
                    <a:bodyPr/>
                    <a:lstStyle/>
                    <a:p>
                      <a:pPr marL="0" marR="0" algn="l">
                        <a:lnSpc>
                          <a:spcPct val="107000"/>
                        </a:lnSpc>
                        <a:spcBef>
                          <a:spcPts val="0"/>
                        </a:spcBef>
                        <a:spcAft>
                          <a:spcPts val="0"/>
                        </a:spcAft>
                      </a:pPr>
                      <a:r>
                        <a:rPr lang="en-US" sz="1200" dirty="0">
                          <a:effectLst/>
                        </a:rPr>
                        <a:t>HEAT</a:t>
                      </a:r>
                    </a:p>
                    <a:p>
                      <a:pPr marL="0" marR="0" algn="l">
                        <a:lnSpc>
                          <a:spcPct val="107000"/>
                        </a:lnSpc>
                        <a:spcBef>
                          <a:spcPts val="0"/>
                        </a:spcBef>
                        <a:spcAft>
                          <a:spcPts val="0"/>
                        </a:spcAft>
                      </a:pPr>
                      <a:r>
                        <a:rPr lang="en-US" sz="1200" dirty="0">
                          <a:effectLst/>
                        </a:rPr>
                        <a:t>NCT01077427</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2012-2017</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336</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Adjuvant Gemcitabine</a:t>
                      </a:r>
                    </a:p>
                    <a:p>
                      <a:pPr marL="0" marR="0" algn="l">
                        <a:lnSpc>
                          <a:spcPct val="107000"/>
                        </a:lnSpc>
                        <a:spcBef>
                          <a:spcPts val="0"/>
                        </a:spcBef>
                        <a:spcAft>
                          <a:spcPts val="0"/>
                        </a:spcAft>
                      </a:pPr>
                      <a:r>
                        <a:rPr lang="en-US" sz="1200" dirty="0">
                          <a:effectLst/>
                        </a:rPr>
                        <a:t>Adjuvant </a:t>
                      </a:r>
                      <a:r>
                        <a:rPr lang="en-US" sz="1200" dirty="0" err="1">
                          <a:effectLst/>
                        </a:rPr>
                        <a:t>Gem+Cisplatin</a:t>
                      </a:r>
                      <a:r>
                        <a:rPr lang="en-US" sz="1200" baseline="0" dirty="0" err="1">
                          <a:effectLst/>
                        </a:rPr>
                        <a:t>+Hyperthermia</a:t>
                      </a:r>
                      <a:endParaRPr lang="en-US" sz="1200" dirty="0">
                        <a:effectLst/>
                        <a:latin typeface="+mn-lt"/>
                        <a:ea typeface="Corbel"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200" dirty="0">
                          <a:effectLst/>
                        </a:rPr>
                        <a:t>OS 24 months</a:t>
                      </a:r>
                      <a:endParaRPr lang="en-US" sz="1200" dirty="0">
                        <a:effectLst/>
                        <a:latin typeface="+mn-lt"/>
                        <a:ea typeface="Corbel" charset="0"/>
                        <a:cs typeface="Arial" panose="020B0604020202020204" pitchFamily="34" charset="0"/>
                      </a:endParaRPr>
                    </a:p>
                  </a:txBody>
                  <a:tcPr marL="51435" marR="51435"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8430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Pancreatic Cancer</a:t>
            </a:r>
          </a:p>
          <a:p>
            <a:pPr algn="l"/>
            <a:r>
              <a:rPr lang="en-US" sz="5100" i="1" dirty="0"/>
              <a:t>The Problems and Challenges</a:t>
            </a:r>
          </a:p>
        </p:txBody>
      </p:sp>
      <p:sp>
        <p:nvSpPr>
          <p:cNvPr id="9" name="Content Placeholder 2">
            <a:extLst>
              <a:ext uri="{FF2B5EF4-FFF2-40B4-BE49-F238E27FC236}">
                <a16:creationId xmlns:a16="http://schemas.microsoft.com/office/drawing/2014/main" id="{A73410A4-E8B2-3848-B8AE-0DEF211F642C}"/>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buFont typeface="Arial" panose="020B0604020202020204" pitchFamily="34" charset="0"/>
              <a:buChar char="•"/>
              <a:defRPr/>
            </a:pPr>
            <a:r>
              <a:rPr lang="en-US" sz="2400" dirty="0">
                <a:solidFill>
                  <a:prstClr val="black"/>
                </a:solidFill>
              </a:rPr>
              <a:t>US 2019</a:t>
            </a:r>
            <a:r>
              <a:rPr lang="en-US" sz="2400" baseline="30000" dirty="0">
                <a:solidFill>
                  <a:prstClr val="black"/>
                </a:solidFill>
              </a:rPr>
              <a:t>1</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806450" lvl="1" indent="-342900" algn="l">
              <a:buFont typeface="Courier New" panose="02070309020205020404" pitchFamily="49" charset="0"/>
              <a:buChar char="o"/>
              <a:defRPr/>
            </a:pPr>
            <a:r>
              <a:rPr lang="en-US" sz="1800" dirty="0">
                <a:solidFill>
                  <a:prstClr val="black"/>
                </a:solidFill>
              </a:rPr>
              <a:t>New diagnoses: 56,770</a:t>
            </a:r>
          </a:p>
          <a:p>
            <a:pPr marL="806450" lvl="1" indent="-342900" algn="l">
              <a:buFont typeface="Courier New" panose="02070309020205020404" pitchFamily="49" charset="0"/>
              <a:buChar char="o"/>
              <a:defRPr/>
            </a:pPr>
            <a:r>
              <a:rPr lang="en-US" sz="1800" dirty="0">
                <a:solidFill>
                  <a:prstClr val="black"/>
                </a:solidFill>
              </a:rPr>
              <a:t>Mortality: 45,750</a:t>
            </a:r>
          </a:p>
          <a:p>
            <a:pPr marL="806450" lvl="1" indent="-342900" algn="l">
              <a:buFont typeface="Courier New" panose="02070309020205020404" pitchFamily="49" charset="0"/>
              <a:buChar char="o"/>
              <a:defRPr/>
            </a:pPr>
            <a:r>
              <a:rPr lang="en-US" sz="1800" dirty="0">
                <a:solidFill>
                  <a:prstClr val="black"/>
                </a:solidFill>
              </a:rPr>
              <a:t>9th (females) and 10th (males) most common cancer (3%) </a:t>
            </a:r>
          </a:p>
          <a:p>
            <a:pPr marL="349250" indent="-342900" algn="l">
              <a:spcBef>
                <a:spcPts val="1200"/>
              </a:spcBef>
              <a:buFont typeface="Arial" panose="020B0604020202020204" pitchFamily="34" charset="0"/>
              <a:buChar char="•"/>
              <a:defRPr/>
            </a:pPr>
            <a:r>
              <a:rPr lang="en-US" sz="2400" dirty="0">
                <a:solidFill>
                  <a:prstClr val="black"/>
                </a:solidFill>
              </a:rPr>
              <a:t>2nd cancer-related deaths by 2030</a:t>
            </a:r>
            <a:r>
              <a:rPr lang="en-US" sz="2400" baseline="30000" dirty="0">
                <a:solidFill>
                  <a:prstClr val="black"/>
                </a:solidFill>
              </a:rPr>
              <a:t>2</a:t>
            </a:r>
            <a:r>
              <a:rPr lang="en-US" sz="2400" dirty="0">
                <a:solidFill>
                  <a:prstClr val="black"/>
                </a:solidFill>
              </a:rPr>
              <a:t>   </a:t>
            </a:r>
          </a:p>
          <a:p>
            <a:pPr marL="349250" indent="-342900" algn="l">
              <a:spcBef>
                <a:spcPts val="1200"/>
              </a:spcBef>
              <a:buFont typeface="Arial" panose="020B0604020202020204" pitchFamily="34" charset="0"/>
              <a:buChar char="•"/>
              <a:defRPr/>
            </a:pPr>
            <a:r>
              <a:rPr lang="en-US" sz="2400" dirty="0">
                <a:solidFill>
                  <a:prstClr val="black"/>
                </a:solidFill>
              </a:rPr>
              <a:t>5-Year OS: 8.5%</a:t>
            </a:r>
            <a:r>
              <a:rPr lang="en-US" sz="2400" baseline="30000" dirty="0">
                <a:solidFill>
                  <a:prstClr val="black"/>
                </a:solidFill>
              </a:rPr>
              <a:t>3</a:t>
            </a:r>
            <a:r>
              <a:rPr lang="en-US" sz="2400" dirty="0">
                <a:solidFill>
                  <a:prstClr val="black"/>
                </a:solidFill>
              </a:rPr>
              <a:t>  </a:t>
            </a:r>
          </a:p>
          <a:p>
            <a:pPr marL="349250" indent="-342900" algn="l">
              <a:spcBef>
                <a:spcPts val="1200"/>
              </a:spcBef>
              <a:buFont typeface="Arial" panose="020B0604020202020204" pitchFamily="34" charset="0"/>
              <a:buChar char="•"/>
              <a:defRPr/>
            </a:pPr>
            <a:r>
              <a:rPr lang="en-US" sz="2400" dirty="0">
                <a:solidFill>
                  <a:prstClr val="black"/>
                </a:solidFill>
              </a:rPr>
              <a:t>Median OS in patients with advanced disease &lt;1 year</a:t>
            </a:r>
            <a:r>
              <a:rPr lang="en-US" sz="2400" baseline="30000" dirty="0">
                <a:solidFill>
                  <a:prstClr val="black"/>
                </a:solidFill>
              </a:rPr>
              <a:t>4</a:t>
            </a:r>
            <a:r>
              <a:rPr lang="en-US" sz="2400" dirty="0">
                <a:solidFill>
                  <a:prstClr val="black"/>
                </a:solidFill>
              </a:rPr>
              <a:t>  </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5889"/>
            <a:ext cx="6059029" cy="400110"/>
          </a:xfrm>
          <a:prstGeom prst="rect">
            <a:avLst/>
          </a:prstGeom>
          <a:noFill/>
        </p:spPr>
        <p:txBody>
          <a:bodyPr wrap="square" rtlCol="0" anchor="b">
            <a:spAutoFit/>
          </a:bodyPr>
          <a:lstStyle/>
          <a:p>
            <a:pPr>
              <a:defRPr/>
            </a:pPr>
            <a:r>
              <a:rPr lang="en-US" sz="1000" dirty="0">
                <a:solidFill>
                  <a:prstClr val="white"/>
                </a:solidFill>
              </a:rPr>
              <a:t>1. Siegel RL, </a:t>
            </a:r>
            <a:r>
              <a:rPr kumimoji="0" lang="en-US" sz="1000" b="0" i="0" u="none" strike="noStrike" kern="1200" cap="none" spc="0" normalizeH="0" baseline="0" noProof="0" dirty="0">
                <a:ln>
                  <a:noFill/>
                </a:ln>
                <a:solidFill>
                  <a:prstClr val="white"/>
                </a:solidFill>
                <a:effectLst/>
                <a:uLnTx/>
                <a:uFillTx/>
                <a:latin typeface="Calibri"/>
                <a:ea typeface="+mn-ea"/>
                <a:cs typeface="+mn-cs"/>
              </a:rPr>
              <a:t>et al. </a:t>
            </a:r>
            <a:r>
              <a:rPr lang="en-US" sz="1000" i="1" dirty="0">
                <a:solidFill>
                  <a:prstClr val="white"/>
                </a:solidFill>
              </a:rPr>
              <a:t>CA Cancer J Clin</a:t>
            </a:r>
            <a:r>
              <a:rPr lang="en-US" sz="1000" dirty="0">
                <a:solidFill>
                  <a:prstClr val="white"/>
                </a:solidFill>
              </a:rPr>
              <a:t>. 2019;69:7-34; </a:t>
            </a:r>
            <a:r>
              <a:rPr kumimoji="0" lang="en-US" sz="1000" b="0" i="0" u="none" strike="noStrike" kern="1200" cap="none" spc="0" normalizeH="0" baseline="0" noProof="0" dirty="0">
                <a:ln>
                  <a:noFill/>
                </a:ln>
                <a:solidFill>
                  <a:prstClr val="white"/>
                </a:solidFill>
                <a:effectLst/>
                <a:uLnTx/>
                <a:uFillTx/>
                <a:latin typeface="Calibri"/>
                <a:ea typeface="+mn-ea"/>
                <a:cs typeface="+mn-cs"/>
              </a:rPr>
              <a:t>2</a:t>
            </a:r>
            <a:r>
              <a:rPr lang="en-US" sz="1000" dirty="0">
                <a:solidFill>
                  <a:prstClr val="white"/>
                </a:solidFill>
              </a:rPr>
              <a:t>. Rahib L</a:t>
            </a:r>
            <a:r>
              <a:rPr kumimoji="0" lang="en-US" sz="1000" b="0" i="0" u="none" strike="noStrike" kern="1200" cap="none" spc="0" normalizeH="0" baseline="0" noProof="0" dirty="0">
                <a:ln>
                  <a:noFill/>
                </a:ln>
                <a:solidFill>
                  <a:prstClr val="white"/>
                </a:solidFill>
                <a:effectLst/>
                <a:uLnTx/>
                <a:uFillTx/>
                <a:latin typeface="Calibri"/>
                <a:ea typeface="+mn-ea"/>
                <a:cs typeface="+mn-cs"/>
              </a:rPr>
              <a:t>, et al. </a:t>
            </a:r>
            <a:r>
              <a:rPr lang="en-US" sz="1000" i="1" dirty="0">
                <a:solidFill>
                  <a:prstClr val="white"/>
                </a:solidFill>
              </a:rPr>
              <a:t>Cancer Res</a:t>
            </a:r>
            <a:r>
              <a:rPr lang="en-US" sz="1000" dirty="0">
                <a:solidFill>
                  <a:prstClr val="white"/>
                </a:solidFill>
              </a:rPr>
              <a:t>. 2014;74:2913-2921; 3. SEER Cancer Statistics Review; 4. Neoptolemos JP, et al. </a:t>
            </a:r>
            <a:r>
              <a:rPr lang="en-US" sz="1000" i="1" dirty="0">
                <a:solidFill>
                  <a:prstClr val="white"/>
                </a:solidFill>
              </a:rPr>
              <a:t>Nat Rev Gastroenterol Hepatol</a:t>
            </a:r>
            <a:r>
              <a:rPr lang="en-US" sz="1000" dirty="0">
                <a:solidFill>
                  <a:prstClr val="white"/>
                </a:solidFill>
              </a:rPr>
              <a:t>. 2018;15:333-348.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689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954C461-DCF1-0249-BD8B-70B15282BF9F}"/>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Approved Therapies </a:t>
            </a:r>
          </a:p>
        </p:txBody>
      </p:sp>
      <p:grpSp>
        <p:nvGrpSpPr>
          <p:cNvPr id="8" name="Group 7">
            <a:extLst>
              <a:ext uri="{FF2B5EF4-FFF2-40B4-BE49-F238E27FC236}">
                <a16:creationId xmlns:a16="http://schemas.microsoft.com/office/drawing/2014/main" id="{2112DA6D-EDDF-E344-895C-7C541AB2EBAF}"/>
              </a:ext>
            </a:extLst>
          </p:cNvPr>
          <p:cNvGrpSpPr/>
          <p:nvPr/>
        </p:nvGrpSpPr>
        <p:grpSpPr>
          <a:xfrm>
            <a:off x="368409" y="1198656"/>
            <a:ext cx="7924800" cy="3182932"/>
            <a:chOff x="341333" y="1763199"/>
            <a:chExt cx="8345487" cy="4108165"/>
          </a:xfrm>
        </p:grpSpPr>
        <p:sp>
          <p:nvSpPr>
            <p:cNvPr id="10" name="Left-Right Arrow 9">
              <a:extLst>
                <a:ext uri="{FF2B5EF4-FFF2-40B4-BE49-F238E27FC236}">
                  <a16:creationId xmlns:a16="http://schemas.microsoft.com/office/drawing/2014/main" id="{6AB46F8C-4A0F-1944-94F9-534F9099A0A8}"/>
                </a:ext>
              </a:extLst>
            </p:cNvPr>
            <p:cNvSpPr>
              <a:spLocks noChangeArrowheads="1"/>
            </p:cNvSpPr>
            <p:nvPr/>
          </p:nvSpPr>
          <p:spPr bwMode="auto">
            <a:xfrm>
              <a:off x="341333" y="3813175"/>
              <a:ext cx="8345487" cy="1208088"/>
            </a:xfrm>
            <a:prstGeom prst="leftRightArrow">
              <a:avLst>
                <a:gd name="adj1" fmla="val 50000"/>
                <a:gd name="adj2" fmla="val 49987"/>
              </a:avLst>
            </a:prstGeom>
            <a:solidFill>
              <a:schemeClr val="accent1"/>
            </a:solidFill>
            <a:ln w="9525">
              <a:solidFill>
                <a:schemeClr val="accent1"/>
              </a:solidFill>
              <a:miter lim="800000"/>
              <a:headEnd/>
              <a:tailEnd/>
            </a:ln>
            <a:effectLst>
              <a:outerShdw blurRad="63500" dist="23000" dir="5400000" rotWithShape="0">
                <a:srgbClr val="000000">
                  <a:alpha val="34999"/>
                </a:srgbClr>
              </a:outerShdw>
            </a:effectLst>
          </p:spPr>
          <p:txBody>
            <a:bodyPr anchor="ctr"/>
            <a:lstStyle/>
            <a:p>
              <a:pPr algn="ctr">
                <a:spcBef>
                  <a:spcPct val="0"/>
                </a:spcBef>
                <a:buFontTx/>
                <a:buNone/>
                <a:defRPr/>
              </a:pPr>
              <a:endParaRPr lang="en-US" sz="1800">
                <a:solidFill>
                  <a:schemeClr val="accent1"/>
                </a:solidFill>
                <a:latin typeface="Corbel"/>
                <a:ea typeface="ヒラギノ角ゴ Pro W3"/>
                <a:cs typeface="Corbel"/>
              </a:endParaRPr>
            </a:p>
          </p:txBody>
        </p:sp>
        <p:sp>
          <p:nvSpPr>
            <p:cNvPr id="11" name="TextBox 6">
              <a:extLst>
                <a:ext uri="{FF2B5EF4-FFF2-40B4-BE49-F238E27FC236}">
                  <a16:creationId xmlns:a16="http://schemas.microsoft.com/office/drawing/2014/main" id="{D2007F5D-5232-CD4F-839B-EEE0B5670BF0}"/>
                </a:ext>
              </a:extLst>
            </p:cNvPr>
            <p:cNvSpPr txBox="1">
              <a:spLocks noChangeArrowheads="1"/>
            </p:cNvSpPr>
            <p:nvPr/>
          </p:nvSpPr>
          <p:spPr bwMode="auto">
            <a:xfrm>
              <a:off x="987376" y="4232735"/>
              <a:ext cx="957318" cy="47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Arial" charset="0"/>
                </a:defRPr>
              </a:lvl1pPr>
              <a:lvl2pPr marL="742950" indent="-285750" eaLnBrk="0" hangingPunct="0">
                <a:defRPr sz="2000" b="1">
                  <a:solidFill>
                    <a:schemeClr val="bg1"/>
                  </a:solidFill>
                  <a:latin typeface="Arial" charset="0"/>
                  <a:ea typeface="Arial" charset="0"/>
                  <a:cs typeface="Arial" charset="0"/>
                </a:defRPr>
              </a:lvl2pPr>
              <a:lvl3pPr marL="1143000" indent="-228600" eaLnBrk="0" hangingPunct="0">
                <a:defRPr sz="2000" b="1">
                  <a:solidFill>
                    <a:schemeClr val="bg1"/>
                  </a:solidFill>
                  <a:latin typeface="Arial" charset="0"/>
                  <a:ea typeface="Arial" charset="0"/>
                  <a:cs typeface="Arial" charset="0"/>
                </a:defRPr>
              </a:lvl3pPr>
              <a:lvl4pPr marL="1600200" indent="-228600" eaLnBrk="0" hangingPunct="0">
                <a:defRPr sz="2000" b="1">
                  <a:solidFill>
                    <a:schemeClr val="bg1"/>
                  </a:solidFill>
                  <a:latin typeface="Arial" charset="0"/>
                  <a:ea typeface="Arial" charset="0"/>
                  <a:cs typeface="Arial" charset="0"/>
                </a:defRPr>
              </a:lvl4pPr>
              <a:lvl5pPr marL="2057400" indent="-228600" eaLnBrk="0" hangingPunct="0">
                <a:defRPr sz="2000" b="1">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2000" b="1">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2000" b="1">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2000" b="1">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2000" b="1">
                  <a:solidFill>
                    <a:schemeClr val="bg1"/>
                  </a:solidFill>
                  <a:latin typeface="Arial" charset="0"/>
                  <a:ea typeface="Arial" charset="0"/>
                  <a:cs typeface="Arial" charset="0"/>
                </a:defRPr>
              </a:lvl9pPr>
            </a:lstStyle>
            <a:p>
              <a:pPr>
                <a:spcBef>
                  <a:spcPct val="0"/>
                </a:spcBef>
                <a:buFontTx/>
                <a:buNone/>
              </a:pPr>
              <a:r>
                <a:rPr lang="en-US" sz="1800" dirty="0">
                  <a:solidFill>
                    <a:srgbClr val="FFFFFF"/>
                  </a:solidFill>
                  <a:latin typeface="+mn-lt"/>
                  <a:ea typeface="ヒラギノ角ゴ Pro W3" charset="0"/>
                  <a:cs typeface="Corbel"/>
                </a:rPr>
                <a:t>1994</a:t>
              </a:r>
            </a:p>
          </p:txBody>
        </p:sp>
        <p:sp>
          <p:nvSpPr>
            <p:cNvPr id="12" name="Rectangular Callout 11">
              <a:extLst>
                <a:ext uri="{FF2B5EF4-FFF2-40B4-BE49-F238E27FC236}">
                  <a16:creationId xmlns:a16="http://schemas.microsoft.com/office/drawing/2014/main" id="{A97DA788-AC0F-1049-BBD7-74CABFFFEF1A}"/>
                </a:ext>
              </a:extLst>
            </p:cNvPr>
            <p:cNvSpPr/>
            <p:nvPr/>
          </p:nvSpPr>
          <p:spPr bwMode="auto">
            <a:xfrm>
              <a:off x="762044" y="2907364"/>
              <a:ext cx="2282732" cy="720725"/>
            </a:xfrm>
            <a:prstGeom prst="wedgeRectCallout">
              <a:avLst>
                <a:gd name="adj1" fmla="val 2759"/>
                <a:gd name="adj2" fmla="val 115301"/>
              </a:avLst>
            </a:prstGeom>
            <a:ln w="50800" cmpd="sng">
              <a:solidFill>
                <a:schemeClr val="accent1"/>
              </a:solidFill>
              <a:prstDash val="solid"/>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a:spcBef>
                  <a:spcPct val="0"/>
                </a:spcBef>
                <a:buFontTx/>
                <a:buNone/>
                <a:defRPr/>
              </a:pPr>
              <a:r>
                <a:rPr lang="en-US" sz="1950" dirty="0">
                  <a:solidFill>
                    <a:srgbClr val="000000"/>
                  </a:solidFill>
                  <a:ea typeface="ヒラギノ角ゴ Pro W3"/>
                  <a:cs typeface="Corbel"/>
                </a:rPr>
                <a:t>Gemcitabine</a:t>
              </a:r>
            </a:p>
          </p:txBody>
        </p:sp>
        <p:sp>
          <p:nvSpPr>
            <p:cNvPr id="13" name="Rectangular Callout 12">
              <a:extLst>
                <a:ext uri="{FF2B5EF4-FFF2-40B4-BE49-F238E27FC236}">
                  <a16:creationId xmlns:a16="http://schemas.microsoft.com/office/drawing/2014/main" id="{CF7ED8D8-8467-2B46-A69B-B41A6223369C}"/>
                </a:ext>
              </a:extLst>
            </p:cNvPr>
            <p:cNvSpPr/>
            <p:nvPr/>
          </p:nvSpPr>
          <p:spPr bwMode="auto">
            <a:xfrm>
              <a:off x="4502344" y="2900030"/>
              <a:ext cx="2219322" cy="720725"/>
            </a:xfrm>
            <a:prstGeom prst="wedgeRectCallout">
              <a:avLst>
                <a:gd name="adj1" fmla="val 19557"/>
                <a:gd name="adj2" fmla="val 115175"/>
              </a:avLst>
            </a:prstGeom>
            <a:ln w="50800" cmpd="sng">
              <a:solidFill>
                <a:schemeClr val="accent1"/>
              </a:solidFill>
              <a:prstDash val="solid"/>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a:spcBef>
                  <a:spcPct val="0"/>
                </a:spcBef>
                <a:buFontTx/>
                <a:buNone/>
                <a:defRPr/>
              </a:pPr>
              <a:r>
                <a:rPr lang="en-US" sz="1950" dirty="0">
                  <a:solidFill>
                    <a:srgbClr val="000000"/>
                  </a:solidFill>
                  <a:ea typeface="ヒラギノ角ゴ Pro W3"/>
                  <a:cs typeface="Corbel"/>
                </a:rPr>
                <a:t>FOLFIRINOX</a:t>
              </a:r>
            </a:p>
          </p:txBody>
        </p:sp>
        <p:sp>
          <p:nvSpPr>
            <p:cNvPr id="14" name="Rectangular Callout 13">
              <a:extLst>
                <a:ext uri="{FF2B5EF4-FFF2-40B4-BE49-F238E27FC236}">
                  <a16:creationId xmlns:a16="http://schemas.microsoft.com/office/drawing/2014/main" id="{3146F549-2D1A-E54C-925E-E0FFDA51E280}"/>
                </a:ext>
              </a:extLst>
            </p:cNvPr>
            <p:cNvSpPr/>
            <p:nvPr/>
          </p:nvSpPr>
          <p:spPr bwMode="auto">
            <a:xfrm>
              <a:off x="5638800" y="1763199"/>
              <a:ext cx="2409550" cy="760413"/>
            </a:xfrm>
            <a:prstGeom prst="wedgeRectCallout">
              <a:avLst>
                <a:gd name="adj1" fmla="val 3090"/>
                <a:gd name="adj2" fmla="val 256928"/>
              </a:avLst>
            </a:prstGeom>
            <a:ln w="50800" cmpd="sng">
              <a:solidFill>
                <a:schemeClr val="accent1"/>
              </a:solidFill>
              <a:prstDash val="solid"/>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a:spcBef>
                  <a:spcPct val="0"/>
                </a:spcBef>
                <a:buFontTx/>
                <a:buNone/>
                <a:defRPr/>
              </a:pPr>
              <a:r>
                <a:rPr lang="en-US" sz="1950" dirty="0">
                  <a:solidFill>
                    <a:srgbClr val="000000"/>
                  </a:solidFill>
                  <a:ea typeface="ヒラギノ角ゴ Pro W3"/>
                  <a:cs typeface="Corbel"/>
                </a:rPr>
                <a:t>Gemcitabine</a:t>
              </a:r>
            </a:p>
            <a:p>
              <a:pPr algn="ctr">
                <a:spcBef>
                  <a:spcPct val="0"/>
                </a:spcBef>
                <a:buFontTx/>
                <a:buNone/>
                <a:defRPr/>
              </a:pPr>
              <a:r>
                <a:rPr lang="en-US" sz="1950" dirty="0">
                  <a:solidFill>
                    <a:srgbClr val="000000"/>
                  </a:solidFill>
                  <a:ea typeface="ヒラギノ角ゴ Pro W3"/>
                  <a:cs typeface="Corbel"/>
                </a:rPr>
                <a:t>Nab-paclitaxel</a:t>
              </a:r>
            </a:p>
          </p:txBody>
        </p:sp>
        <p:sp>
          <p:nvSpPr>
            <p:cNvPr id="15" name="TextBox 17">
              <a:extLst>
                <a:ext uri="{FF2B5EF4-FFF2-40B4-BE49-F238E27FC236}">
                  <a16:creationId xmlns:a16="http://schemas.microsoft.com/office/drawing/2014/main" id="{573FA5D2-0CC6-5148-8481-1311969A8342}"/>
                </a:ext>
              </a:extLst>
            </p:cNvPr>
            <p:cNvSpPr txBox="1">
              <a:spLocks noChangeArrowheads="1"/>
            </p:cNvSpPr>
            <p:nvPr/>
          </p:nvSpPr>
          <p:spPr bwMode="auto">
            <a:xfrm>
              <a:off x="2038477" y="4232735"/>
              <a:ext cx="955695" cy="47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Arial" charset="0"/>
                </a:defRPr>
              </a:lvl1pPr>
              <a:lvl2pPr marL="742950" indent="-285750" eaLnBrk="0" hangingPunct="0">
                <a:defRPr sz="2000" b="1">
                  <a:solidFill>
                    <a:schemeClr val="bg1"/>
                  </a:solidFill>
                  <a:latin typeface="Arial" charset="0"/>
                  <a:ea typeface="Arial" charset="0"/>
                  <a:cs typeface="Arial" charset="0"/>
                </a:defRPr>
              </a:lvl2pPr>
              <a:lvl3pPr marL="1143000" indent="-228600" eaLnBrk="0" hangingPunct="0">
                <a:defRPr sz="2000" b="1">
                  <a:solidFill>
                    <a:schemeClr val="bg1"/>
                  </a:solidFill>
                  <a:latin typeface="Arial" charset="0"/>
                  <a:ea typeface="Arial" charset="0"/>
                  <a:cs typeface="Arial" charset="0"/>
                </a:defRPr>
              </a:lvl3pPr>
              <a:lvl4pPr marL="1600200" indent="-228600" eaLnBrk="0" hangingPunct="0">
                <a:defRPr sz="2000" b="1">
                  <a:solidFill>
                    <a:schemeClr val="bg1"/>
                  </a:solidFill>
                  <a:latin typeface="Arial" charset="0"/>
                  <a:ea typeface="Arial" charset="0"/>
                  <a:cs typeface="Arial" charset="0"/>
                </a:defRPr>
              </a:lvl4pPr>
              <a:lvl5pPr marL="2057400" indent="-228600" eaLnBrk="0" hangingPunct="0">
                <a:defRPr sz="2000" b="1">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2000" b="1">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2000" b="1">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2000" b="1">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2000" b="1">
                  <a:solidFill>
                    <a:schemeClr val="bg1"/>
                  </a:solidFill>
                  <a:latin typeface="Arial" charset="0"/>
                  <a:ea typeface="Arial" charset="0"/>
                  <a:cs typeface="Arial" charset="0"/>
                </a:defRPr>
              </a:lvl9pPr>
            </a:lstStyle>
            <a:p>
              <a:pPr>
                <a:spcBef>
                  <a:spcPct val="0"/>
                </a:spcBef>
                <a:buFontTx/>
                <a:buNone/>
              </a:pPr>
              <a:r>
                <a:rPr lang="en-US" sz="1800">
                  <a:solidFill>
                    <a:srgbClr val="FFFFFF"/>
                  </a:solidFill>
                  <a:latin typeface="+mn-lt"/>
                  <a:ea typeface="ヒラギノ角ゴ Pro W3" charset="0"/>
                  <a:cs typeface="Corbel"/>
                </a:rPr>
                <a:t>1998</a:t>
              </a:r>
            </a:p>
          </p:txBody>
        </p:sp>
        <p:sp>
          <p:nvSpPr>
            <p:cNvPr id="16" name="TextBox 18">
              <a:extLst>
                <a:ext uri="{FF2B5EF4-FFF2-40B4-BE49-F238E27FC236}">
                  <a16:creationId xmlns:a16="http://schemas.microsoft.com/office/drawing/2014/main" id="{F385A3FA-E6C0-3F40-954B-1C52AF90B518}"/>
                </a:ext>
              </a:extLst>
            </p:cNvPr>
            <p:cNvSpPr txBox="1">
              <a:spLocks noChangeArrowheads="1"/>
            </p:cNvSpPr>
            <p:nvPr/>
          </p:nvSpPr>
          <p:spPr bwMode="auto">
            <a:xfrm>
              <a:off x="3087955" y="4232735"/>
              <a:ext cx="955696" cy="47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Arial" charset="0"/>
                </a:defRPr>
              </a:lvl1pPr>
              <a:lvl2pPr marL="742950" indent="-285750" eaLnBrk="0" hangingPunct="0">
                <a:defRPr sz="2000" b="1">
                  <a:solidFill>
                    <a:schemeClr val="bg1"/>
                  </a:solidFill>
                  <a:latin typeface="Arial" charset="0"/>
                  <a:ea typeface="Arial" charset="0"/>
                  <a:cs typeface="Arial" charset="0"/>
                </a:defRPr>
              </a:lvl2pPr>
              <a:lvl3pPr marL="1143000" indent="-228600" eaLnBrk="0" hangingPunct="0">
                <a:defRPr sz="2000" b="1">
                  <a:solidFill>
                    <a:schemeClr val="bg1"/>
                  </a:solidFill>
                  <a:latin typeface="Arial" charset="0"/>
                  <a:ea typeface="Arial" charset="0"/>
                  <a:cs typeface="Arial" charset="0"/>
                </a:defRPr>
              </a:lvl3pPr>
              <a:lvl4pPr marL="1600200" indent="-228600" eaLnBrk="0" hangingPunct="0">
                <a:defRPr sz="2000" b="1">
                  <a:solidFill>
                    <a:schemeClr val="bg1"/>
                  </a:solidFill>
                  <a:latin typeface="Arial" charset="0"/>
                  <a:ea typeface="Arial" charset="0"/>
                  <a:cs typeface="Arial" charset="0"/>
                </a:defRPr>
              </a:lvl4pPr>
              <a:lvl5pPr marL="2057400" indent="-228600" eaLnBrk="0" hangingPunct="0">
                <a:defRPr sz="2000" b="1">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2000" b="1">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2000" b="1">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2000" b="1">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2000" b="1">
                  <a:solidFill>
                    <a:schemeClr val="bg1"/>
                  </a:solidFill>
                  <a:latin typeface="Arial" charset="0"/>
                  <a:ea typeface="Arial" charset="0"/>
                  <a:cs typeface="Arial" charset="0"/>
                </a:defRPr>
              </a:lvl9pPr>
            </a:lstStyle>
            <a:p>
              <a:pPr>
                <a:spcBef>
                  <a:spcPct val="0"/>
                </a:spcBef>
                <a:buFontTx/>
                <a:buNone/>
              </a:pPr>
              <a:r>
                <a:rPr lang="en-US" sz="1800">
                  <a:solidFill>
                    <a:srgbClr val="FFFFFF"/>
                  </a:solidFill>
                  <a:latin typeface="+mn-lt"/>
                  <a:ea typeface="ヒラギノ角ゴ Pro W3" charset="0"/>
                  <a:cs typeface="Corbel"/>
                </a:rPr>
                <a:t>2002</a:t>
              </a:r>
            </a:p>
          </p:txBody>
        </p:sp>
        <p:sp>
          <p:nvSpPr>
            <p:cNvPr id="17" name="TextBox 19">
              <a:extLst>
                <a:ext uri="{FF2B5EF4-FFF2-40B4-BE49-F238E27FC236}">
                  <a16:creationId xmlns:a16="http://schemas.microsoft.com/office/drawing/2014/main" id="{FCBE1E5B-5C47-D14F-B9DC-8D998509974D}"/>
                </a:ext>
              </a:extLst>
            </p:cNvPr>
            <p:cNvSpPr txBox="1">
              <a:spLocks noChangeArrowheads="1"/>
            </p:cNvSpPr>
            <p:nvPr/>
          </p:nvSpPr>
          <p:spPr bwMode="auto">
            <a:xfrm>
              <a:off x="4137434" y="4232735"/>
              <a:ext cx="1209675" cy="47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Arial" charset="0"/>
                </a:defRPr>
              </a:lvl1pPr>
              <a:lvl2pPr marL="742950" indent="-285750" eaLnBrk="0" hangingPunct="0">
                <a:defRPr sz="2000" b="1">
                  <a:solidFill>
                    <a:schemeClr val="bg1"/>
                  </a:solidFill>
                  <a:latin typeface="Arial" charset="0"/>
                  <a:ea typeface="Arial" charset="0"/>
                  <a:cs typeface="Arial" charset="0"/>
                </a:defRPr>
              </a:lvl2pPr>
              <a:lvl3pPr marL="1143000" indent="-228600" eaLnBrk="0" hangingPunct="0">
                <a:defRPr sz="2000" b="1">
                  <a:solidFill>
                    <a:schemeClr val="bg1"/>
                  </a:solidFill>
                  <a:latin typeface="Arial" charset="0"/>
                  <a:ea typeface="Arial" charset="0"/>
                  <a:cs typeface="Arial" charset="0"/>
                </a:defRPr>
              </a:lvl3pPr>
              <a:lvl4pPr marL="1600200" indent="-228600" eaLnBrk="0" hangingPunct="0">
                <a:defRPr sz="2000" b="1">
                  <a:solidFill>
                    <a:schemeClr val="bg1"/>
                  </a:solidFill>
                  <a:latin typeface="Arial" charset="0"/>
                  <a:ea typeface="Arial" charset="0"/>
                  <a:cs typeface="Arial" charset="0"/>
                </a:defRPr>
              </a:lvl4pPr>
              <a:lvl5pPr marL="2057400" indent="-228600" eaLnBrk="0" hangingPunct="0">
                <a:defRPr sz="2000" b="1">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2000" b="1">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2000" b="1">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2000" b="1">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2000" b="1">
                  <a:solidFill>
                    <a:schemeClr val="bg1"/>
                  </a:solidFill>
                  <a:latin typeface="Arial" charset="0"/>
                  <a:ea typeface="Arial" charset="0"/>
                  <a:cs typeface="Arial" charset="0"/>
                </a:defRPr>
              </a:lvl9pPr>
            </a:lstStyle>
            <a:p>
              <a:pPr>
                <a:spcBef>
                  <a:spcPct val="0"/>
                </a:spcBef>
                <a:buFontTx/>
                <a:buNone/>
              </a:pPr>
              <a:r>
                <a:rPr lang="en-US" sz="1800" dirty="0">
                  <a:solidFill>
                    <a:srgbClr val="FFFFFF"/>
                  </a:solidFill>
                  <a:latin typeface="+mn-lt"/>
                  <a:ea typeface="ヒラギノ角ゴ Pro W3" charset="0"/>
                  <a:cs typeface="Corbel"/>
                </a:rPr>
                <a:t>2006</a:t>
              </a:r>
            </a:p>
          </p:txBody>
        </p:sp>
        <p:sp>
          <p:nvSpPr>
            <p:cNvPr id="18" name="TextBox 20">
              <a:extLst>
                <a:ext uri="{FF2B5EF4-FFF2-40B4-BE49-F238E27FC236}">
                  <a16:creationId xmlns:a16="http://schemas.microsoft.com/office/drawing/2014/main" id="{0B0622F6-48D9-E04E-A31A-40DF85FA46BB}"/>
                </a:ext>
              </a:extLst>
            </p:cNvPr>
            <p:cNvSpPr txBox="1">
              <a:spLocks noChangeArrowheads="1"/>
            </p:cNvSpPr>
            <p:nvPr/>
          </p:nvSpPr>
          <p:spPr bwMode="auto">
            <a:xfrm>
              <a:off x="5160821" y="4232735"/>
              <a:ext cx="984975" cy="47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Arial" charset="0"/>
                </a:defRPr>
              </a:lvl1pPr>
              <a:lvl2pPr marL="742950" indent="-285750" eaLnBrk="0" hangingPunct="0">
                <a:defRPr sz="2000" b="1">
                  <a:solidFill>
                    <a:schemeClr val="bg1"/>
                  </a:solidFill>
                  <a:latin typeface="Arial" charset="0"/>
                  <a:ea typeface="Arial" charset="0"/>
                  <a:cs typeface="Arial" charset="0"/>
                </a:defRPr>
              </a:lvl2pPr>
              <a:lvl3pPr marL="1143000" indent="-228600" eaLnBrk="0" hangingPunct="0">
                <a:defRPr sz="2000" b="1">
                  <a:solidFill>
                    <a:schemeClr val="bg1"/>
                  </a:solidFill>
                  <a:latin typeface="Arial" charset="0"/>
                  <a:ea typeface="Arial" charset="0"/>
                  <a:cs typeface="Arial" charset="0"/>
                </a:defRPr>
              </a:lvl3pPr>
              <a:lvl4pPr marL="1600200" indent="-228600" eaLnBrk="0" hangingPunct="0">
                <a:defRPr sz="2000" b="1">
                  <a:solidFill>
                    <a:schemeClr val="bg1"/>
                  </a:solidFill>
                  <a:latin typeface="Arial" charset="0"/>
                  <a:ea typeface="Arial" charset="0"/>
                  <a:cs typeface="Arial" charset="0"/>
                </a:defRPr>
              </a:lvl4pPr>
              <a:lvl5pPr marL="2057400" indent="-228600" eaLnBrk="0" hangingPunct="0">
                <a:defRPr sz="2000" b="1">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2000" b="1">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2000" b="1">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2000" b="1">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2000" b="1">
                  <a:solidFill>
                    <a:schemeClr val="bg1"/>
                  </a:solidFill>
                  <a:latin typeface="Arial" charset="0"/>
                  <a:ea typeface="Arial" charset="0"/>
                  <a:cs typeface="Arial" charset="0"/>
                </a:defRPr>
              </a:lvl9pPr>
            </a:lstStyle>
            <a:p>
              <a:pPr>
                <a:spcBef>
                  <a:spcPct val="0"/>
                </a:spcBef>
                <a:buFontTx/>
                <a:buNone/>
              </a:pPr>
              <a:r>
                <a:rPr lang="en-US" sz="1800">
                  <a:solidFill>
                    <a:srgbClr val="FFFFFF"/>
                  </a:solidFill>
                  <a:latin typeface="+mn-lt"/>
                  <a:ea typeface="ヒラギノ角ゴ Pro W3" charset="0"/>
                  <a:cs typeface="Corbel"/>
                </a:rPr>
                <a:t>2010</a:t>
              </a:r>
            </a:p>
          </p:txBody>
        </p:sp>
        <p:sp>
          <p:nvSpPr>
            <p:cNvPr id="19" name="TextBox 21">
              <a:extLst>
                <a:ext uri="{FF2B5EF4-FFF2-40B4-BE49-F238E27FC236}">
                  <a16:creationId xmlns:a16="http://schemas.microsoft.com/office/drawing/2014/main" id="{EF1406CF-EEB4-E74C-94D8-810F29F98FE5}"/>
                </a:ext>
              </a:extLst>
            </p:cNvPr>
            <p:cNvSpPr txBox="1">
              <a:spLocks noChangeArrowheads="1"/>
            </p:cNvSpPr>
            <p:nvPr/>
          </p:nvSpPr>
          <p:spPr bwMode="auto">
            <a:xfrm>
              <a:off x="6061182" y="4232735"/>
              <a:ext cx="2473219" cy="47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Arial" charset="0"/>
                </a:defRPr>
              </a:lvl1pPr>
              <a:lvl2pPr marL="742950" indent="-285750" eaLnBrk="0" hangingPunct="0">
                <a:defRPr sz="2000" b="1">
                  <a:solidFill>
                    <a:schemeClr val="bg1"/>
                  </a:solidFill>
                  <a:latin typeface="Arial" charset="0"/>
                  <a:ea typeface="Arial" charset="0"/>
                  <a:cs typeface="Arial" charset="0"/>
                </a:defRPr>
              </a:lvl2pPr>
              <a:lvl3pPr marL="1143000" indent="-228600" eaLnBrk="0" hangingPunct="0">
                <a:defRPr sz="2000" b="1">
                  <a:solidFill>
                    <a:schemeClr val="bg1"/>
                  </a:solidFill>
                  <a:latin typeface="Arial" charset="0"/>
                  <a:ea typeface="Arial" charset="0"/>
                  <a:cs typeface="Arial" charset="0"/>
                </a:defRPr>
              </a:lvl3pPr>
              <a:lvl4pPr marL="1600200" indent="-228600" eaLnBrk="0" hangingPunct="0">
                <a:defRPr sz="2000" b="1">
                  <a:solidFill>
                    <a:schemeClr val="bg1"/>
                  </a:solidFill>
                  <a:latin typeface="Arial" charset="0"/>
                  <a:ea typeface="Arial" charset="0"/>
                  <a:cs typeface="Arial" charset="0"/>
                </a:defRPr>
              </a:lvl4pPr>
              <a:lvl5pPr marL="2057400" indent="-228600" eaLnBrk="0" hangingPunct="0">
                <a:defRPr sz="2000" b="1">
                  <a:solidFill>
                    <a:schemeClr val="bg1"/>
                  </a:solidFill>
                  <a:latin typeface="Arial" charset="0"/>
                  <a:ea typeface="Arial" charset="0"/>
                  <a:cs typeface="Arial" charset="0"/>
                </a:defRPr>
              </a:lvl5pPr>
              <a:lvl6pPr marL="2514600" indent="-228600" eaLnBrk="0" fontAlgn="base" hangingPunct="0">
                <a:spcBef>
                  <a:spcPct val="0"/>
                </a:spcBef>
                <a:spcAft>
                  <a:spcPct val="0"/>
                </a:spcAft>
                <a:defRPr sz="2000" b="1">
                  <a:solidFill>
                    <a:schemeClr val="bg1"/>
                  </a:solidFill>
                  <a:latin typeface="Arial" charset="0"/>
                  <a:ea typeface="Arial" charset="0"/>
                  <a:cs typeface="Arial" charset="0"/>
                </a:defRPr>
              </a:lvl6pPr>
              <a:lvl7pPr marL="2971800" indent="-228600" eaLnBrk="0" fontAlgn="base" hangingPunct="0">
                <a:spcBef>
                  <a:spcPct val="0"/>
                </a:spcBef>
                <a:spcAft>
                  <a:spcPct val="0"/>
                </a:spcAft>
                <a:defRPr sz="2000" b="1">
                  <a:solidFill>
                    <a:schemeClr val="bg1"/>
                  </a:solidFill>
                  <a:latin typeface="Arial" charset="0"/>
                  <a:ea typeface="Arial" charset="0"/>
                  <a:cs typeface="Arial" charset="0"/>
                </a:defRPr>
              </a:lvl7pPr>
              <a:lvl8pPr marL="3429000" indent="-228600" eaLnBrk="0" fontAlgn="base" hangingPunct="0">
                <a:spcBef>
                  <a:spcPct val="0"/>
                </a:spcBef>
                <a:spcAft>
                  <a:spcPct val="0"/>
                </a:spcAft>
                <a:defRPr sz="2000" b="1">
                  <a:solidFill>
                    <a:schemeClr val="bg1"/>
                  </a:solidFill>
                  <a:latin typeface="Arial" charset="0"/>
                  <a:ea typeface="Arial" charset="0"/>
                  <a:cs typeface="Arial" charset="0"/>
                </a:defRPr>
              </a:lvl8pPr>
              <a:lvl9pPr marL="3886200" indent="-228600" eaLnBrk="0" fontAlgn="base" hangingPunct="0">
                <a:spcBef>
                  <a:spcPct val="0"/>
                </a:spcBef>
                <a:spcAft>
                  <a:spcPct val="0"/>
                </a:spcAft>
                <a:defRPr sz="2000" b="1">
                  <a:solidFill>
                    <a:schemeClr val="bg1"/>
                  </a:solidFill>
                  <a:latin typeface="Arial" charset="0"/>
                  <a:ea typeface="Arial" charset="0"/>
                  <a:cs typeface="Arial" charset="0"/>
                </a:defRPr>
              </a:lvl9pPr>
            </a:lstStyle>
            <a:p>
              <a:pPr>
                <a:spcBef>
                  <a:spcPct val="0"/>
                </a:spcBef>
                <a:buFontTx/>
                <a:buNone/>
              </a:pPr>
              <a:r>
                <a:rPr lang="en-US" sz="1800" dirty="0">
                  <a:solidFill>
                    <a:srgbClr val="FFFFFF"/>
                  </a:solidFill>
                  <a:latin typeface="+mn-lt"/>
                  <a:ea typeface="ヒラギノ角ゴ Pro W3" charset="0"/>
                  <a:cs typeface="Corbel"/>
                </a:rPr>
                <a:t>2013        2015    2017</a:t>
              </a:r>
            </a:p>
          </p:txBody>
        </p:sp>
        <p:sp>
          <p:nvSpPr>
            <p:cNvPr id="20" name="Rectangular Callout 19">
              <a:extLst>
                <a:ext uri="{FF2B5EF4-FFF2-40B4-BE49-F238E27FC236}">
                  <a16:creationId xmlns:a16="http://schemas.microsoft.com/office/drawing/2014/main" id="{76D44553-1CEA-4F46-943B-65C220F2D2E8}"/>
                </a:ext>
              </a:extLst>
            </p:cNvPr>
            <p:cNvSpPr/>
            <p:nvPr/>
          </p:nvSpPr>
          <p:spPr bwMode="auto">
            <a:xfrm>
              <a:off x="1545009" y="1763199"/>
              <a:ext cx="3197262" cy="810142"/>
            </a:xfrm>
            <a:prstGeom prst="wedgeRectCallout">
              <a:avLst>
                <a:gd name="adj1" fmla="val 21429"/>
                <a:gd name="adj2" fmla="val 254954"/>
              </a:avLst>
            </a:prstGeom>
            <a:ln w="50800" cmpd="sng">
              <a:solidFill>
                <a:schemeClr val="accent1"/>
              </a:solidFill>
              <a:prstDash val="solid"/>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a:spcBef>
                  <a:spcPct val="0"/>
                </a:spcBef>
                <a:buFontTx/>
                <a:buNone/>
                <a:defRPr/>
              </a:pPr>
              <a:r>
                <a:rPr lang="en-US" sz="1950" dirty="0">
                  <a:solidFill>
                    <a:srgbClr val="000000"/>
                  </a:solidFill>
                  <a:ea typeface="ヒラギノ角ゴ Pro W3"/>
                  <a:cs typeface="Corbel"/>
                </a:rPr>
                <a:t>Gemcitabine +</a:t>
              </a:r>
            </a:p>
            <a:p>
              <a:pPr algn="ctr">
                <a:spcBef>
                  <a:spcPct val="0"/>
                </a:spcBef>
                <a:buFontTx/>
                <a:buNone/>
                <a:defRPr/>
              </a:pPr>
              <a:r>
                <a:rPr lang="en-US" sz="2400" dirty="0">
                  <a:solidFill>
                    <a:srgbClr val="FF0000"/>
                  </a:solidFill>
                  <a:ea typeface="ヒラギノ角ゴ Pro W3"/>
                  <a:cs typeface="Corbel"/>
                </a:rPr>
                <a:t>Erlotinib (?</a:t>
              </a:r>
              <a:r>
                <a:rPr lang="en-US" sz="2400" dirty="0" err="1">
                  <a:solidFill>
                    <a:srgbClr val="FF0000"/>
                  </a:solidFill>
                  <a:ea typeface="ヒラギノ角ゴ Pro W3"/>
                  <a:cs typeface="Corbel"/>
                </a:rPr>
                <a:t>Kras</a:t>
              </a:r>
              <a:r>
                <a:rPr lang="en-US" sz="2400" dirty="0">
                  <a:solidFill>
                    <a:srgbClr val="FF0000"/>
                  </a:solidFill>
                  <a:ea typeface="ヒラギノ角ゴ Pro W3"/>
                  <a:cs typeface="Corbel"/>
                </a:rPr>
                <a:t> WT)</a:t>
              </a:r>
            </a:p>
          </p:txBody>
        </p:sp>
        <p:sp>
          <p:nvSpPr>
            <p:cNvPr id="21" name="Rectangular Callout 20">
              <a:extLst>
                <a:ext uri="{FF2B5EF4-FFF2-40B4-BE49-F238E27FC236}">
                  <a16:creationId xmlns:a16="http://schemas.microsoft.com/office/drawing/2014/main" id="{EFBAA4A3-7B96-3942-8C6F-2E6A6DBCC614}"/>
                </a:ext>
              </a:extLst>
            </p:cNvPr>
            <p:cNvSpPr/>
            <p:nvPr/>
          </p:nvSpPr>
          <p:spPr bwMode="auto">
            <a:xfrm>
              <a:off x="2935841" y="4941888"/>
              <a:ext cx="950359" cy="720725"/>
            </a:xfrm>
            <a:prstGeom prst="wedgeRectCallout">
              <a:avLst>
                <a:gd name="adj1" fmla="val 13419"/>
                <a:gd name="adj2" fmla="val 48981"/>
              </a:avLst>
            </a:prstGeom>
            <a:ln w="50800" cmpd="sng">
              <a:solidFill>
                <a:schemeClr val="accent1"/>
              </a:solidFill>
              <a:prstDash val="solid"/>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a:spcBef>
                  <a:spcPct val="0"/>
                </a:spcBef>
                <a:buFontTx/>
                <a:buNone/>
                <a:defRPr/>
              </a:pPr>
              <a:r>
                <a:rPr lang="en-US" sz="1950" dirty="0">
                  <a:solidFill>
                    <a:srgbClr val="000000"/>
                  </a:solidFill>
                  <a:ea typeface="ヒラギノ角ゴ Pro W3"/>
                  <a:cs typeface="Corbel"/>
                </a:rPr>
                <a:t>S1</a:t>
              </a:r>
              <a:r>
                <a:rPr lang="en-US" sz="1950" baseline="30000" dirty="0">
                  <a:solidFill>
                    <a:srgbClr val="000000"/>
                  </a:solidFill>
                  <a:ea typeface="ヒラギノ角ゴ Pro W3"/>
                  <a:cs typeface="Corbel"/>
                </a:rPr>
                <a:t>*</a:t>
              </a:r>
            </a:p>
          </p:txBody>
        </p:sp>
        <p:sp>
          <p:nvSpPr>
            <p:cNvPr id="22" name="TextBox 21">
              <a:extLst>
                <a:ext uri="{FF2B5EF4-FFF2-40B4-BE49-F238E27FC236}">
                  <a16:creationId xmlns:a16="http://schemas.microsoft.com/office/drawing/2014/main" id="{25387F20-607E-9449-A3A2-2FEAFC41A7EC}"/>
                </a:ext>
              </a:extLst>
            </p:cNvPr>
            <p:cNvSpPr txBox="1"/>
            <p:nvPr/>
          </p:nvSpPr>
          <p:spPr>
            <a:xfrm>
              <a:off x="4514077" y="4977568"/>
              <a:ext cx="2408336" cy="893796"/>
            </a:xfrm>
            <a:prstGeom prst="rect">
              <a:avLst/>
            </a:prstGeom>
            <a:noFill/>
            <a:ln w="50800" cmpd="sng">
              <a:solidFill>
                <a:schemeClr val="accent1"/>
              </a:solidFill>
              <a:prstDash val="solid"/>
            </a:ln>
          </p:spPr>
          <p:txBody>
            <a:bodyPr wrap="square" rtlCol="0" anchor="ctr">
              <a:spAutoFit/>
            </a:bodyPr>
            <a:lstStyle/>
            <a:p>
              <a:pPr algn="ctr">
                <a:buNone/>
              </a:pPr>
              <a:r>
                <a:rPr lang="en-US" sz="1950" kern="100" dirty="0">
                  <a:solidFill>
                    <a:schemeClr val="tx1"/>
                  </a:solidFill>
                  <a:cs typeface="Corbel"/>
                </a:rPr>
                <a:t>Nano-liposomal irinotecan/5-FU</a:t>
              </a:r>
            </a:p>
          </p:txBody>
        </p:sp>
      </p:grpSp>
      <p:sp>
        <p:nvSpPr>
          <p:cNvPr id="23" name="Rectangular Callout 22">
            <a:extLst>
              <a:ext uri="{FF2B5EF4-FFF2-40B4-BE49-F238E27FC236}">
                <a16:creationId xmlns:a16="http://schemas.microsoft.com/office/drawing/2014/main" id="{155090C8-FCE3-904C-8D98-010C8DAFC128}"/>
              </a:ext>
            </a:extLst>
          </p:cNvPr>
          <p:cNvSpPr/>
          <p:nvPr/>
        </p:nvSpPr>
        <p:spPr bwMode="auto">
          <a:xfrm>
            <a:off x="6705602" y="3760775"/>
            <a:ext cx="2362198" cy="692004"/>
          </a:xfrm>
          <a:prstGeom prst="wedgeRectCallout">
            <a:avLst>
              <a:gd name="adj1" fmla="val -6262"/>
              <a:gd name="adj2" fmla="val -98202"/>
            </a:avLst>
          </a:prstGeom>
          <a:ln w="50800" cmpd="sng">
            <a:solidFill>
              <a:schemeClr val="accent1"/>
            </a:solidFill>
            <a:prstDash val="solid"/>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a:spcBef>
                <a:spcPct val="0"/>
              </a:spcBef>
              <a:buNone/>
              <a:defRPr/>
            </a:pPr>
            <a:r>
              <a:rPr lang="en-US" sz="2400" dirty="0">
                <a:solidFill>
                  <a:srgbClr val="FF0000"/>
                </a:solidFill>
                <a:ea typeface="ヒラギノ角ゴ Pro W3"/>
                <a:cs typeface="Corbel"/>
              </a:rPr>
              <a:t>Pembrolizumab</a:t>
            </a:r>
            <a:endParaRPr lang="en-US" sz="2400" baseline="30000" dirty="0">
              <a:solidFill>
                <a:srgbClr val="FF0000"/>
              </a:solidFill>
              <a:ea typeface="ヒラギノ角ゴ Pro W3"/>
              <a:cs typeface="Corbel"/>
            </a:endParaRPr>
          </a:p>
          <a:p>
            <a:pPr algn="ctr">
              <a:spcBef>
                <a:spcPct val="0"/>
              </a:spcBef>
              <a:buNone/>
              <a:defRPr/>
            </a:pPr>
            <a:r>
              <a:rPr lang="en-US" sz="1950" dirty="0">
                <a:solidFill>
                  <a:schemeClr val="tx1"/>
                </a:solidFill>
                <a:ea typeface="ヒラギノ角ゴ Pro W3"/>
                <a:cs typeface="Corbel"/>
              </a:rPr>
              <a:t>MSI-H</a:t>
            </a:r>
          </a:p>
        </p:txBody>
      </p:sp>
      <p:sp>
        <p:nvSpPr>
          <p:cNvPr id="2" name="TextBox 1">
            <a:extLst>
              <a:ext uri="{FF2B5EF4-FFF2-40B4-BE49-F238E27FC236}">
                <a16:creationId xmlns:a16="http://schemas.microsoft.com/office/drawing/2014/main" id="{1A9BB772-ED8D-B445-B06E-37F63621573B}"/>
              </a:ext>
            </a:extLst>
          </p:cNvPr>
          <p:cNvSpPr txBox="1"/>
          <p:nvPr/>
        </p:nvSpPr>
        <p:spPr>
          <a:xfrm>
            <a:off x="421419" y="4195999"/>
            <a:ext cx="2830665" cy="307777"/>
          </a:xfrm>
          <a:prstGeom prst="rect">
            <a:avLst/>
          </a:prstGeom>
          <a:noFill/>
        </p:spPr>
        <p:txBody>
          <a:bodyPr wrap="square" rtlCol="0">
            <a:spAutoFit/>
          </a:bodyPr>
          <a:lstStyle/>
          <a:p>
            <a:r>
              <a:rPr lang="en-US" sz="1400" dirty="0">
                <a:solidFill>
                  <a:srgbClr val="191E3C"/>
                </a:solidFill>
                <a:ea typeface="ヒラギノ角ゴ Pro W3" charset="0"/>
                <a:cs typeface="Corbel"/>
              </a:rPr>
              <a:t>*Approved in Japan</a:t>
            </a:r>
          </a:p>
        </p:txBody>
      </p:sp>
    </p:spTree>
    <p:extLst>
      <p:ext uri="{BB962C8B-B14F-4D97-AF65-F5344CB8AC3E}">
        <p14:creationId xmlns:p14="http://schemas.microsoft.com/office/powerpoint/2010/main" val="3509665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954C461-DCF1-0249-BD8B-70B15282BF9F}"/>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Advanced PDAC</a:t>
            </a:r>
          </a:p>
          <a:p>
            <a:pPr algn="l"/>
            <a:r>
              <a:rPr lang="en-US" sz="5100" i="1" dirty="0"/>
              <a:t>Gemcitabine vs 5-FU </a:t>
            </a:r>
          </a:p>
        </p:txBody>
      </p:sp>
      <p:sp>
        <p:nvSpPr>
          <p:cNvPr id="31" name="TextBox 30">
            <a:extLst>
              <a:ext uri="{FF2B5EF4-FFF2-40B4-BE49-F238E27FC236}">
                <a16:creationId xmlns:a16="http://schemas.microsoft.com/office/drawing/2014/main" id="{5908F388-621D-ED4A-9658-C51205C38C05}"/>
              </a:ext>
            </a:extLst>
          </p:cNvPr>
          <p:cNvSpPr txBox="1"/>
          <p:nvPr/>
        </p:nvSpPr>
        <p:spPr>
          <a:xfrm>
            <a:off x="3077155" y="4598708"/>
            <a:ext cx="6059029" cy="246221"/>
          </a:xfrm>
          <a:prstGeom prst="rect">
            <a:avLst/>
          </a:prstGeom>
          <a:noFill/>
        </p:spPr>
        <p:txBody>
          <a:bodyPr wrap="square" rtlCol="0" anchor="b">
            <a:spAutoFit/>
          </a:bodyPr>
          <a:lstStyle/>
          <a:p>
            <a:pPr>
              <a:defRPr/>
            </a:pPr>
            <a:r>
              <a:rPr lang="en-US" sz="1000" dirty="0">
                <a:solidFill>
                  <a:prstClr val="white"/>
                </a:solidFill>
              </a:rPr>
              <a:t>Burris HA 3</a:t>
            </a:r>
            <a:r>
              <a:rPr lang="en-US" sz="1000" baseline="30000" dirty="0">
                <a:solidFill>
                  <a:prstClr val="white"/>
                </a:solidFill>
              </a:rPr>
              <a:t>rd</a:t>
            </a:r>
            <a:r>
              <a:rPr lang="en-US" sz="1000" dirty="0">
                <a:solidFill>
                  <a:prstClr val="white"/>
                </a:solidFill>
              </a:rPr>
              <a:t>, et al. </a:t>
            </a:r>
            <a:r>
              <a:rPr lang="en-US" sz="1000" i="1" dirty="0">
                <a:solidFill>
                  <a:prstClr val="white"/>
                </a:solidFill>
              </a:rPr>
              <a:t>J Clin Oncol</a:t>
            </a:r>
            <a:r>
              <a:rPr lang="en-US" sz="1000" dirty="0">
                <a:solidFill>
                  <a:prstClr val="white"/>
                </a:solidFill>
              </a:rPr>
              <a:t>. 1997;15:2403-2413.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516E7277-6520-9042-8159-A6B597667B28}"/>
              </a:ext>
            </a:extLst>
          </p:cNvPr>
          <p:cNvGrpSpPr/>
          <p:nvPr/>
        </p:nvGrpSpPr>
        <p:grpSpPr>
          <a:xfrm>
            <a:off x="4621312" y="443064"/>
            <a:ext cx="4269036" cy="3241477"/>
            <a:chOff x="4621312" y="2184400"/>
            <a:chExt cx="4269036" cy="3241477"/>
          </a:xfrm>
        </p:grpSpPr>
        <p:sp>
          <p:nvSpPr>
            <p:cNvPr id="32" name="Freeform 955">
              <a:extLst>
                <a:ext uri="{FF2B5EF4-FFF2-40B4-BE49-F238E27FC236}">
                  <a16:creationId xmlns:a16="http://schemas.microsoft.com/office/drawing/2014/main" id="{AA009839-5EA9-A646-A56C-66338E52E826}"/>
                </a:ext>
              </a:extLst>
            </p:cNvPr>
            <p:cNvSpPr>
              <a:spLocks/>
            </p:cNvSpPr>
            <p:nvPr/>
          </p:nvSpPr>
          <p:spPr bwMode="auto">
            <a:xfrm>
              <a:off x="5367338" y="2324100"/>
              <a:ext cx="0" cy="2495550"/>
            </a:xfrm>
            <a:custGeom>
              <a:avLst/>
              <a:gdLst>
                <a:gd name="T0" fmla="*/ 0 w 19050"/>
                <a:gd name="T1" fmla="*/ 0 h 2486025"/>
                <a:gd name="T2" fmla="*/ 0 w 19050"/>
                <a:gd name="T3" fmla="*/ 2715423 h 2486025"/>
                <a:gd name="T4" fmla="*/ 0 60000 65536"/>
                <a:gd name="T5" fmla="*/ 0 60000 65536"/>
                <a:gd name="T6" fmla="*/ 0 w 19050"/>
                <a:gd name="T7" fmla="*/ 0 h 2486025"/>
                <a:gd name="T8" fmla="*/ 0 w 19050"/>
                <a:gd name="T9" fmla="*/ 2486025 h 2486025"/>
              </a:gdLst>
              <a:ahLst/>
              <a:cxnLst>
                <a:cxn ang="T4">
                  <a:pos x="T0" y="T1"/>
                </a:cxn>
                <a:cxn ang="T5">
                  <a:pos x="T2" y="T3"/>
                </a:cxn>
              </a:cxnLst>
              <a:rect l="T6" t="T7" r="T8" b="T9"/>
              <a:pathLst>
                <a:path w="19050" h="2486025">
                  <a:moveTo>
                    <a:pt x="0" y="0"/>
                  </a:moveTo>
                  <a:lnTo>
                    <a:pt x="19050" y="2486025"/>
                  </a:lnTo>
                </a:path>
              </a:pathLst>
            </a:custGeom>
            <a:noFill/>
            <a:ln w="28575" cap="flat" cmpd="sng">
              <a:solidFill>
                <a:sysClr val="windowText" lastClr="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33" name="Straight Connector 957">
              <a:extLst>
                <a:ext uri="{FF2B5EF4-FFF2-40B4-BE49-F238E27FC236}">
                  <a16:creationId xmlns:a16="http://schemas.microsoft.com/office/drawing/2014/main" id="{DFA1722A-4826-7543-A3E2-9D312A80EA77}"/>
                </a:ext>
              </a:extLst>
            </p:cNvPr>
            <p:cNvCxnSpPr>
              <a:cxnSpLocks noChangeShapeType="1"/>
            </p:cNvCxnSpPr>
            <p:nvPr/>
          </p:nvCxnSpPr>
          <p:spPr bwMode="auto">
            <a:xfrm flipV="1">
              <a:off x="5354638" y="4821238"/>
              <a:ext cx="3365500" cy="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4" name="Straight Connector 959">
              <a:extLst>
                <a:ext uri="{FF2B5EF4-FFF2-40B4-BE49-F238E27FC236}">
                  <a16:creationId xmlns:a16="http://schemas.microsoft.com/office/drawing/2014/main" id="{F14CC064-15D4-AF47-A3ED-1391A7CD1202}"/>
                </a:ext>
              </a:extLst>
            </p:cNvPr>
            <p:cNvCxnSpPr>
              <a:cxnSpLocks noChangeShapeType="1"/>
            </p:cNvCxnSpPr>
            <p:nvPr/>
          </p:nvCxnSpPr>
          <p:spPr bwMode="auto">
            <a:xfrm flipH="1">
              <a:off x="8709025"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5" name="Straight Connector 960">
              <a:extLst>
                <a:ext uri="{FF2B5EF4-FFF2-40B4-BE49-F238E27FC236}">
                  <a16:creationId xmlns:a16="http://schemas.microsoft.com/office/drawing/2014/main" id="{FEEC210E-7219-FF47-8700-C429DCF300A5}"/>
                </a:ext>
              </a:extLst>
            </p:cNvPr>
            <p:cNvCxnSpPr>
              <a:cxnSpLocks noChangeShapeType="1"/>
            </p:cNvCxnSpPr>
            <p:nvPr/>
          </p:nvCxnSpPr>
          <p:spPr bwMode="auto">
            <a:xfrm flipH="1">
              <a:off x="8361363"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6" name="Straight Connector 961">
              <a:extLst>
                <a:ext uri="{FF2B5EF4-FFF2-40B4-BE49-F238E27FC236}">
                  <a16:creationId xmlns:a16="http://schemas.microsoft.com/office/drawing/2014/main" id="{73E21A3A-45C7-D246-AAFD-6F9129B5251D}"/>
                </a:ext>
              </a:extLst>
            </p:cNvPr>
            <p:cNvCxnSpPr>
              <a:cxnSpLocks noChangeShapeType="1"/>
            </p:cNvCxnSpPr>
            <p:nvPr/>
          </p:nvCxnSpPr>
          <p:spPr bwMode="auto">
            <a:xfrm flipH="1">
              <a:off x="8026400"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7" name="Straight Connector 962">
              <a:extLst>
                <a:ext uri="{FF2B5EF4-FFF2-40B4-BE49-F238E27FC236}">
                  <a16:creationId xmlns:a16="http://schemas.microsoft.com/office/drawing/2014/main" id="{1F150363-2539-2D4A-90CA-BB7B99D0F2BF}"/>
                </a:ext>
              </a:extLst>
            </p:cNvPr>
            <p:cNvCxnSpPr>
              <a:cxnSpLocks noChangeShapeType="1"/>
            </p:cNvCxnSpPr>
            <p:nvPr/>
          </p:nvCxnSpPr>
          <p:spPr bwMode="auto">
            <a:xfrm flipH="1">
              <a:off x="7683500"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 name="Straight Connector 963">
              <a:extLst>
                <a:ext uri="{FF2B5EF4-FFF2-40B4-BE49-F238E27FC236}">
                  <a16:creationId xmlns:a16="http://schemas.microsoft.com/office/drawing/2014/main" id="{1248B4AE-4367-9041-9867-2208FAD7EFA3}"/>
                </a:ext>
              </a:extLst>
            </p:cNvPr>
            <p:cNvCxnSpPr>
              <a:cxnSpLocks noChangeShapeType="1"/>
            </p:cNvCxnSpPr>
            <p:nvPr/>
          </p:nvCxnSpPr>
          <p:spPr bwMode="auto">
            <a:xfrm flipH="1">
              <a:off x="7346950"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 name="Straight Connector 964">
              <a:extLst>
                <a:ext uri="{FF2B5EF4-FFF2-40B4-BE49-F238E27FC236}">
                  <a16:creationId xmlns:a16="http://schemas.microsoft.com/office/drawing/2014/main" id="{5F97D59F-CE6D-6947-AE2E-C58DD0DE2685}"/>
                </a:ext>
              </a:extLst>
            </p:cNvPr>
            <p:cNvCxnSpPr>
              <a:cxnSpLocks noChangeShapeType="1"/>
            </p:cNvCxnSpPr>
            <p:nvPr/>
          </p:nvCxnSpPr>
          <p:spPr bwMode="auto">
            <a:xfrm flipH="1">
              <a:off x="7019925"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 name="Straight Connector 965">
              <a:extLst>
                <a:ext uri="{FF2B5EF4-FFF2-40B4-BE49-F238E27FC236}">
                  <a16:creationId xmlns:a16="http://schemas.microsoft.com/office/drawing/2014/main" id="{6ACB77F1-38D4-A746-B595-EDD80FC2EC70}"/>
                </a:ext>
              </a:extLst>
            </p:cNvPr>
            <p:cNvCxnSpPr>
              <a:cxnSpLocks noChangeShapeType="1"/>
            </p:cNvCxnSpPr>
            <p:nvPr/>
          </p:nvCxnSpPr>
          <p:spPr bwMode="auto">
            <a:xfrm flipH="1">
              <a:off x="6684963"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 name="Straight Connector 966">
              <a:extLst>
                <a:ext uri="{FF2B5EF4-FFF2-40B4-BE49-F238E27FC236}">
                  <a16:creationId xmlns:a16="http://schemas.microsoft.com/office/drawing/2014/main" id="{5714BB9A-6F0A-574C-94B0-CED6DFE8104D}"/>
                </a:ext>
              </a:extLst>
            </p:cNvPr>
            <p:cNvCxnSpPr>
              <a:cxnSpLocks noChangeShapeType="1"/>
            </p:cNvCxnSpPr>
            <p:nvPr/>
          </p:nvCxnSpPr>
          <p:spPr bwMode="auto">
            <a:xfrm flipH="1">
              <a:off x="6342063"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2" name="Straight Connector 967">
              <a:extLst>
                <a:ext uri="{FF2B5EF4-FFF2-40B4-BE49-F238E27FC236}">
                  <a16:creationId xmlns:a16="http://schemas.microsoft.com/office/drawing/2014/main" id="{2DFF23BA-371F-3E4C-9B15-CA9F8D4AA741}"/>
                </a:ext>
              </a:extLst>
            </p:cNvPr>
            <p:cNvCxnSpPr>
              <a:cxnSpLocks noChangeShapeType="1"/>
            </p:cNvCxnSpPr>
            <p:nvPr/>
          </p:nvCxnSpPr>
          <p:spPr bwMode="auto">
            <a:xfrm flipH="1">
              <a:off x="6011863"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 name="Straight Connector 968">
              <a:extLst>
                <a:ext uri="{FF2B5EF4-FFF2-40B4-BE49-F238E27FC236}">
                  <a16:creationId xmlns:a16="http://schemas.microsoft.com/office/drawing/2014/main" id="{50BA49CB-0B8C-6048-8365-014DEC964BBA}"/>
                </a:ext>
              </a:extLst>
            </p:cNvPr>
            <p:cNvCxnSpPr>
              <a:cxnSpLocks noChangeShapeType="1"/>
            </p:cNvCxnSpPr>
            <p:nvPr/>
          </p:nvCxnSpPr>
          <p:spPr bwMode="auto">
            <a:xfrm flipH="1">
              <a:off x="5667375"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4" name="Straight Connector 969">
              <a:extLst>
                <a:ext uri="{FF2B5EF4-FFF2-40B4-BE49-F238E27FC236}">
                  <a16:creationId xmlns:a16="http://schemas.microsoft.com/office/drawing/2014/main" id="{D8D4A2CF-6D59-1F45-8A8F-9AB49674AE4D}"/>
                </a:ext>
              </a:extLst>
            </p:cNvPr>
            <p:cNvCxnSpPr>
              <a:cxnSpLocks noChangeShapeType="1"/>
            </p:cNvCxnSpPr>
            <p:nvPr/>
          </p:nvCxnSpPr>
          <p:spPr bwMode="auto">
            <a:xfrm flipH="1">
              <a:off x="5367338" y="4826000"/>
              <a:ext cx="0" cy="65088"/>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5" name="Straight Connector 970">
              <a:extLst>
                <a:ext uri="{FF2B5EF4-FFF2-40B4-BE49-F238E27FC236}">
                  <a16:creationId xmlns:a16="http://schemas.microsoft.com/office/drawing/2014/main" id="{78172941-C554-1048-B4C6-20E8193D0A5E}"/>
                </a:ext>
              </a:extLst>
            </p:cNvPr>
            <p:cNvCxnSpPr>
              <a:cxnSpLocks noChangeShapeType="1"/>
            </p:cNvCxnSpPr>
            <p:nvPr/>
          </p:nvCxnSpPr>
          <p:spPr bwMode="auto">
            <a:xfrm rot="5400000" flipH="1">
              <a:off x="5329238" y="4787900"/>
              <a:ext cx="0" cy="66675"/>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6" name="Straight Connector 972">
              <a:extLst>
                <a:ext uri="{FF2B5EF4-FFF2-40B4-BE49-F238E27FC236}">
                  <a16:creationId xmlns:a16="http://schemas.microsoft.com/office/drawing/2014/main" id="{0BFDDA16-0C76-6F40-941B-3DA375DE70BF}"/>
                </a:ext>
              </a:extLst>
            </p:cNvPr>
            <p:cNvCxnSpPr>
              <a:cxnSpLocks noChangeShapeType="1"/>
            </p:cNvCxnSpPr>
            <p:nvPr/>
          </p:nvCxnSpPr>
          <p:spPr bwMode="auto">
            <a:xfrm rot="5400000" flipH="1">
              <a:off x="5329238" y="4298950"/>
              <a:ext cx="0" cy="66675"/>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7" name="Straight Connector 974">
              <a:extLst>
                <a:ext uri="{FF2B5EF4-FFF2-40B4-BE49-F238E27FC236}">
                  <a16:creationId xmlns:a16="http://schemas.microsoft.com/office/drawing/2014/main" id="{FA00B43F-8AB3-F945-BAC8-329FE015C6BB}"/>
                </a:ext>
              </a:extLst>
            </p:cNvPr>
            <p:cNvCxnSpPr>
              <a:cxnSpLocks noChangeShapeType="1"/>
            </p:cNvCxnSpPr>
            <p:nvPr/>
          </p:nvCxnSpPr>
          <p:spPr bwMode="auto">
            <a:xfrm rot="5400000" flipH="1">
              <a:off x="5329238" y="3789362"/>
              <a:ext cx="0" cy="66675"/>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8" name="Straight Connector 976">
              <a:extLst>
                <a:ext uri="{FF2B5EF4-FFF2-40B4-BE49-F238E27FC236}">
                  <a16:creationId xmlns:a16="http://schemas.microsoft.com/office/drawing/2014/main" id="{326E14F4-F010-704D-A7AC-262BD10AC4FC}"/>
                </a:ext>
              </a:extLst>
            </p:cNvPr>
            <p:cNvCxnSpPr>
              <a:cxnSpLocks noChangeShapeType="1"/>
            </p:cNvCxnSpPr>
            <p:nvPr/>
          </p:nvCxnSpPr>
          <p:spPr bwMode="auto">
            <a:xfrm rot="5400000" flipH="1">
              <a:off x="5329238" y="3302000"/>
              <a:ext cx="0" cy="66675"/>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9" name="Straight Connector 978">
              <a:extLst>
                <a:ext uri="{FF2B5EF4-FFF2-40B4-BE49-F238E27FC236}">
                  <a16:creationId xmlns:a16="http://schemas.microsoft.com/office/drawing/2014/main" id="{41610012-277C-6749-B60F-FACA9D778E6A}"/>
                </a:ext>
              </a:extLst>
            </p:cNvPr>
            <p:cNvCxnSpPr>
              <a:cxnSpLocks noChangeShapeType="1"/>
            </p:cNvCxnSpPr>
            <p:nvPr/>
          </p:nvCxnSpPr>
          <p:spPr bwMode="auto">
            <a:xfrm rot="5400000" flipH="1">
              <a:off x="5329238" y="2801937"/>
              <a:ext cx="0" cy="66675"/>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50" name="Straight Connector 980">
              <a:extLst>
                <a:ext uri="{FF2B5EF4-FFF2-40B4-BE49-F238E27FC236}">
                  <a16:creationId xmlns:a16="http://schemas.microsoft.com/office/drawing/2014/main" id="{B8FF8E26-0131-0941-A4D1-E2A773FF5AD3}"/>
                </a:ext>
              </a:extLst>
            </p:cNvPr>
            <p:cNvCxnSpPr>
              <a:cxnSpLocks noChangeShapeType="1"/>
            </p:cNvCxnSpPr>
            <p:nvPr/>
          </p:nvCxnSpPr>
          <p:spPr bwMode="auto">
            <a:xfrm rot="5400000" flipH="1">
              <a:off x="5329238" y="2305050"/>
              <a:ext cx="0" cy="66675"/>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cxnSp>
        <p:sp>
          <p:nvSpPr>
            <p:cNvPr id="51" name="TextBox 981">
              <a:extLst>
                <a:ext uri="{FF2B5EF4-FFF2-40B4-BE49-F238E27FC236}">
                  <a16:creationId xmlns:a16="http://schemas.microsoft.com/office/drawing/2014/main" id="{661CAB3B-6085-CD44-94F0-2A1AC0535411}"/>
                </a:ext>
              </a:extLst>
            </p:cNvPr>
            <p:cNvSpPr txBox="1">
              <a:spLocks noChangeArrowheads="1"/>
            </p:cNvSpPr>
            <p:nvPr/>
          </p:nvSpPr>
          <p:spPr bwMode="auto">
            <a:xfrm>
              <a:off x="7454900" y="2332038"/>
              <a:ext cx="11160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mn-lt"/>
                  <a:ea typeface="ＭＳ Ｐゴシック" charset="0"/>
                </a:rPr>
                <a:t>Gemcitabine</a:t>
              </a:r>
            </a:p>
          </p:txBody>
        </p:sp>
        <p:sp>
          <p:nvSpPr>
            <p:cNvPr id="52" name="TextBox 982">
              <a:extLst>
                <a:ext uri="{FF2B5EF4-FFF2-40B4-BE49-F238E27FC236}">
                  <a16:creationId xmlns:a16="http://schemas.microsoft.com/office/drawing/2014/main" id="{6BEE2C12-9425-9C47-A24C-10B7205DD506}"/>
                </a:ext>
              </a:extLst>
            </p:cNvPr>
            <p:cNvSpPr txBox="1">
              <a:spLocks noChangeArrowheads="1"/>
            </p:cNvSpPr>
            <p:nvPr/>
          </p:nvSpPr>
          <p:spPr bwMode="auto">
            <a:xfrm>
              <a:off x="7454900" y="2562225"/>
              <a:ext cx="965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Bolus 5-FU</a:t>
              </a:r>
            </a:p>
          </p:txBody>
        </p:sp>
        <p:cxnSp>
          <p:nvCxnSpPr>
            <p:cNvPr id="53" name="Straight Connector 984">
              <a:extLst>
                <a:ext uri="{FF2B5EF4-FFF2-40B4-BE49-F238E27FC236}">
                  <a16:creationId xmlns:a16="http://schemas.microsoft.com/office/drawing/2014/main" id="{0FADBF43-9386-E545-A796-B8CDFC3B8D4C}"/>
                </a:ext>
              </a:extLst>
            </p:cNvPr>
            <p:cNvCxnSpPr>
              <a:cxnSpLocks noChangeShapeType="1"/>
            </p:cNvCxnSpPr>
            <p:nvPr/>
          </p:nvCxnSpPr>
          <p:spPr bwMode="auto">
            <a:xfrm>
              <a:off x="7310438" y="2489200"/>
              <a:ext cx="173037" cy="0"/>
            </a:xfrm>
            <a:prstGeom prst="line">
              <a:avLst/>
            </a:prstGeom>
            <a:noFill/>
            <a:ln w="28575">
              <a:solidFill>
                <a:srgbClr val="C0504D"/>
              </a:solidFill>
              <a:round/>
              <a:headEnd/>
              <a:tailEnd/>
            </a:ln>
            <a:extLst>
              <a:ext uri="{909E8E84-426E-40DD-AFC4-6F175D3DCCD1}">
                <a14:hiddenFill xmlns:a14="http://schemas.microsoft.com/office/drawing/2010/main">
                  <a:noFill/>
                </a14:hiddenFill>
              </a:ext>
            </a:extLst>
          </p:spPr>
        </p:cxnSp>
        <p:cxnSp>
          <p:nvCxnSpPr>
            <p:cNvPr id="54" name="Straight Connector 53">
              <a:extLst>
                <a:ext uri="{FF2B5EF4-FFF2-40B4-BE49-F238E27FC236}">
                  <a16:creationId xmlns:a16="http://schemas.microsoft.com/office/drawing/2014/main" id="{0E20C90A-3631-AE40-94D1-9080B1803155}"/>
                </a:ext>
              </a:extLst>
            </p:cNvPr>
            <p:cNvCxnSpPr/>
            <p:nvPr/>
          </p:nvCxnSpPr>
          <p:spPr bwMode="auto">
            <a:xfrm>
              <a:off x="7310438" y="2717800"/>
              <a:ext cx="174625" cy="0"/>
            </a:xfrm>
            <a:prstGeom prst="line">
              <a:avLst/>
            </a:prstGeom>
            <a:noFill/>
            <a:ln w="28575" cap="flat" cmpd="sng" algn="ctr">
              <a:solidFill>
                <a:srgbClr val="9BBB59"/>
              </a:solidFill>
              <a:prstDash val="solid"/>
              <a:round/>
              <a:headEnd type="none" w="med" len="med"/>
              <a:tailEnd type="none" w="med" len="med"/>
            </a:ln>
            <a:effectLst/>
          </p:spPr>
        </p:cxnSp>
        <p:sp>
          <p:nvSpPr>
            <p:cNvPr id="55" name="TextBox 986">
              <a:extLst>
                <a:ext uri="{FF2B5EF4-FFF2-40B4-BE49-F238E27FC236}">
                  <a16:creationId xmlns:a16="http://schemas.microsoft.com/office/drawing/2014/main" id="{ECB2FF1C-4B8B-8A41-AD57-19124A8EDC5E}"/>
                </a:ext>
              </a:extLst>
            </p:cNvPr>
            <p:cNvSpPr txBox="1">
              <a:spLocks noChangeArrowheads="1"/>
            </p:cNvSpPr>
            <p:nvPr/>
          </p:nvSpPr>
          <p:spPr bwMode="auto">
            <a:xfrm>
              <a:off x="4867284" y="2184400"/>
              <a:ext cx="458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100</a:t>
              </a:r>
            </a:p>
          </p:txBody>
        </p:sp>
        <p:sp>
          <p:nvSpPr>
            <p:cNvPr id="56" name="TextBox 988">
              <a:extLst>
                <a:ext uri="{FF2B5EF4-FFF2-40B4-BE49-F238E27FC236}">
                  <a16:creationId xmlns:a16="http://schemas.microsoft.com/office/drawing/2014/main" id="{3FCD74B7-9EFD-AE4D-A917-74F432E0A779}"/>
                </a:ext>
              </a:extLst>
            </p:cNvPr>
            <p:cNvSpPr txBox="1">
              <a:spLocks noChangeArrowheads="1"/>
            </p:cNvSpPr>
            <p:nvPr/>
          </p:nvSpPr>
          <p:spPr bwMode="auto">
            <a:xfrm>
              <a:off x="4958655" y="2692400"/>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80</a:t>
              </a:r>
            </a:p>
          </p:txBody>
        </p:sp>
        <p:sp>
          <p:nvSpPr>
            <p:cNvPr id="57" name="TextBox 990">
              <a:extLst>
                <a:ext uri="{FF2B5EF4-FFF2-40B4-BE49-F238E27FC236}">
                  <a16:creationId xmlns:a16="http://schemas.microsoft.com/office/drawing/2014/main" id="{340453A0-1A8D-7F41-B027-31083D3AC7BB}"/>
                </a:ext>
              </a:extLst>
            </p:cNvPr>
            <p:cNvSpPr txBox="1">
              <a:spLocks noChangeArrowheads="1"/>
            </p:cNvSpPr>
            <p:nvPr/>
          </p:nvSpPr>
          <p:spPr bwMode="auto">
            <a:xfrm>
              <a:off x="4958655" y="31892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60</a:t>
              </a:r>
            </a:p>
          </p:txBody>
        </p:sp>
        <p:sp>
          <p:nvSpPr>
            <p:cNvPr id="58" name="TextBox 992">
              <a:extLst>
                <a:ext uri="{FF2B5EF4-FFF2-40B4-BE49-F238E27FC236}">
                  <a16:creationId xmlns:a16="http://schemas.microsoft.com/office/drawing/2014/main" id="{544BB2B7-F40B-D54C-A0AA-B1005FE5890C}"/>
                </a:ext>
              </a:extLst>
            </p:cNvPr>
            <p:cNvSpPr txBox="1">
              <a:spLocks noChangeArrowheads="1"/>
            </p:cNvSpPr>
            <p:nvPr/>
          </p:nvSpPr>
          <p:spPr bwMode="auto">
            <a:xfrm>
              <a:off x="4958655" y="3670300"/>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40</a:t>
              </a:r>
            </a:p>
          </p:txBody>
        </p:sp>
        <p:sp>
          <p:nvSpPr>
            <p:cNvPr id="59" name="TextBox 994">
              <a:extLst>
                <a:ext uri="{FF2B5EF4-FFF2-40B4-BE49-F238E27FC236}">
                  <a16:creationId xmlns:a16="http://schemas.microsoft.com/office/drawing/2014/main" id="{CE4BD2B0-AF2E-3746-AC8B-234D91B89A43}"/>
                </a:ext>
              </a:extLst>
            </p:cNvPr>
            <p:cNvSpPr txBox="1">
              <a:spLocks noChangeArrowheads="1"/>
            </p:cNvSpPr>
            <p:nvPr/>
          </p:nvSpPr>
          <p:spPr bwMode="auto">
            <a:xfrm>
              <a:off x="4958655" y="4183063"/>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20</a:t>
              </a:r>
            </a:p>
          </p:txBody>
        </p:sp>
        <p:sp>
          <p:nvSpPr>
            <p:cNvPr id="60" name="TextBox 996">
              <a:extLst>
                <a:ext uri="{FF2B5EF4-FFF2-40B4-BE49-F238E27FC236}">
                  <a16:creationId xmlns:a16="http://schemas.microsoft.com/office/drawing/2014/main" id="{893123CE-9FB1-AB41-BA81-FC5FAACF2132}"/>
                </a:ext>
              </a:extLst>
            </p:cNvPr>
            <p:cNvSpPr txBox="1">
              <a:spLocks noChangeArrowheads="1"/>
            </p:cNvSpPr>
            <p:nvPr/>
          </p:nvSpPr>
          <p:spPr bwMode="auto">
            <a:xfrm>
              <a:off x="5043488" y="4670425"/>
              <a:ext cx="28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0</a:t>
              </a:r>
            </a:p>
          </p:txBody>
        </p:sp>
        <p:sp>
          <p:nvSpPr>
            <p:cNvPr id="61" name="TextBox 997">
              <a:extLst>
                <a:ext uri="{FF2B5EF4-FFF2-40B4-BE49-F238E27FC236}">
                  <a16:creationId xmlns:a16="http://schemas.microsoft.com/office/drawing/2014/main" id="{47E9B272-2605-4E45-B389-2E65456E8825}"/>
                </a:ext>
              </a:extLst>
            </p:cNvPr>
            <p:cNvSpPr txBox="1">
              <a:spLocks noChangeArrowheads="1"/>
            </p:cNvSpPr>
            <p:nvPr/>
          </p:nvSpPr>
          <p:spPr bwMode="auto">
            <a:xfrm>
              <a:off x="5229225" y="4886325"/>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0</a:t>
              </a:r>
            </a:p>
          </p:txBody>
        </p:sp>
        <p:sp>
          <p:nvSpPr>
            <p:cNvPr id="62" name="TextBox 998">
              <a:extLst>
                <a:ext uri="{FF2B5EF4-FFF2-40B4-BE49-F238E27FC236}">
                  <a16:creationId xmlns:a16="http://schemas.microsoft.com/office/drawing/2014/main" id="{E89B575B-AE34-0844-9DA7-634719F5635B}"/>
                </a:ext>
              </a:extLst>
            </p:cNvPr>
            <p:cNvSpPr txBox="1">
              <a:spLocks noChangeArrowheads="1"/>
            </p:cNvSpPr>
            <p:nvPr/>
          </p:nvSpPr>
          <p:spPr bwMode="auto">
            <a:xfrm>
              <a:off x="5527675" y="4886325"/>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2</a:t>
              </a:r>
            </a:p>
          </p:txBody>
        </p:sp>
        <p:sp>
          <p:nvSpPr>
            <p:cNvPr id="63" name="TextBox 999">
              <a:extLst>
                <a:ext uri="{FF2B5EF4-FFF2-40B4-BE49-F238E27FC236}">
                  <a16:creationId xmlns:a16="http://schemas.microsoft.com/office/drawing/2014/main" id="{441081F7-E0D0-0E47-AA3A-0429E421525D}"/>
                </a:ext>
              </a:extLst>
            </p:cNvPr>
            <p:cNvSpPr txBox="1">
              <a:spLocks noChangeArrowheads="1"/>
            </p:cNvSpPr>
            <p:nvPr/>
          </p:nvSpPr>
          <p:spPr bwMode="auto">
            <a:xfrm>
              <a:off x="5870575" y="4886325"/>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4</a:t>
              </a:r>
            </a:p>
          </p:txBody>
        </p:sp>
        <p:sp>
          <p:nvSpPr>
            <p:cNvPr id="64" name="TextBox 1000">
              <a:extLst>
                <a:ext uri="{FF2B5EF4-FFF2-40B4-BE49-F238E27FC236}">
                  <a16:creationId xmlns:a16="http://schemas.microsoft.com/office/drawing/2014/main" id="{5AD76DB2-650F-D447-AD0B-0CBF058C0F75}"/>
                </a:ext>
              </a:extLst>
            </p:cNvPr>
            <p:cNvSpPr txBox="1">
              <a:spLocks noChangeArrowheads="1"/>
            </p:cNvSpPr>
            <p:nvPr/>
          </p:nvSpPr>
          <p:spPr bwMode="auto">
            <a:xfrm>
              <a:off x="6194425" y="4886325"/>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6</a:t>
              </a:r>
            </a:p>
          </p:txBody>
        </p:sp>
        <p:sp>
          <p:nvSpPr>
            <p:cNvPr id="65" name="TextBox 1001">
              <a:extLst>
                <a:ext uri="{FF2B5EF4-FFF2-40B4-BE49-F238E27FC236}">
                  <a16:creationId xmlns:a16="http://schemas.microsoft.com/office/drawing/2014/main" id="{AE6950B2-8D66-F64C-9392-1CE8E8A0C7E2}"/>
                </a:ext>
              </a:extLst>
            </p:cNvPr>
            <p:cNvSpPr txBox="1">
              <a:spLocks noChangeArrowheads="1"/>
            </p:cNvSpPr>
            <p:nvPr/>
          </p:nvSpPr>
          <p:spPr bwMode="auto">
            <a:xfrm>
              <a:off x="6550025" y="4886325"/>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8</a:t>
              </a:r>
            </a:p>
          </p:txBody>
        </p:sp>
        <p:sp>
          <p:nvSpPr>
            <p:cNvPr id="66" name="TextBox 1002">
              <a:extLst>
                <a:ext uri="{FF2B5EF4-FFF2-40B4-BE49-F238E27FC236}">
                  <a16:creationId xmlns:a16="http://schemas.microsoft.com/office/drawing/2014/main" id="{1BB910E6-96E5-0A40-AD7B-6379077F406C}"/>
                </a:ext>
              </a:extLst>
            </p:cNvPr>
            <p:cNvSpPr txBox="1">
              <a:spLocks noChangeArrowheads="1"/>
            </p:cNvSpPr>
            <p:nvPr/>
          </p:nvSpPr>
          <p:spPr bwMode="auto">
            <a:xfrm>
              <a:off x="6839396" y="488632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10</a:t>
              </a:r>
            </a:p>
          </p:txBody>
        </p:sp>
        <p:sp>
          <p:nvSpPr>
            <p:cNvPr id="67" name="TextBox 1003">
              <a:extLst>
                <a:ext uri="{FF2B5EF4-FFF2-40B4-BE49-F238E27FC236}">
                  <a16:creationId xmlns:a16="http://schemas.microsoft.com/office/drawing/2014/main" id="{489820A1-883B-364F-94E6-2B7D757712E9}"/>
                </a:ext>
              </a:extLst>
            </p:cNvPr>
            <p:cNvSpPr txBox="1">
              <a:spLocks noChangeArrowheads="1"/>
            </p:cNvSpPr>
            <p:nvPr/>
          </p:nvSpPr>
          <p:spPr bwMode="auto">
            <a:xfrm>
              <a:off x="7161658" y="488632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12</a:t>
              </a:r>
            </a:p>
          </p:txBody>
        </p:sp>
        <p:sp>
          <p:nvSpPr>
            <p:cNvPr id="68" name="TextBox 1004">
              <a:extLst>
                <a:ext uri="{FF2B5EF4-FFF2-40B4-BE49-F238E27FC236}">
                  <a16:creationId xmlns:a16="http://schemas.microsoft.com/office/drawing/2014/main" id="{66CEF9E0-E9C8-6A40-B96C-BE45447E3735}"/>
                </a:ext>
              </a:extLst>
            </p:cNvPr>
            <p:cNvSpPr txBox="1">
              <a:spLocks noChangeArrowheads="1"/>
            </p:cNvSpPr>
            <p:nvPr/>
          </p:nvSpPr>
          <p:spPr bwMode="auto">
            <a:xfrm>
              <a:off x="7496621" y="488632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14</a:t>
              </a:r>
            </a:p>
          </p:txBody>
        </p:sp>
        <p:sp>
          <p:nvSpPr>
            <p:cNvPr id="69" name="TextBox 1005">
              <a:extLst>
                <a:ext uri="{FF2B5EF4-FFF2-40B4-BE49-F238E27FC236}">
                  <a16:creationId xmlns:a16="http://schemas.microsoft.com/office/drawing/2014/main" id="{2BFD5323-E558-9042-8AC9-1390EB190E69}"/>
                </a:ext>
              </a:extLst>
            </p:cNvPr>
            <p:cNvSpPr txBox="1">
              <a:spLocks noChangeArrowheads="1"/>
            </p:cNvSpPr>
            <p:nvPr/>
          </p:nvSpPr>
          <p:spPr bwMode="auto">
            <a:xfrm>
              <a:off x="7840315" y="488632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16</a:t>
              </a:r>
            </a:p>
          </p:txBody>
        </p:sp>
        <p:sp>
          <p:nvSpPr>
            <p:cNvPr id="70" name="TextBox 1006">
              <a:extLst>
                <a:ext uri="{FF2B5EF4-FFF2-40B4-BE49-F238E27FC236}">
                  <a16:creationId xmlns:a16="http://schemas.microsoft.com/office/drawing/2014/main" id="{7DE56F2C-18BD-D148-A3D7-91FF36EF85C3}"/>
                </a:ext>
              </a:extLst>
            </p:cNvPr>
            <p:cNvSpPr txBox="1">
              <a:spLocks noChangeArrowheads="1"/>
            </p:cNvSpPr>
            <p:nvPr/>
          </p:nvSpPr>
          <p:spPr bwMode="auto">
            <a:xfrm>
              <a:off x="8175277" y="488632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18</a:t>
              </a:r>
            </a:p>
          </p:txBody>
        </p:sp>
        <p:sp>
          <p:nvSpPr>
            <p:cNvPr id="71" name="TextBox 1007">
              <a:extLst>
                <a:ext uri="{FF2B5EF4-FFF2-40B4-BE49-F238E27FC236}">
                  <a16:creationId xmlns:a16="http://schemas.microsoft.com/office/drawing/2014/main" id="{F30259F4-F94B-D644-8578-0EB5C0A06A65}"/>
                </a:ext>
              </a:extLst>
            </p:cNvPr>
            <p:cNvSpPr txBox="1">
              <a:spLocks noChangeArrowheads="1"/>
            </p:cNvSpPr>
            <p:nvPr/>
          </p:nvSpPr>
          <p:spPr bwMode="auto">
            <a:xfrm>
              <a:off x="8522940" y="488632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ＭＳ Ｐゴシック" charset="0"/>
                </a:rPr>
                <a:t>20</a:t>
              </a:r>
            </a:p>
          </p:txBody>
        </p:sp>
        <p:sp>
          <p:nvSpPr>
            <p:cNvPr id="72" name="TextBox 1008">
              <a:extLst>
                <a:ext uri="{FF2B5EF4-FFF2-40B4-BE49-F238E27FC236}">
                  <a16:creationId xmlns:a16="http://schemas.microsoft.com/office/drawing/2014/main" id="{EC69F672-300C-3B4F-BACC-09BC39757A05}"/>
                </a:ext>
              </a:extLst>
            </p:cNvPr>
            <p:cNvSpPr txBox="1">
              <a:spLocks noChangeArrowheads="1"/>
            </p:cNvSpPr>
            <p:nvPr/>
          </p:nvSpPr>
          <p:spPr bwMode="auto">
            <a:xfrm>
              <a:off x="6194950" y="5118100"/>
              <a:ext cx="1664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n-lt"/>
                  <a:ea typeface="ＭＳ Ｐゴシック" charset="0"/>
                </a:rPr>
                <a:t>Survival Time (Mos)</a:t>
              </a:r>
            </a:p>
          </p:txBody>
        </p:sp>
        <p:sp>
          <p:nvSpPr>
            <p:cNvPr id="73" name="TextBox 1009">
              <a:extLst>
                <a:ext uri="{FF2B5EF4-FFF2-40B4-BE49-F238E27FC236}">
                  <a16:creationId xmlns:a16="http://schemas.microsoft.com/office/drawing/2014/main" id="{8A9A6540-A060-6745-A828-EAE8A06BCD62}"/>
                </a:ext>
              </a:extLst>
            </p:cNvPr>
            <p:cNvSpPr txBox="1">
              <a:spLocks noChangeArrowheads="1"/>
            </p:cNvSpPr>
            <p:nvPr/>
          </p:nvSpPr>
          <p:spPr bwMode="auto">
            <a:xfrm rot="-5400000">
              <a:off x="3871748" y="3460849"/>
              <a:ext cx="18069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mn-lt"/>
                  <a:ea typeface="ＭＳ Ｐゴシック" charset="0"/>
                </a:rPr>
                <a:t>Patients Surviving (%)</a:t>
              </a:r>
            </a:p>
          </p:txBody>
        </p:sp>
        <p:sp>
          <p:nvSpPr>
            <p:cNvPr id="74" name="Freeform 1010">
              <a:extLst>
                <a:ext uri="{FF2B5EF4-FFF2-40B4-BE49-F238E27FC236}">
                  <a16:creationId xmlns:a16="http://schemas.microsoft.com/office/drawing/2014/main" id="{AC84CF94-B77D-1D41-887A-A7212440B5F3}"/>
                </a:ext>
              </a:extLst>
            </p:cNvPr>
            <p:cNvSpPr>
              <a:spLocks/>
            </p:cNvSpPr>
            <p:nvPr/>
          </p:nvSpPr>
          <p:spPr bwMode="auto">
            <a:xfrm>
              <a:off x="5367338" y="2333625"/>
              <a:ext cx="3052762" cy="2479675"/>
            </a:xfrm>
            <a:custGeom>
              <a:avLst/>
              <a:gdLst>
                <a:gd name="T0" fmla="*/ 0 w 3052385"/>
                <a:gd name="T1" fmla="*/ 0 h 2480063"/>
                <a:gd name="T2" fmla="*/ 89050 w 3052385"/>
                <a:gd name="T3" fmla="*/ 154065 h 2480063"/>
                <a:gd name="T4" fmla="*/ 158322 w 3052385"/>
                <a:gd name="T5" fmla="*/ 154065 h 2480063"/>
                <a:gd name="T6" fmla="*/ 181390 w 3052385"/>
                <a:gd name="T7" fmla="*/ 242566 h 2480063"/>
                <a:gd name="T8" fmla="*/ 211081 w 3052385"/>
                <a:gd name="T9" fmla="*/ 242566 h 2480063"/>
                <a:gd name="T10" fmla="*/ 240772 w 3052385"/>
                <a:gd name="T11" fmla="*/ 357292 h 2480063"/>
                <a:gd name="T12" fmla="*/ 323222 w 3052385"/>
                <a:gd name="T13" fmla="*/ 357292 h 2480063"/>
                <a:gd name="T14" fmla="*/ 319933 w 3052385"/>
                <a:gd name="T15" fmla="*/ 393348 h 2480063"/>
                <a:gd name="T16" fmla="*/ 376002 w 3052385"/>
                <a:gd name="T17" fmla="*/ 393348 h 2480063"/>
                <a:gd name="T18" fmla="*/ 448556 w 3052385"/>
                <a:gd name="T19" fmla="*/ 632639 h 2480063"/>
                <a:gd name="T20" fmla="*/ 478233 w 3052385"/>
                <a:gd name="T21" fmla="*/ 635921 h 2480063"/>
                <a:gd name="T22" fmla="*/ 478233 w 3052385"/>
                <a:gd name="T23" fmla="*/ 665421 h 2480063"/>
                <a:gd name="T24" fmla="*/ 540904 w 3052385"/>
                <a:gd name="T25" fmla="*/ 665421 h 2480063"/>
                <a:gd name="T26" fmla="*/ 580484 w 3052385"/>
                <a:gd name="T27" fmla="*/ 789977 h 2480063"/>
                <a:gd name="T28" fmla="*/ 649746 w 3052385"/>
                <a:gd name="T29" fmla="*/ 789977 h 2480063"/>
                <a:gd name="T30" fmla="*/ 702515 w 3052385"/>
                <a:gd name="T31" fmla="*/ 898149 h 2480063"/>
                <a:gd name="T32" fmla="*/ 735495 w 3052385"/>
                <a:gd name="T33" fmla="*/ 930925 h 2480063"/>
                <a:gd name="T34" fmla="*/ 765184 w 3052385"/>
                <a:gd name="T35" fmla="*/ 1025987 h 2480063"/>
                <a:gd name="T36" fmla="*/ 784965 w 3052385"/>
                <a:gd name="T37" fmla="*/ 1062053 h 2480063"/>
                <a:gd name="T38" fmla="*/ 814656 w 3052385"/>
                <a:gd name="T39" fmla="*/ 1068609 h 2480063"/>
                <a:gd name="T40" fmla="*/ 837745 w 3052385"/>
                <a:gd name="T41" fmla="*/ 1153836 h 2480063"/>
                <a:gd name="T42" fmla="*/ 857526 w 3052385"/>
                <a:gd name="T43" fmla="*/ 1157110 h 2480063"/>
                <a:gd name="T44" fmla="*/ 903707 w 3052385"/>
                <a:gd name="T45" fmla="*/ 1258723 h 2480063"/>
                <a:gd name="T46" fmla="*/ 906996 w 3052385"/>
                <a:gd name="T47" fmla="*/ 1340672 h 2480063"/>
                <a:gd name="T48" fmla="*/ 982866 w 3052385"/>
                <a:gd name="T49" fmla="*/ 1357067 h 2480063"/>
                <a:gd name="T50" fmla="*/ 986157 w 3052385"/>
                <a:gd name="T51" fmla="*/ 1422622 h 2480063"/>
                <a:gd name="T52" fmla="*/ 1035627 w 3052385"/>
                <a:gd name="T53" fmla="*/ 1439014 h 2480063"/>
                <a:gd name="T54" fmla="*/ 1055427 w 3052385"/>
                <a:gd name="T55" fmla="*/ 1465238 h 2480063"/>
                <a:gd name="T56" fmla="*/ 1062028 w 3052385"/>
                <a:gd name="T57" fmla="*/ 1511127 h 2480063"/>
                <a:gd name="T58" fmla="*/ 1095008 w 3052385"/>
                <a:gd name="T59" fmla="*/ 1524237 h 2480063"/>
                <a:gd name="T60" fmla="*/ 1095008 w 3052385"/>
                <a:gd name="T61" fmla="*/ 1557015 h 2480063"/>
                <a:gd name="T62" fmla="*/ 1154370 w 3052385"/>
                <a:gd name="T63" fmla="*/ 1557015 h 2480063"/>
                <a:gd name="T64" fmla="*/ 1157670 w 3052385"/>
                <a:gd name="T65" fmla="*/ 1593075 h 2480063"/>
                <a:gd name="T66" fmla="*/ 1207145 w 3052385"/>
                <a:gd name="T67" fmla="*/ 1593075 h 2480063"/>
                <a:gd name="T68" fmla="*/ 1223637 w 3052385"/>
                <a:gd name="T69" fmla="*/ 1645520 h 2480063"/>
                <a:gd name="T70" fmla="*/ 1266509 w 3052385"/>
                <a:gd name="T71" fmla="*/ 1737300 h 2480063"/>
                <a:gd name="T72" fmla="*/ 1381941 w 3052385"/>
                <a:gd name="T73" fmla="*/ 1737300 h 2480063"/>
                <a:gd name="T74" fmla="*/ 1411630 w 3052385"/>
                <a:gd name="T75" fmla="*/ 1835640 h 2480063"/>
                <a:gd name="T76" fmla="*/ 1438012 w 3052385"/>
                <a:gd name="T77" fmla="*/ 1865139 h 2480063"/>
                <a:gd name="T78" fmla="*/ 1586431 w 3052385"/>
                <a:gd name="T79" fmla="*/ 1865139 h 2480063"/>
                <a:gd name="T80" fmla="*/ 1609516 w 3052385"/>
                <a:gd name="T81" fmla="*/ 1914307 h 2480063"/>
                <a:gd name="T82" fmla="*/ 1748041 w 3052385"/>
                <a:gd name="T83" fmla="*/ 1914307 h 2480063"/>
                <a:gd name="T84" fmla="*/ 1744742 w 3052385"/>
                <a:gd name="T85" fmla="*/ 1979866 h 2480063"/>
                <a:gd name="T86" fmla="*/ 1817303 w 3052385"/>
                <a:gd name="T87" fmla="*/ 1979866 h 2480063"/>
                <a:gd name="T88" fmla="*/ 1820601 w 3052385"/>
                <a:gd name="T89" fmla="*/ 2042146 h 2480063"/>
                <a:gd name="T90" fmla="*/ 2041580 w 3052385"/>
                <a:gd name="T91" fmla="*/ 2042146 h 2480063"/>
                <a:gd name="T92" fmla="*/ 2044876 w 3052385"/>
                <a:gd name="T93" fmla="*/ 2097879 h 2480063"/>
                <a:gd name="T94" fmla="*/ 2064667 w 3052385"/>
                <a:gd name="T95" fmla="*/ 2097879 h 2480063"/>
                <a:gd name="T96" fmla="*/ 2064667 w 3052385"/>
                <a:gd name="T97" fmla="*/ 2160153 h 2480063"/>
                <a:gd name="T98" fmla="*/ 2298827 w 3052385"/>
                <a:gd name="T99" fmla="*/ 2160153 h 2480063"/>
                <a:gd name="T100" fmla="*/ 2298827 w 3052385"/>
                <a:gd name="T101" fmla="*/ 2215876 h 2480063"/>
                <a:gd name="T102" fmla="*/ 2341716 w 3052385"/>
                <a:gd name="T103" fmla="*/ 2215876 h 2480063"/>
                <a:gd name="T104" fmla="*/ 2345007 w 3052385"/>
                <a:gd name="T105" fmla="*/ 2291270 h 2480063"/>
                <a:gd name="T106" fmla="*/ 2899095 w 3052385"/>
                <a:gd name="T107" fmla="*/ 2291270 h 2480063"/>
                <a:gd name="T108" fmla="*/ 2899095 w 3052385"/>
                <a:gd name="T109" fmla="*/ 2383046 h 2480063"/>
                <a:gd name="T110" fmla="*/ 3060705 w 3052385"/>
                <a:gd name="T111" fmla="*/ 2383046 h 2480063"/>
                <a:gd name="T112" fmla="*/ 3060705 w 3052385"/>
                <a:gd name="T113" fmla="*/ 2471550 h 24800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52385"/>
                <a:gd name="T172" fmla="*/ 0 h 2480063"/>
                <a:gd name="T173" fmla="*/ 3052385 w 3052385"/>
                <a:gd name="T174" fmla="*/ 2480063 h 24800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52385" h="2480063">
                  <a:moveTo>
                    <a:pt x="0" y="0"/>
                  </a:moveTo>
                  <a:lnTo>
                    <a:pt x="88808" y="154593"/>
                  </a:lnTo>
                  <a:lnTo>
                    <a:pt x="157882" y="154593"/>
                  </a:lnTo>
                  <a:lnTo>
                    <a:pt x="180906" y="243402"/>
                  </a:lnTo>
                  <a:lnTo>
                    <a:pt x="210509" y="243402"/>
                  </a:lnTo>
                  <a:lnTo>
                    <a:pt x="240112" y="358524"/>
                  </a:lnTo>
                  <a:lnTo>
                    <a:pt x="322342" y="358524"/>
                  </a:lnTo>
                  <a:lnTo>
                    <a:pt x="319053" y="394705"/>
                  </a:lnTo>
                  <a:lnTo>
                    <a:pt x="374970" y="394705"/>
                  </a:lnTo>
                  <a:lnTo>
                    <a:pt x="447332" y="634817"/>
                  </a:lnTo>
                  <a:lnTo>
                    <a:pt x="476935" y="638107"/>
                  </a:lnTo>
                  <a:lnTo>
                    <a:pt x="476935" y="667709"/>
                  </a:lnTo>
                  <a:lnTo>
                    <a:pt x="539430" y="667709"/>
                  </a:lnTo>
                  <a:lnTo>
                    <a:pt x="578900" y="792699"/>
                  </a:lnTo>
                  <a:lnTo>
                    <a:pt x="647974" y="792699"/>
                  </a:lnTo>
                  <a:lnTo>
                    <a:pt x="700601" y="901243"/>
                  </a:lnTo>
                  <a:lnTo>
                    <a:pt x="733493" y="934135"/>
                  </a:lnTo>
                  <a:lnTo>
                    <a:pt x="763096" y="1029522"/>
                  </a:lnTo>
                  <a:lnTo>
                    <a:pt x="782831" y="1065704"/>
                  </a:lnTo>
                  <a:lnTo>
                    <a:pt x="812434" y="1072282"/>
                  </a:lnTo>
                  <a:lnTo>
                    <a:pt x="835459" y="1157802"/>
                  </a:lnTo>
                  <a:lnTo>
                    <a:pt x="855194" y="1161091"/>
                  </a:lnTo>
                  <a:lnTo>
                    <a:pt x="901243" y="1263056"/>
                  </a:lnTo>
                  <a:lnTo>
                    <a:pt x="904532" y="1345286"/>
                  </a:lnTo>
                  <a:lnTo>
                    <a:pt x="980184" y="1361732"/>
                  </a:lnTo>
                  <a:lnTo>
                    <a:pt x="983473" y="1427517"/>
                  </a:lnTo>
                  <a:lnTo>
                    <a:pt x="1032811" y="1443963"/>
                  </a:lnTo>
                  <a:lnTo>
                    <a:pt x="1052546" y="1470276"/>
                  </a:lnTo>
                  <a:lnTo>
                    <a:pt x="1059125" y="1516325"/>
                  </a:lnTo>
                  <a:lnTo>
                    <a:pt x="1092017" y="1529482"/>
                  </a:lnTo>
                  <a:lnTo>
                    <a:pt x="1092017" y="1562374"/>
                  </a:lnTo>
                  <a:lnTo>
                    <a:pt x="1151223" y="1562374"/>
                  </a:lnTo>
                  <a:lnTo>
                    <a:pt x="1154512" y="1598555"/>
                  </a:lnTo>
                  <a:lnTo>
                    <a:pt x="1203850" y="1598555"/>
                  </a:lnTo>
                  <a:lnTo>
                    <a:pt x="1220296" y="1651183"/>
                  </a:lnTo>
                  <a:lnTo>
                    <a:pt x="1263056" y="1743281"/>
                  </a:lnTo>
                  <a:lnTo>
                    <a:pt x="1378178" y="1743281"/>
                  </a:lnTo>
                  <a:lnTo>
                    <a:pt x="1407781" y="1841957"/>
                  </a:lnTo>
                  <a:lnTo>
                    <a:pt x="1434095" y="1871560"/>
                  </a:lnTo>
                  <a:lnTo>
                    <a:pt x="1582109" y="1871560"/>
                  </a:lnTo>
                  <a:lnTo>
                    <a:pt x="1605134" y="1920898"/>
                  </a:lnTo>
                  <a:lnTo>
                    <a:pt x="1743280" y="1920898"/>
                  </a:lnTo>
                  <a:lnTo>
                    <a:pt x="1739991" y="1986682"/>
                  </a:lnTo>
                  <a:lnTo>
                    <a:pt x="1812354" y="1986682"/>
                  </a:lnTo>
                  <a:lnTo>
                    <a:pt x="1815643" y="2049177"/>
                  </a:lnTo>
                  <a:lnTo>
                    <a:pt x="2036020" y="2049177"/>
                  </a:lnTo>
                  <a:lnTo>
                    <a:pt x="2039309" y="2105094"/>
                  </a:lnTo>
                  <a:lnTo>
                    <a:pt x="2059044" y="2105094"/>
                  </a:lnTo>
                  <a:lnTo>
                    <a:pt x="2059044" y="2167589"/>
                  </a:lnTo>
                  <a:lnTo>
                    <a:pt x="2292578" y="2167589"/>
                  </a:lnTo>
                  <a:lnTo>
                    <a:pt x="2292578" y="2223505"/>
                  </a:lnTo>
                  <a:lnTo>
                    <a:pt x="2335338" y="2223505"/>
                  </a:lnTo>
                  <a:lnTo>
                    <a:pt x="2338627" y="2299157"/>
                  </a:lnTo>
                  <a:lnTo>
                    <a:pt x="2891214" y="2299157"/>
                  </a:lnTo>
                  <a:lnTo>
                    <a:pt x="2891214" y="2391255"/>
                  </a:lnTo>
                  <a:lnTo>
                    <a:pt x="3052385" y="2391255"/>
                  </a:lnTo>
                  <a:lnTo>
                    <a:pt x="3052385" y="2480063"/>
                  </a:lnTo>
                </a:path>
              </a:pathLst>
            </a:custGeom>
            <a:noFill/>
            <a:ln w="28575" cap="flat" cmpd="sng">
              <a:solidFill>
                <a:srgbClr val="C050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74">
              <a:extLst>
                <a:ext uri="{FF2B5EF4-FFF2-40B4-BE49-F238E27FC236}">
                  <a16:creationId xmlns:a16="http://schemas.microsoft.com/office/drawing/2014/main" id="{BC390E6B-CEED-7F45-9150-AF0561E986F0}"/>
                </a:ext>
              </a:extLst>
            </p:cNvPr>
            <p:cNvSpPr/>
            <p:nvPr/>
          </p:nvSpPr>
          <p:spPr bwMode="auto">
            <a:xfrm>
              <a:off x="5367338" y="2339975"/>
              <a:ext cx="2470150" cy="2436813"/>
            </a:xfrm>
            <a:custGeom>
              <a:avLst/>
              <a:gdLst>
                <a:gd name="connsiteX0" fmla="*/ 0 w 2470195"/>
                <a:gd name="connsiteY0" fmla="*/ 0 h 2437304"/>
                <a:gd name="connsiteX1" fmla="*/ 78941 w 2470195"/>
                <a:gd name="connsiteY1" fmla="*/ 154593 h 2437304"/>
                <a:gd name="connsiteX2" fmla="*/ 111833 w 2470195"/>
                <a:gd name="connsiteY2" fmla="*/ 240113 h 2437304"/>
                <a:gd name="connsiteX3" fmla="*/ 141436 w 2470195"/>
                <a:gd name="connsiteY3" fmla="*/ 266426 h 2437304"/>
                <a:gd name="connsiteX4" fmla="*/ 141436 w 2470195"/>
                <a:gd name="connsiteY4" fmla="*/ 417730 h 2437304"/>
                <a:gd name="connsiteX5" fmla="*/ 177617 w 2470195"/>
                <a:gd name="connsiteY5" fmla="*/ 539431 h 2437304"/>
                <a:gd name="connsiteX6" fmla="*/ 207220 w 2470195"/>
                <a:gd name="connsiteY6" fmla="*/ 628239 h 2437304"/>
                <a:gd name="connsiteX7" fmla="*/ 226955 w 2470195"/>
                <a:gd name="connsiteY7" fmla="*/ 743362 h 2437304"/>
                <a:gd name="connsiteX8" fmla="*/ 299318 w 2470195"/>
                <a:gd name="connsiteY8" fmla="*/ 743362 h 2437304"/>
                <a:gd name="connsiteX9" fmla="*/ 299318 w 2470195"/>
                <a:gd name="connsiteY9" fmla="*/ 792700 h 2437304"/>
                <a:gd name="connsiteX10" fmla="*/ 374970 w 2470195"/>
                <a:gd name="connsiteY10" fmla="*/ 792700 h 2437304"/>
                <a:gd name="connsiteX11" fmla="*/ 378259 w 2470195"/>
                <a:gd name="connsiteY11" fmla="*/ 835459 h 2437304"/>
                <a:gd name="connsiteX12" fmla="*/ 414440 w 2470195"/>
                <a:gd name="connsiteY12" fmla="*/ 838749 h 2437304"/>
                <a:gd name="connsiteX13" fmla="*/ 414440 w 2470195"/>
                <a:gd name="connsiteY13" fmla="*/ 871641 h 2437304"/>
                <a:gd name="connsiteX14" fmla="*/ 480224 w 2470195"/>
                <a:gd name="connsiteY14" fmla="*/ 871641 h 2437304"/>
                <a:gd name="connsiteX15" fmla="*/ 476935 w 2470195"/>
                <a:gd name="connsiteY15" fmla="*/ 940714 h 2437304"/>
                <a:gd name="connsiteX16" fmla="*/ 506538 w 2470195"/>
                <a:gd name="connsiteY16" fmla="*/ 960449 h 2437304"/>
                <a:gd name="connsiteX17" fmla="*/ 506538 w 2470195"/>
                <a:gd name="connsiteY17" fmla="*/ 1026234 h 2437304"/>
                <a:gd name="connsiteX18" fmla="*/ 572322 w 2470195"/>
                <a:gd name="connsiteY18" fmla="*/ 1134777 h 2437304"/>
                <a:gd name="connsiteX19" fmla="*/ 628239 w 2470195"/>
                <a:gd name="connsiteY19" fmla="*/ 1134777 h 2437304"/>
                <a:gd name="connsiteX20" fmla="*/ 628239 w 2470195"/>
                <a:gd name="connsiteY20" fmla="*/ 1210429 h 2437304"/>
                <a:gd name="connsiteX21" fmla="*/ 707180 w 2470195"/>
                <a:gd name="connsiteY21" fmla="*/ 1348576 h 2437304"/>
                <a:gd name="connsiteX22" fmla="*/ 707180 w 2470195"/>
                <a:gd name="connsiteY22" fmla="*/ 1414360 h 2437304"/>
                <a:gd name="connsiteX23" fmla="*/ 746650 w 2470195"/>
                <a:gd name="connsiteY23" fmla="*/ 1414360 h 2437304"/>
                <a:gd name="connsiteX24" fmla="*/ 776253 w 2470195"/>
                <a:gd name="connsiteY24" fmla="*/ 1450542 h 2437304"/>
                <a:gd name="connsiteX25" fmla="*/ 819013 w 2470195"/>
                <a:gd name="connsiteY25" fmla="*/ 1555796 h 2437304"/>
                <a:gd name="connsiteX26" fmla="*/ 815723 w 2470195"/>
                <a:gd name="connsiteY26" fmla="*/ 1680786 h 2437304"/>
                <a:gd name="connsiteX27" fmla="*/ 858483 w 2470195"/>
                <a:gd name="connsiteY27" fmla="*/ 1766306 h 2437304"/>
                <a:gd name="connsiteX28" fmla="*/ 980184 w 2470195"/>
                <a:gd name="connsiteY28" fmla="*/ 1766306 h 2437304"/>
                <a:gd name="connsiteX29" fmla="*/ 980184 w 2470195"/>
                <a:gd name="connsiteY29" fmla="*/ 1838668 h 2437304"/>
                <a:gd name="connsiteX30" fmla="*/ 1016365 w 2470195"/>
                <a:gd name="connsiteY30" fmla="*/ 1835379 h 2437304"/>
                <a:gd name="connsiteX31" fmla="*/ 1036100 w 2470195"/>
                <a:gd name="connsiteY31" fmla="*/ 1917609 h 2437304"/>
                <a:gd name="connsiteX32" fmla="*/ 1111752 w 2470195"/>
                <a:gd name="connsiteY32" fmla="*/ 1917609 h 2437304"/>
                <a:gd name="connsiteX33" fmla="*/ 1124909 w 2470195"/>
                <a:gd name="connsiteY33" fmla="*/ 1976815 h 2437304"/>
                <a:gd name="connsiteX34" fmla="*/ 1128198 w 2470195"/>
                <a:gd name="connsiteY34" fmla="*/ 2039310 h 2437304"/>
                <a:gd name="connsiteX35" fmla="*/ 1161090 w 2470195"/>
                <a:gd name="connsiteY35" fmla="*/ 2039310 h 2437304"/>
                <a:gd name="connsiteX36" fmla="*/ 1161090 w 2470195"/>
                <a:gd name="connsiteY36" fmla="*/ 2085359 h 2437304"/>
                <a:gd name="connsiteX37" fmla="*/ 1200561 w 2470195"/>
                <a:gd name="connsiteY37" fmla="*/ 2082070 h 2437304"/>
                <a:gd name="connsiteX38" fmla="*/ 1269634 w 2470195"/>
                <a:gd name="connsiteY38" fmla="*/ 2322182 h 2437304"/>
                <a:gd name="connsiteX39" fmla="*/ 1404492 w 2470195"/>
                <a:gd name="connsiteY39" fmla="*/ 2322182 h 2437304"/>
                <a:gd name="connsiteX40" fmla="*/ 1407781 w 2470195"/>
                <a:gd name="connsiteY40" fmla="*/ 2361652 h 2437304"/>
                <a:gd name="connsiteX41" fmla="*/ 1539349 w 2470195"/>
                <a:gd name="connsiteY41" fmla="*/ 2361652 h 2437304"/>
                <a:gd name="connsiteX42" fmla="*/ 1539349 w 2470195"/>
                <a:gd name="connsiteY42" fmla="*/ 2397834 h 2437304"/>
                <a:gd name="connsiteX43" fmla="*/ 1894584 w 2470195"/>
                <a:gd name="connsiteY43" fmla="*/ 2397834 h 2437304"/>
                <a:gd name="connsiteX44" fmla="*/ 1897873 w 2470195"/>
                <a:gd name="connsiteY44" fmla="*/ 2437304 h 2437304"/>
                <a:gd name="connsiteX45" fmla="*/ 2470195 w 2470195"/>
                <a:gd name="connsiteY45" fmla="*/ 2437304 h 24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70195" h="2437304">
                  <a:moveTo>
                    <a:pt x="0" y="0"/>
                  </a:moveTo>
                  <a:lnTo>
                    <a:pt x="78941" y="154593"/>
                  </a:lnTo>
                  <a:lnTo>
                    <a:pt x="111833" y="240113"/>
                  </a:lnTo>
                  <a:lnTo>
                    <a:pt x="141436" y="266426"/>
                  </a:lnTo>
                  <a:lnTo>
                    <a:pt x="141436" y="417730"/>
                  </a:lnTo>
                  <a:lnTo>
                    <a:pt x="177617" y="539431"/>
                  </a:lnTo>
                  <a:lnTo>
                    <a:pt x="207220" y="628239"/>
                  </a:lnTo>
                  <a:lnTo>
                    <a:pt x="226955" y="743362"/>
                  </a:lnTo>
                  <a:lnTo>
                    <a:pt x="299318" y="743362"/>
                  </a:lnTo>
                  <a:lnTo>
                    <a:pt x="299318" y="792700"/>
                  </a:lnTo>
                  <a:lnTo>
                    <a:pt x="374970" y="792700"/>
                  </a:lnTo>
                  <a:lnTo>
                    <a:pt x="378259" y="835459"/>
                  </a:lnTo>
                  <a:lnTo>
                    <a:pt x="414440" y="838749"/>
                  </a:lnTo>
                  <a:lnTo>
                    <a:pt x="414440" y="871641"/>
                  </a:lnTo>
                  <a:lnTo>
                    <a:pt x="480224" y="871641"/>
                  </a:lnTo>
                  <a:lnTo>
                    <a:pt x="476935" y="940714"/>
                  </a:lnTo>
                  <a:lnTo>
                    <a:pt x="506538" y="960449"/>
                  </a:lnTo>
                  <a:lnTo>
                    <a:pt x="506538" y="1026234"/>
                  </a:lnTo>
                  <a:lnTo>
                    <a:pt x="572322" y="1134777"/>
                  </a:lnTo>
                  <a:lnTo>
                    <a:pt x="628239" y="1134777"/>
                  </a:lnTo>
                  <a:lnTo>
                    <a:pt x="628239" y="1210429"/>
                  </a:lnTo>
                  <a:lnTo>
                    <a:pt x="707180" y="1348576"/>
                  </a:lnTo>
                  <a:lnTo>
                    <a:pt x="707180" y="1414360"/>
                  </a:lnTo>
                  <a:lnTo>
                    <a:pt x="746650" y="1414360"/>
                  </a:lnTo>
                  <a:lnTo>
                    <a:pt x="776253" y="1450542"/>
                  </a:lnTo>
                  <a:lnTo>
                    <a:pt x="819013" y="1555796"/>
                  </a:lnTo>
                  <a:cubicBezTo>
                    <a:pt x="817916" y="1597459"/>
                    <a:pt x="816820" y="1639123"/>
                    <a:pt x="815723" y="1680786"/>
                  </a:cubicBezTo>
                  <a:lnTo>
                    <a:pt x="858483" y="1766306"/>
                  </a:lnTo>
                  <a:lnTo>
                    <a:pt x="980184" y="1766306"/>
                  </a:lnTo>
                  <a:lnTo>
                    <a:pt x="980184" y="1838668"/>
                  </a:lnTo>
                  <a:lnTo>
                    <a:pt x="1016365" y="1835379"/>
                  </a:lnTo>
                  <a:lnTo>
                    <a:pt x="1036100" y="1917609"/>
                  </a:lnTo>
                  <a:lnTo>
                    <a:pt x="1111752" y="1917609"/>
                  </a:lnTo>
                  <a:lnTo>
                    <a:pt x="1124909" y="1976815"/>
                  </a:lnTo>
                  <a:lnTo>
                    <a:pt x="1128198" y="2039310"/>
                  </a:lnTo>
                  <a:lnTo>
                    <a:pt x="1161090" y="2039310"/>
                  </a:lnTo>
                  <a:lnTo>
                    <a:pt x="1161090" y="2085359"/>
                  </a:lnTo>
                  <a:lnTo>
                    <a:pt x="1200561" y="2082070"/>
                  </a:lnTo>
                  <a:lnTo>
                    <a:pt x="1269634" y="2322182"/>
                  </a:lnTo>
                  <a:lnTo>
                    <a:pt x="1404492" y="2322182"/>
                  </a:lnTo>
                  <a:lnTo>
                    <a:pt x="1407781" y="2361652"/>
                  </a:lnTo>
                  <a:lnTo>
                    <a:pt x="1539349" y="2361652"/>
                  </a:lnTo>
                  <a:lnTo>
                    <a:pt x="1539349" y="2397834"/>
                  </a:lnTo>
                  <a:lnTo>
                    <a:pt x="1894584" y="2397834"/>
                  </a:lnTo>
                  <a:lnTo>
                    <a:pt x="1897873" y="2437304"/>
                  </a:lnTo>
                  <a:lnTo>
                    <a:pt x="2470195" y="2437304"/>
                  </a:lnTo>
                </a:path>
              </a:pathLst>
            </a:custGeom>
            <a:noFill/>
            <a:ln w="28575" cap="flat" cmpd="sng" algn="ctr">
              <a:solidFill>
                <a:srgbClr val="9BBB59"/>
              </a:solidFill>
              <a:prstDash val="solid"/>
              <a:roun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p:txBody>
        </p:sp>
      </p:grpSp>
      <p:sp>
        <p:nvSpPr>
          <p:cNvPr id="121" name="TextBox 48">
            <a:extLst>
              <a:ext uri="{FF2B5EF4-FFF2-40B4-BE49-F238E27FC236}">
                <a16:creationId xmlns:a16="http://schemas.microsoft.com/office/drawing/2014/main" id="{95C40D9C-8739-5245-93DE-3899D306ACE5}"/>
              </a:ext>
            </a:extLst>
          </p:cNvPr>
          <p:cNvSpPr txBox="1">
            <a:spLocks noChangeArrowheads="1"/>
          </p:cNvSpPr>
          <p:nvPr/>
        </p:nvSpPr>
        <p:spPr bwMode="auto">
          <a:xfrm>
            <a:off x="4716176" y="3722631"/>
            <a:ext cx="43132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mn-lt"/>
                <a:ea typeface="ＭＳ Ｐゴシック" charset="0"/>
              </a:rPr>
              <a:t>*Composite of measurements of pain (analgesic consumption and pain intensity), Karnofsky performance status, and weight</a:t>
            </a:r>
          </a:p>
        </p:txBody>
      </p:sp>
      <p:sp>
        <p:nvSpPr>
          <p:cNvPr id="122" name="Rectangle 3">
            <a:extLst>
              <a:ext uri="{FF2B5EF4-FFF2-40B4-BE49-F238E27FC236}">
                <a16:creationId xmlns:a16="http://schemas.microsoft.com/office/drawing/2014/main" id="{4DDB13C1-27D9-EA45-A712-B40584B6B561}"/>
              </a:ext>
            </a:extLst>
          </p:cNvPr>
          <p:cNvSpPr txBox="1">
            <a:spLocks noChangeArrowheads="1"/>
          </p:cNvSpPr>
          <p:nvPr/>
        </p:nvSpPr>
        <p:spPr>
          <a:xfrm>
            <a:off x="430034" y="1170830"/>
            <a:ext cx="3771821" cy="309084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514350" indent="-339725" fontAlgn="auto">
              <a:spcAft>
                <a:spcPts val="0"/>
              </a:spcAft>
              <a:buClr>
                <a:schemeClr val="tx1"/>
              </a:buClr>
              <a:buFont typeface="Arial" charset="0"/>
              <a:buChar char="•"/>
              <a:defRPr/>
            </a:pPr>
            <a:r>
              <a:rPr kumimoji="0" lang="en-US" sz="2000" b="0" i="0" u="none" strike="noStrike" kern="1200" cap="none" spc="0" normalizeH="0" baseline="0" noProof="0" dirty="0">
                <a:ln>
                  <a:noFill/>
                </a:ln>
                <a:solidFill>
                  <a:sysClr val="windowText" lastClr="000000"/>
                </a:solidFill>
                <a:effectLst/>
                <a:uLnTx/>
                <a:uFillTx/>
                <a:ea typeface="+mn-ea"/>
                <a:cs typeface="+mn-cs"/>
              </a:rPr>
              <a:t>Median survival </a:t>
            </a:r>
            <a:br>
              <a:rPr kumimoji="0" lang="en-US" sz="2000" b="0" i="0" u="none" strike="noStrike" kern="1200" cap="none" spc="0" normalizeH="0" baseline="0" noProof="0" dirty="0">
                <a:ln>
                  <a:noFill/>
                </a:ln>
                <a:solidFill>
                  <a:sysClr val="windowText" lastClr="000000"/>
                </a:solidFill>
                <a:effectLst/>
                <a:uLnTx/>
                <a:uFillTx/>
                <a:ea typeface="+mn-ea"/>
                <a:cs typeface="+mn-cs"/>
              </a:rPr>
            </a:br>
            <a:r>
              <a:rPr kumimoji="0" lang="en-US" sz="2000" b="0" i="0" u="none" strike="noStrike" kern="1200" cap="none" spc="0" normalizeH="0" baseline="0" noProof="0" dirty="0">
                <a:ln>
                  <a:noFill/>
                </a:ln>
                <a:solidFill>
                  <a:sysClr val="windowText" lastClr="000000"/>
                </a:solidFill>
                <a:effectLst/>
                <a:uLnTx/>
                <a:uFillTx/>
                <a:ea typeface="+mn-ea"/>
                <a:cs typeface="+mn-cs"/>
              </a:rPr>
              <a:t>5.65 vs 4.41 mo (</a:t>
            </a:r>
            <a:r>
              <a:rPr kumimoji="0" lang="en-US" sz="2000" b="0" i="1" u="none" strike="noStrike" kern="1200" cap="none" spc="0" normalizeH="0" baseline="0" noProof="0" dirty="0">
                <a:ln>
                  <a:noFill/>
                </a:ln>
                <a:solidFill>
                  <a:sysClr val="windowText" lastClr="000000"/>
                </a:solidFill>
                <a:effectLst/>
                <a:uLnTx/>
                <a:uFillTx/>
                <a:ea typeface="+mn-ea"/>
                <a:cs typeface="+mn-cs"/>
              </a:rPr>
              <a:t>P</a:t>
            </a:r>
            <a:r>
              <a:rPr kumimoji="0" lang="en-US" sz="2000" b="0" i="0" u="none" strike="noStrike" kern="1200" cap="none" spc="0" normalizeH="0" baseline="0" noProof="0" dirty="0">
                <a:ln>
                  <a:noFill/>
                </a:ln>
                <a:solidFill>
                  <a:sysClr val="windowText" lastClr="000000"/>
                </a:solidFill>
                <a:effectLst/>
                <a:uLnTx/>
                <a:uFillTx/>
                <a:ea typeface="+mn-ea"/>
                <a:cs typeface="+mn-cs"/>
              </a:rPr>
              <a:t>=</a:t>
            </a:r>
            <a:r>
              <a:rPr kumimoji="0" lang="en-US" sz="2000" b="0" u="none" strike="noStrike" kern="1200" cap="none" spc="0" normalizeH="0" baseline="0" noProof="0" dirty="0">
                <a:ln>
                  <a:noFill/>
                </a:ln>
                <a:solidFill>
                  <a:sysClr val="windowText" lastClr="000000"/>
                </a:solidFill>
                <a:effectLst/>
                <a:uLnTx/>
                <a:uFillTx/>
                <a:ea typeface="+mn-ea"/>
                <a:cs typeface="+mn-cs"/>
              </a:rPr>
              <a:t>0</a:t>
            </a:r>
            <a:r>
              <a:rPr kumimoji="0" lang="en-US" sz="2000" b="0" i="0" u="none" strike="noStrike" kern="1200" cap="none" spc="0" normalizeH="0" baseline="0" noProof="0" dirty="0">
                <a:ln>
                  <a:noFill/>
                </a:ln>
                <a:solidFill>
                  <a:sysClr val="windowText" lastClr="000000"/>
                </a:solidFill>
                <a:effectLst/>
                <a:uLnTx/>
                <a:uFillTx/>
                <a:ea typeface="+mn-ea"/>
                <a:cs typeface="+mn-cs"/>
              </a:rPr>
              <a:t>.0025)</a:t>
            </a:r>
            <a:endParaRPr lang="en-US" sz="2000" noProof="0" dirty="0">
              <a:solidFill>
                <a:sysClr val="windowText" lastClr="000000"/>
              </a:solidFill>
            </a:endParaRPr>
          </a:p>
          <a:p>
            <a:pPr marL="514350" indent="-339725" fontAlgn="auto">
              <a:spcAft>
                <a:spcPts val="0"/>
              </a:spcAft>
              <a:buClr>
                <a:schemeClr val="tx1"/>
              </a:buClr>
              <a:buFont typeface="Arial" charset="0"/>
              <a:buChar char="•"/>
              <a:defRPr/>
            </a:pPr>
            <a:r>
              <a:rPr kumimoji="0" lang="en-US" sz="2000" b="0" i="0" u="none" strike="noStrike" kern="1200" cap="none" spc="0" normalizeH="0" baseline="0" noProof="0" dirty="0">
                <a:ln>
                  <a:noFill/>
                </a:ln>
                <a:solidFill>
                  <a:sysClr val="windowText" lastClr="000000"/>
                </a:solidFill>
                <a:effectLst/>
                <a:uLnTx/>
                <a:uFillTx/>
                <a:ea typeface="+mn-ea"/>
                <a:cs typeface="+mn-cs"/>
              </a:rPr>
              <a:t>1-year survival</a:t>
            </a:r>
            <a:br>
              <a:rPr kumimoji="0" lang="en-US" sz="2000" b="0" i="0" u="none" strike="noStrike" kern="1200" cap="none" spc="0" normalizeH="0" baseline="0" noProof="0" dirty="0">
                <a:ln>
                  <a:noFill/>
                </a:ln>
                <a:solidFill>
                  <a:sysClr val="windowText" lastClr="000000"/>
                </a:solidFill>
                <a:effectLst/>
                <a:uLnTx/>
                <a:uFillTx/>
                <a:ea typeface="+mn-ea"/>
                <a:cs typeface="+mn-cs"/>
              </a:rPr>
            </a:br>
            <a:r>
              <a:rPr kumimoji="0" lang="en-US" sz="2000" b="0" i="0" u="none" strike="noStrike" kern="1200" cap="none" spc="0" normalizeH="0" baseline="0" noProof="0" dirty="0">
                <a:ln>
                  <a:noFill/>
                </a:ln>
                <a:solidFill>
                  <a:sysClr val="windowText" lastClr="000000"/>
                </a:solidFill>
                <a:effectLst/>
                <a:uLnTx/>
                <a:uFillTx/>
                <a:ea typeface="+mn-ea"/>
                <a:cs typeface="+mn-cs"/>
              </a:rPr>
              <a:t>18% vs 2%</a:t>
            </a:r>
            <a:endParaRPr lang="en-US" sz="2000" noProof="0" dirty="0">
              <a:solidFill>
                <a:sysClr val="windowText" lastClr="000000"/>
              </a:solidFill>
            </a:endParaRPr>
          </a:p>
          <a:p>
            <a:pPr marL="514350" indent="-339725" fontAlgn="auto">
              <a:spcAft>
                <a:spcPts val="0"/>
              </a:spcAft>
              <a:buClr>
                <a:schemeClr val="tx1"/>
              </a:buClr>
              <a:buFont typeface="Arial" charset="0"/>
              <a:buChar char="•"/>
              <a:defRPr/>
            </a:pPr>
            <a:r>
              <a:rPr kumimoji="0" lang="en-US" sz="2000" b="0" i="0" u="none" strike="noStrike" kern="1200" cap="none" spc="0" normalizeH="0" baseline="0" noProof="0" dirty="0">
                <a:ln>
                  <a:noFill/>
                </a:ln>
                <a:solidFill>
                  <a:sysClr val="windowText" lastClr="000000"/>
                </a:solidFill>
                <a:effectLst/>
                <a:uLnTx/>
                <a:uFillTx/>
                <a:ea typeface="+mn-ea"/>
                <a:cs typeface="+mn-cs"/>
              </a:rPr>
              <a:t>Clinical benefit* </a:t>
            </a:r>
            <a:br>
              <a:rPr kumimoji="0" lang="en-US" sz="2000" b="0" i="0" u="none" strike="noStrike" kern="1200" cap="none" spc="0" normalizeH="0" baseline="0" noProof="0" dirty="0">
                <a:ln>
                  <a:noFill/>
                </a:ln>
                <a:solidFill>
                  <a:sysClr val="windowText" lastClr="000000"/>
                </a:solidFill>
                <a:effectLst/>
                <a:uLnTx/>
                <a:uFillTx/>
                <a:ea typeface="+mn-ea"/>
                <a:cs typeface="+mn-cs"/>
              </a:rPr>
            </a:br>
            <a:r>
              <a:rPr kumimoji="0" lang="en-US" sz="2000" b="0" i="0" u="none" strike="noStrike" kern="1200" cap="none" spc="0" normalizeH="0" baseline="0" noProof="0" dirty="0">
                <a:ln>
                  <a:noFill/>
                </a:ln>
                <a:solidFill>
                  <a:sysClr val="windowText" lastClr="000000"/>
                </a:solidFill>
                <a:effectLst/>
                <a:uLnTx/>
                <a:uFillTx/>
                <a:ea typeface="+mn-ea"/>
                <a:cs typeface="+mn-cs"/>
              </a:rPr>
              <a:t>23.8% vs 4.8% (</a:t>
            </a:r>
            <a:r>
              <a:rPr kumimoji="0" lang="en-US" sz="2000" b="0" i="1" u="none" strike="noStrike" kern="1200" cap="none" spc="0" normalizeH="0" baseline="0" noProof="0" dirty="0">
                <a:ln>
                  <a:noFill/>
                </a:ln>
                <a:solidFill>
                  <a:sysClr val="windowText" lastClr="000000"/>
                </a:solidFill>
                <a:effectLst/>
                <a:uLnTx/>
                <a:uFillTx/>
                <a:ea typeface="+mn-ea"/>
                <a:cs typeface="+mn-cs"/>
              </a:rPr>
              <a:t>P</a:t>
            </a:r>
            <a:r>
              <a:rPr kumimoji="0" lang="en-US" sz="2000" b="0" i="0" u="none" strike="noStrike" kern="1200" cap="none" spc="0" normalizeH="0" baseline="0" noProof="0" dirty="0">
                <a:ln>
                  <a:noFill/>
                </a:ln>
                <a:solidFill>
                  <a:sysClr val="windowText" lastClr="000000"/>
                </a:solidFill>
                <a:effectLst/>
                <a:uLnTx/>
                <a:uFillTx/>
                <a:ea typeface="+mn-ea"/>
                <a:cs typeface="+mn-cs"/>
              </a:rPr>
              <a:t>=0.0022)</a:t>
            </a:r>
            <a:endParaRPr lang="en-US" sz="2000" noProof="0" dirty="0">
              <a:solidFill>
                <a:sysClr val="windowText" lastClr="000000"/>
              </a:solidFill>
            </a:endParaRPr>
          </a:p>
          <a:p>
            <a:pPr marL="514350" indent="-339725" fontAlgn="auto">
              <a:spcAft>
                <a:spcPts val="0"/>
              </a:spcAft>
              <a:buClr>
                <a:schemeClr val="tx1"/>
              </a:buClr>
              <a:buFont typeface="Arial" charset="0"/>
              <a:buChar char="•"/>
              <a:defRPr/>
            </a:pPr>
            <a:r>
              <a:rPr kumimoji="0" lang="en-US" sz="2000" b="0" i="0" u="none" strike="noStrike" kern="1200" cap="none" spc="0" normalizeH="0" baseline="0" noProof="0" dirty="0">
                <a:ln>
                  <a:noFill/>
                </a:ln>
                <a:solidFill>
                  <a:sysClr val="windowText" lastClr="000000"/>
                </a:solidFill>
                <a:effectLst/>
                <a:uLnTx/>
                <a:uFillTx/>
                <a:ea typeface="+mn-ea"/>
                <a:cs typeface="+mn-cs"/>
              </a:rPr>
              <a:t>Response rate: </a:t>
            </a:r>
            <a:br>
              <a:rPr kumimoji="0" lang="en-US" sz="2000" b="0" i="0" u="none" strike="noStrike" kern="1200" cap="none" spc="0" normalizeH="0" baseline="0" noProof="0" dirty="0">
                <a:ln>
                  <a:noFill/>
                </a:ln>
                <a:solidFill>
                  <a:sysClr val="windowText" lastClr="000000"/>
                </a:solidFill>
                <a:effectLst/>
                <a:uLnTx/>
                <a:uFillTx/>
                <a:ea typeface="+mn-ea"/>
                <a:cs typeface="+mn-cs"/>
              </a:rPr>
            </a:br>
            <a:r>
              <a:rPr kumimoji="0" lang="en-US" sz="2000" b="0" i="0" u="none" strike="noStrike" kern="1200" cap="none" spc="0" normalizeH="0" baseline="0" noProof="0" dirty="0">
                <a:ln>
                  <a:noFill/>
                </a:ln>
                <a:solidFill>
                  <a:sysClr val="windowText" lastClr="000000"/>
                </a:solidFill>
                <a:effectLst/>
                <a:uLnTx/>
                <a:uFillTx/>
                <a:ea typeface="+mn-ea"/>
                <a:cs typeface="+mn-cs"/>
              </a:rPr>
              <a:t>5.4% vs 0% (</a:t>
            </a:r>
            <a:r>
              <a:rPr kumimoji="0" lang="en-US" sz="2000" b="0" i="1" u="none" strike="noStrike" kern="1200" cap="none" spc="0" normalizeH="0" baseline="0" noProof="0" dirty="0">
                <a:ln>
                  <a:noFill/>
                </a:ln>
                <a:solidFill>
                  <a:sysClr val="windowText" lastClr="000000"/>
                </a:solidFill>
                <a:effectLst/>
                <a:uLnTx/>
                <a:uFillTx/>
                <a:ea typeface="+mn-ea"/>
                <a:cs typeface="+mn-cs"/>
              </a:rPr>
              <a:t>P</a:t>
            </a:r>
            <a:r>
              <a:rPr kumimoji="0" lang="en-US" sz="2000" b="0" i="0" u="none" strike="noStrike" kern="1200" cap="none" spc="0" normalizeH="0" baseline="0" noProof="0" dirty="0">
                <a:ln>
                  <a:noFill/>
                </a:ln>
                <a:solidFill>
                  <a:sysClr val="windowText" lastClr="000000"/>
                </a:solidFill>
                <a:effectLst/>
                <a:uLnTx/>
                <a:uFillTx/>
                <a:ea typeface="+mn-ea"/>
                <a:cs typeface="+mn-cs"/>
              </a:rPr>
              <a:t>=NS)</a:t>
            </a:r>
          </a:p>
        </p:txBody>
      </p:sp>
    </p:spTree>
    <p:extLst>
      <p:ext uri="{BB962C8B-B14F-4D97-AF65-F5344CB8AC3E}">
        <p14:creationId xmlns:p14="http://schemas.microsoft.com/office/powerpoint/2010/main" val="14132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Conroy T, et al. </a:t>
            </a:r>
            <a:r>
              <a:rPr lang="en-US" sz="1000" i="1" dirty="0">
                <a:solidFill>
                  <a:prstClr val="white"/>
                </a:solidFill>
              </a:rPr>
              <a:t>N Engl J Med</a:t>
            </a:r>
            <a:r>
              <a:rPr lang="en-US" sz="1000" dirty="0">
                <a:solidFill>
                  <a:prstClr val="white"/>
                </a:solidFill>
              </a:rPr>
              <a:t>. 2011;364:1817-1825.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PRODIGE – ACCORD 11</a:t>
            </a:r>
          </a:p>
          <a:p>
            <a:pPr algn="l"/>
            <a:r>
              <a:rPr lang="en-US" sz="5100" i="1" dirty="0"/>
              <a:t>FOLFIRINOX vs Gemcitabine</a:t>
            </a:r>
          </a:p>
        </p:txBody>
      </p:sp>
      <p:sp>
        <p:nvSpPr>
          <p:cNvPr id="25" name="Rectangle 3">
            <a:extLst>
              <a:ext uri="{FF2B5EF4-FFF2-40B4-BE49-F238E27FC236}">
                <a16:creationId xmlns:a16="http://schemas.microsoft.com/office/drawing/2014/main" id="{55B67CDA-3AEF-1942-98E9-E120DDE3E68B}"/>
              </a:ext>
            </a:extLst>
          </p:cNvPr>
          <p:cNvSpPr txBox="1">
            <a:spLocks noChangeArrowheads="1"/>
          </p:cNvSpPr>
          <p:nvPr/>
        </p:nvSpPr>
        <p:spPr bwMode="auto">
          <a:xfrm>
            <a:off x="488516" y="3542419"/>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285750" lvl="1" indent="-285750"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Primary endpoint: </a:t>
            </a:r>
            <a:r>
              <a:rPr lang="en-US" altLang="en-US" sz="1600" kern="0" dirty="0">
                <a:cs typeface="Arial" panose="020B0604020202020204" pitchFamily="34" charset="0"/>
              </a:rPr>
              <a:t>OS</a:t>
            </a:r>
          </a:p>
          <a:p>
            <a:pPr marL="285750" lvl="1" indent="-285750"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Stratification: </a:t>
            </a:r>
            <a:r>
              <a:rPr lang="en-US" sz="1600" dirty="0">
                <a:ea typeface="ＭＳ Ｐゴシック" charset="-128"/>
                <a:cs typeface="Corbel"/>
              </a:rPr>
              <a:t>PS 0 vs 1; Primary tumor location; Center</a:t>
            </a:r>
            <a:endParaRPr lang="en-US" altLang="en-US" sz="1600" b="0" kern="0" dirty="0">
              <a:cs typeface="Arial" panose="020B0604020202020204" pitchFamily="34" charset="0"/>
            </a:endParaRPr>
          </a:p>
        </p:txBody>
      </p:sp>
      <p:grpSp>
        <p:nvGrpSpPr>
          <p:cNvPr id="12" name="Group 11">
            <a:extLst>
              <a:ext uri="{FF2B5EF4-FFF2-40B4-BE49-F238E27FC236}">
                <a16:creationId xmlns:a16="http://schemas.microsoft.com/office/drawing/2014/main" id="{5AE5E1CA-FBFD-4EDD-BFE0-B6BBBF46B86C}"/>
              </a:ext>
            </a:extLst>
          </p:cNvPr>
          <p:cNvGrpSpPr/>
          <p:nvPr/>
        </p:nvGrpSpPr>
        <p:grpSpPr>
          <a:xfrm>
            <a:off x="1514310" y="1107413"/>
            <a:ext cx="6115380" cy="2534211"/>
            <a:chOff x="166174" y="1283756"/>
            <a:chExt cx="6115380" cy="2534211"/>
          </a:xfrm>
        </p:grpSpPr>
        <p:sp>
          <p:nvSpPr>
            <p:cNvPr id="13" name="Freeform: Shape 12">
              <a:extLst>
                <a:ext uri="{FF2B5EF4-FFF2-40B4-BE49-F238E27FC236}">
                  <a16:creationId xmlns:a16="http://schemas.microsoft.com/office/drawing/2014/main" id="{261D603E-0C1E-4561-A683-960AA1C6BB6A}"/>
                </a:ext>
              </a:extLst>
            </p:cNvPr>
            <p:cNvSpPr/>
            <p:nvPr/>
          </p:nvSpPr>
          <p:spPr>
            <a:xfrm>
              <a:off x="166174" y="1388267"/>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Freeform: Shape 13">
              <a:extLst>
                <a:ext uri="{FF2B5EF4-FFF2-40B4-BE49-F238E27FC236}">
                  <a16:creationId xmlns:a16="http://schemas.microsoft.com/office/drawing/2014/main" id="{5292BB42-89D8-4BEE-A33E-ACAD3DB20838}"/>
                </a:ext>
              </a:extLst>
            </p:cNvPr>
            <p:cNvSpPr/>
            <p:nvPr/>
          </p:nvSpPr>
          <p:spPr>
            <a:xfrm>
              <a:off x="2896664" y="1388267"/>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15" name="Rectangle 14">
              <a:extLst>
                <a:ext uri="{FF2B5EF4-FFF2-40B4-BE49-F238E27FC236}">
                  <a16:creationId xmlns:a16="http://schemas.microsoft.com/office/drawing/2014/main" id="{CABEA478-417C-455F-8448-52A90B9F0931}"/>
                </a:ext>
              </a:extLst>
            </p:cNvPr>
            <p:cNvSpPr/>
            <p:nvPr/>
          </p:nvSpPr>
          <p:spPr>
            <a:xfrm>
              <a:off x="1193364" y="150920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6" name="Straight Connector 15">
              <a:extLst>
                <a:ext uri="{FF2B5EF4-FFF2-40B4-BE49-F238E27FC236}">
                  <a16:creationId xmlns:a16="http://schemas.microsoft.com/office/drawing/2014/main" id="{C80394E9-06AE-44D9-9AD9-B110C68AEB36}"/>
                </a:ext>
              </a:extLst>
            </p:cNvPr>
            <p:cNvCxnSpPr/>
            <p:nvPr/>
          </p:nvCxnSpPr>
          <p:spPr>
            <a:xfrm flipH="1">
              <a:off x="3391057" y="1285638"/>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359D24C-E3F6-4114-B3B8-7EBEB25C4667}"/>
                </a:ext>
              </a:extLst>
            </p:cNvPr>
            <p:cNvCxnSpPr/>
            <p:nvPr/>
          </p:nvCxnSpPr>
          <p:spPr>
            <a:xfrm>
              <a:off x="3391057" y="2546806"/>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DF48871-5C90-4C18-9ACF-861A04DAAE9C}"/>
                </a:ext>
              </a:extLst>
            </p:cNvPr>
            <p:cNvSpPr txBox="1"/>
            <p:nvPr/>
          </p:nvSpPr>
          <p:spPr>
            <a:xfrm>
              <a:off x="3391057" y="2392545"/>
              <a:ext cx="674164" cy="338554"/>
            </a:xfrm>
            <a:prstGeom prst="rect">
              <a:avLst/>
            </a:prstGeom>
            <a:noFill/>
          </p:spPr>
          <p:txBody>
            <a:bodyPr wrap="square" rtlCol="0">
              <a:spAutoFit/>
            </a:bodyPr>
            <a:lstStyle/>
            <a:p>
              <a:r>
                <a:rPr lang="en-US" sz="1600" b="1" dirty="0"/>
                <a:t>(1:1)</a:t>
              </a:r>
            </a:p>
          </p:txBody>
        </p:sp>
        <p:sp>
          <p:nvSpPr>
            <p:cNvPr id="26" name="Rectangle 13">
              <a:extLst>
                <a:ext uri="{FF2B5EF4-FFF2-40B4-BE49-F238E27FC236}">
                  <a16:creationId xmlns:a16="http://schemas.microsoft.com/office/drawing/2014/main" id="{85103A48-9E1F-4AB7-A37A-802C207F08DA}"/>
                </a:ext>
              </a:extLst>
            </p:cNvPr>
            <p:cNvSpPr>
              <a:spLocks noChangeArrowheads="1"/>
            </p:cNvSpPr>
            <p:nvPr/>
          </p:nvSpPr>
          <p:spPr bwMode="auto">
            <a:xfrm>
              <a:off x="274320" y="2099640"/>
              <a:ext cx="2622344" cy="1016697"/>
            </a:xfrm>
            <a:prstGeom prst="rect">
              <a:avLst/>
            </a:prstGeom>
            <a:noFill/>
            <a:ln w="9525">
              <a:noFill/>
              <a:miter lim="800000"/>
              <a:headEnd/>
              <a:tailEnd/>
            </a:ln>
            <a:effectLst/>
          </p:spPr>
          <p:txBody>
            <a:bodyPr wrap="square" lIns="54364" tIns="27182" rIns="54364" bIns="27182">
              <a:spAutoFit/>
            </a:bodyPr>
            <a:lstStyle/>
            <a:p>
              <a:pPr algn="ctr" defTabSz="544116">
                <a:spcBef>
                  <a:spcPts val="900"/>
                </a:spcBef>
              </a:pPr>
              <a:r>
                <a:rPr lang="en-US" sz="2000" b="1" dirty="0">
                  <a:ea typeface="ヒラギノ角ゴ Pro W3"/>
                  <a:cs typeface="ヒラギノ角ゴ Pro W3"/>
                </a:rPr>
                <a:t>Untreated Metastatic PDAC</a:t>
              </a:r>
            </a:p>
            <a:p>
              <a:pPr algn="ctr" defTabSz="544116">
                <a:spcBef>
                  <a:spcPts val="300"/>
                </a:spcBef>
              </a:pPr>
              <a:r>
                <a:rPr lang="en-US" sz="2000" b="1" dirty="0">
                  <a:ea typeface="ヒラギノ角ゴ Pro W3"/>
                  <a:cs typeface="ヒラギノ角ゴ Pro W3"/>
                </a:rPr>
                <a:t>ECOG 0-1</a:t>
              </a:r>
            </a:p>
          </p:txBody>
        </p:sp>
        <p:sp>
          <p:nvSpPr>
            <p:cNvPr id="27" name="Text Box 20">
              <a:extLst>
                <a:ext uri="{FF2B5EF4-FFF2-40B4-BE49-F238E27FC236}">
                  <a16:creationId xmlns:a16="http://schemas.microsoft.com/office/drawing/2014/main" id="{852280D2-3999-4EB0-B424-8F56D39C0D27}"/>
                </a:ext>
              </a:extLst>
            </p:cNvPr>
            <p:cNvSpPr txBox="1">
              <a:spLocks noChangeArrowheads="1"/>
            </p:cNvSpPr>
            <p:nvPr/>
          </p:nvSpPr>
          <p:spPr bwMode="auto">
            <a:xfrm>
              <a:off x="1484648" y="1389933"/>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28" name="AutoShape 17">
              <a:extLst>
                <a:ext uri="{FF2B5EF4-FFF2-40B4-BE49-F238E27FC236}">
                  <a16:creationId xmlns:a16="http://schemas.microsoft.com/office/drawing/2014/main" id="{08D82D31-F61D-4C60-9BCD-96AFD3B4F4DC}"/>
                </a:ext>
              </a:extLst>
            </p:cNvPr>
            <p:cNvSpPr>
              <a:spLocks noChangeArrowheads="1"/>
            </p:cNvSpPr>
            <p:nvPr/>
          </p:nvSpPr>
          <p:spPr bwMode="auto">
            <a:xfrm>
              <a:off x="2879322" y="157308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9" name="Rectangle 28">
              <a:extLst>
                <a:ext uri="{FF2B5EF4-FFF2-40B4-BE49-F238E27FC236}">
                  <a16:creationId xmlns:a16="http://schemas.microsoft.com/office/drawing/2014/main" id="{72932461-88D7-4D6C-A2BD-3F78030CB4EA}"/>
                </a:ext>
              </a:extLst>
            </p:cNvPr>
            <p:cNvSpPr/>
            <p:nvPr/>
          </p:nvSpPr>
          <p:spPr>
            <a:xfrm>
              <a:off x="1193364" y="1514878"/>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Freeform: Shape 29">
              <a:extLst>
                <a:ext uri="{FF2B5EF4-FFF2-40B4-BE49-F238E27FC236}">
                  <a16:creationId xmlns:a16="http://schemas.microsoft.com/office/drawing/2014/main" id="{AC68CC80-434D-4E6A-B192-1CE7C9F17C30}"/>
                </a:ext>
              </a:extLst>
            </p:cNvPr>
            <p:cNvSpPr/>
            <p:nvPr/>
          </p:nvSpPr>
          <p:spPr>
            <a:xfrm>
              <a:off x="3595035" y="1283756"/>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pt-BR" b="1" dirty="0">
                  <a:solidFill>
                    <a:schemeClr val="tx1"/>
                  </a:solidFill>
                </a:rPr>
                <a:t>FOLFIRINOX </a:t>
              </a:r>
            </a:p>
            <a:p>
              <a:pPr algn="ctr" eaLnBrk="0" hangingPunct="0"/>
              <a:r>
                <a:rPr lang="pt-BR" dirty="0">
                  <a:solidFill>
                    <a:schemeClr val="tx1"/>
                  </a:solidFill>
                </a:rPr>
                <a:t>(N=167)</a:t>
              </a:r>
              <a:endParaRPr lang="en-US" dirty="0">
                <a:solidFill>
                  <a:schemeClr val="tx1"/>
                </a:solidFill>
              </a:endParaRPr>
            </a:p>
          </p:txBody>
        </p:sp>
        <p:sp>
          <p:nvSpPr>
            <p:cNvPr id="31" name="AutoShape 17">
              <a:extLst>
                <a:ext uri="{FF2B5EF4-FFF2-40B4-BE49-F238E27FC236}">
                  <a16:creationId xmlns:a16="http://schemas.microsoft.com/office/drawing/2014/main" id="{EBF81AC5-7A98-4F39-8C77-D053A45783C8}"/>
                </a:ext>
              </a:extLst>
            </p:cNvPr>
            <p:cNvSpPr>
              <a:spLocks noChangeArrowheads="1"/>
            </p:cNvSpPr>
            <p:nvPr/>
          </p:nvSpPr>
          <p:spPr bwMode="auto">
            <a:xfrm>
              <a:off x="2879322" y="1578766"/>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2" name="Freeform: Shape 31">
              <a:extLst>
                <a:ext uri="{FF2B5EF4-FFF2-40B4-BE49-F238E27FC236}">
                  <a16:creationId xmlns:a16="http://schemas.microsoft.com/office/drawing/2014/main" id="{93F09107-5B75-48D0-A355-11EBFAFA8FDE}"/>
                </a:ext>
              </a:extLst>
            </p:cNvPr>
            <p:cNvSpPr/>
            <p:nvPr/>
          </p:nvSpPr>
          <p:spPr>
            <a:xfrm flipV="1">
              <a:off x="3595035" y="2960717"/>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3" name="Rectangle 32">
              <a:extLst>
                <a:ext uri="{FF2B5EF4-FFF2-40B4-BE49-F238E27FC236}">
                  <a16:creationId xmlns:a16="http://schemas.microsoft.com/office/drawing/2014/main" id="{FB10F5BF-4114-453D-B704-41B622FA12D5}"/>
                </a:ext>
              </a:extLst>
            </p:cNvPr>
            <p:cNvSpPr/>
            <p:nvPr/>
          </p:nvSpPr>
          <p:spPr>
            <a:xfrm>
              <a:off x="3786918" y="3019381"/>
              <a:ext cx="2239406" cy="646331"/>
            </a:xfrm>
            <a:prstGeom prst="rect">
              <a:avLst/>
            </a:prstGeom>
          </p:spPr>
          <p:txBody>
            <a:bodyPr wrap="square">
              <a:spAutoFit/>
            </a:bodyPr>
            <a:lstStyle/>
            <a:p>
              <a:pPr algn="ctr" eaLnBrk="0" hangingPunct="0"/>
              <a:r>
                <a:rPr lang="en-US" b="1" dirty="0"/>
                <a:t>Gemcitabine</a:t>
              </a:r>
            </a:p>
            <a:p>
              <a:pPr algn="ctr" eaLnBrk="0" hangingPunct="0"/>
              <a:r>
                <a:rPr lang="en-US" dirty="0"/>
                <a:t>(N=169)</a:t>
              </a:r>
            </a:p>
          </p:txBody>
        </p:sp>
      </p:grpSp>
    </p:spTree>
    <p:extLst>
      <p:ext uri="{BB962C8B-B14F-4D97-AF65-F5344CB8AC3E}">
        <p14:creationId xmlns:p14="http://schemas.microsoft.com/office/powerpoint/2010/main" val="366534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Conroy T, et al. </a:t>
            </a:r>
            <a:r>
              <a:rPr lang="en-US" sz="1000" i="1" dirty="0">
                <a:solidFill>
                  <a:prstClr val="white"/>
                </a:solidFill>
              </a:rPr>
              <a:t>N Engl J Med</a:t>
            </a:r>
            <a:r>
              <a:rPr lang="en-US" sz="1000" dirty="0">
                <a:solidFill>
                  <a:prstClr val="white"/>
                </a:solidFill>
              </a:rPr>
              <a:t>. 2011;364:1817-1825.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PRODIGE – ACCORD 11</a:t>
            </a:r>
          </a:p>
          <a:p>
            <a:pPr algn="l"/>
            <a:r>
              <a:rPr lang="en-US" sz="5100" i="1" dirty="0"/>
              <a:t>OS</a:t>
            </a:r>
          </a:p>
        </p:txBody>
      </p:sp>
      <p:pic>
        <p:nvPicPr>
          <p:cNvPr id="3" name="Picture 2">
            <a:extLst>
              <a:ext uri="{FF2B5EF4-FFF2-40B4-BE49-F238E27FC236}">
                <a16:creationId xmlns:a16="http://schemas.microsoft.com/office/drawing/2014/main" id="{2976FD9A-58FF-4D7F-A70D-904116532CC9}"/>
              </a:ext>
            </a:extLst>
          </p:cNvPr>
          <p:cNvPicPr>
            <a:picLocks noChangeAspect="1"/>
          </p:cNvPicPr>
          <p:nvPr/>
        </p:nvPicPr>
        <p:blipFill>
          <a:blip r:embed="rId3"/>
          <a:stretch>
            <a:fillRect/>
          </a:stretch>
        </p:blipFill>
        <p:spPr>
          <a:xfrm>
            <a:off x="2158638" y="1043905"/>
            <a:ext cx="4826725" cy="3400833"/>
          </a:xfrm>
          <a:prstGeom prst="rect">
            <a:avLst/>
          </a:prstGeom>
        </p:spPr>
      </p:pic>
    </p:spTree>
    <p:extLst>
      <p:ext uri="{BB962C8B-B14F-4D97-AF65-F5344CB8AC3E}">
        <p14:creationId xmlns:p14="http://schemas.microsoft.com/office/powerpoint/2010/main" val="767733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7">
            <a:extLst>
              <a:ext uri="{FF2B5EF4-FFF2-40B4-BE49-F238E27FC236}">
                <a16:creationId xmlns:a16="http://schemas.microsoft.com/office/drawing/2014/main" id="{A6911012-6FF8-304A-95D5-AB4D4EC9B7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006" y="420709"/>
            <a:ext cx="6448509" cy="4730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Gourgou-Bourgade S, et al. </a:t>
            </a:r>
            <a:r>
              <a:rPr lang="en-US" sz="1000" i="1" dirty="0">
                <a:solidFill>
                  <a:prstClr val="white"/>
                </a:solidFill>
              </a:rPr>
              <a:t>J Clin Oncol</a:t>
            </a:r>
            <a:r>
              <a:rPr lang="en-US" sz="1000" dirty="0">
                <a:solidFill>
                  <a:prstClr val="white"/>
                </a:solidFill>
              </a:rPr>
              <a:t>. 2013;31: 23-29.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FOLFIRINOX</a:t>
            </a:r>
          </a:p>
          <a:p>
            <a:pPr algn="l"/>
            <a:r>
              <a:rPr lang="en-US" sz="5100" i="1" dirty="0"/>
              <a:t>Delays QoL Worsening</a:t>
            </a:r>
          </a:p>
        </p:txBody>
      </p:sp>
      <p:sp>
        <p:nvSpPr>
          <p:cNvPr id="110" name="Title 1">
            <a:extLst>
              <a:ext uri="{FF2B5EF4-FFF2-40B4-BE49-F238E27FC236}">
                <a16:creationId xmlns:a16="http://schemas.microsoft.com/office/drawing/2014/main" id="{82DFE316-7EDF-3848-8EE9-CDC9159160CB}"/>
              </a:ext>
            </a:extLst>
          </p:cNvPr>
          <p:cNvSpPr txBox="1">
            <a:spLocks/>
          </p:cNvSpPr>
          <p:nvPr/>
        </p:nvSpPr>
        <p:spPr bwMode="auto">
          <a:xfrm>
            <a:off x="457197" y="1627389"/>
            <a:ext cx="3430992" cy="14815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2">
                    <a:lumMod val="75000"/>
                  </a:schemeClr>
                </a:solidFill>
                <a:latin typeface="+mj-lt"/>
                <a:ea typeface="+mj-ea"/>
                <a:cs typeface="+mj-cs"/>
              </a:defRPr>
            </a:lvl1pPr>
          </a:lstStyle>
          <a:p>
            <a:pPr algn="l">
              <a:buClr>
                <a:srgbClr val="191E3C"/>
              </a:buClr>
            </a:pPr>
            <a:r>
              <a:rPr lang="en-US" altLang="en-US" sz="2000" dirty="0">
                <a:solidFill>
                  <a:srgbClr val="191E3C"/>
                </a:solidFill>
                <a:latin typeface="Calibri" panose="020F0502020204030204" pitchFamily="34" charset="0"/>
              </a:rPr>
              <a:t>Time until definitive deterioration &gt; 20 points in EORTC-QLQ C30 global health status</a:t>
            </a:r>
          </a:p>
        </p:txBody>
      </p:sp>
    </p:spTree>
    <p:extLst>
      <p:ext uri="{BB962C8B-B14F-4D97-AF65-F5344CB8AC3E}">
        <p14:creationId xmlns:p14="http://schemas.microsoft.com/office/powerpoint/2010/main" val="347841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Von Hoff DD, et al. </a:t>
            </a:r>
            <a:r>
              <a:rPr lang="en-US" sz="1000" i="1" dirty="0">
                <a:solidFill>
                  <a:prstClr val="white"/>
                </a:solidFill>
              </a:rPr>
              <a:t>N Engl J Med</a:t>
            </a:r>
            <a:r>
              <a:rPr lang="en-US" sz="1000" dirty="0">
                <a:solidFill>
                  <a:prstClr val="white"/>
                </a:solidFill>
              </a:rPr>
              <a:t>. 2013;369:1691-1703.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MPACT</a:t>
            </a:r>
          </a:p>
          <a:p>
            <a:pPr algn="l"/>
            <a:r>
              <a:rPr lang="en-US" sz="5100" i="1" dirty="0"/>
              <a:t>Nab-Paclitaxel + Gemcitabine vs Gemcitabine</a:t>
            </a:r>
          </a:p>
        </p:txBody>
      </p:sp>
      <p:sp>
        <p:nvSpPr>
          <p:cNvPr id="25" name="Rectangle 3">
            <a:extLst>
              <a:ext uri="{FF2B5EF4-FFF2-40B4-BE49-F238E27FC236}">
                <a16:creationId xmlns:a16="http://schemas.microsoft.com/office/drawing/2014/main" id="{55B67CDA-3AEF-1942-98E9-E120DDE3E68B}"/>
              </a:ext>
            </a:extLst>
          </p:cNvPr>
          <p:cNvSpPr txBox="1">
            <a:spLocks noChangeArrowheads="1"/>
          </p:cNvSpPr>
          <p:nvPr/>
        </p:nvSpPr>
        <p:spPr bwMode="auto">
          <a:xfrm>
            <a:off x="488516" y="3590125"/>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173038" lvl="1" indent="-173038"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Primary endpoint:  </a:t>
            </a:r>
            <a:r>
              <a:rPr lang="en-US" altLang="en-US" sz="1600" kern="0" dirty="0">
                <a:cs typeface="Arial" panose="020B0604020202020204" pitchFamily="34" charset="0"/>
              </a:rPr>
              <a:t>OS</a:t>
            </a:r>
          </a:p>
          <a:p>
            <a:pPr marL="173038" lvl="1" indent="-173038"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Stratification: </a:t>
            </a:r>
            <a:r>
              <a:rPr lang="en-US" sz="1600" dirty="0">
                <a:ea typeface="ＭＳ Ｐゴシック" charset="-128"/>
                <a:cs typeface="Corbel"/>
              </a:rPr>
              <a:t>PS (90-100 vs 70-80); Liver metastases (present vs absent); Region</a:t>
            </a:r>
            <a:endParaRPr lang="en-US" altLang="en-US" sz="1600" b="0" kern="0" dirty="0">
              <a:cs typeface="Arial" panose="020B0604020202020204" pitchFamily="34" charset="0"/>
            </a:endParaRPr>
          </a:p>
        </p:txBody>
      </p:sp>
      <p:grpSp>
        <p:nvGrpSpPr>
          <p:cNvPr id="19" name="Group 18">
            <a:extLst>
              <a:ext uri="{FF2B5EF4-FFF2-40B4-BE49-F238E27FC236}">
                <a16:creationId xmlns:a16="http://schemas.microsoft.com/office/drawing/2014/main" id="{423A92D9-4A98-4747-943B-869C5E80A54B}"/>
              </a:ext>
            </a:extLst>
          </p:cNvPr>
          <p:cNvGrpSpPr/>
          <p:nvPr/>
        </p:nvGrpSpPr>
        <p:grpSpPr>
          <a:xfrm>
            <a:off x="1514310" y="1180255"/>
            <a:ext cx="6115380" cy="2534211"/>
            <a:chOff x="166174" y="1283756"/>
            <a:chExt cx="6115380" cy="2534211"/>
          </a:xfrm>
        </p:grpSpPr>
        <p:sp>
          <p:nvSpPr>
            <p:cNvPr id="20" name="Freeform: Shape 19">
              <a:extLst>
                <a:ext uri="{FF2B5EF4-FFF2-40B4-BE49-F238E27FC236}">
                  <a16:creationId xmlns:a16="http://schemas.microsoft.com/office/drawing/2014/main" id="{0CDB311D-39AD-4468-82B6-792E80226795}"/>
                </a:ext>
              </a:extLst>
            </p:cNvPr>
            <p:cNvSpPr/>
            <p:nvPr/>
          </p:nvSpPr>
          <p:spPr>
            <a:xfrm>
              <a:off x="166174" y="1388267"/>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Freeform: Shape 20">
              <a:extLst>
                <a:ext uri="{FF2B5EF4-FFF2-40B4-BE49-F238E27FC236}">
                  <a16:creationId xmlns:a16="http://schemas.microsoft.com/office/drawing/2014/main" id="{4A7059F9-5958-43BA-BE8C-AD4902ACFAAE}"/>
                </a:ext>
              </a:extLst>
            </p:cNvPr>
            <p:cNvSpPr/>
            <p:nvPr/>
          </p:nvSpPr>
          <p:spPr>
            <a:xfrm>
              <a:off x="2896664" y="1388267"/>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22" name="Rectangle 21">
              <a:extLst>
                <a:ext uri="{FF2B5EF4-FFF2-40B4-BE49-F238E27FC236}">
                  <a16:creationId xmlns:a16="http://schemas.microsoft.com/office/drawing/2014/main" id="{1D875E6A-1D1A-4199-A655-259AF18A61B0}"/>
                </a:ext>
              </a:extLst>
            </p:cNvPr>
            <p:cNvSpPr/>
            <p:nvPr/>
          </p:nvSpPr>
          <p:spPr>
            <a:xfrm>
              <a:off x="1193364" y="150920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3" name="Straight Connector 22">
              <a:extLst>
                <a:ext uri="{FF2B5EF4-FFF2-40B4-BE49-F238E27FC236}">
                  <a16:creationId xmlns:a16="http://schemas.microsoft.com/office/drawing/2014/main" id="{283DFE77-4A63-4F6E-B871-C406185966D2}"/>
                </a:ext>
              </a:extLst>
            </p:cNvPr>
            <p:cNvCxnSpPr/>
            <p:nvPr/>
          </p:nvCxnSpPr>
          <p:spPr>
            <a:xfrm flipH="1">
              <a:off x="3391057" y="1285638"/>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E48B2AA-21D5-419E-A884-1E784B8C1953}"/>
                </a:ext>
              </a:extLst>
            </p:cNvPr>
            <p:cNvCxnSpPr/>
            <p:nvPr/>
          </p:nvCxnSpPr>
          <p:spPr>
            <a:xfrm>
              <a:off x="3391057" y="2546806"/>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20E84F2-375C-4541-A854-C6FFA8E4471E}"/>
                </a:ext>
              </a:extLst>
            </p:cNvPr>
            <p:cNvSpPr txBox="1"/>
            <p:nvPr/>
          </p:nvSpPr>
          <p:spPr>
            <a:xfrm>
              <a:off x="3391057" y="2392545"/>
              <a:ext cx="674164" cy="338554"/>
            </a:xfrm>
            <a:prstGeom prst="rect">
              <a:avLst/>
            </a:prstGeom>
            <a:noFill/>
          </p:spPr>
          <p:txBody>
            <a:bodyPr wrap="square" rtlCol="0">
              <a:spAutoFit/>
            </a:bodyPr>
            <a:lstStyle/>
            <a:p>
              <a:r>
                <a:rPr lang="en-US" sz="1600" b="1" dirty="0"/>
                <a:t>(1:1)</a:t>
              </a:r>
            </a:p>
          </p:txBody>
        </p:sp>
        <p:sp>
          <p:nvSpPr>
            <p:cNvPr id="27" name="Rectangle 13">
              <a:extLst>
                <a:ext uri="{FF2B5EF4-FFF2-40B4-BE49-F238E27FC236}">
                  <a16:creationId xmlns:a16="http://schemas.microsoft.com/office/drawing/2014/main" id="{F0DE278D-4715-4C96-AFF4-77C2EC3C24DB}"/>
                </a:ext>
              </a:extLst>
            </p:cNvPr>
            <p:cNvSpPr>
              <a:spLocks noChangeArrowheads="1"/>
            </p:cNvSpPr>
            <p:nvPr/>
          </p:nvSpPr>
          <p:spPr bwMode="auto">
            <a:xfrm>
              <a:off x="274320" y="2139684"/>
              <a:ext cx="2622344" cy="978225"/>
            </a:xfrm>
            <a:prstGeom prst="rect">
              <a:avLst/>
            </a:prstGeom>
            <a:noFill/>
            <a:ln w="9525">
              <a:noFill/>
              <a:miter lim="800000"/>
              <a:headEnd/>
              <a:tailEnd/>
            </a:ln>
            <a:effectLst/>
          </p:spPr>
          <p:txBody>
            <a:bodyPr wrap="square" lIns="54364" tIns="27182" rIns="54364" bIns="27182">
              <a:spAutoFit/>
            </a:bodyPr>
            <a:lstStyle/>
            <a:p>
              <a:pPr algn="ctr" defTabSz="544116"/>
              <a:r>
                <a:rPr lang="en-US" sz="2000" b="1" dirty="0">
                  <a:ea typeface="ヒラギノ角ゴ Pro W3"/>
                  <a:cs typeface="ヒラギノ角ゴ Pro W3"/>
                </a:rPr>
                <a:t>Untreated Metastatic PDAC</a:t>
              </a:r>
            </a:p>
            <a:p>
              <a:pPr algn="ctr" defTabSz="544116"/>
              <a:r>
                <a:rPr lang="en-US" sz="2000" b="1" dirty="0">
                  <a:ea typeface="ヒラギノ角ゴ Pro W3"/>
                  <a:cs typeface="ヒラギノ角ゴ Pro W3"/>
                </a:rPr>
                <a:t>KPS 70–100%</a:t>
              </a:r>
              <a:endParaRPr lang="en-US" sz="2000" dirty="0">
                <a:ea typeface="ヒラギノ角ゴ Pro W3"/>
                <a:cs typeface="ヒラギノ角ゴ Pro W3"/>
              </a:endParaRPr>
            </a:p>
          </p:txBody>
        </p:sp>
        <p:sp>
          <p:nvSpPr>
            <p:cNvPr id="28" name="Text Box 20">
              <a:extLst>
                <a:ext uri="{FF2B5EF4-FFF2-40B4-BE49-F238E27FC236}">
                  <a16:creationId xmlns:a16="http://schemas.microsoft.com/office/drawing/2014/main" id="{E11F939D-56B9-40BD-BFE5-A7499A6728BA}"/>
                </a:ext>
              </a:extLst>
            </p:cNvPr>
            <p:cNvSpPr txBox="1">
              <a:spLocks noChangeArrowheads="1"/>
            </p:cNvSpPr>
            <p:nvPr/>
          </p:nvSpPr>
          <p:spPr bwMode="auto">
            <a:xfrm>
              <a:off x="1484648" y="1389933"/>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29" name="AutoShape 17">
              <a:extLst>
                <a:ext uri="{FF2B5EF4-FFF2-40B4-BE49-F238E27FC236}">
                  <a16:creationId xmlns:a16="http://schemas.microsoft.com/office/drawing/2014/main" id="{B24924A8-753F-4A1C-9000-C02B6DE96304}"/>
                </a:ext>
              </a:extLst>
            </p:cNvPr>
            <p:cNvSpPr>
              <a:spLocks noChangeArrowheads="1"/>
            </p:cNvSpPr>
            <p:nvPr/>
          </p:nvSpPr>
          <p:spPr bwMode="auto">
            <a:xfrm>
              <a:off x="2879322" y="157308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0" name="Rectangle 29">
              <a:extLst>
                <a:ext uri="{FF2B5EF4-FFF2-40B4-BE49-F238E27FC236}">
                  <a16:creationId xmlns:a16="http://schemas.microsoft.com/office/drawing/2014/main" id="{4413EB3F-06C0-4E04-AAD3-1EA980026F86}"/>
                </a:ext>
              </a:extLst>
            </p:cNvPr>
            <p:cNvSpPr/>
            <p:nvPr/>
          </p:nvSpPr>
          <p:spPr>
            <a:xfrm>
              <a:off x="1193364" y="1514878"/>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Freeform: Shape 30">
              <a:extLst>
                <a:ext uri="{FF2B5EF4-FFF2-40B4-BE49-F238E27FC236}">
                  <a16:creationId xmlns:a16="http://schemas.microsoft.com/office/drawing/2014/main" id="{D533A1C0-0987-4684-BFE0-E9FA10E44A8B}"/>
                </a:ext>
              </a:extLst>
            </p:cNvPr>
            <p:cNvSpPr/>
            <p:nvPr/>
          </p:nvSpPr>
          <p:spPr>
            <a:xfrm>
              <a:off x="3595035" y="1283756"/>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lnSpc>
                  <a:spcPct val="90000"/>
                </a:lnSpc>
              </a:pPr>
              <a:r>
                <a:rPr lang="pt-BR" b="1" dirty="0">
                  <a:solidFill>
                    <a:schemeClr val="tx1"/>
                  </a:solidFill>
                </a:rPr>
                <a:t>Nab-Paclitaxel + Gemcitabine</a:t>
              </a:r>
            </a:p>
            <a:p>
              <a:pPr algn="ctr" eaLnBrk="0" hangingPunct="0">
                <a:lnSpc>
                  <a:spcPct val="90000"/>
                </a:lnSpc>
              </a:pPr>
              <a:r>
                <a:rPr lang="pt-BR" dirty="0">
                  <a:solidFill>
                    <a:schemeClr val="tx1"/>
                  </a:solidFill>
                </a:rPr>
                <a:t>(N=431)</a:t>
              </a:r>
              <a:endParaRPr lang="en-US" dirty="0">
                <a:solidFill>
                  <a:schemeClr val="tx1"/>
                </a:solidFill>
              </a:endParaRPr>
            </a:p>
          </p:txBody>
        </p:sp>
        <p:sp>
          <p:nvSpPr>
            <p:cNvPr id="32" name="AutoShape 17">
              <a:extLst>
                <a:ext uri="{FF2B5EF4-FFF2-40B4-BE49-F238E27FC236}">
                  <a16:creationId xmlns:a16="http://schemas.microsoft.com/office/drawing/2014/main" id="{0DC22E0F-A1D1-4C64-AF9A-1389A804B7C2}"/>
                </a:ext>
              </a:extLst>
            </p:cNvPr>
            <p:cNvSpPr>
              <a:spLocks noChangeArrowheads="1"/>
            </p:cNvSpPr>
            <p:nvPr/>
          </p:nvSpPr>
          <p:spPr bwMode="auto">
            <a:xfrm>
              <a:off x="2879322" y="1578766"/>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3" name="Freeform: Shape 32">
              <a:extLst>
                <a:ext uri="{FF2B5EF4-FFF2-40B4-BE49-F238E27FC236}">
                  <a16:creationId xmlns:a16="http://schemas.microsoft.com/office/drawing/2014/main" id="{941DEC97-A031-4374-ACC4-1EBEC87C9E62}"/>
                </a:ext>
              </a:extLst>
            </p:cNvPr>
            <p:cNvSpPr/>
            <p:nvPr/>
          </p:nvSpPr>
          <p:spPr>
            <a:xfrm flipV="1">
              <a:off x="3595035" y="2960717"/>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4" name="Rectangle 33">
              <a:extLst>
                <a:ext uri="{FF2B5EF4-FFF2-40B4-BE49-F238E27FC236}">
                  <a16:creationId xmlns:a16="http://schemas.microsoft.com/office/drawing/2014/main" id="{91B51126-F5F7-419D-BC50-975B4EF1FEFD}"/>
                </a:ext>
              </a:extLst>
            </p:cNvPr>
            <p:cNvSpPr/>
            <p:nvPr/>
          </p:nvSpPr>
          <p:spPr>
            <a:xfrm>
              <a:off x="3786918" y="3052750"/>
              <a:ext cx="2239406" cy="646331"/>
            </a:xfrm>
            <a:prstGeom prst="rect">
              <a:avLst/>
            </a:prstGeom>
          </p:spPr>
          <p:txBody>
            <a:bodyPr wrap="square">
              <a:spAutoFit/>
            </a:bodyPr>
            <a:lstStyle/>
            <a:p>
              <a:pPr algn="ctr" eaLnBrk="0" hangingPunct="0"/>
              <a:r>
                <a:rPr lang="en-US" b="1" dirty="0"/>
                <a:t>Gemcitabine</a:t>
              </a:r>
            </a:p>
            <a:p>
              <a:pPr algn="ctr" eaLnBrk="0" hangingPunct="0"/>
              <a:r>
                <a:rPr lang="en-US" dirty="0"/>
                <a:t>(N=430)</a:t>
              </a:r>
            </a:p>
          </p:txBody>
        </p:sp>
      </p:grpSp>
    </p:spTree>
    <p:extLst>
      <p:ext uri="{BB962C8B-B14F-4D97-AF65-F5344CB8AC3E}">
        <p14:creationId xmlns:p14="http://schemas.microsoft.com/office/powerpoint/2010/main" val="299245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a:extLst>
              <a:ext uri="{FF2B5EF4-FFF2-40B4-BE49-F238E27FC236}">
                <a16:creationId xmlns:a16="http://schemas.microsoft.com/office/drawing/2014/main" id="{4038FA62-6C25-5947-9ABD-99B4F759D4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690" y="31806"/>
            <a:ext cx="6848721" cy="5136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Von Hoff DD, et al. </a:t>
            </a:r>
            <a:r>
              <a:rPr lang="en-US" sz="1000" i="1" dirty="0">
                <a:solidFill>
                  <a:prstClr val="white"/>
                </a:solidFill>
              </a:rPr>
              <a:t>N Engl J Med</a:t>
            </a:r>
            <a:r>
              <a:rPr lang="en-US" sz="1000" dirty="0">
                <a:solidFill>
                  <a:prstClr val="white"/>
                </a:solidFill>
              </a:rPr>
              <a:t>. 2013;369:1691-1703.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MPACT</a:t>
            </a:r>
          </a:p>
          <a:p>
            <a:pPr algn="l"/>
            <a:r>
              <a:rPr lang="en-US" sz="5100" i="1" dirty="0"/>
              <a:t>OS</a:t>
            </a:r>
          </a:p>
        </p:txBody>
      </p:sp>
      <p:graphicFrame>
        <p:nvGraphicFramePr>
          <p:cNvPr id="20" name="Group 74">
            <a:extLst>
              <a:ext uri="{FF2B5EF4-FFF2-40B4-BE49-F238E27FC236}">
                <a16:creationId xmlns:a16="http://schemas.microsoft.com/office/drawing/2014/main" id="{A158E87D-188A-0C47-8CB1-588E12259028}"/>
              </a:ext>
            </a:extLst>
          </p:cNvPr>
          <p:cNvGraphicFramePr>
            <a:graphicFrameLocks noGrp="1"/>
          </p:cNvGraphicFramePr>
          <p:nvPr>
            <p:extLst>
              <p:ext uri="{D42A27DB-BD31-4B8C-83A1-F6EECF244321}">
                <p14:modId xmlns:p14="http://schemas.microsoft.com/office/powerpoint/2010/main" val="1200314305"/>
              </p:ext>
            </p:extLst>
          </p:nvPr>
        </p:nvGraphicFramePr>
        <p:xfrm>
          <a:off x="5994571" y="621447"/>
          <a:ext cx="2144083" cy="1555560"/>
        </p:xfrm>
        <a:graphic>
          <a:graphicData uri="http://schemas.openxmlformats.org/drawingml/2006/table">
            <a:tbl>
              <a:tblPr/>
              <a:tblGrid>
                <a:gridCol w="2144083">
                  <a:extLst>
                    <a:ext uri="{9D8B030D-6E8A-4147-A177-3AD203B41FA5}">
                      <a16:colId xmlns:a16="http://schemas.microsoft.com/office/drawing/2014/main" val="20000"/>
                    </a:ext>
                  </a:extLst>
                </a:gridCol>
              </a:tblGrid>
              <a:tr h="313124">
                <a:tc>
                  <a:txBody>
                    <a:bodyPr/>
                    <a:lstStyle/>
                    <a:p>
                      <a:pPr marL="0" marR="0" lvl="0" indent="0" algn="ctr" defTabSz="914400" rtl="0" eaLnBrk="1" fontAlgn="base" latinLnBrk="0" hangingPunct="1">
                        <a:lnSpc>
                          <a:spcPct val="105000"/>
                        </a:lnSpc>
                        <a:spcBef>
                          <a:spcPct val="50000"/>
                        </a:spcBef>
                        <a:spcAft>
                          <a:spcPct val="0"/>
                        </a:spcAft>
                        <a:buClr>
                          <a:srgbClr val="7C1463"/>
                        </a:buClr>
                        <a:buSzTx/>
                        <a:buFontTx/>
                        <a:buNone/>
                        <a:tabLst/>
                      </a:pPr>
                      <a:r>
                        <a:rPr kumimoji="0" lang="en-US" sz="1800" b="0" i="0" u="none" strike="noStrike" cap="none" normalizeH="0" baseline="0" dirty="0">
                          <a:ln>
                            <a:noFill/>
                          </a:ln>
                          <a:solidFill>
                            <a:schemeClr val="tx1"/>
                          </a:solidFill>
                          <a:effectLst/>
                          <a:latin typeface="Calibri" panose="020F0502020204030204" pitchFamily="34" charset="0"/>
                          <a:ea typeface="MS PGothic" pitchFamily="34" charset="-128"/>
                          <a:cs typeface="Arial" pitchFamily="34" charset="0"/>
                        </a:rPr>
                        <a:t>OS, months</a:t>
                      </a:r>
                    </a:p>
                  </a:txBody>
                  <a:tcPr marL="91462" marR="91462" marT="45775" marB="45775" anchor="ctr" horzOverflow="overflow">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5918">
                <a:tc>
                  <a:txBody>
                    <a:bodyPr/>
                    <a:lstStyle/>
                    <a:p>
                      <a:pPr marL="0" marR="0" lvl="0" indent="0" algn="ctr" defTabSz="914400" rtl="0" eaLnBrk="1" fontAlgn="base" latinLnBrk="0" hangingPunct="1">
                        <a:lnSpc>
                          <a:spcPct val="105000"/>
                        </a:lnSpc>
                        <a:spcBef>
                          <a:spcPct val="50000"/>
                        </a:spcBef>
                        <a:spcAft>
                          <a:spcPct val="0"/>
                        </a:spcAft>
                        <a:buClr>
                          <a:srgbClr val="7C1463"/>
                        </a:buClr>
                        <a:buSzTx/>
                        <a:buFontTx/>
                        <a:buNone/>
                        <a:tabLst/>
                      </a:pPr>
                      <a:r>
                        <a:rPr kumimoji="0" lang="en-US" sz="1800" b="0" i="0" u="none" strike="noStrike" cap="none" normalizeH="0" baseline="0" dirty="0">
                          <a:ln>
                            <a:noFill/>
                          </a:ln>
                          <a:solidFill>
                            <a:schemeClr val="tx1"/>
                          </a:solidFill>
                          <a:effectLst/>
                          <a:latin typeface="Calibri" panose="020F0502020204030204" pitchFamily="34" charset="0"/>
                          <a:ea typeface="MS PGothic" pitchFamily="34" charset="-128"/>
                          <a:cs typeface="Arial" pitchFamily="34" charset="0"/>
                        </a:rPr>
                        <a:t>Median (95% CI)</a:t>
                      </a:r>
                    </a:p>
                  </a:txBody>
                  <a:tcPr marL="91462" marR="91462" marT="45775" marB="45775"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560">
                <a:tc>
                  <a:txBody>
                    <a:bodyPr/>
                    <a:lstStyle/>
                    <a:p>
                      <a:pPr marL="0" marR="0" lvl="0" indent="0" algn="ctr" defTabSz="914400" rtl="0" eaLnBrk="1" fontAlgn="base" latinLnBrk="0" hangingPunct="1">
                        <a:lnSpc>
                          <a:spcPct val="100000"/>
                        </a:lnSpc>
                        <a:spcBef>
                          <a:spcPts val="0"/>
                        </a:spcBef>
                        <a:spcAft>
                          <a:spcPct val="0"/>
                        </a:spcAft>
                        <a:buClr>
                          <a:srgbClr val="7C1463"/>
                        </a:buClr>
                        <a:buSzTx/>
                        <a:buFontTx/>
                        <a:buNone/>
                        <a:tabLst/>
                        <a:defRPr/>
                      </a:pPr>
                      <a:r>
                        <a:rPr kumimoji="0" lang="en-US" sz="1800" b="0" i="0" u="none" strike="noStrike" cap="none" normalizeH="0" baseline="0" dirty="0">
                          <a:ln>
                            <a:noFill/>
                          </a:ln>
                          <a:solidFill>
                            <a:schemeClr val="tx1"/>
                          </a:solidFill>
                          <a:effectLst/>
                          <a:latin typeface="Calibri" panose="020F0502020204030204" pitchFamily="34" charset="0"/>
                          <a:ea typeface="MS PGothic" pitchFamily="34" charset="-128"/>
                          <a:cs typeface="Arial" pitchFamily="34" charset="0"/>
                        </a:rPr>
                        <a:t>8.5  (</a:t>
                      </a:r>
                      <a:r>
                        <a:rPr lang="en-US" sz="1800" b="0" i="0" u="none" strike="noStrike" kern="1200" baseline="0" dirty="0">
                          <a:solidFill>
                            <a:schemeClr val="tx1"/>
                          </a:solidFill>
                          <a:latin typeface="Calibri" panose="020F0502020204030204" pitchFamily="34" charset="0"/>
                          <a:ea typeface="MS PGothic"/>
                          <a:cs typeface="Arial" pitchFamily="34" charset="0"/>
                        </a:rPr>
                        <a:t>7.89-9.53)</a:t>
                      </a:r>
                      <a:endParaRPr lang="en-US" sz="1800" b="0" i="0" u="none" strike="noStrike" kern="1200" dirty="0">
                        <a:solidFill>
                          <a:schemeClr val="tx1"/>
                        </a:solidFill>
                        <a:latin typeface="Calibri" panose="020F0502020204030204" pitchFamily="34" charset="0"/>
                        <a:ea typeface="+mn-ea"/>
                        <a:cs typeface="Arial" pitchFamily="34" charset="0"/>
                      </a:endParaRPr>
                    </a:p>
                  </a:txBody>
                  <a:tcPr marL="91462" marR="91462" marT="45775" marB="4577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277560">
                <a:tc>
                  <a:txBody>
                    <a:bodyPr/>
                    <a:lstStyle/>
                    <a:p>
                      <a:pPr marL="0" marR="0" lvl="0" indent="0" algn="ctr" defTabSz="914400" rtl="0" eaLnBrk="1" fontAlgn="base" latinLnBrk="0" hangingPunct="1">
                        <a:lnSpc>
                          <a:spcPct val="100000"/>
                        </a:lnSpc>
                        <a:spcBef>
                          <a:spcPts val="0"/>
                        </a:spcBef>
                        <a:spcAft>
                          <a:spcPct val="0"/>
                        </a:spcAft>
                        <a:buClr>
                          <a:srgbClr val="7C1463"/>
                        </a:buClr>
                        <a:buSzTx/>
                        <a:buFontTx/>
                        <a:buNone/>
                        <a:tabLst/>
                        <a:defRPr/>
                      </a:pPr>
                      <a:r>
                        <a:rPr kumimoji="0" lang="en-US" sz="1800" b="0" i="0" u="none" strike="noStrike" cap="none" normalizeH="0" baseline="0" dirty="0">
                          <a:ln>
                            <a:noFill/>
                          </a:ln>
                          <a:solidFill>
                            <a:schemeClr val="tx1"/>
                          </a:solidFill>
                          <a:effectLst/>
                          <a:latin typeface="Calibri" panose="020F0502020204030204" pitchFamily="34" charset="0"/>
                          <a:cs typeface="Arial" pitchFamily="34" charset="0"/>
                        </a:rPr>
                        <a:t>6.7  (</a:t>
                      </a:r>
                      <a:r>
                        <a:rPr lang="en-US" sz="1800" b="0" i="0" u="none" strike="noStrike" kern="1200" baseline="0" dirty="0">
                          <a:solidFill>
                            <a:schemeClr val="tx1"/>
                          </a:solidFill>
                          <a:latin typeface="Calibri" panose="020F0502020204030204" pitchFamily="34" charset="0"/>
                          <a:ea typeface="+mn-ea"/>
                          <a:cs typeface="Arial" pitchFamily="34" charset="0"/>
                        </a:rPr>
                        <a:t>6.01-</a:t>
                      </a:r>
                      <a:r>
                        <a:rPr lang="en-US" sz="1800" b="0" dirty="0">
                          <a:solidFill>
                            <a:schemeClr val="tx1"/>
                          </a:solidFill>
                          <a:latin typeface="Calibri" panose="020F0502020204030204" pitchFamily="34" charset="0"/>
                          <a:ea typeface="SimSun"/>
                          <a:cs typeface="Arial" pitchFamily="34" charset="0"/>
                        </a:rPr>
                        <a:t> </a:t>
                      </a:r>
                      <a:r>
                        <a:rPr lang="en-US" sz="1800" b="0" i="0" u="none" strike="noStrike" kern="1200" baseline="0" dirty="0">
                          <a:solidFill>
                            <a:schemeClr val="tx1"/>
                          </a:solidFill>
                          <a:latin typeface="Calibri" panose="020F0502020204030204" pitchFamily="34" charset="0"/>
                          <a:ea typeface="+mn-ea"/>
                          <a:cs typeface="Arial" pitchFamily="34" charset="0"/>
                        </a:rPr>
                        <a:t>7.23</a:t>
                      </a:r>
                      <a:r>
                        <a:rPr kumimoji="0" lang="en-US" sz="1800" b="0" i="0" u="none" strike="noStrike" kern="1200" cap="none" normalizeH="0" baseline="0" dirty="0">
                          <a:ln>
                            <a:noFill/>
                          </a:ln>
                          <a:solidFill>
                            <a:schemeClr val="tx1"/>
                          </a:solidFill>
                          <a:effectLst/>
                          <a:latin typeface="Calibri" panose="020F0502020204030204" pitchFamily="34" charset="0"/>
                          <a:ea typeface="+mn-ea"/>
                          <a:cs typeface="Arial" pitchFamily="34" charset="0"/>
                        </a:rPr>
                        <a:t>)</a:t>
                      </a:r>
                      <a:endParaRPr lang="en-US" sz="1800" b="0" i="0" u="none" strike="noStrike" kern="1200" baseline="0" dirty="0">
                        <a:solidFill>
                          <a:schemeClr val="tx1"/>
                        </a:solidFill>
                        <a:latin typeface="Calibri" panose="020F0502020204030204" pitchFamily="34" charset="0"/>
                        <a:ea typeface="MS PGothic"/>
                        <a:cs typeface="Arial" pitchFamily="34" charset="0"/>
                      </a:endParaRPr>
                    </a:p>
                  </a:txBody>
                  <a:tcPr marL="91462" marR="91462" marT="45775" marB="4577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1" name="TextBox 105">
            <a:extLst>
              <a:ext uri="{FF2B5EF4-FFF2-40B4-BE49-F238E27FC236}">
                <a16:creationId xmlns:a16="http://schemas.microsoft.com/office/drawing/2014/main" id="{39D9182D-CD1C-DF4D-B36D-EB9AF9C38AF1}"/>
              </a:ext>
            </a:extLst>
          </p:cNvPr>
          <p:cNvSpPr txBox="1">
            <a:spLocks noChangeArrowheads="1"/>
          </p:cNvSpPr>
          <p:nvPr/>
        </p:nvSpPr>
        <p:spPr bwMode="auto">
          <a:xfrm>
            <a:off x="5181600" y="2394005"/>
            <a:ext cx="36274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0"/>
              </a:spcBef>
              <a:buFontTx/>
              <a:buNone/>
              <a:defRPr/>
            </a:pPr>
            <a:r>
              <a:rPr lang="en-US" b="0" dirty="0">
                <a:solidFill>
                  <a:srgbClr val="000000"/>
                </a:solidFill>
                <a:latin typeface="+mn-lt"/>
                <a:cs typeface="Corbel"/>
              </a:rPr>
              <a:t>HR= 0.72, 95% CI (0.617</a:t>
            </a:r>
            <a:r>
              <a:rPr lang="en-US" b="0" dirty="0">
                <a:solidFill>
                  <a:srgbClr val="000000"/>
                </a:solidFill>
                <a:latin typeface="+mn-lt"/>
                <a:ea typeface="SimSun"/>
                <a:cs typeface="Corbel"/>
              </a:rPr>
              <a:t>-</a:t>
            </a:r>
            <a:r>
              <a:rPr lang="en-US" b="0" dirty="0">
                <a:solidFill>
                  <a:srgbClr val="000000"/>
                </a:solidFill>
                <a:latin typeface="+mn-lt"/>
                <a:cs typeface="Corbel"/>
              </a:rPr>
              <a:t>0.835)</a:t>
            </a:r>
          </a:p>
          <a:p>
            <a:pPr eaLnBrk="1" hangingPunct="1">
              <a:spcBef>
                <a:spcPct val="0"/>
              </a:spcBef>
              <a:buFontTx/>
              <a:buNone/>
              <a:defRPr/>
            </a:pPr>
            <a:r>
              <a:rPr lang="en-US" b="0" i="1" dirty="0">
                <a:solidFill>
                  <a:srgbClr val="000000"/>
                </a:solidFill>
                <a:latin typeface="+mn-lt"/>
                <a:cs typeface="Corbel"/>
              </a:rPr>
              <a:t>P</a:t>
            </a:r>
            <a:r>
              <a:rPr lang="en-US" b="0" dirty="0">
                <a:solidFill>
                  <a:srgbClr val="000000"/>
                </a:solidFill>
                <a:latin typeface="+mn-lt"/>
                <a:cs typeface="Corbel"/>
              </a:rPr>
              <a:t>= 0.000015</a:t>
            </a:r>
          </a:p>
        </p:txBody>
      </p:sp>
    </p:spTree>
    <p:extLst>
      <p:ext uri="{BB962C8B-B14F-4D97-AF65-F5344CB8AC3E}">
        <p14:creationId xmlns:p14="http://schemas.microsoft.com/office/powerpoint/2010/main" val="2778817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Second-Line Treatment</a:t>
            </a:r>
          </a:p>
          <a:p>
            <a:pPr algn="l"/>
            <a:r>
              <a:rPr lang="en-US" sz="5100" i="1" dirty="0"/>
              <a:t>Oxaliplatin: Mixed Data in PDAC</a:t>
            </a:r>
          </a:p>
        </p:txBody>
      </p:sp>
      <p:graphicFrame>
        <p:nvGraphicFramePr>
          <p:cNvPr id="4" name="Content Placeholder 5">
            <a:extLst>
              <a:ext uri="{FF2B5EF4-FFF2-40B4-BE49-F238E27FC236}">
                <a16:creationId xmlns:a16="http://schemas.microsoft.com/office/drawing/2014/main" id="{B94F8535-41A2-8645-9DBD-CE5A8538E272}"/>
              </a:ext>
            </a:extLst>
          </p:cNvPr>
          <p:cNvGraphicFramePr>
            <a:graphicFrameLocks/>
          </p:cNvGraphicFramePr>
          <p:nvPr>
            <p:extLst>
              <p:ext uri="{D42A27DB-BD31-4B8C-83A1-F6EECF244321}">
                <p14:modId xmlns:p14="http://schemas.microsoft.com/office/powerpoint/2010/main" val="4038110447"/>
              </p:ext>
            </p:extLst>
          </p:nvPr>
        </p:nvGraphicFramePr>
        <p:xfrm>
          <a:off x="765629" y="1239077"/>
          <a:ext cx="7680325" cy="2834640"/>
        </p:xfrm>
        <a:graphic>
          <a:graphicData uri="http://schemas.openxmlformats.org/drawingml/2006/table">
            <a:tbl>
              <a:tblPr firstRow="1" bandRow="1">
                <a:tableStyleId>{00A15C55-8517-42AA-B614-E9B94910E393}</a:tableStyleId>
              </a:tblPr>
              <a:tblGrid>
                <a:gridCol w="1536065">
                  <a:extLst>
                    <a:ext uri="{9D8B030D-6E8A-4147-A177-3AD203B41FA5}">
                      <a16:colId xmlns:a16="http://schemas.microsoft.com/office/drawing/2014/main" val="20000"/>
                    </a:ext>
                  </a:extLst>
                </a:gridCol>
                <a:gridCol w="1536065">
                  <a:extLst>
                    <a:ext uri="{9D8B030D-6E8A-4147-A177-3AD203B41FA5}">
                      <a16:colId xmlns:a16="http://schemas.microsoft.com/office/drawing/2014/main" val="20001"/>
                    </a:ext>
                  </a:extLst>
                </a:gridCol>
                <a:gridCol w="1536065">
                  <a:extLst>
                    <a:ext uri="{9D8B030D-6E8A-4147-A177-3AD203B41FA5}">
                      <a16:colId xmlns:a16="http://schemas.microsoft.com/office/drawing/2014/main" val="20002"/>
                    </a:ext>
                  </a:extLst>
                </a:gridCol>
                <a:gridCol w="1407976">
                  <a:extLst>
                    <a:ext uri="{9D8B030D-6E8A-4147-A177-3AD203B41FA5}">
                      <a16:colId xmlns:a16="http://schemas.microsoft.com/office/drawing/2014/main" val="20003"/>
                    </a:ext>
                  </a:extLst>
                </a:gridCol>
                <a:gridCol w="128089">
                  <a:extLst>
                    <a:ext uri="{9D8B030D-6E8A-4147-A177-3AD203B41FA5}">
                      <a16:colId xmlns:a16="http://schemas.microsoft.com/office/drawing/2014/main" val="20004"/>
                    </a:ext>
                  </a:extLst>
                </a:gridCol>
                <a:gridCol w="1536065">
                  <a:extLst>
                    <a:ext uri="{9D8B030D-6E8A-4147-A177-3AD203B41FA5}">
                      <a16:colId xmlns:a16="http://schemas.microsoft.com/office/drawing/2014/main" val="20005"/>
                    </a:ext>
                  </a:extLst>
                </a:gridCol>
              </a:tblGrid>
              <a:tr h="370840">
                <a:tc>
                  <a:txBody>
                    <a:bodyPr/>
                    <a:lstStyle/>
                    <a:p>
                      <a:endParaRPr lang="en-US" sz="2400" dirty="0">
                        <a:latin typeface="+mn-lt"/>
                        <a:ea typeface="Corbel" charset="0"/>
                        <a:cs typeface="Corbel" charset="0"/>
                      </a:endParaRPr>
                    </a:p>
                  </a:txBody>
                  <a:tcPr/>
                </a:tc>
                <a:tc gridSpan="2">
                  <a:txBody>
                    <a:bodyPr/>
                    <a:lstStyle/>
                    <a:p>
                      <a:pPr algn="ctr"/>
                      <a:r>
                        <a:rPr lang="en-US" sz="2400" dirty="0"/>
                        <a:t>CONKO-003</a:t>
                      </a:r>
                      <a:r>
                        <a:rPr lang="en-US" sz="2400" baseline="30000" dirty="0"/>
                        <a:t>1</a:t>
                      </a:r>
                      <a:r>
                        <a:rPr lang="en-US" sz="2400" dirty="0"/>
                        <a:t> </a:t>
                      </a:r>
                      <a:endParaRPr lang="en-US" sz="2400"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hMerge="1">
                  <a:txBody>
                    <a:bodyPr/>
                    <a:lstStyle/>
                    <a:p>
                      <a:endParaRPr lang="en-US"/>
                    </a:p>
                  </a:txBody>
                  <a:tcPr/>
                </a:tc>
                <a:tc gridSpan="3">
                  <a:txBody>
                    <a:bodyPr/>
                    <a:lstStyle/>
                    <a:p>
                      <a:pPr algn="ctr"/>
                      <a:r>
                        <a:rPr lang="en-US" sz="2400" dirty="0"/>
                        <a:t>PANCREOX</a:t>
                      </a:r>
                      <a:r>
                        <a:rPr lang="en-US" sz="2400" baseline="30000" dirty="0"/>
                        <a:t>2</a:t>
                      </a:r>
                      <a:r>
                        <a:rPr lang="en-US" sz="2400" dirty="0"/>
                        <a:t>  </a:t>
                      </a:r>
                      <a:endParaRPr lang="en-US" sz="2400" dirty="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endParaRPr lang="en-US" sz="2000" b="1" dirty="0">
                        <a:latin typeface="+mn-lt"/>
                        <a:ea typeface="Corbel" charset="0"/>
                        <a:cs typeface="Corbel" charset="0"/>
                      </a:endParaRPr>
                    </a:p>
                  </a:txBody>
                  <a:tcPr/>
                </a:tc>
                <a:tc>
                  <a:txBody>
                    <a:bodyPr/>
                    <a:lstStyle/>
                    <a:p>
                      <a:pPr algn="ctr"/>
                      <a:r>
                        <a:rPr lang="en-US" sz="2000" b="1" dirty="0"/>
                        <a:t>5-FU/LV</a:t>
                      </a:r>
                      <a:endParaRPr lang="en-US" sz="2000" b="1" dirty="0">
                        <a:latin typeface="+mn-lt"/>
                        <a:ea typeface="Corbel" charset="0"/>
                        <a:cs typeface="Corbel" charset="0"/>
                      </a:endParaRPr>
                    </a:p>
                  </a:txBody>
                  <a:tcPr/>
                </a:tc>
                <a:tc>
                  <a:txBody>
                    <a:bodyPr/>
                    <a:lstStyle/>
                    <a:p>
                      <a:pPr algn="ctr"/>
                      <a:r>
                        <a:rPr lang="en-US" sz="2000" b="1" dirty="0"/>
                        <a:t>OFF</a:t>
                      </a:r>
                      <a:endParaRPr lang="en-US" sz="2000" b="1"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a:txBody>
                    <a:bodyPr/>
                    <a:lstStyle/>
                    <a:p>
                      <a:pPr algn="ctr"/>
                      <a:r>
                        <a:rPr lang="en-US" sz="2000" b="1" dirty="0"/>
                        <a:t>5-FU/LV</a:t>
                      </a:r>
                      <a:endParaRPr lang="en-US" sz="2000" b="1" dirty="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gridSpan="2">
                  <a:txBody>
                    <a:bodyPr/>
                    <a:lstStyle/>
                    <a:p>
                      <a:pPr algn="ctr"/>
                      <a:r>
                        <a:rPr lang="en-US" sz="2000" b="1" dirty="0" err="1"/>
                        <a:t>mFOLFOX</a:t>
                      </a:r>
                      <a:endParaRPr lang="en-US" sz="2000" b="1" dirty="0">
                        <a:latin typeface="+mn-lt"/>
                        <a:ea typeface="Corbel" charset="0"/>
                        <a:cs typeface="Corbel" charset="0"/>
                      </a:endParaRPr>
                    </a:p>
                  </a:txBody>
                  <a:tcPr/>
                </a:tc>
                <a:tc hMerge="1">
                  <a:txBody>
                    <a:bodyPr/>
                    <a:lstStyle/>
                    <a:p>
                      <a:pPr algn="ctr"/>
                      <a:endParaRPr lang="en-US" sz="2400" b="1">
                        <a:latin typeface="Corbel" charset="0"/>
                        <a:ea typeface="Corbel" charset="0"/>
                        <a:cs typeface="Corbel" charset="0"/>
                      </a:endParaRPr>
                    </a:p>
                  </a:txBody>
                  <a:tcPr/>
                </a:tc>
                <a:extLst>
                  <a:ext uri="{0D108BD9-81ED-4DB2-BD59-A6C34878D82A}">
                    <a16:rowId xmlns:a16="http://schemas.microsoft.com/office/drawing/2014/main" val="10001"/>
                  </a:ext>
                </a:extLst>
              </a:tr>
              <a:tr h="370840">
                <a:tc>
                  <a:txBody>
                    <a:bodyPr/>
                    <a:lstStyle/>
                    <a:p>
                      <a:r>
                        <a:rPr lang="en-US" sz="2000"/>
                        <a:t>Med OS</a:t>
                      </a:r>
                      <a:endParaRPr lang="en-US" sz="2000">
                        <a:latin typeface="+mn-lt"/>
                        <a:ea typeface="Corbel" charset="0"/>
                        <a:cs typeface="Corbel" charset="0"/>
                      </a:endParaRPr>
                    </a:p>
                  </a:txBody>
                  <a:tcPr/>
                </a:tc>
                <a:tc>
                  <a:txBody>
                    <a:bodyPr/>
                    <a:lstStyle/>
                    <a:p>
                      <a:pPr algn="ctr"/>
                      <a:r>
                        <a:rPr lang="en-US" sz="2000" dirty="0"/>
                        <a:t>3.3 mos</a:t>
                      </a:r>
                      <a:endParaRPr lang="en-US" sz="2000" dirty="0">
                        <a:latin typeface="+mn-lt"/>
                        <a:ea typeface="Corbel" charset="0"/>
                        <a:cs typeface="Corbel" charset="0"/>
                      </a:endParaRPr>
                    </a:p>
                  </a:txBody>
                  <a:tcPr/>
                </a:tc>
                <a:tc>
                  <a:txBody>
                    <a:bodyPr/>
                    <a:lstStyle/>
                    <a:p>
                      <a:pPr algn="ctr"/>
                      <a:r>
                        <a:rPr lang="en-US" sz="2000" dirty="0"/>
                        <a:t>5.9 mos</a:t>
                      </a:r>
                      <a:endParaRPr lang="en-US" sz="2000"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a:txBody>
                    <a:bodyPr/>
                    <a:lstStyle/>
                    <a:p>
                      <a:pPr algn="ctr"/>
                      <a:r>
                        <a:rPr lang="en-US" sz="2000" dirty="0"/>
                        <a:t>9.9 mos</a:t>
                      </a:r>
                      <a:endParaRPr lang="en-US" sz="2000" dirty="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gridSpan="2">
                  <a:txBody>
                    <a:bodyPr/>
                    <a:lstStyle/>
                    <a:p>
                      <a:pPr algn="ctr"/>
                      <a:r>
                        <a:rPr lang="en-US" sz="2000" dirty="0"/>
                        <a:t>6.1 mos</a:t>
                      </a:r>
                      <a:endParaRPr lang="en-US" sz="2000" dirty="0">
                        <a:latin typeface="+mn-lt"/>
                        <a:ea typeface="Corbel" charset="0"/>
                        <a:cs typeface="Corbel" charset="0"/>
                      </a:endParaRPr>
                    </a:p>
                  </a:txBody>
                  <a:tcPr/>
                </a:tc>
                <a:tc hMerge="1">
                  <a:txBody>
                    <a:bodyPr/>
                    <a:lstStyle/>
                    <a:p>
                      <a:pPr algn="ctr"/>
                      <a:endParaRPr lang="en-US" sz="2400">
                        <a:latin typeface="Corbel" charset="0"/>
                        <a:ea typeface="Corbel" charset="0"/>
                        <a:cs typeface="Corbel" charset="0"/>
                      </a:endParaRPr>
                    </a:p>
                  </a:txBody>
                  <a:tcPr/>
                </a:tc>
                <a:extLst>
                  <a:ext uri="{0D108BD9-81ED-4DB2-BD59-A6C34878D82A}">
                    <a16:rowId xmlns:a16="http://schemas.microsoft.com/office/drawing/2014/main" val="10002"/>
                  </a:ext>
                </a:extLst>
              </a:tr>
              <a:tr h="370840">
                <a:tc>
                  <a:txBody>
                    <a:bodyPr/>
                    <a:lstStyle/>
                    <a:p>
                      <a:endParaRPr lang="en-US" sz="2000">
                        <a:latin typeface="+mn-lt"/>
                        <a:ea typeface="Corbel" charset="0"/>
                        <a:cs typeface="Corbel" charset="0"/>
                      </a:endParaRPr>
                    </a:p>
                  </a:txBody>
                  <a:tcPr/>
                </a:tc>
                <a:tc gridSpan="2">
                  <a:txBody>
                    <a:bodyPr/>
                    <a:lstStyle/>
                    <a:p>
                      <a:pPr algn="ctr"/>
                      <a:r>
                        <a:rPr lang="en-US" sz="2000" dirty="0"/>
                        <a:t>HR 0.068</a:t>
                      </a:r>
                      <a:endParaRPr lang="en-US" sz="2000"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hMerge="1">
                  <a:txBody>
                    <a:bodyPr/>
                    <a:lstStyle/>
                    <a:p>
                      <a:pPr algn="ctr"/>
                      <a:endParaRPr lang="en-US" sz="2400"/>
                    </a:p>
                  </a:txBody>
                  <a:tcPr/>
                </a:tc>
                <a:tc gridSpan="3">
                  <a:txBody>
                    <a:bodyPr/>
                    <a:lstStyle/>
                    <a:p>
                      <a:pPr algn="ctr"/>
                      <a:r>
                        <a:rPr lang="en-US" sz="2000"/>
                        <a:t>HR</a:t>
                      </a:r>
                      <a:r>
                        <a:rPr lang="en-US" sz="2000" baseline="0"/>
                        <a:t> 1.78</a:t>
                      </a:r>
                      <a:endParaRPr lang="en-US" sz="200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hMerge="1">
                  <a:txBody>
                    <a:bodyPr/>
                    <a:lstStyle/>
                    <a:p>
                      <a:endParaRPr lang="en-US"/>
                    </a:p>
                  </a:txBody>
                  <a:tcPr/>
                </a:tc>
                <a:tc hMerge="1">
                  <a:txBody>
                    <a:bodyPr/>
                    <a:lstStyle/>
                    <a:p>
                      <a:pPr algn="ctr"/>
                      <a:endParaRPr lang="en-US" sz="2400"/>
                    </a:p>
                  </a:txBody>
                  <a:tcPr/>
                </a:tc>
                <a:extLst>
                  <a:ext uri="{0D108BD9-81ED-4DB2-BD59-A6C34878D82A}">
                    <a16:rowId xmlns:a16="http://schemas.microsoft.com/office/drawing/2014/main" val="10003"/>
                  </a:ext>
                </a:extLst>
              </a:tr>
              <a:tr h="320040">
                <a:tc>
                  <a:txBody>
                    <a:bodyPr/>
                    <a:lstStyle/>
                    <a:p>
                      <a:endParaRPr lang="en-US" sz="2000">
                        <a:latin typeface="+mn-lt"/>
                        <a:ea typeface="Corbel" charset="0"/>
                        <a:cs typeface="Corbel" charset="0"/>
                      </a:endParaRPr>
                    </a:p>
                  </a:txBody>
                  <a:tcPr/>
                </a:tc>
                <a:tc>
                  <a:txBody>
                    <a:bodyPr/>
                    <a:lstStyle/>
                    <a:p>
                      <a:pPr algn="ctr"/>
                      <a:endParaRPr lang="en-US" sz="2000">
                        <a:latin typeface="+mn-lt"/>
                        <a:ea typeface="Corbel" charset="0"/>
                        <a:cs typeface="Corbel" charset="0"/>
                      </a:endParaRPr>
                    </a:p>
                  </a:txBody>
                  <a:tcPr/>
                </a:tc>
                <a:tc>
                  <a:txBody>
                    <a:bodyPr/>
                    <a:lstStyle/>
                    <a:p>
                      <a:pPr algn="ctr"/>
                      <a:endParaRPr lang="en-US" sz="2000"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gridSpan="2">
                  <a:txBody>
                    <a:bodyPr/>
                    <a:lstStyle/>
                    <a:p>
                      <a:pPr algn="ctr"/>
                      <a:endParaRPr lang="en-US" sz="2000" dirty="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hMerge="1">
                  <a:txBody>
                    <a:bodyPr/>
                    <a:lstStyle/>
                    <a:p>
                      <a:endParaRPr lang="en-US"/>
                    </a:p>
                  </a:txBody>
                  <a:tcPr/>
                </a:tc>
                <a:tc>
                  <a:txBody>
                    <a:bodyPr/>
                    <a:lstStyle/>
                    <a:p>
                      <a:pPr algn="ctr"/>
                      <a:endParaRPr lang="en-US" sz="2000">
                        <a:latin typeface="+mn-lt"/>
                        <a:ea typeface="Corbel" charset="0"/>
                        <a:cs typeface="Corbel" charset="0"/>
                      </a:endParaRPr>
                    </a:p>
                  </a:txBody>
                  <a:tcPr/>
                </a:tc>
                <a:extLst>
                  <a:ext uri="{0D108BD9-81ED-4DB2-BD59-A6C34878D82A}">
                    <a16:rowId xmlns:a16="http://schemas.microsoft.com/office/drawing/2014/main" val="10004"/>
                  </a:ext>
                </a:extLst>
              </a:tr>
              <a:tr h="370840">
                <a:tc>
                  <a:txBody>
                    <a:bodyPr/>
                    <a:lstStyle/>
                    <a:p>
                      <a:r>
                        <a:rPr lang="en-US" sz="2000"/>
                        <a:t>Med TTP</a:t>
                      </a:r>
                      <a:endParaRPr lang="en-US" sz="2000">
                        <a:latin typeface="+mn-lt"/>
                        <a:ea typeface="Corbel" charset="0"/>
                        <a:cs typeface="Corbel" charset="0"/>
                      </a:endParaRPr>
                    </a:p>
                  </a:txBody>
                  <a:tcPr/>
                </a:tc>
                <a:tc>
                  <a:txBody>
                    <a:bodyPr/>
                    <a:lstStyle/>
                    <a:p>
                      <a:pPr algn="ctr"/>
                      <a:r>
                        <a:rPr lang="en-US" sz="2000" dirty="0"/>
                        <a:t>2 mos</a:t>
                      </a:r>
                      <a:endParaRPr lang="en-US" sz="2000" dirty="0">
                        <a:latin typeface="+mn-lt"/>
                        <a:ea typeface="Corbel" charset="0"/>
                        <a:cs typeface="Corbel" charset="0"/>
                      </a:endParaRPr>
                    </a:p>
                  </a:txBody>
                  <a:tcPr/>
                </a:tc>
                <a:tc>
                  <a:txBody>
                    <a:bodyPr/>
                    <a:lstStyle/>
                    <a:p>
                      <a:pPr algn="ctr"/>
                      <a:r>
                        <a:rPr lang="en-US" sz="2000" dirty="0"/>
                        <a:t>2.9 mos</a:t>
                      </a:r>
                      <a:endParaRPr lang="en-US" sz="2000"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gridSpan="2">
                  <a:txBody>
                    <a:bodyPr/>
                    <a:lstStyle/>
                    <a:p>
                      <a:pPr algn="ctr"/>
                      <a:endParaRPr lang="en-US" sz="2000" dirty="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hMerge="1">
                  <a:txBody>
                    <a:bodyPr/>
                    <a:lstStyle/>
                    <a:p>
                      <a:endParaRPr lang="en-US"/>
                    </a:p>
                  </a:txBody>
                  <a:tcPr/>
                </a:tc>
                <a:tc>
                  <a:txBody>
                    <a:bodyPr/>
                    <a:lstStyle/>
                    <a:p>
                      <a:pPr algn="ctr"/>
                      <a:endParaRPr lang="en-US" sz="2000">
                        <a:latin typeface="+mn-lt"/>
                        <a:ea typeface="Corbel" charset="0"/>
                        <a:cs typeface="Corbel" charset="0"/>
                      </a:endParaRPr>
                    </a:p>
                  </a:txBody>
                  <a:tcPr/>
                </a:tc>
                <a:extLst>
                  <a:ext uri="{0D108BD9-81ED-4DB2-BD59-A6C34878D82A}">
                    <a16:rowId xmlns:a16="http://schemas.microsoft.com/office/drawing/2014/main" val="10005"/>
                  </a:ext>
                </a:extLst>
              </a:tr>
              <a:tr h="370840">
                <a:tc>
                  <a:txBody>
                    <a:bodyPr/>
                    <a:lstStyle/>
                    <a:p>
                      <a:r>
                        <a:rPr lang="en-US" sz="2000"/>
                        <a:t>Med PFS</a:t>
                      </a:r>
                      <a:endParaRPr lang="en-US" sz="2000">
                        <a:latin typeface="+mn-lt"/>
                        <a:ea typeface="Corbel" charset="0"/>
                        <a:cs typeface="Corbel" charset="0"/>
                      </a:endParaRPr>
                    </a:p>
                  </a:txBody>
                  <a:tcPr/>
                </a:tc>
                <a:tc>
                  <a:txBody>
                    <a:bodyPr/>
                    <a:lstStyle/>
                    <a:p>
                      <a:pPr algn="ctr"/>
                      <a:endParaRPr lang="en-US" sz="2000">
                        <a:latin typeface="+mn-lt"/>
                        <a:ea typeface="Corbel" charset="0"/>
                        <a:cs typeface="Corbel" charset="0"/>
                      </a:endParaRPr>
                    </a:p>
                  </a:txBody>
                  <a:tcPr/>
                </a:tc>
                <a:tc>
                  <a:txBody>
                    <a:bodyPr/>
                    <a:lstStyle/>
                    <a:p>
                      <a:pPr algn="ctr"/>
                      <a:endParaRPr lang="en-US" sz="2000" dirty="0">
                        <a:latin typeface="+mn-lt"/>
                        <a:ea typeface="Corbel" charset="0"/>
                        <a:cs typeface="Corbel" charset="0"/>
                      </a:endParaRPr>
                    </a:p>
                  </a:txBody>
                  <a:tcPr>
                    <a:lnR w="28575" cap="flat" cmpd="sng" algn="ctr">
                      <a:solidFill>
                        <a:schemeClr val="accent4"/>
                      </a:solidFill>
                      <a:prstDash val="solid"/>
                      <a:round/>
                      <a:headEnd type="none" w="med" len="med"/>
                      <a:tailEnd type="none" w="med" len="med"/>
                    </a:lnR>
                  </a:tcPr>
                </a:tc>
                <a:tc gridSpan="2">
                  <a:txBody>
                    <a:bodyPr/>
                    <a:lstStyle/>
                    <a:p>
                      <a:pPr algn="ctr"/>
                      <a:r>
                        <a:rPr lang="en-US" sz="2000" dirty="0"/>
                        <a:t>2.9 mos</a:t>
                      </a:r>
                      <a:endParaRPr lang="en-US" sz="2000" dirty="0">
                        <a:latin typeface="+mn-lt"/>
                        <a:ea typeface="Corbel" charset="0"/>
                        <a:cs typeface="Corbel" charset="0"/>
                      </a:endParaRPr>
                    </a:p>
                  </a:txBody>
                  <a:tcPr>
                    <a:lnL w="28575" cap="flat" cmpd="sng" algn="ctr">
                      <a:solidFill>
                        <a:schemeClr val="accent4"/>
                      </a:solidFill>
                      <a:prstDash val="solid"/>
                      <a:round/>
                      <a:headEnd type="none" w="med" len="med"/>
                      <a:tailEnd type="none" w="med" len="med"/>
                    </a:lnL>
                  </a:tcPr>
                </a:tc>
                <a:tc hMerge="1">
                  <a:txBody>
                    <a:bodyPr/>
                    <a:lstStyle/>
                    <a:p>
                      <a:endParaRPr lang="en-US"/>
                    </a:p>
                  </a:txBody>
                  <a:tcPr/>
                </a:tc>
                <a:tc>
                  <a:txBody>
                    <a:bodyPr/>
                    <a:lstStyle/>
                    <a:p>
                      <a:pPr algn="ctr"/>
                      <a:r>
                        <a:rPr lang="en-US" sz="2000" dirty="0"/>
                        <a:t>3.1 mos</a:t>
                      </a:r>
                      <a:endParaRPr lang="en-US" sz="2000" dirty="0">
                        <a:latin typeface="+mn-lt"/>
                        <a:ea typeface="Corbel" charset="0"/>
                        <a:cs typeface="Corbel" charset="0"/>
                      </a:endParaRPr>
                    </a:p>
                  </a:txBody>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F6D3C1FE-D9B3-AB45-816D-486CBD7DA936}"/>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1. Oettle H, et al. </a:t>
            </a:r>
            <a:r>
              <a:rPr lang="en-US" sz="1000" i="1" dirty="0">
                <a:solidFill>
                  <a:prstClr val="white"/>
                </a:solidFill>
              </a:rPr>
              <a:t>J Clin Oncol</a:t>
            </a:r>
            <a:r>
              <a:rPr lang="en-US" sz="1000" dirty="0">
                <a:solidFill>
                  <a:prstClr val="white"/>
                </a:solidFill>
              </a:rPr>
              <a:t>. 2014;32:2423-2429; 2. Gill S, et al. </a:t>
            </a:r>
            <a:r>
              <a:rPr lang="en-US" sz="1000" i="1" dirty="0">
                <a:solidFill>
                  <a:prstClr val="white"/>
                </a:solidFill>
              </a:rPr>
              <a:t>J Clin Oncol</a:t>
            </a:r>
            <a:r>
              <a:rPr lang="en-US" sz="1000" dirty="0">
                <a:solidFill>
                  <a:prstClr val="white"/>
                </a:solidFill>
              </a:rPr>
              <a:t>. 2016;34:3914-3920.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5427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Wang-Gillam A, et al. </a:t>
            </a:r>
            <a:r>
              <a:rPr lang="en-US" sz="1000" i="1" dirty="0">
                <a:solidFill>
                  <a:prstClr val="white"/>
                </a:solidFill>
              </a:rPr>
              <a:t>Lancet</a:t>
            </a:r>
            <a:r>
              <a:rPr lang="en-US" sz="1000" dirty="0">
                <a:solidFill>
                  <a:prstClr val="white"/>
                </a:solidFill>
              </a:rPr>
              <a:t>. 2016;387:545-557.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NAPOLI-1</a:t>
            </a:r>
          </a:p>
          <a:p>
            <a:pPr algn="l"/>
            <a:r>
              <a:rPr lang="en-US" sz="5100" i="1" dirty="0"/>
              <a:t>Gemcitabine-Pretreated</a:t>
            </a:r>
          </a:p>
        </p:txBody>
      </p:sp>
      <p:sp>
        <p:nvSpPr>
          <p:cNvPr id="25" name="Rectangle 3">
            <a:extLst>
              <a:ext uri="{FF2B5EF4-FFF2-40B4-BE49-F238E27FC236}">
                <a16:creationId xmlns:a16="http://schemas.microsoft.com/office/drawing/2014/main" id="{55B67CDA-3AEF-1942-98E9-E120DDE3E68B}"/>
              </a:ext>
            </a:extLst>
          </p:cNvPr>
          <p:cNvSpPr txBox="1">
            <a:spLocks noChangeArrowheads="1"/>
          </p:cNvSpPr>
          <p:nvPr/>
        </p:nvSpPr>
        <p:spPr bwMode="auto">
          <a:xfrm>
            <a:off x="488516" y="3411788"/>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168275" lvl="1" indent="-168275"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Primary endpoint: </a:t>
            </a:r>
            <a:r>
              <a:rPr lang="en-US" altLang="en-US" sz="1600" kern="0" dirty="0">
                <a:cs typeface="Arial" panose="020B0604020202020204" pitchFamily="34" charset="0"/>
              </a:rPr>
              <a:t>OS</a:t>
            </a:r>
          </a:p>
          <a:p>
            <a:pPr marL="168275" lvl="1" indent="-168275"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Secondary endpoints:  </a:t>
            </a:r>
            <a:r>
              <a:rPr lang="en-US" altLang="en-US" sz="1600" kern="0" dirty="0">
                <a:cs typeface="Arial" panose="020B0604020202020204" pitchFamily="34" charset="0"/>
              </a:rPr>
              <a:t>PFS, RR, CA 19-9, Safety, QoL</a:t>
            </a:r>
          </a:p>
          <a:p>
            <a:pPr marL="168275" lvl="1" indent="-168275"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Stratification: </a:t>
            </a:r>
            <a:r>
              <a:rPr lang="en-US" sz="1600" dirty="0">
                <a:ea typeface="ＭＳ Ｐゴシック" charset="-128"/>
                <a:cs typeface="Corbel"/>
              </a:rPr>
              <a:t>Albumin, KPS, Ethnicity</a:t>
            </a:r>
            <a:endParaRPr lang="en-US" altLang="en-US" sz="1600" b="0" kern="0" dirty="0">
              <a:cs typeface="Arial" panose="020B0604020202020204" pitchFamily="34" charset="0"/>
            </a:endParaRPr>
          </a:p>
        </p:txBody>
      </p:sp>
      <p:sp>
        <p:nvSpPr>
          <p:cNvPr id="4" name="TextBox 3">
            <a:extLst>
              <a:ext uri="{FF2B5EF4-FFF2-40B4-BE49-F238E27FC236}">
                <a16:creationId xmlns:a16="http://schemas.microsoft.com/office/drawing/2014/main" id="{A24F9F88-C5DF-0844-8770-E85F8583224E}"/>
              </a:ext>
            </a:extLst>
          </p:cNvPr>
          <p:cNvSpPr txBox="1"/>
          <p:nvPr/>
        </p:nvSpPr>
        <p:spPr>
          <a:xfrm>
            <a:off x="1" y="4215559"/>
            <a:ext cx="4943276" cy="307777"/>
          </a:xfrm>
          <a:prstGeom prst="rect">
            <a:avLst/>
          </a:prstGeom>
          <a:noFill/>
        </p:spPr>
        <p:txBody>
          <a:bodyPr wrap="none" rtlCol="0">
            <a:spAutoFit/>
          </a:bodyPr>
          <a:lstStyle/>
          <a:p>
            <a:r>
              <a:rPr lang="en-US" sz="1400" dirty="0"/>
              <a:t>*Trial amended after N= 63 to include 3rd arm MM-398+5-FU/LV</a:t>
            </a:r>
          </a:p>
        </p:txBody>
      </p:sp>
      <p:grpSp>
        <p:nvGrpSpPr>
          <p:cNvPr id="13" name="Group 12">
            <a:extLst>
              <a:ext uri="{FF2B5EF4-FFF2-40B4-BE49-F238E27FC236}">
                <a16:creationId xmlns:a16="http://schemas.microsoft.com/office/drawing/2014/main" id="{3F610CFB-3A10-4CDF-AE2C-446461F865CD}"/>
              </a:ext>
            </a:extLst>
          </p:cNvPr>
          <p:cNvGrpSpPr/>
          <p:nvPr/>
        </p:nvGrpSpPr>
        <p:grpSpPr>
          <a:xfrm>
            <a:off x="1514310" y="935457"/>
            <a:ext cx="6170119" cy="2734431"/>
            <a:chOff x="1514310" y="883209"/>
            <a:chExt cx="6170119" cy="2734431"/>
          </a:xfrm>
        </p:grpSpPr>
        <p:sp>
          <p:nvSpPr>
            <p:cNvPr id="16" name="Freeform: Shape 15">
              <a:extLst>
                <a:ext uri="{FF2B5EF4-FFF2-40B4-BE49-F238E27FC236}">
                  <a16:creationId xmlns:a16="http://schemas.microsoft.com/office/drawing/2014/main" id="{745F72C9-E6A1-459B-8658-CFCF2BCEE7A6}"/>
                </a:ext>
              </a:extLst>
            </p:cNvPr>
            <p:cNvSpPr/>
            <p:nvPr/>
          </p:nvSpPr>
          <p:spPr>
            <a:xfrm>
              <a:off x="1514310" y="1087830"/>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901F920D-5970-4ACB-805B-F913DA11C6DB}"/>
                </a:ext>
              </a:extLst>
            </p:cNvPr>
            <p:cNvSpPr/>
            <p:nvPr/>
          </p:nvSpPr>
          <p:spPr>
            <a:xfrm>
              <a:off x="4244800" y="1087830"/>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18" name="Rectangle 17">
              <a:extLst>
                <a:ext uri="{FF2B5EF4-FFF2-40B4-BE49-F238E27FC236}">
                  <a16:creationId xmlns:a16="http://schemas.microsoft.com/office/drawing/2014/main" id="{1A76C9CB-E2F7-4F53-82FC-0460147939F6}"/>
                </a:ext>
              </a:extLst>
            </p:cNvPr>
            <p:cNvSpPr/>
            <p:nvPr/>
          </p:nvSpPr>
          <p:spPr>
            <a:xfrm>
              <a:off x="2541500" y="1208764"/>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9" name="Straight Connector 18">
              <a:extLst>
                <a:ext uri="{FF2B5EF4-FFF2-40B4-BE49-F238E27FC236}">
                  <a16:creationId xmlns:a16="http://schemas.microsoft.com/office/drawing/2014/main" id="{78191428-1044-4283-BCBD-E9D77B63A6AE}"/>
                </a:ext>
              </a:extLst>
            </p:cNvPr>
            <p:cNvCxnSpPr>
              <a:cxnSpLocks/>
              <a:stCxn id="35" idx="16"/>
              <a:endCxn id="17" idx="5"/>
            </p:cNvCxnSpPr>
            <p:nvPr/>
          </p:nvCxnSpPr>
          <p:spPr>
            <a:xfrm flipH="1">
              <a:off x="4731023" y="1740459"/>
              <a:ext cx="266887" cy="513231"/>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C46D6CD-9938-44E5-A102-39E87278FD37}"/>
                </a:ext>
              </a:extLst>
            </p:cNvPr>
            <p:cNvCxnSpPr>
              <a:cxnSpLocks/>
              <a:stCxn id="17" idx="5"/>
              <a:endCxn id="37" idx="0"/>
            </p:cNvCxnSpPr>
            <p:nvPr/>
          </p:nvCxnSpPr>
          <p:spPr>
            <a:xfrm>
              <a:off x="4731023" y="2253690"/>
              <a:ext cx="266887" cy="506700"/>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31" name="Rectangle 13">
              <a:extLst>
                <a:ext uri="{FF2B5EF4-FFF2-40B4-BE49-F238E27FC236}">
                  <a16:creationId xmlns:a16="http://schemas.microsoft.com/office/drawing/2014/main" id="{77B30D89-C43B-4568-BAB7-BD4F98713ED7}"/>
                </a:ext>
              </a:extLst>
            </p:cNvPr>
            <p:cNvSpPr>
              <a:spLocks noChangeArrowheads="1"/>
            </p:cNvSpPr>
            <p:nvPr/>
          </p:nvSpPr>
          <p:spPr bwMode="auto">
            <a:xfrm>
              <a:off x="1622456" y="1699093"/>
              <a:ext cx="2622344" cy="1278307"/>
            </a:xfrm>
            <a:prstGeom prst="rect">
              <a:avLst/>
            </a:prstGeom>
            <a:noFill/>
            <a:ln w="9525">
              <a:noFill/>
              <a:miter lim="800000"/>
              <a:headEnd/>
              <a:tailEnd/>
            </a:ln>
            <a:effectLst/>
          </p:spPr>
          <p:txBody>
            <a:bodyPr wrap="square" lIns="54364" tIns="27182" rIns="54364" bIns="27182">
              <a:spAutoFit/>
            </a:bodyPr>
            <a:lstStyle/>
            <a:p>
              <a:pPr algn="ctr" defTabSz="544116">
                <a:lnSpc>
                  <a:spcPct val="90000"/>
                </a:lnSpc>
              </a:pPr>
              <a:r>
                <a:rPr lang="en-US" sz="2000" b="1" dirty="0" err="1">
                  <a:ea typeface="ヒラギノ角ゴ Pro W3"/>
                  <a:cs typeface="ヒラギノ角ゴ Pro W3"/>
                </a:rPr>
                <a:t>mPDAC</a:t>
              </a:r>
              <a:endParaRPr lang="en-US" sz="2000" b="1" dirty="0">
                <a:ea typeface="ヒラギノ角ゴ Pro W3"/>
                <a:cs typeface="ヒラギノ角ゴ Pro W3"/>
              </a:endParaRPr>
            </a:p>
            <a:p>
              <a:pPr algn="ctr" defTabSz="544116">
                <a:lnSpc>
                  <a:spcPct val="90000"/>
                </a:lnSpc>
              </a:pPr>
              <a:r>
                <a:rPr lang="en-US" sz="2000" b="1" dirty="0">
                  <a:ea typeface="ヒラギノ角ゴ Pro W3"/>
                  <a:cs typeface="ヒラギノ角ゴ Pro W3"/>
                </a:rPr>
                <a:t>Prior Gemcitabine</a:t>
              </a:r>
            </a:p>
            <a:p>
              <a:pPr algn="ctr" defTabSz="544116">
                <a:lnSpc>
                  <a:spcPct val="90000"/>
                </a:lnSpc>
              </a:pPr>
              <a:r>
                <a:rPr lang="en-US" sz="2000" b="1" dirty="0">
                  <a:ea typeface="ヒラギノ角ゴ Pro W3"/>
                  <a:cs typeface="ヒラギノ角ゴ Pro W3"/>
                </a:rPr>
                <a:t>KPS 70–100%</a:t>
              </a:r>
            </a:p>
            <a:p>
              <a:pPr algn="ctr" defTabSz="544116">
                <a:lnSpc>
                  <a:spcPct val="90000"/>
                </a:lnSpc>
                <a:spcBef>
                  <a:spcPts val="900"/>
                </a:spcBef>
              </a:pPr>
              <a:r>
                <a:rPr lang="en-US" sz="2000" dirty="0">
                  <a:ea typeface="ヒラギノ角ゴ Pro W3"/>
                  <a:cs typeface="ヒラギノ角ゴ Pro W3"/>
                </a:rPr>
                <a:t>(N=417)</a:t>
              </a:r>
            </a:p>
          </p:txBody>
        </p:sp>
        <p:sp>
          <p:nvSpPr>
            <p:cNvPr id="32" name="Text Box 20">
              <a:extLst>
                <a:ext uri="{FF2B5EF4-FFF2-40B4-BE49-F238E27FC236}">
                  <a16:creationId xmlns:a16="http://schemas.microsoft.com/office/drawing/2014/main" id="{1646610F-1FF6-41CF-B856-90FB1EEA70BF}"/>
                </a:ext>
              </a:extLst>
            </p:cNvPr>
            <p:cNvSpPr txBox="1">
              <a:spLocks noChangeArrowheads="1"/>
            </p:cNvSpPr>
            <p:nvPr/>
          </p:nvSpPr>
          <p:spPr bwMode="auto">
            <a:xfrm>
              <a:off x="2832784" y="1089496"/>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33" name="AutoShape 17">
              <a:extLst>
                <a:ext uri="{FF2B5EF4-FFF2-40B4-BE49-F238E27FC236}">
                  <a16:creationId xmlns:a16="http://schemas.microsoft.com/office/drawing/2014/main" id="{C7E20A17-66B0-46F3-82E1-9223366DCF5D}"/>
                </a:ext>
              </a:extLst>
            </p:cNvPr>
            <p:cNvSpPr>
              <a:spLocks noChangeArrowheads="1"/>
            </p:cNvSpPr>
            <p:nvPr/>
          </p:nvSpPr>
          <p:spPr bwMode="auto">
            <a:xfrm>
              <a:off x="4227458" y="1272652"/>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4" name="Rectangle 33">
              <a:extLst>
                <a:ext uri="{FF2B5EF4-FFF2-40B4-BE49-F238E27FC236}">
                  <a16:creationId xmlns:a16="http://schemas.microsoft.com/office/drawing/2014/main" id="{D35197C4-2E97-40FF-ADDA-247B5A4BED32}"/>
                </a:ext>
              </a:extLst>
            </p:cNvPr>
            <p:cNvSpPr/>
            <p:nvPr/>
          </p:nvSpPr>
          <p:spPr>
            <a:xfrm>
              <a:off x="2541500" y="121444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Freeform: Shape 34">
              <a:extLst>
                <a:ext uri="{FF2B5EF4-FFF2-40B4-BE49-F238E27FC236}">
                  <a16:creationId xmlns:a16="http://schemas.microsoft.com/office/drawing/2014/main" id="{B75970F5-ED26-421B-8A1F-8AB791E497BE}"/>
                </a:ext>
              </a:extLst>
            </p:cNvPr>
            <p:cNvSpPr/>
            <p:nvPr/>
          </p:nvSpPr>
          <p:spPr>
            <a:xfrm>
              <a:off x="4997910" y="883209"/>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137160" algn="ctr" eaLnBrk="0" hangingPunct="0"/>
              <a:r>
                <a:rPr lang="pt-BR" sz="1400" b="1" dirty="0">
                  <a:solidFill>
                    <a:schemeClr val="tx1"/>
                  </a:solidFill>
                </a:rPr>
                <a:t>MM-398 100 mg/m2 q3 wks </a:t>
              </a:r>
              <a:r>
                <a:rPr lang="pt-BR" sz="1400" dirty="0">
                  <a:solidFill>
                    <a:schemeClr val="tx1"/>
                  </a:solidFill>
                </a:rPr>
                <a:t>(N=151)</a:t>
              </a:r>
              <a:endParaRPr lang="en-US" sz="1400" dirty="0">
                <a:solidFill>
                  <a:schemeClr val="tx1"/>
                </a:solidFill>
              </a:endParaRPr>
            </a:p>
          </p:txBody>
        </p:sp>
        <p:sp>
          <p:nvSpPr>
            <p:cNvPr id="36" name="AutoShape 17">
              <a:extLst>
                <a:ext uri="{FF2B5EF4-FFF2-40B4-BE49-F238E27FC236}">
                  <a16:creationId xmlns:a16="http://schemas.microsoft.com/office/drawing/2014/main" id="{569226E4-5C33-461A-BA7F-57E32F45D58D}"/>
                </a:ext>
              </a:extLst>
            </p:cNvPr>
            <p:cNvSpPr>
              <a:spLocks noChangeArrowheads="1"/>
            </p:cNvSpPr>
            <p:nvPr/>
          </p:nvSpPr>
          <p:spPr bwMode="auto">
            <a:xfrm>
              <a:off x="4227458" y="127832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7" name="Freeform: Shape 36">
              <a:extLst>
                <a:ext uri="{FF2B5EF4-FFF2-40B4-BE49-F238E27FC236}">
                  <a16:creationId xmlns:a16="http://schemas.microsoft.com/office/drawing/2014/main" id="{B4C1C05F-B39E-4351-AFBB-3C253F8DD216}"/>
                </a:ext>
              </a:extLst>
            </p:cNvPr>
            <p:cNvSpPr/>
            <p:nvPr/>
          </p:nvSpPr>
          <p:spPr>
            <a:xfrm flipV="1">
              <a:off x="4997910" y="2760390"/>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8" name="Rectangle 37">
              <a:extLst>
                <a:ext uri="{FF2B5EF4-FFF2-40B4-BE49-F238E27FC236}">
                  <a16:creationId xmlns:a16="http://schemas.microsoft.com/office/drawing/2014/main" id="{835CF505-C45F-42E5-A212-EBB4D314DF0C}"/>
                </a:ext>
              </a:extLst>
            </p:cNvPr>
            <p:cNvSpPr/>
            <p:nvPr/>
          </p:nvSpPr>
          <p:spPr>
            <a:xfrm>
              <a:off x="5095009" y="2959219"/>
              <a:ext cx="2433775" cy="523220"/>
            </a:xfrm>
            <a:prstGeom prst="rect">
              <a:avLst/>
            </a:prstGeom>
          </p:spPr>
          <p:txBody>
            <a:bodyPr wrap="square">
              <a:spAutoFit/>
            </a:bodyPr>
            <a:lstStyle/>
            <a:p>
              <a:pPr algn="ctr" eaLnBrk="0" hangingPunct="0"/>
              <a:r>
                <a:rPr lang="de-DE" sz="1400" b="1" dirty="0"/>
                <a:t>MM-398 +Inf. 5-FU/LV q2 wks</a:t>
              </a:r>
            </a:p>
            <a:p>
              <a:pPr algn="ctr" eaLnBrk="0" hangingPunct="0"/>
              <a:r>
                <a:rPr lang="en-US" sz="1400" dirty="0"/>
                <a:t>(N=117)*</a:t>
              </a:r>
            </a:p>
          </p:txBody>
        </p:sp>
        <p:sp>
          <p:nvSpPr>
            <p:cNvPr id="41" name="Freeform: Shape 40">
              <a:extLst>
                <a:ext uri="{FF2B5EF4-FFF2-40B4-BE49-F238E27FC236}">
                  <a16:creationId xmlns:a16="http://schemas.microsoft.com/office/drawing/2014/main" id="{DC8DCE8A-CE9D-4262-B5BC-AB9F423EF027}"/>
                </a:ext>
              </a:extLst>
            </p:cNvPr>
            <p:cNvSpPr/>
            <p:nvPr/>
          </p:nvSpPr>
          <p:spPr>
            <a:xfrm>
              <a:off x="4945662" y="1822467"/>
              <a:ext cx="2686519" cy="857250"/>
            </a:xfrm>
            <a:custGeom>
              <a:avLst/>
              <a:gdLst>
                <a:gd name="connsiteX0" fmla="*/ 2705671 w 3134296"/>
                <a:gd name="connsiteY0" fmla="*/ 857250 h 857250"/>
                <a:gd name="connsiteX1" fmla="*/ 2299514 w 3134296"/>
                <a:gd name="connsiteY1" fmla="*/ 857250 h 857250"/>
                <a:gd name="connsiteX2" fmla="*/ 2258691 w 3134296"/>
                <a:gd name="connsiteY2" fmla="*/ 857250 h 857250"/>
                <a:gd name="connsiteX3" fmla="*/ 2244454 w 3134296"/>
                <a:gd name="connsiteY3" fmla="*/ 857250 h 857250"/>
                <a:gd name="connsiteX4" fmla="*/ 1944880 w 3134296"/>
                <a:gd name="connsiteY4" fmla="*/ 857250 h 857250"/>
                <a:gd name="connsiteX5" fmla="*/ 1852534 w 3134296"/>
                <a:gd name="connsiteY5" fmla="*/ 857250 h 857250"/>
                <a:gd name="connsiteX6" fmla="*/ 1838297 w 3134296"/>
                <a:gd name="connsiteY6" fmla="*/ 857250 h 857250"/>
                <a:gd name="connsiteX7" fmla="*/ 1595573 w 3134296"/>
                <a:gd name="connsiteY7" fmla="*/ 857250 h 857250"/>
                <a:gd name="connsiteX8" fmla="*/ 1538723 w 3134296"/>
                <a:gd name="connsiteY8" fmla="*/ 857250 h 857250"/>
                <a:gd name="connsiteX9" fmla="*/ 1189416 w 3134296"/>
                <a:gd name="connsiteY9" fmla="*/ 857250 h 857250"/>
                <a:gd name="connsiteX10" fmla="*/ 868171 w 3134296"/>
                <a:gd name="connsiteY10" fmla="*/ 857250 h 857250"/>
                <a:gd name="connsiteX11" fmla="*/ 853934 w 3134296"/>
                <a:gd name="connsiteY11" fmla="*/ 857250 h 857250"/>
                <a:gd name="connsiteX12" fmla="*/ 834782 w 3134296"/>
                <a:gd name="connsiteY12" fmla="*/ 857250 h 857250"/>
                <a:gd name="connsiteX13" fmla="*/ 462014 w 3134296"/>
                <a:gd name="connsiteY13" fmla="*/ 857250 h 857250"/>
                <a:gd name="connsiteX14" fmla="*/ 447777 w 3134296"/>
                <a:gd name="connsiteY14" fmla="*/ 857250 h 857250"/>
                <a:gd name="connsiteX15" fmla="*/ 428625 w 3134296"/>
                <a:gd name="connsiteY15" fmla="*/ 857250 h 857250"/>
                <a:gd name="connsiteX16" fmla="*/ 0 w 3134296"/>
                <a:gd name="connsiteY16" fmla="*/ 428625 h 857250"/>
                <a:gd name="connsiteX17" fmla="*/ 428625 w 3134296"/>
                <a:gd name="connsiteY17" fmla="*/ 0 h 857250"/>
                <a:gd name="connsiteX18" fmla="*/ 834782 w 3134296"/>
                <a:gd name="connsiteY18" fmla="*/ 0 h 857250"/>
                <a:gd name="connsiteX19" fmla="*/ 875605 w 3134296"/>
                <a:gd name="connsiteY19" fmla="*/ 0 h 857250"/>
                <a:gd name="connsiteX20" fmla="*/ 889842 w 3134296"/>
                <a:gd name="connsiteY20" fmla="*/ 0 h 857250"/>
                <a:gd name="connsiteX21" fmla="*/ 1189416 w 3134296"/>
                <a:gd name="connsiteY21" fmla="*/ 0 h 857250"/>
                <a:gd name="connsiteX22" fmla="*/ 1281762 w 3134296"/>
                <a:gd name="connsiteY22" fmla="*/ 0 h 857250"/>
                <a:gd name="connsiteX23" fmla="*/ 1295999 w 3134296"/>
                <a:gd name="connsiteY23" fmla="*/ 0 h 857250"/>
                <a:gd name="connsiteX24" fmla="*/ 1538723 w 3134296"/>
                <a:gd name="connsiteY24" fmla="*/ 0 h 857250"/>
                <a:gd name="connsiteX25" fmla="*/ 1595573 w 3134296"/>
                <a:gd name="connsiteY25" fmla="*/ 0 h 857250"/>
                <a:gd name="connsiteX26" fmla="*/ 1944880 w 3134296"/>
                <a:gd name="connsiteY26" fmla="*/ 0 h 857250"/>
                <a:gd name="connsiteX27" fmla="*/ 2266125 w 3134296"/>
                <a:gd name="connsiteY27" fmla="*/ 0 h 857250"/>
                <a:gd name="connsiteX28" fmla="*/ 2280362 w 3134296"/>
                <a:gd name="connsiteY28" fmla="*/ 0 h 857250"/>
                <a:gd name="connsiteX29" fmla="*/ 2299514 w 3134296"/>
                <a:gd name="connsiteY29" fmla="*/ 0 h 857250"/>
                <a:gd name="connsiteX30" fmla="*/ 2672282 w 3134296"/>
                <a:gd name="connsiteY30" fmla="*/ 0 h 857250"/>
                <a:gd name="connsiteX31" fmla="*/ 2686519 w 3134296"/>
                <a:gd name="connsiteY31" fmla="*/ 0 h 857250"/>
                <a:gd name="connsiteX32" fmla="*/ 2705671 w 3134296"/>
                <a:gd name="connsiteY32" fmla="*/ 0 h 857250"/>
                <a:gd name="connsiteX33" fmla="*/ 3134296 w 3134296"/>
                <a:gd name="connsiteY33" fmla="*/ 4286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34296" h="857250">
                  <a:moveTo>
                    <a:pt x="2705671" y="857250"/>
                  </a:moveTo>
                  <a:lnTo>
                    <a:pt x="2299514" y="857250"/>
                  </a:lnTo>
                  <a:lnTo>
                    <a:pt x="2258691" y="857250"/>
                  </a:lnTo>
                  <a:lnTo>
                    <a:pt x="2244454" y="857250"/>
                  </a:lnTo>
                  <a:lnTo>
                    <a:pt x="1944880" y="857250"/>
                  </a:lnTo>
                  <a:lnTo>
                    <a:pt x="1852534" y="857250"/>
                  </a:lnTo>
                  <a:lnTo>
                    <a:pt x="1838297" y="857250"/>
                  </a:lnTo>
                  <a:lnTo>
                    <a:pt x="1595573" y="857250"/>
                  </a:lnTo>
                  <a:lnTo>
                    <a:pt x="1538723" y="857250"/>
                  </a:lnTo>
                  <a:lnTo>
                    <a:pt x="1189416" y="857250"/>
                  </a:lnTo>
                  <a:lnTo>
                    <a:pt x="868171" y="857250"/>
                  </a:lnTo>
                  <a:lnTo>
                    <a:pt x="853934" y="857250"/>
                  </a:lnTo>
                  <a:lnTo>
                    <a:pt x="834782" y="857250"/>
                  </a:lnTo>
                  <a:lnTo>
                    <a:pt x="462014" y="857250"/>
                  </a:lnTo>
                  <a:lnTo>
                    <a:pt x="447777" y="857250"/>
                  </a:lnTo>
                  <a:lnTo>
                    <a:pt x="428625" y="857250"/>
                  </a:lnTo>
                  <a:lnTo>
                    <a:pt x="0" y="428625"/>
                  </a:lnTo>
                  <a:lnTo>
                    <a:pt x="428625" y="0"/>
                  </a:lnTo>
                  <a:lnTo>
                    <a:pt x="834782" y="0"/>
                  </a:lnTo>
                  <a:lnTo>
                    <a:pt x="875605" y="0"/>
                  </a:lnTo>
                  <a:lnTo>
                    <a:pt x="889842" y="0"/>
                  </a:lnTo>
                  <a:lnTo>
                    <a:pt x="1189416" y="0"/>
                  </a:lnTo>
                  <a:lnTo>
                    <a:pt x="1281762" y="0"/>
                  </a:lnTo>
                  <a:lnTo>
                    <a:pt x="1295999" y="0"/>
                  </a:lnTo>
                  <a:lnTo>
                    <a:pt x="1538723" y="0"/>
                  </a:lnTo>
                  <a:lnTo>
                    <a:pt x="1595573" y="0"/>
                  </a:lnTo>
                  <a:lnTo>
                    <a:pt x="1944880" y="0"/>
                  </a:lnTo>
                  <a:lnTo>
                    <a:pt x="2266125" y="0"/>
                  </a:lnTo>
                  <a:lnTo>
                    <a:pt x="2280362" y="0"/>
                  </a:lnTo>
                  <a:lnTo>
                    <a:pt x="2299514" y="0"/>
                  </a:lnTo>
                  <a:lnTo>
                    <a:pt x="2672282" y="0"/>
                  </a:lnTo>
                  <a:lnTo>
                    <a:pt x="2686519" y="0"/>
                  </a:lnTo>
                  <a:lnTo>
                    <a:pt x="2705671" y="0"/>
                  </a:lnTo>
                  <a:lnTo>
                    <a:pt x="3134296" y="428625"/>
                  </a:lnTo>
                  <a:close/>
                </a:path>
              </a:pathLst>
            </a:custGeom>
            <a:solidFill>
              <a:schemeClr val="accent4">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it-IT" sz="1400" b="1" dirty="0">
                  <a:solidFill>
                    <a:schemeClr val="tx1"/>
                  </a:solidFill>
                </a:rPr>
                <a:t>Infusional 5-FU/LV </a:t>
              </a:r>
            </a:p>
            <a:p>
              <a:pPr algn="ctr" eaLnBrk="0" hangingPunct="0"/>
              <a:r>
                <a:rPr lang="it-IT" sz="1400" b="1" dirty="0">
                  <a:solidFill>
                    <a:schemeClr val="tx1"/>
                  </a:solidFill>
                </a:rPr>
                <a:t>wkly x 4 q6w</a:t>
              </a:r>
            </a:p>
            <a:p>
              <a:pPr algn="ctr" eaLnBrk="0" hangingPunct="0"/>
              <a:r>
                <a:rPr lang="pt-BR" sz="1400" dirty="0">
                  <a:solidFill>
                    <a:schemeClr val="tx1"/>
                  </a:solidFill>
                </a:rPr>
                <a:t>(N=149)</a:t>
              </a:r>
              <a:endParaRPr lang="en-US" sz="1400" dirty="0">
                <a:solidFill>
                  <a:schemeClr val="tx1"/>
                </a:solidFill>
              </a:endParaRPr>
            </a:p>
          </p:txBody>
        </p:sp>
        <p:cxnSp>
          <p:nvCxnSpPr>
            <p:cNvPr id="42" name="Straight Connector 41">
              <a:extLst>
                <a:ext uri="{FF2B5EF4-FFF2-40B4-BE49-F238E27FC236}">
                  <a16:creationId xmlns:a16="http://schemas.microsoft.com/office/drawing/2014/main" id="{157965DE-A191-441D-A03C-98733FFA09AE}"/>
                </a:ext>
              </a:extLst>
            </p:cNvPr>
            <p:cNvCxnSpPr>
              <a:cxnSpLocks/>
              <a:stCxn id="41" idx="16"/>
              <a:endCxn id="17" idx="5"/>
            </p:cNvCxnSpPr>
            <p:nvPr/>
          </p:nvCxnSpPr>
          <p:spPr>
            <a:xfrm flipH="1">
              <a:off x="4731023" y="2251092"/>
              <a:ext cx="214639" cy="259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24952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224" y="1369724"/>
            <a:ext cx="3730286" cy="1972679"/>
          </a:xfrm>
          <a:prstGeom prst="rect">
            <a:avLst/>
          </a:prstGeom>
          <a:noFill/>
        </p:spPr>
      </p:pic>
      <p:sp>
        <p:nvSpPr>
          <p:cNvPr id="6" name="Freeform 5"/>
          <p:cNvSpPr/>
          <p:nvPr/>
        </p:nvSpPr>
        <p:spPr>
          <a:xfrm>
            <a:off x="2459295" y="1332883"/>
            <a:ext cx="4078219" cy="2011832"/>
          </a:xfrm>
          <a:custGeom>
            <a:avLst/>
            <a:gdLst>
              <a:gd name="connsiteX0" fmla="*/ 0 w 4671060"/>
              <a:gd name="connsiteY0" fmla="*/ 22860 h 2880360"/>
              <a:gd name="connsiteX1" fmla="*/ 30480 w 4671060"/>
              <a:gd name="connsiteY1" fmla="*/ 792480 h 2880360"/>
              <a:gd name="connsiteX2" fmla="*/ 2247900 w 4671060"/>
              <a:gd name="connsiteY2" fmla="*/ 2758440 h 2880360"/>
              <a:gd name="connsiteX3" fmla="*/ 3916680 w 4671060"/>
              <a:gd name="connsiteY3" fmla="*/ 2880360 h 2880360"/>
              <a:gd name="connsiteX4" fmla="*/ 4564380 w 4671060"/>
              <a:gd name="connsiteY4" fmla="*/ 2819400 h 2880360"/>
              <a:gd name="connsiteX5" fmla="*/ 4671060 w 4671060"/>
              <a:gd name="connsiteY5" fmla="*/ 2156460 h 2880360"/>
              <a:gd name="connsiteX6" fmla="*/ 2476500 w 4671060"/>
              <a:gd name="connsiteY6" fmla="*/ 1249680 h 2880360"/>
              <a:gd name="connsiteX7" fmla="*/ 1143000 w 4671060"/>
              <a:gd name="connsiteY7" fmla="*/ 342900 h 2880360"/>
              <a:gd name="connsiteX8" fmla="*/ 99060 w 4671060"/>
              <a:gd name="connsiteY8" fmla="*/ 0 h 288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1060" h="2880360">
                <a:moveTo>
                  <a:pt x="0" y="22860"/>
                </a:moveTo>
                <a:lnTo>
                  <a:pt x="30480" y="792480"/>
                </a:lnTo>
                <a:lnTo>
                  <a:pt x="2247900" y="2758440"/>
                </a:lnTo>
                <a:lnTo>
                  <a:pt x="3916680" y="2880360"/>
                </a:lnTo>
                <a:lnTo>
                  <a:pt x="4564380" y="2819400"/>
                </a:lnTo>
                <a:lnTo>
                  <a:pt x="4671060" y="2156460"/>
                </a:lnTo>
                <a:lnTo>
                  <a:pt x="2476500" y="1249680"/>
                </a:lnTo>
                <a:lnTo>
                  <a:pt x="1143000" y="342900"/>
                </a:lnTo>
                <a:lnTo>
                  <a:pt x="99060" y="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Freeform 6"/>
          <p:cNvSpPr/>
          <p:nvPr/>
        </p:nvSpPr>
        <p:spPr>
          <a:xfrm>
            <a:off x="2523270" y="1410057"/>
            <a:ext cx="3642455" cy="1705800"/>
          </a:xfrm>
          <a:custGeom>
            <a:avLst/>
            <a:gdLst>
              <a:gd name="connsiteX0" fmla="*/ 0 w 4171950"/>
              <a:gd name="connsiteY0" fmla="*/ 7620 h 2449830"/>
              <a:gd name="connsiteX1" fmla="*/ 99060 w 4171950"/>
              <a:gd name="connsiteY1" fmla="*/ 0 h 2449830"/>
              <a:gd name="connsiteX2" fmla="*/ 95250 w 4171950"/>
              <a:gd name="connsiteY2" fmla="*/ 87630 h 2449830"/>
              <a:gd name="connsiteX3" fmla="*/ 182880 w 4171950"/>
              <a:gd name="connsiteY3" fmla="*/ 87630 h 2449830"/>
              <a:gd name="connsiteX4" fmla="*/ 194310 w 4171950"/>
              <a:gd name="connsiteY4" fmla="*/ 190500 h 2449830"/>
              <a:gd name="connsiteX5" fmla="*/ 293370 w 4171950"/>
              <a:gd name="connsiteY5" fmla="*/ 194310 h 2449830"/>
              <a:gd name="connsiteX6" fmla="*/ 300990 w 4171950"/>
              <a:gd name="connsiteY6" fmla="*/ 335280 h 2449830"/>
              <a:gd name="connsiteX7" fmla="*/ 346710 w 4171950"/>
              <a:gd name="connsiteY7" fmla="*/ 392430 h 2449830"/>
              <a:gd name="connsiteX8" fmla="*/ 350520 w 4171950"/>
              <a:gd name="connsiteY8" fmla="*/ 499110 h 2449830"/>
              <a:gd name="connsiteX9" fmla="*/ 392430 w 4171950"/>
              <a:gd name="connsiteY9" fmla="*/ 502920 h 2449830"/>
              <a:gd name="connsiteX10" fmla="*/ 396240 w 4171950"/>
              <a:gd name="connsiteY10" fmla="*/ 571500 h 2449830"/>
              <a:gd name="connsiteX11" fmla="*/ 422910 w 4171950"/>
              <a:gd name="connsiteY11" fmla="*/ 601980 h 2449830"/>
              <a:gd name="connsiteX12" fmla="*/ 449580 w 4171950"/>
              <a:gd name="connsiteY12" fmla="*/ 655320 h 2449830"/>
              <a:gd name="connsiteX13" fmla="*/ 468630 w 4171950"/>
              <a:gd name="connsiteY13" fmla="*/ 697230 h 2449830"/>
              <a:gd name="connsiteX14" fmla="*/ 502920 w 4171950"/>
              <a:gd name="connsiteY14" fmla="*/ 708660 h 2449830"/>
              <a:gd name="connsiteX15" fmla="*/ 502920 w 4171950"/>
              <a:gd name="connsiteY15" fmla="*/ 815340 h 2449830"/>
              <a:gd name="connsiteX16" fmla="*/ 563880 w 4171950"/>
              <a:gd name="connsiteY16" fmla="*/ 819150 h 2449830"/>
              <a:gd name="connsiteX17" fmla="*/ 601980 w 4171950"/>
              <a:gd name="connsiteY17" fmla="*/ 876300 h 2449830"/>
              <a:gd name="connsiteX18" fmla="*/ 594360 w 4171950"/>
              <a:gd name="connsiteY18" fmla="*/ 971550 h 2449830"/>
              <a:gd name="connsiteX19" fmla="*/ 666750 w 4171950"/>
              <a:gd name="connsiteY19" fmla="*/ 979170 h 2449830"/>
              <a:gd name="connsiteX20" fmla="*/ 662940 w 4171950"/>
              <a:gd name="connsiteY20" fmla="*/ 1032510 h 2449830"/>
              <a:gd name="connsiteX21" fmla="*/ 674370 w 4171950"/>
              <a:gd name="connsiteY21" fmla="*/ 1047750 h 2449830"/>
              <a:gd name="connsiteX22" fmla="*/ 689610 w 4171950"/>
              <a:gd name="connsiteY22" fmla="*/ 1059180 h 2449830"/>
              <a:gd name="connsiteX23" fmla="*/ 693420 w 4171950"/>
              <a:gd name="connsiteY23" fmla="*/ 1089660 h 2449830"/>
              <a:gd name="connsiteX24" fmla="*/ 758190 w 4171950"/>
              <a:gd name="connsiteY24" fmla="*/ 1097280 h 2449830"/>
              <a:gd name="connsiteX25" fmla="*/ 758190 w 4171950"/>
              <a:gd name="connsiteY25" fmla="*/ 1131570 h 2449830"/>
              <a:gd name="connsiteX26" fmla="*/ 788670 w 4171950"/>
              <a:gd name="connsiteY26" fmla="*/ 1162050 h 2449830"/>
              <a:gd name="connsiteX27" fmla="*/ 815340 w 4171950"/>
              <a:gd name="connsiteY27" fmla="*/ 1238250 h 2449830"/>
              <a:gd name="connsiteX28" fmla="*/ 822960 w 4171950"/>
              <a:gd name="connsiteY28" fmla="*/ 1276350 h 2449830"/>
              <a:gd name="connsiteX29" fmla="*/ 883920 w 4171950"/>
              <a:gd name="connsiteY29" fmla="*/ 1276350 h 2449830"/>
              <a:gd name="connsiteX30" fmla="*/ 880110 w 4171950"/>
              <a:gd name="connsiteY30" fmla="*/ 1303020 h 2449830"/>
              <a:gd name="connsiteX31" fmla="*/ 910590 w 4171950"/>
              <a:gd name="connsiteY31" fmla="*/ 1318260 h 2449830"/>
              <a:gd name="connsiteX32" fmla="*/ 910590 w 4171950"/>
              <a:gd name="connsiteY32" fmla="*/ 1344930 h 2449830"/>
              <a:gd name="connsiteX33" fmla="*/ 994410 w 4171950"/>
              <a:gd name="connsiteY33" fmla="*/ 1356360 h 2449830"/>
              <a:gd name="connsiteX34" fmla="*/ 998220 w 4171950"/>
              <a:gd name="connsiteY34" fmla="*/ 1398270 h 2449830"/>
              <a:gd name="connsiteX35" fmla="*/ 1059180 w 4171950"/>
              <a:gd name="connsiteY35" fmla="*/ 1417320 h 2449830"/>
              <a:gd name="connsiteX36" fmla="*/ 1062990 w 4171950"/>
              <a:gd name="connsiteY36" fmla="*/ 1524000 h 2449830"/>
              <a:gd name="connsiteX37" fmla="*/ 1135380 w 4171950"/>
              <a:gd name="connsiteY37" fmla="*/ 1535430 h 2449830"/>
              <a:gd name="connsiteX38" fmla="*/ 1200150 w 4171950"/>
              <a:gd name="connsiteY38" fmla="*/ 1592580 h 2449830"/>
              <a:gd name="connsiteX39" fmla="*/ 1264920 w 4171950"/>
              <a:gd name="connsiteY39" fmla="*/ 1649730 h 2449830"/>
              <a:gd name="connsiteX40" fmla="*/ 1329690 w 4171950"/>
              <a:gd name="connsiteY40" fmla="*/ 1645920 h 2449830"/>
              <a:gd name="connsiteX41" fmla="*/ 1329690 w 4171950"/>
              <a:gd name="connsiteY41" fmla="*/ 1741170 h 2449830"/>
              <a:gd name="connsiteX42" fmla="*/ 1482090 w 4171950"/>
              <a:gd name="connsiteY42" fmla="*/ 1737360 h 2449830"/>
              <a:gd name="connsiteX43" fmla="*/ 1489710 w 4171950"/>
              <a:gd name="connsiteY43" fmla="*/ 1794510 h 2449830"/>
              <a:gd name="connsiteX44" fmla="*/ 1546860 w 4171950"/>
              <a:gd name="connsiteY44" fmla="*/ 1802130 h 2449830"/>
              <a:gd name="connsiteX45" fmla="*/ 1554480 w 4171950"/>
              <a:gd name="connsiteY45" fmla="*/ 1870710 h 2449830"/>
              <a:gd name="connsiteX46" fmla="*/ 1581150 w 4171950"/>
              <a:gd name="connsiteY46" fmla="*/ 1870710 h 2449830"/>
              <a:gd name="connsiteX47" fmla="*/ 1592580 w 4171950"/>
              <a:gd name="connsiteY47" fmla="*/ 1924050 h 2449830"/>
              <a:gd name="connsiteX48" fmla="*/ 1626870 w 4171950"/>
              <a:gd name="connsiteY48" fmla="*/ 1924050 h 2449830"/>
              <a:gd name="connsiteX49" fmla="*/ 1630680 w 4171950"/>
              <a:gd name="connsiteY49" fmla="*/ 1958340 h 2449830"/>
              <a:gd name="connsiteX50" fmla="*/ 1729740 w 4171950"/>
              <a:gd name="connsiteY50" fmla="*/ 1954530 h 2449830"/>
              <a:gd name="connsiteX51" fmla="*/ 1805940 w 4171950"/>
              <a:gd name="connsiteY51" fmla="*/ 1965960 h 2449830"/>
              <a:gd name="connsiteX52" fmla="*/ 1805940 w 4171950"/>
              <a:gd name="connsiteY52" fmla="*/ 2015490 h 2449830"/>
              <a:gd name="connsiteX53" fmla="*/ 1805940 w 4171950"/>
              <a:gd name="connsiteY53" fmla="*/ 2061210 h 2449830"/>
              <a:gd name="connsiteX54" fmla="*/ 1943100 w 4171950"/>
              <a:gd name="connsiteY54" fmla="*/ 2068830 h 2449830"/>
              <a:gd name="connsiteX55" fmla="*/ 1950720 w 4171950"/>
              <a:gd name="connsiteY55" fmla="*/ 2213610 h 2449830"/>
              <a:gd name="connsiteX56" fmla="*/ 2175510 w 4171950"/>
              <a:gd name="connsiteY56" fmla="*/ 2217420 h 2449830"/>
              <a:gd name="connsiteX57" fmla="*/ 2198370 w 4171950"/>
              <a:gd name="connsiteY57" fmla="*/ 2255520 h 2449830"/>
              <a:gd name="connsiteX58" fmla="*/ 2442210 w 4171950"/>
              <a:gd name="connsiteY58" fmla="*/ 2259330 h 2449830"/>
              <a:gd name="connsiteX59" fmla="*/ 2449830 w 4171950"/>
              <a:gd name="connsiteY59" fmla="*/ 2316480 h 2449830"/>
              <a:gd name="connsiteX60" fmla="*/ 2647950 w 4171950"/>
              <a:gd name="connsiteY60" fmla="*/ 2320290 h 2449830"/>
              <a:gd name="connsiteX61" fmla="*/ 2647950 w 4171950"/>
              <a:gd name="connsiteY61" fmla="*/ 2373630 h 2449830"/>
              <a:gd name="connsiteX62" fmla="*/ 3006090 w 4171950"/>
              <a:gd name="connsiteY62" fmla="*/ 2381250 h 2449830"/>
              <a:gd name="connsiteX63" fmla="*/ 3009900 w 4171950"/>
              <a:gd name="connsiteY63" fmla="*/ 2449830 h 2449830"/>
              <a:gd name="connsiteX64" fmla="*/ 4171950 w 4171950"/>
              <a:gd name="connsiteY64" fmla="*/ 2446020 h 2449830"/>
              <a:gd name="connsiteX0" fmla="*/ 0 w 4171950"/>
              <a:gd name="connsiteY0" fmla="*/ 7620 h 2449830"/>
              <a:gd name="connsiteX1" fmla="*/ 99060 w 4171950"/>
              <a:gd name="connsiteY1" fmla="*/ 0 h 2449830"/>
              <a:gd name="connsiteX2" fmla="*/ 95250 w 4171950"/>
              <a:gd name="connsiteY2" fmla="*/ 87630 h 2449830"/>
              <a:gd name="connsiteX3" fmla="*/ 182880 w 4171950"/>
              <a:gd name="connsiteY3" fmla="*/ 87630 h 2449830"/>
              <a:gd name="connsiteX4" fmla="*/ 194310 w 4171950"/>
              <a:gd name="connsiteY4" fmla="*/ 190500 h 2449830"/>
              <a:gd name="connsiteX5" fmla="*/ 293370 w 4171950"/>
              <a:gd name="connsiteY5" fmla="*/ 194310 h 2449830"/>
              <a:gd name="connsiteX6" fmla="*/ 300990 w 4171950"/>
              <a:gd name="connsiteY6" fmla="*/ 335280 h 2449830"/>
              <a:gd name="connsiteX7" fmla="*/ 346710 w 4171950"/>
              <a:gd name="connsiteY7" fmla="*/ 392430 h 2449830"/>
              <a:gd name="connsiteX8" fmla="*/ 350520 w 4171950"/>
              <a:gd name="connsiteY8" fmla="*/ 499110 h 2449830"/>
              <a:gd name="connsiteX9" fmla="*/ 392430 w 4171950"/>
              <a:gd name="connsiteY9" fmla="*/ 502920 h 2449830"/>
              <a:gd name="connsiteX10" fmla="*/ 396240 w 4171950"/>
              <a:gd name="connsiteY10" fmla="*/ 571500 h 2449830"/>
              <a:gd name="connsiteX11" fmla="*/ 422910 w 4171950"/>
              <a:gd name="connsiteY11" fmla="*/ 601980 h 2449830"/>
              <a:gd name="connsiteX12" fmla="*/ 449580 w 4171950"/>
              <a:gd name="connsiteY12" fmla="*/ 655320 h 2449830"/>
              <a:gd name="connsiteX13" fmla="*/ 468630 w 4171950"/>
              <a:gd name="connsiteY13" fmla="*/ 697230 h 2449830"/>
              <a:gd name="connsiteX14" fmla="*/ 502920 w 4171950"/>
              <a:gd name="connsiteY14" fmla="*/ 708660 h 2449830"/>
              <a:gd name="connsiteX15" fmla="*/ 502920 w 4171950"/>
              <a:gd name="connsiteY15" fmla="*/ 815340 h 2449830"/>
              <a:gd name="connsiteX16" fmla="*/ 563880 w 4171950"/>
              <a:gd name="connsiteY16" fmla="*/ 819150 h 2449830"/>
              <a:gd name="connsiteX17" fmla="*/ 601980 w 4171950"/>
              <a:gd name="connsiteY17" fmla="*/ 876300 h 2449830"/>
              <a:gd name="connsiteX18" fmla="*/ 594360 w 4171950"/>
              <a:gd name="connsiteY18" fmla="*/ 971550 h 2449830"/>
              <a:gd name="connsiteX19" fmla="*/ 666750 w 4171950"/>
              <a:gd name="connsiteY19" fmla="*/ 979170 h 2449830"/>
              <a:gd name="connsiteX20" fmla="*/ 662940 w 4171950"/>
              <a:gd name="connsiteY20" fmla="*/ 1032510 h 2449830"/>
              <a:gd name="connsiteX21" fmla="*/ 674370 w 4171950"/>
              <a:gd name="connsiteY21" fmla="*/ 1047750 h 2449830"/>
              <a:gd name="connsiteX22" fmla="*/ 689610 w 4171950"/>
              <a:gd name="connsiteY22" fmla="*/ 1059180 h 2449830"/>
              <a:gd name="connsiteX23" fmla="*/ 693420 w 4171950"/>
              <a:gd name="connsiteY23" fmla="*/ 1089660 h 2449830"/>
              <a:gd name="connsiteX24" fmla="*/ 758190 w 4171950"/>
              <a:gd name="connsiteY24" fmla="*/ 1097280 h 2449830"/>
              <a:gd name="connsiteX25" fmla="*/ 758190 w 4171950"/>
              <a:gd name="connsiteY25" fmla="*/ 1131570 h 2449830"/>
              <a:gd name="connsiteX26" fmla="*/ 788670 w 4171950"/>
              <a:gd name="connsiteY26" fmla="*/ 1162050 h 2449830"/>
              <a:gd name="connsiteX27" fmla="*/ 815340 w 4171950"/>
              <a:gd name="connsiteY27" fmla="*/ 1238250 h 2449830"/>
              <a:gd name="connsiteX28" fmla="*/ 822960 w 4171950"/>
              <a:gd name="connsiteY28" fmla="*/ 1276350 h 2449830"/>
              <a:gd name="connsiteX29" fmla="*/ 883920 w 4171950"/>
              <a:gd name="connsiteY29" fmla="*/ 1276350 h 2449830"/>
              <a:gd name="connsiteX30" fmla="*/ 880110 w 4171950"/>
              <a:gd name="connsiteY30" fmla="*/ 1303020 h 2449830"/>
              <a:gd name="connsiteX31" fmla="*/ 910590 w 4171950"/>
              <a:gd name="connsiteY31" fmla="*/ 1318260 h 2449830"/>
              <a:gd name="connsiteX32" fmla="*/ 910590 w 4171950"/>
              <a:gd name="connsiteY32" fmla="*/ 1344930 h 2449830"/>
              <a:gd name="connsiteX33" fmla="*/ 994410 w 4171950"/>
              <a:gd name="connsiteY33" fmla="*/ 1356360 h 2449830"/>
              <a:gd name="connsiteX34" fmla="*/ 998220 w 4171950"/>
              <a:gd name="connsiteY34" fmla="*/ 1398270 h 2449830"/>
              <a:gd name="connsiteX35" fmla="*/ 1059180 w 4171950"/>
              <a:gd name="connsiteY35" fmla="*/ 1417320 h 2449830"/>
              <a:gd name="connsiteX36" fmla="*/ 1062990 w 4171950"/>
              <a:gd name="connsiteY36" fmla="*/ 1524000 h 2449830"/>
              <a:gd name="connsiteX37" fmla="*/ 1135380 w 4171950"/>
              <a:gd name="connsiteY37" fmla="*/ 1535430 h 2449830"/>
              <a:gd name="connsiteX38" fmla="*/ 1200150 w 4171950"/>
              <a:gd name="connsiteY38" fmla="*/ 1592580 h 2449830"/>
              <a:gd name="connsiteX39" fmla="*/ 1264920 w 4171950"/>
              <a:gd name="connsiteY39" fmla="*/ 1649730 h 2449830"/>
              <a:gd name="connsiteX40" fmla="*/ 1329690 w 4171950"/>
              <a:gd name="connsiteY40" fmla="*/ 1645920 h 2449830"/>
              <a:gd name="connsiteX41" fmla="*/ 1329690 w 4171950"/>
              <a:gd name="connsiteY41" fmla="*/ 1741170 h 2449830"/>
              <a:gd name="connsiteX42" fmla="*/ 1482090 w 4171950"/>
              <a:gd name="connsiteY42" fmla="*/ 1737360 h 2449830"/>
              <a:gd name="connsiteX43" fmla="*/ 1489710 w 4171950"/>
              <a:gd name="connsiteY43" fmla="*/ 1794510 h 2449830"/>
              <a:gd name="connsiteX44" fmla="*/ 1546860 w 4171950"/>
              <a:gd name="connsiteY44" fmla="*/ 1802130 h 2449830"/>
              <a:gd name="connsiteX45" fmla="*/ 1554480 w 4171950"/>
              <a:gd name="connsiteY45" fmla="*/ 1870710 h 2449830"/>
              <a:gd name="connsiteX46" fmla="*/ 1581150 w 4171950"/>
              <a:gd name="connsiteY46" fmla="*/ 1870710 h 2449830"/>
              <a:gd name="connsiteX47" fmla="*/ 1592580 w 4171950"/>
              <a:gd name="connsiteY47" fmla="*/ 1924050 h 2449830"/>
              <a:gd name="connsiteX48" fmla="*/ 1626870 w 4171950"/>
              <a:gd name="connsiteY48" fmla="*/ 1924050 h 2449830"/>
              <a:gd name="connsiteX49" fmla="*/ 1630680 w 4171950"/>
              <a:gd name="connsiteY49" fmla="*/ 1958340 h 2449830"/>
              <a:gd name="connsiteX50" fmla="*/ 1729740 w 4171950"/>
              <a:gd name="connsiteY50" fmla="*/ 1954530 h 2449830"/>
              <a:gd name="connsiteX51" fmla="*/ 1805940 w 4171950"/>
              <a:gd name="connsiteY51" fmla="*/ 1965960 h 2449830"/>
              <a:gd name="connsiteX52" fmla="*/ 1805940 w 4171950"/>
              <a:gd name="connsiteY52" fmla="*/ 2015490 h 2449830"/>
              <a:gd name="connsiteX53" fmla="*/ 1805940 w 4171950"/>
              <a:gd name="connsiteY53" fmla="*/ 2061210 h 2449830"/>
              <a:gd name="connsiteX54" fmla="*/ 1943100 w 4171950"/>
              <a:gd name="connsiteY54" fmla="*/ 2068830 h 2449830"/>
              <a:gd name="connsiteX55" fmla="*/ 1950720 w 4171950"/>
              <a:gd name="connsiteY55" fmla="*/ 2213610 h 2449830"/>
              <a:gd name="connsiteX56" fmla="*/ 2175510 w 4171950"/>
              <a:gd name="connsiteY56" fmla="*/ 2217420 h 2449830"/>
              <a:gd name="connsiteX57" fmla="*/ 2198370 w 4171950"/>
              <a:gd name="connsiteY57" fmla="*/ 2255520 h 2449830"/>
              <a:gd name="connsiteX58" fmla="*/ 2442210 w 4171950"/>
              <a:gd name="connsiteY58" fmla="*/ 2259330 h 2449830"/>
              <a:gd name="connsiteX59" fmla="*/ 2449830 w 4171950"/>
              <a:gd name="connsiteY59" fmla="*/ 2316480 h 2449830"/>
              <a:gd name="connsiteX60" fmla="*/ 2647950 w 4171950"/>
              <a:gd name="connsiteY60" fmla="*/ 2320290 h 2449830"/>
              <a:gd name="connsiteX61" fmla="*/ 2647950 w 4171950"/>
              <a:gd name="connsiteY61" fmla="*/ 2373630 h 2449830"/>
              <a:gd name="connsiteX62" fmla="*/ 3013710 w 4171950"/>
              <a:gd name="connsiteY62" fmla="*/ 2377440 h 2449830"/>
              <a:gd name="connsiteX63" fmla="*/ 3009900 w 4171950"/>
              <a:gd name="connsiteY63" fmla="*/ 2449830 h 2449830"/>
              <a:gd name="connsiteX64" fmla="*/ 4171950 w 4171950"/>
              <a:gd name="connsiteY64" fmla="*/ 2446020 h 2449830"/>
              <a:gd name="connsiteX0" fmla="*/ 0 w 4171950"/>
              <a:gd name="connsiteY0" fmla="*/ 0 h 2442210"/>
              <a:gd name="connsiteX1" fmla="*/ 87630 w 4171950"/>
              <a:gd name="connsiteY1" fmla="*/ 0 h 2442210"/>
              <a:gd name="connsiteX2" fmla="*/ 95250 w 4171950"/>
              <a:gd name="connsiteY2" fmla="*/ 80010 h 2442210"/>
              <a:gd name="connsiteX3" fmla="*/ 182880 w 4171950"/>
              <a:gd name="connsiteY3" fmla="*/ 80010 h 2442210"/>
              <a:gd name="connsiteX4" fmla="*/ 194310 w 4171950"/>
              <a:gd name="connsiteY4" fmla="*/ 182880 h 2442210"/>
              <a:gd name="connsiteX5" fmla="*/ 293370 w 4171950"/>
              <a:gd name="connsiteY5" fmla="*/ 186690 h 2442210"/>
              <a:gd name="connsiteX6" fmla="*/ 300990 w 4171950"/>
              <a:gd name="connsiteY6" fmla="*/ 327660 h 2442210"/>
              <a:gd name="connsiteX7" fmla="*/ 346710 w 4171950"/>
              <a:gd name="connsiteY7" fmla="*/ 384810 h 2442210"/>
              <a:gd name="connsiteX8" fmla="*/ 350520 w 4171950"/>
              <a:gd name="connsiteY8" fmla="*/ 491490 h 2442210"/>
              <a:gd name="connsiteX9" fmla="*/ 392430 w 4171950"/>
              <a:gd name="connsiteY9" fmla="*/ 495300 h 2442210"/>
              <a:gd name="connsiteX10" fmla="*/ 396240 w 4171950"/>
              <a:gd name="connsiteY10" fmla="*/ 563880 h 2442210"/>
              <a:gd name="connsiteX11" fmla="*/ 422910 w 4171950"/>
              <a:gd name="connsiteY11" fmla="*/ 594360 h 2442210"/>
              <a:gd name="connsiteX12" fmla="*/ 449580 w 4171950"/>
              <a:gd name="connsiteY12" fmla="*/ 647700 h 2442210"/>
              <a:gd name="connsiteX13" fmla="*/ 468630 w 4171950"/>
              <a:gd name="connsiteY13" fmla="*/ 689610 h 2442210"/>
              <a:gd name="connsiteX14" fmla="*/ 502920 w 4171950"/>
              <a:gd name="connsiteY14" fmla="*/ 701040 h 2442210"/>
              <a:gd name="connsiteX15" fmla="*/ 502920 w 4171950"/>
              <a:gd name="connsiteY15" fmla="*/ 807720 h 2442210"/>
              <a:gd name="connsiteX16" fmla="*/ 563880 w 4171950"/>
              <a:gd name="connsiteY16" fmla="*/ 811530 h 2442210"/>
              <a:gd name="connsiteX17" fmla="*/ 601980 w 4171950"/>
              <a:gd name="connsiteY17" fmla="*/ 868680 h 2442210"/>
              <a:gd name="connsiteX18" fmla="*/ 594360 w 4171950"/>
              <a:gd name="connsiteY18" fmla="*/ 963930 h 2442210"/>
              <a:gd name="connsiteX19" fmla="*/ 666750 w 4171950"/>
              <a:gd name="connsiteY19" fmla="*/ 971550 h 2442210"/>
              <a:gd name="connsiteX20" fmla="*/ 662940 w 4171950"/>
              <a:gd name="connsiteY20" fmla="*/ 1024890 h 2442210"/>
              <a:gd name="connsiteX21" fmla="*/ 674370 w 4171950"/>
              <a:gd name="connsiteY21" fmla="*/ 1040130 h 2442210"/>
              <a:gd name="connsiteX22" fmla="*/ 689610 w 4171950"/>
              <a:gd name="connsiteY22" fmla="*/ 1051560 h 2442210"/>
              <a:gd name="connsiteX23" fmla="*/ 693420 w 4171950"/>
              <a:gd name="connsiteY23" fmla="*/ 1082040 h 2442210"/>
              <a:gd name="connsiteX24" fmla="*/ 758190 w 4171950"/>
              <a:gd name="connsiteY24" fmla="*/ 1089660 h 2442210"/>
              <a:gd name="connsiteX25" fmla="*/ 758190 w 4171950"/>
              <a:gd name="connsiteY25" fmla="*/ 1123950 h 2442210"/>
              <a:gd name="connsiteX26" fmla="*/ 788670 w 4171950"/>
              <a:gd name="connsiteY26" fmla="*/ 1154430 h 2442210"/>
              <a:gd name="connsiteX27" fmla="*/ 815340 w 4171950"/>
              <a:gd name="connsiteY27" fmla="*/ 1230630 h 2442210"/>
              <a:gd name="connsiteX28" fmla="*/ 822960 w 4171950"/>
              <a:gd name="connsiteY28" fmla="*/ 1268730 h 2442210"/>
              <a:gd name="connsiteX29" fmla="*/ 883920 w 4171950"/>
              <a:gd name="connsiteY29" fmla="*/ 1268730 h 2442210"/>
              <a:gd name="connsiteX30" fmla="*/ 880110 w 4171950"/>
              <a:gd name="connsiteY30" fmla="*/ 1295400 h 2442210"/>
              <a:gd name="connsiteX31" fmla="*/ 910590 w 4171950"/>
              <a:gd name="connsiteY31" fmla="*/ 1310640 h 2442210"/>
              <a:gd name="connsiteX32" fmla="*/ 910590 w 4171950"/>
              <a:gd name="connsiteY32" fmla="*/ 1337310 h 2442210"/>
              <a:gd name="connsiteX33" fmla="*/ 994410 w 4171950"/>
              <a:gd name="connsiteY33" fmla="*/ 1348740 h 2442210"/>
              <a:gd name="connsiteX34" fmla="*/ 998220 w 4171950"/>
              <a:gd name="connsiteY34" fmla="*/ 1390650 h 2442210"/>
              <a:gd name="connsiteX35" fmla="*/ 1059180 w 4171950"/>
              <a:gd name="connsiteY35" fmla="*/ 1409700 h 2442210"/>
              <a:gd name="connsiteX36" fmla="*/ 1062990 w 4171950"/>
              <a:gd name="connsiteY36" fmla="*/ 1516380 h 2442210"/>
              <a:gd name="connsiteX37" fmla="*/ 1135380 w 4171950"/>
              <a:gd name="connsiteY37" fmla="*/ 1527810 h 2442210"/>
              <a:gd name="connsiteX38" fmla="*/ 1200150 w 4171950"/>
              <a:gd name="connsiteY38" fmla="*/ 1584960 h 2442210"/>
              <a:gd name="connsiteX39" fmla="*/ 1264920 w 4171950"/>
              <a:gd name="connsiteY39" fmla="*/ 1642110 h 2442210"/>
              <a:gd name="connsiteX40" fmla="*/ 1329690 w 4171950"/>
              <a:gd name="connsiteY40" fmla="*/ 1638300 h 2442210"/>
              <a:gd name="connsiteX41" fmla="*/ 1329690 w 4171950"/>
              <a:gd name="connsiteY41" fmla="*/ 1733550 h 2442210"/>
              <a:gd name="connsiteX42" fmla="*/ 1482090 w 4171950"/>
              <a:gd name="connsiteY42" fmla="*/ 1729740 h 2442210"/>
              <a:gd name="connsiteX43" fmla="*/ 1489710 w 4171950"/>
              <a:gd name="connsiteY43" fmla="*/ 1786890 h 2442210"/>
              <a:gd name="connsiteX44" fmla="*/ 1546860 w 4171950"/>
              <a:gd name="connsiteY44" fmla="*/ 1794510 h 2442210"/>
              <a:gd name="connsiteX45" fmla="*/ 1554480 w 4171950"/>
              <a:gd name="connsiteY45" fmla="*/ 1863090 h 2442210"/>
              <a:gd name="connsiteX46" fmla="*/ 1581150 w 4171950"/>
              <a:gd name="connsiteY46" fmla="*/ 1863090 h 2442210"/>
              <a:gd name="connsiteX47" fmla="*/ 1592580 w 4171950"/>
              <a:gd name="connsiteY47" fmla="*/ 1916430 h 2442210"/>
              <a:gd name="connsiteX48" fmla="*/ 1626870 w 4171950"/>
              <a:gd name="connsiteY48" fmla="*/ 1916430 h 2442210"/>
              <a:gd name="connsiteX49" fmla="*/ 1630680 w 4171950"/>
              <a:gd name="connsiteY49" fmla="*/ 1950720 h 2442210"/>
              <a:gd name="connsiteX50" fmla="*/ 1729740 w 4171950"/>
              <a:gd name="connsiteY50" fmla="*/ 1946910 h 2442210"/>
              <a:gd name="connsiteX51" fmla="*/ 1805940 w 4171950"/>
              <a:gd name="connsiteY51" fmla="*/ 1958340 h 2442210"/>
              <a:gd name="connsiteX52" fmla="*/ 1805940 w 4171950"/>
              <a:gd name="connsiteY52" fmla="*/ 2007870 h 2442210"/>
              <a:gd name="connsiteX53" fmla="*/ 1805940 w 4171950"/>
              <a:gd name="connsiteY53" fmla="*/ 2053590 h 2442210"/>
              <a:gd name="connsiteX54" fmla="*/ 1943100 w 4171950"/>
              <a:gd name="connsiteY54" fmla="*/ 2061210 h 2442210"/>
              <a:gd name="connsiteX55" fmla="*/ 1950720 w 4171950"/>
              <a:gd name="connsiteY55" fmla="*/ 2205990 h 2442210"/>
              <a:gd name="connsiteX56" fmla="*/ 2175510 w 4171950"/>
              <a:gd name="connsiteY56" fmla="*/ 2209800 h 2442210"/>
              <a:gd name="connsiteX57" fmla="*/ 2198370 w 4171950"/>
              <a:gd name="connsiteY57" fmla="*/ 2247900 h 2442210"/>
              <a:gd name="connsiteX58" fmla="*/ 2442210 w 4171950"/>
              <a:gd name="connsiteY58" fmla="*/ 2251710 h 2442210"/>
              <a:gd name="connsiteX59" fmla="*/ 2449830 w 4171950"/>
              <a:gd name="connsiteY59" fmla="*/ 2308860 h 2442210"/>
              <a:gd name="connsiteX60" fmla="*/ 2647950 w 4171950"/>
              <a:gd name="connsiteY60" fmla="*/ 2312670 h 2442210"/>
              <a:gd name="connsiteX61" fmla="*/ 2647950 w 4171950"/>
              <a:gd name="connsiteY61" fmla="*/ 2366010 h 2442210"/>
              <a:gd name="connsiteX62" fmla="*/ 3013710 w 4171950"/>
              <a:gd name="connsiteY62" fmla="*/ 2369820 h 2442210"/>
              <a:gd name="connsiteX63" fmla="*/ 3009900 w 4171950"/>
              <a:gd name="connsiteY63" fmla="*/ 2442210 h 2442210"/>
              <a:gd name="connsiteX64" fmla="*/ 4171950 w 4171950"/>
              <a:gd name="connsiteY64" fmla="*/ 2438400 h 244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71950" h="2442210">
                <a:moveTo>
                  <a:pt x="0" y="0"/>
                </a:moveTo>
                <a:lnTo>
                  <a:pt x="87630" y="0"/>
                </a:lnTo>
                <a:lnTo>
                  <a:pt x="95250" y="80010"/>
                </a:lnTo>
                <a:lnTo>
                  <a:pt x="182880" y="80010"/>
                </a:lnTo>
                <a:lnTo>
                  <a:pt x="194310" y="182880"/>
                </a:lnTo>
                <a:lnTo>
                  <a:pt x="293370" y="186690"/>
                </a:lnTo>
                <a:lnTo>
                  <a:pt x="300990" y="327660"/>
                </a:lnTo>
                <a:lnTo>
                  <a:pt x="346710" y="384810"/>
                </a:lnTo>
                <a:lnTo>
                  <a:pt x="350520" y="491490"/>
                </a:lnTo>
                <a:lnTo>
                  <a:pt x="392430" y="495300"/>
                </a:lnTo>
                <a:lnTo>
                  <a:pt x="396240" y="563880"/>
                </a:lnTo>
                <a:lnTo>
                  <a:pt x="422910" y="594360"/>
                </a:lnTo>
                <a:lnTo>
                  <a:pt x="449580" y="647700"/>
                </a:lnTo>
                <a:lnTo>
                  <a:pt x="468630" y="689610"/>
                </a:lnTo>
                <a:lnTo>
                  <a:pt x="502920" y="701040"/>
                </a:lnTo>
                <a:lnTo>
                  <a:pt x="502920" y="807720"/>
                </a:lnTo>
                <a:lnTo>
                  <a:pt x="563880" y="811530"/>
                </a:lnTo>
                <a:lnTo>
                  <a:pt x="601980" y="868680"/>
                </a:lnTo>
                <a:lnTo>
                  <a:pt x="594360" y="963930"/>
                </a:lnTo>
                <a:lnTo>
                  <a:pt x="666750" y="971550"/>
                </a:lnTo>
                <a:lnTo>
                  <a:pt x="662940" y="1024890"/>
                </a:lnTo>
                <a:lnTo>
                  <a:pt x="674370" y="1040130"/>
                </a:lnTo>
                <a:lnTo>
                  <a:pt x="689610" y="1051560"/>
                </a:lnTo>
                <a:lnTo>
                  <a:pt x="693420" y="1082040"/>
                </a:lnTo>
                <a:lnTo>
                  <a:pt x="758190" y="1089660"/>
                </a:lnTo>
                <a:lnTo>
                  <a:pt x="758190" y="1123950"/>
                </a:lnTo>
                <a:lnTo>
                  <a:pt x="788670" y="1154430"/>
                </a:lnTo>
                <a:lnTo>
                  <a:pt x="815340" y="1230630"/>
                </a:lnTo>
                <a:lnTo>
                  <a:pt x="822960" y="1268730"/>
                </a:lnTo>
                <a:lnTo>
                  <a:pt x="883920" y="1268730"/>
                </a:lnTo>
                <a:lnTo>
                  <a:pt x="880110" y="1295400"/>
                </a:lnTo>
                <a:lnTo>
                  <a:pt x="910590" y="1310640"/>
                </a:lnTo>
                <a:lnTo>
                  <a:pt x="910590" y="1337310"/>
                </a:lnTo>
                <a:lnTo>
                  <a:pt x="994410" y="1348740"/>
                </a:lnTo>
                <a:lnTo>
                  <a:pt x="998220" y="1390650"/>
                </a:lnTo>
                <a:lnTo>
                  <a:pt x="1059180" y="1409700"/>
                </a:lnTo>
                <a:lnTo>
                  <a:pt x="1062990" y="1516380"/>
                </a:lnTo>
                <a:lnTo>
                  <a:pt x="1135380" y="1527810"/>
                </a:lnTo>
                <a:lnTo>
                  <a:pt x="1200150" y="1584960"/>
                </a:lnTo>
                <a:lnTo>
                  <a:pt x="1264920" y="1642110"/>
                </a:lnTo>
                <a:lnTo>
                  <a:pt x="1329690" y="1638300"/>
                </a:lnTo>
                <a:lnTo>
                  <a:pt x="1329690" y="1733550"/>
                </a:lnTo>
                <a:lnTo>
                  <a:pt x="1482090" y="1729740"/>
                </a:lnTo>
                <a:lnTo>
                  <a:pt x="1489710" y="1786890"/>
                </a:lnTo>
                <a:lnTo>
                  <a:pt x="1546860" y="1794510"/>
                </a:lnTo>
                <a:lnTo>
                  <a:pt x="1554480" y="1863090"/>
                </a:lnTo>
                <a:lnTo>
                  <a:pt x="1581150" y="1863090"/>
                </a:lnTo>
                <a:lnTo>
                  <a:pt x="1592580" y="1916430"/>
                </a:lnTo>
                <a:lnTo>
                  <a:pt x="1626870" y="1916430"/>
                </a:lnTo>
                <a:lnTo>
                  <a:pt x="1630680" y="1950720"/>
                </a:lnTo>
                <a:lnTo>
                  <a:pt x="1729740" y="1946910"/>
                </a:lnTo>
                <a:lnTo>
                  <a:pt x="1805940" y="1958340"/>
                </a:lnTo>
                <a:lnTo>
                  <a:pt x="1805940" y="2007870"/>
                </a:lnTo>
                <a:lnTo>
                  <a:pt x="1805940" y="2053590"/>
                </a:lnTo>
                <a:lnTo>
                  <a:pt x="1943100" y="2061210"/>
                </a:lnTo>
                <a:lnTo>
                  <a:pt x="1950720" y="2205990"/>
                </a:lnTo>
                <a:lnTo>
                  <a:pt x="2175510" y="2209800"/>
                </a:lnTo>
                <a:lnTo>
                  <a:pt x="2198370" y="2247900"/>
                </a:lnTo>
                <a:lnTo>
                  <a:pt x="2442210" y="2251710"/>
                </a:lnTo>
                <a:lnTo>
                  <a:pt x="2449830" y="2308860"/>
                </a:lnTo>
                <a:lnTo>
                  <a:pt x="2647950" y="2312670"/>
                </a:lnTo>
                <a:lnTo>
                  <a:pt x="2647950" y="2366010"/>
                </a:lnTo>
                <a:lnTo>
                  <a:pt x="3013710" y="2369820"/>
                </a:lnTo>
                <a:lnTo>
                  <a:pt x="3009900" y="2442210"/>
                </a:lnTo>
                <a:lnTo>
                  <a:pt x="4171950" y="2438400"/>
                </a:lnTo>
              </a:path>
            </a:pathLst>
          </a:custGeom>
          <a:noFill/>
          <a:ln w="38100">
            <a:solidFill>
              <a:srgbClr val="636466"/>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Freeform 7"/>
          <p:cNvSpPr/>
          <p:nvPr/>
        </p:nvSpPr>
        <p:spPr>
          <a:xfrm>
            <a:off x="2472567" y="1410057"/>
            <a:ext cx="3359707" cy="1884097"/>
          </a:xfrm>
          <a:custGeom>
            <a:avLst/>
            <a:gdLst>
              <a:gd name="connsiteX0" fmla="*/ 0 w 3794760"/>
              <a:gd name="connsiteY0" fmla="*/ 0 h 2602230"/>
              <a:gd name="connsiteX1" fmla="*/ 167640 w 3794760"/>
              <a:gd name="connsiteY1" fmla="*/ 3810 h 2602230"/>
              <a:gd name="connsiteX2" fmla="*/ 209550 w 3794760"/>
              <a:gd name="connsiteY2" fmla="*/ 53340 h 2602230"/>
              <a:gd name="connsiteX3" fmla="*/ 285750 w 3794760"/>
              <a:gd name="connsiteY3" fmla="*/ 53340 h 2602230"/>
              <a:gd name="connsiteX4" fmla="*/ 300990 w 3794760"/>
              <a:gd name="connsiteY4" fmla="*/ 121920 h 2602230"/>
              <a:gd name="connsiteX5" fmla="*/ 388620 w 3794760"/>
              <a:gd name="connsiteY5" fmla="*/ 133350 h 2602230"/>
              <a:gd name="connsiteX6" fmla="*/ 457200 w 3794760"/>
              <a:gd name="connsiteY6" fmla="*/ 163830 h 2602230"/>
              <a:gd name="connsiteX7" fmla="*/ 525780 w 3794760"/>
              <a:gd name="connsiteY7" fmla="*/ 186690 h 2602230"/>
              <a:gd name="connsiteX8" fmla="*/ 579120 w 3794760"/>
              <a:gd name="connsiteY8" fmla="*/ 247650 h 2602230"/>
              <a:gd name="connsiteX9" fmla="*/ 621030 w 3794760"/>
              <a:gd name="connsiteY9" fmla="*/ 247650 h 2602230"/>
              <a:gd name="connsiteX10" fmla="*/ 651510 w 3794760"/>
              <a:gd name="connsiteY10" fmla="*/ 300990 h 2602230"/>
              <a:gd name="connsiteX11" fmla="*/ 750570 w 3794760"/>
              <a:gd name="connsiteY11" fmla="*/ 396240 h 2602230"/>
              <a:gd name="connsiteX12" fmla="*/ 811530 w 3794760"/>
              <a:gd name="connsiteY12" fmla="*/ 407670 h 2602230"/>
              <a:gd name="connsiteX13" fmla="*/ 826770 w 3794760"/>
              <a:gd name="connsiteY13" fmla="*/ 495300 h 2602230"/>
              <a:gd name="connsiteX14" fmla="*/ 895350 w 3794760"/>
              <a:gd name="connsiteY14" fmla="*/ 605790 h 2602230"/>
              <a:gd name="connsiteX15" fmla="*/ 948690 w 3794760"/>
              <a:gd name="connsiteY15" fmla="*/ 609600 h 2602230"/>
              <a:gd name="connsiteX16" fmla="*/ 967740 w 3794760"/>
              <a:gd name="connsiteY16" fmla="*/ 697230 h 2602230"/>
              <a:gd name="connsiteX17" fmla="*/ 979170 w 3794760"/>
              <a:gd name="connsiteY17" fmla="*/ 735330 h 2602230"/>
              <a:gd name="connsiteX18" fmla="*/ 1047750 w 3794760"/>
              <a:gd name="connsiteY18" fmla="*/ 746760 h 2602230"/>
              <a:gd name="connsiteX19" fmla="*/ 1104900 w 3794760"/>
              <a:gd name="connsiteY19" fmla="*/ 773430 h 2602230"/>
              <a:gd name="connsiteX20" fmla="*/ 1120140 w 3794760"/>
              <a:gd name="connsiteY20" fmla="*/ 842010 h 2602230"/>
              <a:gd name="connsiteX21" fmla="*/ 1158240 w 3794760"/>
              <a:gd name="connsiteY21" fmla="*/ 895350 h 2602230"/>
              <a:gd name="connsiteX22" fmla="*/ 1162050 w 3794760"/>
              <a:gd name="connsiteY22" fmla="*/ 975360 h 2602230"/>
              <a:gd name="connsiteX23" fmla="*/ 1200150 w 3794760"/>
              <a:gd name="connsiteY23" fmla="*/ 986790 h 2602230"/>
              <a:gd name="connsiteX24" fmla="*/ 1215390 w 3794760"/>
              <a:gd name="connsiteY24" fmla="*/ 1062990 h 2602230"/>
              <a:gd name="connsiteX25" fmla="*/ 1242060 w 3794760"/>
              <a:gd name="connsiteY25" fmla="*/ 1146810 h 2602230"/>
              <a:gd name="connsiteX26" fmla="*/ 1283970 w 3794760"/>
              <a:gd name="connsiteY26" fmla="*/ 1230630 h 2602230"/>
              <a:gd name="connsiteX27" fmla="*/ 1341120 w 3794760"/>
              <a:gd name="connsiteY27" fmla="*/ 1242060 h 2602230"/>
              <a:gd name="connsiteX28" fmla="*/ 1447800 w 3794760"/>
              <a:gd name="connsiteY28" fmla="*/ 1341120 h 2602230"/>
              <a:gd name="connsiteX29" fmla="*/ 1470660 w 3794760"/>
              <a:gd name="connsiteY29" fmla="*/ 1344930 h 2602230"/>
              <a:gd name="connsiteX30" fmla="*/ 1478280 w 3794760"/>
              <a:gd name="connsiteY30" fmla="*/ 1390650 h 2602230"/>
              <a:gd name="connsiteX31" fmla="*/ 1577340 w 3794760"/>
              <a:gd name="connsiteY31" fmla="*/ 1398270 h 2602230"/>
              <a:gd name="connsiteX32" fmla="*/ 1611630 w 3794760"/>
              <a:gd name="connsiteY32" fmla="*/ 1432560 h 2602230"/>
              <a:gd name="connsiteX33" fmla="*/ 1615440 w 3794760"/>
              <a:gd name="connsiteY33" fmla="*/ 1470660 h 2602230"/>
              <a:gd name="connsiteX34" fmla="*/ 1649730 w 3794760"/>
              <a:gd name="connsiteY34" fmla="*/ 1508760 h 2602230"/>
              <a:gd name="connsiteX35" fmla="*/ 1699260 w 3794760"/>
              <a:gd name="connsiteY35" fmla="*/ 1539240 h 2602230"/>
              <a:gd name="connsiteX36" fmla="*/ 1748790 w 3794760"/>
              <a:gd name="connsiteY36" fmla="*/ 1569720 h 2602230"/>
              <a:gd name="connsiteX37" fmla="*/ 1847850 w 3794760"/>
              <a:gd name="connsiteY37" fmla="*/ 1581150 h 2602230"/>
              <a:gd name="connsiteX38" fmla="*/ 1855470 w 3794760"/>
              <a:gd name="connsiteY38" fmla="*/ 1615440 h 2602230"/>
              <a:gd name="connsiteX39" fmla="*/ 1981200 w 3794760"/>
              <a:gd name="connsiteY39" fmla="*/ 1619250 h 2602230"/>
              <a:gd name="connsiteX40" fmla="*/ 1988820 w 3794760"/>
              <a:gd name="connsiteY40" fmla="*/ 1661160 h 2602230"/>
              <a:gd name="connsiteX41" fmla="*/ 2198370 w 3794760"/>
              <a:gd name="connsiteY41" fmla="*/ 1657350 h 2602230"/>
              <a:gd name="connsiteX42" fmla="*/ 2190750 w 3794760"/>
              <a:gd name="connsiteY42" fmla="*/ 1710690 h 2602230"/>
              <a:gd name="connsiteX43" fmla="*/ 2202180 w 3794760"/>
              <a:gd name="connsiteY43" fmla="*/ 1710690 h 2602230"/>
              <a:gd name="connsiteX44" fmla="*/ 2202180 w 3794760"/>
              <a:gd name="connsiteY44" fmla="*/ 1752600 h 2602230"/>
              <a:gd name="connsiteX45" fmla="*/ 2301240 w 3794760"/>
              <a:gd name="connsiteY45" fmla="*/ 1760220 h 2602230"/>
              <a:gd name="connsiteX46" fmla="*/ 2316480 w 3794760"/>
              <a:gd name="connsiteY46" fmla="*/ 1798320 h 2602230"/>
              <a:gd name="connsiteX47" fmla="*/ 2339340 w 3794760"/>
              <a:gd name="connsiteY47" fmla="*/ 1897380 h 2602230"/>
              <a:gd name="connsiteX48" fmla="*/ 2415540 w 3794760"/>
              <a:gd name="connsiteY48" fmla="*/ 1901190 h 2602230"/>
              <a:gd name="connsiteX49" fmla="*/ 2426970 w 3794760"/>
              <a:gd name="connsiteY49" fmla="*/ 1958340 h 2602230"/>
              <a:gd name="connsiteX50" fmla="*/ 2442210 w 3794760"/>
              <a:gd name="connsiteY50" fmla="*/ 2004060 h 2602230"/>
              <a:gd name="connsiteX51" fmla="*/ 2644140 w 3794760"/>
              <a:gd name="connsiteY51" fmla="*/ 2011680 h 2602230"/>
              <a:gd name="connsiteX52" fmla="*/ 2647950 w 3794760"/>
              <a:gd name="connsiteY52" fmla="*/ 2065020 h 2602230"/>
              <a:gd name="connsiteX53" fmla="*/ 2701290 w 3794760"/>
              <a:gd name="connsiteY53" fmla="*/ 2072640 h 2602230"/>
              <a:gd name="connsiteX54" fmla="*/ 2708910 w 3794760"/>
              <a:gd name="connsiteY54" fmla="*/ 2125980 h 2602230"/>
              <a:gd name="connsiteX55" fmla="*/ 2720340 w 3794760"/>
              <a:gd name="connsiteY55" fmla="*/ 2145030 h 2602230"/>
              <a:gd name="connsiteX56" fmla="*/ 2724150 w 3794760"/>
              <a:gd name="connsiteY56" fmla="*/ 2202180 h 2602230"/>
              <a:gd name="connsiteX57" fmla="*/ 3284220 w 3794760"/>
              <a:gd name="connsiteY57" fmla="*/ 2213610 h 2602230"/>
              <a:gd name="connsiteX58" fmla="*/ 3291840 w 3794760"/>
              <a:gd name="connsiteY58" fmla="*/ 2289810 h 2602230"/>
              <a:gd name="connsiteX59" fmla="*/ 3463290 w 3794760"/>
              <a:gd name="connsiteY59" fmla="*/ 2297430 h 2602230"/>
              <a:gd name="connsiteX60" fmla="*/ 3467100 w 3794760"/>
              <a:gd name="connsiteY60" fmla="*/ 2388870 h 2602230"/>
              <a:gd name="connsiteX61" fmla="*/ 3547110 w 3794760"/>
              <a:gd name="connsiteY61" fmla="*/ 2396490 h 2602230"/>
              <a:gd name="connsiteX62" fmla="*/ 3550920 w 3794760"/>
              <a:gd name="connsiteY62" fmla="*/ 2487930 h 2602230"/>
              <a:gd name="connsiteX63" fmla="*/ 3790950 w 3794760"/>
              <a:gd name="connsiteY63" fmla="*/ 2495550 h 2602230"/>
              <a:gd name="connsiteX64" fmla="*/ 3794760 w 3794760"/>
              <a:gd name="connsiteY64" fmla="*/ 2602230 h 2602230"/>
              <a:gd name="connsiteX0" fmla="*/ 0 w 3794760"/>
              <a:gd name="connsiteY0" fmla="*/ 0 h 2602230"/>
              <a:gd name="connsiteX1" fmla="*/ 167640 w 3794760"/>
              <a:gd name="connsiteY1" fmla="*/ 3810 h 2602230"/>
              <a:gd name="connsiteX2" fmla="*/ 209550 w 3794760"/>
              <a:gd name="connsiteY2" fmla="*/ 53340 h 2602230"/>
              <a:gd name="connsiteX3" fmla="*/ 285750 w 3794760"/>
              <a:gd name="connsiteY3" fmla="*/ 53340 h 2602230"/>
              <a:gd name="connsiteX4" fmla="*/ 300990 w 3794760"/>
              <a:gd name="connsiteY4" fmla="*/ 121920 h 2602230"/>
              <a:gd name="connsiteX5" fmla="*/ 388620 w 3794760"/>
              <a:gd name="connsiteY5" fmla="*/ 133350 h 2602230"/>
              <a:gd name="connsiteX6" fmla="*/ 457200 w 3794760"/>
              <a:gd name="connsiteY6" fmla="*/ 163830 h 2602230"/>
              <a:gd name="connsiteX7" fmla="*/ 525780 w 3794760"/>
              <a:gd name="connsiteY7" fmla="*/ 186690 h 2602230"/>
              <a:gd name="connsiteX8" fmla="*/ 579120 w 3794760"/>
              <a:gd name="connsiteY8" fmla="*/ 247650 h 2602230"/>
              <a:gd name="connsiteX9" fmla="*/ 621030 w 3794760"/>
              <a:gd name="connsiteY9" fmla="*/ 247650 h 2602230"/>
              <a:gd name="connsiteX10" fmla="*/ 651510 w 3794760"/>
              <a:gd name="connsiteY10" fmla="*/ 300990 h 2602230"/>
              <a:gd name="connsiteX11" fmla="*/ 750570 w 3794760"/>
              <a:gd name="connsiteY11" fmla="*/ 396240 h 2602230"/>
              <a:gd name="connsiteX12" fmla="*/ 811530 w 3794760"/>
              <a:gd name="connsiteY12" fmla="*/ 407670 h 2602230"/>
              <a:gd name="connsiteX13" fmla="*/ 826770 w 3794760"/>
              <a:gd name="connsiteY13" fmla="*/ 495300 h 2602230"/>
              <a:gd name="connsiteX14" fmla="*/ 895350 w 3794760"/>
              <a:gd name="connsiteY14" fmla="*/ 605790 h 2602230"/>
              <a:gd name="connsiteX15" fmla="*/ 948690 w 3794760"/>
              <a:gd name="connsiteY15" fmla="*/ 609600 h 2602230"/>
              <a:gd name="connsiteX16" fmla="*/ 967740 w 3794760"/>
              <a:gd name="connsiteY16" fmla="*/ 697230 h 2602230"/>
              <a:gd name="connsiteX17" fmla="*/ 979170 w 3794760"/>
              <a:gd name="connsiteY17" fmla="*/ 735330 h 2602230"/>
              <a:gd name="connsiteX18" fmla="*/ 1047750 w 3794760"/>
              <a:gd name="connsiteY18" fmla="*/ 746760 h 2602230"/>
              <a:gd name="connsiteX19" fmla="*/ 1104900 w 3794760"/>
              <a:gd name="connsiteY19" fmla="*/ 773430 h 2602230"/>
              <a:gd name="connsiteX20" fmla="*/ 1120140 w 3794760"/>
              <a:gd name="connsiteY20" fmla="*/ 842010 h 2602230"/>
              <a:gd name="connsiteX21" fmla="*/ 1158240 w 3794760"/>
              <a:gd name="connsiteY21" fmla="*/ 895350 h 2602230"/>
              <a:gd name="connsiteX22" fmla="*/ 1162050 w 3794760"/>
              <a:gd name="connsiteY22" fmla="*/ 975360 h 2602230"/>
              <a:gd name="connsiteX23" fmla="*/ 1200150 w 3794760"/>
              <a:gd name="connsiteY23" fmla="*/ 986790 h 2602230"/>
              <a:gd name="connsiteX24" fmla="*/ 1215390 w 3794760"/>
              <a:gd name="connsiteY24" fmla="*/ 1062990 h 2602230"/>
              <a:gd name="connsiteX25" fmla="*/ 1242060 w 3794760"/>
              <a:gd name="connsiteY25" fmla="*/ 1146810 h 2602230"/>
              <a:gd name="connsiteX26" fmla="*/ 1283970 w 3794760"/>
              <a:gd name="connsiteY26" fmla="*/ 1230630 h 2602230"/>
              <a:gd name="connsiteX27" fmla="*/ 1341120 w 3794760"/>
              <a:gd name="connsiteY27" fmla="*/ 1242060 h 2602230"/>
              <a:gd name="connsiteX28" fmla="*/ 1447800 w 3794760"/>
              <a:gd name="connsiteY28" fmla="*/ 1341120 h 2602230"/>
              <a:gd name="connsiteX29" fmla="*/ 1470660 w 3794760"/>
              <a:gd name="connsiteY29" fmla="*/ 1344930 h 2602230"/>
              <a:gd name="connsiteX30" fmla="*/ 1478280 w 3794760"/>
              <a:gd name="connsiteY30" fmla="*/ 1390650 h 2602230"/>
              <a:gd name="connsiteX31" fmla="*/ 1577340 w 3794760"/>
              <a:gd name="connsiteY31" fmla="*/ 1398270 h 2602230"/>
              <a:gd name="connsiteX32" fmla="*/ 1611630 w 3794760"/>
              <a:gd name="connsiteY32" fmla="*/ 1432560 h 2602230"/>
              <a:gd name="connsiteX33" fmla="*/ 1615440 w 3794760"/>
              <a:gd name="connsiteY33" fmla="*/ 1470660 h 2602230"/>
              <a:gd name="connsiteX34" fmla="*/ 1649730 w 3794760"/>
              <a:gd name="connsiteY34" fmla="*/ 1508760 h 2602230"/>
              <a:gd name="connsiteX35" fmla="*/ 1699260 w 3794760"/>
              <a:gd name="connsiteY35" fmla="*/ 1539240 h 2602230"/>
              <a:gd name="connsiteX36" fmla="*/ 1748790 w 3794760"/>
              <a:gd name="connsiteY36" fmla="*/ 1569720 h 2602230"/>
              <a:gd name="connsiteX37" fmla="*/ 1847850 w 3794760"/>
              <a:gd name="connsiteY37" fmla="*/ 1581150 h 2602230"/>
              <a:gd name="connsiteX38" fmla="*/ 1855470 w 3794760"/>
              <a:gd name="connsiteY38" fmla="*/ 1615440 h 2602230"/>
              <a:gd name="connsiteX39" fmla="*/ 1981200 w 3794760"/>
              <a:gd name="connsiteY39" fmla="*/ 1619250 h 2602230"/>
              <a:gd name="connsiteX40" fmla="*/ 1988820 w 3794760"/>
              <a:gd name="connsiteY40" fmla="*/ 1661160 h 2602230"/>
              <a:gd name="connsiteX41" fmla="*/ 2198370 w 3794760"/>
              <a:gd name="connsiteY41" fmla="*/ 1657350 h 2602230"/>
              <a:gd name="connsiteX42" fmla="*/ 2190750 w 3794760"/>
              <a:gd name="connsiteY42" fmla="*/ 1710690 h 2602230"/>
              <a:gd name="connsiteX43" fmla="*/ 2202180 w 3794760"/>
              <a:gd name="connsiteY43" fmla="*/ 1710690 h 2602230"/>
              <a:gd name="connsiteX44" fmla="*/ 2202180 w 3794760"/>
              <a:gd name="connsiteY44" fmla="*/ 1752600 h 2602230"/>
              <a:gd name="connsiteX45" fmla="*/ 2301240 w 3794760"/>
              <a:gd name="connsiteY45" fmla="*/ 1760220 h 2602230"/>
              <a:gd name="connsiteX46" fmla="*/ 2316480 w 3794760"/>
              <a:gd name="connsiteY46" fmla="*/ 1798320 h 2602230"/>
              <a:gd name="connsiteX47" fmla="*/ 2339340 w 3794760"/>
              <a:gd name="connsiteY47" fmla="*/ 1897380 h 2602230"/>
              <a:gd name="connsiteX48" fmla="*/ 2415540 w 3794760"/>
              <a:gd name="connsiteY48" fmla="*/ 1901190 h 2602230"/>
              <a:gd name="connsiteX49" fmla="*/ 2426970 w 3794760"/>
              <a:gd name="connsiteY49" fmla="*/ 1958340 h 2602230"/>
              <a:gd name="connsiteX50" fmla="*/ 2442210 w 3794760"/>
              <a:gd name="connsiteY50" fmla="*/ 2004060 h 2602230"/>
              <a:gd name="connsiteX51" fmla="*/ 2644140 w 3794760"/>
              <a:gd name="connsiteY51" fmla="*/ 2011680 h 2602230"/>
              <a:gd name="connsiteX52" fmla="*/ 2647950 w 3794760"/>
              <a:gd name="connsiteY52" fmla="*/ 2065020 h 2602230"/>
              <a:gd name="connsiteX53" fmla="*/ 2701290 w 3794760"/>
              <a:gd name="connsiteY53" fmla="*/ 2072640 h 2602230"/>
              <a:gd name="connsiteX54" fmla="*/ 2708910 w 3794760"/>
              <a:gd name="connsiteY54" fmla="*/ 2125980 h 2602230"/>
              <a:gd name="connsiteX55" fmla="*/ 2720340 w 3794760"/>
              <a:gd name="connsiteY55" fmla="*/ 2145030 h 2602230"/>
              <a:gd name="connsiteX56" fmla="*/ 2724150 w 3794760"/>
              <a:gd name="connsiteY56" fmla="*/ 2202180 h 2602230"/>
              <a:gd name="connsiteX57" fmla="*/ 3284220 w 3794760"/>
              <a:gd name="connsiteY57" fmla="*/ 2213610 h 2602230"/>
              <a:gd name="connsiteX58" fmla="*/ 3291840 w 3794760"/>
              <a:gd name="connsiteY58" fmla="*/ 2289810 h 2602230"/>
              <a:gd name="connsiteX59" fmla="*/ 3463290 w 3794760"/>
              <a:gd name="connsiteY59" fmla="*/ 2297430 h 2602230"/>
              <a:gd name="connsiteX60" fmla="*/ 3467100 w 3794760"/>
              <a:gd name="connsiteY60" fmla="*/ 2388870 h 2602230"/>
              <a:gd name="connsiteX61" fmla="*/ 3547110 w 3794760"/>
              <a:gd name="connsiteY61" fmla="*/ 2396490 h 2602230"/>
              <a:gd name="connsiteX62" fmla="*/ 3550920 w 3794760"/>
              <a:gd name="connsiteY62" fmla="*/ 2487930 h 2602230"/>
              <a:gd name="connsiteX63" fmla="*/ 3790950 w 3794760"/>
              <a:gd name="connsiteY63" fmla="*/ 2495550 h 2602230"/>
              <a:gd name="connsiteX64" fmla="*/ 3790950 w 3794760"/>
              <a:gd name="connsiteY64" fmla="*/ 2545080 h 2602230"/>
              <a:gd name="connsiteX65" fmla="*/ 3794760 w 3794760"/>
              <a:gd name="connsiteY65" fmla="*/ 2602230 h 2602230"/>
              <a:gd name="connsiteX0" fmla="*/ 0 w 3802380"/>
              <a:gd name="connsiteY0" fmla="*/ 0 h 2697480"/>
              <a:gd name="connsiteX1" fmla="*/ 167640 w 3802380"/>
              <a:gd name="connsiteY1" fmla="*/ 3810 h 2697480"/>
              <a:gd name="connsiteX2" fmla="*/ 209550 w 3802380"/>
              <a:gd name="connsiteY2" fmla="*/ 53340 h 2697480"/>
              <a:gd name="connsiteX3" fmla="*/ 285750 w 3802380"/>
              <a:gd name="connsiteY3" fmla="*/ 53340 h 2697480"/>
              <a:gd name="connsiteX4" fmla="*/ 300990 w 3802380"/>
              <a:gd name="connsiteY4" fmla="*/ 121920 h 2697480"/>
              <a:gd name="connsiteX5" fmla="*/ 388620 w 3802380"/>
              <a:gd name="connsiteY5" fmla="*/ 133350 h 2697480"/>
              <a:gd name="connsiteX6" fmla="*/ 457200 w 3802380"/>
              <a:gd name="connsiteY6" fmla="*/ 163830 h 2697480"/>
              <a:gd name="connsiteX7" fmla="*/ 525780 w 3802380"/>
              <a:gd name="connsiteY7" fmla="*/ 186690 h 2697480"/>
              <a:gd name="connsiteX8" fmla="*/ 579120 w 3802380"/>
              <a:gd name="connsiteY8" fmla="*/ 247650 h 2697480"/>
              <a:gd name="connsiteX9" fmla="*/ 621030 w 3802380"/>
              <a:gd name="connsiteY9" fmla="*/ 247650 h 2697480"/>
              <a:gd name="connsiteX10" fmla="*/ 651510 w 3802380"/>
              <a:gd name="connsiteY10" fmla="*/ 300990 h 2697480"/>
              <a:gd name="connsiteX11" fmla="*/ 750570 w 3802380"/>
              <a:gd name="connsiteY11" fmla="*/ 396240 h 2697480"/>
              <a:gd name="connsiteX12" fmla="*/ 811530 w 3802380"/>
              <a:gd name="connsiteY12" fmla="*/ 407670 h 2697480"/>
              <a:gd name="connsiteX13" fmla="*/ 826770 w 3802380"/>
              <a:gd name="connsiteY13" fmla="*/ 495300 h 2697480"/>
              <a:gd name="connsiteX14" fmla="*/ 895350 w 3802380"/>
              <a:gd name="connsiteY14" fmla="*/ 605790 h 2697480"/>
              <a:gd name="connsiteX15" fmla="*/ 948690 w 3802380"/>
              <a:gd name="connsiteY15" fmla="*/ 609600 h 2697480"/>
              <a:gd name="connsiteX16" fmla="*/ 967740 w 3802380"/>
              <a:gd name="connsiteY16" fmla="*/ 697230 h 2697480"/>
              <a:gd name="connsiteX17" fmla="*/ 979170 w 3802380"/>
              <a:gd name="connsiteY17" fmla="*/ 735330 h 2697480"/>
              <a:gd name="connsiteX18" fmla="*/ 1047750 w 3802380"/>
              <a:gd name="connsiteY18" fmla="*/ 746760 h 2697480"/>
              <a:gd name="connsiteX19" fmla="*/ 1104900 w 3802380"/>
              <a:gd name="connsiteY19" fmla="*/ 773430 h 2697480"/>
              <a:gd name="connsiteX20" fmla="*/ 1120140 w 3802380"/>
              <a:gd name="connsiteY20" fmla="*/ 842010 h 2697480"/>
              <a:gd name="connsiteX21" fmla="*/ 1158240 w 3802380"/>
              <a:gd name="connsiteY21" fmla="*/ 895350 h 2697480"/>
              <a:gd name="connsiteX22" fmla="*/ 1162050 w 3802380"/>
              <a:gd name="connsiteY22" fmla="*/ 975360 h 2697480"/>
              <a:gd name="connsiteX23" fmla="*/ 1200150 w 3802380"/>
              <a:gd name="connsiteY23" fmla="*/ 986790 h 2697480"/>
              <a:gd name="connsiteX24" fmla="*/ 1215390 w 3802380"/>
              <a:gd name="connsiteY24" fmla="*/ 1062990 h 2697480"/>
              <a:gd name="connsiteX25" fmla="*/ 1242060 w 3802380"/>
              <a:gd name="connsiteY25" fmla="*/ 1146810 h 2697480"/>
              <a:gd name="connsiteX26" fmla="*/ 1283970 w 3802380"/>
              <a:gd name="connsiteY26" fmla="*/ 1230630 h 2697480"/>
              <a:gd name="connsiteX27" fmla="*/ 1341120 w 3802380"/>
              <a:gd name="connsiteY27" fmla="*/ 1242060 h 2697480"/>
              <a:gd name="connsiteX28" fmla="*/ 1447800 w 3802380"/>
              <a:gd name="connsiteY28" fmla="*/ 1341120 h 2697480"/>
              <a:gd name="connsiteX29" fmla="*/ 1470660 w 3802380"/>
              <a:gd name="connsiteY29" fmla="*/ 1344930 h 2697480"/>
              <a:gd name="connsiteX30" fmla="*/ 1478280 w 3802380"/>
              <a:gd name="connsiteY30" fmla="*/ 1390650 h 2697480"/>
              <a:gd name="connsiteX31" fmla="*/ 1577340 w 3802380"/>
              <a:gd name="connsiteY31" fmla="*/ 1398270 h 2697480"/>
              <a:gd name="connsiteX32" fmla="*/ 1611630 w 3802380"/>
              <a:gd name="connsiteY32" fmla="*/ 1432560 h 2697480"/>
              <a:gd name="connsiteX33" fmla="*/ 1615440 w 3802380"/>
              <a:gd name="connsiteY33" fmla="*/ 1470660 h 2697480"/>
              <a:gd name="connsiteX34" fmla="*/ 1649730 w 3802380"/>
              <a:gd name="connsiteY34" fmla="*/ 1508760 h 2697480"/>
              <a:gd name="connsiteX35" fmla="*/ 1699260 w 3802380"/>
              <a:gd name="connsiteY35" fmla="*/ 1539240 h 2697480"/>
              <a:gd name="connsiteX36" fmla="*/ 1748790 w 3802380"/>
              <a:gd name="connsiteY36" fmla="*/ 1569720 h 2697480"/>
              <a:gd name="connsiteX37" fmla="*/ 1847850 w 3802380"/>
              <a:gd name="connsiteY37" fmla="*/ 1581150 h 2697480"/>
              <a:gd name="connsiteX38" fmla="*/ 1855470 w 3802380"/>
              <a:gd name="connsiteY38" fmla="*/ 1615440 h 2697480"/>
              <a:gd name="connsiteX39" fmla="*/ 1981200 w 3802380"/>
              <a:gd name="connsiteY39" fmla="*/ 1619250 h 2697480"/>
              <a:gd name="connsiteX40" fmla="*/ 1988820 w 3802380"/>
              <a:gd name="connsiteY40" fmla="*/ 1661160 h 2697480"/>
              <a:gd name="connsiteX41" fmla="*/ 2198370 w 3802380"/>
              <a:gd name="connsiteY41" fmla="*/ 1657350 h 2697480"/>
              <a:gd name="connsiteX42" fmla="*/ 2190750 w 3802380"/>
              <a:gd name="connsiteY42" fmla="*/ 1710690 h 2697480"/>
              <a:gd name="connsiteX43" fmla="*/ 2202180 w 3802380"/>
              <a:gd name="connsiteY43" fmla="*/ 1710690 h 2697480"/>
              <a:gd name="connsiteX44" fmla="*/ 2202180 w 3802380"/>
              <a:gd name="connsiteY44" fmla="*/ 1752600 h 2697480"/>
              <a:gd name="connsiteX45" fmla="*/ 2301240 w 3802380"/>
              <a:gd name="connsiteY45" fmla="*/ 1760220 h 2697480"/>
              <a:gd name="connsiteX46" fmla="*/ 2316480 w 3802380"/>
              <a:gd name="connsiteY46" fmla="*/ 1798320 h 2697480"/>
              <a:gd name="connsiteX47" fmla="*/ 2339340 w 3802380"/>
              <a:gd name="connsiteY47" fmla="*/ 1897380 h 2697480"/>
              <a:gd name="connsiteX48" fmla="*/ 2415540 w 3802380"/>
              <a:gd name="connsiteY48" fmla="*/ 1901190 h 2697480"/>
              <a:gd name="connsiteX49" fmla="*/ 2426970 w 3802380"/>
              <a:gd name="connsiteY49" fmla="*/ 1958340 h 2697480"/>
              <a:gd name="connsiteX50" fmla="*/ 2442210 w 3802380"/>
              <a:gd name="connsiteY50" fmla="*/ 2004060 h 2697480"/>
              <a:gd name="connsiteX51" fmla="*/ 2644140 w 3802380"/>
              <a:gd name="connsiteY51" fmla="*/ 2011680 h 2697480"/>
              <a:gd name="connsiteX52" fmla="*/ 2647950 w 3802380"/>
              <a:gd name="connsiteY52" fmla="*/ 2065020 h 2697480"/>
              <a:gd name="connsiteX53" fmla="*/ 2701290 w 3802380"/>
              <a:gd name="connsiteY53" fmla="*/ 2072640 h 2697480"/>
              <a:gd name="connsiteX54" fmla="*/ 2708910 w 3802380"/>
              <a:gd name="connsiteY54" fmla="*/ 2125980 h 2697480"/>
              <a:gd name="connsiteX55" fmla="*/ 2720340 w 3802380"/>
              <a:gd name="connsiteY55" fmla="*/ 2145030 h 2697480"/>
              <a:gd name="connsiteX56" fmla="*/ 2724150 w 3802380"/>
              <a:gd name="connsiteY56" fmla="*/ 2202180 h 2697480"/>
              <a:gd name="connsiteX57" fmla="*/ 3284220 w 3802380"/>
              <a:gd name="connsiteY57" fmla="*/ 2213610 h 2697480"/>
              <a:gd name="connsiteX58" fmla="*/ 3291840 w 3802380"/>
              <a:gd name="connsiteY58" fmla="*/ 2289810 h 2697480"/>
              <a:gd name="connsiteX59" fmla="*/ 3463290 w 3802380"/>
              <a:gd name="connsiteY59" fmla="*/ 2297430 h 2697480"/>
              <a:gd name="connsiteX60" fmla="*/ 3467100 w 3802380"/>
              <a:gd name="connsiteY60" fmla="*/ 2388870 h 2697480"/>
              <a:gd name="connsiteX61" fmla="*/ 3547110 w 3802380"/>
              <a:gd name="connsiteY61" fmla="*/ 2396490 h 2697480"/>
              <a:gd name="connsiteX62" fmla="*/ 3550920 w 3802380"/>
              <a:gd name="connsiteY62" fmla="*/ 2487930 h 2697480"/>
              <a:gd name="connsiteX63" fmla="*/ 3790950 w 3802380"/>
              <a:gd name="connsiteY63" fmla="*/ 2495550 h 2697480"/>
              <a:gd name="connsiteX64" fmla="*/ 3790950 w 3802380"/>
              <a:gd name="connsiteY64" fmla="*/ 2545080 h 2697480"/>
              <a:gd name="connsiteX65" fmla="*/ 3802380 w 3802380"/>
              <a:gd name="connsiteY65" fmla="*/ 2697480 h 2697480"/>
              <a:gd name="connsiteX0" fmla="*/ 0 w 3851910"/>
              <a:gd name="connsiteY0" fmla="*/ 0 h 2697480"/>
              <a:gd name="connsiteX1" fmla="*/ 167640 w 3851910"/>
              <a:gd name="connsiteY1" fmla="*/ 3810 h 2697480"/>
              <a:gd name="connsiteX2" fmla="*/ 209550 w 3851910"/>
              <a:gd name="connsiteY2" fmla="*/ 53340 h 2697480"/>
              <a:gd name="connsiteX3" fmla="*/ 285750 w 3851910"/>
              <a:gd name="connsiteY3" fmla="*/ 53340 h 2697480"/>
              <a:gd name="connsiteX4" fmla="*/ 300990 w 3851910"/>
              <a:gd name="connsiteY4" fmla="*/ 121920 h 2697480"/>
              <a:gd name="connsiteX5" fmla="*/ 388620 w 3851910"/>
              <a:gd name="connsiteY5" fmla="*/ 133350 h 2697480"/>
              <a:gd name="connsiteX6" fmla="*/ 457200 w 3851910"/>
              <a:gd name="connsiteY6" fmla="*/ 163830 h 2697480"/>
              <a:gd name="connsiteX7" fmla="*/ 525780 w 3851910"/>
              <a:gd name="connsiteY7" fmla="*/ 186690 h 2697480"/>
              <a:gd name="connsiteX8" fmla="*/ 579120 w 3851910"/>
              <a:gd name="connsiteY8" fmla="*/ 247650 h 2697480"/>
              <a:gd name="connsiteX9" fmla="*/ 621030 w 3851910"/>
              <a:gd name="connsiteY9" fmla="*/ 247650 h 2697480"/>
              <a:gd name="connsiteX10" fmla="*/ 651510 w 3851910"/>
              <a:gd name="connsiteY10" fmla="*/ 300990 h 2697480"/>
              <a:gd name="connsiteX11" fmla="*/ 750570 w 3851910"/>
              <a:gd name="connsiteY11" fmla="*/ 396240 h 2697480"/>
              <a:gd name="connsiteX12" fmla="*/ 811530 w 3851910"/>
              <a:gd name="connsiteY12" fmla="*/ 407670 h 2697480"/>
              <a:gd name="connsiteX13" fmla="*/ 826770 w 3851910"/>
              <a:gd name="connsiteY13" fmla="*/ 495300 h 2697480"/>
              <a:gd name="connsiteX14" fmla="*/ 895350 w 3851910"/>
              <a:gd name="connsiteY14" fmla="*/ 605790 h 2697480"/>
              <a:gd name="connsiteX15" fmla="*/ 948690 w 3851910"/>
              <a:gd name="connsiteY15" fmla="*/ 609600 h 2697480"/>
              <a:gd name="connsiteX16" fmla="*/ 967740 w 3851910"/>
              <a:gd name="connsiteY16" fmla="*/ 697230 h 2697480"/>
              <a:gd name="connsiteX17" fmla="*/ 979170 w 3851910"/>
              <a:gd name="connsiteY17" fmla="*/ 735330 h 2697480"/>
              <a:gd name="connsiteX18" fmla="*/ 1047750 w 3851910"/>
              <a:gd name="connsiteY18" fmla="*/ 746760 h 2697480"/>
              <a:gd name="connsiteX19" fmla="*/ 1104900 w 3851910"/>
              <a:gd name="connsiteY19" fmla="*/ 773430 h 2697480"/>
              <a:gd name="connsiteX20" fmla="*/ 1120140 w 3851910"/>
              <a:gd name="connsiteY20" fmla="*/ 842010 h 2697480"/>
              <a:gd name="connsiteX21" fmla="*/ 1158240 w 3851910"/>
              <a:gd name="connsiteY21" fmla="*/ 895350 h 2697480"/>
              <a:gd name="connsiteX22" fmla="*/ 1162050 w 3851910"/>
              <a:gd name="connsiteY22" fmla="*/ 975360 h 2697480"/>
              <a:gd name="connsiteX23" fmla="*/ 1200150 w 3851910"/>
              <a:gd name="connsiteY23" fmla="*/ 986790 h 2697480"/>
              <a:gd name="connsiteX24" fmla="*/ 1215390 w 3851910"/>
              <a:gd name="connsiteY24" fmla="*/ 1062990 h 2697480"/>
              <a:gd name="connsiteX25" fmla="*/ 1242060 w 3851910"/>
              <a:gd name="connsiteY25" fmla="*/ 1146810 h 2697480"/>
              <a:gd name="connsiteX26" fmla="*/ 1283970 w 3851910"/>
              <a:gd name="connsiteY26" fmla="*/ 1230630 h 2697480"/>
              <a:gd name="connsiteX27" fmla="*/ 1341120 w 3851910"/>
              <a:gd name="connsiteY27" fmla="*/ 1242060 h 2697480"/>
              <a:gd name="connsiteX28" fmla="*/ 1447800 w 3851910"/>
              <a:gd name="connsiteY28" fmla="*/ 1341120 h 2697480"/>
              <a:gd name="connsiteX29" fmla="*/ 1470660 w 3851910"/>
              <a:gd name="connsiteY29" fmla="*/ 1344930 h 2697480"/>
              <a:gd name="connsiteX30" fmla="*/ 1478280 w 3851910"/>
              <a:gd name="connsiteY30" fmla="*/ 1390650 h 2697480"/>
              <a:gd name="connsiteX31" fmla="*/ 1577340 w 3851910"/>
              <a:gd name="connsiteY31" fmla="*/ 1398270 h 2697480"/>
              <a:gd name="connsiteX32" fmla="*/ 1611630 w 3851910"/>
              <a:gd name="connsiteY32" fmla="*/ 1432560 h 2697480"/>
              <a:gd name="connsiteX33" fmla="*/ 1615440 w 3851910"/>
              <a:gd name="connsiteY33" fmla="*/ 1470660 h 2697480"/>
              <a:gd name="connsiteX34" fmla="*/ 1649730 w 3851910"/>
              <a:gd name="connsiteY34" fmla="*/ 1508760 h 2697480"/>
              <a:gd name="connsiteX35" fmla="*/ 1699260 w 3851910"/>
              <a:gd name="connsiteY35" fmla="*/ 1539240 h 2697480"/>
              <a:gd name="connsiteX36" fmla="*/ 1748790 w 3851910"/>
              <a:gd name="connsiteY36" fmla="*/ 1569720 h 2697480"/>
              <a:gd name="connsiteX37" fmla="*/ 1847850 w 3851910"/>
              <a:gd name="connsiteY37" fmla="*/ 1581150 h 2697480"/>
              <a:gd name="connsiteX38" fmla="*/ 1855470 w 3851910"/>
              <a:gd name="connsiteY38" fmla="*/ 1615440 h 2697480"/>
              <a:gd name="connsiteX39" fmla="*/ 1981200 w 3851910"/>
              <a:gd name="connsiteY39" fmla="*/ 1619250 h 2697480"/>
              <a:gd name="connsiteX40" fmla="*/ 1988820 w 3851910"/>
              <a:gd name="connsiteY40" fmla="*/ 1661160 h 2697480"/>
              <a:gd name="connsiteX41" fmla="*/ 2198370 w 3851910"/>
              <a:gd name="connsiteY41" fmla="*/ 1657350 h 2697480"/>
              <a:gd name="connsiteX42" fmla="*/ 2190750 w 3851910"/>
              <a:gd name="connsiteY42" fmla="*/ 1710690 h 2697480"/>
              <a:gd name="connsiteX43" fmla="*/ 2202180 w 3851910"/>
              <a:gd name="connsiteY43" fmla="*/ 1710690 h 2697480"/>
              <a:gd name="connsiteX44" fmla="*/ 2202180 w 3851910"/>
              <a:gd name="connsiteY44" fmla="*/ 1752600 h 2697480"/>
              <a:gd name="connsiteX45" fmla="*/ 2301240 w 3851910"/>
              <a:gd name="connsiteY45" fmla="*/ 1760220 h 2697480"/>
              <a:gd name="connsiteX46" fmla="*/ 2316480 w 3851910"/>
              <a:gd name="connsiteY46" fmla="*/ 1798320 h 2697480"/>
              <a:gd name="connsiteX47" fmla="*/ 2339340 w 3851910"/>
              <a:gd name="connsiteY47" fmla="*/ 1897380 h 2697480"/>
              <a:gd name="connsiteX48" fmla="*/ 2415540 w 3851910"/>
              <a:gd name="connsiteY48" fmla="*/ 1901190 h 2697480"/>
              <a:gd name="connsiteX49" fmla="*/ 2426970 w 3851910"/>
              <a:gd name="connsiteY49" fmla="*/ 1958340 h 2697480"/>
              <a:gd name="connsiteX50" fmla="*/ 2442210 w 3851910"/>
              <a:gd name="connsiteY50" fmla="*/ 2004060 h 2697480"/>
              <a:gd name="connsiteX51" fmla="*/ 2644140 w 3851910"/>
              <a:gd name="connsiteY51" fmla="*/ 2011680 h 2697480"/>
              <a:gd name="connsiteX52" fmla="*/ 2647950 w 3851910"/>
              <a:gd name="connsiteY52" fmla="*/ 2065020 h 2697480"/>
              <a:gd name="connsiteX53" fmla="*/ 2701290 w 3851910"/>
              <a:gd name="connsiteY53" fmla="*/ 2072640 h 2697480"/>
              <a:gd name="connsiteX54" fmla="*/ 2708910 w 3851910"/>
              <a:gd name="connsiteY54" fmla="*/ 2125980 h 2697480"/>
              <a:gd name="connsiteX55" fmla="*/ 2720340 w 3851910"/>
              <a:gd name="connsiteY55" fmla="*/ 2145030 h 2697480"/>
              <a:gd name="connsiteX56" fmla="*/ 2724150 w 3851910"/>
              <a:gd name="connsiteY56" fmla="*/ 2202180 h 2697480"/>
              <a:gd name="connsiteX57" fmla="*/ 3284220 w 3851910"/>
              <a:gd name="connsiteY57" fmla="*/ 2213610 h 2697480"/>
              <a:gd name="connsiteX58" fmla="*/ 3291840 w 3851910"/>
              <a:gd name="connsiteY58" fmla="*/ 2289810 h 2697480"/>
              <a:gd name="connsiteX59" fmla="*/ 3463290 w 3851910"/>
              <a:gd name="connsiteY59" fmla="*/ 2297430 h 2697480"/>
              <a:gd name="connsiteX60" fmla="*/ 3467100 w 3851910"/>
              <a:gd name="connsiteY60" fmla="*/ 2388870 h 2697480"/>
              <a:gd name="connsiteX61" fmla="*/ 3547110 w 3851910"/>
              <a:gd name="connsiteY61" fmla="*/ 2396490 h 2697480"/>
              <a:gd name="connsiteX62" fmla="*/ 3550920 w 3851910"/>
              <a:gd name="connsiteY62" fmla="*/ 2487930 h 2697480"/>
              <a:gd name="connsiteX63" fmla="*/ 3790950 w 3851910"/>
              <a:gd name="connsiteY63" fmla="*/ 2495550 h 2697480"/>
              <a:gd name="connsiteX64" fmla="*/ 3790950 w 3851910"/>
              <a:gd name="connsiteY64" fmla="*/ 2545080 h 2697480"/>
              <a:gd name="connsiteX65" fmla="*/ 3851910 w 3851910"/>
              <a:gd name="connsiteY65" fmla="*/ 2697480 h 2697480"/>
              <a:gd name="connsiteX0" fmla="*/ 0 w 3851910"/>
              <a:gd name="connsiteY0" fmla="*/ 0 h 2697480"/>
              <a:gd name="connsiteX1" fmla="*/ 167640 w 3851910"/>
              <a:gd name="connsiteY1" fmla="*/ 3810 h 2697480"/>
              <a:gd name="connsiteX2" fmla="*/ 209550 w 3851910"/>
              <a:gd name="connsiteY2" fmla="*/ 53340 h 2697480"/>
              <a:gd name="connsiteX3" fmla="*/ 285750 w 3851910"/>
              <a:gd name="connsiteY3" fmla="*/ 53340 h 2697480"/>
              <a:gd name="connsiteX4" fmla="*/ 300990 w 3851910"/>
              <a:gd name="connsiteY4" fmla="*/ 121920 h 2697480"/>
              <a:gd name="connsiteX5" fmla="*/ 388620 w 3851910"/>
              <a:gd name="connsiteY5" fmla="*/ 133350 h 2697480"/>
              <a:gd name="connsiteX6" fmla="*/ 457200 w 3851910"/>
              <a:gd name="connsiteY6" fmla="*/ 163830 h 2697480"/>
              <a:gd name="connsiteX7" fmla="*/ 525780 w 3851910"/>
              <a:gd name="connsiteY7" fmla="*/ 186690 h 2697480"/>
              <a:gd name="connsiteX8" fmla="*/ 579120 w 3851910"/>
              <a:gd name="connsiteY8" fmla="*/ 247650 h 2697480"/>
              <a:gd name="connsiteX9" fmla="*/ 621030 w 3851910"/>
              <a:gd name="connsiteY9" fmla="*/ 247650 h 2697480"/>
              <a:gd name="connsiteX10" fmla="*/ 651510 w 3851910"/>
              <a:gd name="connsiteY10" fmla="*/ 300990 h 2697480"/>
              <a:gd name="connsiteX11" fmla="*/ 750570 w 3851910"/>
              <a:gd name="connsiteY11" fmla="*/ 396240 h 2697480"/>
              <a:gd name="connsiteX12" fmla="*/ 811530 w 3851910"/>
              <a:gd name="connsiteY12" fmla="*/ 407670 h 2697480"/>
              <a:gd name="connsiteX13" fmla="*/ 826770 w 3851910"/>
              <a:gd name="connsiteY13" fmla="*/ 495300 h 2697480"/>
              <a:gd name="connsiteX14" fmla="*/ 895350 w 3851910"/>
              <a:gd name="connsiteY14" fmla="*/ 605790 h 2697480"/>
              <a:gd name="connsiteX15" fmla="*/ 948690 w 3851910"/>
              <a:gd name="connsiteY15" fmla="*/ 609600 h 2697480"/>
              <a:gd name="connsiteX16" fmla="*/ 967740 w 3851910"/>
              <a:gd name="connsiteY16" fmla="*/ 697230 h 2697480"/>
              <a:gd name="connsiteX17" fmla="*/ 979170 w 3851910"/>
              <a:gd name="connsiteY17" fmla="*/ 735330 h 2697480"/>
              <a:gd name="connsiteX18" fmla="*/ 1047750 w 3851910"/>
              <a:gd name="connsiteY18" fmla="*/ 746760 h 2697480"/>
              <a:gd name="connsiteX19" fmla="*/ 1104900 w 3851910"/>
              <a:gd name="connsiteY19" fmla="*/ 773430 h 2697480"/>
              <a:gd name="connsiteX20" fmla="*/ 1120140 w 3851910"/>
              <a:gd name="connsiteY20" fmla="*/ 842010 h 2697480"/>
              <a:gd name="connsiteX21" fmla="*/ 1158240 w 3851910"/>
              <a:gd name="connsiteY21" fmla="*/ 895350 h 2697480"/>
              <a:gd name="connsiteX22" fmla="*/ 1162050 w 3851910"/>
              <a:gd name="connsiteY22" fmla="*/ 975360 h 2697480"/>
              <a:gd name="connsiteX23" fmla="*/ 1200150 w 3851910"/>
              <a:gd name="connsiteY23" fmla="*/ 986790 h 2697480"/>
              <a:gd name="connsiteX24" fmla="*/ 1215390 w 3851910"/>
              <a:gd name="connsiteY24" fmla="*/ 1062990 h 2697480"/>
              <a:gd name="connsiteX25" fmla="*/ 1242060 w 3851910"/>
              <a:gd name="connsiteY25" fmla="*/ 1146810 h 2697480"/>
              <a:gd name="connsiteX26" fmla="*/ 1283970 w 3851910"/>
              <a:gd name="connsiteY26" fmla="*/ 1230630 h 2697480"/>
              <a:gd name="connsiteX27" fmla="*/ 1341120 w 3851910"/>
              <a:gd name="connsiteY27" fmla="*/ 1242060 h 2697480"/>
              <a:gd name="connsiteX28" fmla="*/ 1447800 w 3851910"/>
              <a:gd name="connsiteY28" fmla="*/ 1341120 h 2697480"/>
              <a:gd name="connsiteX29" fmla="*/ 1470660 w 3851910"/>
              <a:gd name="connsiteY29" fmla="*/ 1344930 h 2697480"/>
              <a:gd name="connsiteX30" fmla="*/ 1478280 w 3851910"/>
              <a:gd name="connsiteY30" fmla="*/ 1390650 h 2697480"/>
              <a:gd name="connsiteX31" fmla="*/ 1577340 w 3851910"/>
              <a:gd name="connsiteY31" fmla="*/ 1398270 h 2697480"/>
              <a:gd name="connsiteX32" fmla="*/ 1611630 w 3851910"/>
              <a:gd name="connsiteY32" fmla="*/ 1432560 h 2697480"/>
              <a:gd name="connsiteX33" fmla="*/ 1615440 w 3851910"/>
              <a:gd name="connsiteY33" fmla="*/ 1470660 h 2697480"/>
              <a:gd name="connsiteX34" fmla="*/ 1649730 w 3851910"/>
              <a:gd name="connsiteY34" fmla="*/ 1508760 h 2697480"/>
              <a:gd name="connsiteX35" fmla="*/ 1699260 w 3851910"/>
              <a:gd name="connsiteY35" fmla="*/ 1539240 h 2697480"/>
              <a:gd name="connsiteX36" fmla="*/ 1748790 w 3851910"/>
              <a:gd name="connsiteY36" fmla="*/ 1569720 h 2697480"/>
              <a:gd name="connsiteX37" fmla="*/ 1847850 w 3851910"/>
              <a:gd name="connsiteY37" fmla="*/ 1581150 h 2697480"/>
              <a:gd name="connsiteX38" fmla="*/ 1855470 w 3851910"/>
              <a:gd name="connsiteY38" fmla="*/ 1615440 h 2697480"/>
              <a:gd name="connsiteX39" fmla="*/ 1981200 w 3851910"/>
              <a:gd name="connsiteY39" fmla="*/ 1619250 h 2697480"/>
              <a:gd name="connsiteX40" fmla="*/ 1988820 w 3851910"/>
              <a:gd name="connsiteY40" fmla="*/ 1661160 h 2697480"/>
              <a:gd name="connsiteX41" fmla="*/ 2198370 w 3851910"/>
              <a:gd name="connsiteY41" fmla="*/ 1657350 h 2697480"/>
              <a:gd name="connsiteX42" fmla="*/ 2190750 w 3851910"/>
              <a:gd name="connsiteY42" fmla="*/ 1710690 h 2697480"/>
              <a:gd name="connsiteX43" fmla="*/ 2202180 w 3851910"/>
              <a:gd name="connsiteY43" fmla="*/ 1710690 h 2697480"/>
              <a:gd name="connsiteX44" fmla="*/ 2202180 w 3851910"/>
              <a:gd name="connsiteY44" fmla="*/ 1752600 h 2697480"/>
              <a:gd name="connsiteX45" fmla="*/ 2301240 w 3851910"/>
              <a:gd name="connsiteY45" fmla="*/ 1760220 h 2697480"/>
              <a:gd name="connsiteX46" fmla="*/ 2316480 w 3851910"/>
              <a:gd name="connsiteY46" fmla="*/ 1798320 h 2697480"/>
              <a:gd name="connsiteX47" fmla="*/ 2339340 w 3851910"/>
              <a:gd name="connsiteY47" fmla="*/ 1897380 h 2697480"/>
              <a:gd name="connsiteX48" fmla="*/ 2415540 w 3851910"/>
              <a:gd name="connsiteY48" fmla="*/ 1901190 h 2697480"/>
              <a:gd name="connsiteX49" fmla="*/ 2426970 w 3851910"/>
              <a:gd name="connsiteY49" fmla="*/ 1958340 h 2697480"/>
              <a:gd name="connsiteX50" fmla="*/ 2442210 w 3851910"/>
              <a:gd name="connsiteY50" fmla="*/ 2004060 h 2697480"/>
              <a:gd name="connsiteX51" fmla="*/ 2644140 w 3851910"/>
              <a:gd name="connsiteY51" fmla="*/ 2011680 h 2697480"/>
              <a:gd name="connsiteX52" fmla="*/ 2647950 w 3851910"/>
              <a:gd name="connsiteY52" fmla="*/ 2065020 h 2697480"/>
              <a:gd name="connsiteX53" fmla="*/ 2701290 w 3851910"/>
              <a:gd name="connsiteY53" fmla="*/ 2072640 h 2697480"/>
              <a:gd name="connsiteX54" fmla="*/ 2708910 w 3851910"/>
              <a:gd name="connsiteY54" fmla="*/ 2125980 h 2697480"/>
              <a:gd name="connsiteX55" fmla="*/ 2720340 w 3851910"/>
              <a:gd name="connsiteY55" fmla="*/ 2145030 h 2697480"/>
              <a:gd name="connsiteX56" fmla="*/ 2724150 w 3851910"/>
              <a:gd name="connsiteY56" fmla="*/ 2202180 h 2697480"/>
              <a:gd name="connsiteX57" fmla="*/ 3284220 w 3851910"/>
              <a:gd name="connsiteY57" fmla="*/ 2213610 h 2697480"/>
              <a:gd name="connsiteX58" fmla="*/ 3291840 w 3851910"/>
              <a:gd name="connsiteY58" fmla="*/ 2289810 h 2697480"/>
              <a:gd name="connsiteX59" fmla="*/ 3463290 w 3851910"/>
              <a:gd name="connsiteY59" fmla="*/ 2297430 h 2697480"/>
              <a:gd name="connsiteX60" fmla="*/ 3467100 w 3851910"/>
              <a:gd name="connsiteY60" fmla="*/ 2388870 h 2697480"/>
              <a:gd name="connsiteX61" fmla="*/ 3547110 w 3851910"/>
              <a:gd name="connsiteY61" fmla="*/ 2396490 h 2697480"/>
              <a:gd name="connsiteX62" fmla="*/ 3550920 w 3851910"/>
              <a:gd name="connsiteY62" fmla="*/ 2487930 h 2697480"/>
              <a:gd name="connsiteX63" fmla="*/ 3790950 w 3851910"/>
              <a:gd name="connsiteY63" fmla="*/ 2495550 h 2697480"/>
              <a:gd name="connsiteX64" fmla="*/ 3790950 w 3851910"/>
              <a:gd name="connsiteY64" fmla="*/ 2693670 h 2697480"/>
              <a:gd name="connsiteX65" fmla="*/ 3851910 w 3851910"/>
              <a:gd name="connsiteY65" fmla="*/ 2697480 h 2697480"/>
              <a:gd name="connsiteX0" fmla="*/ 0 w 3848100"/>
              <a:gd name="connsiteY0" fmla="*/ 0 h 2697480"/>
              <a:gd name="connsiteX1" fmla="*/ 167640 w 3848100"/>
              <a:gd name="connsiteY1" fmla="*/ 3810 h 2697480"/>
              <a:gd name="connsiteX2" fmla="*/ 209550 w 3848100"/>
              <a:gd name="connsiteY2" fmla="*/ 53340 h 2697480"/>
              <a:gd name="connsiteX3" fmla="*/ 285750 w 3848100"/>
              <a:gd name="connsiteY3" fmla="*/ 53340 h 2697480"/>
              <a:gd name="connsiteX4" fmla="*/ 300990 w 3848100"/>
              <a:gd name="connsiteY4" fmla="*/ 121920 h 2697480"/>
              <a:gd name="connsiteX5" fmla="*/ 388620 w 3848100"/>
              <a:gd name="connsiteY5" fmla="*/ 133350 h 2697480"/>
              <a:gd name="connsiteX6" fmla="*/ 457200 w 3848100"/>
              <a:gd name="connsiteY6" fmla="*/ 163830 h 2697480"/>
              <a:gd name="connsiteX7" fmla="*/ 525780 w 3848100"/>
              <a:gd name="connsiteY7" fmla="*/ 186690 h 2697480"/>
              <a:gd name="connsiteX8" fmla="*/ 579120 w 3848100"/>
              <a:gd name="connsiteY8" fmla="*/ 247650 h 2697480"/>
              <a:gd name="connsiteX9" fmla="*/ 621030 w 3848100"/>
              <a:gd name="connsiteY9" fmla="*/ 247650 h 2697480"/>
              <a:gd name="connsiteX10" fmla="*/ 651510 w 3848100"/>
              <a:gd name="connsiteY10" fmla="*/ 300990 h 2697480"/>
              <a:gd name="connsiteX11" fmla="*/ 750570 w 3848100"/>
              <a:gd name="connsiteY11" fmla="*/ 396240 h 2697480"/>
              <a:gd name="connsiteX12" fmla="*/ 811530 w 3848100"/>
              <a:gd name="connsiteY12" fmla="*/ 407670 h 2697480"/>
              <a:gd name="connsiteX13" fmla="*/ 826770 w 3848100"/>
              <a:gd name="connsiteY13" fmla="*/ 495300 h 2697480"/>
              <a:gd name="connsiteX14" fmla="*/ 895350 w 3848100"/>
              <a:gd name="connsiteY14" fmla="*/ 605790 h 2697480"/>
              <a:gd name="connsiteX15" fmla="*/ 948690 w 3848100"/>
              <a:gd name="connsiteY15" fmla="*/ 609600 h 2697480"/>
              <a:gd name="connsiteX16" fmla="*/ 967740 w 3848100"/>
              <a:gd name="connsiteY16" fmla="*/ 697230 h 2697480"/>
              <a:gd name="connsiteX17" fmla="*/ 979170 w 3848100"/>
              <a:gd name="connsiteY17" fmla="*/ 735330 h 2697480"/>
              <a:gd name="connsiteX18" fmla="*/ 1047750 w 3848100"/>
              <a:gd name="connsiteY18" fmla="*/ 746760 h 2697480"/>
              <a:gd name="connsiteX19" fmla="*/ 1104900 w 3848100"/>
              <a:gd name="connsiteY19" fmla="*/ 773430 h 2697480"/>
              <a:gd name="connsiteX20" fmla="*/ 1120140 w 3848100"/>
              <a:gd name="connsiteY20" fmla="*/ 842010 h 2697480"/>
              <a:gd name="connsiteX21" fmla="*/ 1158240 w 3848100"/>
              <a:gd name="connsiteY21" fmla="*/ 895350 h 2697480"/>
              <a:gd name="connsiteX22" fmla="*/ 1162050 w 3848100"/>
              <a:gd name="connsiteY22" fmla="*/ 975360 h 2697480"/>
              <a:gd name="connsiteX23" fmla="*/ 1200150 w 3848100"/>
              <a:gd name="connsiteY23" fmla="*/ 986790 h 2697480"/>
              <a:gd name="connsiteX24" fmla="*/ 1215390 w 3848100"/>
              <a:gd name="connsiteY24" fmla="*/ 1062990 h 2697480"/>
              <a:gd name="connsiteX25" fmla="*/ 1242060 w 3848100"/>
              <a:gd name="connsiteY25" fmla="*/ 1146810 h 2697480"/>
              <a:gd name="connsiteX26" fmla="*/ 1283970 w 3848100"/>
              <a:gd name="connsiteY26" fmla="*/ 1230630 h 2697480"/>
              <a:gd name="connsiteX27" fmla="*/ 1341120 w 3848100"/>
              <a:gd name="connsiteY27" fmla="*/ 1242060 h 2697480"/>
              <a:gd name="connsiteX28" fmla="*/ 1447800 w 3848100"/>
              <a:gd name="connsiteY28" fmla="*/ 1341120 h 2697480"/>
              <a:gd name="connsiteX29" fmla="*/ 1470660 w 3848100"/>
              <a:gd name="connsiteY29" fmla="*/ 1344930 h 2697480"/>
              <a:gd name="connsiteX30" fmla="*/ 1478280 w 3848100"/>
              <a:gd name="connsiteY30" fmla="*/ 1390650 h 2697480"/>
              <a:gd name="connsiteX31" fmla="*/ 1577340 w 3848100"/>
              <a:gd name="connsiteY31" fmla="*/ 1398270 h 2697480"/>
              <a:gd name="connsiteX32" fmla="*/ 1611630 w 3848100"/>
              <a:gd name="connsiteY32" fmla="*/ 1432560 h 2697480"/>
              <a:gd name="connsiteX33" fmla="*/ 1615440 w 3848100"/>
              <a:gd name="connsiteY33" fmla="*/ 1470660 h 2697480"/>
              <a:gd name="connsiteX34" fmla="*/ 1649730 w 3848100"/>
              <a:gd name="connsiteY34" fmla="*/ 1508760 h 2697480"/>
              <a:gd name="connsiteX35" fmla="*/ 1699260 w 3848100"/>
              <a:gd name="connsiteY35" fmla="*/ 1539240 h 2697480"/>
              <a:gd name="connsiteX36" fmla="*/ 1748790 w 3848100"/>
              <a:gd name="connsiteY36" fmla="*/ 1569720 h 2697480"/>
              <a:gd name="connsiteX37" fmla="*/ 1847850 w 3848100"/>
              <a:gd name="connsiteY37" fmla="*/ 1581150 h 2697480"/>
              <a:gd name="connsiteX38" fmla="*/ 1855470 w 3848100"/>
              <a:gd name="connsiteY38" fmla="*/ 1615440 h 2697480"/>
              <a:gd name="connsiteX39" fmla="*/ 1981200 w 3848100"/>
              <a:gd name="connsiteY39" fmla="*/ 1619250 h 2697480"/>
              <a:gd name="connsiteX40" fmla="*/ 1988820 w 3848100"/>
              <a:gd name="connsiteY40" fmla="*/ 1661160 h 2697480"/>
              <a:gd name="connsiteX41" fmla="*/ 2198370 w 3848100"/>
              <a:gd name="connsiteY41" fmla="*/ 1657350 h 2697480"/>
              <a:gd name="connsiteX42" fmla="*/ 2190750 w 3848100"/>
              <a:gd name="connsiteY42" fmla="*/ 1710690 h 2697480"/>
              <a:gd name="connsiteX43" fmla="*/ 2202180 w 3848100"/>
              <a:gd name="connsiteY43" fmla="*/ 1710690 h 2697480"/>
              <a:gd name="connsiteX44" fmla="*/ 2202180 w 3848100"/>
              <a:gd name="connsiteY44" fmla="*/ 1752600 h 2697480"/>
              <a:gd name="connsiteX45" fmla="*/ 2301240 w 3848100"/>
              <a:gd name="connsiteY45" fmla="*/ 1760220 h 2697480"/>
              <a:gd name="connsiteX46" fmla="*/ 2316480 w 3848100"/>
              <a:gd name="connsiteY46" fmla="*/ 1798320 h 2697480"/>
              <a:gd name="connsiteX47" fmla="*/ 2339340 w 3848100"/>
              <a:gd name="connsiteY47" fmla="*/ 1897380 h 2697480"/>
              <a:gd name="connsiteX48" fmla="*/ 2415540 w 3848100"/>
              <a:gd name="connsiteY48" fmla="*/ 1901190 h 2697480"/>
              <a:gd name="connsiteX49" fmla="*/ 2426970 w 3848100"/>
              <a:gd name="connsiteY49" fmla="*/ 1958340 h 2697480"/>
              <a:gd name="connsiteX50" fmla="*/ 2442210 w 3848100"/>
              <a:gd name="connsiteY50" fmla="*/ 2004060 h 2697480"/>
              <a:gd name="connsiteX51" fmla="*/ 2644140 w 3848100"/>
              <a:gd name="connsiteY51" fmla="*/ 2011680 h 2697480"/>
              <a:gd name="connsiteX52" fmla="*/ 2647950 w 3848100"/>
              <a:gd name="connsiteY52" fmla="*/ 2065020 h 2697480"/>
              <a:gd name="connsiteX53" fmla="*/ 2701290 w 3848100"/>
              <a:gd name="connsiteY53" fmla="*/ 2072640 h 2697480"/>
              <a:gd name="connsiteX54" fmla="*/ 2708910 w 3848100"/>
              <a:gd name="connsiteY54" fmla="*/ 2125980 h 2697480"/>
              <a:gd name="connsiteX55" fmla="*/ 2720340 w 3848100"/>
              <a:gd name="connsiteY55" fmla="*/ 2145030 h 2697480"/>
              <a:gd name="connsiteX56" fmla="*/ 2724150 w 3848100"/>
              <a:gd name="connsiteY56" fmla="*/ 2202180 h 2697480"/>
              <a:gd name="connsiteX57" fmla="*/ 3284220 w 3848100"/>
              <a:gd name="connsiteY57" fmla="*/ 2213610 h 2697480"/>
              <a:gd name="connsiteX58" fmla="*/ 3291840 w 3848100"/>
              <a:gd name="connsiteY58" fmla="*/ 2289810 h 2697480"/>
              <a:gd name="connsiteX59" fmla="*/ 3463290 w 3848100"/>
              <a:gd name="connsiteY59" fmla="*/ 2297430 h 2697480"/>
              <a:gd name="connsiteX60" fmla="*/ 3467100 w 3848100"/>
              <a:gd name="connsiteY60" fmla="*/ 2388870 h 2697480"/>
              <a:gd name="connsiteX61" fmla="*/ 3547110 w 3848100"/>
              <a:gd name="connsiteY61" fmla="*/ 2396490 h 2697480"/>
              <a:gd name="connsiteX62" fmla="*/ 3550920 w 3848100"/>
              <a:gd name="connsiteY62" fmla="*/ 2487930 h 2697480"/>
              <a:gd name="connsiteX63" fmla="*/ 3790950 w 3848100"/>
              <a:gd name="connsiteY63" fmla="*/ 2495550 h 2697480"/>
              <a:gd name="connsiteX64" fmla="*/ 3790950 w 3848100"/>
              <a:gd name="connsiteY64" fmla="*/ 2693670 h 2697480"/>
              <a:gd name="connsiteX65" fmla="*/ 3848100 w 3848100"/>
              <a:gd name="connsiteY65" fmla="*/ 2697480 h 2697480"/>
              <a:gd name="connsiteX0" fmla="*/ 0 w 3848100"/>
              <a:gd name="connsiteY0" fmla="*/ 0 h 2697480"/>
              <a:gd name="connsiteX1" fmla="*/ 167640 w 3848100"/>
              <a:gd name="connsiteY1" fmla="*/ 3810 h 2697480"/>
              <a:gd name="connsiteX2" fmla="*/ 209550 w 3848100"/>
              <a:gd name="connsiteY2" fmla="*/ 53340 h 2697480"/>
              <a:gd name="connsiteX3" fmla="*/ 285750 w 3848100"/>
              <a:gd name="connsiteY3" fmla="*/ 53340 h 2697480"/>
              <a:gd name="connsiteX4" fmla="*/ 300990 w 3848100"/>
              <a:gd name="connsiteY4" fmla="*/ 121920 h 2697480"/>
              <a:gd name="connsiteX5" fmla="*/ 388620 w 3848100"/>
              <a:gd name="connsiteY5" fmla="*/ 133350 h 2697480"/>
              <a:gd name="connsiteX6" fmla="*/ 457200 w 3848100"/>
              <a:gd name="connsiteY6" fmla="*/ 163830 h 2697480"/>
              <a:gd name="connsiteX7" fmla="*/ 525780 w 3848100"/>
              <a:gd name="connsiteY7" fmla="*/ 186690 h 2697480"/>
              <a:gd name="connsiteX8" fmla="*/ 579120 w 3848100"/>
              <a:gd name="connsiteY8" fmla="*/ 247650 h 2697480"/>
              <a:gd name="connsiteX9" fmla="*/ 621030 w 3848100"/>
              <a:gd name="connsiteY9" fmla="*/ 247650 h 2697480"/>
              <a:gd name="connsiteX10" fmla="*/ 651510 w 3848100"/>
              <a:gd name="connsiteY10" fmla="*/ 300990 h 2697480"/>
              <a:gd name="connsiteX11" fmla="*/ 750570 w 3848100"/>
              <a:gd name="connsiteY11" fmla="*/ 396240 h 2697480"/>
              <a:gd name="connsiteX12" fmla="*/ 811530 w 3848100"/>
              <a:gd name="connsiteY12" fmla="*/ 407670 h 2697480"/>
              <a:gd name="connsiteX13" fmla="*/ 826770 w 3848100"/>
              <a:gd name="connsiteY13" fmla="*/ 495300 h 2697480"/>
              <a:gd name="connsiteX14" fmla="*/ 895350 w 3848100"/>
              <a:gd name="connsiteY14" fmla="*/ 605790 h 2697480"/>
              <a:gd name="connsiteX15" fmla="*/ 948690 w 3848100"/>
              <a:gd name="connsiteY15" fmla="*/ 609600 h 2697480"/>
              <a:gd name="connsiteX16" fmla="*/ 967740 w 3848100"/>
              <a:gd name="connsiteY16" fmla="*/ 697230 h 2697480"/>
              <a:gd name="connsiteX17" fmla="*/ 979170 w 3848100"/>
              <a:gd name="connsiteY17" fmla="*/ 735330 h 2697480"/>
              <a:gd name="connsiteX18" fmla="*/ 1047750 w 3848100"/>
              <a:gd name="connsiteY18" fmla="*/ 746760 h 2697480"/>
              <a:gd name="connsiteX19" fmla="*/ 1104900 w 3848100"/>
              <a:gd name="connsiteY19" fmla="*/ 773430 h 2697480"/>
              <a:gd name="connsiteX20" fmla="*/ 1120140 w 3848100"/>
              <a:gd name="connsiteY20" fmla="*/ 842010 h 2697480"/>
              <a:gd name="connsiteX21" fmla="*/ 1158240 w 3848100"/>
              <a:gd name="connsiteY21" fmla="*/ 895350 h 2697480"/>
              <a:gd name="connsiteX22" fmla="*/ 1162050 w 3848100"/>
              <a:gd name="connsiteY22" fmla="*/ 975360 h 2697480"/>
              <a:gd name="connsiteX23" fmla="*/ 1200150 w 3848100"/>
              <a:gd name="connsiteY23" fmla="*/ 986790 h 2697480"/>
              <a:gd name="connsiteX24" fmla="*/ 1215390 w 3848100"/>
              <a:gd name="connsiteY24" fmla="*/ 1062990 h 2697480"/>
              <a:gd name="connsiteX25" fmla="*/ 1242060 w 3848100"/>
              <a:gd name="connsiteY25" fmla="*/ 1146810 h 2697480"/>
              <a:gd name="connsiteX26" fmla="*/ 1283970 w 3848100"/>
              <a:gd name="connsiteY26" fmla="*/ 1230630 h 2697480"/>
              <a:gd name="connsiteX27" fmla="*/ 1341120 w 3848100"/>
              <a:gd name="connsiteY27" fmla="*/ 1242060 h 2697480"/>
              <a:gd name="connsiteX28" fmla="*/ 1447800 w 3848100"/>
              <a:gd name="connsiteY28" fmla="*/ 1341120 h 2697480"/>
              <a:gd name="connsiteX29" fmla="*/ 1470660 w 3848100"/>
              <a:gd name="connsiteY29" fmla="*/ 1344930 h 2697480"/>
              <a:gd name="connsiteX30" fmla="*/ 1478280 w 3848100"/>
              <a:gd name="connsiteY30" fmla="*/ 1390650 h 2697480"/>
              <a:gd name="connsiteX31" fmla="*/ 1577340 w 3848100"/>
              <a:gd name="connsiteY31" fmla="*/ 1398270 h 2697480"/>
              <a:gd name="connsiteX32" fmla="*/ 1611630 w 3848100"/>
              <a:gd name="connsiteY32" fmla="*/ 1432560 h 2697480"/>
              <a:gd name="connsiteX33" fmla="*/ 1615440 w 3848100"/>
              <a:gd name="connsiteY33" fmla="*/ 1470660 h 2697480"/>
              <a:gd name="connsiteX34" fmla="*/ 1649730 w 3848100"/>
              <a:gd name="connsiteY34" fmla="*/ 1508760 h 2697480"/>
              <a:gd name="connsiteX35" fmla="*/ 1699260 w 3848100"/>
              <a:gd name="connsiteY35" fmla="*/ 1539240 h 2697480"/>
              <a:gd name="connsiteX36" fmla="*/ 1748790 w 3848100"/>
              <a:gd name="connsiteY36" fmla="*/ 1569720 h 2697480"/>
              <a:gd name="connsiteX37" fmla="*/ 1847850 w 3848100"/>
              <a:gd name="connsiteY37" fmla="*/ 1581150 h 2697480"/>
              <a:gd name="connsiteX38" fmla="*/ 1855470 w 3848100"/>
              <a:gd name="connsiteY38" fmla="*/ 1615440 h 2697480"/>
              <a:gd name="connsiteX39" fmla="*/ 1981200 w 3848100"/>
              <a:gd name="connsiteY39" fmla="*/ 1619250 h 2697480"/>
              <a:gd name="connsiteX40" fmla="*/ 1988820 w 3848100"/>
              <a:gd name="connsiteY40" fmla="*/ 1661160 h 2697480"/>
              <a:gd name="connsiteX41" fmla="*/ 2198370 w 3848100"/>
              <a:gd name="connsiteY41" fmla="*/ 1657350 h 2697480"/>
              <a:gd name="connsiteX42" fmla="*/ 2190750 w 3848100"/>
              <a:gd name="connsiteY42" fmla="*/ 1710690 h 2697480"/>
              <a:gd name="connsiteX43" fmla="*/ 2202180 w 3848100"/>
              <a:gd name="connsiteY43" fmla="*/ 1710690 h 2697480"/>
              <a:gd name="connsiteX44" fmla="*/ 2202180 w 3848100"/>
              <a:gd name="connsiteY44" fmla="*/ 1752600 h 2697480"/>
              <a:gd name="connsiteX45" fmla="*/ 2301240 w 3848100"/>
              <a:gd name="connsiteY45" fmla="*/ 1760220 h 2697480"/>
              <a:gd name="connsiteX46" fmla="*/ 2316480 w 3848100"/>
              <a:gd name="connsiteY46" fmla="*/ 1798320 h 2697480"/>
              <a:gd name="connsiteX47" fmla="*/ 2339340 w 3848100"/>
              <a:gd name="connsiteY47" fmla="*/ 1897380 h 2697480"/>
              <a:gd name="connsiteX48" fmla="*/ 2415540 w 3848100"/>
              <a:gd name="connsiteY48" fmla="*/ 1901190 h 2697480"/>
              <a:gd name="connsiteX49" fmla="*/ 2426970 w 3848100"/>
              <a:gd name="connsiteY49" fmla="*/ 1958340 h 2697480"/>
              <a:gd name="connsiteX50" fmla="*/ 2442210 w 3848100"/>
              <a:gd name="connsiteY50" fmla="*/ 2004060 h 2697480"/>
              <a:gd name="connsiteX51" fmla="*/ 2644140 w 3848100"/>
              <a:gd name="connsiteY51" fmla="*/ 2011680 h 2697480"/>
              <a:gd name="connsiteX52" fmla="*/ 2647950 w 3848100"/>
              <a:gd name="connsiteY52" fmla="*/ 2065020 h 2697480"/>
              <a:gd name="connsiteX53" fmla="*/ 2701290 w 3848100"/>
              <a:gd name="connsiteY53" fmla="*/ 2072640 h 2697480"/>
              <a:gd name="connsiteX54" fmla="*/ 2708910 w 3848100"/>
              <a:gd name="connsiteY54" fmla="*/ 2125980 h 2697480"/>
              <a:gd name="connsiteX55" fmla="*/ 2720340 w 3848100"/>
              <a:gd name="connsiteY55" fmla="*/ 2145030 h 2697480"/>
              <a:gd name="connsiteX56" fmla="*/ 2724150 w 3848100"/>
              <a:gd name="connsiteY56" fmla="*/ 2202180 h 2697480"/>
              <a:gd name="connsiteX57" fmla="*/ 3284220 w 3848100"/>
              <a:gd name="connsiteY57" fmla="*/ 2213610 h 2697480"/>
              <a:gd name="connsiteX58" fmla="*/ 3291840 w 3848100"/>
              <a:gd name="connsiteY58" fmla="*/ 2289810 h 2697480"/>
              <a:gd name="connsiteX59" fmla="*/ 3463290 w 3848100"/>
              <a:gd name="connsiteY59" fmla="*/ 2297430 h 2697480"/>
              <a:gd name="connsiteX60" fmla="*/ 3467100 w 3848100"/>
              <a:gd name="connsiteY60" fmla="*/ 2388870 h 2697480"/>
              <a:gd name="connsiteX61" fmla="*/ 3547110 w 3848100"/>
              <a:gd name="connsiteY61" fmla="*/ 2396490 h 2697480"/>
              <a:gd name="connsiteX62" fmla="*/ 3550920 w 3848100"/>
              <a:gd name="connsiteY62" fmla="*/ 2487930 h 2697480"/>
              <a:gd name="connsiteX63" fmla="*/ 3790950 w 3848100"/>
              <a:gd name="connsiteY63" fmla="*/ 2484120 h 2697480"/>
              <a:gd name="connsiteX64" fmla="*/ 3790950 w 3848100"/>
              <a:gd name="connsiteY64" fmla="*/ 2693670 h 2697480"/>
              <a:gd name="connsiteX65" fmla="*/ 3848100 w 3848100"/>
              <a:gd name="connsiteY65" fmla="*/ 2697480 h 2697480"/>
              <a:gd name="connsiteX0" fmla="*/ 0 w 3848100"/>
              <a:gd name="connsiteY0" fmla="*/ 0 h 2697480"/>
              <a:gd name="connsiteX1" fmla="*/ 167640 w 3848100"/>
              <a:gd name="connsiteY1" fmla="*/ 3810 h 2697480"/>
              <a:gd name="connsiteX2" fmla="*/ 209550 w 3848100"/>
              <a:gd name="connsiteY2" fmla="*/ 53340 h 2697480"/>
              <a:gd name="connsiteX3" fmla="*/ 285750 w 3848100"/>
              <a:gd name="connsiteY3" fmla="*/ 53340 h 2697480"/>
              <a:gd name="connsiteX4" fmla="*/ 300990 w 3848100"/>
              <a:gd name="connsiteY4" fmla="*/ 121920 h 2697480"/>
              <a:gd name="connsiteX5" fmla="*/ 388620 w 3848100"/>
              <a:gd name="connsiteY5" fmla="*/ 133350 h 2697480"/>
              <a:gd name="connsiteX6" fmla="*/ 457200 w 3848100"/>
              <a:gd name="connsiteY6" fmla="*/ 163830 h 2697480"/>
              <a:gd name="connsiteX7" fmla="*/ 525780 w 3848100"/>
              <a:gd name="connsiteY7" fmla="*/ 186690 h 2697480"/>
              <a:gd name="connsiteX8" fmla="*/ 579120 w 3848100"/>
              <a:gd name="connsiteY8" fmla="*/ 247650 h 2697480"/>
              <a:gd name="connsiteX9" fmla="*/ 621030 w 3848100"/>
              <a:gd name="connsiteY9" fmla="*/ 247650 h 2697480"/>
              <a:gd name="connsiteX10" fmla="*/ 651510 w 3848100"/>
              <a:gd name="connsiteY10" fmla="*/ 300990 h 2697480"/>
              <a:gd name="connsiteX11" fmla="*/ 750570 w 3848100"/>
              <a:gd name="connsiteY11" fmla="*/ 396240 h 2697480"/>
              <a:gd name="connsiteX12" fmla="*/ 811530 w 3848100"/>
              <a:gd name="connsiteY12" fmla="*/ 407670 h 2697480"/>
              <a:gd name="connsiteX13" fmla="*/ 826770 w 3848100"/>
              <a:gd name="connsiteY13" fmla="*/ 495300 h 2697480"/>
              <a:gd name="connsiteX14" fmla="*/ 895350 w 3848100"/>
              <a:gd name="connsiteY14" fmla="*/ 605790 h 2697480"/>
              <a:gd name="connsiteX15" fmla="*/ 948690 w 3848100"/>
              <a:gd name="connsiteY15" fmla="*/ 609600 h 2697480"/>
              <a:gd name="connsiteX16" fmla="*/ 967740 w 3848100"/>
              <a:gd name="connsiteY16" fmla="*/ 697230 h 2697480"/>
              <a:gd name="connsiteX17" fmla="*/ 979170 w 3848100"/>
              <a:gd name="connsiteY17" fmla="*/ 735330 h 2697480"/>
              <a:gd name="connsiteX18" fmla="*/ 1047750 w 3848100"/>
              <a:gd name="connsiteY18" fmla="*/ 746760 h 2697480"/>
              <a:gd name="connsiteX19" fmla="*/ 1104900 w 3848100"/>
              <a:gd name="connsiteY19" fmla="*/ 773430 h 2697480"/>
              <a:gd name="connsiteX20" fmla="*/ 1120140 w 3848100"/>
              <a:gd name="connsiteY20" fmla="*/ 842010 h 2697480"/>
              <a:gd name="connsiteX21" fmla="*/ 1158240 w 3848100"/>
              <a:gd name="connsiteY21" fmla="*/ 895350 h 2697480"/>
              <a:gd name="connsiteX22" fmla="*/ 1162050 w 3848100"/>
              <a:gd name="connsiteY22" fmla="*/ 975360 h 2697480"/>
              <a:gd name="connsiteX23" fmla="*/ 1200150 w 3848100"/>
              <a:gd name="connsiteY23" fmla="*/ 986790 h 2697480"/>
              <a:gd name="connsiteX24" fmla="*/ 1215390 w 3848100"/>
              <a:gd name="connsiteY24" fmla="*/ 1062990 h 2697480"/>
              <a:gd name="connsiteX25" fmla="*/ 1242060 w 3848100"/>
              <a:gd name="connsiteY25" fmla="*/ 1146810 h 2697480"/>
              <a:gd name="connsiteX26" fmla="*/ 1283970 w 3848100"/>
              <a:gd name="connsiteY26" fmla="*/ 1230630 h 2697480"/>
              <a:gd name="connsiteX27" fmla="*/ 1341120 w 3848100"/>
              <a:gd name="connsiteY27" fmla="*/ 1242060 h 2697480"/>
              <a:gd name="connsiteX28" fmla="*/ 1447800 w 3848100"/>
              <a:gd name="connsiteY28" fmla="*/ 1341120 h 2697480"/>
              <a:gd name="connsiteX29" fmla="*/ 1470660 w 3848100"/>
              <a:gd name="connsiteY29" fmla="*/ 1344930 h 2697480"/>
              <a:gd name="connsiteX30" fmla="*/ 1478280 w 3848100"/>
              <a:gd name="connsiteY30" fmla="*/ 1390650 h 2697480"/>
              <a:gd name="connsiteX31" fmla="*/ 1577340 w 3848100"/>
              <a:gd name="connsiteY31" fmla="*/ 1398270 h 2697480"/>
              <a:gd name="connsiteX32" fmla="*/ 1611630 w 3848100"/>
              <a:gd name="connsiteY32" fmla="*/ 1432560 h 2697480"/>
              <a:gd name="connsiteX33" fmla="*/ 1615440 w 3848100"/>
              <a:gd name="connsiteY33" fmla="*/ 1470660 h 2697480"/>
              <a:gd name="connsiteX34" fmla="*/ 1649730 w 3848100"/>
              <a:gd name="connsiteY34" fmla="*/ 1508760 h 2697480"/>
              <a:gd name="connsiteX35" fmla="*/ 1699260 w 3848100"/>
              <a:gd name="connsiteY35" fmla="*/ 1539240 h 2697480"/>
              <a:gd name="connsiteX36" fmla="*/ 1748790 w 3848100"/>
              <a:gd name="connsiteY36" fmla="*/ 1569720 h 2697480"/>
              <a:gd name="connsiteX37" fmla="*/ 1847850 w 3848100"/>
              <a:gd name="connsiteY37" fmla="*/ 1581150 h 2697480"/>
              <a:gd name="connsiteX38" fmla="*/ 1855470 w 3848100"/>
              <a:gd name="connsiteY38" fmla="*/ 1615440 h 2697480"/>
              <a:gd name="connsiteX39" fmla="*/ 1981200 w 3848100"/>
              <a:gd name="connsiteY39" fmla="*/ 1619250 h 2697480"/>
              <a:gd name="connsiteX40" fmla="*/ 1988820 w 3848100"/>
              <a:gd name="connsiteY40" fmla="*/ 1661160 h 2697480"/>
              <a:gd name="connsiteX41" fmla="*/ 2198370 w 3848100"/>
              <a:gd name="connsiteY41" fmla="*/ 1657350 h 2697480"/>
              <a:gd name="connsiteX42" fmla="*/ 2190750 w 3848100"/>
              <a:gd name="connsiteY42" fmla="*/ 1710690 h 2697480"/>
              <a:gd name="connsiteX43" fmla="*/ 2202180 w 3848100"/>
              <a:gd name="connsiteY43" fmla="*/ 1710690 h 2697480"/>
              <a:gd name="connsiteX44" fmla="*/ 2202180 w 3848100"/>
              <a:gd name="connsiteY44" fmla="*/ 1752600 h 2697480"/>
              <a:gd name="connsiteX45" fmla="*/ 2301240 w 3848100"/>
              <a:gd name="connsiteY45" fmla="*/ 1760220 h 2697480"/>
              <a:gd name="connsiteX46" fmla="*/ 2316480 w 3848100"/>
              <a:gd name="connsiteY46" fmla="*/ 1798320 h 2697480"/>
              <a:gd name="connsiteX47" fmla="*/ 2339340 w 3848100"/>
              <a:gd name="connsiteY47" fmla="*/ 1897380 h 2697480"/>
              <a:gd name="connsiteX48" fmla="*/ 2415540 w 3848100"/>
              <a:gd name="connsiteY48" fmla="*/ 1901190 h 2697480"/>
              <a:gd name="connsiteX49" fmla="*/ 2426970 w 3848100"/>
              <a:gd name="connsiteY49" fmla="*/ 1958340 h 2697480"/>
              <a:gd name="connsiteX50" fmla="*/ 2442210 w 3848100"/>
              <a:gd name="connsiteY50" fmla="*/ 2004060 h 2697480"/>
              <a:gd name="connsiteX51" fmla="*/ 2644140 w 3848100"/>
              <a:gd name="connsiteY51" fmla="*/ 2011680 h 2697480"/>
              <a:gd name="connsiteX52" fmla="*/ 2647950 w 3848100"/>
              <a:gd name="connsiteY52" fmla="*/ 2065020 h 2697480"/>
              <a:gd name="connsiteX53" fmla="*/ 2701290 w 3848100"/>
              <a:gd name="connsiteY53" fmla="*/ 2072640 h 2697480"/>
              <a:gd name="connsiteX54" fmla="*/ 2708910 w 3848100"/>
              <a:gd name="connsiteY54" fmla="*/ 2125980 h 2697480"/>
              <a:gd name="connsiteX55" fmla="*/ 2720340 w 3848100"/>
              <a:gd name="connsiteY55" fmla="*/ 2145030 h 2697480"/>
              <a:gd name="connsiteX56" fmla="*/ 2724150 w 3848100"/>
              <a:gd name="connsiteY56" fmla="*/ 2202180 h 2697480"/>
              <a:gd name="connsiteX57" fmla="*/ 3284220 w 3848100"/>
              <a:gd name="connsiteY57" fmla="*/ 2213610 h 2697480"/>
              <a:gd name="connsiteX58" fmla="*/ 3291840 w 3848100"/>
              <a:gd name="connsiteY58" fmla="*/ 2289810 h 2697480"/>
              <a:gd name="connsiteX59" fmla="*/ 3463290 w 3848100"/>
              <a:gd name="connsiteY59" fmla="*/ 2297430 h 2697480"/>
              <a:gd name="connsiteX60" fmla="*/ 3467100 w 3848100"/>
              <a:gd name="connsiteY60" fmla="*/ 2388870 h 2697480"/>
              <a:gd name="connsiteX61" fmla="*/ 3547110 w 3848100"/>
              <a:gd name="connsiteY61" fmla="*/ 2396490 h 2697480"/>
              <a:gd name="connsiteX62" fmla="*/ 3550920 w 3848100"/>
              <a:gd name="connsiteY62" fmla="*/ 2487930 h 2697480"/>
              <a:gd name="connsiteX63" fmla="*/ 3789045 w 3848100"/>
              <a:gd name="connsiteY63" fmla="*/ 2487930 h 2697480"/>
              <a:gd name="connsiteX64" fmla="*/ 3790950 w 3848100"/>
              <a:gd name="connsiteY64" fmla="*/ 2693670 h 2697480"/>
              <a:gd name="connsiteX65" fmla="*/ 3848100 w 3848100"/>
              <a:gd name="connsiteY65" fmla="*/ 2697480 h 269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48100" h="2697480">
                <a:moveTo>
                  <a:pt x="0" y="0"/>
                </a:moveTo>
                <a:lnTo>
                  <a:pt x="167640" y="3810"/>
                </a:lnTo>
                <a:lnTo>
                  <a:pt x="209550" y="53340"/>
                </a:lnTo>
                <a:lnTo>
                  <a:pt x="285750" y="53340"/>
                </a:lnTo>
                <a:lnTo>
                  <a:pt x="300990" y="121920"/>
                </a:lnTo>
                <a:lnTo>
                  <a:pt x="388620" y="133350"/>
                </a:lnTo>
                <a:lnTo>
                  <a:pt x="457200" y="163830"/>
                </a:lnTo>
                <a:lnTo>
                  <a:pt x="525780" y="186690"/>
                </a:lnTo>
                <a:lnTo>
                  <a:pt x="579120" y="247650"/>
                </a:lnTo>
                <a:lnTo>
                  <a:pt x="621030" y="247650"/>
                </a:lnTo>
                <a:lnTo>
                  <a:pt x="651510" y="300990"/>
                </a:lnTo>
                <a:lnTo>
                  <a:pt x="750570" y="396240"/>
                </a:lnTo>
                <a:lnTo>
                  <a:pt x="811530" y="407670"/>
                </a:lnTo>
                <a:lnTo>
                  <a:pt x="826770" y="495300"/>
                </a:lnTo>
                <a:lnTo>
                  <a:pt x="895350" y="605790"/>
                </a:lnTo>
                <a:lnTo>
                  <a:pt x="948690" y="609600"/>
                </a:lnTo>
                <a:lnTo>
                  <a:pt x="967740" y="697230"/>
                </a:lnTo>
                <a:lnTo>
                  <a:pt x="979170" y="735330"/>
                </a:lnTo>
                <a:lnTo>
                  <a:pt x="1047750" y="746760"/>
                </a:lnTo>
                <a:lnTo>
                  <a:pt x="1104900" y="773430"/>
                </a:lnTo>
                <a:lnTo>
                  <a:pt x="1120140" y="842010"/>
                </a:lnTo>
                <a:lnTo>
                  <a:pt x="1158240" y="895350"/>
                </a:lnTo>
                <a:lnTo>
                  <a:pt x="1162050" y="975360"/>
                </a:lnTo>
                <a:lnTo>
                  <a:pt x="1200150" y="986790"/>
                </a:lnTo>
                <a:lnTo>
                  <a:pt x="1215390" y="1062990"/>
                </a:lnTo>
                <a:lnTo>
                  <a:pt x="1242060" y="1146810"/>
                </a:lnTo>
                <a:lnTo>
                  <a:pt x="1283970" y="1230630"/>
                </a:lnTo>
                <a:lnTo>
                  <a:pt x="1341120" y="1242060"/>
                </a:lnTo>
                <a:lnTo>
                  <a:pt x="1447800" y="1341120"/>
                </a:lnTo>
                <a:lnTo>
                  <a:pt x="1470660" y="1344930"/>
                </a:lnTo>
                <a:lnTo>
                  <a:pt x="1478280" y="1390650"/>
                </a:lnTo>
                <a:lnTo>
                  <a:pt x="1577340" y="1398270"/>
                </a:lnTo>
                <a:lnTo>
                  <a:pt x="1611630" y="1432560"/>
                </a:lnTo>
                <a:lnTo>
                  <a:pt x="1615440" y="1470660"/>
                </a:lnTo>
                <a:lnTo>
                  <a:pt x="1649730" y="1508760"/>
                </a:lnTo>
                <a:lnTo>
                  <a:pt x="1699260" y="1539240"/>
                </a:lnTo>
                <a:lnTo>
                  <a:pt x="1748790" y="1569720"/>
                </a:lnTo>
                <a:lnTo>
                  <a:pt x="1847850" y="1581150"/>
                </a:lnTo>
                <a:lnTo>
                  <a:pt x="1855470" y="1615440"/>
                </a:lnTo>
                <a:lnTo>
                  <a:pt x="1981200" y="1619250"/>
                </a:lnTo>
                <a:lnTo>
                  <a:pt x="1988820" y="1661160"/>
                </a:lnTo>
                <a:lnTo>
                  <a:pt x="2198370" y="1657350"/>
                </a:lnTo>
                <a:lnTo>
                  <a:pt x="2190750" y="1710690"/>
                </a:lnTo>
                <a:lnTo>
                  <a:pt x="2202180" y="1710690"/>
                </a:lnTo>
                <a:lnTo>
                  <a:pt x="2202180" y="1752600"/>
                </a:lnTo>
                <a:lnTo>
                  <a:pt x="2301240" y="1760220"/>
                </a:lnTo>
                <a:lnTo>
                  <a:pt x="2316480" y="1798320"/>
                </a:lnTo>
                <a:lnTo>
                  <a:pt x="2339340" y="1897380"/>
                </a:lnTo>
                <a:lnTo>
                  <a:pt x="2415540" y="1901190"/>
                </a:lnTo>
                <a:lnTo>
                  <a:pt x="2426970" y="1958340"/>
                </a:lnTo>
                <a:lnTo>
                  <a:pt x="2442210" y="2004060"/>
                </a:lnTo>
                <a:lnTo>
                  <a:pt x="2644140" y="2011680"/>
                </a:lnTo>
                <a:lnTo>
                  <a:pt x="2647950" y="2065020"/>
                </a:lnTo>
                <a:lnTo>
                  <a:pt x="2701290" y="2072640"/>
                </a:lnTo>
                <a:lnTo>
                  <a:pt x="2708910" y="2125980"/>
                </a:lnTo>
                <a:lnTo>
                  <a:pt x="2720340" y="2145030"/>
                </a:lnTo>
                <a:lnTo>
                  <a:pt x="2724150" y="2202180"/>
                </a:lnTo>
                <a:lnTo>
                  <a:pt x="3284220" y="2213610"/>
                </a:lnTo>
                <a:lnTo>
                  <a:pt x="3291840" y="2289810"/>
                </a:lnTo>
                <a:lnTo>
                  <a:pt x="3463290" y="2297430"/>
                </a:lnTo>
                <a:lnTo>
                  <a:pt x="3467100" y="2388870"/>
                </a:lnTo>
                <a:lnTo>
                  <a:pt x="3547110" y="2396490"/>
                </a:lnTo>
                <a:lnTo>
                  <a:pt x="3550920" y="2487930"/>
                </a:lnTo>
                <a:lnTo>
                  <a:pt x="3789045" y="2487930"/>
                </a:lnTo>
                <a:lnTo>
                  <a:pt x="3790950" y="2693670"/>
                </a:lnTo>
                <a:lnTo>
                  <a:pt x="3848100" y="2697480"/>
                </a:lnTo>
              </a:path>
            </a:pathLst>
          </a:cu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aphicFrame>
        <p:nvGraphicFramePr>
          <p:cNvPr id="5" name="Content Placeholder 1"/>
          <p:cNvGraphicFramePr>
            <a:graphicFrameLocks/>
          </p:cNvGraphicFramePr>
          <p:nvPr>
            <p:extLst>
              <p:ext uri="{D42A27DB-BD31-4B8C-83A1-F6EECF244321}">
                <p14:modId xmlns:p14="http://schemas.microsoft.com/office/powerpoint/2010/main" val="3818434275"/>
              </p:ext>
            </p:extLst>
          </p:nvPr>
        </p:nvGraphicFramePr>
        <p:xfrm>
          <a:off x="1485900" y="1258084"/>
          <a:ext cx="5488916" cy="3320610"/>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p:cNvGrpSpPr/>
          <p:nvPr/>
        </p:nvGrpSpPr>
        <p:grpSpPr>
          <a:xfrm>
            <a:off x="3493294" y="1338001"/>
            <a:ext cx="4507706" cy="868907"/>
            <a:chOff x="4974336" y="2086305"/>
            <a:chExt cx="3489292" cy="1158543"/>
          </a:xfrm>
          <a:noFill/>
        </p:grpSpPr>
        <p:sp>
          <p:nvSpPr>
            <p:cNvPr id="12" name="Rectangle 11"/>
            <p:cNvSpPr/>
            <p:nvPr/>
          </p:nvSpPr>
          <p:spPr>
            <a:xfrm>
              <a:off x="5562718" y="2557002"/>
              <a:ext cx="1574409" cy="400109"/>
            </a:xfrm>
            <a:prstGeom prst="rect">
              <a:avLst/>
            </a:prstGeom>
            <a:grpFill/>
          </p:spPr>
          <p:txBody>
            <a:bodyPr wrap="square">
              <a:spAutoFit/>
            </a:bodyPr>
            <a:lstStyle/>
            <a:p>
              <a:pPr>
                <a:buNone/>
              </a:pPr>
              <a:r>
                <a:rPr lang="en-US" sz="1350" dirty="0">
                  <a:latin typeface="Corbel" charset="0"/>
                  <a:ea typeface="Corbel" charset="0"/>
                  <a:cs typeface="Corbel" charset="0"/>
                </a:rPr>
                <a:t>MM-398+5-FU/LV</a:t>
              </a:r>
            </a:p>
          </p:txBody>
        </p:sp>
        <p:sp>
          <p:nvSpPr>
            <p:cNvPr id="13" name="Rectangle 12"/>
            <p:cNvSpPr/>
            <p:nvPr/>
          </p:nvSpPr>
          <p:spPr>
            <a:xfrm>
              <a:off x="5562718" y="2844739"/>
              <a:ext cx="955097" cy="400109"/>
            </a:xfrm>
            <a:prstGeom prst="rect">
              <a:avLst/>
            </a:prstGeom>
            <a:grpFill/>
          </p:spPr>
          <p:txBody>
            <a:bodyPr wrap="square">
              <a:spAutoFit/>
            </a:bodyPr>
            <a:lstStyle/>
            <a:p>
              <a:pPr>
                <a:buNone/>
              </a:pPr>
              <a:r>
                <a:rPr lang="en-US" sz="1350" dirty="0">
                  <a:ea typeface="Corbel" charset="0"/>
                  <a:cs typeface="Corbel" charset="0"/>
                </a:rPr>
                <a:t>5-FU/LV</a:t>
              </a:r>
            </a:p>
          </p:txBody>
        </p:sp>
        <p:cxnSp>
          <p:nvCxnSpPr>
            <p:cNvPr id="14" name="Straight Connector 13"/>
            <p:cNvCxnSpPr/>
            <p:nvPr/>
          </p:nvCxnSpPr>
          <p:spPr>
            <a:xfrm>
              <a:off x="5060453" y="2711910"/>
              <a:ext cx="452719" cy="0"/>
            </a:xfrm>
            <a:prstGeom prst="line">
              <a:avLst/>
            </a:prstGeom>
            <a:grpFill/>
            <a:ln w="12700" cmpd="sng"/>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060453" y="2989260"/>
              <a:ext cx="452719" cy="0"/>
            </a:xfrm>
            <a:prstGeom prst="line">
              <a:avLst/>
            </a:prstGeom>
            <a:grpFill/>
            <a:ln w="12700" cmpd="sng">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076739" y="2086305"/>
              <a:ext cx="3337008" cy="410369"/>
            </a:xfrm>
            <a:prstGeom prst="rect">
              <a:avLst/>
            </a:prstGeom>
            <a:grpFill/>
          </p:spPr>
          <p:txBody>
            <a:bodyPr wrap="square" rtlCol="0">
              <a:spAutoFit/>
            </a:bodyPr>
            <a:lstStyle/>
            <a:p>
              <a:pPr algn="ctr">
                <a:buNone/>
              </a:pPr>
              <a:r>
                <a:rPr lang="en-US" sz="1400" dirty="0">
                  <a:ea typeface="Corbel" charset="0"/>
                  <a:cs typeface="Corbel" charset="0"/>
                </a:rPr>
                <a:t>Log-Rank </a:t>
              </a:r>
              <a:r>
                <a:rPr lang="en-US" sz="1400" i="1" dirty="0">
                  <a:ea typeface="Corbel" charset="0"/>
                  <a:cs typeface="Corbel" charset="0"/>
                </a:rPr>
                <a:t>P</a:t>
              </a:r>
              <a:r>
                <a:rPr lang="en-US" sz="1400" dirty="0">
                  <a:ea typeface="Corbel" charset="0"/>
                  <a:cs typeface="Corbel" charset="0"/>
                </a:rPr>
                <a:t>= 0.014, HR= 0.68 (95% CI: 0.50-0.93)</a:t>
              </a:r>
            </a:p>
          </p:txBody>
        </p:sp>
        <p:sp>
          <p:nvSpPr>
            <p:cNvPr id="17" name="Rectangle 16"/>
            <p:cNvSpPr/>
            <p:nvPr/>
          </p:nvSpPr>
          <p:spPr>
            <a:xfrm>
              <a:off x="6917797" y="2557002"/>
              <a:ext cx="1545831" cy="400109"/>
            </a:xfrm>
            <a:prstGeom prst="rect">
              <a:avLst/>
            </a:prstGeom>
            <a:grpFill/>
          </p:spPr>
          <p:txBody>
            <a:bodyPr wrap="square">
              <a:spAutoFit/>
            </a:bodyPr>
            <a:lstStyle/>
            <a:p>
              <a:pPr>
                <a:buNone/>
              </a:pPr>
              <a:r>
                <a:rPr lang="en-US" sz="1350" dirty="0">
                  <a:ea typeface="Corbel" charset="0"/>
                  <a:cs typeface="Corbel" charset="0"/>
                </a:rPr>
                <a:t>6.1  mths (4.8, 8.5)</a:t>
              </a:r>
            </a:p>
          </p:txBody>
        </p:sp>
        <p:sp>
          <p:nvSpPr>
            <p:cNvPr id="18" name="Rectangle 17"/>
            <p:cNvSpPr/>
            <p:nvPr/>
          </p:nvSpPr>
          <p:spPr>
            <a:xfrm>
              <a:off x="6917798" y="2844739"/>
              <a:ext cx="1495949" cy="400109"/>
            </a:xfrm>
            <a:prstGeom prst="rect">
              <a:avLst/>
            </a:prstGeom>
            <a:grpFill/>
          </p:spPr>
          <p:txBody>
            <a:bodyPr wrap="square">
              <a:spAutoFit/>
            </a:bodyPr>
            <a:lstStyle/>
            <a:p>
              <a:pPr>
                <a:buNone/>
              </a:pPr>
              <a:r>
                <a:rPr lang="en-US" sz="1350" dirty="0">
                  <a:ea typeface="Corbel" charset="0"/>
                  <a:cs typeface="Corbel" charset="0"/>
                </a:rPr>
                <a:t>4.2  mths (3.3, 5.3)</a:t>
              </a:r>
            </a:p>
          </p:txBody>
        </p:sp>
        <p:sp>
          <p:nvSpPr>
            <p:cNvPr id="19" name="Rectangle 18"/>
            <p:cNvSpPr/>
            <p:nvPr/>
          </p:nvSpPr>
          <p:spPr>
            <a:xfrm>
              <a:off x="4974336" y="2660269"/>
              <a:ext cx="603504" cy="4206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1350"/>
            </a:p>
          </p:txBody>
        </p:sp>
        <p:cxnSp>
          <p:nvCxnSpPr>
            <p:cNvPr id="20" name="Straight Connector 19"/>
            <p:cNvCxnSpPr/>
            <p:nvPr/>
          </p:nvCxnSpPr>
          <p:spPr>
            <a:xfrm>
              <a:off x="5041392" y="2712646"/>
              <a:ext cx="463296" cy="0"/>
            </a:xfrm>
            <a:prstGeom prst="line">
              <a:avLst/>
            </a:prstGeom>
            <a:grpFill/>
            <a:ln w="38100">
              <a:solidFill>
                <a:schemeClr val="accent1"/>
              </a:solidFill>
            </a:ln>
            <a:effectLst/>
          </p:spPr>
          <p:style>
            <a:lnRef idx="1">
              <a:schemeClr val="accent1"/>
            </a:lnRef>
            <a:fillRef idx="3">
              <a:schemeClr val="accent1"/>
            </a:fillRef>
            <a:effectRef idx="2">
              <a:schemeClr val="accent1"/>
            </a:effectRef>
            <a:fontRef idx="minor">
              <a:schemeClr val="lt1"/>
            </a:fontRef>
          </p:style>
        </p:cxnSp>
        <p:cxnSp>
          <p:nvCxnSpPr>
            <p:cNvPr id="21" name="Straight Connector 20"/>
            <p:cNvCxnSpPr/>
            <p:nvPr/>
          </p:nvCxnSpPr>
          <p:spPr>
            <a:xfrm>
              <a:off x="5041392" y="2993062"/>
              <a:ext cx="463296" cy="0"/>
            </a:xfrm>
            <a:prstGeom prst="line">
              <a:avLst/>
            </a:prstGeom>
            <a:grpFill/>
            <a:ln w="38100">
              <a:solidFill>
                <a:srgbClr val="636466"/>
              </a:solidFill>
              <a:prstDash val="sysDot"/>
            </a:ln>
            <a:effectLst/>
          </p:spPr>
          <p:style>
            <a:lnRef idx="1">
              <a:schemeClr val="accent1"/>
            </a:lnRef>
            <a:fillRef idx="3">
              <a:schemeClr val="accent1"/>
            </a:fillRef>
            <a:effectRef idx="2">
              <a:schemeClr val="accent1"/>
            </a:effectRef>
            <a:fontRef idx="minor">
              <a:schemeClr val="lt1"/>
            </a:fontRef>
          </p:style>
        </p:cxnSp>
      </p:grpSp>
      <p:sp>
        <p:nvSpPr>
          <p:cNvPr id="23" name="Title 1">
            <a:extLst>
              <a:ext uri="{FF2B5EF4-FFF2-40B4-BE49-F238E27FC236}">
                <a16:creationId xmlns:a16="http://schemas.microsoft.com/office/drawing/2014/main" id="{33E54B03-37AA-7F4F-BC8A-7319073F2BD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NAPOLI-1</a:t>
            </a:r>
          </a:p>
          <a:p>
            <a:pPr algn="l"/>
            <a:r>
              <a:rPr lang="en-US" sz="5100" i="1" dirty="0"/>
              <a:t>OS: </a:t>
            </a:r>
            <a:r>
              <a:rPr lang="it" sz="5100" i="1" dirty="0"/>
              <a:t>MM-398/5-FU/LV vs 5-FU/LV</a:t>
            </a:r>
            <a:endParaRPr lang="en-US" sz="5100" i="1" dirty="0"/>
          </a:p>
        </p:txBody>
      </p:sp>
      <p:sp>
        <p:nvSpPr>
          <p:cNvPr id="24" name="TextBox 23">
            <a:extLst>
              <a:ext uri="{FF2B5EF4-FFF2-40B4-BE49-F238E27FC236}">
                <a16:creationId xmlns:a16="http://schemas.microsoft.com/office/drawing/2014/main" id="{F1D46143-CE74-EC46-930B-090F8B6D377D}"/>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Wang-Gillam A, et al. </a:t>
            </a:r>
            <a:r>
              <a:rPr lang="en-US" sz="1000" i="1" dirty="0">
                <a:solidFill>
                  <a:prstClr val="white"/>
                </a:solidFill>
              </a:rPr>
              <a:t>Lancet</a:t>
            </a:r>
            <a:r>
              <a:rPr lang="en-US" sz="1000" dirty="0">
                <a:solidFill>
                  <a:prstClr val="white"/>
                </a:solidFill>
              </a:rPr>
              <a:t>. 2016;387:545-557.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091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Challenging Biology</a:t>
            </a:r>
          </a:p>
        </p:txBody>
      </p:sp>
      <p:sp>
        <p:nvSpPr>
          <p:cNvPr id="9" name="Content Placeholder 2">
            <a:extLst>
              <a:ext uri="{FF2B5EF4-FFF2-40B4-BE49-F238E27FC236}">
                <a16:creationId xmlns:a16="http://schemas.microsoft.com/office/drawing/2014/main" id="{A73410A4-E8B2-3848-B8AE-0DEF211F642C}"/>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1200"/>
              </a:spcBef>
              <a:buFont typeface="Arial" panose="020B0604020202020204" pitchFamily="34" charset="0"/>
              <a:buChar char="•"/>
              <a:defRPr/>
            </a:pPr>
            <a:r>
              <a:rPr lang="en-US" sz="2400" dirty="0">
                <a:solidFill>
                  <a:prstClr val="black"/>
                </a:solidFill>
              </a:rPr>
              <a:t>Stroma as a barrier to drug delivery</a:t>
            </a:r>
            <a:r>
              <a:rPr lang="en-US" sz="1800" dirty="0">
                <a:solidFill>
                  <a:prstClr val="black"/>
                </a:solidFill>
              </a:rPr>
              <a:t> </a:t>
            </a:r>
          </a:p>
          <a:p>
            <a:pPr marL="349250" indent="-342900" algn="l">
              <a:spcBef>
                <a:spcPts val="1200"/>
              </a:spcBef>
              <a:buFont typeface="Arial" panose="020B0604020202020204" pitchFamily="34" charset="0"/>
              <a:buChar char="•"/>
              <a:defRPr/>
            </a:pPr>
            <a:r>
              <a:rPr lang="en-US" sz="2400" dirty="0">
                <a:solidFill>
                  <a:prstClr val="black"/>
                </a:solidFill>
              </a:rPr>
              <a:t>Complex and poorly understood microenvironment   </a:t>
            </a:r>
          </a:p>
          <a:p>
            <a:pPr marL="349250" indent="-342900" algn="l">
              <a:spcBef>
                <a:spcPts val="1200"/>
              </a:spcBef>
              <a:buFont typeface="Arial" panose="020B0604020202020204" pitchFamily="34" charset="0"/>
              <a:buChar char="•"/>
              <a:defRPr/>
            </a:pPr>
            <a:r>
              <a:rPr lang="en-US" sz="2400" dirty="0">
                <a:solidFill>
                  <a:prstClr val="black"/>
                </a:solidFill>
              </a:rPr>
              <a:t>Multiple gene mutations  </a:t>
            </a:r>
          </a:p>
          <a:p>
            <a:pPr marL="349250" indent="-342900" algn="l">
              <a:spcBef>
                <a:spcPts val="1200"/>
              </a:spcBef>
              <a:buFont typeface="Arial" panose="020B0604020202020204" pitchFamily="34" charset="0"/>
              <a:buChar char="•"/>
              <a:defRPr/>
            </a:pPr>
            <a:r>
              <a:rPr lang="en-US" sz="2400" dirty="0">
                <a:solidFill>
                  <a:prstClr val="black"/>
                </a:solidFill>
              </a:rPr>
              <a:t>Non-druggable oncogenes and tumor suppressor genes</a:t>
            </a:r>
          </a:p>
          <a:p>
            <a:pPr marL="349250" indent="-342900" algn="l">
              <a:spcBef>
                <a:spcPts val="1200"/>
              </a:spcBef>
              <a:buFont typeface="Arial" panose="020B0604020202020204" pitchFamily="34" charset="0"/>
              <a:buChar char="•"/>
              <a:defRPr/>
            </a:pPr>
            <a:r>
              <a:rPr lang="en-US" sz="2400" dirty="0">
                <a:solidFill>
                  <a:prstClr val="black"/>
                </a:solidFill>
              </a:rPr>
              <a:t>Few validated biomarkers</a:t>
            </a:r>
          </a:p>
          <a:p>
            <a:pPr marL="349250" indent="-342900" algn="l">
              <a:spcBef>
                <a:spcPts val="1200"/>
              </a:spcBef>
              <a:buFont typeface="Arial" panose="020B0604020202020204" pitchFamily="34" charset="0"/>
              <a:buChar char="•"/>
              <a:defRPr/>
            </a:pPr>
            <a:r>
              <a:rPr lang="en-US" sz="2400" dirty="0">
                <a:solidFill>
                  <a:prstClr val="black"/>
                </a:solidFill>
              </a:rPr>
              <a:t>Treatment resistance  </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5894"/>
            <a:ext cx="6059029" cy="400110"/>
          </a:xfrm>
          <a:prstGeom prst="rect">
            <a:avLst/>
          </a:prstGeom>
          <a:noFill/>
        </p:spPr>
        <p:txBody>
          <a:bodyPr wrap="square" rtlCol="0" anchor="b">
            <a:spAutoFit/>
          </a:bodyPr>
          <a:lstStyle/>
          <a:p>
            <a:pPr>
              <a:defRPr/>
            </a:pPr>
            <a:r>
              <a:rPr lang="en-US" sz="1000" dirty="0">
                <a:solidFill>
                  <a:prstClr val="white"/>
                </a:solidFill>
              </a:rPr>
              <a:t>Neoptolemos JP, et al. </a:t>
            </a:r>
            <a:r>
              <a:rPr lang="en-US" sz="1000" i="1" dirty="0">
                <a:solidFill>
                  <a:prstClr val="white"/>
                </a:solidFill>
              </a:rPr>
              <a:t>Nat Rev Gastroenterol Hepatol</a:t>
            </a:r>
            <a:r>
              <a:rPr lang="en-US" sz="1000" dirty="0">
                <a:solidFill>
                  <a:prstClr val="white"/>
                </a:solidFill>
              </a:rPr>
              <a:t>. 2018;15:333-348; Krantz BA, O'Reilly EM. </a:t>
            </a:r>
            <a:r>
              <a:rPr lang="en-US" sz="1000" i="1" dirty="0">
                <a:solidFill>
                  <a:prstClr val="white"/>
                </a:solidFill>
              </a:rPr>
              <a:t>Clin Cancer Res</a:t>
            </a:r>
            <a:r>
              <a:rPr lang="en-US" sz="1000" dirty="0">
                <a:solidFill>
                  <a:prstClr val="white"/>
                </a:solidFill>
              </a:rPr>
              <a:t>. 2018;24:2241-2250.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9441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Advanced PDAC</a:t>
            </a:r>
          </a:p>
          <a:p>
            <a:pPr algn="l"/>
            <a:r>
              <a:rPr lang="en-US" sz="5100" i="1" dirty="0"/>
              <a:t>Additional Key Points</a:t>
            </a:r>
          </a:p>
        </p:txBody>
      </p:sp>
      <p:sp>
        <p:nvSpPr>
          <p:cNvPr id="4" name="Content Placeholder 2">
            <a:extLst>
              <a:ext uri="{FF2B5EF4-FFF2-40B4-BE49-F238E27FC236}">
                <a16:creationId xmlns:a16="http://schemas.microsoft.com/office/drawing/2014/main" id="{6E5AB5E4-BDD1-7546-9ACA-5533C302805F}"/>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0"/>
              </a:spcBef>
              <a:buFont typeface="Arial" panose="020B0604020202020204" pitchFamily="34" charset="0"/>
              <a:buChar char="•"/>
              <a:defRPr/>
            </a:pPr>
            <a:r>
              <a:rPr lang="en-US" sz="2000" dirty="0">
                <a:solidFill>
                  <a:prstClr val="black"/>
                </a:solidFill>
              </a:rPr>
              <a:t>Important prognostic features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806450" lvl="1" indent="-342900" algn="l">
              <a:spcBef>
                <a:spcPts val="0"/>
              </a:spcBef>
              <a:buFont typeface="Courier New" panose="02070309020205020404" pitchFamily="49" charset="0"/>
              <a:buChar char="o"/>
              <a:defRPr/>
            </a:pPr>
            <a:r>
              <a:rPr lang="en-US" sz="1800" dirty="0">
                <a:solidFill>
                  <a:prstClr val="black"/>
                </a:solidFill>
              </a:rPr>
              <a:t>Locally advanced vs metastatic; PS  </a:t>
            </a:r>
          </a:p>
          <a:p>
            <a:pPr marL="349250" indent="-342900" algn="l">
              <a:spcBef>
                <a:spcPts val="0"/>
              </a:spcBef>
              <a:buFont typeface="Arial" panose="020B0604020202020204" pitchFamily="34" charset="0"/>
              <a:buChar char="•"/>
              <a:defRPr/>
            </a:pPr>
            <a:r>
              <a:rPr lang="en-US" sz="2000" dirty="0">
                <a:solidFill>
                  <a:prstClr val="black"/>
                </a:solidFill>
              </a:rPr>
              <a:t>Two front-line options for good PS patients     </a:t>
            </a:r>
          </a:p>
          <a:p>
            <a:pPr marL="806450" lvl="1" indent="-342900" algn="l">
              <a:spcBef>
                <a:spcPts val="0"/>
              </a:spcBef>
              <a:buFont typeface="Courier New" panose="02070309020205020404" pitchFamily="49" charset="0"/>
              <a:buChar char="o"/>
              <a:defRPr/>
            </a:pPr>
            <a:r>
              <a:rPr lang="en-US" sz="1800" dirty="0">
                <a:solidFill>
                  <a:prstClr val="black"/>
                </a:solidFill>
              </a:rPr>
              <a:t>FOLFIRINOX</a:t>
            </a:r>
          </a:p>
          <a:p>
            <a:pPr marL="806450" lvl="1" indent="-342900" algn="l">
              <a:spcBef>
                <a:spcPts val="0"/>
              </a:spcBef>
              <a:buFont typeface="Courier New" panose="02070309020205020404" pitchFamily="49" charset="0"/>
              <a:buChar char="o"/>
              <a:defRPr/>
            </a:pPr>
            <a:r>
              <a:rPr lang="en-US" sz="1800" dirty="0">
                <a:solidFill>
                  <a:prstClr val="black"/>
                </a:solidFill>
              </a:rPr>
              <a:t>Gemcitabine + nab-paclitaxel  </a:t>
            </a:r>
          </a:p>
          <a:p>
            <a:pPr marL="349250" indent="-342900" algn="l">
              <a:spcBef>
                <a:spcPts val="0"/>
              </a:spcBef>
              <a:buFont typeface="Arial" panose="020B0604020202020204" pitchFamily="34" charset="0"/>
              <a:buChar char="•"/>
              <a:defRPr/>
            </a:pPr>
            <a:r>
              <a:rPr lang="en-US" sz="2000" dirty="0">
                <a:solidFill>
                  <a:prstClr val="black"/>
                </a:solidFill>
              </a:rPr>
              <a:t>FDA-approved 2nd line + beyond     </a:t>
            </a:r>
          </a:p>
          <a:p>
            <a:pPr marL="806450" lvl="1" indent="-342900" algn="l">
              <a:spcBef>
                <a:spcPts val="0"/>
              </a:spcBef>
              <a:buFont typeface="Courier New" panose="02070309020205020404" pitchFamily="49" charset="0"/>
              <a:buChar char="o"/>
              <a:defRPr/>
            </a:pPr>
            <a:r>
              <a:rPr lang="en-US" sz="1800" dirty="0">
                <a:solidFill>
                  <a:prstClr val="black"/>
                </a:solidFill>
              </a:rPr>
              <a:t>Nanoliposomal irinotecan + infusional 5-FU/LV</a:t>
            </a:r>
          </a:p>
          <a:p>
            <a:pPr marL="806450" lvl="1" indent="-342900" algn="l">
              <a:spcBef>
                <a:spcPts val="0"/>
              </a:spcBef>
              <a:buFont typeface="Courier New" panose="02070309020205020404" pitchFamily="49" charset="0"/>
              <a:buChar char="o"/>
              <a:defRPr/>
            </a:pPr>
            <a:r>
              <a:rPr lang="en-US" sz="1800" dirty="0">
                <a:solidFill>
                  <a:prstClr val="black"/>
                </a:solidFill>
              </a:rPr>
              <a:t>Oxaliplatin-based therapy  </a:t>
            </a:r>
          </a:p>
          <a:p>
            <a:pPr marL="349250" indent="-342900" algn="l">
              <a:spcBef>
                <a:spcPts val="0"/>
              </a:spcBef>
              <a:buFont typeface="Arial" panose="020B0604020202020204" pitchFamily="34" charset="0"/>
              <a:buChar char="•"/>
              <a:defRPr/>
            </a:pPr>
            <a:r>
              <a:rPr lang="en-US" sz="2000" dirty="0">
                <a:solidFill>
                  <a:prstClr val="black"/>
                </a:solidFill>
              </a:rPr>
              <a:t>Impaired PS     </a:t>
            </a:r>
          </a:p>
          <a:p>
            <a:pPr marL="806450" lvl="1" indent="-342900" algn="l">
              <a:spcBef>
                <a:spcPts val="0"/>
              </a:spcBef>
              <a:buFont typeface="Courier New" panose="02070309020205020404" pitchFamily="49" charset="0"/>
              <a:buChar char="o"/>
              <a:defRPr/>
            </a:pPr>
            <a:r>
              <a:rPr lang="it" sz="1800" dirty="0">
                <a:solidFill>
                  <a:prstClr val="black"/>
                </a:solidFill>
              </a:rPr>
              <a:t>Single-agent gemcitabine</a:t>
            </a:r>
          </a:p>
          <a:p>
            <a:pPr marL="806450" lvl="1" indent="-342900" algn="l">
              <a:spcBef>
                <a:spcPts val="0"/>
              </a:spcBef>
              <a:buFont typeface="Courier New" panose="02070309020205020404" pitchFamily="49" charset="0"/>
              <a:buChar char="o"/>
              <a:defRPr/>
            </a:pPr>
            <a:r>
              <a:rPr lang="it" sz="1800" dirty="0">
                <a:solidFill>
                  <a:prstClr val="black"/>
                </a:solidFill>
              </a:rPr>
              <a:t>Gemcitabine + capecitabine, gemcitabine + erlotinib</a:t>
            </a:r>
            <a:endParaRPr lang="en-US" sz="1600" dirty="0">
              <a:solidFill>
                <a:prstClr val="black"/>
              </a:solidFill>
            </a:endParaRPr>
          </a:p>
        </p:txBody>
      </p:sp>
      <p:sp>
        <p:nvSpPr>
          <p:cNvPr id="6" name="TextBox 5">
            <a:extLst>
              <a:ext uri="{FF2B5EF4-FFF2-40B4-BE49-F238E27FC236}">
                <a16:creationId xmlns:a16="http://schemas.microsoft.com/office/drawing/2014/main" id="{79648297-2744-204D-AF4B-708A2A0F769E}"/>
              </a:ext>
            </a:extLst>
          </p:cNvPr>
          <p:cNvSpPr txBox="1"/>
          <p:nvPr/>
        </p:nvSpPr>
        <p:spPr>
          <a:xfrm>
            <a:off x="3077155" y="4595891"/>
            <a:ext cx="6059029" cy="246221"/>
          </a:xfrm>
          <a:prstGeom prst="rect">
            <a:avLst/>
          </a:prstGeom>
          <a:noFill/>
        </p:spPr>
        <p:txBody>
          <a:bodyPr wrap="square" rtlCol="0" anchor="t">
            <a:spAutoFit/>
          </a:bodyPr>
          <a:lstStyle/>
          <a:p>
            <a:pPr>
              <a:defRPr/>
            </a:pPr>
            <a:r>
              <a:rPr lang="en-US" sz="1000" dirty="0">
                <a:solidFill>
                  <a:prstClr val="white"/>
                </a:solidFill>
              </a:rPr>
              <a:t>NCCN Guidelines. Version 1.2019.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2977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Advanced PDAC</a:t>
            </a:r>
          </a:p>
          <a:p>
            <a:pPr algn="l"/>
            <a:r>
              <a:rPr lang="en-US" sz="5100" i="1" dirty="0"/>
              <a:t>Palliative and Supportive Care</a:t>
            </a:r>
          </a:p>
        </p:txBody>
      </p:sp>
      <p:sp>
        <p:nvSpPr>
          <p:cNvPr id="4" name="Content Placeholder 2">
            <a:extLst>
              <a:ext uri="{FF2B5EF4-FFF2-40B4-BE49-F238E27FC236}">
                <a16:creationId xmlns:a16="http://schemas.microsoft.com/office/drawing/2014/main" id="{6E5AB5E4-BDD1-7546-9ACA-5533C302805F}"/>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1200"/>
              </a:spcBef>
              <a:buFont typeface="Arial" panose="020B0604020202020204" pitchFamily="34" charset="0"/>
              <a:buChar char="•"/>
              <a:defRPr/>
            </a:pPr>
            <a:r>
              <a:rPr lang="en-US" sz="2400" dirty="0">
                <a:solidFill>
                  <a:prstClr val="black"/>
                </a:solidFill>
              </a:rPr>
              <a:t>Biliary and/or gastric outlet obstruction </a:t>
            </a:r>
          </a:p>
          <a:p>
            <a:pPr marL="349250" indent="-342900" algn="l">
              <a:spcBef>
                <a:spcPts val="1200"/>
              </a:spcBef>
              <a:buFont typeface="Arial" panose="020B0604020202020204" pitchFamily="34" charset="0"/>
              <a:buChar char="•"/>
              <a:defRPr/>
            </a:pPr>
            <a:r>
              <a:rPr lang="en-US" sz="2400" dirty="0">
                <a:solidFill>
                  <a:prstClr val="black"/>
                </a:solidFill>
              </a:rPr>
              <a:t>Cancer-related abdominal pain </a:t>
            </a:r>
          </a:p>
          <a:p>
            <a:pPr marL="349250" indent="-342900" algn="l">
              <a:spcBef>
                <a:spcPts val="1200"/>
              </a:spcBef>
              <a:buFont typeface="Arial" panose="020B0604020202020204" pitchFamily="34" charset="0"/>
              <a:buChar char="•"/>
              <a:defRPr/>
            </a:pPr>
            <a:r>
              <a:rPr lang="en-US" sz="2400" dirty="0">
                <a:solidFill>
                  <a:prstClr val="black"/>
                </a:solidFill>
              </a:rPr>
              <a:t>Exocrine enzyme insufficiency </a:t>
            </a:r>
          </a:p>
          <a:p>
            <a:pPr marL="349250" indent="-342900" algn="l">
              <a:spcBef>
                <a:spcPts val="1200"/>
              </a:spcBef>
              <a:buFont typeface="Arial" panose="020B0604020202020204" pitchFamily="34" charset="0"/>
              <a:buChar char="•"/>
              <a:defRPr/>
            </a:pPr>
            <a:r>
              <a:rPr lang="en-US" sz="2400" dirty="0">
                <a:solidFill>
                  <a:prstClr val="black"/>
                </a:solidFill>
              </a:rPr>
              <a:t>Thromboembolic disease </a:t>
            </a:r>
          </a:p>
          <a:p>
            <a:pPr marL="349250" indent="-342900" algn="l">
              <a:spcBef>
                <a:spcPts val="1200"/>
              </a:spcBef>
              <a:buFont typeface="Arial" panose="020B0604020202020204" pitchFamily="34" charset="0"/>
              <a:buChar char="•"/>
              <a:defRPr/>
            </a:pPr>
            <a:r>
              <a:rPr lang="en-US" sz="2400" dirty="0">
                <a:solidFill>
                  <a:prstClr val="black"/>
                </a:solidFill>
              </a:rPr>
              <a:t>GI bleeding </a:t>
            </a:r>
          </a:p>
          <a:p>
            <a:pPr marL="349250" indent="-342900" algn="l">
              <a:spcBef>
                <a:spcPts val="1200"/>
              </a:spcBef>
              <a:buFont typeface="Arial" panose="020B0604020202020204" pitchFamily="34" charset="0"/>
              <a:buChar char="•"/>
              <a:defRPr/>
            </a:pPr>
            <a:r>
              <a:rPr lang="en-US" sz="2400" dirty="0">
                <a:solidFill>
                  <a:prstClr val="black"/>
                </a:solidFill>
              </a:rPr>
              <a:t>Anxiety, depression, and malnutrition</a:t>
            </a:r>
          </a:p>
        </p:txBody>
      </p:sp>
      <p:sp>
        <p:nvSpPr>
          <p:cNvPr id="6" name="TextBox 5">
            <a:extLst>
              <a:ext uri="{FF2B5EF4-FFF2-40B4-BE49-F238E27FC236}">
                <a16:creationId xmlns:a16="http://schemas.microsoft.com/office/drawing/2014/main" id="{79648297-2744-204D-AF4B-708A2A0F769E}"/>
              </a:ext>
            </a:extLst>
          </p:cNvPr>
          <p:cNvSpPr txBox="1"/>
          <p:nvPr/>
        </p:nvSpPr>
        <p:spPr>
          <a:xfrm>
            <a:off x="3077155" y="4595891"/>
            <a:ext cx="6059029" cy="246221"/>
          </a:xfrm>
          <a:prstGeom prst="rect">
            <a:avLst/>
          </a:prstGeom>
          <a:noFill/>
        </p:spPr>
        <p:txBody>
          <a:bodyPr wrap="square" rtlCol="0" anchor="t">
            <a:spAutoFit/>
          </a:bodyPr>
          <a:lstStyle/>
          <a:p>
            <a:pPr>
              <a:defRPr/>
            </a:pPr>
            <a:r>
              <a:rPr lang="en-US" sz="1000" dirty="0">
                <a:solidFill>
                  <a:prstClr val="white"/>
                </a:solidFill>
              </a:rPr>
              <a:t>NCCN Guidelines. Version 1.2019.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2916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49B1CF3-713E-4C56-B468-825D7EFBD239}"/>
              </a:ext>
            </a:extLst>
          </p:cNvPr>
          <p:cNvCxnSpPr/>
          <p:nvPr/>
        </p:nvCxnSpPr>
        <p:spPr>
          <a:xfrm>
            <a:off x="457200" y="3378931"/>
            <a:ext cx="8190411"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08B450CD-5688-49DC-9913-EEE479B6DE48}"/>
              </a:ext>
            </a:extLst>
          </p:cNvPr>
          <p:cNvCxnSpPr/>
          <p:nvPr/>
        </p:nvCxnSpPr>
        <p:spPr>
          <a:xfrm>
            <a:off x="476795" y="2240279"/>
            <a:ext cx="8190411"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Advanced PDAC</a:t>
            </a:r>
          </a:p>
          <a:p>
            <a:pPr algn="l"/>
            <a:r>
              <a:rPr lang="en-US" sz="5100" i="1" dirty="0"/>
              <a:t>Current Approach to Treatment Sequencing</a:t>
            </a:r>
          </a:p>
        </p:txBody>
      </p:sp>
      <p:sp>
        <p:nvSpPr>
          <p:cNvPr id="18" name="Freeform: Shape 17">
            <a:extLst>
              <a:ext uri="{FF2B5EF4-FFF2-40B4-BE49-F238E27FC236}">
                <a16:creationId xmlns:a16="http://schemas.microsoft.com/office/drawing/2014/main" id="{702EE885-8754-4464-89F0-8D7BE4495187}"/>
              </a:ext>
            </a:extLst>
          </p:cNvPr>
          <p:cNvSpPr/>
          <p:nvPr/>
        </p:nvSpPr>
        <p:spPr>
          <a:xfrm>
            <a:off x="5457981" y="1235051"/>
            <a:ext cx="2560320" cy="822960"/>
          </a:xfrm>
          <a:custGeom>
            <a:avLst/>
            <a:gdLst>
              <a:gd name="connsiteX0" fmla="*/ 0 w 1932285"/>
              <a:gd name="connsiteY0" fmla="*/ 70266 h 702658"/>
              <a:gd name="connsiteX1" fmla="*/ 70266 w 1932285"/>
              <a:gd name="connsiteY1" fmla="*/ 0 h 702658"/>
              <a:gd name="connsiteX2" fmla="*/ 1862019 w 1932285"/>
              <a:gd name="connsiteY2" fmla="*/ 0 h 702658"/>
              <a:gd name="connsiteX3" fmla="*/ 1932285 w 1932285"/>
              <a:gd name="connsiteY3" fmla="*/ 70266 h 702658"/>
              <a:gd name="connsiteX4" fmla="*/ 1932285 w 1932285"/>
              <a:gd name="connsiteY4" fmla="*/ 632392 h 702658"/>
              <a:gd name="connsiteX5" fmla="*/ 1862019 w 1932285"/>
              <a:gd name="connsiteY5" fmla="*/ 702658 h 702658"/>
              <a:gd name="connsiteX6" fmla="*/ 70266 w 1932285"/>
              <a:gd name="connsiteY6" fmla="*/ 702658 h 702658"/>
              <a:gd name="connsiteX7" fmla="*/ 0 w 1932285"/>
              <a:gd name="connsiteY7" fmla="*/ 632392 h 702658"/>
              <a:gd name="connsiteX8" fmla="*/ 0 w 1932285"/>
              <a:gd name="connsiteY8" fmla="*/ 70266 h 70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2285" h="702658">
                <a:moveTo>
                  <a:pt x="0" y="70266"/>
                </a:moveTo>
                <a:cubicBezTo>
                  <a:pt x="0" y="31459"/>
                  <a:pt x="31459" y="0"/>
                  <a:pt x="70266" y="0"/>
                </a:cubicBezTo>
                <a:lnTo>
                  <a:pt x="1862019" y="0"/>
                </a:lnTo>
                <a:cubicBezTo>
                  <a:pt x="1900826" y="0"/>
                  <a:pt x="1932285" y="31459"/>
                  <a:pt x="1932285" y="70266"/>
                </a:cubicBezTo>
                <a:lnTo>
                  <a:pt x="1932285" y="632392"/>
                </a:lnTo>
                <a:cubicBezTo>
                  <a:pt x="1932285" y="671199"/>
                  <a:pt x="1900826" y="702658"/>
                  <a:pt x="1862019" y="702658"/>
                </a:cubicBezTo>
                <a:lnTo>
                  <a:pt x="70266" y="702658"/>
                </a:lnTo>
                <a:cubicBezTo>
                  <a:pt x="31459" y="702658"/>
                  <a:pt x="0" y="671199"/>
                  <a:pt x="0" y="632392"/>
                </a:cubicBezTo>
                <a:lnTo>
                  <a:pt x="0" y="70266"/>
                </a:lnTo>
                <a:close/>
              </a:path>
            </a:pathLst>
          </a:custGeom>
          <a:solidFill>
            <a:schemeClr val="accent3">
              <a:lumMod val="75000"/>
            </a:schemeClr>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12020" tIns="112020" rIns="112020" bIns="1120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bg1"/>
                </a:solidFill>
                <a:latin typeface="+mn-lt"/>
                <a:ea typeface="Corbel" charset="0"/>
                <a:cs typeface="Corbel" charset="0"/>
              </a:rPr>
              <a:t>FOLFIRINOX</a:t>
            </a:r>
          </a:p>
        </p:txBody>
      </p:sp>
      <p:sp>
        <p:nvSpPr>
          <p:cNvPr id="20" name="Freeform: Shape 19">
            <a:extLst>
              <a:ext uri="{FF2B5EF4-FFF2-40B4-BE49-F238E27FC236}">
                <a16:creationId xmlns:a16="http://schemas.microsoft.com/office/drawing/2014/main" id="{A2A8665B-5A2E-4798-A5A0-226ECCC0C8E2}"/>
              </a:ext>
            </a:extLst>
          </p:cNvPr>
          <p:cNvSpPr/>
          <p:nvPr/>
        </p:nvSpPr>
        <p:spPr>
          <a:xfrm>
            <a:off x="5413781" y="2387418"/>
            <a:ext cx="2560320" cy="822960"/>
          </a:xfrm>
          <a:custGeom>
            <a:avLst/>
            <a:gdLst>
              <a:gd name="connsiteX0" fmla="*/ 0 w 2020688"/>
              <a:gd name="connsiteY0" fmla="*/ 95906 h 959058"/>
              <a:gd name="connsiteX1" fmla="*/ 95906 w 2020688"/>
              <a:gd name="connsiteY1" fmla="*/ 0 h 959058"/>
              <a:gd name="connsiteX2" fmla="*/ 1924782 w 2020688"/>
              <a:gd name="connsiteY2" fmla="*/ 0 h 959058"/>
              <a:gd name="connsiteX3" fmla="*/ 2020688 w 2020688"/>
              <a:gd name="connsiteY3" fmla="*/ 95906 h 959058"/>
              <a:gd name="connsiteX4" fmla="*/ 2020688 w 2020688"/>
              <a:gd name="connsiteY4" fmla="*/ 863152 h 959058"/>
              <a:gd name="connsiteX5" fmla="*/ 1924782 w 2020688"/>
              <a:gd name="connsiteY5" fmla="*/ 959058 h 959058"/>
              <a:gd name="connsiteX6" fmla="*/ 95906 w 2020688"/>
              <a:gd name="connsiteY6" fmla="*/ 959058 h 959058"/>
              <a:gd name="connsiteX7" fmla="*/ 0 w 2020688"/>
              <a:gd name="connsiteY7" fmla="*/ 863152 h 959058"/>
              <a:gd name="connsiteX8" fmla="*/ 0 w 2020688"/>
              <a:gd name="connsiteY8" fmla="*/ 95906 h 95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688" h="959058">
                <a:moveTo>
                  <a:pt x="0" y="95906"/>
                </a:moveTo>
                <a:cubicBezTo>
                  <a:pt x="0" y="42939"/>
                  <a:pt x="42939" y="0"/>
                  <a:pt x="95906" y="0"/>
                </a:cubicBezTo>
                <a:lnTo>
                  <a:pt x="1924782" y="0"/>
                </a:lnTo>
                <a:cubicBezTo>
                  <a:pt x="1977749" y="0"/>
                  <a:pt x="2020688" y="42939"/>
                  <a:pt x="2020688" y="95906"/>
                </a:cubicBezTo>
                <a:lnTo>
                  <a:pt x="2020688" y="863152"/>
                </a:lnTo>
                <a:cubicBezTo>
                  <a:pt x="2020688" y="916119"/>
                  <a:pt x="1977749" y="959058"/>
                  <a:pt x="1924782" y="959058"/>
                </a:cubicBezTo>
                <a:lnTo>
                  <a:pt x="95906" y="959058"/>
                </a:lnTo>
                <a:cubicBezTo>
                  <a:pt x="42939" y="959058"/>
                  <a:pt x="0" y="916119"/>
                  <a:pt x="0" y="863152"/>
                </a:cubicBezTo>
                <a:lnTo>
                  <a:pt x="0" y="95906"/>
                </a:lnTo>
                <a:close/>
              </a:path>
            </a:pathLst>
          </a:custGeom>
          <a:solidFill>
            <a:schemeClr val="accent3">
              <a:lumMod val="75000"/>
            </a:schemeClr>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19530" tIns="119530" rIns="119530" bIns="11953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bg1"/>
                </a:solidFill>
                <a:latin typeface="+mn-lt"/>
                <a:ea typeface="Corbel" charset="0"/>
                <a:cs typeface="Corbel" charset="0"/>
              </a:rPr>
              <a:t>Gemcitabine-Based</a:t>
            </a:r>
            <a:r>
              <a:rPr lang="en-US" sz="1800" b="1" i="0" kern="1200" dirty="0">
                <a:solidFill>
                  <a:schemeClr val="bg1"/>
                </a:solidFill>
                <a:latin typeface="+mn-lt"/>
                <a:ea typeface="Corbel" charset="0"/>
                <a:cs typeface="Corbel" charset="0"/>
              </a:rPr>
              <a:t> </a:t>
            </a:r>
          </a:p>
        </p:txBody>
      </p:sp>
      <p:sp>
        <p:nvSpPr>
          <p:cNvPr id="12" name="Freeform: Shape 11">
            <a:extLst>
              <a:ext uri="{FF2B5EF4-FFF2-40B4-BE49-F238E27FC236}">
                <a16:creationId xmlns:a16="http://schemas.microsoft.com/office/drawing/2014/main" id="{C262A7D8-88AD-4CD7-A2A4-085231C37798}"/>
              </a:ext>
            </a:extLst>
          </p:cNvPr>
          <p:cNvSpPr/>
          <p:nvPr/>
        </p:nvSpPr>
        <p:spPr>
          <a:xfrm>
            <a:off x="2542898" y="1235051"/>
            <a:ext cx="2560320" cy="822960"/>
          </a:xfrm>
          <a:custGeom>
            <a:avLst/>
            <a:gdLst>
              <a:gd name="connsiteX0" fmla="*/ 0 w 2511707"/>
              <a:gd name="connsiteY0" fmla="*/ 70051 h 700506"/>
              <a:gd name="connsiteX1" fmla="*/ 70051 w 2511707"/>
              <a:gd name="connsiteY1" fmla="*/ 0 h 700506"/>
              <a:gd name="connsiteX2" fmla="*/ 2441656 w 2511707"/>
              <a:gd name="connsiteY2" fmla="*/ 0 h 700506"/>
              <a:gd name="connsiteX3" fmla="*/ 2511707 w 2511707"/>
              <a:gd name="connsiteY3" fmla="*/ 70051 h 700506"/>
              <a:gd name="connsiteX4" fmla="*/ 2511707 w 2511707"/>
              <a:gd name="connsiteY4" fmla="*/ 630455 h 700506"/>
              <a:gd name="connsiteX5" fmla="*/ 2441656 w 2511707"/>
              <a:gd name="connsiteY5" fmla="*/ 700506 h 700506"/>
              <a:gd name="connsiteX6" fmla="*/ 70051 w 2511707"/>
              <a:gd name="connsiteY6" fmla="*/ 700506 h 700506"/>
              <a:gd name="connsiteX7" fmla="*/ 0 w 2511707"/>
              <a:gd name="connsiteY7" fmla="*/ 630455 h 700506"/>
              <a:gd name="connsiteX8" fmla="*/ 0 w 2511707"/>
              <a:gd name="connsiteY8" fmla="*/ 70051 h 70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707" h="700506">
                <a:moveTo>
                  <a:pt x="0" y="70051"/>
                </a:moveTo>
                <a:cubicBezTo>
                  <a:pt x="0" y="31363"/>
                  <a:pt x="31363" y="0"/>
                  <a:pt x="70051" y="0"/>
                </a:cubicBezTo>
                <a:lnTo>
                  <a:pt x="2441656" y="0"/>
                </a:lnTo>
                <a:cubicBezTo>
                  <a:pt x="2480344" y="0"/>
                  <a:pt x="2511707" y="31363"/>
                  <a:pt x="2511707" y="70051"/>
                </a:cubicBezTo>
                <a:lnTo>
                  <a:pt x="2511707" y="630455"/>
                </a:lnTo>
                <a:cubicBezTo>
                  <a:pt x="2511707" y="669143"/>
                  <a:pt x="2480344" y="700506"/>
                  <a:pt x="2441656" y="700506"/>
                </a:cubicBezTo>
                <a:lnTo>
                  <a:pt x="70051" y="700506"/>
                </a:lnTo>
                <a:cubicBezTo>
                  <a:pt x="31363" y="700506"/>
                  <a:pt x="0" y="669143"/>
                  <a:pt x="0" y="630455"/>
                </a:cubicBezTo>
                <a:lnTo>
                  <a:pt x="0" y="70051"/>
                </a:lnTo>
                <a:close/>
              </a:path>
            </a:pathLst>
          </a:custGeom>
          <a:solidFill>
            <a:srgbClr val="2A389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96717" tIns="96717" rIns="96717" bIns="96717"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ysClr val="window" lastClr="FFFFFF"/>
                </a:solidFill>
                <a:latin typeface="+mn-lt"/>
                <a:ea typeface="Corbel" charset="0"/>
                <a:cs typeface="Corbel" charset="0"/>
              </a:rPr>
              <a:t>Gemcitabine-Nab-Paclitaxel</a:t>
            </a:r>
          </a:p>
        </p:txBody>
      </p:sp>
      <p:sp>
        <p:nvSpPr>
          <p:cNvPr id="13" name="Freeform: Shape 12">
            <a:extLst>
              <a:ext uri="{FF2B5EF4-FFF2-40B4-BE49-F238E27FC236}">
                <a16:creationId xmlns:a16="http://schemas.microsoft.com/office/drawing/2014/main" id="{C5978899-FBCF-4214-A282-01C7B28C94D9}"/>
              </a:ext>
            </a:extLst>
          </p:cNvPr>
          <p:cNvSpPr/>
          <p:nvPr/>
        </p:nvSpPr>
        <p:spPr>
          <a:xfrm rot="18943">
            <a:off x="3665444" y="2069095"/>
            <a:ext cx="315228" cy="305351"/>
          </a:xfrm>
          <a:custGeom>
            <a:avLst/>
            <a:gdLst>
              <a:gd name="connsiteX0" fmla="*/ 0 w 305350"/>
              <a:gd name="connsiteY0" fmla="*/ 63045 h 315227"/>
              <a:gd name="connsiteX1" fmla="*/ 152675 w 305350"/>
              <a:gd name="connsiteY1" fmla="*/ 63045 h 315227"/>
              <a:gd name="connsiteX2" fmla="*/ 152675 w 305350"/>
              <a:gd name="connsiteY2" fmla="*/ 0 h 315227"/>
              <a:gd name="connsiteX3" fmla="*/ 305350 w 305350"/>
              <a:gd name="connsiteY3" fmla="*/ 157614 h 315227"/>
              <a:gd name="connsiteX4" fmla="*/ 152675 w 305350"/>
              <a:gd name="connsiteY4" fmla="*/ 315227 h 315227"/>
              <a:gd name="connsiteX5" fmla="*/ 152675 w 305350"/>
              <a:gd name="connsiteY5" fmla="*/ 252182 h 315227"/>
              <a:gd name="connsiteX6" fmla="*/ 0 w 305350"/>
              <a:gd name="connsiteY6" fmla="*/ 252182 h 315227"/>
              <a:gd name="connsiteX7" fmla="*/ 0 w 305350"/>
              <a:gd name="connsiteY7" fmla="*/ 63045 h 31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350" h="315227">
                <a:moveTo>
                  <a:pt x="244280" y="1"/>
                </a:moveTo>
                <a:lnTo>
                  <a:pt x="244280" y="157614"/>
                </a:lnTo>
                <a:lnTo>
                  <a:pt x="305350" y="157614"/>
                </a:lnTo>
                <a:lnTo>
                  <a:pt x="152675" y="315226"/>
                </a:lnTo>
                <a:lnTo>
                  <a:pt x="0" y="157614"/>
                </a:lnTo>
                <a:lnTo>
                  <a:pt x="61070" y="157614"/>
                </a:lnTo>
                <a:lnTo>
                  <a:pt x="61070" y="1"/>
                </a:lnTo>
                <a:lnTo>
                  <a:pt x="244280" y="1"/>
                </a:lnTo>
                <a:close/>
              </a:path>
            </a:pathLst>
          </a:custGeom>
          <a:solidFill>
            <a:srgbClr val="2A3890"/>
          </a:solidFill>
          <a:ln>
            <a:noFill/>
          </a:ln>
          <a:effectLst>
            <a:innerShdw blurRad="114300">
              <a:prstClr val="black"/>
            </a:innerShdw>
          </a:effectLst>
        </p:spPr>
        <p:style>
          <a:lnRef idx="0">
            <a:scrgbClr r="0" g="0" b="0"/>
          </a:lnRef>
          <a:fillRef idx="3">
            <a:scrgbClr r="0" g="0" b="0"/>
          </a:fillRef>
          <a:effectRef idx="2">
            <a:scrgbClr r="0" g="0" b="0"/>
          </a:effectRef>
          <a:fontRef idx="minor">
            <a:schemeClr val="lt1"/>
          </a:fontRef>
        </p:style>
        <p:txBody>
          <a:bodyPr spcFirstLastPara="0" vert="horz" wrap="square" lIns="63045" tIns="0" rIns="63045" bIns="91605"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a:ea typeface="+mn-ea"/>
              <a:cs typeface="+mn-cs"/>
            </a:endParaRPr>
          </a:p>
        </p:txBody>
      </p:sp>
      <p:sp>
        <p:nvSpPr>
          <p:cNvPr id="14" name="Freeform: Shape 13">
            <a:extLst>
              <a:ext uri="{FF2B5EF4-FFF2-40B4-BE49-F238E27FC236}">
                <a16:creationId xmlns:a16="http://schemas.microsoft.com/office/drawing/2014/main" id="{1B243B01-B1A3-4086-9826-1041E80BCE18}"/>
              </a:ext>
            </a:extLst>
          </p:cNvPr>
          <p:cNvSpPr/>
          <p:nvPr/>
        </p:nvSpPr>
        <p:spPr>
          <a:xfrm>
            <a:off x="2542898" y="2385530"/>
            <a:ext cx="2560320" cy="822960"/>
          </a:xfrm>
          <a:custGeom>
            <a:avLst/>
            <a:gdLst>
              <a:gd name="connsiteX0" fmla="*/ 0 w 2525139"/>
              <a:gd name="connsiteY0" fmla="*/ 105675 h 1056748"/>
              <a:gd name="connsiteX1" fmla="*/ 105675 w 2525139"/>
              <a:gd name="connsiteY1" fmla="*/ 0 h 1056748"/>
              <a:gd name="connsiteX2" fmla="*/ 2419464 w 2525139"/>
              <a:gd name="connsiteY2" fmla="*/ 0 h 1056748"/>
              <a:gd name="connsiteX3" fmla="*/ 2525139 w 2525139"/>
              <a:gd name="connsiteY3" fmla="*/ 105675 h 1056748"/>
              <a:gd name="connsiteX4" fmla="*/ 2525139 w 2525139"/>
              <a:gd name="connsiteY4" fmla="*/ 951073 h 1056748"/>
              <a:gd name="connsiteX5" fmla="*/ 2419464 w 2525139"/>
              <a:gd name="connsiteY5" fmla="*/ 1056748 h 1056748"/>
              <a:gd name="connsiteX6" fmla="*/ 105675 w 2525139"/>
              <a:gd name="connsiteY6" fmla="*/ 1056748 h 1056748"/>
              <a:gd name="connsiteX7" fmla="*/ 0 w 2525139"/>
              <a:gd name="connsiteY7" fmla="*/ 951073 h 1056748"/>
              <a:gd name="connsiteX8" fmla="*/ 0 w 2525139"/>
              <a:gd name="connsiteY8" fmla="*/ 105675 h 105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5139" h="1056748">
                <a:moveTo>
                  <a:pt x="0" y="105675"/>
                </a:moveTo>
                <a:cubicBezTo>
                  <a:pt x="0" y="47312"/>
                  <a:pt x="47312" y="0"/>
                  <a:pt x="105675" y="0"/>
                </a:cubicBezTo>
                <a:lnTo>
                  <a:pt x="2419464" y="0"/>
                </a:lnTo>
                <a:cubicBezTo>
                  <a:pt x="2477827" y="0"/>
                  <a:pt x="2525139" y="47312"/>
                  <a:pt x="2525139" y="105675"/>
                </a:cubicBezTo>
                <a:lnTo>
                  <a:pt x="2525139" y="951073"/>
                </a:lnTo>
                <a:cubicBezTo>
                  <a:pt x="2525139" y="1009436"/>
                  <a:pt x="2477827" y="1056748"/>
                  <a:pt x="2419464" y="1056748"/>
                </a:cubicBezTo>
                <a:lnTo>
                  <a:pt x="105675" y="1056748"/>
                </a:lnTo>
                <a:cubicBezTo>
                  <a:pt x="47312" y="1056748"/>
                  <a:pt x="0" y="1009436"/>
                  <a:pt x="0" y="951073"/>
                </a:cubicBezTo>
                <a:lnTo>
                  <a:pt x="0" y="105675"/>
                </a:lnTo>
                <a:close/>
              </a:path>
            </a:pathLst>
          </a:custGeom>
          <a:solidFill>
            <a:srgbClr val="2A389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07151" tIns="107151" rIns="107151" bIns="107151"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i="0" kern="1200" dirty="0">
                <a:solidFill>
                  <a:sysClr val="window" lastClr="FFFFFF"/>
                </a:solidFill>
                <a:latin typeface="+mn-lt"/>
                <a:ea typeface="Corbel" charset="0"/>
                <a:cs typeface="Corbel" charset="0"/>
              </a:rPr>
              <a:t>MM-398 + 5-FU/LV</a:t>
            </a:r>
          </a:p>
          <a:p>
            <a:pPr lvl="0" algn="ctr" defTabSz="800100">
              <a:lnSpc>
                <a:spcPct val="90000"/>
              </a:lnSpc>
              <a:spcBef>
                <a:spcPct val="0"/>
              </a:spcBef>
              <a:spcAft>
                <a:spcPct val="35000"/>
              </a:spcAft>
              <a:buNone/>
            </a:pPr>
            <a:r>
              <a:rPr lang="en-US" sz="2000" b="1" i="0" kern="1200" dirty="0">
                <a:solidFill>
                  <a:sysClr val="window" lastClr="FFFFFF"/>
                </a:solidFill>
                <a:latin typeface="+mn-lt"/>
                <a:ea typeface="Corbel" charset="0"/>
                <a:cs typeface="Corbel" charset="0"/>
              </a:rPr>
              <a:t>5-FU/LV; Cape</a:t>
            </a:r>
            <a:endParaRPr lang="en-US" sz="1400" kern="1200" dirty="0">
              <a:solidFill>
                <a:sysClr val="window" lastClr="FFFFFF"/>
              </a:solidFill>
              <a:latin typeface="Calibri"/>
              <a:ea typeface="+mn-ea"/>
              <a:cs typeface="+mn-cs"/>
            </a:endParaRPr>
          </a:p>
        </p:txBody>
      </p:sp>
      <p:sp>
        <p:nvSpPr>
          <p:cNvPr id="15" name="Freeform: Shape 14">
            <a:extLst>
              <a:ext uri="{FF2B5EF4-FFF2-40B4-BE49-F238E27FC236}">
                <a16:creationId xmlns:a16="http://schemas.microsoft.com/office/drawing/2014/main" id="{6720CB8D-ED8C-4257-90B6-BF65B2F69DB4}"/>
              </a:ext>
            </a:extLst>
          </p:cNvPr>
          <p:cNvSpPr/>
          <p:nvPr/>
        </p:nvSpPr>
        <p:spPr>
          <a:xfrm>
            <a:off x="3663436" y="3219574"/>
            <a:ext cx="319244" cy="308049"/>
          </a:xfrm>
          <a:custGeom>
            <a:avLst/>
            <a:gdLst>
              <a:gd name="connsiteX0" fmla="*/ 0 w 308048"/>
              <a:gd name="connsiteY0" fmla="*/ 63849 h 319243"/>
              <a:gd name="connsiteX1" fmla="*/ 154024 w 308048"/>
              <a:gd name="connsiteY1" fmla="*/ 63849 h 319243"/>
              <a:gd name="connsiteX2" fmla="*/ 154024 w 308048"/>
              <a:gd name="connsiteY2" fmla="*/ 0 h 319243"/>
              <a:gd name="connsiteX3" fmla="*/ 308048 w 308048"/>
              <a:gd name="connsiteY3" fmla="*/ 159622 h 319243"/>
              <a:gd name="connsiteX4" fmla="*/ 154024 w 308048"/>
              <a:gd name="connsiteY4" fmla="*/ 319243 h 319243"/>
              <a:gd name="connsiteX5" fmla="*/ 154024 w 308048"/>
              <a:gd name="connsiteY5" fmla="*/ 255394 h 319243"/>
              <a:gd name="connsiteX6" fmla="*/ 0 w 308048"/>
              <a:gd name="connsiteY6" fmla="*/ 255394 h 319243"/>
              <a:gd name="connsiteX7" fmla="*/ 0 w 308048"/>
              <a:gd name="connsiteY7" fmla="*/ 63849 h 3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048" h="319243">
                <a:moveTo>
                  <a:pt x="246438" y="1"/>
                </a:moveTo>
                <a:lnTo>
                  <a:pt x="246438" y="159622"/>
                </a:lnTo>
                <a:lnTo>
                  <a:pt x="308048" y="159622"/>
                </a:lnTo>
                <a:lnTo>
                  <a:pt x="154024" y="319242"/>
                </a:lnTo>
                <a:lnTo>
                  <a:pt x="0" y="159622"/>
                </a:lnTo>
                <a:lnTo>
                  <a:pt x="61610" y="159622"/>
                </a:lnTo>
                <a:lnTo>
                  <a:pt x="61610" y="1"/>
                </a:lnTo>
                <a:lnTo>
                  <a:pt x="246438" y="1"/>
                </a:lnTo>
                <a:close/>
              </a:path>
            </a:pathLst>
          </a:custGeom>
          <a:solidFill>
            <a:srgbClr val="2A3890"/>
          </a:solidFill>
          <a:ln>
            <a:noFill/>
          </a:ln>
          <a:effectLst>
            <a:innerShdw blurRad="114300">
              <a:prstClr val="black"/>
            </a:innerShdw>
          </a:effectLst>
        </p:spPr>
        <p:style>
          <a:lnRef idx="0">
            <a:scrgbClr r="0" g="0" b="0"/>
          </a:lnRef>
          <a:fillRef idx="3">
            <a:scrgbClr r="0" g="0" b="0"/>
          </a:fillRef>
          <a:effectRef idx="2">
            <a:scrgbClr r="0" g="0" b="0"/>
          </a:effectRef>
          <a:fontRef idx="minor">
            <a:schemeClr val="lt1"/>
          </a:fontRef>
        </p:style>
        <p:txBody>
          <a:bodyPr spcFirstLastPara="0" vert="horz" wrap="square" lIns="63849" tIns="1" rIns="63850" bIns="92414"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a:ea typeface="+mn-ea"/>
              <a:cs typeface="+mn-cs"/>
            </a:endParaRPr>
          </a:p>
        </p:txBody>
      </p:sp>
      <p:sp>
        <p:nvSpPr>
          <p:cNvPr id="16" name="Freeform: Shape 15">
            <a:extLst>
              <a:ext uri="{FF2B5EF4-FFF2-40B4-BE49-F238E27FC236}">
                <a16:creationId xmlns:a16="http://schemas.microsoft.com/office/drawing/2014/main" id="{16D117FC-9E1C-4423-99D8-E59D740B5474}"/>
              </a:ext>
            </a:extLst>
          </p:cNvPr>
          <p:cNvSpPr/>
          <p:nvPr/>
        </p:nvSpPr>
        <p:spPr>
          <a:xfrm>
            <a:off x="2542898" y="3538708"/>
            <a:ext cx="2560320" cy="822960"/>
          </a:xfrm>
          <a:custGeom>
            <a:avLst/>
            <a:gdLst>
              <a:gd name="connsiteX0" fmla="*/ 0 w 2525139"/>
              <a:gd name="connsiteY0" fmla="*/ 70051 h 700506"/>
              <a:gd name="connsiteX1" fmla="*/ 70051 w 2525139"/>
              <a:gd name="connsiteY1" fmla="*/ 0 h 700506"/>
              <a:gd name="connsiteX2" fmla="*/ 2455088 w 2525139"/>
              <a:gd name="connsiteY2" fmla="*/ 0 h 700506"/>
              <a:gd name="connsiteX3" fmla="*/ 2525139 w 2525139"/>
              <a:gd name="connsiteY3" fmla="*/ 70051 h 700506"/>
              <a:gd name="connsiteX4" fmla="*/ 2525139 w 2525139"/>
              <a:gd name="connsiteY4" fmla="*/ 630455 h 700506"/>
              <a:gd name="connsiteX5" fmla="*/ 2455088 w 2525139"/>
              <a:gd name="connsiteY5" fmla="*/ 700506 h 700506"/>
              <a:gd name="connsiteX6" fmla="*/ 70051 w 2525139"/>
              <a:gd name="connsiteY6" fmla="*/ 700506 h 700506"/>
              <a:gd name="connsiteX7" fmla="*/ 0 w 2525139"/>
              <a:gd name="connsiteY7" fmla="*/ 630455 h 700506"/>
              <a:gd name="connsiteX8" fmla="*/ 0 w 2525139"/>
              <a:gd name="connsiteY8" fmla="*/ 70051 h 70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5139" h="700506">
                <a:moveTo>
                  <a:pt x="0" y="70051"/>
                </a:moveTo>
                <a:cubicBezTo>
                  <a:pt x="0" y="31363"/>
                  <a:pt x="31363" y="0"/>
                  <a:pt x="70051" y="0"/>
                </a:cubicBezTo>
                <a:lnTo>
                  <a:pt x="2455088" y="0"/>
                </a:lnTo>
                <a:cubicBezTo>
                  <a:pt x="2493776" y="0"/>
                  <a:pt x="2525139" y="31363"/>
                  <a:pt x="2525139" y="70051"/>
                </a:cubicBezTo>
                <a:lnTo>
                  <a:pt x="2525139" y="630455"/>
                </a:lnTo>
                <a:cubicBezTo>
                  <a:pt x="2525139" y="669143"/>
                  <a:pt x="2493776" y="700506"/>
                  <a:pt x="2455088" y="700506"/>
                </a:cubicBezTo>
                <a:lnTo>
                  <a:pt x="70051" y="700506"/>
                </a:lnTo>
                <a:cubicBezTo>
                  <a:pt x="31363" y="700506"/>
                  <a:pt x="0" y="669143"/>
                  <a:pt x="0" y="630455"/>
                </a:cubicBezTo>
                <a:lnTo>
                  <a:pt x="0" y="70051"/>
                </a:lnTo>
                <a:close/>
              </a:path>
            </a:pathLst>
          </a:custGeom>
          <a:solidFill>
            <a:srgbClr val="2A389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96717" tIns="96717" rIns="96717" bIns="96717"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ysClr val="window" lastClr="FFFFFF"/>
                </a:solidFill>
                <a:latin typeface="+mn-lt"/>
                <a:ea typeface="Corbel" charset="0"/>
                <a:cs typeface="Corbel" charset="0"/>
              </a:rPr>
              <a:t>FOLFOX/</a:t>
            </a:r>
            <a:r>
              <a:rPr lang="en-US" sz="2000" b="1" i="0" kern="1200" dirty="0" err="1">
                <a:solidFill>
                  <a:sysClr val="window" lastClr="FFFFFF"/>
                </a:solidFill>
                <a:latin typeface="+mn-lt"/>
                <a:ea typeface="Corbel" charset="0"/>
                <a:cs typeface="Corbel" charset="0"/>
              </a:rPr>
              <a:t>CapeOx</a:t>
            </a:r>
            <a:r>
              <a:rPr lang="en-US" sz="2000" b="1" i="0" kern="1200" dirty="0">
                <a:solidFill>
                  <a:sysClr val="window" lastClr="FFFFFF"/>
                </a:solidFill>
                <a:latin typeface="+mn-lt"/>
                <a:ea typeface="Corbel" charset="0"/>
                <a:cs typeface="Corbel" charset="0"/>
              </a:rPr>
              <a:t>?</a:t>
            </a:r>
          </a:p>
        </p:txBody>
      </p:sp>
      <p:sp>
        <p:nvSpPr>
          <p:cNvPr id="6" name="TextBox 5">
            <a:extLst>
              <a:ext uri="{FF2B5EF4-FFF2-40B4-BE49-F238E27FC236}">
                <a16:creationId xmlns:a16="http://schemas.microsoft.com/office/drawing/2014/main" id="{EE09FE15-AA27-472B-A360-593374B603A0}"/>
              </a:ext>
            </a:extLst>
          </p:cNvPr>
          <p:cNvSpPr txBox="1"/>
          <p:nvPr/>
        </p:nvSpPr>
        <p:spPr>
          <a:xfrm>
            <a:off x="620486" y="1473555"/>
            <a:ext cx="1915697" cy="400110"/>
          </a:xfrm>
          <a:prstGeom prst="rect">
            <a:avLst/>
          </a:prstGeom>
          <a:noFill/>
        </p:spPr>
        <p:txBody>
          <a:bodyPr wrap="square" rtlCol="0">
            <a:spAutoFit/>
          </a:bodyPr>
          <a:lstStyle/>
          <a:p>
            <a:pPr algn="ctr"/>
            <a:r>
              <a:rPr lang="en-US" sz="2000" b="1" dirty="0"/>
              <a:t>1st line</a:t>
            </a:r>
          </a:p>
        </p:txBody>
      </p:sp>
      <p:sp>
        <p:nvSpPr>
          <p:cNvPr id="21" name="TextBox 20">
            <a:extLst>
              <a:ext uri="{FF2B5EF4-FFF2-40B4-BE49-F238E27FC236}">
                <a16:creationId xmlns:a16="http://schemas.microsoft.com/office/drawing/2014/main" id="{FD64223C-382F-4C4F-9582-0B91C9658E73}"/>
              </a:ext>
            </a:extLst>
          </p:cNvPr>
          <p:cNvSpPr txBox="1"/>
          <p:nvPr/>
        </p:nvSpPr>
        <p:spPr>
          <a:xfrm>
            <a:off x="656843" y="2637672"/>
            <a:ext cx="1915697" cy="400110"/>
          </a:xfrm>
          <a:prstGeom prst="rect">
            <a:avLst/>
          </a:prstGeom>
          <a:noFill/>
        </p:spPr>
        <p:txBody>
          <a:bodyPr wrap="square" rtlCol="0">
            <a:spAutoFit/>
          </a:bodyPr>
          <a:lstStyle/>
          <a:p>
            <a:pPr algn="ctr"/>
            <a:r>
              <a:rPr lang="en-US" sz="2000" b="1" dirty="0"/>
              <a:t>2nd line</a:t>
            </a:r>
          </a:p>
        </p:txBody>
      </p:sp>
      <p:sp>
        <p:nvSpPr>
          <p:cNvPr id="22" name="TextBox 21">
            <a:extLst>
              <a:ext uri="{FF2B5EF4-FFF2-40B4-BE49-F238E27FC236}">
                <a16:creationId xmlns:a16="http://schemas.microsoft.com/office/drawing/2014/main" id="{2EB6970E-F9D9-492E-9ACF-3BFE0A866BB4}"/>
              </a:ext>
            </a:extLst>
          </p:cNvPr>
          <p:cNvSpPr txBox="1"/>
          <p:nvPr/>
        </p:nvSpPr>
        <p:spPr>
          <a:xfrm>
            <a:off x="656843" y="3776323"/>
            <a:ext cx="1915697" cy="400110"/>
          </a:xfrm>
          <a:prstGeom prst="rect">
            <a:avLst/>
          </a:prstGeom>
          <a:noFill/>
        </p:spPr>
        <p:txBody>
          <a:bodyPr wrap="square" rtlCol="0">
            <a:spAutoFit/>
          </a:bodyPr>
          <a:lstStyle/>
          <a:p>
            <a:pPr algn="ctr"/>
            <a:r>
              <a:rPr lang="en-US" sz="2000" b="1" dirty="0"/>
              <a:t>3rd line</a:t>
            </a:r>
          </a:p>
        </p:txBody>
      </p:sp>
      <p:sp>
        <p:nvSpPr>
          <p:cNvPr id="23" name="Freeform: Shape 22">
            <a:extLst>
              <a:ext uri="{FF2B5EF4-FFF2-40B4-BE49-F238E27FC236}">
                <a16:creationId xmlns:a16="http://schemas.microsoft.com/office/drawing/2014/main" id="{1B8B7429-7885-423F-B3C3-1AA79FA6FA98}"/>
              </a:ext>
            </a:extLst>
          </p:cNvPr>
          <p:cNvSpPr/>
          <p:nvPr/>
        </p:nvSpPr>
        <p:spPr>
          <a:xfrm rot="18943">
            <a:off x="6580526" y="2069095"/>
            <a:ext cx="315228" cy="305351"/>
          </a:xfrm>
          <a:custGeom>
            <a:avLst/>
            <a:gdLst>
              <a:gd name="connsiteX0" fmla="*/ 0 w 305350"/>
              <a:gd name="connsiteY0" fmla="*/ 63045 h 315227"/>
              <a:gd name="connsiteX1" fmla="*/ 152675 w 305350"/>
              <a:gd name="connsiteY1" fmla="*/ 63045 h 315227"/>
              <a:gd name="connsiteX2" fmla="*/ 152675 w 305350"/>
              <a:gd name="connsiteY2" fmla="*/ 0 h 315227"/>
              <a:gd name="connsiteX3" fmla="*/ 305350 w 305350"/>
              <a:gd name="connsiteY3" fmla="*/ 157614 h 315227"/>
              <a:gd name="connsiteX4" fmla="*/ 152675 w 305350"/>
              <a:gd name="connsiteY4" fmla="*/ 315227 h 315227"/>
              <a:gd name="connsiteX5" fmla="*/ 152675 w 305350"/>
              <a:gd name="connsiteY5" fmla="*/ 252182 h 315227"/>
              <a:gd name="connsiteX6" fmla="*/ 0 w 305350"/>
              <a:gd name="connsiteY6" fmla="*/ 252182 h 315227"/>
              <a:gd name="connsiteX7" fmla="*/ 0 w 305350"/>
              <a:gd name="connsiteY7" fmla="*/ 63045 h 31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350" h="315227">
                <a:moveTo>
                  <a:pt x="244280" y="1"/>
                </a:moveTo>
                <a:lnTo>
                  <a:pt x="244280" y="157614"/>
                </a:lnTo>
                <a:lnTo>
                  <a:pt x="305350" y="157614"/>
                </a:lnTo>
                <a:lnTo>
                  <a:pt x="152675" y="315226"/>
                </a:lnTo>
                <a:lnTo>
                  <a:pt x="0" y="157614"/>
                </a:lnTo>
                <a:lnTo>
                  <a:pt x="61070" y="157614"/>
                </a:lnTo>
                <a:lnTo>
                  <a:pt x="61070" y="1"/>
                </a:lnTo>
                <a:lnTo>
                  <a:pt x="244280" y="1"/>
                </a:lnTo>
                <a:close/>
              </a:path>
            </a:pathLst>
          </a:custGeom>
          <a:solidFill>
            <a:schemeClr val="accent3">
              <a:lumMod val="75000"/>
            </a:schemeClr>
          </a:solidFill>
          <a:ln>
            <a:noFill/>
          </a:ln>
          <a:effectLst>
            <a:innerShdw blurRad="114300">
              <a:prstClr val="black"/>
            </a:innerShdw>
          </a:effectLst>
        </p:spPr>
        <p:style>
          <a:lnRef idx="0">
            <a:scrgbClr r="0" g="0" b="0"/>
          </a:lnRef>
          <a:fillRef idx="3">
            <a:scrgbClr r="0" g="0" b="0"/>
          </a:fillRef>
          <a:effectRef idx="2">
            <a:scrgbClr r="0" g="0" b="0"/>
          </a:effectRef>
          <a:fontRef idx="minor">
            <a:schemeClr val="lt1"/>
          </a:fontRef>
        </p:style>
        <p:txBody>
          <a:bodyPr spcFirstLastPara="0" vert="horz" wrap="square" lIns="77616" tIns="0" rIns="77616" bIns="97020" numCol="1" spcCol="1270" anchor="ctr" anchorCtr="0">
            <a:noAutofit/>
          </a:bodyPr>
          <a:lstStyle/>
          <a:p>
            <a:pPr algn="ctr" defTabSz="711200">
              <a:lnSpc>
                <a:spcPct val="90000"/>
              </a:lnSpc>
              <a:spcBef>
                <a:spcPct val="0"/>
              </a:spcBef>
              <a:spcAft>
                <a:spcPct val="35000"/>
              </a:spcAft>
            </a:pPr>
            <a:endParaRPr lang="en-US" sz="1600">
              <a:solidFill>
                <a:sysClr val="window" lastClr="FFFFFF"/>
              </a:solidFill>
              <a:latin typeface="Calibri"/>
            </a:endParaRPr>
          </a:p>
        </p:txBody>
      </p:sp>
    </p:spTree>
    <p:extLst>
      <p:ext uri="{BB962C8B-B14F-4D97-AF65-F5344CB8AC3E}">
        <p14:creationId xmlns:p14="http://schemas.microsoft.com/office/powerpoint/2010/main" val="1261531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Where Do We Go From Here?</a:t>
            </a:r>
          </a:p>
        </p:txBody>
      </p:sp>
      <p:sp>
        <p:nvSpPr>
          <p:cNvPr id="4" name="Content Placeholder 2">
            <a:extLst>
              <a:ext uri="{FF2B5EF4-FFF2-40B4-BE49-F238E27FC236}">
                <a16:creationId xmlns:a16="http://schemas.microsoft.com/office/drawing/2014/main" id="{6E5AB5E4-BDD1-7546-9ACA-5533C302805F}"/>
              </a:ext>
            </a:extLst>
          </p:cNvPr>
          <p:cNvSpPr txBox="1">
            <a:spLocks/>
          </p:cNvSpPr>
          <p:nvPr/>
        </p:nvSpPr>
        <p:spPr>
          <a:xfrm>
            <a:off x="457200" y="1200151"/>
            <a:ext cx="8229600" cy="3364034"/>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600"/>
              </a:spcBef>
              <a:buFont typeface="Arial" panose="020B0604020202020204" pitchFamily="34" charset="0"/>
              <a:buChar char="•"/>
              <a:defRPr/>
            </a:pPr>
            <a:r>
              <a:rPr lang="en-US" sz="2400" dirty="0">
                <a:solidFill>
                  <a:prstClr val="black"/>
                </a:solidFill>
              </a:rPr>
              <a:t>Stromal depletion</a:t>
            </a:r>
          </a:p>
          <a:p>
            <a:pPr marL="349250" indent="-342900" algn="l">
              <a:spcBef>
                <a:spcPts val="600"/>
              </a:spcBef>
              <a:buFont typeface="Arial" panose="020B0604020202020204" pitchFamily="34" charset="0"/>
              <a:buChar char="•"/>
              <a:defRPr/>
            </a:pPr>
            <a:r>
              <a:rPr lang="en-US" sz="2400" dirty="0">
                <a:solidFill>
                  <a:prstClr val="black"/>
                </a:solidFill>
              </a:rPr>
              <a:t>Targeted therapy for genetic subgroups</a:t>
            </a:r>
          </a:p>
          <a:p>
            <a:pPr marL="349250" indent="-342900" algn="l">
              <a:spcBef>
                <a:spcPts val="600"/>
              </a:spcBef>
              <a:buFont typeface="Arial" panose="020B0604020202020204" pitchFamily="34" charset="0"/>
              <a:buChar char="•"/>
              <a:defRPr/>
            </a:pPr>
            <a:r>
              <a:rPr lang="en-US" sz="2400" dirty="0">
                <a:solidFill>
                  <a:prstClr val="black"/>
                </a:solidFill>
              </a:rPr>
              <a:t>Targeting stem cells</a:t>
            </a:r>
          </a:p>
          <a:p>
            <a:pPr marL="349250" indent="-342900" algn="l">
              <a:spcBef>
                <a:spcPts val="600"/>
              </a:spcBef>
              <a:buFont typeface="Arial" panose="020B0604020202020204" pitchFamily="34" charset="0"/>
              <a:buChar char="•"/>
              <a:defRPr/>
            </a:pPr>
            <a:r>
              <a:rPr lang="en-US" sz="2400" dirty="0">
                <a:solidFill>
                  <a:prstClr val="black"/>
                </a:solidFill>
              </a:rPr>
              <a:t>Targeting DNA damage response/repair pathway</a:t>
            </a:r>
          </a:p>
          <a:p>
            <a:pPr marL="349250" indent="-342900" algn="l">
              <a:spcBef>
                <a:spcPts val="600"/>
              </a:spcBef>
              <a:buFont typeface="Arial" panose="020B0604020202020204" pitchFamily="34" charset="0"/>
              <a:buChar char="•"/>
              <a:defRPr/>
            </a:pPr>
            <a:r>
              <a:rPr lang="en-US" sz="2400" dirty="0">
                <a:solidFill>
                  <a:prstClr val="black"/>
                </a:solidFill>
              </a:rPr>
              <a:t>Immunotherapy</a:t>
            </a:r>
          </a:p>
          <a:p>
            <a:pPr marL="349250" indent="-342900" algn="l">
              <a:spcBef>
                <a:spcPts val="600"/>
              </a:spcBef>
              <a:buFont typeface="Arial" panose="020B0604020202020204" pitchFamily="34" charset="0"/>
              <a:buChar char="•"/>
              <a:defRPr/>
            </a:pPr>
            <a:r>
              <a:rPr lang="en-US" sz="2400" dirty="0">
                <a:solidFill>
                  <a:prstClr val="black"/>
                </a:solidFill>
              </a:rPr>
              <a:t>Specific inhibitors of key signaling pathways</a:t>
            </a:r>
          </a:p>
          <a:p>
            <a:pPr marL="349250" indent="-342900" algn="l">
              <a:spcBef>
                <a:spcPts val="600"/>
              </a:spcBef>
              <a:buFont typeface="Arial" panose="020B0604020202020204" pitchFamily="34" charset="0"/>
              <a:buChar char="•"/>
              <a:defRPr/>
            </a:pPr>
            <a:r>
              <a:rPr lang="en-US" sz="2400" dirty="0">
                <a:solidFill>
                  <a:prstClr val="black"/>
                </a:solidFill>
              </a:rPr>
              <a:t>Radioimmunotherapy</a:t>
            </a:r>
          </a:p>
          <a:p>
            <a:pPr marL="349250" indent="-342900" algn="l">
              <a:spcBef>
                <a:spcPts val="600"/>
              </a:spcBef>
              <a:buFont typeface="Arial" panose="020B0604020202020204" pitchFamily="34" charset="0"/>
              <a:buChar char="•"/>
              <a:defRPr/>
            </a:pPr>
            <a:r>
              <a:rPr lang="en-US" sz="2400" dirty="0">
                <a:solidFill>
                  <a:prstClr val="black"/>
                </a:solidFill>
              </a:rPr>
              <a:t>Emerging metabolic therapies </a:t>
            </a:r>
          </a:p>
        </p:txBody>
      </p:sp>
      <p:sp>
        <p:nvSpPr>
          <p:cNvPr id="5" name="TextBox 4">
            <a:extLst>
              <a:ext uri="{FF2B5EF4-FFF2-40B4-BE49-F238E27FC236}">
                <a16:creationId xmlns:a16="http://schemas.microsoft.com/office/drawing/2014/main" id="{E9F6F508-6536-5A46-ABE7-9673E6784F9A}"/>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Krantz BA, et al. </a:t>
            </a:r>
            <a:r>
              <a:rPr lang="en-US" sz="1000" i="1" dirty="0">
                <a:solidFill>
                  <a:prstClr val="white"/>
                </a:solidFill>
              </a:rPr>
              <a:t>Chin Clin Oncol</a:t>
            </a:r>
            <a:r>
              <a:rPr lang="en-US" sz="1000" dirty="0">
                <a:solidFill>
                  <a:prstClr val="white"/>
                </a:solidFill>
              </a:rPr>
              <a:t>. 2017;6:30.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3642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97400" y="-17403"/>
            <a:ext cx="4288463" cy="4549646"/>
          </a:xfrm>
          <a:prstGeom prst="rect">
            <a:avLst/>
          </a:prstGeom>
        </p:spPr>
      </p:pic>
      <p:sp>
        <p:nvSpPr>
          <p:cNvPr id="4" name="TextBox 3">
            <a:extLst>
              <a:ext uri="{FF2B5EF4-FFF2-40B4-BE49-F238E27FC236}">
                <a16:creationId xmlns:a16="http://schemas.microsoft.com/office/drawing/2014/main" id="{8D94246B-F1CD-1142-B02D-8B988708E6F2}"/>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Krantz BA, et al. </a:t>
            </a:r>
            <a:r>
              <a:rPr lang="en-US" sz="1000" i="1" dirty="0">
                <a:solidFill>
                  <a:prstClr val="white"/>
                </a:solidFill>
              </a:rPr>
              <a:t>Chin Clin Oncol</a:t>
            </a:r>
            <a:r>
              <a:rPr lang="en-US" sz="1000" dirty="0">
                <a:solidFill>
                  <a:prstClr val="white"/>
                </a:solidFill>
              </a:rPr>
              <a:t>. 2017;6:30. Reproduced with permission from AME Publishing Company.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78B2E939-8984-E249-A070-5BD7CF66C9FF}"/>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Plethora of Targets</a:t>
            </a:r>
          </a:p>
        </p:txBody>
      </p:sp>
      <p:sp>
        <p:nvSpPr>
          <p:cNvPr id="6" name="Rectangle 5">
            <a:extLst>
              <a:ext uri="{FF2B5EF4-FFF2-40B4-BE49-F238E27FC236}">
                <a16:creationId xmlns:a16="http://schemas.microsoft.com/office/drawing/2014/main" id="{DA6434BA-6E75-CF49-8375-B0823BB6A197}"/>
              </a:ext>
            </a:extLst>
          </p:cNvPr>
          <p:cNvSpPr/>
          <p:nvPr/>
        </p:nvSpPr>
        <p:spPr>
          <a:xfrm>
            <a:off x="475756" y="1340515"/>
            <a:ext cx="3848050" cy="2123658"/>
          </a:xfrm>
          <a:prstGeom prst="rect">
            <a:avLst/>
          </a:prstGeom>
          <a:noFill/>
        </p:spPr>
        <p:txBody>
          <a:bodyPr wrap="square">
            <a:spAutoFit/>
          </a:bodyPr>
          <a:lstStyle/>
          <a:p>
            <a:pPr defTabSz="685800">
              <a:defRPr/>
            </a:pPr>
            <a:r>
              <a:rPr lang="en-US" sz="2400" b="1" dirty="0">
                <a:solidFill>
                  <a:prstClr val="black"/>
                </a:solidFill>
                <a:cs typeface="Arial" panose="020B0604020202020204" pitchFamily="34" charset="0"/>
              </a:rPr>
              <a:t>A lot of approaches being actively evaluated in</a:t>
            </a:r>
            <a:br>
              <a:rPr lang="en-US" sz="2400" b="1" dirty="0">
                <a:solidFill>
                  <a:prstClr val="black"/>
                </a:solidFill>
                <a:cs typeface="Arial" panose="020B0604020202020204" pitchFamily="34" charset="0"/>
              </a:rPr>
            </a:br>
            <a:r>
              <a:rPr lang="en-US" sz="2400" b="1" dirty="0">
                <a:solidFill>
                  <a:prstClr val="black"/>
                </a:solidFill>
                <a:cs typeface="Arial" panose="020B0604020202020204" pitchFamily="34" charset="0"/>
              </a:rPr>
              <a:t>the clinic </a:t>
            </a:r>
          </a:p>
          <a:p>
            <a:pPr lvl="1" defTabSz="685800">
              <a:defRPr/>
            </a:pPr>
            <a:r>
              <a:rPr lang="en-US" sz="2000" dirty="0">
                <a:cs typeface="Arial" panose="020B0604020202020204" pitchFamily="34" charset="0"/>
              </a:rPr>
              <a:t>Early phase for the most part (phase 1, phase 2), and some later phase studies </a:t>
            </a:r>
          </a:p>
        </p:txBody>
      </p:sp>
    </p:spTree>
    <p:extLst>
      <p:ext uri="{BB962C8B-B14F-4D97-AF65-F5344CB8AC3E}">
        <p14:creationId xmlns:p14="http://schemas.microsoft.com/office/powerpoint/2010/main" val="4046077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94246B-F1CD-1142-B02D-8B988708E6F2}"/>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Jacobetz MA, et al. </a:t>
            </a:r>
            <a:r>
              <a:rPr lang="en-US" sz="1000" i="1" dirty="0">
                <a:solidFill>
                  <a:prstClr val="white"/>
                </a:solidFill>
              </a:rPr>
              <a:t>Gut</a:t>
            </a:r>
            <a:r>
              <a:rPr lang="en-US" sz="1000" dirty="0">
                <a:solidFill>
                  <a:prstClr val="white"/>
                </a:solidFill>
              </a:rPr>
              <a:t>. 2013;62:112-120; Provenzano PP, et al. </a:t>
            </a:r>
            <a:r>
              <a:rPr lang="en-US" sz="1000" i="1" dirty="0">
                <a:solidFill>
                  <a:prstClr val="white"/>
                </a:solidFill>
              </a:rPr>
              <a:t>Cancer Cell</a:t>
            </a:r>
            <a:r>
              <a:rPr lang="en-US" sz="1000" dirty="0">
                <a:solidFill>
                  <a:prstClr val="white"/>
                </a:solidFill>
              </a:rPr>
              <a:t>. 2012;21:418-429.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78B2E939-8984-E249-A070-5BD7CF66C9FF}"/>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Microenvironment</a:t>
            </a:r>
          </a:p>
        </p:txBody>
      </p:sp>
      <p:pic>
        <p:nvPicPr>
          <p:cNvPr id="7" name="Picture 6">
            <a:extLst>
              <a:ext uri="{FF2B5EF4-FFF2-40B4-BE49-F238E27FC236}">
                <a16:creationId xmlns:a16="http://schemas.microsoft.com/office/drawing/2014/main" id="{06033C51-0552-1C49-8274-7627007FD678}"/>
              </a:ext>
            </a:extLst>
          </p:cNvPr>
          <p:cNvPicPr>
            <a:picLocks noChangeAspect="1" noChangeArrowheads="1"/>
          </p:cNvPicPr>
          <p:nvPr/>
        </p:nvPicPr>
        <p:blipFill>
          <a:blip r:embed="rId3" cstate="print"/>
          <a:srcRect/>
          <a:stretch>
            <a:fillRect/>
          </a:stretch>
        </p:blipFill>
        <p:spPr bwMode="auto">
          <a:xfrm>
            <a:off x="4789555" y="94754"/>
            <a:ext cx="4206902" cy="4206902"/>
          </a:xfrm>
          <a:prstGeom prst="rect">
            <a:avLst/>
          </a:prstGeom>
          <a:noFill/>
        </p:spPr>
      </p:pic>
      <p:sp>
        <p:nvSpPr>
          <p:cNvPr id="9" name="Content Placeholder 2">
            <a:extLst>
              <a:ext uri="{FF2B5EF4-FFF2-40B4-BE49-F238E27FC236}">
                <a16:creationId xmlns:a16="http://schemas.microsoft.com/office/drawing/2014/main" id="{8BA69A76-4995-9D4B-BE3A-EAEDBB855189}"/>
              </a:ext>
            </a:extLst>
          </p:cNvPr>
          <p:cNvSpPr txBox="1">
            <a:spLocks/>
          </p:cNvSpPr>
          <p:nvPr/>
        </p:nvSpPr>
        <p:spPr>
          <a:xfrm>
            <a:off x="457200" y="1200151"/>
            <a:ext cx="41148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0"/>
              </a:spcBef>
              <a:buFont typeface="Arial" panose="020B0604020202020204" pitchFamily="34" charset="0"/>
              <a:buChar char="•"/>
              <a:defRPr/>
            </a:pPr>
            <a:r>
              <a:rPr lang="en-US" sz="2000" dirty="0">
                <a:solidFill>
                  <a:prstClr val="black"/>
                </a:solidFill>
              </a:rPr>
              <a:t>Hypovascular, hypoxic   </a:t>
            </a:r>
            <a:r>
              <a:rPr lang="en-US" sz="1800" dirty="0">
                <a:solidFill>
                  <a:prstClr val="black"/>
                </a:solidFill>
              </a:rPr>
              <a:t>  </a:t>
            </a:r>
          </a:p>
          <a:p>
            <a:pPr marL="349250" indent="-342900" algn="l">
              <a:spcBef>
                <a:spcPts val="1200"/>
              </a:spcBef>
              <a:buFont typeface="Arial" panose="020B0604020202020204" pitchFamily="34" charset="0"/>
              <a:buChar char="•"/>
              <a:defRPr/>
            </a:pPr>
            <a:r>
              <a:rPr lang="en-US" sz="2000" dirty="0">
                <a:solidFill>
                  <a:prstClr val="black"/>
                </a:solidFill>
              </a:rPr>
              <a:t>Physical stromal barrier     </a:t>
            </a:r>
          </a:p>
          <a:p>
            <a:pPr marL="627063" lvl="1" indent="-280988" algn="l">
              <a:spcBef>
                <a:spcPts val="0"/>
              </a:spcBef>
              <a:buSzPct val="75000"/>
              <a:buFont typeface="Courier New" panose="02070309020205020404" pitchFamily="49" charset="0"/>
              <a:buChar char="o"/>
              <a:defRPr/>
            </a:pPr>
            <a:r>
              <a:rPr lang="en-US" sz="1800" dirty="0">
                <a:solidFill>
                  <a:prstClr val="black"/>
                </a:solidFill>
              </a:rPr>
              <a:t>Hyaluronan (HA) glycosaminoglycans</a:t>
            </a:r>
          </a:p>
          <a:p>
            <a:pPr marL="627063" lvl="1" indent="-280988" algn="l">
              <a:spcBef>
                <a:spcPts val="0"/>
              </a:spcBef>
              <a:buSzPct val="75000"/>
              <a:buFont typeface="Courier New" panose="02070309020205020404" pitchFamily="49" charset="0"/>
              <a:buChar char="o"/>
              <a:defRPr/>
            </a:pPr>
            <a:r>
              <a:rPr lang="en-US" sz="1800" dirty="0">
                <a:solidFill>
                  <a:prstClr val="black"/>
                </a:solidFill>
              </a:rPr>
              <a:t>Increased EMT, chemoresistance </a:t>
            </a:r>
          </a:p>
          <a:p>
            <a:pPr marL="349250" indent="-342900" algn="l">
              <a:spcBef>
                <a:spcPts val="1200"/>
              </a:spcBef>
              <a:buFont typeface="Arial" panose="020B0604020202020204" pitchFamily="34" charset="0"/>
              <a:buChar char="•"/>
              <a:defRPr/>
            </a:pPr>
            <a:r>
              <a:rPr lang="en-US" sz="2000" dirty="0">
                <a:solidFill>
                  <a:prstClr val="black"/>
                </a:solidFill>
              </a:rPr>
              <a:t>PEGPH20 recombinant human hyaluronidase     </a:t>
            </a:r>
          </a:p>
          <a:p>
            <a:pPr marL="627063" lvl="1" indent="-280988" algn="l">
              <a:spcBef>
                <a:spcPts val="0"/>
              </a:spcBef>
              <a:buSzPct val="75000"/>
              <a:buFont typeface="Courier New" panose="02070309020205020404" pitchFamily="49" charset="0"/>
              <a:buChar char="o"/>
              <a:defRPr/>
            </a:pPr>
            <a:r>
              <a:rPr lang="en-US" sz="1800" dirty="0">
                <a:solidFill>
                  <a:prstClr val="black"/>
                </a:solidFill>
              </a:rPr>
              <a:t>Depletes HA in stroma </a:t>
            </a:r>
          </a:p>
          <a:p>
            <a:pPr marL="627063" lvl="1" indent="-280988" algn="l">
              <a:spcBef>
                <a:spcPts val="0"/>
              </a:spcBef>
              <a:buSzPct val="75000"/>
              <a:buFont typeface="Courier New" panose="02070309020205020404" pitchFamily="49" charset="0"/>
              <a:buChar char="o"/>
              <a:defRPr/>
            </a:pPr>
            <a:r>
              <a:rPr lang="en-US" sz="1800" dirty="0">
                <a:solidFill>
                  <a:prstClr val="black"/>
                </a:solidFill>
              </a:rPr>
              <a:t>Improves drug delivery  </a:t>
            </a:r>
            <a:r>
              <a:rPr lang="it" sz="1800" dirty="0">
                <a:solidFill>
                  <a:prstClr val="black"/>
                </a:solidFill>
              </a:rPr>
              <a:t> </a:t>
            </a:r>
            <a:endParaRPr lang="en-US" sz="1800" dirty="0">
              <a:solidFill>
                <a:prstClr val="black"/>
              </a:solidFill>
            </a:endParaRPr>
          </a:p>
        </p:txBody>
      </p:sp>
      <p:sp>
        <p:nvSpPr>
          <p:cNvPr id="10" name="TextBox 9">
            <a:extLst>
              <a:ext uri="{FF2B5EF4-FFF2-40B4-BE49-F238E27FC236}">
                <a16:creationId xmlns:a16="http://schemas.microsoft.com/office/drawing/2014/main" id="{3A63EEB9-126D-CD4E-A394-31E025282E7E}"/>
              </a:ext>
            </a:extLst>
          </p:cNvPr>
          <p:cNvSpPr txBox="1"/>
          <p:nvPr/>
        </p:nvSpPr>
        <p:spPr>
          <a:xfrm>
            <a:off x="7021002" y="4289932"/>
            <a:ext cx="1957482" cy="246221"/>
          </a:xfrm>
          <a:prstGeom prst="rect">
            <a:avLst/>
          </a:prstGeom>
          <a:noFill/>
        </p:spPr>
        <p:txBody>
          <a:bodyPr wrap="square" rtlCol="0" anchor="b">
            <a:spAutoFit/>
          </a:bodyPr>
          <a:lstStyle/>
          <a:p>
            <a:pPr algn="r">
              <a:defRPr/>
            </a:pPr>
            <a:r>
              <a:rPr lang="en-US" sz="1000" dirty="0"/>
              <a:t>Courtesy: J. Shia (MSKCC)</a:t>
            </a:r>
            <a:endParaRPr kumimoji="0" lang="en-US" sz="1000" b="0" i="0" u="none" strike="noStrike" kern="1200" cap="none" spc="0" normalizeH="0" baseline="0" noProof="0" dirty="0">
              <a:ln>
                <a:noFill/>
              </a:ln>
              <a:effectLst/>
              <a:uLnTx/>
              <a:uFillTx/>
              <a:latin typeface="Calibri"/>
            </a:endParaRPr>
          </a:p>
        </p:txBody>
      </p:sp>
    </p:spTree>
    <p:extLst>
      <p:ext uri="{BB962C8B-B14F-4D97-AF65-F5344CB8AC3E}">
        <p14:creationId xmlns:p14="http://schemas.microsoft.com/office/powerpoint/2010/main" val="1409084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Hingorani SR, et al. </a:t>
            </a:r>
            <a:r>
              <a:rPr lang="en-US" sz="1000" i="1" dirty="0">
                <a:solidFill>
                  <a:prstClr val="white"/>
                </a:solidFill>
              </a:rPr>
              <a:t>J Clin Oncol</a:t>
            </a:r>
            <a:r>
              <a:rPr lang="en-US" sz="1000" dirty="0">
                <a:solidFill>
                  <a:prstClr val="white"/>
                </a:solidFill>
              </a:rPr>
              <a:t>. 2018;36:359-366.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HALO 202</a:t>
            </a:r>
          </a:p>
          <a:p>
            <a:pPr algn="l"/>
            <a:r>
              <a:rPr lang="en-US" sz="5100" i="1" dirty="0"/>
              <a:t>Nab-Paclitaxel/Gemcitabine +/- PEGHPH20</a:t>
            </a:r>
          </a:p>
        </p:txBody>
      </p:sp>
      <p:sp>
        <p:nvSpPr>
          <p:cNvPr id="25" name="Rectangle 3">
            <a:extLst>
              <a:ext uri="{FF2B5EF4-FFF2-40B4-BE49-F238E27FC236}">
                <a16:creationId xmlns:a16="http://schemas.microsoft.com/office/drawing/2014/main" id="{55B67CDA-3AEF-1942-98E9-E120DDE3E68B}"/>
              </a:ext>
            </a:extLst>
          </p:cNvPr>
          <p:cNvSpPr txBox="1">
            <a:spLocks noChangeArrowheads="1"/>
          </p:cNvSpPr>
          <p:nvPr/>
        </p:nvSpPr>
        <p:spPr bwMode="auto">
          <a:xfrm>
            <a:off x="488516" y="3590125"/>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169863" lvl="1" indent="-168275" defTabSz="685800" eaLnBrk="1" hangingPunct="1">
              <a:spcBef>
                <a:spcPts val="0"/>
              </a:spcBef>
              <a:buClr>
                <a:schemeClr val="tx1"/>
              </a:buClr>
              <a:buSzPct val="100000"/>
              <a:buFont typeface="Arial" panose="020B0604020202020204" pitchFamily="34" charset="0"/>
              <a:buChar char="•"/>
              <a:defRPr/>
            </a:pPr>
            <a:r>
              <a:rPr lang="en-US" altLang="en-US" sz="1600" kern="0" dirty="0">
                <a:cs typeface="Arial" panose="020B0604020202020204" pitchFamily="34" charset="0"/>
              </a:rPr>
              <a:t>Primary endpoint: PFS, TE rate</a:t>
            </a:r>
          </a:p>
          <a:p>
            <a:pPr marL="169863" lvl="1" indent="-168275" defTabSz="685800" eaLnBrk="1" hangingPunct="1">
              <a:spcBef>
                <a:spcPts val="0"/>
              </a:spcBef>
              <a:buClr>
                <a:schemeClr val="tx1"/>
              </a:buClr>
              <a:buSzPct val="100000"/>
              <a:buFont typeface="Arial" panose="020B0604020202020204" pitchFamily="34" charset="0"/>
              <a:buChar char="•"/>
              <a:defRPr/>
            </a:pPr>
            <a:r>
              <a:rPr lang="en-US" altLang="en-US" sz="1600" kern="0" dirty="0">
                <a:cs typeface="Arial" panose="020B0604020202020204" pitchFamily="34" charset="0"/>
              </a:rPr>
              <a:t>Secondary:  PFS by HA level, ORR, OS, Safety</a:t>
            </a:r>
          </a:p>
          <a:p>
            <a:pPr marL="169863" lvl="1" indent="-168275" defTabSz="685800" eaLnBrk="1" hangingPunct="1">
              <a:spcBef>
                <a:spcPts val="0"/>
              </a:spcBef>
              <a:buClr>
                <a:schemeClr val="tx1"/>
              </a:buClr>
              <a:buSzPct val="100000"/>
              <a:buFont typeface="Arial" panose="020B0604020202020204" pitchFamily="34" charset="0"/>
              <a:buChar char="•"/>
              <a:defRPr/>
            </a:pPr>
            <a:r>
              <a:rPr lang="en-US" altLang="en-US" sz="1600" b="1" kern="0" dirty="0">
                <a:cs typeface="Arial" panose="020B0604020202020204" pitchFamily="34" charset="0"/>
              </a:rPr>
              <a:t>Exploratory: </a:t>
            </a:r>
            <a:r>
              <a:rPr lang="en-US" sz="1600" b="1" dirty="0">
                <a:ea typeface="ＭＳ Ｐゴシック" charset="-128"/>
                <a:cs typeface="Corbel"/>
              </a:rPr>
              <a:t>OS by HA level, duration of response, DOR</a:t>
            </a:r>
            <a:endParaRPr lang="en-US" altLang="en-US" sz="1600" b="1" kern="0" dirty="0">
              <a:cs typeface="Arial" panose="020B0604020202020204" pitchFamily="34" charset="0"/>
            </a:endParaRPr>
          </a:p>
        </p:txBody>
      </p:sp>
      <p:grpSp>
        <p:nvGrpSpPr>
          <p:cNvPr id="12" name="Group 11">
            <a:extLst>
              <a:ext uri="{FF2B5EF4-FFF2-40B4-BE49-F238E27FC236}">
                <a16:creationId xmlns:a16="http://schemas.microsoft.com/office/drawing/2014/main" id="{A4691DC5-F2EC-436F-AEBD-2393598ADCE6}"/>
              </a:ext>
            </a:extLst>
          </p:cNvPr>
          <p:cNvGrpSpPr/>
          <p:nvPr/>
        </p:nvGrpSpPr>
        <p:grpSpPr>
          <a:xfrm>
            <a:off x="1514310" y="1172726"/>
            <a:ext cx="6115380" cy="2534211"/>
            <a:chOff x="166174" y="1283756"/>
            <a:chExt cx="6115380" cy="2534211"/>
          </a:xfrm>
        </p:grpSpPr>
        <p:sp>
          <p:nvSpPr>
            <p:cNvPr id="13" name="Freeform: Shape 12">
              <a:extLst>
                <a:ext uri="{FF2B5EF4-FFF2-40B4-BE49-F238E27FC236}">
                  <a16:creationId xmlns:a16="http://schemas.microsoft.com/office/drawing/2014/main" id="{4A757E1B-06DB-42AA-B5FF-15D620E1EA92}"/>
                </a:ext>
              </a:extLst>
            </p:cNvPr>
            <p:cNvSpPr/>
            <p:nvPr/>
          </p:nvSpPr>
          <p:spPr>
            <a:xfrm>
              <a:off x="166174" y="1388267"/>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Freeform: Shape 13">
              <a:extLst>
                <a:ext uri="{FF2B5EF4-FFF2-40B4-BE49-F238E27FC236}">
                  <a16:creationId xmlns:a16="http://schemas.microsoft.com/office/drawing/2014/main" id="{98230D90-72F2-4B90-B0E6-5A544A08BA75}"/>
                </a:ext>
              </a:extLst>
            </p:cNvPr>
            <p:cNvSpPr/>
            <p:nvPr/>
          </p:nvSpPr>
          <p:spPr>
            <a:xfrm>
              <a:off x="2896664" y="1388267"/>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15" name="Rectangle 14">
              <a:extLst>
                <a:ext uri="{FF2B5EF4-FFF2-40B4-BE49-F238E27FC236}">
                  <a16:creationId xmlns:a16="http://schemas.microsoft.com/office/drawing/2014/main" id="{54095A4E-EBB8-4EA1-8C42-FAB56587AE70}"/>
                </a:ext>
              </a:extLst>
            </p:cNvPr>
            <p:cNvSpPr/>
            <p:nvPr/>
          </p:nvSpPr>
          <p:spPr>
            <a:xfrm>
              <a:off x="1193364" y="150920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6" name="Straight Connector 15">
              <a:extLst>
                <a:ext uri="{FF2B5EF4-FFF2-40B4-BE49-F238E27FC236}">
                  <a16:creationId xmlns:a16="http://schemas.microsoft.com/office/drawing/2014/main" id="{01F31793-0A02-41BE-8F8D-606347090837}"/>
                </a:ext>
              </a:extLst>
            </p:cNvPr>
            <p:cNvCxnSpPr/>
            <p:nvPr/>
          </p:nvCxnSpPr>
          <p:spPr>
            <a:xfrm flipH="1">
              <a:off x="3391057" y="1285638"/>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360672C-B016-4E0E-86F0-FD40CE7CBF11}"/>
                </a:ext>
              </a:extLst>
            </p:cNvPr>
            <p:cNvCxnSpPr/>
            <p:nvPr/>
          </p:nvCxnSpPr>
          <p:spPr>
            <a:xfrm>
              <a:off x="3391057" y="2546806"/>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19" name="Rectangle 13">
              <a:extLst>
                <a:ext uri="{FF2B5EF4-FFF2-40B4-BE49-F238E27FC236}">
                  <a16:creationId xmlns:a16="http://schemas.microsoft.com/office/drawing/2014/main" id="{F0921F43-E7E4-4E8C-B4B1-9C3D18EFB876}"/>
                </a:ext>
              </a:extLst>
            </p:cNvPr>
            <p:cNvSpPr>
              <a:spLocks noChangeArrowheads="1"/>
            </p:cNvSpPr>
            <p:nvPr/>
          </p:nvSpPr>
          <p:spPr bwMode="auto">
            <a:xfrm>
              <a:off x="274320" y="2153032"/>
              <a:ext cx="2622344" cy="1001308"/>
            </a:xfrm>
            <a:prstGeom prst="rect">
              <a:avLst/>
            </a:prstGeom>
            <a:noFill/>
            <a:ln w="9525">
              <a:noFill/>
              <a:miter lim="800000"/>
              <a:headEnd/>
              <a:tailEnd/>
            </a:ln>
            <a:effectLst/>
          </p:spPr>
          <p:txBody>
            <a:bodyPr wrap="square" lIns="54364" tIns="27182" rIns="54364" bIns="27182">
              <a:spAutoFit/>
            </a:bodyPr>
            <a:lstStyle/>
            <a:p>
              <a:pPr algn="ctr" defTabSz="544116">
                <a:lnSpc>
                  <a:spcPct val="90000"/>
                </a:lnSpc>
                <a:spcBef>
                  <a:spcPts val="900"/>
                </a:spcBef>
              </a:pPr>
              <a:r>
                <a:rPr lang="en-US" sz="2000" b="1" dirty="0">
                  <a:ea typeface="ヒラギノ角ゴ Pro W3"/>
                  <a:cs typeface="ヒラギノ角ゴ Pro W3"/>
                </a:rPr>
                <a:t>Untreated </a:t>
              </a:r>
              <a:r>
                <a:rPr lang="en-US" sz="2000" b="1" dirty="0" err="1">
                  <a:ea typeface="ヒラギノ角ゴ Pro W3"/>
                  <a:cs typeface="ヒラギノ角ゴ Pro W3"/>
                </a:rPr>
                <a:t>mPDAC</a:t>
              </a:r>
              <a:endParaRPr lang="en-US" sz="2000" b="1" dirty="0">
                <a:ea typeface="ヒラギノ角ゴ Pro W3"/>
                <a:cs typeface="ヒラギノ角ゴ Pro W3"/>
              </a:endParaRPr>
            </a:p>
            <a:p>
              <a:pPr algn="ctr" defTabSz="544116">
                <a:lnSpc>
                  <a:spcPct val="90000"/>
                </a:lnSpc>
              </a:pPr>
              <a:r>
                <a:rPr lang="en-US" sz="2000" b="1" dirty="0">
                  <a:ea typeface="ヒラギノ角ゴ Pro W3"/>
                  <a:cs typeface="ヒラギノ角ゴ Pro W3"/>
                </a:rPr>
                <a:t>KPS 70–100%</a:t>
              </a:r>
            </a:p>
            <a:p>
              <a:pPr algn="ctr" defTabSz="544116">
                <a:lnSpc>
                  <a:spcPct val="90000"/>
                </a:lnSpc>
                <a:spcBef>
                  <a:spcPts val="900"/>
                </a:spcBef>
              </a:pPr>
              <a:r>
                <a:rPr lang="en-US" sz="2000" dirty="0">
                  <a:ea typeface="ヒラギノ角ゴ Pro W3"/>
                  <a:cs typeface="ヒラギノ角ゴ Pro W3"/>
                </a:rPr>
                <a:t>(N=279)</a:t>
              </a:r>
            </a:p>
          </p:txBody>
        </p:sp>
        <p:sp>
          <p:nvSpPr>
            <p:cNvPr id="27" name="Text Box 20">
              <a:extLst>
                <a:ext uri="{FF2B5EF4-FFF2-40B4-BE49-F238E27FC236}">
                  <a16:creationId xmlns:a16="http://schemas.microsoft.com/office/drawing/2014/main" id="{88DA10B2-F4DE-463D-A65F-210350E411AD}"/>
                </a:ext>
              </a:extLst>
            </p:cNvPr>
            <p:cNvSpPr txBox="1">
              <a:spLocks noChangeArrowheads="1"/>
            </p:cNvSpPr>
            <p:nvPr/>
          </p:nvSpPr>
          <p:spPr bwMode="auto">
            <a:xfrm>
              <a:off x="1484648" y="1389933"/>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28" name="AutoShape 17">
              <a:extLst>
                <a:ext uri="{FF2B5EF4-FFF2-40B4-BE49-F238E27FC236}">
                  <a16:creationId xmlns:a16="http://schemas.microsoft.com/office/drawing/2014/main" id="{4543A004-C917-4FA7-B10C-91D49BE644C3}"/>
                </a:ext>
              </a:extLst>
            </p:cNvPr>
            <p:cNvSpPr>
              <a:spLocks noChangeArrowheads="1"/>
            </p:cNvSpPr>
            <p:nvPr/>
          </p:nvSpPr>
          <p:spPr bwMode="auto">
            <a:xfrm>
              <a:off x="2879322" y="157308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9" name="Rectangle 28">
              <a:extLst>
                <a:ext uri="{FF2B5EF4-FFF2-40B4-BE49-F238E27FC236}">
                  <a16:creationId xmlns:a16="http://schemas.microsoft.com/office/drawing/2014/main" id="{8E4B9FE1-97A8-43B2-96BA-FE5D0EE0E1DF}"/>
                </a:ext>
              </a:extLst>
            </p:cNvPr>
            <p:cNvSpPr/>
            <p:nvPr/>
          </p:nvSpPr>
          <p:spPr>
            <a:xfrm>
              <a:off x="1193364" y="1514878"/>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Freeform: Shape 29">
              <a:extLst>
                <a:ext uri="{FF2B5EF4-FFF2-40B4-BE49-F238E27FC236}">
                  <a16:creationId xmlns:a16="http://schemas.microsoft.com/office/drawing/2014/main" id="{FC7E0BCA-56B0-43E4-A0FB-B00ED0268468}"/>
                </a:ext>
              </a:extLst>
            </p:cNvPr>
            <p:cNvSpPr/>
            <p:nvPr/>
          </p:nvSpPr>
          <p:spPr>
            <a:xfrm>
              <a:off x="3595035" y="1283756"/>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137160" algn="ctr" eaLnBrk="0" hangingPunct="0"/>
              <a:r>
                <a:rPr lang="pt-BR" sz="1400" b="1" dirty="0">
                  <a:solidFill>
                    <a:schemeClr val="tx1"/>
                  </a:solidFill>
                </a:rPr>
                <a:t>nab-P + Gem + PEGPH20 </a:t>
              </a:r>
              <a:br>
                <a:rPr lang="pt-BR" sz="1400" b="1" dirty="0">
                  <a:solidFill>
                    <a:schemeClr val="tx1"/>
                  </a:solidFill>
                </a:rPr>
              </a:br>
              <a:r>
                <a:rPr lang="pt-BR" sz="1400" b="1" dirty="0">
                  <a:solidFill>
                    <a:schemeClr val="tx1"/>
                  </a:solidFill>
                </a:rPr>
                <a:t>3</a:t>
              </a:r>
              <a:r>
                <a:rPr lang="el-GR" sz="1400" b="1" dirty="0">
                  <a:solidFill>
                    <a:schemeClr val="tx1"/>
                  </a:solidFill>
                </a:rPr>
                <a:t>μ</a:t>
              </a:r>
              <a:r>
                <a:rPr lang="pt-BR" sz="1400" b="1" dirty="0">
                  <a:solidFill>
                    <a:schemeClr val="tx1"/>
                  </a:solidFill>
                </a:rPr>
                <a:t>g/kg IV x 2 wk (C1)</a:t>
              </a:r>
              <a:r>
                <a:rPr lang="de-DE" sz="1400" dirty="0">
                  <a:solidFill>
                    <a:prstClr val="black"/>
                  </a:solidFill>
                  <a:ea typeface="Wingdings"/>
                  <a:cs typeface="Corbel"/>
                  <a:sym typeface="Wingdings"/>
                </a:rPr>
                <a:t>  </a:t>
              </a:r>
              <a:r>
                <a:rPr lang="pt-BR" sz="1400" b="1" dirty="0">
                  <a:solidFill>
                    <a:schemeClr val="tx1"/>
                  </a:solidFill>
                </a:rPr>
                <a:t>wkly</a:t>
              </a:r>
            </a:p>
            <a:p>
              <a:pPr marL="137160" algn="ctr" eaLnBrk="0" hangingPunct="0"/>
              <a:r>
                <a:rPr lang="pt-BR" sz="1400" dirty="0">
                  <a:solidFill>
                    <a:schemeClr val="tx1"/>
                  </a:solidFill>
                </a:rPr>
                <a:t>(N=166)</a:t>
              </a:r>
              <a:endParaRPr lang="en-US" sz="1400" dirty="0">
                <a:solidFill>
                  <a:schemeClr val="tx1"/>
                </a:solidFill>
              </a:endParaRPr>
            </a:p>
          </p:txBody>
        </p:sp>
        <p:sp>
          <p:nvSpPr>
            <p:cNvPr id="31" name="AutoShape 17">
              <a:extLst>
                <a:ext uri="{FF2B5EF4-FFF2-40B4-BE49-F238E27FC236}">
                  <a16:creationId xmlns:a16="http://schemas.microsoft.com/office/drawing/2014/main" id="{536FF0BC-148C-4E63-B101-B52A3CF59CF4}"/>
                </a:ext>
              </a:extLst>
            </p:cNvPr>
            <p:cNvSpPr>
              <a:spLocks noChangeArrowheads="1"/>
            </p:cNvSpPr>
            <p:nvPr/>
          </p:nvSpPr>
          <p:spPr bwMode="auto">
            <a:xfrm>
              <a:off x="2879322" y="1578766"/>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2" name="Freeform: Shape 31">
              <a:extLst>
                <a:ext uri="{FF2B5EF4-FFF2-40B4-BE49-F238E27FC236}">
                  <a16:creationId xmlns:a16="http://schemas.microsoft.com/office/drawing/2014/main" id="{C251909D-8E23-46BE-9AAD-710CA0A46FE8}"/>
                </a:ext>
              </a:extLst>
            </p:cNvPr>
            <p:cNvSpPr/>
            <p:nvPr/>
          </p:nvSpPr>
          <p:spPr>
            <a:xfrm flipV="1">
              <a:off x="3595035" y="2960717"/>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3" name="Rectangle 32">
              <a:extLst>
                <a:ext uri="{FF2B5EF4-FFF2-40B4-BE49-F238E27FC236}">
                  <a16:creationId xmlns:a16="http://schemas.microsoft.com/office/drawing/2014/main" id="{55EC0982-DC1D-4F16-AD82-ECA3F9306929}"/>
                </a:ext>
              </a:extLst>
            </p:cNvPr>
            <p:cNvSpPr/>
            <p:nvPr/>
          </p:nvSpPr>
          <p:spPr>
            <a:xfrm>
              <a:off x="3805819" y="3123936"/>
              <a:ext cx="2239406" cy="523220"/>
            </a:xfrm>
            <a:prstGeom prst="rect">
              <a:avLst/>
            </a:prstGeom>
          </p:spPr>
          <p:txBody>
            <a:bodyPr wrap="square">
              <a:spAutoFit/>
            </a:bodyPr>
            <a:lstStyle/>
            <a:p>
              <a:pPr algn="ctr" eaLnBrk="0" hangingPunct="0"/>
              <a:r>
                <a:rPr lang="en-US" sz="1400" b="1" dirty="0"/>
                <a:t>nab-P + Gem</a:t>
              </a:r>
            </a:p>
            <a:p>
              <a:pPr algn="ctr" eaLnBrk="0" hangingPunct="0"/>
              <a:r>
                <a:rPr lang="en-US" sz="1400" dirty="0"/>
                <a:t>(N=113)</a:t>
              </a:r>
            </a:p>
          </p:txBody>
        </p:sp>
      </p:grpSp>
    </p:spTree>
    <p:extLst>
      <p:ext uri="{BB962C8B-B14F-4D97-AF65-F5344CB8AC3E}">
        <p14:creationId xmlns:p14="http://schemas.microsoft.com/office/powerpoint/2010/main" val="823998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it" sz="1000" dirty="0">
                <a:solidFill>
                  <a:prstClr val="white"/>
                </a:solidFill>
              </a:rPr>
              <a:t>Hingorani SR. </a:t>
            </a:r>
            <a:r>
              <a:rPr lang="it" sz="1000" i="1" dirty="0">
                <a:solidFill>
                  <a:prstClr val="white"/>
                </a:solidFill>
              </a:rPr>
              <a:t>J Clin Oncol</a:t>
            </a:r>
            <a:r>
              <a:rPr lang="it" sz="1000" dirty="0">
                <a:solidFill>
                  <a:prstClr val="white"/>
                </a:solidFill>
              </a:rPr>
              <a:t>. 2017;35:Abstr.4008</a:t>
            </a:r>
            <a:r>
              <a:rPr lang="en-US" sz="1000" dirty="0">
                <a:solidFill>
                  <a:prstClr val="white"/>
                </a:solidFill>
              </a:rPr>
              <a:t>; Hingorani SR, et al. </a:t>
            </a:r>
            <a:r>
              <a:rPr lang="en-US" sz="1000" i="1" dirty="0">
                <a:solidFill>
                  <a:prstClr val="white"/>
                </a:solidFill>
              </a:rPr>
              <a:t>J Clin Oncol</a:t>
            </a:r>
            <a:r>
              <a:rPr lang="en-US" sz="1000" dirty="0">
                <a:solidFill>
                  <a:prstClr val="white"/>
                </a:solidFill>
              </a:rPr>
              <a:t>. 2018;36:359-366.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HALO 202</a:t>
            </a:r>
          </a:p>
          <a:p>
            <a:pPr algn="l"/>
            <a:r>
              <a:rPr lang="en-US" sz="5100" i="1" dirty="0"/>
              <a:t>Thromboembolic Events</a:t>
            </a:r>
          </a:p>
        </p:txBody>
      </p:sp>
      <p:graphicFrame>
        <p:nvGraphicFramePr>
          <p:cNvPr id="8" name="Group 32">
            <a:extLst>
              <a:ext uri="{FF2B5EF4-FFF2-40B4-BE49-F238E27FC236}">
                <a16:creationId xmlns:a16="http://schemas.microsoft.com/office/drawing/2014/main" id="{C0E7C89B-BA8E-2C41-B3B2-E83C91495A3B}"/>
              </a:ext>
            </a:extLst>
          </p:cNvPr>
          <p:cNvGraphicFramePr>
            <a:graphicFrameLocks noGrp="1"/>
          </p:cNvGraphicFramePr>
          <p:nvPr>
            <p:extLst>
              <p:ext uri="{D42A27DB-BD31-4B8C-83A1-F6EECF244321}">
                <p14:modId xmlns:p14="http://schemas.microsoft.com/office/powerpoint/2010/main" val="725925197"/>
              </p:ext>
            </p:extLst>
          </p:nvPr>
        </p:nvGraphicFramePr>
        <p:xfrm>
          <a:off x="541911" y="1313953"/>
          <a:ext cx="8067394" cy="2842360"/>
        </p:xfrm>
        <a:graphic>
          <a:graphicData uri="http://schemas.openxmlformats.org/drawingml/2006/table">
            <a:tbl>
              <a:tblPr firstRow="1">
                <a:tableStyleId>{1E171933-4619-4E11-9A3F-F7608DF75F80}</a:tableStyleId>
              </a:tblPr>
              <a:tblGrid>
                <a:gridCol w="3931941">
                  <a:extLst>
                    <a:ext uri="{9D8B030D-6E8A-4147-A177-3AD203B41FA5}">
                      <a16:colId xmlns:a16="http://schemas.microsoft.com/office/drawing/2014/main" val="20000"/>
                    </a:ext>
                  </a:extLst>
                </a:gridCol>
                <a:gridCol w="2033265">
                  <a:extLst>
                    <a:ext uri="{9D8B030D-6E8A-4147-A177-3AD203B41FA5}">
                      <a16:colId xmlns:a16="http://schemas.microsoft.com/office/drawing/2014/main" val="20002"/>
                    </a:ext>
                  </a:extLst>
                </a:gridCol>
                <a:gridCol w="2102188">
                  <a:extLst>
                    <a:ext uri="{9D8B030D-6E8A-4147-A177-3AD203B41FA5}">
                      <a16:colId xmlns:a16="http://schemas.microsoft.com/office/drawing/2014/main" val="20001"/>
                    </a:ext>
                  </a:extLst>
                </a:gridCol>
              </a:tblGrid>
              <a:tr h="274394">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000" u="none" strike="noStrike" cap="none" normalizeH="0" baseline="0" dirty="0">
                          <a:ln>
                            <a:noFill/>
                          </a:ln>
                          <a:effectLst/>
                        </a:rPr>
                        <a:t>TE Rate, % (n/N)</a:t>
                      </a:r>
                      <a:endParaRPr kumimoji="0" lang="en-US" sz="2000" b="1" i="0" u="none" strike="noStrike" cap="none" normalizeH="0" baseline="0" dirty="0">
                        <a:ln>
                          <a:noFill/>
                        </a:ln>
                        <a:solidFill>
                          <a:schemeClr val="bg1"/>
                        </a:solidFill>
                        <a:effectLst/>
                        <a:latin typeface="+mn-lt"/>
                      </a:endParaRPr>
                    </a:p>
                  </a:txBody>
                  <a:tcPr marL="91435" marR="91435" marT="34300" marB="34300" anchor="ctr" horzOverflow="overflow"/>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400" u="none" strike="noStrike" cap="none" normalizeH="0" baseline="0" dirty="0">
                          <a:ln>
                            <a:noFill/>
                          </a:ln>
                          <a:effectLst/>
                        </a:rPr>
                        <a:t>All Pts</a:t>
                      </a:r>
                      <a:endParaRPr kumimoji="0" lang="en-US" sz="2400" b="1" i="0" u="none" strike="noStrike" cap="none" normalizeH="0" baseline="0" dirty="0">
                        <a:ln>
                          <a:noFill/>
                        </a:ln>
                        <a:solidFill>
                          <a:schemeClr val="bg1"/>
                        </a:solidFill>
                        <a:effectLst/>
                        <a:latin typeface="+mn-lt"/>
                      </a:endParaRPr>
                    </a:p>
                  </a:txBody>
                  <a:tcPr marL="91435" marR="91435" marT="34300" marB="34300" anchor="ctr" horzOverflow="overflow"/>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marL="121881" marR="121881" marT="45722" marB="4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3"/>
                  </a:ext>
                </a:extLst>
              </a:tr>
              <a:tr h="480188">
                <a:tc vMerge="1">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marL="121881" marR="121881" marT="45722" marB="4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b="1" u="none" strike="noStrike" cap="none" normalizeH="0" baseline="0" dirty="0">
                          <a:ln>
                            <a:noFill/>
                          </a:ln>
                          <a:solidFill>
                            <a:schemeClr val="bg1"/>
                          </a:solidFill>
                          <a:effectLst/>
                        </a:rPr>
                        <a:t>PAG</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b="1" u="none" strike="noStrike" cap="none" normalizeH="0" baseline="0" dirty="0">
                          <a:ln>
                            <a:noFill/>
                          </a:ln>
                          <a:solidFill>
                            <a:schemeClr val="bg1"/>
                          </a:solidFill>
                          <a:effectLst/>
                        </a:rPr>
                        <a:t>N= 166</a:t>
                      </a:r>
                      <a:endParaRPr kumimoji="0" lang="en-US" sz="2000" b="1" i="0" u="none" strike="noStrike" cap="none" normalizeH="0" baseline="0" dirty="0">
                        <a:ln>
                          <a:noFill/>
                        </a:ln>
                        <a:solidFill>
                          <a:schemeClr val="bg1"/>
                        </a:solidFill>
                        <a:effectLst/>
                        <a:latin typeface="+mn-lt"/>
                      </a:endParaRPr>
                    </a:p>
                  </a:txBody>
                  <a:tcPr marL="91435" marR="91435" marT="34300" marB="34300" anchor="ctr" horzOverflow="overflow">
                    <a:solidFill>
                      <a:schemeClr val="accent4"/>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b="1" u="none" strike="noStrike" cap="none" normalizeH="0" baseline="0" dirty="0">
                          <a:ln>
                            <a:noFill/>
                          </a:ln>
                          <a:solidFill>
                            <a:schemeClr val="bg1"/>
                          </a:solidFill>
                          <a:effectLst/>
                        </a:rPr>
                        <a:t>AG</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b="1" u="none" strike="noStrike" cap="none" normalizeH="0" baseline="0" dirty="0">
                          <a:ln>
                            <a:noFill/>
                          </a:ln>
                          <a:solidFill>
                            <a:schemeClr val="bg1"/>
                          </a:solidFill>
                          <a:effectLst/>
                        </a:rPr>
                        <a:t>N= 113</a:t>
                      </a:r>
                      <a:endParaRPr kumimoji="0" lang="en-US" sz="2000" b="1" i="0" u="none" strike="noStrike" cap="none" normalizeH="0" baseline="0" dirty="0">
                        <a:ln>
                          <a:noFill/>
                        </a:ln>
                        <a:solidFill>
                          <a:schemeClr val="bg1"/>
                        </a:solidFill>
                        <a:effectLst/>
                        <a:latin typeface="+mn-lt"/>
                      </a:endParaRPr>
                    </a:p>
                  </a:txBody>
                  <a:tcPr marL="91435" marR="91435" marT="34300" marB="34300" anchor="ctr" horzOverflow="overflow">
                    <a:solidFill>
                      <a:schemeClr val="accent4"/>
                    </a:solidFill>
                  </a:tcPr>
                </a:tc>
                <a:extLst>
                  <a:ext uri="{0D108BD9-81ED-4DB2-BD59-A6C34878D82A}">
                    <a16:rowId xmlns:a16="http://schemas.microsoft.com/office/drawing/2014/main" val="10000"/>
                  </a:ext>
                </a:extLst>
              </a:tr>
              <a:tr h="274394">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2000" b="1" u="none" strike="noStrike" cap="none" normalizeH="0" baseline="0" dirty="0">
                          <a:ln>
                            <a:noFill/>
                          </a:ln>
                          <a:effectLst/>
                        </a:rPr>
                        <a:t>Stage 1 </a:t>
                      </a:r>
                      <a:r>
                        <a:rPr kumimoji="0" lang="en-US" sz="2000" u="none" strike="noStrike" cap="none" normalizeH="0" baseline="0" dirty="0">
                          <a:ln>
                            <a:noFill/>
                          </a:ln>
                          <a:effectLst/>
                        </a:rPr>
                        <a:t>(pre-prophylaxis)</a:t>
                      </a:r>
                      <a:endParaRPr kumimoji="0" lang="en-US" sz="2000" b="1" i="0" u="none" strike="noStrike" cap="none" normalizeH="0" baseline="0" dirty="0">
                        <a:ln>
                          <a:noFill/>
                        </a:ln>
                        <a:solidFill>
                          <a:schemeClr val="bg2">
                            <a:lumMod val="10000"/>
                          </a:schemeClr>
                        </a:solidFill>
                        <a:effectLst/>
                        <a:latin typeface="+mn-lt"/>
                      </a:endParaRPr>
                    </a:p>
                  </a:txBody>
                  <a:tcPr marL="91435" marR="91435" marT="34300" marB="34300"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43% (32/74)</a:t>
                      </a: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25% (15/61)</a:t>
                      </a: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anchor="ctr" horzOverflow="overflow"/>
                </a:tc>
                <a:extLst>
                  <a:ext uri="{0D108BD9-81ED-4DB2-BD59-A6C34878D82A}">
                    <a16:rowId xmlns:a16="http://schemas.microsoft.com/office/drawing/2014/main" val="10001"/>
                  </a:ext>
                </a:extLst>
              </a:tr>
              <a:tr h="274320">
                <a:tc>
                  <a:txBody>
                    <a:bodyPr/>
                    <a:lstStyle/>
                    <a:p>
                      <a:pPr marL="0" marR="0" lvl="0" indent="0" algn="l" defTabSz="914400" rtl="0" eaLnBrk="1" fontAlgn="base" latinLnBrk="0" hangingPunct="1">
                        <a:lnSpc>
                          <a:spcPct val="100000"/>
                        </a:lnSpc>
                        <a:spcBef>
                          <a:spcPct val="0"/>
                        </a:spcBef>
                        <a:spcAft>
                          <a:spcPts val="0"/>
                        </a:spcAft>
                        <a:buClrTx/>
                        <a:buSzTx/>
                        <a:buFontTx/>
                        <a:buNone/>
                        <a:tabLst/>
                      </a:pP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horzOverflow="overflow">
                    <a:solidFill>
                      <a:srgbClr val="EDEAF0"/>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anchor="ctr" horzOverflow="overflow">
                    <a:solidFill>
                      <a:srgbClr val="EDEAF0"/>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anchor="ctr" horzOverflow="overflow">
                    <a:solidFill>
                      <a:srgbClr val="EDEAF0"/>
                    </a:solidFill>
                  </a:tcPr>
                </a:tc>
                <a:extLst>
                  <a:ext uri="{0D108BD9-81ED-4DB2-BD59-A6C34878D82A}">
                    <a16:rowId xmlns:a16="http://schemas.microsoft.com/office/drawing/2014/main" val="10004"/>
                  </a:ext>
                </a:extLst>
              </a:tr>
              <a:tr h="685982">
                <a:tc>
                  <a:txBody>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2000" b="1" u="none" strike="noStrike" cap="none" normalizeH="0" baseline="0" dirty="0">
                          <a:ln>
                            <a:noFill/>
                          </a:ln>
                          <a:effectLst/>
                        </a:rPr>
                        <a:t>Stage 2</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a:ln>
                            <a:noFill/>
                          </a:ln>
                          <a:effectLst/>
                        </a:rPr>
                        <a:t>    40 mg/day enoxaparin</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a:ln>
                            <a:noFill/>
                          </a:ln>
                          <a:effectLst/>
                        </a:rPr>
                        <a:t>    1 mg/kg/day enoxaparin</a:t>
                      </a: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14% (12/86)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28% (5/18)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10% (7/68)</a:t>
                      </a: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10% (4/39)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29% (2/7)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2000" u="none" strike="noStrike" cap="none" normalizeH="0" baseline="0" dirty="0">
                          <a:ln>
                            <a:noFill/>
                          </a:ln>
                          <a:effectLst/>
                        </a:rPr>
                        <a:t>6% (2/32)</a:t>
                      </a:r>
                      <a:endParaRPr kumimoji="0" lang="en-US" sz="2000" b="0" i="0" u="none" strike="noStrike" cap="none" normalizeH="0" baseline="0" dirty="0">
                        <a:ln>
                          <a:noFill/>
                        </a:ln>
                        <a:solidFill>
                          <a:schemeClr val="bg2">
                            <a:lumMod val="10000"/>
                          </a:schemeClr>
                        </a:solidFill>
                        <a:effectLst/>
                        <a:latin typeface="+mn-lt"/>
                      </a:endParaRPr>
                    </a:p>
                  </a:txBody>
                  <a:tcPr marL="91435" marR="91435" marT="34300" marB="34300" anchor="ctr" horzOverflow="overflow"/>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86403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Ramanathan RK, et al.  Gastrointestinal Cancers Symposium, 2018.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SWOG S1313</a:t>
            </a:r>
          </a:p>
          <a:p>
            <a:pPr algn="l"/>
            <a:r>
              <a:rPr lang="en-US" sz="5100" i="1" dirty="0"/>
              <a:t>mFOLFIRINOX +/- PEGPH20</a:t>
            </a:r>
          </a:p>
        </p:txBody>
      </p:sp>
      <p:graphicFrame>
        <p:nvGraphicFramePr>
          <p:cNvPr id="5" name="Content Placeholder 4">
            <a:extLst>
              <a:ext uri="{FF2B5EF4-FFF2-40B4-BE49-F238E27FC236}">
                <a16:creationId xmlns:a16="http://schemas.microsoft.com/office/drawing/2014/main" id="{61192DED-97B0-BE4F-BFB0-A9AD7E04B1C2}"/>
              </a:ext>
            </a:extLst>
          </p:cNvPr>
          <p:cNvGraphicFramePr>
            <a:graphicFrameLocks/>
          </p:cNvGraphicFramePr>
          <p:nvPr>
            <p:extLst>
              <p:ext uri="{D42A27DB-BD31-4B8C-83A1-F6EECF244321}">
                <p14:modId xmlns:p14="http://schemas.microsoft.com/office/powerpoint/2010/main" val="359254855"/>
              </p:ext>
            </p:extLst>
          </p:nvPr>
        </p:nvGraphicFramePr>
        <p:xfrm>
          <a:off x="466480" y="1239076"/>
          <a:ext cx="8229600" cy="3139440"/>
        </p:xfrm>
        <a:graphic>
          <a:graphicData uri="http://schemas.openxmlformats.org/drawingml/2006/table">
            <a:tbl>
              <a:tblPr firstRow="1" bandRow="1">
                <a:tableStyleId>{00A15C55-8517-42AA-B614-E9B94910E393}</a:tableStyleId>
              </a:tblPr>
              <a:tblGrid>
                <a:gridCol w="2085892">
                  <a:extLst>
                    <a:ext uri="{9D8B030D-6E8A-4147-A177-3AD203B41FA5}">
                      <a16:colId xmlns:a16="http://schemas.microsoft.com/office/drawing/2014/main" val="3100888728"/>
                    </a:ext>
                  </a:extLst>
                </a:gridCol>
                <a:gridCol w="1948070">
                  <a:extLst>
                    <a:ext uri="{9D8B030D-6E8A-4147-A177-3AD203B41FA5}">
                      <a16:colId xmlns:a16="http://schemas.microsoft.com/office/drawing/2014/main" val="2332492878"/>
                    </a:ext>
                  </a:extLst>
                </a:gridCol>
                <a:gridCol w="2902367">
                  <a:extLst>
                    <a:ext uri="{9D8B030D-6E8A-4147-A177-3AD203B41FA5}">
                      <a16:colId xmlns:a16="http://schemas.microsoft.com/office/drawing/2014/main" val="3801277050"/>
                    </a:ext>
                  </a:extLst>
                </a:gridCol>
                <a:gridCol w="1293271">
                  <a:extLst>
                    <a:ext uri="{9D8B030D-6E8A-4147-A177-3AD203B41FA5}">
                      <a16:colId xmlns:a16="http://schemas.microsoft.com/office/drawing/2014/main" val="3926641081"/>
                    </a:ext>
                  </a:extLst>
                </a:gridCol>
              </a:tblGrid>
              <a:tr h="370840">
                <a:tc>
                  <a:txBody>
                    <a:bodyPr/>
                    <a:lstStyle/>
                    <a:p>
                      <a:endParaRPr lang="en-US" sz="1800" dirty="0">
                        <a:latin typeface="+mn-lt"/>
                      </a:endParaRPr>
                    </a:p>
                  </a:txBody>
                  <a:tcPr anchor="ctr"/>
                </a:tc>
                <a:tc>
                  <a:txBody>
                    <a:bodyPr/>
                    <a:lstStyle/>
                    <a:p>
                      <a:pPr algn="ctr"/>
                      <a:r>
                        <a:rPr lang="en-US" sz="1800" dirty="0"/>
                        <a:t>mFOLFIRINOX</a:t>
                      </a:r>
                    </a:p>
                    <a:p>
                      <a:pPr algn="ctr"/>
                      <a:r>
                        <a:rPr lang="en-US" sz="1800" dirty="0"/>
                        <a:t>N= 56</a:t>
                      </a:r>
                      <a:endParaRPr lang="en-US" sz="1800" dirty="0">
                        <a:latin typeface="+mn-lt"/>
                      </a:endParaRPr>
                    </a:p>
                  </a:txBody>
                  <a:tcPr anchor="ctr"/>
                </a:tc>
                <a:tc>
                  <a:txBody>
                    <a:bodyPr/>
                    <a:lstStyle/>
                    <a:p>
                      <a:pPr algn="ctr"/>
                      <a:r>
                        <a:rPr lang="en-US" sz="1800" dirty="0"/>
                        <a:t>mFOLFIRINOX + PEGPH20 +</a:t>
                      </a:r>
                      <a:br>
                        <a:rPr lang="en-US" sz="1800" dirty="0"/>
                      </a:br>
                      <a:r>
                        <a:rPr lang="en-US" sz="1800" dirty="0"/>
                        <a:t>LMWH</a:t>
                      </a:r>
                    </a:p>
                    <a:p>
                      <a:pPr algn="ctr"/>
                      <a:r>
                        <a:rPr lang="en-US" sz="1800" dirty="0"/>
                        <a:t>N= 45</a:t>
                      </a:r>
                      <a:endParaRPr lang="en-US" sz="1800" dirty="0">
                        <a:latin typeface="+mn-lt"/>
                      </a:endParaRPr>
                    </a:p>
                  </a:txBody>
                  <a:tcPr anchor="ctr"/>
                </a:tc>
                <a:tc>
                  <a:txBody>
                    <a:bodyPr/>
                    <a:lstStyle/>
                    <a:p>
                      <a:endParaRPr lang="en-US" sz="1800" dirty="0">
                        <a:latin typeface="+mn-lt"/>
                      </a:endParaRPr>
                    </a:p>
                  </a:txBody>
                  <a:tcPr anchor="ctr"/>
                </a:tc>
                <a:extLst>
                  <a:ext uri="{0D108BD9-81ED-4DB2-BD59-A6C34878D82A}">
                    <a16:rowId xmlns:a16="http://schemas.microsoft.com/office/drawing/2014/main" val="2622040536"/>
                  </a:ext>
                </a:extLst>
              </a:tr>
              <a:tr h="370840">
                <a:tc>
                  <a:txBody>
                    <a:bodyPr/>
                    <a:lstStyle/>
                    <a:p>
                      <a:r>
                        <a:rPr lang="en-US" sz="1800" dirty="0"/>
                        <a:t>Therapy Exposure</a:t>
                      </a:r>
                      <a:endParaRPr lang="en-US" sz="1800" dirty="0">
                        <a:latin typeface="+mn-lt"/>
                      </a:endParaRPr>
                    </a:p>
                  </a:txBody>
                  <a:tcPr anchor="ctr"/>
                </a:tc>
                <a:tc>
                  <a:txBody>
                    <a:bodyPr/>
                    <a:lstStyle/>
                    <a:p>
                      <a:pPr algn="ctr"/>
                      <a:r>
                        <a:rPr lang="en-US" sz="1800" dirty="0"/>
                        <a:t>8 cycles</a:t>
                      </a:r>
                      <a:endParaRPr lang="en-US" sz="1800" dirty="0">
                        <a:latin typeface="+mn-lt"/>
                      </a:endParaRPr>
                    </a:p>
                  </a:txBody>
                  <a:tcPr anchor="ctr"/>
                </a:tc>
                <a:tc>
                  <a:txBody>
                    <a:bodyPr/>
                    <a:lstStyle/>
                    <a:p>
                      <a:pPr algn="ctr"/>
                      <a:r>
                        <a:rPr lang="en-US" sz="1800" dirty="0"/>
                        <a:t>4 cycles</a:t>
                      </a:r>
                      <a:endParaRPr lang="en-US" sz="1800" dirty="0">
                        <a:latin typeface="+mn-lt"/>
                      </a:endParaRPr>
                    </a:p>
                  </a:txBody>
                  <a:tcPr anchor="ctr"/>
                </a:tc>
                <a:tc>
                  <a:txBody>
                    <a:bodyPr/>
                    <a:lstStyle/>
                    <a:p>
                      <a:r>
                        <a:rPr lang="en-US" sz="1800" dirty="0"/>
                        <a:t>P=0.05</a:t>
                      </a:r>
                      <a:endParaRPr lang="en-US" sz="1800" dirty="0">
                        <a:latin typeface="+mn-lt"/>
                      </a:endParaRPr>
                    </a:p>
                  </a:txBody>
                  <a:tcPr anchor="ctr"/>
                </a:tc>
                <a:extLst>
                  <a:ext uri="{0D108BD9-81ED-4DB2-BD59-A6C34878D82A}">
                    <a16:rowId xmlns:a16="http://schemas.microsoft.com/office/drawing/2014/main" val="3945586907"/>
                  </a:ext>
                </a:extLst>
              </a:tr>
              <a:tr h="370840">
                <a:tc>
                  <a:txBody>
                    <a:bodyPr/>
                    <a:lstStyle/>
                    <a:p>
                      <a:r>
                        <a:rPr lang="en-US" sz="1800" b="1" dirty="0"/>
                        <a:t>Overall Survival</a:t>
                      </a:r>
                      <a:endParaRPr lang="en-US" sz="1800" b="1" dirty="0">
                        <a:latin typeface="+mn-lt"/>
                      </a:endParaRPr>
                    </a:p>
                  </a:txBody>
                  <a:tcPr anchor="ctr"/>
                </a:tc>
                <a:tc>
                  <a:txBody>
                    <a:bodyPr/>
                    <a:lstStyle/>
                    <a:p>
                      <a:pPr algn="ctr"/>
                      <a:r>
                        <a:rPr lang="en-US" sz="1800" b="1" dirty="0"/>
                        <a:t>14.4 months</a:t>
                      </a:r>
                      <a:endParaRPr lang="en-US" sz="1800" b="1" dirty="0">
                        <a:latin typeface="+mn-lt"/>
                      </a:endParaRPr>
                    </a:p>
                  </a:txBody>
                  <a:tcPr anchor="ctr"/>
                </a:tc>
                <a:tc>
                  <a:txBody>
                    <a:bodyPr/>
                    <a:lstStyle/>
                    <a:p>
                      <a:pPr algn="ctr"/>
                      <a:r>
                        <a:rPr lang="en-US" sz="1800" b="1" dirty="0"/>
                        <a:t>7.7 months</a:t>
                      </a:r>
                      <a:endParaRPr lang="en-US" sz="1800" b="1" dirty="0">
                        <a:latin typeface="+mn-lt"/>
                      </a:endParaRPr>
                    </a:p>
                  </a:txBody>
                  <a:tcPr anchor="ctr"/>
                </a:tc>
                <a:tc>
                  <a:txBody>
                    <a:bodyPr/>
                    <a:lstStyle/>
                    <a:p>
                      <a:r>
                        <a:rPr lang="en-US" sz="1800" b="1" dirty="0"/>
                        <a:t>HR 0.45</a:t>
                      </a:r>
                      <a:endParaRPr lang="en-US" sz="1800" b="1" dirty="0">
                        <a:latin typeface="+mn-lt"/>
                      </a:endParaRPr>
                    </a:p>
                  </a:txBody>
                  <a:tcPr anchor="ctr"/>
                </a:tc>
                <a:extLst>
                  <a:ext uri="{0D108BD9-81ED-4DB2-BD59-A6C34878D82A}">
                    <a16:rowId xmlns:a16="http://schemas.microsoft.com/office/drawing/2014/main" val="1991677792"/>
                  </a:ext>
                </a:extLst>
              </a:tr>
              <a:tr h="370840">
                <a:tc>
                  <a:txBody>
                    <a:bodyPr/>
                    <a:lstStyle/>
                    <a:p>
                      <a:r>
                        <a:rPr lang="en-US" sz="1800" dirty="0"/>
                        <a:t>PFS</a:t>
                      </a:r>
                      <a:endParaRPr lang="en-US" sz="1800" dirty="0">
                        <a:latin typeface="+mn-lt"/>
                      </a:endParaRPr>
                    </a:p>
                  </a:txBody>
                  <a:tcPr anchor="ctr"/>
                </a:tc>
                <a:tc>
                  <a:txBody>
                    <a:bodyPr/>
                    <a:lstStyle/>
                    <a:p>
                      <a:pPr algn="ctr"/>
                      <a:r>
                        <a:rPr lang="en-US" sz="1800" dirty="0"/>
                        <a:t>6.2 months</a:t>
                      </a:r>
                      <a:endParaRPr lang="en-US" sz="1800" dirty="0">
                        <a:latin typeface="+mn-lt"/>
                      </a:endParaRPr>
                    </a:p>
                  </a:txBody>
                  <a:tcPr anchor="ctr"/>
                </a:tc>
                <a:tc>
                  <a:txBody>
                    <a:bodyPr/>
                    <a:lstStyle/>
                    <a:p>
                      <a:pPr algn="ctr"/>
                      <a:r>
                        <a:rPr lang="en-US" sz="1800" dirty="0"/>
                        <a:t>4.3 months</a:t>
                      </a:r>
                      <a:endParaRPr lang="en-US" sz="1800" dirty="0">
                        <a:latin typeface="+mn-lt"/>
                      </a:endParaRPr>
                    </a:p>
                  </a:txBody>
                  <a:tcPr anchor="ctr"/>
                </a:tc>
                <a:tc>
                  <a:txBody>
                    <a:bodyPr/>
                    <a:lstStyle/>
                    <a:p>
                      <a:r>
                        <a:rPr lang="en-US" sz="1800" dirty="0"/>
                        <a:t>HR 0.58</a:t>
                      </a:r>
                      <a:endParaRPr lang="en-US" sz="1800" dirty="0">
                        <a:latin typeface="+mn-lt"/>
                      </a:endParaRPr>
                    </a:p>
                  </a:txBody>
                  <a:tcPr anchor="ctr"/>
                </a:tc>
                <a:extLst>
                  <a:ext uri="{0D108BD9-81ED-4DB2-BD59-A6C34878D82A}">
                    <a16:rowId xmlns:a16="http://schemas.microsoft.com/office/drawing/2014/main" val="1254117045"/>
                  </a:ext>
                </a:extLst>
              </a:tr>
              <a:tr h="370840">
                <a:tc>
                  <a:txBody>
                    <a:bodyPr/>
                    <a:lstStyle/>
                    <a:p>
                      <a:r>
                        <a:rPr lang="en-US" sz="1800" dirty="0"/>
                        <a:t>Response Rate</a:t>
                      </a:r>
                      <a:endParaRPr lang="en-US" sz="1800" dirty="0">
                        <a:latin typeface="+mn-lt"/>
                      </a:endParaRPr>
                    </a:p>
                  </a:txBody>
                  <a:tcPr anchor="ctr"/>
                </a:tc>
                <a:tc>
                  <a:txBody>
                    <a:bodyPr/>
                    <a:lstStyle/>
                    <a:p>
                      <a:pPr algn="ctr"/>
                      <a:r>
                        <a:rPr lang="en-US" sz="1800" dirty="0"/>
                        <a:t>45%</a:t>
                      </a:r>
                      <a:endParaRPr lang="en-US" sz="1800" dirty="0">
                        <a:latin typeface="+mn-lt"/>
                      </a:endParaRPr>
                    </a:p>
                  </a:txBody>
                  <a:tcPr anchor="ctr"/>
                </a:tc>
                <a:tc>
                  <a:txBody>
                    <a:bodyPr/>
                    <a:lstStyle/>
                    <a:p>
                      <a:pPr algn="ctr"/>
                      <a:r>
                        <a:rPr lang="en-US" sz="1800" dirty="0"/>
                        <a:t>29%</a:t>
                      </a:r>
                      <a:endParaRPr lang="en-US" sz="1800" dirty="0">
                        <a:latin typeface="+mn-lt"/>
                      </a:endParaRPr>
                    </a:p>
                  </a:txBody>
                  <a:tcPr anchor="ctr"/>
                </a:tc>
                <a:tc>
                  <a:txBody>
                    <a:bodyPr/>
                    <a:lstStyle/>
                    <a:p>
                      <a:endParaRPr lang="en-US" sz="1800" dirty="0">
                        <a:latin typeface="+mn-lt"/>
                      </a:endParaRPr>
                    </a:p>
                  </a:txBody>
                  <a:tcPr anchor="ctr"/>
                </a:tc>
                <a:extLst>
                  <a:ext uri="{0D108BD9-81ED-4DB2-BD59-A6C34878D82A}">
                    <a16:rowId xmlns:a16="http://schemas.microsoft.com/office/drawing/2014/main" val="2195262795"/>
                  </a:ext>
                </a:extLst>
              </a:tr>
              <a:tr h="370840">
                <a:tc>
                  <a:txBody>
                    <a:bodyPr/>
                    <a:lstStyle/>
                    <a:p>
                      <a:r>
                        <a:rPr lang="en-US" sz="1800" dirty="0"/>
                        <a:t>Grade 3-5 Toxicity</a:t>
                      </a:r>
                      <a:endParaRPr lang="en-US" sz="1800" dirty="0">
                        <a:latin typeface="+mn-lt"/>
                      </a:endParaRPr>
                    </a:p>
                  </a:txBody>
                  <a:tcPr anchor="ctr"/>
                </a:tc>
                <a:tc>
                  <a:txBody>
                    <a:bodyPr/>
                    <a:lstStyle/>
                    <a:p>
                      <a:pPr algn="ctr"/>
                      <a:endParaRPr lang="en-US" sz="1800" dirty="0">
                        <a:latin typeface="+mn-lt"/>
                      </a:endParaRPr>
                    </a:p>
                  </a:txBody>
                  <a:tcPr anchor="ctr"/>
                </a:tc>
                <a:tc>
                  <a:txBody>
                    <a:bodyPr/>
                    <a:lstStyle/>
                    <a:p>
                      <a:pPr algn="ctr"/>
                      <a:r>
                        <a:rPr lang="en-US" sz="1800" dirty="0"/>
                        <a:t>Higher</a:t>
                      </a:r>
                      <a:endParaRPr lang="en-US" sz="1800" dirty="0">
                        <a:latin typeface="+mn-lt"/>
                      </a:endParaRPr>
                    </a:p>
                  </a:txBody>
                  <a:tcPr anchor="ctr"/>
                </a:tc>
                <a:tc>
                  <a:txBody>
                    <a:bodyPr/>
                    <a:lstStyle/>
                    <a:p>
                      <a:r>
                        <a:rPr lang="en-US" sz="1800" dirty="0"/>
                        <a:t>OR 2.77</a:t>
                      </a:r>
                      <a:endParaRPr lang="en-US" sz="1800" dirty="0">
                        <a:latin typeface="+mn-lt"/>
                      </a:endParaRPr>
                    </a:p>
                  </a:txBody>
                  <a:tcPr anchor="ctr"/>
                </a:tc>
                <a:extLst>
                  <a:ext uri="{0D108BD9-81ED-4DB2-BD59-A6C34878D82A}">
                    <a16:rowId xmlns:a16="http://schemas.microsoft.com/office/drawing/2014/main" val="576843686"/>
                  </a:ext>
                </a:extLst>
              </a:tr>
              <a:tr h="370840">
                <a:tc>
                  <a:txBody>
                    <a:bodyPr/>
                    <a:lstStyle/>
                    <a:p>
                      <a:r>
                        <a:rPr lang="en-US" sz="1800" dirty="0"/>
                        <a:t>TE Events (LMWH)</a:t>
                      </a:r>
                      <a:endParaRPr lang="en-US" sz="1800" dirty="0">
                        <a:latin typeface="+mn-lt"/>
                      </a:endParaRPr>
                    </a:p>
                  </a:txBody>
                  <a:tcPr anchor="ctr"/>
                </a:tc>
                <a:tc>
                  <a:txBody>
                    <a:bodyPr/>
                    <a:lstStyle/>
                    <a:p>
                      <a:pPr algn="ctr"/>
                      <a:r>
                        <a:rPr lang="en-US" sz="1800" dirty="0"/>
                        <a:t>5%</a:t>
                      </a:r>
                      <a:endParaRPr lang="en-US" sz="1800" dirty="0">
                        <a:latin typeface="+mn-lt"/>
                      </a:endParaRPr>
                    </a:p>
                  </a:txBody>
                  <a:tcPr anchor="ctr"/>
                </a:tc>
                <a:tc>
                  <a:txBody>
                    <a:bodyPr/>
                    <a:lstStyle/>
                    <a:p>
                      <a:pPr algn="ctr"/>
                      <a:r>
                        <a:rPr lang="en-US" sz="1800" dirty="0"/>
                        <a:t>9%</a:t>
                      </a:r>
                      <a:endParaRPr lang="en-US" sz="1800" dirty="0">
                        <a:latin typeface="+mn-lt"/>
                      </a:endParaRPr>
                    </a:p>
                  </a:txBody>
                  <a:tcPr anchor="ctr"/>
                </a:tc>
                <a:tc>
                  <a:txBody>
                    <a:bodyPr/>
                    <a:lstStyle/>
                    <a:p>
                      <a:endParaRPr lang="en-US" sz="1800" dirty="0">
                        <a:latin typeface="+mn-lt"/>
                      </a:endParaRPr>
                    </a:p>
                  </a:txBody>
                  <a:tcPr anchor="ctr"/>
                </a:tc>
                <a:extLst>
                  <a:ext uri="{0D108BD9-81ED-4DB2-BD59-A6C34878D82A}">
                    <a16:rowId xmlns:a16="http://schemas.microsoft.com/office/drawing/2014/main" val="170951770"/>
                  </a:ext>
                </a:extLst>
              </a:tr>
            </a:tbl>
          </a:graphicData>
        </a:graphic>
      </p:graphicFrame>
    </p:spTree>
    <p:extLst>
      <p:ext uri="{BB962C8B-B14F-4D97-AF65-F5344CB8AC3E}">
        <p14:creationId xmlns:p14="http://schemas.microsoft.com/office/powerpoint/2010/main" val="348645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O'Reilly EM, et al. </a:t>
            </a:r>
            <a:r>
              <a:rPr lang="en-US" sz="1000" i="1" dirty="0">
                <a:solidFill>
                  <a:prstClr val="white"/>
                </a:solidFill>
              </a:rPr>
              <a:t>Cancer</a:t>
            </a:r>
            <a:r>
              <a:rPr lang="en-US" sz="1000" dirty="0">
                <a:solidFill>
                  <a:prstClr val="white"/>
                </a:solidFill>
              </a:rPr>
              <a:t>. 2018;124:1374-1382.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 (BRCA+ vs BRCA-)</a:t>
            </a:r>
          </a:p>
          <a:p>
            <a:pPr algn="l"/>
            <a:r>
              <a:rPr lang="en-US" sz="5100" i="1" dirty="0"/>
              <a:t>Phase 1B: Cisplatin, Gemcitabine, and Veliparib</a:t>
            </a:r>
          </a:p>
        </p:txBody>
      </p:sp>
      <p:pic>
        <p:nvPicPr>
          <p:cNvPr id="8" name="Picture 2">
            <a:extLst>
              <a:ext uri="{FF2B5EF4-FFF2-40B4-BE49-F238E27FC236}">
                <a16:creationId xmlns:a16="http://schemas.microsoft.com/office/drawing/2014/main" id="{DECA837A-C15E-9940-ABA0-FAC44B5BC0F7}"/>
              </a:ext>
            </a:extLst>
          </p:cNvPr>
          <p:cNvPicPr>
            <a:picLocks noChangeAspect="1" noChangeArrowheads="1"/>
          </p:cNvPicPr>
          <p:nvPr/>
        </p:nvPicPr>
        <p:blipFill>
          <a:blip r:embed="rId3" cstate="print"/>
          <a:srcRect/>
          <a:stretch>
            <a:fillRect/>
          </a:stretch>
        </p:blipFill>
        <p:spPr bwMode="auto">
          <a:xfrm>
            <a:off x="1719337" y="1143529"/>
            <a:ext cx="5707183" cy="3226373"/>
          </a:xfrm>
          <a:prstGeom prst="rect">
            <a:avLst/>
          </a:prstGeom>
          <a:noFill/>
          <a:ln w="9525">
            <a:noFill/>
            <a:miter lim="800000"/>
            <a:headEnd/>
            <a:tailEnd/>
          </a:ln>
          <a:effectLst/>
        </p:spPr>
      </p:pic>
    </p:spTree>
    <p:extLst>
      <p:ext uri="{BB962C8B-B14F-4D97-AF65-F5344CB8AC3E}">
        <p14:creationId xmlns:p14="http://schemas.microsoft.com/office/powerpoint/2010/main" val="410574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Molecular Pathogenesis</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8708"/>
            <a:ext cx="6059029" cy="246221"/>
          </a:xfrm>
          <a:prstGeom prst="rect">
            <a:avLst/>
          </a:prstGeom>
          <a:noFill/>
        </p:spPr>
        <p:txBody>
          <a:bodyPr wrap="square" rtlCol="0" anchor="t">
            <a:spAutoFit/>
          </a:bodyPr>
          <a:lstStyle/>
          <a:p>
            <a:pPr>
              <a:defRPr/>
            </a:pPr>
            <a:r>
              <a:rPr lang="en-US" sz="1000" dirty="0">
                <a:solidFill>
                  <a:prstClr val="white"/>
                </a:solidFill>
              </a:rPr>
              <a:t>Ghaneh P, et al. </a:t>
            </a:r>
            <a:r>
              <a:rPr lang="en-US" sz="1000" i="1" dirty="0">
                <a:solidFill>
                  <a:prstClr val="white"/>
                </a:solidFill>
              </a:rPr>
              <a:t>Gut</a:t>
            </a:r>
            <a:r>
              <a:rPr lang="en-US" sz="1000" dirty="0">
                <a:solidFill>
                  <a:prstClr val="white"/>
                </a:solidFill>
              </a:rPr>
              <a:t>. 2007;56:1134-1152. Reproduced with permission from BMJ Publishing Group Ltd.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97196B2-3AD6-2D4B-8A57-C54F104E2CEB}"/>
              </a:ext>
            </a:extLst>
          </p:cNvPr>
          <p:cNvPicPr>
            <a:picLocks noChangeAspect="1"/>
          </p:cNvPicPr>
          <p:nvPr/>
        </p:nvPicPr>
        <p:blipFill>
          <a:blip r:embed="rId3"/>
          <a:stretch>
            <a:fillRect/>
          </a:stretch>
        </p:blipFill>
        <p:spPr>
          <a:xfrm>
            <a:off x="1301750" y="1165693"/>
            <a:ext cx="6540500" cy="3352800"/>
          </a:xfrm>
          <a:prstGeom prst="rect">
            <a:avLst/>
          </a:prstGeom>
        </p:spPr>
      </p:pic>
    </p:spTree>
    <p:extLst>
      <p:ext uri="{BB962C8B-B14F-4D97-AF65-F5344CB8AC3E}">
        <p14:creationId xmlns:p14="http://schemas.microsoft.com/office/powerpoint/2010/main" val="391344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O'Reilly EM, et al. </a:t>
            </a:r>
            <a:r>
              <a:rPr lang="en-US" sz="1000" i="1" dirty="0">
                <a:solidFill>
                  <a:prstClr val="white"/>
                </a:solidFill>
              </a:rPr>
              <a:t>Cancer</a:t>
            </a:r>
            <a:r>
              <a:rPr lang="en-US" sz="1000" dirty="0">
                <a:solidFill>
                  <a:prstClr val="white"/>
                </a:solidFill>
              </a:rPr>
              <a:t>. 2018;124:1374-1382.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000" dirty="0"/>
              <a:t>Phase 1B: Duration on Study</a:t>
            </a:r>
            <a:endParaRPr lang="en-US" sz="5800" dirty="0"/>
          </a:p>
          <a:p>
            <a:pPr algn="l"/>
            <a:r>
              <a:rPr lang="en-US" sz="5100" i="1" dirty="0"/>
              <a:t>BRCA+ vs BRCA-</a:t>
            </a:r>
          </a:p>
        </p:txBody>
      </p:sp>
      <p:pic>
        <p:nvPicPr>
          <p:cNvPr id="5" name="Picture 4">
            <a:extLst>
              <a:ext uri="{FF2B5EF4-FFF2-40B4-BE49-F238E27FC236}">
                <a16:creationId xmlns:a16="http://schemas.microsoft.com/office/drawing/2014/main" id="{03D78B8F-0484-B448-8567-2A249CBEFF25}"/>
              </a:ext>
            </a:extLst>
          </p:cNvPr>
          <p:cNvPicPr>
            <a:picLocks noChangeAspect="1"/>
          </p:cNvPicPr>
          <p:nvPr/>
        </p:nvPicPr>
        <p:blipFill>
          <a:blip r:embed="rId3"/>
          <a:stretch>
            <a:fillRect/>
          </a:stretch>
        </p:blipFill>
        <p:spPr>
          <a:xfrm>
            <a:off x="1717481" y="1191236"/>
            <a:ext cx="5717533" cy="3258015"/>
          </a:xfrm>
          <a:prstGeom prst="rect">
            <a:avLst/>
          </a:prstGeom>
        </p:spPr>
      </p:pic>
    </p:spTree>
    <p:extLst>
      <p:ext uri="{BB962C8B-B14F-4D97-AF65-F5344CB8AC3E}">
        <p14:creationId xmlns:p14="http://schemas.microsoft.com/office/powerpoint/2010/main" val="202688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02227F-1243-3E4F-8B41-275E14943B04}"/>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O'Reilly EM, et al. </a:t>
            </a:r>
            <a:r>
              <a:rPr lang="en-US" sz="1000" i="1" dirty="0">
                <a:solidFill>
                  <a:prstClr val="white"/>
                </a:solidFill>
              </a:rPr>
              <a:t>Cancer</a:t>
            </a:r>
            <a:r>
              <a:rPr lang="en-US" sz="1000" dirty="0">
                <a:solidFill>
                  <a:prstClr val="white"/>
                </a:solidFill>
              </a:rPr>
              <a:t>. 2018;124:1374-1382.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000" dirty="0"/>
              <a:t>Phase 1B: OS</a:t>
            </a:r>
            <a:endParaRPr lang="en-US" sz="5800" dirty="0"/>
          </a:p>
          <a:p>
            <a:pPr algn="l"/>
            <a:r>
              <a:rPr lang="en-US" sz="5100" i="1" dirty="0"/>
              <a:t>BRCA+ vs BRCA-</a:t>
            </a:r>
          </a:p>
        </p:txBody>
      </p:sp>
      <p:sp>
        <p:nvSpPr>
          <p:cNvPr id="8" name="Content Placeholder 2">
            <a:extLst>
              <a:ext uri="{FF2B5EF4-FFF2-40B4-BE49-F238E27FC236}">
                <a16:creationId xmlns:a16="http://schemas.microsoft.com/office/drawing/2014/main" id="{1E498608-0729-F346-B236-4FD7E622A67C}"/>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200"/>
              </a:spcBef>
              <a:spcAft>
                <a:spcPts val="200"/>
              </a:spcAft>
              <a:buFont typeface="Arial" panose="020B0604020202020204" pitchFamily="34" charset="0"/>
              <a:buChar char="•"/>
              <a:defRPr/>
            </a:pPr>
            <a:endParaRPr lang="pt" sz="2400" dirty="0">
              <a:solidFill>
                <a:prstClr val="black"/>
              </a:solidFill>
            </a:endParaRPr>
          </a:p>
          <a:p>
            <a:pPr marL="349250" indent="-342900" algn="l">
              <a:spcBef>
                <a:spcPts val="200"/>
              </a:spcBef>
              <a:spcAft>
                <a:spcPts val="200"/>
              </a:spcAft>
              <a:buFont typeface="Arial" panose="020B0604020202020204" pitchFamily="34" charset="0"/>
              <a:buChar char="•"/>
              <a:defRPr/>
            </a:pPr>
            <a:r>
              <a:rPr lang="pt" sz="2400" dirty="0">
                <a:solidFill>
                  <a:prstClr val="black"/>
                </a:solidFill>
              </a:rPr>
              <a:t>Germline BRCA(-): OS 11 months (95% CI: 1.5-12.1)</a:t>
            </a:r>
            <a:endParaRPr lang="en-US" sz="2400" dirty="0">
              <a:solidFill>
                <a:prstClr val="black"/>
              </a:solidFill>
            </a:endParaRPr>
          </a:p>
          <a:p>
            <a:pPr marL="6350" algn="l">
              <a:spcBef>
                <a:spcPts val="200"/>
              </a:spcBef>
              <a:spcAft>
                <a:spcPts val="200"/>
              </a:spcAft>
              <a:defRPr/>
            </a:pPr>
            <a:endParaRPr lang="en-US" sz="2400" dirty="0">
              <a:solidFill>
                <a:prstClr val="black"/>
              </a:solidFill>
            </a:endParaRPr>
          </a:p>
          <a:p>
            <a:pPr marL="349250" indent="-342900" algn="l">
              <a:spcBef>
                <a:spcPts val="200"/>
              </a:spcBef>
              <a:spcAft>
                <a:spcPts val="200"/>
              </a:spcAft>
              <a:buFont typeface="Arial" panose="020B0604020202020204" pitchFamily="34" charset="0"/>
              <a:buChar char="•"/>
              <a:defRPr/>
            </a:pPr>
            <a:r>
              <a:rPr lang="pt" sz="2400" dirty="0">
                <a:solidFill>
                  <a:prstClr val="black"/>
                </a:solidFill>
              </a:rPr>
              <a:t>Germline BRCA(+):  OS 23.3 months (95% CI: 3.8-30.2)</a:t>
            </a:r>
            <a:endParaRPr lang="en-US" sz="2400" dirty="0">
              <a:solidFill>
                <a:prstClr val="black"/>
              </a:solidFill>
            </a:endParaRPr>
          </a:p>
          <a:p>
            <a:pPr marL="6350" algn="l">
              <a:spcBef>
                <a:spcPts val="200"/>
              </a:spcBef>
              <a:spcAft>
                <a:spcPts val="200"/>
              </a:spcAft>
              <a:defRPr/>
            </a:pPr>
            <a:endParaRPr lang="en-US" sz="2400" dirty="0">
              <a:solidFill>
                <a:prstClr val="black"/>
              </a:solidFill>
            </a:endParaRPr>
          </a:p>
          <a:p>
            <a:pPr marL="349250" indent="-342900" algn="l">
              <a:spcBef>
                <a:spcPts val="200"/>
              </a:spcBef>
              <a:spcAft>
                <a:spcPts val="200"/>
              </a:spcAft>
              <a:buFont typeface="Arial" panose="020B0604020202020204" pitchFamily="34" charset="0"/>
              <a:buChar char="•"/>
              <a:defRPr/>
            </a:pPr>
            <a:r>
              <a:rPr lang="en-US" sz="2400" dirty="0">
                <a:solidFill>
                  <a:prstClr val="black"/>
                </a:solidFill>
              </a:rPr>
              <a:t>Predictive vs Prognostic effect</a:t>
            </a:r>
          </a:p>
          <a:p>
            <a:pPr marL="6350" algn="l">
              <a:spcBef>
                <a:spcPts val="200"/>
              </a:spcBef>
              <a:spcAft>
                <a:spcPts val="200"/>
              </a:spcAft>
              <a:defRPr/>
            </a:pPr>
            <a:endParaRPr lang="en-US" sz="2400" dirty="0">
              <a:solidFill>
                <a:prstClr val="black"/>
              </a:solidFill>
            </a:endParaRPr>
          </a:p>
        </p:txBody>
      </p:sp>
    </p:spTree>
    <p:extLst>
      <p:ext uri="{BB962C8B-B14F-4D97-AF65-F5344CB8AC3E}">
        <p14:creationId xmlns:p14="http://schemas.microsoft.com/office/powerpoint/2010/main" val="947295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 (BRCA/PALB2)</a:t>
            </a:r>
          </a:p>
          <a:p>
            <a:pPr algn="l"/>
            <a:r>
              <a:rPr lang="en-US" sz="5100" i="1" dirty="0"/>
              <a:t>Randomized Phase 2 Trial: Results Pending</a:t>
            </a:r>
          </a:p>
        </p:txBody>
      </p:sp>
      <p:sp>
        <p:nvSpPr>
          <p:cNvPr id="25" name="Rectangle 3">
            <a:extLst>
              <a:ext uri="{FF2B5EF4-FFF2-40B4-BE49-F238E27FC236}">
                <a16:creationId xmlns:a16="http://schemas.microsoft.com/office/drawing/2014/main" id="{55B67CDA-3AEF-1942-98E9-E120DDE3E68B}"/>
              </a:ext>
            </a:extLst>
          </p:cNvPr>
          <p:cNvSpPr txBox="1">
            <a:spLocks noChangeArrowheads="1"/>
          </p:cNvSpPr>
          <p:nvPr/>
        </p:nvSpPr>
        <p:spPr bwMode="auto">
          <a:xfrm>
            <a:off x="488516" y="3590125"/>
            <a:ext cx="8116865" cy="8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0" lvl="1" indent="0" defTabSz="685800" eaLnBrk="1" hangingPunct="1">
              <a:spcBef>
                <a:spcPts val="0"/>
              </a:spcBef>
              <a:buClr>
                <a:schemeClr val="tx1"/>
              </a:buClr>
              <a:buSzPct val="100000"/>
              <a:buNone/>
              <a:defRPr/>
            </a:pPr>
            <a:r>
              <a:rPr lang="en-US" altLang="en-US" sz="1600" b="1" kern="0" dirty="0">
                <a:cs typeface="Arial" panose="020B0604020202020204" pitchFamily="34" charset="0"/>
              </a:rPr>
              <a:t>Primary endpoint: </a:t>
            </a:r>
            <a:r>
              <a:rPr lang="en-US" altLang="en-US" sz="1600" kern="0" dirty="0">
                <a:cs typeface="Arial" panose="020B0604020202020204" pitchFamily="34" charset="0"/>
              </a:rPr>
              <a:t>Response Rate</a:t>
            </a:r>
          </a:p>
        </p:txBody>
      </p:sp>
      <p:sp>
        <p:nvSpPr>
          <p:cNvPr id="12" name="TextBox 11">
            <a:extLst>
              <a:ext uri="{FF2B5EF4-FFF2-40B4-BE49-F238E27FC236}">
                <a16:creationId xmlns:a16="http://schemas.microsoft.com/office/drawing/2014/main" id="{D9AAFF58-F6A8-5C48-997F-CB19D47D00F3}"/>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O'Reilly EM, </a:t>
            </a:r>
            <a:r>
              <a:rPr lang="en-US" sz="1000" dirty="0" err="1">
                <a:solidFill>
                  <a:prstClr val="white"/>
                </a:solidFill>
              </a:rPr>
              <a:t>Kelsen</a:t>
            </a:r>
            <a:r>
              <a:rPr lang="en-US" sz="1000" dirty="0">
                <a:solidFill>
                  <a:prstClr val="white"/>
                </a:solidFill>
              </a:rPr>
              <a:t> D. NCT01585805.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52445936-151C-43C3-85E7-223D9DB55C79}"/>
              </a:ext>
            </a:extLst>
          </p:cNvPr>
          <p:cNvGrpSpPr/>
          <p:nvPr/>
        </p:nvGrpSpPr>
        <p:grpSpPr>
          <a:xfrm>
            <a:off x="1514310" y="1317347"/>
            <a:ext cx="6115380" cy="2534211"/>
            <a:chOff x="166174" y="1283756"/>
            <a:chExt cx="6115380" cy="2534211"/>
          </a:xfrm>
        </p:grpSpPr>
        <p:sp>
          <p:nvSpPr>
            <p:cNvPr id="21" name="Freeform: Shape 20">
              <a:extLst>
                <a:ext uri="{FF2B5EF4-FFF2-40B4-BE49-F238E27FC236}">
                  <a16:creationId xmlns:a16="http://schemas.microsoft.com/office/drawing/2014/main" id="{F62A9642-6E54-4DDA-BBAD-E3DE731747FC}"/>
                </a:ext>
              </a:extLst>
            </p:cNvPr>
            <p:cNvSpPr/>
            <p:nvPr/>
          </p:nvSpPr>
          <p:spPr>
            <a:xfrm>
              <a:off x="166174" y="1388267"/>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Freeform: Shape 21">
              <a:extLst>
                <a:ext uri="{FF2B5EF4-FFF2-40B4-BE49-F238E27FC236}">
                  <a16:creationId xmlns:a16="http://schemas.microsoft.com/office/drawing/2014/main" id="{99B14BB9-B01E-443E-8F40-3B1C0B9DF340}"/>
                </a:ext>
              </a:extLst>
            </p:cNvPr>
            <p:cNvSpPr/>
            <p:nvPr/>
          </p:nvSpPr>
          <p:spPr>
            <a:xfrm>
              <a:off x="2896664" y="1388267"/>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23" name="Rectangle 22">
              <a:extLst>
                <a:ext uri="{FF2B5EF4-FFF2-40B4-BE49-F238E27FC236}">
                  <a16:creationId xmlns:a16="http://schemas.microsoft.com/office/drawing/2014/main" id="{2AD40E39-4CA5-4A92-9B6A-092D57AFC87D}"/>
                </a:ext>
              </a:extLst>
            </p:cNvPr>
            <p:cNvSpPr/>
            <p:nvPr/>
          </p:nvSpPr>
          <p:spPr>
            <a:xfrm>
              <a:off x="1193364" y="150920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4" name="Straight Connector 23">
              <a:extLst>
                <a:ext uri="{FF2B5EF4-FFF2-40B4-BE49-F238E27FC236}">
                  <a16:creationId xmlns:a16="http://schemas.microsoft.com/office/drawing/2014/main" id="{74B4DCFD-0C6A-4DC2-8121-682C3EF78824}"/>
                </a:ext>
              </a:extLst>
            </p:cNvPr>
            <p:cNvCxnSpPr/>
            <p:nvPr/>
          </p:nvCxnSpPr>
          <p:spPr>
            <a:xfrm flipH="1">
              <a:off x="3391057" y="1285638"/>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BCF0D61-80E9-4E18-BC9B-5EE414F3C4C3}"/>
                </a:ext>
              </a:extLst>
            </p:cNvPr>
            <p:cNvCxnSpPr/>
            <p:nvPr/>
          </p:nvCxnSpPr>
          <p:spPr>
            <a:xfrm>
              <a:off x="3391057" y="2546806"/>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E0B3F09-998C-4C74-A153-156791F9AEAC}"/>
                </a:ext>
              </a:extLst>
            </p:cNvPr>
            <p:cNvSpPr txBox="1"/>
            <p:nvPr/>
          </p:nvSpPr>
          <p:spPr>
            <a:xfrm>
              <a:off x="3391057" y="2392545"/>
              <a:ext cx="674164" cy="338554"/>
            </a:xfrm>
            <a:prstGeom prst="rect">
              <a:avLst/>
            </a:prstGeom>
            <a:noFill/>
          </p:spPr>
          <p:txBody>
            <a:bodyPr wrap="square" rtlCol="0">
              <a:spAutoFit/>
            </a:bodyPr>
            <a:lstStyle/>
            <a:p>
              <a:r>
                <a:rPr lang="en-US" sz="1600" b="1" dirty="0"/>
                <a:t>(1:1)</a:t>
              </a:r>
            </a:p>
          </p:txBody>
        </p:sp>
        <p:sp>
          <p:nvSpPr>
            <p:cNvPr id="28" name="Rectangle 13">
              <a:extLst>
                <a:ext uri="{FF2B5EF4-FFF2-40B4-BE49-F238E27FC236}">
                  <a16:creationId xmlns:a16="http://schemas.microsoft.com/office/drawing/2014/main" id="{90DAABF3-1E38-4F5C-98B5-1952D00B7369}"/>
                </a:ext>
              </a:extLst>
            </p:cNvPr>
            <p:cNvSpPr>
              <a:spLocks noChangeArrowheads="1"/>
            </p:cNvSpPr>
            <p:nvPr/>
          </p:nvSpPr>
          <p:spPr bwMode="auto">
            <a:xfrm>
              <a:off x="274320" y="2099640"/>
              <a:ext cx="2622344" cy="1278307"/>
            </a:xfrm>
            <a:prstGeom prst="rect">
              <a:avLst/>
            </a:prstGeom>
            <a:noFill/>
            <a:ln w="9525">
              <a:noFill/>
              <a:miter lim="800000"/>
              <a:headEnd/>
              <a:tailEnd/>
            </a:ln>
            <a:effectLst/>
          </p:spPr>
          <p:txBody>
            <a:bodyPr wrap="square" lIns="54364" tIns="27182" rIns="54364" bIns="27182">
              <a:spAutoFit/>
            </a:bodyPr>
            <a:lstStyle/>
            <a:p>
              <a:pPr algn="ctr" defTabSz="544116">
                <a:lnSpc>
                  <a:spcPct val="90000"/>
                </a:lnSpc>
                <a:spcBef>
                  <a:spcPts val="900"/>
                </a:spcBef>
              </a:pPr>
              <a:r>
                <a:rPr lang="en-US" sz="2000" b="1" dirty="0">
                  <a:ea typeface="ヒラギノ角ゴ Pro W3"/>
                  <a:cs typeface="ヒラギノ角ゴ Pro W3"/>
                </a:rPr>
                <a:t>Untreated Stage III</a:t>
              </a:r>
              <a:r>
                <a:rPr lang="en-US" sz="2000" dirty="0">
                  <a:ea typeface="ヒラギノ角ゴ Pro W3"/>
                  <a:cs typeface="ヒラギノ角ゴ Pro W3"/>
                </a:rPr>
                <a:t>–</a:t>
              </a:r>
              <a:r>
                <a:rPr lang="en-US" sz="2000" b="1" dirty="0">
                  <a:ea typeface="ヒラギノ角ゴ Pro W3"/>
                  <a:cs typeface="ヒラギノ角ゴ Pro W3"/>
                </a:rPr>
                <a:t>IV PDAC</a:t>
              </a:r>
              <a:br>
                <a:rPr lang="en-US" sz="2000" b="1" dirty="0">
                  <a:ea typeface="ヒラギノ角ゴ Pro W3"/>
                  <a:cs typeface="ヒラギノ角ゴ Pro W3"/>
                </a:rPr>
              </a:br>
              <a:r>
                <a:rPr lang="en-US" sz="2000" b="1" dirty="0">
                  <a:ea typeface="ヒラギノ角ゴ Pro W3"/>
                  <a:cs typeface="ヒラギノ角ゴ Pro W3"/>
                </a:rPr>
                <a:t>ECOG 0-1</a:t>
              </a:r>
            </a:p>
            <a:p>
              <a:pPr algn="ctr" defTabSz="544116">
                <a:lnSpc>
                  <a:spcPct val="90000"/>
                </a:lnSpc>
                <a:spcBef>
                  <a:spcPts val="900"/>
                </a:spcBef>
              </a:pPr>
              <a:r>
                <a:rPr lang="en-US" sz="2000" dirty="0">
                  <a:ea typeface="ヒラギノ角ゴ Pro W3"/>
                  <a:cs typeface="ヒラギノ角ゴ Pro W3"/>
                </a:rPr>
                <a:t>(N=50–70)</a:t>
              </a:r>
            </a:p>
          </p:txBody>
        </p:sp>
        <p:sp>
          <p:nvSpPr>
            <p:cNvPr id="29" name="Text Box 20">
              <a:extLst>
                <a:ext uri="{FF2B5EF4-FFF2-40B4-BE49-F238E27FC236}">
                  <a16:creationId xmlns:a16="http://schemas.microsoft.com/office/drawing/2014/main" id="{B189DD3D-BCF4-4504-9756-1C8833E95127}"/>
                </a:ext>
              </a:extLst>
            </p:cNvPr>
            <p:cNvSpPr txBox="1">
              <a:spLocks noChangeArrowheads="1"/>
            </p:cNvSpPr>
            <p:nvPr/>
          </p:nvSpPr>
          <p:spPr bwMode="auto">
            <a:xfrm>
              <a:off x="1484648" y="1389933"/>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30" name="AutoShape 17">
              <a:extLst>
                <a:ext uri="{FF2B5EF4-FFF2-40B4-BE49-F238E27FC236}">
                  <a16:creationId xmlns:a16="http://schemas.microsoft.com/office/drawing/2014/main" id="{AE34AE6E-BF78-4427-B353-DFE86C86F48D}"/>
                </a:ext>
              </a:extLst>
            </p:cNvPr>
            <p:cNvSpPr>
              <a:spLocks noChangeArrowheads="1"/>
            </p:cNvSpPr>
            <p:nvPr/>
          </p:nvSpPr>
          <p:spPr bwMode="auto">
            <a:xfrm>
              <a:off x="2879322" y="157308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1" name="Rectangle 30">
              <a:extLst>
                <a:ext uri="{FF2B5EF4-FFF2-40B4-BE49-F238E27FC236}">
                  <a16:creationId xmlns:a16="http://schemas.microsoft.com/office/drawing/2014/main" id="{A922758F-C417-4B2C-B0A1-905D888CF82E}"/>
                </a:ext>
              </a:extLst>
            </p:cNvPr>
            <p:cNvSpPr/>
            <p:nvPr/>
          </p:nvSpPr>
          <p:spPr>
            <a:xfrm>
              <a:off x="1193364" y="1514878"/>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Freeform: Shape 31">
              <a:extLst>
                <a:ext uri="{FF2B5EF4-FFF2-40B4-BE49-F238E27FC236}">
                  <a16:creationId xmlns:a16="http://schemas.microsoft.com/office/drawing/2014/main" id="{38F4E25C-E8B3-49A4-BB8B-02B71718DAEC}"/>
                </a:ext>
              </a:extLst>
            </p:cNvPr>
            <p:cNvSpPr/>
            <p:nvPr/>
          </p:nvSpPr>
          <p:spPr>
            <a:xfrm>
              <a:off x="3595035" y="1283756"/>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lnSpc>
                  <a:spcPct val="90000"/>
                </a:lnSpc>
              </a:pPr>
              <a:r>
                <a:rPr lang="it-IT" sz="1600" b="1" dirty="0">
                  <a:solidFill>
                    <a:schemeClr val="tx1"/>
                  </a:solidFill>
                </a:rPr>
                <a:t>Arm A: </a:t>
              </a:r>
            </a:p>
            <a:p>
              <a:pPr algn="ctr" eaLnBrk="0" hangingPunct="0">
                <a:lnSpc>
                  <a:spcPct val="90000"/>
                </a:lnSpc>
              </a:pPr>
              <a:r>
                <a:rPr lang="it-IT" sz="1600" b="1" dirty="0">
                  <a:solidFill>
                    <a:schemeClr val="tx1"/>
                  </a:solidFill>
                </a:rPr>
                <a:t>Cisplatin, Gemcitabine</a:t>
              </a:r>
            </a:p>
            <a:p>
              <a:pPr algn="ctr" eaLnBrk="0" hangingPunct="0">
                <a:lnSpc>
                  <a:spcPct val="90000"/>
                </a:lnSpc>
              </a:pPr>
              <a:r>
                <a:rPr lang="it-IT" sz="1600" b="1" dirty="0">
                  <a:solidFill>
                    <a:schemeClr val="tx1"/>
                  </a:solidFill>
                </a:rPr>
                <a:t>+ Veliparib</a:t>
              </a:r>
              <a:endParaRPr lang="en-US" sz="1600" dirty="0">
                <a:solidFill>
                  <a:schemeClr val="tx1"/>
                </a:solidFill>
              </a:endParaRPr>
            </a:p>
          </p:txBody>
        </p:sp>
        <p:sp>
          <p:nvSpPr>
            <p:cNvPr id="33" name="AutoShape 17">
              <a:extLst>
                <a:ext uri="{FF2B5EF4-FFF2-40B4-BE49-F238E27FC236}">
                  <a16:creationId xmlns:a16="http://schemas.microsoft.com/office/drawing/2014/main" id="{FA10A13B-8F34-4CC9-9CAE-A263841592BD}"/>
                </a:ext>
              </a:extLst>
            </p:cNvPr>
            <p:cNvSpPr>
              <a:spLocks noChangeArrowheads="1"/>
            </p:cNvSpPr>
            <p:nvPr/>
          </p:nvSpPr>
          <p:spPr bwMode="auto">
            <a:xfrm>
              <a:off x="2879322" y="1578766"/>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4" name="Freeform: Shape 33">
              <a:extLst>
                <a:ext uri="{FF2B5EF4-FFF2-40B4-BE49-F238E27FC236}">
                  <a16:creationId xmlns:a16="http://schemas.microsoft.com/office/drawing/2014/main" id="{310226C0-6A92-4E0A-BACC-DF2786585246}"/>
                </a:ext>
              </a:extLst>
            </p:cNvPr>
            <p:cNvSpPr/>
            <p:nvPr/>
          </p:nvSpPr>
          <p:spPr>
            <a:xfrm flipV="1">
              <a:off x="3595035" y="2960717"/>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5" name="Rectangle 34">
              <a:extLst>
                <a:ext uri="{FF2B5EF4-FFF2-40B4-BE49-F238E27FC236}">
                  <a16:creationId xmlns:a16="http://schemas.microsoft.com/office/drawing/2014/main" id="{873269A4-F435-41A7-A3D7-ED7D0B897DE1}"/>
                </a:ext>
              </a:extLst>
            </p:cNvPr>
            <p:cNvSpPr/>
            <p:nvPr/>
          </p:nvSpPr>
          <p:spPr>
            <a:xfrm>
              <a:off x="3820288" y="3092803"/>
              <a:ext cx="2239406" cy="535531"/>
            </a:xfrm>
            <a:prstGeom prst="rect">
              <a:avLst/>
            </a:prstGeom>
          </p:spPr>
          <p:txBody>
            <a:bodyPr wrap="square">
              <a:spAutoFit/>
            </a:bodyPr>
            <a:lstStyle/>
            <a:p>
              <a:pPr algn="ctr" eaLnBrk="0" hangingPunct="0">
                <a:lnSpc>
                  <a:spcPct val="90000"/>
                </a:lnSpc>
              </a:pPr>
              <a:r>
                <a:rPr lang="en-US" sz="1600" b="1" dirty="0"/>
                <a:t>Arm B: </a:t>
              </a:r>
            </a:p>
            <a:p>
              <a:pPr algn="ctr" eaLnBrk="0" hangingPunct="0">
                <a:lnSpc>
                  <a:spcPct val="90000"/>
                </a:lnSpc>
              </a:pPr>
              <a:r>
                <a:rPr lang="en-US" sz="1600" b="1" dirty="0"/>
                <a:t>Cisplatin, Gemcitabine</a:t>
              </a:r>
            </a:p>
          </p:txBody>
        </p:sp>
      </p:grpSp>
    </p:spTree>
    <p:extLst>
      <p:ext uri="{BB962C8B-B14F-4D97-AF65-F5344CB8AC3E}">
        <p14:creationId xmlns:p14="http://schemas.microsoft.com/office/powerpoint/2010/main" val="2986308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Platinum Therapy → Olaparib vs Placebo</a:t>
            </a:r>
          </a:p>
          <a:p>
            <a:pPr algn="l"/>
            <a:r>
              <a:rPr lang="en-US" sz="5800" i="1" dirty="0"/>
              <a:t>Phase 3 Trial (POLO): </a:t>
            </a:r>
            <a:r>
              <a:rPr lang="en-US" sz="6000" i="1" dirty="0"/>
              <a:t>Results Pending</a:t>
            </a:r>
            <a:r>
              <a:rPr lang="en-US" sz="5800" i="1" dirty="0"/>
              <a:t> </a:t>
            </a:r>
          </a:p>
        </p:txBody>
      </p:sp>
      <p:sp>
        <p:nvSpPr>
          <p:cNvPr id="25" name="Rectangle 3">
            <a:extLst>
              <a:ext uri="{FF2B5EF4-FFF2-40B4-BE49-F238E27FC236}">
                <a16:creationId xmlns:a16="http://schemas.microsoft.com/office/drawing/2014/main" id="{55B67CDA-3AEF-1942-98E9-E120DDE3E68B}"/>
              </a:ext>
            </a:extLst>
          </p:cNvPr>
          <p:cNvSpPr txBox="1">
            <a:spLocks noChangeArrowheads="1"/>
          </p:cNvSpPr>
          <p:nvPr/>
        </p:nvSpPr>
        <p:spPr bwMode="auto">
          <a:xfrm>
            <a:off x="488516" y="3804051"/>
            <a:ext cx="8116865" cy="66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0" lvl="1" indent="0" defTabSz="685800" eaLnBrk="1" hangingPunct="1">
              <a:spcBef>
                <a:spcPts val="0"/>
              </a:spcBef>
              <a:buClr>
                <a:schemeClr val="tx1"/>
              </a:buClr>
              <a:buSzPct val="100000"/>
              <a:buNone/>
              <a:defRPr/>
            </a:pPr>
            <a:r>
              <a:rPr lang="en-US" altLang="en-US" sz="1600" b="1" kern="0" dirty="0">
                <a:cs typeface="Arial" panose="020B0604020202020204" pitchFamily="34" charset="0"/>
              </a:rPr>
              <a:t>Primary endpoint: </a:t>
            </a:r>
            <a:r>
              <a:rPr lang="en-US" altLang="en-US" sz="1600" kern="0" dirty="0">
                <a:cs typeface="Arial" panose="020B0604020202020204" pitchFamily="34" charset="0"/>
              </a:rPr>
              <a:t>PFS (central review </a:t>
            </a:r>
            <a:r>
              <a:rPr lang="en-US" altLang="en-US" sz="1600" kern="0" dirty="0" err="1">
                <a:cs typeface="Arial" panose="020B0604020202020204" pitchFamily="34" charset="0"/>
              </a:rPr>
              <a:t>mRECIST</a:t>
            </a:r>
            <a:r>
              <a:rPr lang="en-US" altLang="en-US" sz="1600" kern="0" dirty="0">
                <a:cs typeface="Arial" panose="020B0604020202020204" pitchFamily="34" charset="0"/>
              </a:rPr>
              <a:t> 1.1)</a:t>
            </a:r>
          </a:p>
        </p:txBody>
      </p:sp>
      <p:sp>
        <p:nvSpPr>
          <p:cNvPr id="12" name="TextBox 11">
            <a:extLst>
              <a:ext uri="{FF2B5EF4-FFF2-40B4-BE49-F238E27FC236}">
                <a16:creationId xmlns:a16="http://schemas.microsoft.com/office/drawing/2014/main" id="{D9AAFF58-F6A8-5C48-997F-CB19D47D00F3}"/>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Golan T, Kindler H. NCT02184195.</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D7B75248-74CA-4100-8033-872CD9699D98}"/>
              </a:ext>
            </a:extLst>
          </p:cNvPr>
          <p:cNvGrpSpPr/>
          <p:nvPr/>
        </p:nvGrpSpPr>
        <p:grpSpPr>
          <a:xfrm>
            <a:off x="1514310" y="1317347"/>
            <a:ext cx="6115380" cy="2534211"/>
            <a:chOff x="166174" y="1283756"/>
            <a:chExt cx="6115380" cy="2534211"/>
          </a:xfrm>
        </p:grpSpPr>
        <p:sp>
          <p:nvSpPr>
            <p:cNvPr id="14" name="Freeform: Shape 13">
              <a:extLst>
                <a:ext uri="{FF2B5EF4-FFF2-40B4-BE49-F238E27FC236}">
                  <a16:creationId xmlns:a16="http://schemas.microsoft.com/office/drawing/2014/main" id="{21EAFE4C-A3B3-422A-A4F8-D55E9DD97095}"/>
                </a:ext>
              </a:extLst>
            </p:cNvPr>
            <p:cNvSpPr/>
            <p:nvPr/>
          </p:nvSpPr>
          <p:spPr>
            <a:xfrm>
              <a:off x="166174" y="1388267"/>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Shape 14">
              <a:extLst>
                <a:ext uri="{FF2B5EF4-FFF2-40B4-BE49-F238E27FC236}">
                  <a16:creationId xmlns:a16="http://schemas.microsoft.com/office/drawing/2014/main" id="{18AA496E-7D31-4554-BB95-810A6C88DA43}"/>
                </a:ext>
              </a:extLst>
            </p:cNvPr>
            <p:cNvSpPr/>
            <p:nvPr/>
          </p:nvSpPr>
          <p:spPr>
            <a:xfrm>
              <a:off x="2896664" y="1388267"/>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16" name="Rectangle 15">
              <a:extLst>
                <a:ext uri="{FF2B5EF4-FFF2-40B4-BE49-F238E27FC236}">
                  <a16:creationId xmlns:a16="http://schemas.microsoft.com/office/drawing/2014/main" id="{97D175C5-CAD4-4EFB-B2F4-A8C5614EFFA0}"/>
                </a:ext>
              </a:extLst>
            </p:cNvPr>
            <p:cNvSpPr/>
            <p:nvPr/>
          </p:nvSpPr>
          <p:spPr>
            <a:xfrm>
              <a:off x="1193364" y="150920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7" name="Straight Connector 16">
              <a:extLst>
                <a:ext uri="{FF2B5EF4-FFF2-40B4-BE49-F238E27FC236}">
                  <a16:creationId xmlns:a16="http://schemas.microsoft.com/office/drawing/2014/main" id="{70AEA23B-8A54-4182-9A55-2EB65A58C4F8}"/>
                </a:ext>
              </a:extLst>
            </p:cNvPr>
            <p:cNvCxnSpPr/>
            <p:nvPr/>
          </p:nvCxnSpPr>
          <p:spPr>
            <a:xfrm flipH="1">
              <a:off x="3391057" y="1285638"/>
              <a:ext cx="625275" cy="126116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78F8D67-AD86-429C-949F-868B9CC6F9A6}"/>
                </a:ext>
              </a:extLst>
            </p:cNvPr>
            <p:cNvCxnSpPr/>
            <p:nvPr/>
          </p:nvCxnSpPr>
          <p:spPr>
            <a:xfrm>
              <a:off x="3391057" y="2546806"/>
              <a:ext cx="625275" cy="1258953"/>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23AF537-6C18-4982-8A0A-63D3A4C37E3E}"/>
                </a:ext>
              </a:extLst>
            </p:cNvPr>
            <p:cNvSpPr txBox="1"/>
            <p:nvPr/>
          </p:nvSpPr>
          <p:spPr>
            <a:xfrm>
              <a:off x="3391057" y="2392545"/>
              <a:ext cx="674164" cy="338554"/>
            </a:xfrm>
            <a:prstGeom prst="rect">
              <a:avLst/>
            </a:prstGeom>
            <a:noFill/>
          </p:spPr>
          <p:txBody>
            <a:bodyPr wrap="square" rtlCol="0">
              <a:spAutoFit/>
            </a:bodyPr>
            <a:lstStyle/>
            <a:p>
              <a:r>
                <a:rPr lang="en-US" sz="1600" b="1" dirty="0"/>
                <a:t>(3:2)</a:t>
              </a:r>
            </a:p>
          </p:txBody>
        </p:sp>
        <p:sp>
          <p:nvSpPr>
            <p:cNvPr id="28" name="Rectangle 13">
              <a:extLst>
                <a:ext uri="{FF2B5EF4-FFF2-40B4-BE49-F238E27FC236}">
                  <a16:creationId xmlns:a16="http://schemas.microsoft.com/office/drawing/2014/main" id="{799FDA2B-94EC-45E5-8C06-D9743040BC2C}"/>
                </a:ext>
              </a:extLst>
            </p:cNvPr>
            <p:cNvSpPr>
              <a:spLocks noChangeArrowheads="1"/>
            </p:cNvSpPr>
            <p:nvPr/>
          </p:nvSpPr>
          <p:spPr bwMode="auto">
            <a:xfrm>
              <a:off x="274320" y="1866036"/>
              <a:ext cx="2622344" cy="1555306"/>
            </a:xfrm>
            <a:prstGeom prst="rect">
              <a:avLst/>
            </a:prstGeom>
            <a:noFill/>
            <a:ln w="9525">
              <a:noFill/>
              <a:miter lim="800000"/>
              <a:headEnd/>
              <a:tailEnd/>
            </a:ln>
            <a:effectLst/>
          </p:spPr>
          <p:txBody>
            <a:bodyPr wrap="square" lIns="54364" tIns="27182" rIns="54364" bIns="27182">
              <a:spAutoFit/>
            </a:bodyPr>
            <a:lstStyle/>
            <a:p>
              <a:pPr algn="ctr" defTabSz="544116">
                <a:lnSpc>
                  <a:spcPct val="90000"/>
                </a:lnSpc>
              </a:pPr>
              <a:r>
                <a:rPr lang="pt-BR" sz="2000" b="1" dirty="0">
                  <a:ea typeface="ヒラギノ角ゴ Pro W3"/>
                  <a:cs typeface="ヒラギノ角ゴ Pro W3"/>
                </a:rPr>
                <a:t>Metastatic PDAC</a:t>
              </a:r>
            </a:p>
            <a:p>
              <a:pPr algn="ctr" defTabSz="544116">
                <a:lnSpc>
                  <a:spcPct val="90000"/>
                </a:lnSpc>
              </a:pPr>
              <a:r>
                <a:rPr lang="pt-BR" sz="2000" b="1" dirty="0">
                  <a:ea typeface="ヒラギノ角ゴ Pro W3"/>
                  <a:cs typeface="ヒラギノ角ゴ Pro W3"/>
                </a:rPr>
                <a:t>Germline BRCAm</a:t>
              </a:r>
            </a:p>
            <a:p>
              <a:pPr algn="ctr" defTabSz="544116">
                <a:lnSpc>
                  <a:spcPct val="90000"/>
                </a:lnSpc>
              </a:pPr>
              <a:r>
                <a:rPr lang="pt-BR" sz="2000" b="1" dirty="0">
                  <a:ea typeface="ヒラギノ角ゴ Pro W3"/>
                  <a:cs typeface="ヒラギノ角ゴ Pro W3"/>
                </a:rPr>
                <a:t>Prior Platinum</a:t>
              </a:r>
            </a:p>
            <a:p>
              <a:pPr algn="ctr" defTabSz="544116">
                <a:lnSpc>
                  <a:spcPct val="90000"/>
                </a:lnSpc>
              </a:pPr>
              <a:r>
                <a:rPr lang="en-US" sz="2000" b="1" dirty="0">
                  <a:ea typeface="ヒラギノ角ゴ Pro W3"/>
                  <a:cs typeface="ヒラギノ角ゴ Pro W3"/>
                </a:rPr>
                <a:t>ECOG 0-1</a:t>
              </a:r>
            </a:p>
            <a:p>
              <a:pPr algn="ctr" defTabSz="544116">
                <a:lnSpc>
                  <a:spcPct val="90000"/>
                </a:lnSpc>
                <a:spcBef>
                  <a:spcPts val="900"/>
                </a:spcBef>
              </a:pPr>
              <a:r>
                <a:rPr lang="en-US" sz="2000" dirty="0">
                  <a:ea typeface="ヒラギノ角ゴ Pro W3"/>
                  <a:cs typeface="ヒラギノ角ゴ Pro W3"/>
                </a:rPr>
                <a:t>(N=145)</a:t>
              </a:r>
            </a:p>
          </p:txBody>
        </p:sp>
        <p:sp>
          <p:nvSpPr>
            <p:cNvPr id="29" name="Text Box 20">
              <a:extLst>
                <a:ext uri="{FF2B5EF4-FFF2-40B4-BE49-F238E27FC236}">
                  <a16:creationId xmlns:a16="http://schemas.microsoft.com/office/drawing/2014/main" id="{E358E5E3-2978-4C40-9D86-FA55EF7F50C9}"/>
                </a:ext>
              </a:extLst>
            </p:cNvPr>
            <p:cNvSpPr txBox="1">
              <a:spLocks noChangeArrowheads="1"/>
            </p:cNvSpPr>
            <p:nvPr/>
          </p:nvSpPr>
          <p:spPr bwMode="auto">
            <a:xfrm>
              <a:off x="1484648" y="1389933"/>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30" name="AutoShape 17">
              <a:extLst>
                <a:ext uri="{FF2B5EF4-FFF2-40B4-BE49-F238E27FC236}">
                  <a16:creationId xmlns:a16="http://schemas.microsoft.com/office/drawing/2014/main" id="{6D46E10E-EE45-44FE-B3DE-D255A0E15988}"/>
                </a:ext>
              </a:extLst>
            </p:cNvPr>
            <p:cNvSpPr>
              <a:spLocks noChangeArrowheads="1"/>
            </p:cNvSpPr>
            <p:nvPr/>
          </p:nvSpPr>
          <p:spPr bwMode="auto">
            <a:xfrm>
              <a:off x="2879322" y="157308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1" name="Rectangle 30">
              <a:extLst>
                <a:ext uri="{FF2B5EF4-FFF2-40B4-BE49-F238E27FC236}">
                  <a16:creationId xmlns:a16="http://schemas.microsoft.com/office/drawing/2014/main" id="{2CE585E2-6B45-4D1E-A5DF-B57C2740C7C9}"/>
                </a:ext>
              </a:extLst>
            </p:cNvPr>
            <p:cNvSpPr/>
            <p:nvPr/>
          </p:nvSpPr>
          <p:spPr>
            <a:xfrm>
              <a:off x="1193364" y="1514878"/>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Freeform: Shape 31">
              <a:extLst>
                <a:ext uri="{FF2B5EF4-FFF2-40B4-BE49-F238E27FC236}">
                  <a16:creationId xmlns:a16="http://schemas.microsoft.com/office/drawing/2014/main" id="{661E3009-ACE0-4FFA-B4EE-A049B93A500B}"/>
                </a:ext>
              </a:extLst>
            </p:cNvPr>
            <p:cNvSpPr/>
            <p:nvPr/>
          </p:nvSpPr>
          <p:spPr>
            <a:xfrm>
              <a:off x="3595035" y="1283756"/>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lnSpc>
                  <a:spcPct val="90000"/>
                </a:lnSpc>
              </a:pPr>
              <a:r>
                <a:rPr lang="pl-PL" b="1" dirty="0">
                  <a:solidFill>
                    <a:schemeClr val="tx1"/>
                  </a:solidFill>
                </a:rPr>
                <a:t>Olaparib </a:t>
              </a:r>
            </a:p>
            <a:p>
              <a:pPr algn="ctr" eaLnBrk="0" hangingPunct="0">
                <a:lnSpc>
                  <a:spcPct val="90000"/>
                </a:lnSpc>
              </a:pPr>
              <a:r>
                <a:rPr lang="pl-PL" b="1" dirty="0">
                  <a:solidFill>
                    <a:schemeClr val="tx1"/>
                  </a:solidFill>
                </a:rPr>
                <a:t>300 mg PO BID</a:t>
              </a:r>
              <a:endParaRPr lang="en-US" dirty="0">
                <a:solidFill>
                  <a:schemeClr val="tx1"/>
                </a:solidFill>
              </a:endParaRPr>
            </a:p>
          </p:txBody>
        </p:sp>
        <p:sp>
          <p:nvSpPr>
            <p:cNvPr id="33" name="AutoShape 17">
              <a:extLst>
                <a:ext uri="{FF2B5EF4-FFF2-40B4-BE49-F238E27FC236}">
                  <a16:creationId xmlns:a16="http://schemas.microsoft.com/office/drawing/2014/main" id="{C4317763-AAB1-4071-9006-4909D67354EE}"/>
                </a:ext>
              </a:extLst>
            </p:cNvPr>
            <p:cNvSpPr>
              <a:spLocks noChangeArrowheads="1"/>
            </p:cNvSpPr>
            <p:nvPr/>
          </p:nvSpPr>
          <p:spPr bwMode="auto">
            <a:xfrm>
              <a:off x="2879322" y="1578766"/>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34" name="Freeform: Shape 33">
              <a:extLst>
                <a:ext uri="{FF2B5EF4-FFF2-40B4-BE49-F238E27FC236}">
                  <a16:creationId xmlns:a16="http://schemas.microsoft.com/office/drawing/2014/main" id="{D42FE30A-65B2-4960-84DB-FBC95F00530F}"/>
                </a:ext>
              </a:extLst>
            </p:cNvPr>
            <p:cNvSpPr/>
            <p:nvPr/>
          </p:nvSpPr>
          <p:spPr>
            <a:xfrm flipV="1">
              <a:off x="3595035" y="2960717"/>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5" name="Rectangle 34">
              <a:extLst>
                <a:ext uri="{FF2B5EF4-FFF2-40B4-BE49-F238E27FC236}">
                  <a16:creationId xmlns:a16="http://schemas.microsoft.com/office/drawing/2014/main" id="{B00E4D85-1EA4-4B3B-BB19-E3787B18E052}"/>
                </a:ext>
              </a:extLst>
            </p:cNvPr>
            <p:cNvSpPr/>
            <p:nvPr/>
          </p:nvSpPr>
          <p:spPr>
            <a:xfrm>
              <a:off x="3820288" y="3232961"/>
              <a:ext cx="2239406" cy="341632"/>
            </a:xfrm>
            <a:prstGeom prst="rect">
              <a:avLst/>
            </a:prstGeom>
          </p:spPr>
          <p:txBody>
            <a:bodyPr wrap="square">
              <a:spAutoFit/>
            </a:bodyPr>
            <a:lstStyle/>
            <a:p>
              <a:pPr algn="ctr" eaLnBrk="0" hangingPunct="0">
                <a:lnSpc>
                  <a:spcPct val="90000"/>
                </a:lnSpc>
              </a:pPr>
              <a:r>
                <a:rPr lang="en-US" b="1" dirty="0"/>
                <a:t>Placebo</a:t>
              </a:r>
            </a:p>
          </p:txBody>
        </p:sp>
      </p:grpSp>
    </p:spTree>
    <p:extLst>
      <p:ext uri="{BB962C8B-B14F-4D97-AF65-F5344CB8AC3E}">
        <p14:creationId xmlns:p14="http://schemas.microsoft.com/office/powerpoint/2010/main" val="1597850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781E15-F43F-4F4A-858B-17A796E8E8A1}"/>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Ipilimumab</a:t>
            </a:r>
          </a:p>
          <a:p>
            <a:pPr algn="l"/>
            <a:r>
              <a:rPr lang="en-US" sz="5800" i="1" dirty="0"/>
              <a:t>Phase 2 Trial: </a:t>
            </a:r>
            <a:r>
              <a:rPr lang="en-US" sz="6000" i="1" dirty="0"/>
              <a:t>Delayed Tumor Response</a:t>
            </a:r>
            <a:endParaRPr lang="en-US" sz="5800" i="1" dirty="0"/>
          </a:p>
        </p:txBody>
      </p:sp>
      <p:sp>
        <p:nvSpPr>
          <p:cNvPr id="12" name="TextBox 11">
            <a:extLst>
              <a:ext uri="{FF2B5EF4-FFF2-40B4-BE49-F238E27FC236}">
                <a16:creationId xmlns:a16="http://schemas.microsoft.com/office/drawing/2014/main" id="{D9AAFF58-F6A8-5C48-997F-CB19D47D00F3}"/>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Royal RE, et al. </a:t>
            </a:r>
            <a:r>
              <a:rPr lang="en-US" sz="1000" i="1" dirty="0">
                <a:solidFill>
                  <a:prstClr val="white"/>
                </a:solidFill>
              </a:rPr>
              <a:t>J Immunother</a:t>
            </a:r>
            <a:r>
              <a:rPr lang="en-US" sz="1000" dirty="0">
                <a:solidFill>
                  <a:prstClr val="white"/>
                </a:solidFill>
              </a:rPr>
              <a:t>. 2010;33:828-833. Reproduced with permission from Wolters Kluwer Health, Inc.</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9FD597A4-C2CE-1D46-AEFF-56C1029A70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35" b="20497"/>
          <a:stretch/>
        </p:blipFill>
        <p:spPr bwMode="auto">
          <a:xfrm>
            <a:off x="1533293" y="1191236"/>
            <a:ext cx="6107910" cy="324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560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DBAC7D-D50D-6D44-BC4E-5FC1AFD04802}"/>
              </a:ext>
            </a:extLst>
          </p:cNvPr>
          <p:cNvPicPr>
            <a:picLocks noChangeAspect="1"/>
          </p:cNvPicPr>
          <p:nvPr/>
        </p:nvPicPr>
        <p:blipFill rotWithShape="1">
          <a:blip r:embed="rId3"/>
          <a:srcRect t="6596"/>
          <a:stretch/>
        </p:blipFill>
        <p:spPr>
          <a:xfrm>
            <a:off x="1775274" y="1191236"/>
            <a:ext cx="5484267" cy="3245569"/>
          </a:xfrm>
          <a:prstGeom prst="rect">
            <a:avLst/>
          </a:prstGeom>
        </p:spPr>
      </p:pic>
      <p:sp>
        <p:nvSpPr>
          <p:cNvPr id="7" name="Title 1">
            <a:extLst>
              <a:ext uri="{FF2B5EF4-FFF2-40B4-BE49-F238E27FC236}">
                <a16:creationId xmlns:a16="http://schemas.microsoft.com/office/drawing/2014/main" id="{607759E6-D068-EB43-ACA7-AC2ADA9FDF5E}"/>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Randomized Phase 2 Trial (ALPS)</a:t>
            </a:r>
          </a:p>
          <a:p>
            <a:pPr algn="l"/>
            <a:r>
              <a:rPr lang="en-US" sz="6000" i="1" dirty="0"/>
              <a:t>Durvalumab (D) + Tremelimumab vs D</a:t>
            </a:r>
            <a:endParaRPr lang="en-US" sz="5800" i="1" dirty="0"/>
          </a:p>
        </p:txBody>
      </p:sp>
      <p:sp>
        <p:nvSpPr>
          <p:cNvPr id="8" name="TextBox 7">
            <a:extLst>
              <a:ext uri="{FF2B5EF4-FFF2-40B4-BE49-F238E27FC236}">
                <a16:creationId xmlns:a16="http://schemas.microsoft.com/office/drawing/2014/main" id="{BE3333ED-B361-4F45-B074-8C5D36C1821D}"/>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O’Reilly EM, et al.  Gastrointestinal Cancers Symposium, 2018. NCT02558894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97652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7759E6-D068-EB43-ACA7-AC2ADA9FDF5E}"/>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PARKER Consortium</a:t>
            </a:r>
          </a:p>
          <a:p>
            <a:pPr algn="l"/>
            <a:r>
              <a:rPr lang="en-US" sz="6000" i="1" dirty="0"/>
              <a:t>First-Line Phase 1b/2 Trial: Results Pending</a:t>
            </a:r>
          </a:p>
        </p:txBody>
      </p:sp>
      <p:sp>
        <p:nvSpPr>
          <p:cNvPr id="8" name="TextBox 7">
            <a:extLst>
              <a:ext uri="{FF2B5EF4-FFF2-40B4-BE49-F238E27FC236}">
                <a16:creationId xmlns:a16="http://schemas.microsoft.com/office/drawing/2014/main" id="{BE3333ED-B361-4F45-B074-8C5D36C1821D}"/>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NCT03214250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B0AF4545-0215-4EA0-9761-350F33A1773D}"/>
              </a:ext>
            </a:extLst>
          </p:cNvPr>
          <p:cNvGrpSpPr/>
          <p:nvPr/>
        </p:nvGrpSpPr>
        <p:grpSpPr>
          <a:xfrm>
            <a:off x="1486941" y="1363238"/>
            <a:ext cx="6170119" cy="2734431"/>
            <a:chOff x="1514310" y="883209"/>
            <a:chExt cx="6170119" cy="2734431"/>
          </a:xfrm>
        </p:grpSpPr>
        <p:sp>
          <p:nvSpPr>
            <p:cNvPr id="18" name="Freeform: Shape 17">
              <a:extLst>
                <a:ext uri="{FF2B5EF4-FFF2-40B4-BE49-F238E27FC236}">
                  <a16:creationId xmlns:a16="http://schemas.microsoft.com/office/drawing/2014/main" id="{015746AA-8701-4790-9F2C-EB2FAEF89F32}"/>
                </a:ext>
              </a:extLst>
            </p:cNvPr>
            <p:cNvSpPr/>
            <p:nvPr/>
          </p:nvSpPr>
          <p:spPr>
            <a:xfrm>
              <a:off x="1514310" y="1087830"/>
              <a:ext cx="2893773" cy="2331720"/>
            </a:xfrm>
            <a:custGeom>
              <a:avLst/>
              <a:gdLst>
                <a:gd name="connsiteX0" fmla="*/ 1113957 w 2893773"/>
                <a:gd name="connsiteY0" fmla="*/ 0 h 2331720"/>
                <a:gd name="connsiteX1" fmla="*/ 1165860 w 2893773"/>
                <a:gd name="connsiteY1" fmla="*/ 0 h 2331720"/>
                <a:gd name="connsiteX2" fmla="*/ 2893773 w 2893773"/>
                <a:gd name="connsiteY2" fmla="*/ 0 h 2331720"/>
                <a:gd name="connsiteX3" fmla="*/ 2893773 w 2893773"/>
                <a:gd name="connsiteY3" fmla="*/ 2331720 h 2331720"/>
                <a:gd name="connsiteX4" fmla="*/ 1165860 w 2893773"/>
                <a:gd name="connsiteY4" fmla="*/ 2331720 h 2331720"/>
                <a:gd name="connsiteX5" fmla="*/ 1113957 w 2893773"/>
                <a:gd name="connsiteY5" fmla="*/ 2331720 h 2331720"/>
                <a:gd name="connsiteX6" fmla="*/ 1113957 w 2893773"/>
                <a:gd name="connsiteY6" fmla="*/ 2329099 h 2331720"/>
                <a:gd name="connsiteX7" fmla="*/ 1046658 w 2893773"/>
                <a:gd name="connsiteY7" fmla="*/ 2325701 h 2331720"/>
                <a:gd name="connsiteX8" fmla="*/ 0 w 2893773"/>
                <a:gd name="connsiteY8" fmla="*/ 1165860 h 2331720"/>
                <a:gd name="connsiteX9" fmla="*/ 1046658 w 2893773"/>
                <a:gd name="connsiteY9" fmla="*/ 6019 h 2331720"/>
                <a:gd name="connsiteX10" fmla="*/ 1113957 w 2893773"/>
                <a:gd name="connsiteY10" fmla="*/ 2621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3773" h="2331720">
                  <a:moveTo>
                    <a:pt x="1113957" y="0"/>
                  </a:moveTo>
                  <a:lnTo>
                    <a:pt x="1165860" y="0"/>
                  </a:lnTo>
                  <a:lnTo>
                    <a:pt x="2893773" y="0"/>
                  </a:lnTo>
                  <a:lnTo>
                    <a:pt x="2893773" y="2331720"/>
                  </a:lnTo>
                  <a:lnTo>
                    <a:pt x="1165860" y="2331720"/>
                  </a:lnTo>
                  <a:lnTo>
                    <a:pt x="1113957" y="2331720"/>
                  </a:lnTo>
                  <a:lnTo>
                    <a:pt x="1113957" y="2329099"/>
                  </a:lnTo>
                  <a:lnTo>
                    <a:pt x="1046658" y="2325701"/>
                  </a:lnTo>
                  <a:cubicBezTo>
                    <a:pt x="458765" y="2265997"/>
                    <a:pt x="0" y="1769504"/>
                    <a:pt x="0" y="1165860"/>
                  </a:cubicBezTo>
                  <a:cubicBezTo>
                    <a:pt x="0" y="562216"/>
                    <a:pt x="458765" y="65723"/>
                    <a:pt x="1046658" y="6019"/>
                  </a:cubicBezTo>
                  <a:lnTo>
                    <a:pt x="1113957" y="2621"/>
                  </a:lnTo>
                  <a:close/>
                </a:path>
              </a:pathLst>
            </a:custGeom>
            <a:solidFill>
              <a:srgbClr val="D9E2E7"/>
            </a:solidFill>
            <a:ln>
              <a:noFill/>
            </a:ln>
            <a:effectLst>
              <a:innerShdw blurRad="76200">
                <a:schemeClr val="tx1">
                  <a:lumMod val="50000"/>
                  <a:lumOff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Freeform: Shape 18">
              <a:extLst>
                <a:ext uri="{FF2B5EF4-FFF2-40B4-BE49-F238E27FC236}">
                  <a16:creationId xmlns:a16="http://schemas.microsoft.com/office/drawing/2014/main" id="{FE0B389D-1953-4E1D-9C7B-327102331AD9}"/>
                </a:ext>
              </a:extLst>
            </p:cNvPr>
            <p:cNvSpPr/>
            <p:nvPr/>
          </p:nvSpPr>
          <p:spPr>
            <a:xfrm>
              <a:off x="4244800" y="1087830"/>
              <a:ext cx="486223" cy="2331720"/>
            </a:xfrm>
            <a:custGeom>
              <a:avLst/>
              <a:gdLst>
                <a:gd name="connsiteX0" fmla="*/ 14910 w 486223"/>
                <a:gd name="connsiteY0" fmla="*/ 0 h 2331720"/>
                <a:gd name="connsiteX1" fmla="*/ 231288 w 486223"/>
                <a:gd name="connsiteY1" fmla="*/ 0 h 2331720"/>
                <a:gd name="connsiteX2" fmla="*/ 241831 w 486223"/>
                <a:gd name="connsiteY2" fmla="*/ 4367 h 2331720"/>
                <a:gd name="connsiteX3" fmla="*/ 244144 w 486223"/>
                <a:gd name="connsiteY3" fmla="*/ 9951 h 2331720"/>
                <a:gd name="connsiteX4" fmla="*/ 246193 w 486223"/>
                <a:gd name="connsiteY4" fmla="*/ 0 h 2331720"/>
                <a:gd name="connsiteX5" fmla="*/ 486223 w 486223"/>
                <a:gd name="connsiteY5" fmla="*/ 1165860 h 2331720"/>
                <a:gd name="connsiteX6" fmla="*/ 246193 w 486223"/>
                <a:gd name="connsiteY6" fmla="*/ 2331720 h 2331720"/>
                <a:gd name="connsiteX7" fmla="*/ 244144 w 486223"/>
                <a:gd name="connsiteY7" fmla="*/ 2321769 h 2331720"/>
                <a:gd name="connsiteX8" fmla="*/ 241831 w 486223"/>
                <a:gd name="connsiteY8" fmla="*/ 2327353 h 2331720"/>
                <a:gd name="connsiteX9" fmla="*/ 231288 w 486223"/>
                <a:gd name="connsiteY9" fmla="*/ 2331720 h 2331720"/>
                <a:gd name="connsiteX10" fmla="*/ 14910 w 486223"/>
                <a:gd name="connsiteY10" fmla="*/ 2331720 h 2331720"/>
                <a:gd name="connsiteX11" fmla="*/ 0 w 486223"/>
                <a:gd name="connsiteY11" fmla="*/ 2316810 h 2331720"/>
                <a:gd name="connsiteX12" fmla="*/ 0 w 486223"/>
                <a:gd name="connsiteY12" fmla="*/ 14910 h 2331720"/>
                <a:gd name="connsiteX13" fmla="*/ 14910 w 486223"/>
                <a:gd name="connsiteY13"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3" h="2331720">
                  <a:moveTo>
                    <a:pt x="14910" y="0"/>
                  </a:moveTo>
                  <a:lnTo>
                    <a:pt x="231288" y="0"/>
                  </a:lnTo>
                  <a:cubicBezTo>
                    <a:pt x="235406" y="0"/>
                    <a:pt x="239133" y="1669"/>
                    <a:pt x="241831" y="4367"/>
                  </a:cubicBezTo>
                  <a:lnTo>
                    <a:pt x="244144" y="9951"/>
                  </a:lnTo>
                  <a:lnTo>
                    <a:pt x="246193" y="0"/>
                  </a:lnTo>
                  <a:lnTo>
                    <a:pt x="486223" y="1165860"/>
                  </a:lnTo>
                  <a:lnTo>
                    <a:pt x="246193" y="2331720"/>
                  </a:lnTo>
                  <a:lnTo>
                    <a:pt x="244144" y="2321769"/>
                  </a:lnTo>
                  <a:lnTo>
                    <a:pt x="241831" y="2327353"/>
                  </a:lnTo>
                  <a:cubicBezTo>
                    <a:pt x="239133" y="2330051"/>
                    <a:pt x="235406" y="2331720"/>
                    <a:pt x="231288" y="2331720"/>
                  </a:cubicBezTo>
                  <a:lnTo>
                    <a:pt x="14910" y="2331720"/>
                  </a:lnTo>
                  <a:cubicBezTo>
                    <a:pt x="6675" y="2331720"/>
                    <a:pt x="0" y="2325045"/>
                    <a:pt x="0" y="2316810"/>
                  </a:cubicBezTo>
                  <a:lnTo>
                    <a:pt x="0" y="14910"/>
                  </a:lnTo>
                  <a:cubicBezTo>
                    <a:pt x="0" y="6675"/>
                    <a:pt x="6675" y="0"/>
                    <a:pt x="14910" y="0"/>
                  </a:cubicBezTo>
                  <a:close/>
                </a:path>
              </a:pathLst>
            </a:custGeom>
            <a:solidFill>
              <a:srgbClr val="262161"/>
            </a:solidFill>
            <a:ln w="25400">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20" name="Rectangle 19">
              <a:extLst>
                <a:ext uri="{FF2B5EF4-FFF2-40B4-BE49-F238E27FC236}">
                  <a16:creationId xmlns:a16="http://schemas.microsoft.com/office/drawing/2014/main" id="{79C95C1B-658F-4E7E-AE4B-DD7A98F7A6F3}"/>
                </a:ext>
              </a:extLst>
            </p:cNvPr>
            <p:cNvSpPr/>
            <p:nvPr/>
          </p:nvSpPr>
          <p:spPr>
            <a:xfrm>
              <a:off x="2541500" y="1208764"/>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1" name="Straight Connector 20">
              <a:extLst>
                <a:ext uri="{FF2B5EF4-FFF2-40B4-BE49-F238E27FC236}">
                  <a16:creationId xmlns:a16="http://schemas.microsoft.com/office/drawing/2014/main" id="{7AD5A639-287A-45D6-ACCF-9B16F87193CB}"/>
                </a:ext>
              </a:extLst>
            </p:cNvPr>
            <p:cNvCxnSpPr>
              <a:cxnSpLocks/>
              <a:stCxn id="27" idx="16"/>
              <a:endCxn id="19" idx="5"/>
            </p:cNvCxnSpPr>
            <p:nvPr/>
          </p:nvCxnSpPr>
          <p:spPr>
            <a:xfrm flipH="1">
              <a:off x="4731023" y="1740459"/>
              <a:ext cx="266887" cy="513231"/>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656804F-DBBA-4E1F-8422-A0FCCDCB96DB}"/>
                </a:ext>
              </a:extLst>
            </p:cNvPr>
            <p:cNvCxnSpPr>
              <a:cxnSpLocks/>
              <a:stCxn id="19" idx="5"/>
              <a:endCxn id="29" idx="0"/>
            </p:cNvCxnSpPr>
            <p:nvPr/>
          </p:nvCxnSpPr>
          <p:spPr>
            <a:xfrm>
              <a:off x="4731023" y="2253690"/>
              <a:ext cx="266887" cy="506700"/>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sp>
          <p:nvSpPr>
            <p:cNvPr id="23" name="Rectangle 13">
              <a:extLst>
                <a:ext uri="{FF2B5EF4-FFF2-40B4-BE49-F238E27FC236}">
                  <a16:creationId xmlns:a16="http://schemas.microsoft.com/office/drawing/2014/main" id="{1FB1529A-3BB1-4415-9CDB-1277C1504BE8}"/>
                </a:ext>
              </a:extLst>
            </p:cNvPr>
            <p:cNvSpPr>
              <a:spLocks noChangeArrowheads="1"/>
            </p:cNvSpPr>
            <p:nvPr/>
          </p:nvSpPr>
          <p:spPr bwMode="auto">
            <a:xfrm>
              <a:off x="1622456" y="1705767"/>
              <a:ext cx="2622344" cy="1278307"/>
            </a:xfrm>
            <a:prstGeom prst="rect">
              <a:avLst/>
            </a:prstGeom>
            <a:noFill/>
            <a:ln w="9525">
              <a:noFill/>
              <a:miter lim="800000"/>
              <a:headEnd/>
              <a:tailEnd/>
            </a:ln>
            <a:effectLst/>
          </p:spPr>
          <p:txBody>
            <a:bodyPr wrap="square" lIns="54364" tIns="27182" rIns="54364" bIns="27182">
              <a:spAutoFit/>
            </a:bodyPr>
            <a:lstStyle/>
            <a:p>
              <a:pPr algn="ctr" defTabSz="544116">
                <a:lnSpc>
                  <a:spcPct val="90000"/>
                </a:lnSpc>
              </a:pPr>
              <a:r>
                <a:rPr lang="en-US" sz="2000" b="1" dirty="0">
                  <a:ea typeface="ヒラギノ角ゴ Pro W3"/>
                  <a:cs typeface="ヒラギノ角ゴ Pro W3"/>
                </a:rPr>
                <a:t>Untreated Stage IV PDAC </a:t>
              </a:r>
            </a:p>
            <a:p>
              <a:pPr algn="ctr" defTabSz="544116">
                <a:lnSpc>
                  <a:spcPct val="90000"/>
                </a:lnSpc>
              </a:pPr>
              <a:r>
                <a:rPr lang="en-US" sz="2000" b="1" dirty="0">
                  <a:ea typeface="ヒラギノ角ゴ Pro W3"/>
                  <a:cs typeface="ヒラギノ角ゴ Pro W3"/>
                </a:rPr>
                <a:t>ECOG 0-1</a:t>
              </a:r>
            </a:p>
            <a:p>
              <a:pPr algn="ctr" defTabSz="544116">
                <a:lnSpc>
                  <a:spcPct val="90000"/>
                </a:lnSpc>
                <a:spcBef>
                  <a:spcPts val="900"/>
                </a:spcBef>
              </a:pPr>
              <a:r>
                <a:rPr lang="en-US" sz="2000" dirty="0">
                  <a:ea typeface="ヒラギノ角ゴ Pro W3"/>
                  <a:cs typeface="ヒラギノ角ゴ Pro W3"/>
                </a:rPr>
                <a:t>(N=105 [35/arm])</a:t>
              </a:r>
            </a:p>
          </p:txBody>
        </p:sp>
        <p:sp>
          <p:nvSpPr>
            <p:cNvPr id="24" name="Text Box 20">
              <a:extLst>
                <a:ext uri="{FF2B5EF4-FFF2-40B4-BE49-F238E27FC236}">
                  <a16:creationId xmlns:a16="http://schemas.microsoft.com/office/drawing/2014/main" id="{2B7834D2-A8DE-4265-AEF5-8BBBD4D2168E}"/>
                </a:ext>
              </a:extLst>
            </p:cNvPr>
            <p:cNvSpPr txBox="1">
              <a:spLocks noChangeArrowheads="1"/>
            </p:cNvSpPr>
            <p:nvPr/>
          </p:nvSpPr>
          <p:spPr bwMode="auto">
            <a:xfrm>
              <a:off x="2832784" y="1089496"/>
              <a:ext cx="776641" cy="295827"/>
            </a:xfrm>
            <a:prstGeom prst="rect">
              <a:avLst/>
            </a:prstGeom>
            <a:noFill/>
            <a:ln w="9525">
              <a:noFill/>
              <a:miter lim="800000"/>
              <a:headEnd/>
              <a:tailEnd/>
            </a:ln>
            <a:effectLst/>
          </p:spPr>
          <p:txBody>
            <a:bodyPr wrap="none" lIns="64366" tIns="32183" rIns="64366" bIns="32183">
              <a:spAutoFit/>
            </a:bodyPr>
            <a:lstStyle/>
            <a:p>
              <a:pPr algn="ctr" defTabSz="644129"/>
              <a:r>
                <a:rPr lang="en-GB" sz="1500" b="1" dirty="0">
                  <a:solidFill>
                    <a:schemeClr val="bg1">
                      <a:lumMod val="50000"/>
                    </a:schemeClr>
                  </a:solidFill>
                  <a:ea typeface="ヒラギノ角ゴ Pro W3"/>
                  <a:cs typeface="ヒラギノ角ゴ Pro W3"/>
                </a:rPr>
                <a:t>Patients</a:t>
              </a:r>
              <a:endParaRPr lang="en-US" sz="1500" b="1" dirty="0">
                <a:solidFill>
                  <a:schemeClr val="bg1">
                    <a:lumMod val="50000"/>
                  </a:schemeClr>
                </a:solidFill>
                <a:ea typeface="ヒラギノ角ゴ Pro W3"/>
                <a:cs typeface="ヒラギノ角ゴ Pro W3"/>
              </a:endParaRPr>
            </a:p>
          </p:txBody>
        </p:sp>
        <p:sp>
          <p:nvSpPr>
            <p:cNvPr id="25" name="AutoShape 17">
              <a:extLst>
                <a:ext uri="{FF2B5EF4-FFF2-40B4-BE49-F238E27FC236}">
                  <a16:creationId xmlns:a16="http://schemas.microsoft.com/office/drawing/2014/main" id="{0B6D6D0F-82BF-4691-8421-6669D64D7C89}"/>
                </a:ext>
              </a:extLst>
            </p:cNvPr>
            <p:cNvSpPr>
              <a:spLocks noChangeArrowheads="1"/>
            </p:cNvSpPr>
            <p:nvPr/>
          </p:nvSpPr>
          <p:spPr bwMode="auto">
            <a:xfrm>
              <a:off x="4227458" y="1272652"/>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6" name="Rectangle 25">
              <a:extLst>
                <a:ext uri="{FF2B5EF4-FFF2-40B4-BE49-F238E27FC236}">
                  <a16:creationId xmlns:a16="http://schemas.microsoft.com/office/drawing/2014/main" id="{97CA3264-8EC8-4C7B-8F3F-44AA2E21169E}"/>
                </a:ext>
              </a:extLst>
            </p:cNvPr>
            <p:cNvSpPr/>
            <p:nvPr/>
          </p:nvSpPr>
          <p:spPr>
            <a:xfrm>
              <a:off x="2541500" y="1214441"/>
              <a:ext cx="1779815" cy="2086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Freeform: Shape 26">
              <a:extLst>
                <a:ext uri="{FF2B5EF4-FFF2-40B4-BE49-F238E27FC236}">
                  <a16:creationId xmlns:a16="http://schemas.microsoft.com/office/drawing/2014/main" id="{16072434-1DA7-4425-AA0A-2491D2A5DA04}"/>
                </a:ext>
              </a:extLst>
            </p:cNvPr>
            <p:cNvSpPr/>
            <p:nvPr/>
          </p:nvSpPr>
          <p:spPr>
            <a:xfrm>
              <a:off x="4997910" y="883209"/>
              <a:ext cx="2686519" cy="857250"/>
            </a:xfrm>
            <a:custGeom>
              <a:avLst/>
              <a:gdLst>
                <a:gd name="connsiteX0" fmla="*/ 427828 w 2686519"/>
                <a:gd name="connsiteY0" fmla="*/ 0 h 857250"/>
                <a:gd name="connsiteX1" fmla="*/ 741639 w 2686519"/>
                <a:gd name="connsiteY1" fmla="*/ 0 h 857250"/>
                <a:gd name="connsiteX2" fmla="*/ 833985 w 2686519"/>
                <a:gd name="connsiteY2" fmla="*/ 0 h 857250"/>
                <a:gd name="connsiteX3" fmla="*/ 1147796 w 2686519"/>
                <a:gd name="connsiteY3" fmla="*/ 0 h 857250"/>
                <a:gd name="connsiteX4" fmla="*/ 1818348 w 2686519"/>
                <a:gd name="connsiteY4" fmla="*/ 0 h 857250"/>
                <a:gd name="connsiteX5" fmla="*/ 1851737 w 2686519"/>
                <a:gd name="connsiteY5" fmla="*/ 0 h 857250"/>
                <a:gd name="connsiteX6" fmla="*/ 2224505 w 2686519"/>
                <a:gd name="connsiteY6" fmla="*/ 0 h 857250"/>
                <a:gd name="connsiteX7" fmla="*/ 2257894 w 2686519"/>
                <a:gd name="connsiteY7" fmla="*/ 0 h 857250"/>
                <a:gd name="connsiteX8" fmla="*/ 2686519 w 2686519"/>
                <a:gd name="connsiteY8" fmla="*/ 428625 h 857250"/>
                <a:gd name="connsiteX9" fmla="*/ 2257894 w 2686519"/>
                <a:gd name="connsiteY9" fmla="*/ 857250 h 857250"/>
                <a:gd name="connsiteX10" fmla="*/ 1851737 w 2686519"/>
                <a:gd name="connsiteY10" fmla="*/ 857250 h 857250"/>
                <a:gd name="connsiteX11" fmla="*/ 1796677 w 2686519"/>
                <a:gd name="connsiteY11" fmla="*/ 857250 h 857250"/>
                <a:gd name="connsiteX12" fmla="*/ 1390520 w 2686519"/>
                <a:gd name="connsiteY12" fmla="*/ 857250 h 857250"/>
                <a:gd name="connsiteX13" fmla="*/ 1147796 w 2686519"/>
                <a:gd name="connsiteY13" fmla="*/ 857250 h 857250"/>
                <a:gd name="connsiteX14" fmla="*/ 741639 w 2686519"/>
                <a:gd name="connsiteY14" fmla="*/ 857250 h 857250"/>
                <a:gd name="connsiteX15" fmla="*/ 406157 w 2686519"/>
                <a:gd name="connsiteY15" fmla="*/ 857250 h 857250"/>
                <a:gd name="connsiteX16" fmla="*/ 0 w 2686519"/>
                <a:gd name="connsiteY16"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427828" y="0"/>
                  </a:moveTo>
                  <a:lnTo>
                    <a:pt x="741639" y="0"/>
                  </a:lnTo>
                  <a:lnTo>
                    <a:pt x="833985" y="0"/>
                  </a:lnTo>
                  <a:lnTo>
                    <a:pt x="1147796" y="0"/>
                  </a:lnTo>
                  <a:lnTo>
                    <a:pt x="1818348" y="0"/>
                  </a:lnTo>
                  <a:lnTo>
                    <a:pt x="1851737" y="0"/>
                  </a:lnTo>
                  <a:lnTo>
                    <a:pt x="2224505" y="0"/>
                  </a:lnTo>
                  <a:lnTo>
                    <a:pt x="2257894" y="0"/>
                  </a:lnTo>
                  <a:lnTo>
                    <a:pt x="2686519" y="428625"/>
                  </a:lnTo>
                  <a:lnTo>
                    <a:pt x="2257894" y="857250"/>
                  </a:lnTo>
                  <a:lnTo>
                    <a:pt x="1851737" y="857250"/>
                  </a:lnTo>
                  <a:lnTo>
                    <a:pt x="1796677" y="857250"/>
                  </a:lnTo>
                  <a:lnTo>
                    <a:pt x="1390520" y="857250"/>
                  </a:lnTo>
                  <a:lnTo>
                    <a:pt x="1147796" y="857250"/>
                  </a:lnTo>
                  <a:lnTo>
                    <a:pt x="741639" y="857250"/>
                  </a:lnTo>
                  <a:lnTo>
                    <a:pt x="406157" y="857250"/>
                  </a:lnTo>
                  <a:lnTo>
                    <a:pt x="0" y="857250"/>
                  </a:lnTo>
                  <a:close/>
                </a:path>
              </a:pathLst>
            </a:custGeom>
            <a:solidFill>
              <a:srgbClr val="A7CCE3"/>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137160" algn="ctr" eaLnBrk="0" hangingPunct="0"/>
              <a:r>
                <a:rPr lang="pt-BR" sz="1400" b="1" dirty="0">
                  <a:solidFill>
                    <a:schemeClr val="tx1"/>
                  </a:solidFill>
                </a:rPr>
                <a:t>Gemcitabine/nab-P,</a:t>
              </a:r>
            </a:p>
            <a:p>
              <a:pPr marL="137160" algn="ctr" eaLnBrk="0" hangingPunct="0"/>
              <a:r>
                <a:rPr lang="pt-BR" sz="1400" b="1" dirty="0">
                  <a:solidFill>
                    <a:schemeClr val="tx1"/>
                  </a:solidFill>
                </a:rPr>
                <a:t>Nivolumab</a:t>
              </a:r>
            </a:p>
          </p:txBody>
        </p:sp>
        <p:sp>
          <p:nvSpPr>
            <p:cNvPr id="28" name="AutoShape 17">
              <a:extLst>
                <a:ext uri="{FF2B5EF4-FFF2-40B4-BE49-F238E27FC236}">
                  <a16:creationId xmlns:a16="http://schemas.microsoft.com/office/drawing/2014/main" id="{F83CFD85-0635-454B-A898-80F9166FC251}"/>
                </a:ext>
              </a:extLst>
            </p:cNvPr>
            <p:cNvSpPr>
              <a:spLocks noChangeArrowheads="1"/>
            </p:cNvSpPr>
            <p:nvPr/>
          </p:nvSpPr>
          <p:spPr bwMode="auto">
            <a:xfrm>
              <a:off x="4227458" y="1278329"/>
              <a:ext cx="342900" cy="1962076"/>
            </a:xfrm>
            <a:prstGeom prst="rect">
              <a:avLst/>
            </a:prstGeom>
            <a:noFill/>
            <a:ln w="19050">
              <a:noFill/>
              <a:miter lim="800000"/>
              <a:headEnd/>
              <a:tailEnd/>
            </a:ln>
            <a:effectLst/>
          </p:spPr>
          <p:txBody>
            <a:bodyPr>
              <a:spAutoFit/>
            </a:bodyPr>
            <a:lstStyle/>
            <a:p>
              <a:pPr algn="ctr" eaLnBrk="0" hangingPunct="0">
                <a:lnSpc>
                  <a:spcPct val="90000"/>
                </a:lnSpc>
              </a:pPr>
              <a:r>
                <a:rPr lang="en-US" sz="1350" b="1" dirty="0">
                  <a:solidFill>
                    <a:schemeClr val="bg1"/>
                  </a:solidFill>
                </a:rPr>
                <a:t>R</a:t>
              </a:r>
              <a:br>
                <a:rPr lang="en-US" sz="1350" b="1" dirty="0">
                  <a:solidFill>
                    <a:schemeClr val="bg1"/>
                  </a:solidFill>
                </a:rPr>
              </a:br>
              <a:r>
                <a:rPr lang="en-US" sz="1350" b="1" dirty="0">
                  <a:solidFill>
                    <a:schemeClr val="bg1"/>
                  </a:solidFill>
                </a:rPr>
                <a:t>A</a:t>
              </a:r>
              <a:br>
                <a:rPr lang="en-US" sz="1350" b="1" dirty="0">
                  <a:solidFill>
                    <a:schemeClr val="bg1"/>
                  </a:solidFill>
                </a:rPr>
              </a:br>
              <a:r>
                <a:rPr lang="en-US" sz="1350" b="1" dirty="0">
                  <a:solidFill>
                    <a:schemeClr val="bg1"/>
                  </a:solidFill>
                </a:rPr>
                <a:t>N</a:t>
              </a:r>
              <a:br>
                <a:rPr lang="en-US" sz="1350" b="1" dirty="0">
                  <a:solidFill>
                    <a:schemeClr val="bg1"/>
                  </a:solidFill>
                </a:rPr>
              </a:br>
              <a:r>
                <a:rPr lang="en-US" sz="1350" b="1" dirty="0">
                  <a:solidFill>
                    <a:schemeClr val="bg1"/>
                  </a:solidFill>
                </a:rPr>
                <a:t>D</a:t>
              </a:r>
              <a:br>
                <a:rPr lang="en-US" sz="1350" b="1" dirty="0">
                  <a:solidFill>
                    <a:schemeClr val="bg1"/>
                  </a:solidFill>
                </a:rPr>
              </a:br>
              <a:r>
                <a:rPr lang="en-US" sz="1350" b="1" dirty="0">
                  <a:solidFill>
                    <a:schemeClr val="bg1"/>
                  </a:solidFill>
                </a:rPr>
                <a:t>O</a:t>
              </a:r>
              <a:br>
                <a:rPr lang="en-US" sz="1350" b="1" dirty="0">
                  <a:solidFill>
                    <a:schemeClr val="bg1"/>
                  </a:solidFill>
                </a:rPr>
              </a:br>
              <a:r>
                <a:rPr lang="en-US" sz="1350" b="1" dirty="0">
                  <a:solidFill>
                    <a:schemeClr val="bg1"/>
                  </a:solidFill>
                </a:rPr>
                <a:t>M</a:t>
              </a:r>
              <a:br>
                <a:rPr lang="en-US" sz="1350" b="1" dirty="0">
                  <a:solidFill>
                    <a:schemeClr val="bg1"/>
                  </a:solidFill>
                </a:rPr>
              </a:br>
              <a:r>
                <a:rPr lang="en-US" sz="1350" b="1" dirty="0">
                  <a:solidFill>
                    <a:schemeClr val="bg1"/>
                  </a:solidFill>
                </a:rPr>
                <a:t>I</a:t>
              </a:r>
              <a:br>
                <a:rPr lang="en-US" sz="1350" b="1" dirty="0">
                  <a:solidFill>
                    <a:schemeClr val="bg1"/>
                  </a:solidFill>
                </a:rPr>
              </a:br>
              <a:r>
                <a:rPr lang="en-US" sz="1350" b="1" dirty="0">
                  <a:solidFill>
                    <a:schemeClr val="bg1"/>
                  </a:solidFill>
                </a:rPr>
                <a:t>Z</a:t>
              </a:r>
              <a:br>
                <a:rPr lang="en-US" sz="1350" b="1" dirty="0">
                  <a:solidFill>
                    <a:schemeClr val="bg1"/>
                  </a:solidFill>
                </a:rPr>
              </a:br>
              <a:r>
                <a:rPr lang="en-US" sz="1350" b="1" dirty="0">
                  <a:solidFill>
                    <a:schemeClr val="bg1"/>
                  </a:solidFill>
                </a:rPr>
                <a:t>E</a:t>
              </a:r>
              <a:br>
                <a:rPr lang="en-US" sz="1350" b="1" dirty="0">
                  <a:solidFill>
                    <a:schemeClr val="bg1"/>
                  </a:solidFill>
                </a:rPr>
              </a:br>
              <a:r>
                <a:rPr lang="en-US" sz="1350" b="1" dirty="0">
                  <a:solidFill>
                    <a:schemeClr val="bg1"/>
                  </a:solidFill>
                </a:rPr>
                <a:t>D</a:t>
              </a:r>
            </a:p>
          </p:txBody>
        </p:sp>
        <p:sp>
          <p:nvSpPr>
            <p:cNvPr id="29" name="Freeform: Shape 28">
              <a:extLst>
                <a:ext uri="{FF2B5EF4-FFF2-40B4-BE49-F238E27FC236}">
                  <a16:creationId xmlns:a16="http://schemas.microsoft.com/office/drawing/2014/main" id="{A9132C10-2CB6-4D76-A31D-72DC9E51824E}"/>
                </a:ext>
              </a:extLst>
            </p:cNvPr>
            <p:cNvSpPr/>
            <p:nvPr/>
          </p:nvSpPr>
          <p:spPr>
            <a:xfrm flipV="1">
              <a:off x="4997910" y="2760390"/>
              <a:ext cx="2686519" cy="857250"/>
            </a:xfrm>
            <a:custGeom>
              <a:avLst/>
              <a:gdLst>
                <a:gd name="connsiteX0" fmla="*/ 0 w 2686519"/>
                <a:gd name="connsiteY0" fmla="*/ 857250 h 857250"/>
                <a:gd name="connsiteX1" fmla="*/ 406157 w 2686519"/>
                <a:gd name="connsiteY1" fmla="*/ 857250 h 857250"/>
                <a:gd name="connsiteX2" fmla="*/ 741639 w 2686519"/>
                <a:gd name="connsiteY2" fmla="*/ 857250 h 857250"/>
                <a:gd name="connsiteX3" fmla="*/ 1147796 w 2686519"/>
                <a:gd name="connsiteY3" fmla="*/ 857250 h 857250"/>
                <a:gd name="connsiteX4" fmla="*/ 1390520 w 2686519"/>
                <a:gd name="connsiteY4" fmla="*/ 857250 h 857250"/>
                <a:gd name="connsiteX5" fmla="*/ 1796677 w 2686519"/>
                <a:gd name="connsiteY5" fmla="*/ 857250 h 857250"/>
                <a:gd name="connsiteX6" fmla="*/ 1851737 w 2686519"/>
                <a:gd name="connsiteY6" fmla="*/ 857250 h 857250"/>
                <a:gd name="connsiteX7" fmla="*/ 2257894 w 2686519"/>
                <a:gd name="connsiteY7" fmla="*/ 857250 h 857250"/>
                <a:gd name="connsiteX8" fmla="*/ 2686519 w 2686519"/>
                <a:gd name="connsiteY8" fmla="*/ 428625 h 857250"/>
                <a:gd name="connsiteX9" fmla="*/ 2257894 w 2686519"/>
                <a:gd name="connsiteY9" fmla="*/ 0 h 857250"/>
                <a:gd name="connsiteX10" fmla="*/ 2224505 w 2686519"/>
                <a:gd name="connsiteY10" fmla="*/ 0 h 857250"/>
                <a:gd name="connsiteX11" fmla="*/ 1851737 w 2686519"/>
                <a:gd name="connsiteY11" fmla="*/ 0 h 857250"/>
                <a:gd name="connsiteX12" fmla="*/ 1818348 w 2686519"/>
                <a:gd name="connsiteY12" fmla="*/ 0 h 857250"/>
                <a:gd name="connsiteX13" fmla="*/ 1147796 w 2686519"/>
                <a:gd name="connsiteY13" fmla="*/ 0 h 857250"/>
                <a:gd name="connsiteX14" fmla="*/ 833985 w 2686519"/>
                <a:gd name="connsiteY14" fmla="*/ 0 h 857250"/>
                <a:gd name="connsiteX15" fmla="*/ 741639 w 2686519"/>
                <a:gd name="connsiteY15" fmla="*/ 0 h 857250"/>
                <a:gd name="connsiteX16" fmla="*/ 427828 w 2686519"/>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519" h="857250">
                  <a:moveTo>
                    <a:pt x="0" y="857250"/>
                  </a:moveTo>
                  <a:lnTo>
                    <a:pt x="406157" y="857250"/>
                  </a:lnTo>
                  <a:lnTo>
                    <a:pt x="741639" y="857250"/>
                  </a:lnTo>
                  <a:lnTo>
                    <a:pt x="1147796" y="857250"/>
                  </a:lnTo>
                  <a:lnTo>
                    <a:pt x="1390520" y="857250"/>
                  </a:lnTo>
                  <a:lnTo>
                    <a:pt x="1796677" y="857250"/>
                  </a:lnTo>
                  <a:lnTo>
                    <a:pt x="1851737" y="857250"/>
                  </a:lnTo>
                  <a:lnTo>
                    <a:pt x="2257894" y="857250"/>
                  </a:lnTo>
                  <a:lnTo>
                    <a:pt x="2686519" y="428625"/>
                  </a:lnTo>
                  <a:lnTo>
                    <a:pt x="2257894" y="0"/>
                  </a:lnTo>
                  <a:lnTo>
                    <a:pt x="2224505" y="0"/>
                  </a:lnTo>
                  <a:lnTo>
                    <a:pt x="1851737" y="0"/>
                  </a:lnTo>
                  <a:lnTo>
                    <a:pt x="1818348" y="0"/>
                  </a:lnTo>
                  <a:lnTo>
                    <a:pt x="1147796" y="0"/>
                  </a:lnTo>
                  <a:lnTo>
                    <a:pt x="833985" y="0"/>
                  </a:lnTo>
                  <a:lnTo>
                    <a:pt x="741639" y="0"/>
                  </a:lnTo>
                  <a:lnTo>
                    <a:pt x="427828" y="0"/>
                  </a:lnTo>
                  <a:close/>
                </a:path>
              </a:pathLst>
            </a:custGeom>
            <a:solidFill>
              <a:schemeClr val="accent2">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50" dirty="0"/>
            </a:p>
          </p:txBody>
        </p:sp>
        <p:sp>
          <p:nvSpPr>
            <p:cNvPr id="30" name="Rectangle 29">
              <a:extLst>
                <a:ext uri="{FF2B5EF4-FFF2-40B4-BE49-F238E27FC236}">
                  <a16:creationId xmlns:a16="http://schemas.microsoft.com/office/drawing/2014/main" id="{DA8F736A-CE11-4559-AB18-C22B63869E3D}"/>
                </a:ext>
              </a:extLst>
            </p:cNvPr>
            <p:cNvSpPr/>
            <p:nvPr/>
          </p:nvSpPr>
          <p:spPr>
            <a:xfrm>
              <a:off x="5128379" y="2885804"/>
              <a:ext cx="2433775" cy="523220"/>
            </a:xfrm>
            <a:prstGeom prst="rect">
              <a:avLst/>
            </a:prstGeom>
          </p:spPr>
          <p:txBody>
            <a:bodyPr wrap="square">
              <a:spAutoFit/>
            </a:bodyPr>
            <a:lstStyle/>
            <a:p>
              <a:pPr algn="ctr" eaLnBrk="0" hangingPunct="0"/>
              <a:r>
                <a:rPr lang="de-DE" sz="1400" b="1" dirty="0"/>
                <a:t>Gemcitabine/nab-P, Nivolumab, APX005M</a:t>
              </a:r>
            </a:p>
          </p:txBody>
        </p:sp>
        <p:sp>
          <p:nvSpPr>
            <p:cNvPr id="31" name="Freeform: Shape 30">
              <a:extLst>
                <a:ext uri="{FF2B5EF4-FFF2-40B4-BE49-F238E27FC236}">
                  <a16:creationId xmlns:a16="http://schemas.microsoft.com/office/drawing/2014/main" id="{A49A6D49-D681-484E-9B8F-85149E85B090}"/>
                </a:ext>
              </a:extLst>
            </p:cNvPr>
            <p:cNvSpPr/>
            <p:nvPr/>
          </p:nvSpPr>
          <p:spPr>
            <a:xfrm>
              <a:off x="4945662" y="1822467"/>
              <a:ext cx="2686519" cy="857250"/>
            </a:xfrm>
            <a:custGeom>
              <a:avLst/>
              <a:gdLst>
                <a:gd name="connsiteX0" fmla="*/ 2705671 w 3134296"/>
                <a:gd name="connsiteY0" fmla="*/ 857250 h 857250"/>
                <a:gd name="connsiteX1" fmla="*/ 2299514 w 3134296"/>
                <a:gd name="connsiteY1" fmla="*/ 857250 h 857250"/>
                <a:gd name="connsiteX2" fmla="*/ 2258691 w 3134296"/>
                <a:gd name="connsiteY2" fmla="*/ 857250 h 857250"/>
                <a:gd name="connsiteX3" fmla="*/ 2244454 w 3134296"/>
                <a:gd name="connsiteY3" fmla="*/ 857250 h 857250"/>
                <a:gd name="connsiteX4" fmla="*/ 1944880 w 3134296"/>
                <a:gd name="connsiteY4" fmla="*/ 857250 h 857250"/>
                <a:gd name="connsiteX5" fmla="*/ 1852534 w 3134296"/>
                <a:gd name="connsiteY5" fmla="*/ 857250 h 857250"/>
                <a:gd name="connsiteX6" fmla="*/ 1838297 w 3134296"/>
                <a:gd name="connsiteY6" fmla="*/ 857250 h 857250"/>
                <a:gd name="connsiteX7" fmla="*/ 1595573 w 3134296"/>
                <a:gd name="connsiteY7" fmla="*/ 857250 h 857250"/>
                <a:gd name="connsiteX8" fmla="*/ 1538723 w 3134296"/>
                <a:gd name="connsiteY8" fmla="*/ 857250 h 857250"/>
                <a:gd name="connsiteX9" fmla="*/ 1189416 w 3134296"/>
                <a:gd name="connsiteY9" fmla="*/ 857250 h 857250"/>
                <a:gd name="connsiteX10" fmla="*/ 868171 w 3134296"/>
                <a:gd name="connsiteY10" fmla="*/ 857250 h 857250"/>
                <a:gd name="connsiteX11" fmla="*/ 853934 w 3134296"/>
                <a:gd name="connsiteY11" fmla="*/ 857250 h 857250"/>
                <a:gd name="connsiteX12" fmla="*/ 834782 w 3134296"/>
                <a:gd name="connsiteY12" fmla="*/ 857250 h 857250"/>
                <a:gd name="connsiteX13" fmla="*/ 462014 w 3134296"/>
                <a:gd name="connsiteY13" fmla="*/ 857250 h 857250"/>
                <a:gd name="connsiteX14" fmla="*/ 447777 w 3134296"/>
                <a:gd name="connsiteY14" fmla="*/ 857250 h 857250"/>
                <a:gd name="connsiteX15" fmla="*/ 428625 w 3134296"/>
                <a:gd name="connsiteY15" fmla="*/ 857250 h 857250"/>
                <a:gd name="connsiteX16" fmla="*/ 0 w 3134296"/>
                <a:gd name="connsiteY16" fmla="*/ 428625 h 857250"/>
                <a:gd name="connsiteX17" fmla="*/ 428625 w 3134296"/>
                <a:gd name="connsiteY17" fmla="*/ 0 h 857250"/>
                <a:gd name="connsiteX18" fmla="*/ 834782 w 3134296"/>
                <a:gd name="connsiteY18" fmla="*/ 0 h 857250"/>
                <a:gd name="connsiteX19" fmla="*/ 875605 w 3134296"/>
                <a:gd name="connsiteY19" fmla="*/ 0 h 857250"/>
                <a:gd name="connsiteX20" fmla="*/ 889842 w 3134296"/>
                <a:gd name="connsiteY20" fmla="*/ 0 h 857250"/>
                <a:gd name="connsiteX21" fmla="*/ 1189416 w 3134296"/>
                <a:gd name="connsiteY21" fmla="*/ 0 h 857250"/>
                <a:gd name="connsiteX22" fmla="*/ 1281762 w 3134296"/>
                <a:gd name="connsiteY22" fmla="*/ 0 h 857250"/>
                <a:gd name="connsiteX23" fmla="*/ 1295999 w 3134296"/>
                <a:gd name="connsiteY23" fmla="*/ 0 h 857250"/>
                <a:gd name="connsiteX24" fmla="*/ 1538723 w 3134296"/>
                <a:gd name="connsiteY24" fmla="*/ 0 h 857250"/>
                <a:gd name="connsiteX25" fmla="*/ 1595573 w 3134296"/>
                <a:gd name="connsiteY25" fmla="*/ 0 h 857250"/>
                <a:gd name="connsiteX26" fmla="*/ 1944880 w 3134296"/>
                <a:gd name="connsiteY26" fmla="*/ 0 h 857250"/>
                <a:gd name="connsiteX27" fmla="*/ 2266125 w 3134296"/>
                <a:gd name="connsiteY27" fmla="*/ 0 h 857250"/>
                <a:gd name="connsiteX28" fmla="*/ 2280362 w 3134296"/>
                <a:gd name="connsiteY28" fmla="*/ 0 h 857250"/>
                <a:gd name="connsiteX29" fmla="*/ 2299514 w 3134296"/>
                <a:gd name="connsiteY29" fmla="*/ 0 h 857250"/>
                <a:gd name="connsiteX30" fmla="*/ 2672282 w 3134296"/>
                <a:gd name="connsiteY30" fmla="*/ 0 h 857250"/>
                <a:gd name="connsiteX31" fmla="*/ 2686519 w 3134296"/>
                <a:gd name="connsiteY31" fmla="*/ 0 h 857250"/>
                <a:gd name="connsiteX32" fmla="*/ 2705671 w 3134296"/>
                <a:gd name="connsiteY32" fmla="*/ 0 h 857250"/>
                <a:gd name="connsiteX33" fmla="*/ 3134296 w 3134296"/>
                <a:gd name="connsiteY33" fmla="*/ 4286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34296" h="857250">
                  <a:moveTo>
                    <a:pt x="2705671" y="857250"/>
                  </a:moveTo>
                  <a:lnTo>
                    <a:pt x="2299514" y="857250"/>
                  </a:lnTo>
                  <a:lnTo>
                    <a:pt x="2258691" y="857250"/>
                  </a:lnTo>
                  <a:lnTo>
                    <a:pt x="2244454" y="857250"/>
                  </a:lnTo>
                  <a:lnTo>
                    <a:pt x="1944880" y="857250"/>
                  </a:lnTo>
                  <a:lnTo>
                    <a:pt x="1852534" y="857250"/>
                  </a:lnTo>
                  <a:lnTo>
                    <a:pt x="1838297" y="857250"/>
                  </a:lnTo>
                  <a:lnTo>
                    <a:pt x="1595573" y="857250"/>
                  </a:lnTo>
                  <a:lnTo>
                    <a:pt x="1538723" y="857250"/>
                  </a:lnTo>
                  <a:lnTo>
                    <a:pt x="1189416" y="857250"/>
                  </a:lnTo>
                  <a:lnTo>
                    <a:pt x="868171" y="857250"/>
                  </a:lnTo>
                  <a:lnTo>
                    <a:pt x="853934" y="857250"/>
                  </a:lnTo>
                  <a:lnTo>
                    <a:pt x="834782" y="857250"/>
                  </a:lnTo>
                  <a:lnTo>
                    <a:pt x="462014" y="857250"/>
                  </a:lnTo>
                  <a:lnTo>
                    <a:pt x="447777" y="857250"/>
                  </a:lnTo>
                  <a:lnTo>
                    <a:pt x="428625" y="857250"/>
                  </a:lnTo>
                  <a:lnTo>
                    <a:pt x="0" y="428625"/>
                  </a:lnTo>
                  <a:lnTo>
                    <a:pt x="428625" y="0"/>
                  </a:lnTo>
                  <a:lnTo>
                    <a:pt x="834782" y="0"/>
                  </a:lnTo>
                  <a:lnTo>
                    <a:pt x="875605" y="0"/>
                  </a:lnTo>
                  <a:lnTo>
                    <a:pt x="889842" y="0"/>
                  </a:lnTo>
                  <a:lnTo>
                    <a:pt x="1189416" y="0"/>
                  </a:lnTo>
                  <a:lnTo>
                    <a:pt x="1281762" y="0"/>
                  </a:lnTo>
                  <a:lnTo>
                    <a:pt x="1295999" y="0"/>
                  </a:lnTo>
                  <a:lnTo>
                    <a:pt x="1538723" y="0"/>
                  </a:lnTo>
                  <a:lnTo>
                    <a:pt x="1595573" y="0"/>
                  </a:lnTo>
                  <a:lnTo>
                    <a:pt x="1944880" y="0"/>
                  </a:lnTo>
                  <a:lnTo>
                    <a:pt x="2266125" y="0"/>
                  </a:lnTo>
                  <a:lnTo>
                    <a:pt x="2280362" y="0"/>
                  </a:lnTo>
                  <a:lnTo>
                    <a:pt x="2299514" y="0"/>
                  </a:lnTo>
                  <a:lnTo>
                    <a:pt x="2672282" y="0"/>
                  </a:lnTo>
                  <a:lnTo>
                    <a:pt x="2686519" y="0"/>
                  </a:lnTo>
                  <a:lnTo>
                    <a:pt x="2705671" y="0"/>
                  </a:lnTo>
                  <a:lnTo>
                    <a:pt x="3134296" y="428625"/>
                  </a:lnTo>
                  <a:close/>
                </a:path>
              </a:pathLst>
            </a:custGeom>
            <a:solidFill>
              <a:schemeClr val="accent4">
                <a:lumMod val="60000"/>
                <a:lumOff val="40000"/>
              </a:schemeClr>
            </a:solidFill>
            <a:ln w="25400">
              <a:solidFill>
                <a:srgbClr val="26216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0" hangingPunct="0"/>
              <a:r>
                <a:rPr lang="it-IT" sz="1400" b="1" dirty="0">
                  <a:solidFill>
                    <a:schemeClr val="tx1"/>
                  </a:solidFill>
                </a:rPr>
                <a:t>Gemcitabine/nab-P, CD40 (APX005M)</a:t>
              </a:r>
            </a:p>
          </p:txBody>
        </p:sp>
        <p:cxnSp>
          <p:nvCxnSpPr>
            <p:cNvPr id="32" name="Straight Connector 31">
              <a:extLst>
                <a:ext uri="{FF2B5EF4-FFF2-40B4-BE49-F238E27FC236}">
                  <a16:creationId xmlns:a16="http://schemas.microsoft.com/office/drawing/2014/main" id="{70AE02C3-0AD3-4961-8820-8753B9B6CC80}"/>
                </a:ext>
              </a:extLst>
            </p:cNvPr>
            <p:cNvCxnSpPr>
              <a:cxnSpLocks/>
              <a:stCxn id="31" idx="16"/>
              <a:endCxn id="19" idx="5"/>
            </p:cNvCxnSpPr>
            <p:nvPr/>
          </p:nvCxnSpPr>
          <p:spPr>
            <a:xfrm flipH="1">
              <a:off x="4731023" y="2251092"/>
              <a:ext cx="214639" cy="2598"/>
            </a:xfrm>
            <a:prstGeom prst="line">
              <a:avLst/>
            </a:prstGeom>
            <a:ln cap="rnd">
              <a:solidFill>
                <a:srgbClr val="26216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69449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7759E6-D068-EB43-ACA7-AC2ADA9FDF5E}"/>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PDAC</a:t>
            </a:r>
          </a:p>
          <a:p>
            <a:pPr algn="l"/>
            <a:r>
              <a:rPr lang="en-US" sz="6000" i="1" dirty="0"/>
              <a:t>MSI-H, dMMR and Testing</a:t>
            </a:r>
          </a:p>
        </p:txBody>
      </p:sp>
      <p:sp>
        <p:nvSpPr>
          <p:cNvPr id="18" name="Content Placeholder 2">
            <a:extLst>
              <a:ext uri="{FF2B5EF4-FFF2-40B4-BE49-F238E27FC236}">
                <a16:creationId xmlns:a16="http://schemas.microsoft.com/office/drawing/2014/main" id="{51C9F634-09A3-D947-85FC-58DB2A923CD1}"/>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350" algn="l">
              <a:spcBef>
                <a:spcPts val="0"/>
              </a:spcBef>
              <a:defRPr/>
            </a:pPr>
            <a:r>
              <a:rPr lang="en-US" sz="2000" b="1" dirty="0">
                <a:solidFill>
                  <a:prstClr val="black"/>
                </a:solidFill>
              </a:rPr>
              <a:t>Occurs in:</a:t>
            </a:r>
          </a:p>
          <a:p>
            <a:pPr marL="349250" indent="-342900" algn="l">
              <a:spcBef>
                <a:spcPts val="0"/>
              </a:spcBef>
              <a:buFont typeface="Arial" panose="020B0604020202020204" pitchFamily="34" charset="0"/>
              <a:buChar char="•"/>
              <a:defRPr/>
            </a:pPr>
            <a:r>
              <a:rPr lang="en-US" sz="1800" dirty="0">
                <a:solidFill>
                  <a:prstClr val="black"/>
                </a:solidFill>
              </a:rPr>
              <a:t>Germline mutation in MMR genes: </a:t>
            </a:r>
            <a:r>
              <a:rPr lang="en-US" sz="1800" i="1" dirty="0">
                <a:solidFill>
                  <a:prstClr val="black"/>
                </a:solidFill>
              </a:rPr>
              <a:t>MLH1</a:t>
            </a:r>
            <a:r>
              <a:rPr lang="en-US" sz="1800" dirty="0">
                <a:solidFill>
                  <a:prstClr val="black"/>
                </a:solidFill>
              </a:rPr>
              <a:t>, </a:t>
            </a:r>
            <a:r>
              <a:rPr lang="en-US" sz="1800" i="1" dirty="0">
                <a:solidFill>
                  <a:prstClr val="black"/>
                </a:solidFill>
              </a:rPr>
              <a:t>MSH2</a:t>
            </a:r>
            <a:r>
              <a:rPr lang="en-US" sz="1800" dirty="0">
                <a:solidFill>
                  <a:prstClr val="black"/>
                </a:solidFill>
              </a:rPr>
              <a:t>, </a:t>
            </a:r>
            <a:r>
              <a:rPr lang="en-US" sz="1800" i="1" dirty="0">
                <a:solidFill>
                  <a:prstClr val="black"/>
                </a:solidFill>
              </a:rPr>
              <a:t>MSH6</a:t>
            </a:r>
            <a:r>
              <a:rPr lang="en-US" sz="1800" dirty="0">
                <a:solidFill>
                  <a:prstClr val="black"/>
                </a:solidFill>
              </a:rPr>
              <a:t>, </a:t>
            </a:r>
            <a:r>
              <a:rPr lang="en-US" sz="1800" i="1" dirty="0">
                <a:solidFill>
                  <a:prstClr val="black"/>
                </a:solidFill>
              </a:rPr>
              <a:t>PMS2</a:t>
            </a:r>
            <a:r>
              <a:rPr lang="en-US" sz="1800" dirty="0">
                <a:solidFill>
                  <a:prstClr val="black"/>
                </a:solidFill>
              </a:rPr>
              <a:t> </a:t>
            </a:r>
            <a:endParaRPr lang="en-US" sz="1800" i="1" dirty="0">
              <a:solidFill>
                <a:prstClr val="black"/>
              </a:solidFill>
            </a:endParaRPr>
          </a:p>
          <a:p>
            <a:pPr marL="349250" indent="-342900" algn="l">
              <a:spcBef>
                <a:spcPts val="0"/>
              </a:spcBef>
              <a:buFont typeface="Arial" panose="020B0604020202020204" pitchFamily="34" charset="0"/>
              <a:buChar char="•"/>
              <a:defRPr/>
            </a:pPr>
            <a:r>
              <a:rPr lang="en-US" sz="1800" dirty="0">
                <a:solidFill>
                  <a:prstClr val="black"/>
                </a:solidFill>
              </a:rPr>
              <a:t>Hypermethylation of </a:t>
            </a:r>
            <a:r>
              <a:rPr lang="en-US" sz="1800" i="1" dirty="0">
                <a:solidFill>
                  <a:prstClr val="black"/>
                </a:solidFill>
              </a:rPr>
              <a:t>MLH1</a:t>
            </a:r>
            <a:r>
              <a:rPr lang="en-US" sz="1800" dirty="0">
                <a:solidFill>
                  <a:prstClr val="black"/>
                </a:solidFill>
              </a:rPr>
              <a:t> (BRAF V600), </a:t>
            </a:r>
            <a:r>
              <a:rPr lang="en-US" sz="1800" i="1" dirty="0">
                <a:solidFill>
                  <a:prstClr val="black"/>
                </a:solidFill>
              </a:rPr>
              <a:t>MSH6</a:t>
            </a:r>
            <a:r>
              <a:rPr lang="en-US" sz="1800" dirty="0">
                <a:solidFill>
                  <a:prstClr val="black"/>
                </a:solidFill>
              </a:rPr>
              <a:t> promotors, Cp6 island methylator phenotype (CIMP)  </a:t>
            </a:r>
          </a:p>
          <a:p>
            <a:pPr marL="6350" algn="l">
              <a:spcBef>
                <a:spcPts val="0"/>
              </a:spcBef>
              <a:defRPr/>
            </a:pPr>
            <a:r>
              <a:rPr lang="en-US" sz="2000" b="1" dirty="0">
                <a:solidFill>
                  <a:prstClr val="black"/>
                </a:solidFill>
              </a:rPr>
              <a:t>Testing</a:t>
            </a:r>
          </a:p>
          <a:p>
            <a:pPr marL="349250" lvl="1" indent="-342900" algn="l">
              <a:spcBef>
                <a:spcPts val="0"/>
              </a:spcBef>
              <a:buFont typeface="Arial" panose="020B0604020202020204" pitchFamily="34" charset="0"/>
              <a:buChar char="•"/>
              <a:defRPr/>
            </a:pPr>
            <a:r>
              <a:rPr lang="en-US" sz="2000" dirty="0">
                <a:solidFill>
                  <a:prstClr val="black"/>
                </a:solidFill>
              </a:rPr>
              <a:t>IHC mismatch repair protein expression</a:t>
            </a:r>
          </a:p>
          <a:p>
            <a:pPr marL="349250" lvl="1" indent="-342900" algn="l">
              <a:spcBef>
                <a:spcPts val="0"/>
              </a:spcBef>
              <a:buFont typeface="Arial" panose="020B0604020202020204" pitchFamily="34" charset="0"/>
              <a:buChar char="•"/>
              <a:defRPr/>
            </a:pPr>
            <a:r>
              <a:rPr lang="en-US" sz="2000" dirty="0">
                <a:solidFill>
                  <a:prstClr val="black"/>
                </a:solidFill>
              </a:rPr>
              <a:t>PCR amplification of microsatellites (5 markers): &gt;2= MSI-H     </a:t>
            </a:r>
          </a:p>
          <a:p>
            <a:pPr marL="806450" lvl="1" indent="-342900" algn="l">
              <a:spcBef>
                <a:spcPts val="0"/>
              </a:spcBef>
              <a:buFont typeface="Courier New" panose="02070309020205020404" pitchFamily="49" charset="0"/>
              <a:buChar char="o"/>
              <a:defRPr/>
            </a:pPr>
            <a:r>
              <a:rPr lang="en-US" sz="1800" dirty="0">
                <a:solidFill>
                  <a:prstClr val="black"/>
                </a:solidFill>
              </a:rPr>
              <a:t>Can’t identify specific gene  </a:t>
            </a:r>
          </a:p>
          <a:p>
            <a:pPr marL="349250" indent="-342900" algn="l">
              <a:spcBef>
                <a:spcPts val="0"/>
              </a:spcBef>
              <a:buFont typeface="Arial" panose="020B0604020202020204" pitchFamily="34" charset="0"/>
              <a:buChar char="•"/>
              <a:defRPr/>
            </a:pPr>
            <a:r>
              <a:rPr lang="en-US" sz="2000" dirty="0">
                <a:solidFill>
                  <a:prstClr val="black"/>
                </a:solidFill>
              </a:rPr>
              <a:t>Next generation sequencing     </a:t>
            </a:r>
          </a:p>
          <a:p>
            <a:pPr marL="806450" lvl="1" indent="-342900" algn="l">
              <a:spcBef>
                <a:spcPts val="0"/>
              </a:spcBef>
              <a:buFont typeface="Courier New" panose="02070309020205020404" pitchFamily="49" charset="0"/>
              <a:buChar char="o"/>
              <a:defRPr/>
            </a:pPr>
            <a:r>
              <a:rPr lang="en-US" sz="1800" dirty="0">
                <a:solidFill>
                  <a:prstClr val="black"/>
                </a:solidFill>
              </a:rPr>
              <a:t>Mutation load</a:t>
            </a:r>
          </a:p>
          <a:p>
            <a:pPr marL="806450" lvl="1" indent="-342900" algn="l">
              <a:spcBef>
                <a:spcPts val="0"/>
              </a:spcBef>
              <a:buFont typeface="Courier New" panose="02070309020205020404" pitchFamily="49" charset="0"/>
              <a:buChar char="o"/>
              <a:defRPr/>
            </a:pPr>
            <a:r>
              <a:rPr lang="en-US" sz="1800" dirty="0">
                <a:solidFill>
                  <a:prstClr val="black"/>
                </a:solidFill>
              </a:rPr>
              <a:t>MSI Sensor score (low purity, low coverage)</a:t>
            </a:r>
            <a:endParaRPr lang="it" sz="1800" dirty="0">
              <a:solidFill>
                <a:prstClr val="black"/>
              </a:solidFill>
            </a:endParaRPr>
          </a:p>
        </p:txBody>
      </p:sp>
      <p:sp>
        <p:nvSpPr>
          <p:cNvPr id="19" name="TextBox 18">
            <a:extLst>
              <a:ext uri="{FF2B5EF4-FFF2-40B4-BE49-F238E27FC236}">
                <a16:creationId xmlns:a16="http://schemas.microsoft.com/office/drawing/2014/main" id="{C60F149B-6FBE-CD4E-A7BF-56D185AB9D5E}"/>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err="1">
                <a:solidFill>
                  <a:prstClr val="white"/>
                </a:solidFill>
              </a:rPr>
              <a:t>Niu</a:t>
            </a:r>
            <a:r>
              <a:rPr lang="en-US" sz="1000" dirty="0">
                <a:solidFill>
                  <a:prstClr val="white"/>
                </a:solidFill>
              </a:rPr>
              <a:t> B, et al. </a:t>
            </a:r>
            <a:r>
              <a:rPr lang="en-US" sz="1000" i="1" dirty="0">
                <a:solidFill>
                  <a:prstClr val="white"/>
                </a:solidFill>
              </a:rPr>
              <a:t>Bioinformatics</a:t>
            </a:r>
            <a:r>
              <a:rPr lang="en-US" sz="1000" dirty="0">
                <a:solidFill>
                  <a:prstClr val="white"/>
                </a:solidFill>
              </a:rPr>
              <a:t>. 2014;30:1015-1016.</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6961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7759E6-D068-EB43-ACA7-AC2ADA9FDF5E}"/>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PDAC</a:t>
            </a:r>
          </a:p>
          <a:p>
            <a:pPr algn="l"/>
            <a:r>
              <a:rPr lang="en-US" sz="6000" i="1" dirty="0"/>
              <a:t>Pembrolizumab Approval 2017*</a:t>
            </a:r>
          </a:p>
        </p:txBody>
      </p:sp>
      <p:sp>
        <p:nvSpPr>
          <p:cNvPr id="18" name="Content Placeholder 2">
            <a:extLst>
              <a:ext uri="{FF2B5EF4-FFF2-40B4-BE49-F238E27FC236}">
                <a16:creationId xmlns:a16="http://schemas.microsoft.com/office/drawing/2014/main" id="{51C9F634-09A3-D947-85FC-58DB2A923CD1}"/>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0"/>
              </a:spcBef>
              <a:buFont typeface="Arial" panose="020B0604020202020204" pitchFamily="34" charset="0"/>
              <a:buChar char="•"/>
              <a:defRPr/>
            </a:pPr>
            <a:r>
              <a:rPr lang="en-US" sz="2000" dirty="0">
                <a:solidFill>
                  <a:prstClr val="black"/>
                </a:solidFill>
              </a:rPr>
              <a:t>Single-arm, non-randomized, 5 trials N= 149</a:t>
            </a:r>
          </a:p>
          <a:p>
            <a:pPr marL="349250" indent="-342900" algn="l">
              <a:spcBef>
                <a:spcPts val="0"/>
              </a:spcBef>
              <a:buFont typeface="Arial" panose="020B0604020202020204" pitchFamily="34" charset="0"/>
              <a:buChar char="•"/>
              <a:defRPr/>
            </a:pPr>
            <a:r>
              <a:rPr lang="en-US" sz="2000" dirty="0">
                <a:solidFill>
                  <a:prstClr val="black"/>
                </a:solidFill>
              </a:rPr>
              <a:t>MMR status determined via IHC or MSI</a:t>
            </a:r>
          </a:p>
          <a:p>
            <a:pPr marL="6350" algn="l">
              <a:spcBef>
                <a:spcPts val="0"/>
              </a:spcBef>
              <a:defRPr/>
            </a:pPr>
            <a:endParaRPr lang="en-US" sz="2000" b="1" dirty="0">
              <a:solidFill>
                <a:prstClr val="black"/>
              </a:solidFill>
            </a:endParaRPr>
          </a:p>
          <a:p>
            <a:pPr marL="6350" lvl="1" algn="l">
              <a:spcBef>
                <a:spcPts val="0"/>
              </a:spcBef>
              <a:defRPr/>
            </a:pPr>
            <a:r>
              <a:rPr lang="en-US" sz="2000" b="1" dirty="0">
                <a:solidFill>
                  <a:prstClr val="black"/>
                </a:solidFill>
              </a:rPr>
              <a:t>Results</a:t>
            </a:r>
          </a:p>
          <a:p>
            <a:pPr marL="349250" lvl="1" indent="-342900" algn="l">
              <a:spcBef>
                <a:spcPts val="0"/>
              </a:spcBef>
              <a:buFont typeface="Arial" panose="020B0604020202020204" pitchFamily="34" charset="0"/>
              <a:buChar char="•"/>
              <a:defRPr/>
            </a:pPr>
            <a:r>
              <a:rPr lang="en-US" sz="2000" dirty="0">
                <a:solidFill>
                  <a:prstClr val="black"/>
                </a:solidFill>
              </a:rPr>
              <a:t>Overall RR 40%: 7% CRs, 32% PRs; 80% duration &gt; 6 mos</a:t>
            </a:r>
            <a:br>
              <a:rPr lang="en-US" sz="2000" dirty="0">
                <a:solidFill>
                  <a:prstClr val="black"/>
                </a:solidFill>
              </a:rPr>
            </a:br>
            <a:r>
              <a:rPr lang="en-US" sz="2000" dirty="0">
                <a:solidFill>
                  <a:prstClr val="black"/>
                </a:solidFill>
              </a:rPr>
              <a:t>N= 59 MMR-D non-CRC:  RR 46% (14 cancer types)</a:t>
            </a:r>
          </a:p>
          <a:p>
            <a:pPr marL="6350" lvl="1" algn="l">
              <a:spcBef>
                <a:spcPts val="0"/>
              </a:spcBef>
              <a:defRPr/>
            </a:pPr>
            <a:endParaRPr lang="en-US" sz="2000" dirty="0">
              <a:solidFill>
                <a:prstClr val="black"/>
              </a:solidFill>
            </a:endParaRPr>
          </a:p>
          <a:p>
            <a:pPr marL="6350" lvl="1" algn="l">
              <a:spcBef>
                <a:spcPts val="0"/>
              </a:spcBef>
              <a:defRPr/>
            </a:pPr>
            <a:r>
              <a:rPr lang="pt" sz="2000" b="1" dirty="0">
                <a:solidFill>
                  <a:prstClr val="black"/>
                </a:solidFill>
              </a:rPr>
              <a:t>N= 6 MMR-D PDAC:  RR 83% (5/6)</a:t>
            </a:r>
          </a:p>
          <a:p>
            <a:pPr marL="6350" lvl="1" algn="l">
              <a:spcBef>
                <a:spcPts val="0"/>
              </a:spcBef>
              <a:defRPr/>
            </a:pPr>
            <a:r>
              <a:rPr lang="en-US" sz="1800" dirty="0">
                <a:solidFill>
                  <a:prstClr val="black"/>
                </a:solidFill>
              </a:rPr>
              <a:t>  </a:t>
            </a:r>
          </a:p>
          <a:p>
            <a:pPr marL="6350" algn="l">
              <a:spcBef>
                <a:spcPts val="0"/>
              </a:spcBef>
              <a:defRPr/>
            </a:pPr>
            <a:r>
              <a:rPr lang="en-US" sz="2000" dirty="0">
                <a:solidFill>
                  <a:prstClr val="black"/>
                </a:solidFill>
              </a:rPr>
              <a:t>*Disease-agnostic approval based on biomarker</a:t>
            </a:r>
          </a:p>
        </p:txBody>
      </p:sp>
      <p:sp>
        <p:nvSpPr>
          <p:cNvPr id="19" name="TextBox 18">
            <a:extLst>
              <a:ext uri="{FF2B5EF4-FFF2-40B4-BE49-F238E27FC236}">
                <a16:creationId xmlns:a16="http://schemas.microsoft.com/office/drawing/2014/main" id="{C60F149B-6FBE-CD4E-A7BF-56D185AB9D5E}"/>
              </a:ext>
            </a:extLst>
          </p:cNvPr>
          <p:cNvSpPr txBox="1"/>
          <p:nvPr/>
        </p:nvSpPr>
        <p:spPr>
          <a:xfrm>
            <a:off x="3077155" y="4598709"/>
            <a:ext cx="6059029" cy="246221"/>
          </a:xfrm>
          <a:prstGeom prst="rect">
            <a:avLst/>
          </a:prstGeom>
          <a:noFill/>
        </p:spPr>
        <p:txBody>
          <a:bodyPr wrap="square" rtlCol="0" anchor="b">
            <a:spAutoFit/>
          </a:bodyPr>
          <a:lstStyle/>
          <a:p>
            <a:pPr>
              <a:defRPr/>
            </a:pPr>
            <a:r>
              <a:rPr lang="en-US" sz="1000" dirty="0">
                <a:solidFill>
                  <a:prstClr val="white"/>
                </a:solidFill>
              </a:rPr>
              <a:t>Le DT, et al. </a:t>
            </a:r>
            <a:r>
              <a:rPr lang="en-US" sz="1000" i="1" dirty="0">
                <a:solidFill>
                  <a:prstClr val="white"/>
                </a:solidFill>
              </a:rPr>
              <a:t>N Engl J Med</a:t>
            </a:r>
            <a:r>
              <a:rPr lang="en-US" sz="1000" dirty="0">
                <a:solidFill>
                  <a:prstClr val="white"/>
                </a:solidFill>
              </a:rPr>
              <a:t>. 2015;372:2509-2520; Le DT, et al. </a:t>
            </a:r>
            <a:r>
              <a:rPr lang="en-US" sz="1000" i="1" dirty="0">
                <a:solidFill>
                  <a:prstClr val="white"/>
                </a:solidFill>
              </a:rPr>
              <a:t>Science</a:t>
            </a:r>
            <a:r>
              <a:rPr lang="fr" sz="1000" dirty="0">
                <a:solidFill>
                  <a:prstClr val="white"/>
                </a:solidFill>
              </a:rPr>
              <a:t>. 2017;357:409-413</a:t>
            </a:r>
            <a:r>
              <a:rPr lang="en-US" sz="1000" dirty="0">
                <a:solidFill>
                  <a:prstClr val="white"/>
                </a:solidFill>
              </a:rPr>
              <a:t>.</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1352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7759E6-D068-EB43-ACA7-AC2ADA9FDF5E}"/>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PDAC and MMR-D </a:t>
            </a:r>
          </a:p>
          <a:p>
            <a:pPr algn="l"/>
            <a:r>
              <a:rPr lang="en-US" sz="6000" i="1" dirty="0"/>
              <a:t>MSKCC</a:t>
            </a:r>
          </a:p>
        </p:txBody>
      </p:sp>
      <p:sp>
        <p:nvSpPr>
          <p:cNvPr id="18" name="Content Placeholder 2">
            <a:extLst>
              <a:ext uri="{FF2B5EF4-FFF2-40B4-BE49-F238E27FC236}">
                <a16:creationId xmlns:a16="http://schemas.microsoft.com/office/drawing/2014/main" id="{51C9F634-09A3-D947-85FC-58DB2A923CD1}"/>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0"/>
              </a:spcBef>
              <a:buFont typeface="Arial" panose="020B0604020202020204" pitchFamily="34" charset="0"/>
              <a:buChar char="•"/>
              <a:defRPr/>
            </a:pPr>
            <a:r>
              <a:rPr lang="sv" sz="2400" dirty="0">
                <a:solidFill>
                  <a:prstClr val="black"/>
                </a:solidFill>
              </a:rPr>
              <a:t>N=833 NGS</a:t>
            </a:r>
          </a:p>
          <a:p>
            <a:pPr marL="349250" indent="-342900" algn="l">
              <a:spcBef>
                <a:spcPts val="0"/>
              </a:spcBef>
              <a:buFont typeface="Arial" panose="020B0604020202020204" pitchFamily="34" charset="0"/>
              <a:buChar char="•"/>
              <a:defRPr/>
            </a:pPr>
            <a:r>
              <a:rPr lang="sv" sz="2400" dirty="0">
                <a:solidFill>
                  <a:prstClr val="black"/>
                </a:solidFill>
              </a:rPr>
              <a:t>7/833 (0.8%) MMR-D; all Lynch syndrome (germline)</a:t>
            </a:r>
          </a:p>
          <a:p>
            <a:pPr marL="806450" lvl="1" indent="-342900" algn="l">
              <a:spcBef>
                <a:spcPts val="0"/>
              </a:spcBef>
              <a:buFont typeface="Courier New" panose="02070309020205020404" pitchFamily="49" charset="0"/>
              <a:buChar char="o"/>
              <a:defRPr/>
            </a:pPr>
            <a:r>
              <a:rPr lang="en-US" sz="1800" dirty="0">
                <a:solidFill>
                  <a:prstClr val="black"/>
                </a:solidFill>
              </a:rPr>
              <a:t>MSH2</a:t>
            </a:r>
          </a:p>
          <a:p>
            <a:pPr marL="806450" lvl="1" indent="-342900" algn="l">
              <a:spcBef>
                <a:spcPts val="0"/>
              </a:spcBef>
              <a:buFont typeface="Courier New" panose="02070309020205020404" pitchFamily="49" charset="0"/>
              <a:buChar char="o"/>
              <a:defRPr/>
            </a:pPr>
            <a:r>
              <a:rPr lang="en-US" sz="1800" dirty="0">
                <a:solidFill>
                  <a:prstClr val="black"/>
                </a:solidFill>
              </a:rPr>
              <a:t>4 anti-PD1 therapy; 4 response (1 CR, 2 PR, 1 SD)</a:t>
            </a:r>
          </a:p>
          <a:p>
            <a:pPr marL="6350" algn="l">
              <a:spcBef>
                <a:spcPts val="0"/>
              </a:spcBef>
              <a:defRPr/>
            </a:pPr>
            <a:endParaRPr lang="en-US" sz="2400" b="1" dirty="0">
              <a:solidFill>
                <a:prstClr val="black"/>
              </a:solidFill>
            </a:endParaRPr>
          </a:p>
          <a:p>
            <a:pPr marL="6350" lvl="1" algn="l">
              <a:spcBef>
                <a:spcPts val="0"/>
              </a:spcBef>
              <a:defRPr/>
            </a:pPr>
            <a:r>
              <a:rPr lang="en-US" sz="2400" b="1" dirty="0">
                <a:solidFill>
                  <a:prstClr val="black"/>
                </a:solidFill>
              </a:rPr>
              <a:t>MMR-D PDAC associated with:</a:t>
            </a:r>
          </a:p>
          <a:p>
            <a:pPr marL="349250" lvl="1" indent="-342900" algn="l">
              <a:spcBef>
                <a:spcPts val="0"/>
              </a:spcBef>
              <a:buFont typeface="Arial" panose="020B0604020202020204" pitchFamily="34" charset="0"/>
              <a:buChar char="•"/>
              <a:defRPr/>
            </a:pPr>
            <a:r>
              <a:rPr lang="en-US" sz="2400" dirty="0">
                <a:solidFill>
                  <a:prstClr val="black"/>
                </a:solidFill>
              </a:rPr>
              <a:t>Loss of MMR protein expression</a:t>
            </a:r>
          </a:p>
          <a:p>
            <a:pPr marL="349250" lvl="1" indent="-342900" algn="l">
              <a:spcBef>
                <a:spcPts val="0"/>
              </a:spcBef>
              <a:buFont typeface="Arial" panose="020B0604020202020204" pitchFamily="34" charset="0"/>
              <a:buChar char="•"/>
              <a:defRPr/>
            </a:pPr>
            <a:r>
              <a:rPr lang="en-US" sz="2400" dirty="0">
                <a:solidFill>
                  <a:prstClr val="black"/>
                </a:solidFill>
              </a:rPr>
              <a:t>High mutational tumor load</a:t>
            </a:r>
          </a:p>
          <a:p>
            <a:pPr marL="349250" lvl="1" indent="-342900" algn="l">
              <a:spcBef>
                <a:spcPts val="0"/>
              </a:spcBef>
              <a:buFont typeface="Arial" panose="020B0604020202020204" pitchFamily="34" charset="0"/>
              <a:buChar char="•"/>
              <a:defRPr/>
            </a:pPr>
            <a:r>
              <a:rPr lang="en-US" sz="2400" dirty="0">
                <a:solidFill>
                  <a:prstClr val="black"/>
                </a:solidFill>
              </a:rPr>
              <a:t>Elevated MSI sensor score (&gt; 10)</a:t>
            </a:r>
          </a:p>
          <a:p>
            <a:pPr marL="6350" lvl="1" algn="l">
              <a:spcBef>
                <a:spcPts val="0"/>
              </a:spcBef>
              <a:defRPr/>
            </a:pPr>
            <a:endParaRPr lang="en-US" sz="2400" dirty="0">
              <a:solidFill>
                <a:prstClr val="black"/>
              </a:solidFill>
            </a:endParaRPr>
          </a:p>
        </p:txBody>
      </p:sp>
      <p:sp>
        <p:nvSpPr>
          <p:cNvPr id="19" name="TextBox 18">
            <a:extLst>
              <a:ext uri="{FF2B5EF4-FFF2-40B4-BE49-F238E27FC236}">
                <a16:creationId xmlns:a16="http://schemas.microsoft.com/office/drawing/2014/main" id="{C60F149B-6FBE-CD4E-A7BF-56D185AB9D5E}"/>
              </a:ext>
            </a:extLst>
          </p:cNvPr>
          <p:cNvSpPr txBox="1"/>
          <p:nvPr/>
        </p:nvSpPr>
        <p:spPr>
          <a:xfrm>
            <a:off x="3077155" y="4598709"/>
            <a:ext cx="6059029" cy="246221"/>
          </a:xfrm>
          <a:prstGeom prst="rect">
            <a:avLst/>
          </a:prstGeom>
          <a:noFill/>
        </p:spPr>
        <p:txBody>
          <a:bodyPr wrap="square" rtlCol="0" anchor="b">
            <a:spAutoFit/>
          </a:bodyPr>
          <a:lstStyle/>
          <a:p>
            <a:pPr>
              <a:defRPr/>
            </a:pPr>
            <a:r>
              <a:rPr lang="en-US" sz="1000" dirty="0">
                <a:solidFill>
                  <a:prstClr val="white"/>
                </a:solidFill>
              </a:rPr>
              <a:t>Hu ZI, et al. </a:t>
            </a:r>
            <a:r>
              <a:rPr lang="en-US" sz="1000" i="1" dirty="0">
                <a:solidFill>
                  <a:prstClr val="white"/>
                </a:solidFill>
              </a:rPr>
              <a:t>Clin Cancer Res</a:t>
            </a:r>
            <a:r>
              <a:rPr lang="fr" sz="1000" dirty="0">
                <a:solidFill>
                  <a:prstClr val="white"/>
                </a:solidFill>
              </a:rPr>
              <a:t>. </a:t>
            </a:r>
            <a:r>
              <a:rPr lang="en-US" sz="1000" dirty="0">
                <a:solidFill>
                  <a:prstClr val="white"/>
                </a:solidFill>
              </a:rPr>
              <a:t>2018;24:1326-1336.</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883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MSK IMPACT</a:t>
            </a:r>
          </a:p>
          <a:p>
            <a:pPr algn="l"/>
            <a:r>
              <a:rPr lang="en-US" sz="5100" i="1" dirty="0"/>
              <a:t>Germline Testing</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0757"/>
            <a:ext cx="6059029" cy="246221"/>
          </a:xfrm>
          <a:prstGeom prst="rect">
            <a:avLst/>
          </a:prstGeom>
          <a:noFill/>
        </p:spPr>
        <p:txBody>
          <a:bodyPr wrap="square" rtlCol="0" anchor="b">
            <a:spAutoFit/>
          </a:bodyPr>
          <a:lstStyle/>
          <a:p>
            <a:pPr>
              <a:defRPr/>
            </a:pPr>
            <a:r>
              <a:rPr lang="en-US" sz="1000" dirty="0">
                <a:solidFill>
                  <a:prstClr val="white"/>
                </a:solidFill>
              </a:rPr>
              <a:t>Mandelker D, et al. </a:t>
            </a:r>
            <a:r>
              <a:rPr lang="en-US" sz="1000" i="1" dirty="0">
                <a:solidFill>
                  <a:prstClr val="white"/>
                </a:solidFill>
              </a:rPr>
              <a:t>JAMA</a:t>
            </a:r>
            <a:r>
              <a:rPr lang="en-US" sz="1000" dirty="0">
                <a:solidFill>
                  <a:prstClr val="white"/>
                </a:solidFill>
              </a:rPr>
              <a:t>. 2017;318:825-835.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18144CC-D9D8-5F4A-AA62-8EF03A20F050}"/>
              </a:ext>
            </a:extLst>
          </p:cNvPr>
          <p:cNvPicPr/>
          <p:nvPr/>
        </p:nvPicPr>
        <p:blipFill>
          <a:blip r:embed="rId3" cstate="print">
            <a:clrChange>
              <a:clrFrom>
                <a:srgbClr val="FFFFFF"/>
              </a:clrFrom>
              <a:clrTo>
                <a:srgbClr val="FFFFFF">
                  <a:alpha val="0"/>
                </a:srgbClr>
              </a:clrTo>
            </a:clrChange>
          </a:blip>
          <a:srcRect/>
          <a:stretch>
            <a:fillRect/>
          </a:stretch>
        </p:blipFill>
        <p:spPr bwMode="auto">
          <a:xfrm>
            <a:off x="4147264" y="333612"/>
            <a:ext cx="4539536" cy="4129512"/>
          </a:xfrm>
          <a:prstGeom prst="rect">
            <a:avLst/>
          </a:prstGeom>
          <a:noFill/>
          <a:ln w="9525">
            <a:noFill/>
            <a:miter lim="800000"/>
            <a:headEnd/>
            <a:tailEnd/>
          </a:ln>
        </p:spPr>
      </p:pic>
      <p:sp>
        <p:nvSpPr>
          <p:cNvPr id="6" name="TextBox 5">
            <a:extLst>
              <a:ext uri="{FF2B5EF4-FFF2-40B4-BE49-F238E27FC236}">
                <a16:creationId xmlns:a16="http://schemas.microsoft.com/office/drawing/2014/main" id="{CBDE958D-5949-3E41-B184-6B72C1F0E00E}"/>
              </a:ext>
            </a:extLst>
          </p:cNvPr>
          <p:cNvSpPr txBox="1"/>
          <p:nvPr/>
        </p:nvSpPr>
        <p:spPr>
          <a:xfrm>
            <a:off x="1486893" y="1719390"/>
            <a:ext cx="2393344" cy="261610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0" dirty="0">
                <a:solidFill>
                  <a:schemeClr val="tx1"/>
                </a:solidFill>
                <a:ea typeface="Corbel" charset="0"/>
                <a:cs typeface="Corbel" charset="0"/>
              </a:rPr>
              <a:t>PDAC (n=176, 16.9%)</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BRCA 1</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BRCA 2</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CDKN2A</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PALB2</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ATM</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CHEK2</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APC</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dirty="0">
                <a:solidFill>
                  <a:schemeClr val="tx1"/>
                </a:solidFill>
                <a:ea typeface="Corbel" charset="0"/>
                <a:cs typeface="Corbel" charset="0"/>
              </a:rPr>
              <a:t>MUYTH</a:t>
            </a:r>
          </a:p>
        </p:txBody>
      </p:sp>
      <p:sp>
        <p:nvSpPr>
          <p:cNvPr id="10" name="TextBox 9">
            <a:extLst>
              <a:ext uri="{FF2B5EF4-FFF2-40B4-BE49-F238E27FC236}">
                <a16:creationId xmlns:a16="http://schemas.microsoft.com/office/drawing/2014/main" id="{832BB381-7A86-0F4D-8DCC-7EAF85692865}"/>
              </a:ext>
            </a:extLst>
          </p:cNvPr>
          <p:cNvSpPr txBox="1"/>
          <p:nvPr/>
        </p:nvSpPr>
        <p:spPr>
          <a:xfrm>
            <a:off x="457200" y="1213164"/>
            <a:ext cx="14620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0" dirty="0">
                <a:solidFill>
                  <a:schemeClr val="tx1"/>
                </a:solidFill>
                <a:ea typeface="Corbel" charset="0"/>
                <a:cs typeface="Corbel" charset="0"/>
              </a:rPr>
              <a:t>N = 1040 </a:t>
            </a:r>
          </a:p>
        </p:txBody>
      </p:sp>
    </p:spTree>
    <p:extLst>
      <p:ext uri="{BB962C8B-B14F-4D97-AF65-F5344CB8AC3E}">
        <p14:creationId xmlns:p14="http://schemas.microsoft.com/office/powerpoint/2010/main" val="99180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7759E6-D068-EB43-ACA7-AC2ADA9FDF5E}"/>
              </a:ext>
            </a:extLst>
          </p:cNvPr>
          <p:cNvSpPr txBox="1">
            <a:spLocks/>
          </p:cNvSpPr>
          <p:nvPr/>
        </p:nvSpPr>
        <p:spPr>
          <a:xfrm>
            <a:off x="457200" y="205979"/>
            <a:ext cx="8229600" cy="98525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500" dirty="0"/>
              <a:t>PDAC </a:t>
            </a:r>
          </a:p>
          <a:p>
            <a:pPr algn="l"/>
            <a:r>
              <a:rPr lang="en-US" sz="6000" i="1" dirty="0"/>
              <a:t>Mutational Load</a:t>
            </a:r>
          </a:p>
        </p:txBody>
      </p:sp>
      <p:sp>
        <p:nvSpPr>
          <p:cNvPr id="19" name="TextBox 18">
            <a:extLst>
              <a:ext uri="{FF2B5EF4-FFF2-40B4-BE49-F238E27FC236}">
                <a16:creationId xmlns:a16="http://schemas.microsoft.com/office/drawing/2014/main" id="{C60F149B-6FBE-CD4E-A7BF-56D185AB9D5E}"/>
              </a:ext>
            </a:extLst>
          </p:cNvPr>
          <p:cNvSpPr txBox="1"/>
          <p:nvPr/>
        </p:nvSpPr>
        <p:spPr>
          <a:xfrm>
            <a:off x="3077155" y="4598709"/>
            <a:ext cx="6059029" cy="246221"/>
          </a:xfrm>
          <a:prstGeom prst="rect">
            <a:avLst/>
          </a:prstGeom>
          <a:noFill/>
        </p:spPr>
        <p:txBody>
          <a:bodyPr wrap="square" rtlCol="0" anchor="b">
            <a:spAutoFit/>
          </a:bodyPr>
          <a:lstStyle/>
          <a:p>
            <a:pPr>
              <a:defRPr/>
            </a:pPr>
            <a:r>
              <a:rPr lang="en-US" sz="1000" dirty="0">
                <a:solidFill>
                  <a:prstClr val="white"/>
                </a:solidFill>
              </a:rPr>
              <a:t>Hu ZI, et al. </a:t>
            </a:r>
            <a:r>
              <a:rPr lang="en-US" sz="1000" i="1" dirty="0">
                <a:solidFill>
                  <a:prstClr val="white"/>
                </a:solidFill>
              </a:rPr>
              <a:t>Clin Cancer Res</a:t>
            </a:r>
            <a:r>
              <a:rPr lang="fr" sz="1000" dirty="0">
                <a:solidFill>
                  <a:prstClr val="white"/>
                </a:solidFill>
              </a:rPr>
              <a:t>. </a:t>
            </a:r>
            <a:r>
              <a:rPr lang="en-US" sz="1000" dirty="0">
                <a:solidFill>
                  <a:prstClr val="white"/>
                </a:solidFill>
              </a:rPr>
              <a:t>2018;24:1326-1336.</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95B04196-73E7-3940-AE81-BDB45D9AC420}"/>
              </a:ext>
            </a:extLst>
          </p:cNvPr>
          <p:cNvGrpSpPr/>
          <p:nvPr/>
        </p:nvGrpSpPr>
        <p:grpSpPr>
          <a:xfrm>
            <a:off x="1439185" y="1041621"/>
            <a:ext cx="6566599" cy="3554235"/>
            <a:chOff x="-457200" y="642257"/>
            <a:chExt cx="9775543" cy="5896657"/>
          </a:xfrm>
        </p:grpSpPr>
        <p:pic>
          <p:nvPicPr>
            <p:cNvPr id="5" name="Picture 4">
              <a:extLst>
                <a:ext uri="{FF2B5EF4-FFF2-40B4-BE49-F238E27FC236}">
                  <a16:creationId xmlns:a16="http://schemas.microsoft.com/office/drawing/2014/main" id="{54FDFFC4-EB5F-564C-80FD-4D45582A9252}"/>
                </a:ext>
              </a:extLst>
            </p:cNvPr>
            <p:cNvPicPr>
              <a:picLocks noChangeAspect="1"/>
            </p:cNvPicPr>
            <p:nvPr/>
          </p:nvPicPr>
          <p:blipFill rotWithShape="1">
            <a:blip r:embed="rId3"/>
            <a:srcRect t="6666"/>
            <a:stretch/>
          </p:blipFill>
          <p:spPr>
            <a:xfrm>
              <a:off x="-457200" y="642257"/>
              <a:ext cx="9363006" cy="5896657"/>
            </a:xfrm>
            <a:prstGeom prst="rect">
              <a:avLst/>
            </a:prstGeom>
          </p:spPr>
        </p:pic>
        <p:sp>
          <p:nvSpPr>
            <p:cNvPr id="6" name="Right Arrow 5">
              <a:extLst>
                <a:ext uri="{FF2B5EF4-FFF2-40B4-BE49-F238E27FC236}">
                  <a16:creationId xmlns:a16="http://schemas.microsoft.com/office/drawing/2014/main" id="{84BDC8BD-A9AF-FA42-83C4-A2871435B325}"/>
                </a:ext>
              </a:extLst>
            </p:cNvPr>
            <p:cNvSpPr/>
            <p:nvPr/>
          </p:nvSpPr>
          <p:spPr>
            <a:xfrm rot="4945450">
              <a:off x="7124700" y="4876800"/>
              <a:ext cx="838200" cy="228600"/>
            </a:xfrm>
            <a:prstGeom prst="rightArrow">
              <a:avLst>
                <a:gd name="adj1" fmla="val 57301"/>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D4218F-444B-5744-9A00-AA6CFEEA4C07}"/>
                </a:ext>
              </a:extLst>
            </p:cNvPr>
            <p:cNvSpPr txBox="1"/>
            <p:nvPr/>
          </p:nvSpPr>
          <p:spPr>
            <a:xfrm>
              <a:off x="5867398" y="3586464"/>
              <a:ext cx="3450945" cy="1072296"/>
            </a:xfrm>
            <a:prstGeom prst="rect">
              <a:avLst/>
            </a:prstGeom>
            <a:noFill/>
          </p:spPr>
          <p:txBody>
            <a:bodyPr wrap="square" rtlCol="0">
              <a:spAutoFit/>
            </a:bodyPr>
            <a:lstStyle/>
            <a:p>
              <a:pPr>
                <a:spcBef>
                  <a:spcPts val="0"/>
                </a:spcBef>
                <a:buNone/>
              </a:pPr>
              <a:r>
                <a:rPr lang="en-US" sz="2000" dirty="0">
                  <a:solidFill>
                    <a:schemeClr val="tx1"/>
                  </a:solidFill>
                </a:rPr>
                <a:t>MSI-High/MMR</a:t>
              </a:r>
            </a:p>
            <a:p>
              <a:pPr>
                <a:spcBef>
                  <a:spcPts val="0"/>
                </a:spcBef>
                <a:buNone/>
              </a:pPr>
              <a:r>
                <a:rPr lang="en-US" sz="1600" dirty="0">
                  <a:solidFill>
                    <a:schemeClr val="tx1"/>
                  </a:solidFill>
                </a:rPr>
                <a:t>Mutational load &gt; 50/Mb</a:t>
              </a:r>
            </a:p>
          </p:txBody>
        </p:sp>
        <p:sp>
          <p:nvSpPr>
            <p:cNvPr id="9" name="TextBox 8">
              <a:extLst>
                <a:ext uri="{FF2B5EF4-FFF2-40B4-BE49-F238E27FC236}">
                  <a16:creationId xmlns:a16="http://schemas.microsoft.com/office/drawing/2014/main" id="{BF64621E-0302-0F46-BB07-E3F8C9BAE1B2}"/>
                </a:ext>
              </a:extLst>
            </p:cNvPr>
            <p:cNvSpPr txBox="1"/>
            <p:nvPr/>
          </p:nvSpPr>
          <p:spPr>
            <a:xfrm>
              <a:off x="4800600" y="1085965"/>
              <a:ext cx="3450944" cy="646331"/>
            </a:xfrm>
            <a:prstGeom prst="rect">
              <a:avLst/>
            </a:prstGeom>
            <a:noFill/>
          </p:spPr>
          <p:txBody>
            <a:bodyPr wrap="square" rtlCol="0">
              <a:spAutoFit/>
            </a:bodyPr>
            <a:lstStyle/>
            <a:p>
              <a:pPr>
                <a:spcBef>
                  <a:spcPts val="0"/>
                </a:spcBef>
                <a:buNone/>
              </a:pPr>
              <a:r>
                <a:rPr lang="en-US" sz="2000" dirty="0">
                  <a:solidFill>
                    <a:schemeClr val="tx1"/>
                  </a:solidFill>
                </a:rPr>
                <a:t>Typical PDAC patient</a:t>
              </a:r>
            </a:p>
            <a:p>
              <a:pPr>
                <a:spcBef>
                  <a:spcPts val="0"/>
                </a:spcBef>
                <a:buNone/>
              </a:pPr>
              <a:r>
                <a:rPr lang="en-US" sz="1600" dirty="0">
                  <a:solidFill>
                    <a:schemeClr val="tx1"/>
                  </a:solidFill>
                </a:rPr>
                <a:t>Mutational load 3-4/Mb</a:t>
              </a:r>
            </a:p>
          </p:txBody>
        </p:sp>
        <p:sp>
          <p:nvSpPr>
            <p:cNvPr id="10" name="Right Arrow 9">
              <a:extLst>
                <a:ext uri="{FF2B5EF4-FFF2-40B4-BE49-F238E27FC236}">
                  <a16:creationId xmlns:a16="http://schemas.microsoft.com/office/drawing/2014/main" id="{876BDBE9-DF84-B34B-A244-E80B6B86DB24}"/>
                </a:ext>
              </a:extLst>
            </p:cNvPr>
            <p:cNvSpPr/>
            <p:nvPr/>
          </p:nvSpPr>
          <p:spPr>
            <a:xfrm rot="9932251">
              <a:off x="3947135" y="1387163"/>
              <a:ext cx="838200" cy="228600"/>
            </a:xfrm>
            <a:prstGeom prst="rightArrow">
              <a:avLst>
                <a:gd name="adj1" fmla="val 57301"/>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742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760EE30-254F-064F-ADDD-D323865E7014}"/>
              </a:ext>
            </a:extLst>
          </p:cNvPr>
          <p:cNvPicPr>
            <a:picLocks noChangeAspect="1" noChangeArrowheads="1"/>
          </p:cNvPicPr>
          <p:nvPr/>
        </p:nvPicPr>
        <p:blipFill>
          <a:blip r:embed="rId3"/>
          <a:stretch>
            <a:fillRect/>
          </a:stretch>
        </p:blipFill>
        <p:spPr bwMode="auto">
          <a:xfrm>
            <a:off x="2242267" y="1147029"/>
            <a:ext cx="4652772" cy="3367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C954C461-DCF1-0249-BD8B-70B15282BF9F}"/>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Resectable (Stage I, II)</a:t>
            </a:r>
          </a:p>
        </p:txBody>
      </p:sp>
    </p:spTree>
    <p:extLst>
      <p:ext uri="{BB962C8B-B14F-4D97-AF65-F5344CB8AC3E}">
        <p14:creationId xmlns:p14="http://schemas.microsoft.com/office/powerpoint/2010/main" val="206604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Staging</a:t>
            </a:r>
          </a:p>
        </p:txBody>
      </p:sp>
      <p:sp>
        <p:nvSpPr>
          <p:cNvPr id="11" name="TextBox 10">
            <a:extLst>
              <a:ext uri="{FF2B5EF4-FFF2-40B4-BE49-F238E27FC236}">
                <a16:creationId xmlns:a16="http://schemas.microsoft.com/office/drawing/2014/main" id="{1A754C64-8DAD-4540-9B3F-47D059177B18}"/>
              </a:ext>
            </a:extLst>
          </p:cNvPr>
          <p:cNvSpPr txBox="1"/>
          <p:nvPr/>
        </p:nvSpPr>
        <p:spPr>
          <a:xfrm>
            <a:off x="3077155" y="4598708"/>
            <a:ext cx="6059029" cy="246221"/>
          </a:xfrm>
          <a:prstGeom prst="rect">
            <a:avLst/>
          </a:prstGeom>
          <a:noFill/>
        </p:spPr>
        <p:txBody>
          <a:bodyPr wrap="square" rtlCol="0" anchor="b">
            <a:spAutoFit/>
          </a:bodyPr>
          <a:lstStyle/>
          <a:p>
            <a:pPr>
              <a:defRPr/>
            </a:pPr>
            <a:r>
              <a:rPr lang="en-US" sz="1000" dirty="0">
                <a:solidFill>
                  <a:prstClr val="white"/>
                </a:solidFill>
              </a:rPr>
              <a:t>Callery MP, et al. </a:t>
            </a:r>
            <a:r>
              <a:rPr lang="en-US" sz="1000" i="1" dirty="0">
                <a:solidFill>
                  <a:prstClr val="white"/>
                </a:solidFill>
              </a:rPr>
              <a:t>Ann Surg Oncol</a:t>
            </a:r>
            <a:r>
              <a:rPr lang="en-US" sz="1000" dirty="0">
                <a:solidFill>
                  <a:prstClr val="white"/>
                </a:solidFill>
              </a:rPr>
              <a:t>. 2009;16:1727-1733; NCCN Guidelines. Version 1.2019.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7" name="Content Placeholder 3">
            <a:extLst>
              <a:ext uri="{FF2B5EF4-FFF2-40B4-BE49-F238E27FC236}">
                <a16:creationId xmlns:a16="http://schemas.microsoft.com/office/drawing/2014/main" id="{DB281A1D-FDE3-5740-A331-91E8A8ED212F}"/>
              </a:ext>
            </a:extLst>
          </p:cNvPr>
          <p:cNvGraphicFramePr>
            <a:graphicFrameLocks/>
          </p:cNvGraphicFramePr>
          <p:nvPr>
            <p:extLst>
              <p:ext uri="{D42A27DB-BD31-4B8C-83A1-F6EECF244321}">
                <p14:modId xmlns:p14="http://schemas.microsoft.com/office/powerpoint/2010/main" val="1655543896"/>
              </p:ext>
            </p:extLst>
          </p:nvPr>
        </p:nvGraphicFramePr>
        <p:xfrm>
          <a:off x="741544" y="1197997"/>
          <a:ext cx="7680103" cy="3302000"/>
        </p:xfrm>
        <a:graphic>
          <a:graphicData uri="http://schemas.openxmlformats.org/drawingml/2006/table">
            <a:tbl>
              <a:tblPr firstRow="1" bandRow="1">
                <a:tableStyleId>{1E171933-4619-4E11-9A3F-F7608DF75F80}</a:tableStyleId>
              </a:tblPr>
              <a:tblGrid>
                <a:gridCol w="2159130">
                  <a:extLst>
                    <a:ext uri="{9D8B030D-6E8A-4147-A177-3AD203B41FA5}">
                      <a16:colId xmlns:a16="http://schemas.microsoft.com/office/drawing/2014/main" val="20000"/>
                    </a:ext>
                  </a:extLst>
                </a:gridCol>
                <a:gridCol w="1680922">
                  <a:extLst>
                    <a:ext uri="{9D8B030D-6E8A-4147-A177-3AD203B41FA5}">
                      <a16:colId xmlns:a16="http://schemas.microsoft.com/office/drawing/2014/main" val="20001"/>
                    </a:ext>
                  </a:extLst>
                </a:gridCol>
                <a:gridCol w="1708114">
                  <a:extLst>
                    <a:ext uri="{9D8B030D-6E8A-4147-A177-3AD203B41FA5}">
                      <a16:colId xmlns:a16="http://schemas.microsoft.com/office/drawing/2014/main" val="20002"/>
                    </a:ext>
                  </a:extLst>
                </a:gridCol>
                <a:gridCol w="2131937">
                  <a:extLst>
                    <a:ext uri="{9D8B030D-6E8A-4147-A177-3AD203B41FA5}">
                      <a16:colId xmlns:a16="http://schemas.microsoft.com/office/drawing/2014/main" val="20003"/>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Criteria</a:t>
                      </a:r>
                      <a:endParaRPr lang="en-US" sz="1600" dirty="0">
                        <a:solidFill>
                          <a:schemeClr val="bg1"/>
                        </a:solidFill>
                      </a:endParaRPr>
                    </a:p>
                  </a:txBody>
                  <a:tcPr marL="89119" marR="891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Resectable</a:t>
                      </a:r>
                    </a:p>
                  </a:txBody>
                  <a:tcPr marL="89119" marR="891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Borderline Resectable</a:t>
                      </a:r>
                      <a:endParaRPr lang="en-US" sz="1600" dirty="0">
                        <a:solidFill>
                          <a:schemeClr val="bg1"/>
                        </a:solidFill>
                      </a:endParaRPr>
                    </a:p>
                  </a:txBody>
                  <a:tcPr marL="89119" marR="891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Localized Unresectable</a:t>
                      </a:r>
                      <a:endParaRPr lang="en-US" sz="1600" dirty="0">
                        <a:solidFill>
                          <a:schemeClr val="bg1"/>
                        </a:solidFill>
                      </a:endParaRPr>
                    </a:p>
                  </a:txBody>
                  <a:tcPr marL="89119" marR="89119" anchor="ctr"/>
                </a:tc>
                <a:extLst>
                  <a:ext uri="{0D108BD9-81ED-4DB2-BD59-A6C34878D82A}">
                    <a16:rowId xmlns:a16="http://schemas.microsoft.com/office/drawing/2014/main" val="10000"/>
                  </a:ext>
                </a:extLst>
              </a:tr>
              <a:tr h="370840">
                <a:tc>
                  <a:txBody>
                    <a:bodyPr/>
                    <a:lstStyle/>
                    <a:p>
                      <a:r>
                        <a:rPr lang="en-US" sz="1600" dirty="0"/>
                        <a:t>Evidence of extrapancreatic disease</a:t>
                      </a:r>
                      <a:endParaRPr lang="en-US" sz="1600" dirty="0">
                        <a:solidFill>
                          <a:schemeClr val="bg1"/>
                        </a:solidFill>
                      </a:endParaRPr>
                    </a:p>
                  </a:txBody>
                  <a:tcPr marL="89119" marR="89119" anchor="ctr"/>
                </a:tc>
                <a:tc>
                  <a:txBody>
                    <a:bodyPr/>
                    <a:lstStyle/>
                    <a:p>
                      <a:pPr algn="ctr"/>
                      <a:r>
                        <a:rPr lang="en-US" sz="1600" dirty="0"/>
                        <a:t>None</a:t>
                      </a:r>
                      <a:endParaRPr lang="en-US" sz="1600" dirty="0">
                        <a:solidFill>
                          <a:schemeClr val="bg1"/>
                        </a:solidFill>
                      </a:endParaRPr>
                    </a:p>
                  </a:txBody>
                  <a:tcPr marL="89119" marR="89119" anchor="ctr"/>
                </a:tc>
                <a:tc>
                  <a:txBody>
                    <a:bodyPr/>
                    <a:lstStyle/>
                    <a:p>
                      <a:pPr algn="ctr"/>
                      <a:r>
                        <a:rPr lang="en-US" sz="1600" dirty="0"/>
                        <a:t>None</a:t>
                      </a:r>
                      <a:endParaRPr lang="en-US" sz="1600" dirty="0">
                        <a:solidFill>
                          <a:schemeClr val="bg1"/>
                        </a:solidFill>
                      </a:endParaRPr>
                    </a:p>
                  </a:txBody>
                  <a:tcPr marL="89119" marR="89119" anchor="ctr"/>
                </a:tc>
                <a:tc>
                  <a:txBody>
                    <a:bodyPr/>
                    <a:lstStyle/>
                    <a:p>
                      <a:pPr algn="ctr"/>
                      <a:r>
                        <a:rPr lang="en-US" sz="1600" dirty="0"/>
                        <a:t>Lymph nodes beyond field of resection</a:t>
                      </a:r>
                      <a:endParaRPr lang="en-US" sz="1600" dirty="0">
                        <a:solidFill>
                          <a:schemeClr val="bg1"/>
                        </a:solidFill>
                      </a:endParaRPr>
                    </a:p>
                  </a:txBody>
                  <a:tcPr marL="89119" marR="89119" anchor="ctr"/>
                </a:tc>
                <a:extLst>
                  <a:ext uri="{0D108BD9-81ED-4DB2-BD59-A6C34878D82A}">
                    <a16:rowId xmlns:a16="http://schemas.microsoft.com/office/drawing/2014/main" val="10001"/>
                  </a:ext>
                </a:extLst>
              </a:tr>
              <a:tr h="370840">
                <a:tc>
                  <a:txBody>
                    <a:bodyPr/>
                    <a:lstStyle/>
                    <a:p>
                      <a:r>
                        <a:rPr lang="en-US" sz="1600" dirty="0"/>
                        <a:t>SMA encasement</a:t>
                      </a:r>
                      <a:endParaRPr lang="en-US" sz="1600" dirty="0">
                        <a:solidFill>
                          <a:schemeClr val="bg1"/>
                        </a:solidFill>
                      </a:endParaRPr>
                    </a:p>
                  </a:txBody>
                  <a:tcPr marL="89119" marR="89119" anchor="ctr"/>
                </a:tc>
                <a:tc>
                  <a:txBody>
                    <a:bodyPr/>
                    <a:lstStyle/>
                    <a:p>
                      <a:pPr algn="ctr"/>
                      <a:r>
                        <a:rPr lang="en-US" sz="1600" dirty="0"/>
                        <a:t>No evidence</a:t>
                      </a:r>
                      <a:endParaRPr lang="en-US" sz="1600" dirty="0">
                        <a:solidFill>
                          <a:schemeClr val="bg1"/>
                        </a:solidFill>
                      </a:endParaRPr>
                    </a:p>
                  </a:txBody>
                  <a:tcPr marL="89119" marR="89119" anchor="ctr"/>
                </a:tc>
                <a:tc>
                  <a:txBody>
                    <a:bodyPr/>
                    <a:lstStyle/>
                    <a:p>
                      <a:pPr algn="ctr"/>
                      <a:r>
                        <a:rPr lang="en-US" sz="1600" dirty="0"/>
                        <a:t>≤ 180</a:t>
                      </a:r>
                      <a:r>
                        <a:rPr lang="en-US" sz="1600" baseline="30000" dirty="0"/>
                        <a:t>o</a:t>
                      </a:r>
                      <a:endParaRPr lang="en-US" sz="1600" dirty="0">
                        <a:solidFill>
                          <a:schemeClr val="bg1"/>
                        </a:solidFill>
                      </a:endParaRPr>
                    </a:p>
                  </a:txBody>
                  <a:tcPr marL="89119" marR="891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&gt; 180</a:t>
                      </a:r>
                      <a:r>
                        <a:rPr lang="en-US" sz="1600" baseline="30000" dirty="0"/>
                        <a:t>o</a:t>
                      </a:r>
                      <a:endParaRPr lang="en-US" sz="1600" dirty="0">
                        <a:solidFill>
                          <a:schemeClr val="bg1"/>
                        </a:solidFill>
                      </a:endParaRPr>
                    </a:p>
                  </a:txBody>
                  <a:tcPr marL="89119" marR="89119" anchor="ctr"/>
                </a:tc>
                <a:extLst>
                  <a:ext uri="{0D108BD9-81ED-4DB2-BD59-A6C34878D82A}">
                    <a16:rowId xmlns:a16="http://schemas.microsoft.com/office/drawing/2014/main" val="10002"/>
                  </a:ext>
                </a:extLst>
              </a:tr>
              <a:tr h="370840">
                <a:tc>
                  <a:txBody>
                    <a:bodyPr/>
                    <a:lstStyle/>
                    <a:p>
                      <a:r>
                        <a:rPr lang="en-US" sz="1600" dirty="0"/>
                        <a:t>SMV/portal vein</a:t>
                      </a:r>
                      <a:endParaRPr lang="en-US" sz="1600" dirty="0">
                        <a:solidFill>
                          <a:schemeClr val="bg1"/>
                        </a:solidFill>
                      </a:endParaRPr>
                    </a:p>
                  </a:txBody>
                  <a:tcPr marL="89119" marR="89119" anchor="ctr"/>
                </a:tc>
                <a:tc>
                  <a:txBody>
                    <a:bodyPr/>
                    <a:lstStyle/>
                    <a:p>
                      <a:pPr algn="ctr"/>
                      <a:r>
                        <a:rPr lang="en-US" sz="1600" dirty="0"/>
                        <a:t>Patent SMPV</a:t>
                      </a:r>
                      <a:endParaRPr lang="en-US" sz="1600" dirty="0">
                        <a:solidFill>
                          <a:schemeClr val="bg1"/>
                        </a:solidFill>
                      </a:endParaRPr>
                    </a:p>
                  </a:txBody>
                  <a:tcPr marL="89119" marR="89119" anchor="ctr"/>
                </a:tc>
                <a:tc>
                  <a:txBody>
                    <a:bodyPr/>
                    <a:lstStyle/>
                    <a:p>
                      <a:pPr algn="ctr"/>
                      <a:r>
                        <a:rPr lang="en-US" sz="1600" dirty="0"/>
                        <a:t>Impingement/ short segment occlusion</a:t>
                      </a:r>
                      <a:endParaRPr lang="en-US" sz="1600" dirty="0">
                        <a:solidFill>
                          <a:schemeClr val="bg1"/>
                        </a:solidFill>
                      </a:endParaRPr>
                    </a:p>
                  </a:txBody>
                  <a:tcPr marL="89119" marR="89119" anchor="ctr"/>
                </a:tc>
                <a:tc>
                  <a:txBody>
                    <a:bodyPr/>
                    <a:lstStyle/>
                    <a:p>
                      <a:pPr algn="ctr"/>
                      <a:r>
                        <a:rPr lang="en-US" sz="1600" dirty="0"/>
                        <a:t>Unreconstructable occlusion</a:t>
                      </a:r>
                      <a:endParaRPr lang="en-US" sz="1600" dirty="0">
                        <a:solidFill>
                          <a:schemeClr val="bg1"/>
                        </a:solidFill>
                      </a:endParaRPr>
                    </a:p>
                  </a:txBody>
                  <a:tcPr marL="89119" marR="89119" anchor="ctr"/>
                </a:tc>
                <a:extLst>
                  <a:ext uri="{0D108BD9-81ED-4DB2-BD59-A6C34878D82A}">
                    <a16:rowId xmlns:a16="http://schemas.microsoft.com/office/drawing/2014/main" val="10003"/>
                  </a:ext>
                </a:extLst>
              </a:tr>
              <a:tr h="370840">
                <a:tc>
                  <a:txBody>
                    <a:bodyPr/>
                    <a:lstStyle/>
                    <a:p>
                      <a:r>
                        <a:rPr lang="en-US" sz="1600" dirty="0"/>
                        <a:t>Celiac</a:t>
                      </a:r>
                      <a:r>
                        <a:rPr lang="en-US" sz="1600" baseline="0" dirty="0"/>
                        <a:t> </a:t>
                      </a:r>
                      <a:r>
                        <a:rPr lang="en-US" sz="1600" dirty="0"/>
                        <a:t>encasement</a:t>
                      </a:r>
                      <a:endParaRPr lang="en-US" sz="1600" dirty="0">
                        <a:solidFill>
                          <a:schemeClr val="bg1"/>
                        </a:solidFill>
                      </a:endParaRPr>
                    </a:p>
                  </a:txBody>
                  <a:tcPr marL="89119" marR="89119" anchor="ctr"/>
                </a:tc>
                <a:tc>
                  <a:txBody>
                    <a:bodyPr/>
                    <a:lstStyle/>
                    <a:p>
                      <a:pPr algn="ctr"/>
                      <a:r>
                        <a:rPr lang="en-US" sz="1600" dirty="0"/>
                        <a:t>No evidence</a:t>
                      </a:r>
                      <a:endParaRPr lang="en-US" sz="1600" dirty="0">
                        <a:solidFill>
                          <a:schemeClr val="bg1"/>
                        </a:solidFill>
                      </a:endParaRPr>
                    </a:p>
                  </a:txBody>
                  <a:tcPr marL="89119" marR="89119" anchor="ctr"/>
                </a:tc>
                <a:tc>
                  <a:txBody>
                    <a:bodyPr/>
                    <a:lstStyle/>
                    <a:p>
                      <a:pPr algn="ctr"/>
                      <a:r>
                        <a:rPr lang="en-US" sz="1600" dirty="0"/>
                        <a:t>≤ 180</a:t>
                      </a:r>
                      <a:r>
                        <a:rPr lang="en-US" sz="1600" baseline="30000" dirty="0"/>
                        <a:t>o</a:t>
                      </a:r>
                      <a:r>
                        <a:rPr lang="en-US" sz="1600" dirty="0"/>
                        <a:t> (tail)</a:t>
                      </a:r>
                      <a:endParaRPr lang="en-US" sz="1600" dirty="0">
                        <a:solidFill>
                          <a:schemeClr val="bg1"/>
                        </a:solidFill>
                      </a:endParaRPr>
                    </a:p>
                  </a:txBody>
                  <a:tcPr marL="89119" marR="891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&gt; 180</a:t>
                      </a:r>
                      <a:r>
                        <a:rPr lang="en-US" sz="1600" baseline="30000" dirty="0"/>
                        <a:t>o</a:t>
                      </a:r>
                      <a:r>
                        <a:rPr lang="en-US" sz="1600" dirty="0"/>
                        <a:t>  (body/tail)</a:t>
                      </a:r>
                      <a:endParaRPr lang="en-US" sz="1600" dirty="0">
                        <a:solidFill>
                          <a:schemeClr val="bg1"/>
                        </a:solidFill>
                      </a:endParaRPr>
                    </a:p>
                  </a:txBody>
                  <a:tcPr marL="89119" marR="89119" anchor="ctr"/>
                </a:tc>
                <a:extLst>
                  <a:ext uri="{0D108BD9-81ED-4DB2-BD59-A6C34878D82A}">
                    <a16:rowId xmlns:a16="http://schemas.microsoft.com/office/drawing/2014/main" val="10004"/>
                  </a:ext>
                </a:extLst>
              </a:tr>
              <a:tr h="370840">
                <a:tc>
                  <a:txBody>
                    <a:bodyPr/>
                    <a:lstStyle/>
                    <a:p>
                      <a:r>
                        <a:rPr lang="en-US" sz="1600" dirty="0"/>
                        <a:t>Hepatic artery </a:t>
                      </a:r>
                      <a:endParaRPr lang="en-US" sz="1600" dirty="0">
                        <a:solidFill>
                          <a:schemeClr val="bg1"/>
                        </a:solidFill>
                      </a:endParaRPr>
                    </a:p>
                  </a:txBody>
                  <a:tcPr marL="89119" marR="89119" anchor="ctr"/>
                </a:tc>
                <a:tc>
                  <a:txBody>
                    <a:bodyPr/>
                    <a:lstStyle/>
                    <a:p>
                      <a:pPr algn="ctr"/>
                      <a:r>
                        <a:rPr lang="en-US" sz="1600" dirty="0"/>
                        <a:t>No arterial tumor contact</a:t>
                      </a:r>
                      <a:endParaRPr lang="en-US" sz="1600" dirty="0">
                        <a:solidFill>
                          <a:schemeClr val="bg1"/>
                        </a:solidFill>
                      </a:endParaRPr>
                    </a:p>
                  </a:txBody>
                  <a:tcPr marL="89119" marR="89119" anchor="ctr"/>
                </a:tc>
                <a:tc>
                  <a:txBody>
                    <a:bodyPr/>
                    <a:lstStyle/>
                    <a:p>
                      <a:pPr algn="ctr"/>
                      <a:r>
                        <a:rPr lang="en-US" sz="1600" dirty="0"/>
                        <a:t>Abutment</a:t>
                      </a:r>
                      <a:r>
                        <a:rPr lang="en-US" sz="1600" baseline="0" dirty="0"/>
                        <a:t> or </a:t>
                      </a:r>
                      <a:r>
                        <a:rPr lang="en-US" sz="1600" dirty="0"/>
                        <a:t>encasement</a:t>
                      </a:r>
                      <a:endParaRPr lang="en-US" sz="1600" dirty="0">
                        <a:solidFill>
                          <a:schemeClr val="bg1"/>
                        </a:solidFill>
                      </a:endParaRPr>
                    </a:p>
                  </a:txBody>
                  <a:tcPr marL="89119" marR="89119" anchor="ctr"/>
                </a:tc>
                <a:tc>
                  <a:txBody>
                    <a:bodyPr/>
                    <a:lstStyle/>
                    <a:p>
                      <a:pPr algn="ctr"/>
                      <a:r>
                        <a:rPr lang="en-US" sz="1600" dirty="0"/>
                        <a:t>Invasion or encasement</a:t>
                      </a:r>
                      <a:endParaRPr lang="en-US" sz="1600" dirty="0">
                        <a:solidFill>
                          <a:schemeClr val="bg1"/>
                        </a:solidFill>
                      </a:endParaRPr>
                    </a:p>
                  </a:txBody>
                  <a:tcPr marL="89119" marR="89119"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7407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PDAC</a:t>
            </a:r>
          </a:p>
          <a:p>
            <a:pPr algn="l"/>
            <a:r>
              <a:rPr lang="en-US" sz="5100" i="1" dirty="0"/>
              <a:t>Role of High-Volume Treatment Centers</a:t>
            </a:r>
          </a:p>
        </p:txBody>
      </p:sp>
      <p:sp>
        <p:nvSpPr>
          <p:cNvPr id="9" name="Content Placeholder 2">
            <a:extLst>
              <a:ext uri="{FF2B5EF4-FFF2-40B4-BE49-F238E27FC236}">
                <a16:creationId xmlns:a16="http://schemas.microsoft.com/office/drawing/2014/main" id="{A73410A4-E8B2-3848-B8AE-0DEF211F642C}"/>
              </a:ext>
            </a:extLst>
          </p:cNvPr>
          <p:cNvSpPr txBox="1">
            <a:spLocks/>
          </p:cNvSpPr>
          <p:nvPr/>
        </p:nvSpPr>
        <p:spPr>
          <a:xfrm>
            <a:off x="457200" y="1200151"/>
            <a:ext cx="8229600" cy="33640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indent="-342900" algn="l">
              <a:spcBef>
                <a:spcPts val="1800"/>
              </a:spcBef>
              <a:buFont typeface="Arial" panose="020B0604020202020204" pitchFamily="34" charset="0"/>
              <a:buChar char="•"/>
              <a:defRPr/>
            </a:pPr>
            <a:r>
              <a:rPr lang="en-US" sz="2400" dirty="0">
                <a:solidFill>
                  <a:prstClr val="black"/>
                </a:solidFill>
              </a:rPr>
              <a:t>Improved diagnostic, management, and </a:t>
            </a:r>
            <a:r>
              <a:rPr lang="en-US" sz="2400" dirty="0" err="1">
                <a:solidFill>
                  <a:prstClr val="black"/>
                </a:solidFill>
              </a:rPr>
              <a:t>resectability</a:t>
            </a:r>
            <a:r>
              <a:rPr lang="en-US" sz="2400" dirty="0">
                <a:solidFill>
                  <a:prstClr val="black"/>
                </a:solidFill>
              </a:rPr>
              <a:t> decisions through use of appropriate imaging studies and multidisciplinary consultation </a:t>
            </a:r>
          </a:p>
          <a:p>
            <a:pPr marL="349250" indent="-342900" algn="l">
              <a:spcBef>
                <a:spcPts val="1800"/>
              </a:spcBef>
              <a:buFont typeface="Arial" panose="020B0604020202020204" pitchFamily="34" charset="0"/>
              <a:buChar char="•"/>
              <a:defRPr/>
            </a:pPr>
            <a:r>
              <a:rPr lang="en-US" sz="2400" dirty="0">
                <a:solidFill>
                  <a:prstClr val="black"/>
                </a:solidFill>
              </a:rPr>
              <a:t>Improved surgical outcomes </a:t>
            </a:r>
          </a:p>
          <a:p>
            <a:pPr marL="349250" indent="-342900" algn="l">
              <a:spcBef>
                <a:spcPts val="1800"/>
              </a:spcBef>
              <a:buFont typeface="Arial" panose="020B0604020202020204" pitchFamily="34" charset="0"/>
              <a:buChar char="•"/>
              <a:defRPr/>
            </a:pPr>
            <a:r>
              <a:rPr lang="en-US" sz="2400" dirty="0">
                <a:solidFill>
                  <a:prstClr val="black"/>
                </a:solidFill>
              </a:rPr>
              <a:t>Improved utilization of chemotherapy, chemoradiotherapy, and targeted therapy</a:t>
            </a:r>
          </a:p>
        </p:txBody>
      </p:sp>
      <p:sp>
        <p:nvSpPr>
          <p:cNvPr id="5" name="TextBox 4">
            <a:extLst>
              <a:ext uri="{FF2B5EF4-FFF2-40B4-BE49-F238E27FC236}">
                <a16:creationId xmlns:a16="http://schemas.microsoft.com/office/drawing/2014/main" id="{B003297A-F67B-194B-ABFC-4E427753108E}"/>
              </a:ext>
            </a:extLst>
          </p:cNvPr>
          <p:cNvSpPr txBox="1"/>
          <p:nvPr/>
        </p:nvSpPr>
        <p:spPr>
          <a:xfrm>
            <a:off x="3077155" y="4598708"/>
            <a:ext cx="6059029" cy="246221"/>
          </a:xfrm>
          <a:prstGeom prst="rect">
            <a:avLst/>
          </a:prstGeom>
          <a:noFill/>
        </p:spPr>
        <p:txBody>
          <a:bodyPr wrap="square" rtlCol="0" anchor="b">
            <a:spAutoFit/>
          </a:bodyPr>
          <a:lstStyle/>
          <a:p>
            <a:pPr>
              <a:defRPr/>
            </a:pPr>
            <a:r>
              <a:rPr lang="en-US" sz="1000" dirty="0">
                <a:solidFill>
                  <a:prstClr val="white"/>
                </a:solidFill>
              </a:rPr>
              <a:t>NCCN Guidelines. Version 1.2019.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0194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3D600A-E29F-E846-B3D7-67BD798D99E5}"/>
              </a:ext>
            </a:extLst>
          </p:cNvPr>
          <p:cNvSpPr txBox="1">
            <a:spLocks/>
          </p:cNvSpPr>
          <p:nvPr/>
        </p:nvSpPr>
        <p:spPr>
          <a:xfrm>
            <a:off x="457200" y="205979"/>
            <a:ext cx="8229600" cy="98525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800" dirty="0"/>
              <a:t>Resectable, Borderline Disease</a:t>
            </a:r>
          </a:p>
          <a:p>
            <a:pPr algn="l"/>
            <a:r>
              <a:rPr lang="en-US" sz="5100" i="1" dirty="0"/>
              <a:t>Surgical Considerations</a:t>
            </a:r>
          </a:p>
        </p:txBody>
      </p:sp>
      <p:sp>
        <p:nvSpPr>
          <p:cNvPr id="9" name="Content Placeholder 2">
            <a:extLst>
              <a:ext uri="{FF2B5EF4-FFF2-40B4-BE49-F238E27FC236}">
                <a16:creationId xmlns:a16="http://schemas.microsoft.com/office/drawing/2014/main" id="{A73410A4-E8B2-3848-B8AE-0DEF211F642C}"/>
              </a:ext>
            </a:extLst>
          </p:cNvPr>
          <p:cNvSpPr txBox="1">
            <a:spLocks/>
          </p:cNvSpPr>
          <p:nvPr/>
        </p:nvSpPr>
        <p:spPr>
          <a:xfrm>
            <a:off x="457200" y="1200151"/>
            <a:ext cx="8229600" cy="3364034"/>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6350" algn="l">
              <a:defRPr/>
            </a:pPr>
            <a:r>
              <a:rPr lang="en-US" sz="2200" b="1" dirty="0">
                <a:solidFill>
                  <a:prstClr val="black"/>
                </a:solidFill>
              </a:rPr>
              <a:t>For </a:t>
            </a:r>
            <a:r>
              <a:rPr lang="en-US" sz="2200" b="1" u="sng" dirty="0">
                <a:solidFill>
                  <a:prstClr val="black"/>
                </a:solidFill>
              </a:rPr>
              <a:t>Resectable</a:t>
            </a:r>
            <a:r>
              <a:rPr lang="en-US" sz="2200" b="1" dirty="0">
                <a:solidFill>
                  <a:prstClr val="black"/>
                </a:solidFill>
              </a:rPr>
              <a:t> Disease, 2 Options:</a:t>
            </a:r>
          </a:p>
          <a:p>
            <a:pPr marL="463550" indent="-293688" algn="l">
              <a:buFont typeface="+mj-lt"/>
              <a:buAutoNum type="arabicPeriod"/>
              <a:defRPr/>
            </a:pPr>
            <a:r>
              <a:rPr lang="en-US" sz="2200" dirty="0">
                <a:solidFill>
                  <a:prstClr val="black"/>
                </a:solidFill>
              </a:rPr>
              <a:t>Upfront surgery (Whipple, distal, total)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806450" lvl="1" indent="-342900" algn="l">
              <a:buFont typeface="Courier New" panose="02070309020205020404" pitchFamily="49" charset="0"/>
              <a:buChar char="o"/>
              <a:defRPr/>
            </a:pPr>
            <a:r>
              <a:rPr lang="en-US" sz="1900" dirty="0">
                <a:solidFill>
                  <a:prstClr val="black"/>
                </a:solidFill>
              </a:rPr>
              <a:t>Diagnostic laparoscopy, if there is suspicion for occult metastatic disease</a:t>
            </a:r>
            <a:br>
              <a:rPr lang="en-US" sz="1900" dirty="0">
                <a:solidFill>
                  <a:prstClr val="black"/>
                </a:solidFill>
              </a:rPr>
            </a:br>
            <a:r>
              <a:rPr lang="en-US" sz="1900" dirty="0">
                <a:solidFill>
                  <a:prstClr val="black"/>
                </a:solidFill>
              </a:rPr>
              <a:t>(CA 19-9, distal site)  </a:t>
            </a:r>
          </a:p>
          <a:p>
            <a:pPr marL="463550" indent="-293688" algn="l">
              <a:buFont typeface="+mj-lt"/>
              <a:buAutoNum type="arabicPeriod"/>
              <a:defRPr/>
            </a:pPr>
            <a:r>
              <a:rPr lang="en-US" sz="2200" dirty="0">
                <a:solidFill>
                  <a:prstClr val="black"/>
                </a:solidFill>
              </a:rPr>
              <a:t>Neoadjuvant chemotherapy +/- chemoradiation followed by restaging, attempted surgical resection   </a:t>
            </a:r>
          </a:p>
          <a:p>
            <a:pPr marL="6350" algn="l">
              <a:spcBef>
                <a:spcPts val="1200"/>
              </a:spcBef>
              <a:defRPr/>
            </a:pPr>
            <a:r>
              <a:rPr lang="en-US" sz="2200" b="1" dirty="0">
                <a:solidFill>
                  <a:prstClr val="black"/>
                </a:solidFill>
              </a:rPr>
              <a:t>For </a:t>
            </a:r>
            <a:r>
              <a:rPr lang="en-US" sz="2200" b="1" u="sng" dirty="0">
                <a:solidFill>
                  <a:prstClr val="black"/>
                </a:solidFill>
              </a:rPr>
              <a:t>Borderline Resectable</a:t>
            </a:r>
            <a:r>
              <a:rPr lang="en-US" sz="2200" b="1" dirty="0">
                <a:solidFill>
                  <a:prstClr val="black"/>
                </a:solidFill>
              </a:rPr>
              <a:t> Disease:</a:t>
            </a:r>
          </a:p>
          <a:p>
            <a:pPr marL="463550" indent="-293688" algn="l">
              <a:buFont typeface="Arial" panose="020B0604020202020204" pitchFamily="34" charset="0"/>
              <a:buChar char="•"/>
              <a:defRPr/>
            </a:pPr>
            <a:r>
              <a:rPr lang="en-US" sz="2200" dirty="0">
                <a:solidFill>
                  <a:prstClr val="black"/>
                </a:solidFill>
              </a:rPr>
              <a:t>Favor neoadjuvant, restaging, surgical resection if no progression or evidence of distant spread</a:t>
            </a:r>
          </a:p>
          <a:p>
            <a:pPr marL="463550" indent="-293688" algn="l">
              <a:buFont typeface="Arial" panose="020B0604020202020204" pitchFamily="34" charset="0"/>
              <a:buChar char="•"/>
              <a:defRPr/>
            </a:pPr>
            <a:r>
              <a:rPr lang="en-US" sz="2200" dirty="0">
                <a:solidFill>
                  <a:prstClr val="black"/>
                </a:solidFill>
              </a:rPr>
              <a:t>Vascular resection (portal/superior mesenteric vein)</a:t>
            </a:r>
          </a:p>
        </p:txBody>
      </p:sp>
      <p:sp>
        <p:nvSpPr>
          <p:cNvPr id="5" name="TextBox 4">
            <a:extLst>
              <a:ext uri="{FF2B5EF4-FFF2-40B4-BE49-F238E27FC236}">
                <a16:creationId xmlns:a16="http://schemas.microsoft.com/office/drawing/2014/main" id="{9819D02B-E05F-B845-B14D-D2DEB0A56E8B}"/>
              </a:ext>
            </a:extLst>
          </p:cNvPr>
          <p:cNvSpPr txBox="1"/>
          <p:nvPr/>
        </p:nvSpPr>
        <p:spPr>
          <a:xfrm>
            <a:off x="3077155" y="4595893"/>
            <a:ext cx="6059029" cy="400110"/>
          </a:xfrm>
          <a:prstGeom prst="rect">
            <a:avLst/>
          </a:prstGeom>
          <a:noFill/>
        </p:spPr>
        <p:txBody>
          <a:bodyPr wrap="square" rtlCol="0" anchor="b">
            <a:spAutoFit/>
          </a:bodyPr>
          <a:lstStyle/>
          <a:p>
            <a:pPr>
              <a:defRPr/>
            </a:pPr>
            <a:r>
              <a:rPr lang="en-US" sz="1000" dirty="0">
                <a:solidFill>
                  <a:prstClr val="white"/>
                </a:solidFill>
              </a:rPr>
              <a:t>Katz MH, et al. </a:t>
            </a:r>
            <a:r>
              <a:rPr lang="en-US" sz="1000" i="1" dirty="0">
                <a:solidFill>
                  <a:prstClr val="white"/>
                </a:solidFill>
              </a:rPr>
              <a:t>J Am Coll Surg</a:t>
            </a:r>
            <a:r>
              <a:rPr lang="en-US" sz="1000" dirty="0">
                <a:solidFill>
                  <a:prstClr val="white"/>
                </a:solidFill>
              </a:rPr>
              <a:t>. 2008;207:106-120; Isaji S, et al. </a:t>
            </a:r>
            <a:r>
              <a:rPr lang="en-US" sz="1000" i="1" dirty="0">
                <a:solidFill>
                  <a:prstClr val="white"/>
                </a:solidFill>
              </a:rPr>
              <a:t>Pancreatology</a:t>
            </a:r>
            <a:r>
              <a:rPr lang="en-US" sz="1000" dirty="0">
                <a:solidFill>
                  <a:prstClr val="white"/>
                </a:solidFill>
              </a:rPr>
              <a:t>. 2018;18:2-11; NCCN Guidelines. Version 1.2019. </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4067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8057</TotalTime>
  <Words>5987</Words>
  <Application>Microsoft Office PowerPoint</Application>
  <PresentationFormat>On-screen Show (16:9)</PresentationFormat>
  <Paragraphs>803</Paragraphs>
  <Slides>50</Slides>
  <Notes>50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Calibri</vt:lpstr>
      <vt:lpstr>Corbel</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Gretchen  Irmiger</dc:creator>
  <cp:lastModifiedBy>Suellen Evavold</cp:lastModifiedBy>
  <cp:revision>694</cp:revision>
  <dcterms:created xsi:type="dcterms:W3CDTF">2018-11-13T19:46:10Z</dcterms:created>
  <dcterms:modified xsi:type="dcterms:W3CDTF">2019-02-20T17:44:12Z</dcterms:modified>
</cp:coreProperties>
</file>