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joukovsky@gmail.com" initials="j" lastIdx="6" clrIdx="0">
    <p:extLst>
      <p:ext uri="{19B8F6BF-5375-455C-9EA6-DF929625EA0E}">
        <p15:presenceInfo xmlns:p15="http://schemas.microsoft.com/office/powerpoint/2012/main" userId="55996e53fdeca0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7015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210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06-4B24-2E49-9AAF-E0FCAA5F5AC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5088-D829-4A48-B2BD-65AE8B29D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7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06-4B24-2E49-9AAF-E0FCAA5F5AC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5088-D829-4A48-B2BD-65AE8B29D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7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06-4B24-2E49-9AAF-E0FCAA5F5AC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5088-D829-4A48-B2BD-65AE8B29D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0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06-4B24-2E49-9AAF-E0FCAA5F5AC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5088-D829-4A48-B2BD-65AE8B29D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06-4B24-2E49-9AAF-E0FCAA5F5AC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5088-D829-4A48-B2BD-65AE8B29D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4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06-4B24-2E49-9AAF-E0FCAA5F5AC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5088-D829-4A48-B2BD-65AE8B29D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9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06-4B24-2E49-9AAF-E0FCAA5F5AC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5088-D829-4A48-B2BD-65AE8B29D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4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06-4B24-2E49-9AAF-E0FCAA5F5AC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5088-D829-4A48-B2BD-65AE8B29D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6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06-4B24-2E49-9AAF-E0FCAA5F5AC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5088-D829-4A48-B2BD-65AE8B29D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0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06-4B24-2E49-9AAF-E0FCAA5F5AC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5088-D829-4A48-B2BD-65AE8B29D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4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C806-4B24-2E49-9AAF-E0FCAA5F5AC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5088-D829-4A48-B2BD-65AE8B29D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0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CC806-4B24-2E49-9AAF-E0FCAA5F5AC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E5088-D829-4A48-B2BD-65AE8B29D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690 LEUKEMIA TITLE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6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32275"/>
            <a:ext cx="7772400" cy="1102519"/>
          </a:xfrm>
        </p:spPr>
        <p:txBody>
          <a:bodyPr>
            <a:noAutofit/>
          </a:bodyPr>
          <a:lstStyle/>
          <a:p>
            <a:r>
              <a:rPr lang="en-US" sz="3600" dirty="0"/>
              <a:t>Phase II Prospective Study of Combination of Hyper-CVAD With Ponatinib in Frontline Therapy of Patients With Ph+ ALL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22111B-1C94-4335-849A-964693035570}"/>
              </a:ext>
            </a:extLst>
          </p:cNvPr>
          <p:cNvSpPr/>
          <p:nvPr/>
        </p:nvSpPr>
        <p:spPr>
          <a:xfrm>
            <a:off x="2584212" y="3560038"/>
            <a:ext cx="397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Jabbour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Kantarjian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Ravandi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F, et 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3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667758C-D9A9-2D48-B286-2617D4C309A2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98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6000" dirty="0"/>
              <a:t>Hyper-CVAD + Ponatinib</a:t>
            </a: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Trial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Design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877345-FB13-4543-AB18-5F86AB9EF46B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3364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</a:rPr>
              <a:t>Pts (N=76) received 8 cycles of hyper-CVAD; ponatinib was given at 45 mg daily for the first 14 days of cycle 1 then continuously for the subsequent cycles</a:t>
            </a:r>
            <a:endParaRPr lang="en-US" sz="1600" dirty="0">
              <a:solidFill>
                <a:prstClr val="black"/>
              </a:solidFill>
            </a:endParaRP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prstClr val="black"/>
                </a:solidFill>
              </a:rPr>
              <a:t>After 37 pts were treated, the protocol was amended to reduce ponatinib to 30 mg starting at cycle 2 with further reduction to 15 mg once a complete molecular response (CMR) was achieved.</a:t>
            </a: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prstClr val="black"/>
                </a:solidFill>
              </a:rPr>
              <a:t>Pts in CR received ponatinib maintenance daily (with vincristine/prednisone monthly) for 2 years, followed by ponatinib indefinitely.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</a:rPr>
              <a:t>The primary endpoint: EFS in the intention to treat population</a:t>
            </a:r>
            <a:endParaRPr lang="en-US" sz="1600" dirty="0">
              <a:solidFill>
                <a:prstClr val="black"/>
              </a:solidFill>
            </a:endParaRP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</a:rPr>
              <a:t>The trial is ongoing and still enrolling pts (NCT01424982)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5337D-F500-8040-81BA-E32147B5F420}"/>
              </a:ext>
            </a:extLst>
          </p:cNvPr>
          <p:cNvSpPr txBox="1"/>
          <p:nvPr/>
        </p:nvSpPr>
        <p:spPr>
          <a:xfrm>
            <a:off x="5306646" y="4621795"/>
            <a:ext cx="382953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prstClr val="white"/>
                </a:solidFill>
              </a:rPr>
              <a:t>Jabbour 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et al. </a:t>
            </a:r>
            <a:r>
              <a:rPr lang="en-US" sz="1200" i="1" dirty="0">
                <a:solidFill>
                  <a:prstClr val="white"/>
                </a:solidFill>
              </a:rPr>
              <a:t>Lancet Oncol</a:t>
            </a:r>
            <a:r>
              <a:rPr lang="en-US" sz="1200" dirty="0">
                <a:solidFill>
                  <a:prstClr val="white"/>
                </a:solidFill>
              </a:rPr>
              <a:t>. 2015;16:1547-1555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algn="r">
              <a:defRPr/>
            </a:pPr>
            <a:r>
              <a:rPr lang="en-US" sz="1200" dirty="0">
                <a:solidFill>
                  <a:prstClr val="white"/>
                </a:solidFill>
              </a:rPr>
              <a:t>Jabbour E, et al. </a:t>
            </a:r>
            <a:r>
              <a:rPr lang="en-US" sz="1200" i="1" dirty="0">
                <a:solidFill>
                  <a:prstClr val="white"/>
                </a:solidFill>
              </a:rPr>
              <a:t>Lancet Haematol</a:t>
            </a:r>
            <a:r>
              <a:rPr lang="en-US" sz="1200" dirty="0">
                <a:solidFill>
                  <a:prstClr val="white"/>
                </a:solidFill>
              </a:rPr>
              <a:t>. 2018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4BC11-9C0E-F74E-8334-362D655E4775}"/>
              </a:ext>
            </a:extLst>
          </p:cNvPr>
          <p:cNvSpPr txBox="1"/>
          <p:nvPr/>
        </p:nvSpPr>
        <p:spPr>
          <a:xfrm>
            <a:off x="7815" y="4117704"/>
            <a:ext cx="9136183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EFS: event-free survival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; hyper-CVAD</a:t>
            </a:r>
            <a:r>
              <a:rPr lang="en-US" sz="1200" dirty="0">
                <a:solidFill>
                  <a:prstClr val="black"/>
                </a:solidFill>
              </a:rPr>
              <a:t>: hyper-fractionated cyclophosphamide, vincristine, doxorubicin, and dexamethasone alternating with high-dose methotrexate/cytarabine every 21 days.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93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667758C-D9A9-2D48-B286-2617D4C309A2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98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Hyper-CVAD + Ponatinib</a:t>
            </a: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Trial</a:t>
            </a:r>
          </a:p>
          <a:p>
            <a:pPr lvl="0" algn="l">
              <a:defRPr/>
            </a:pPr>
            <a:r>
              <a:rPr lang="en-US" sz="5100" i="1" dirty="0">
                <a:solidFill>
                  <a:prstClr val="black"/>
                </a:solidFill>
              </a:rPr>
              <a:t>Key Findings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877345-FB13-4543-AB18-5F86AB9EF46B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3364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The CMR rate: 83%</a:t>
            </a:r>
            <a:endParaRPr lang="en-US" sz="1800" dirty="0">
              <a:solidFill>
                <a:prstClr val="black"/>
              </a:solidFill>
            </a:endParaRP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prstClr val="black"/>
                </a:solidFill>
              </a:rPr>
              <a:t>Three pts relapsed while on ponatinib (2 with E255K mutations).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The 3-year EFS and OS rates: 70% and 76%, respectively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prstClr val="black"/>
                </a:solidFill>
              </a:rPr>
              <a:t>No difference whether or not patients were transplanted in first remission</a:t>
            </a: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The Grade 3-4 AEs: infection (86%), increased transaminases (32%), increased total bilirubin (22%), pancreatitis (22%), hypertension (21%), hemorrhage (17%), and skin rash (16%)  </a:t>
            </a: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prstClr val="black"/>
                </a:solidFill>
              </a:rPr>
              <a:t>Three pts died from infection and 1 died from hemorrhage</a:t>
            </a: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prstClr val="black"/>
                </a:solidFill>
              </a:rPr>
              <a:t>Two pts died early from myocardial infarction, no pts died after protocol revision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5337D-F500-8040-81BA-E32147B5F420}"/>
              </a:ext>
            </a:extLst>
          </p:cNvPr>
          <p:cNvSpPr txBox="1"/>
          <p:nvPr/>
        </p:nvSpPr>
        <p:spPr>
          <a:xfrm>
            <a:off x="5306646" y="4621795"/>
            <a:ext cx="382953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Jabbour E, 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Lancet Oncol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2015;16:1547-1555.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Jabbour E, 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Lancet Haematol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2018.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4BC11-9C0E-F74E-8334-362D655E4775}"/>
              </a:ext>
            </a:extLst>
          </p:cNvPr>
          <p:cNvSpPr txBox="1"/>
          <p:nvPr/>
        </p:nvSpPr>
        <p:spPr>
          <a:xfrm>
            <a:off x="7815" y="4302370"/>
            <a:ext cx="9136183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CMR: complete molecular remission.</a:t>
            </a:r>
          </a:p>
        </p:txBody>
      </p:sp>
    </p:spTree>
    <p:extLst>
      <p:ext uri="{BB962C8B-B14F-4D97-AF65-F5344CB8AC3E}">
        <p14:creationId xmlns:p14="http://schemas.microsoft.com/office/powerpoint/2010/main" val="2196687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667758C-D9A9-2D48-B286-2617D4C309A2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98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Hyper-CVAD + Ponatinib</a:t>
            </a: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Trial</a:t>
            </a:r>
          </a:p>
          <a:p>
            <a:pPr lvl="0" algn="l">
              <a:defRPr/>
            </a:pPr>
            <a:r>
              <a:rPr lang="en-US" sz="5100" i="1" dirty="0">
                <a:solidFill>
                  <a:prstClr val="black"/>
                </a:solidFill>
              </a:rPr>
              <a:t>Faculty Commentary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877345-FB13-4543-AB18-5F86AB9EF46B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3364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0" indent="-3429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I think there are 3 important aspects of this study: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4213" lvl="1" indent="-342900" algn="l"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Ponatinib suppresses the emergence of T315I mutation that is resistant to all other TKIs </a:t>
            </a:r>
          </a:p>
          <a:p>
            <a:pPr marL="684213" lvl="1" indent="-342900" algn="l"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By improving the CMR rate, we improve OS and subsequently may need less allo-SCT down the road </a:t>
            </a:r>
          </a:p>
          <a:p>
            <a:pPr marL="684213" lvl="1" indent="-342900" algn="l"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Based on these findings, I think that ponatinib should be part of the new SOC for patients with Ph+ ALL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5337D-F500-8040-81BA-E32147B5F420}"/>
              </a:ext>
            </a:extLst>
          </p:cNvPr>
          <p:cNvSpPr txBox="1"/>
          <p:nvPr/>
        </p:nvSpPr>
        <p:spPr>
          <a:xfrm>
            <a:off x="5306646" y="4621795"/>
            <a:ext cx="382953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Jabbour E, 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Lancet Oncol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2015;16:1547-1555.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Jabbour E, 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Lancet Haematol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2018.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4CF206-69C5-6341-9677-C275434DC7C7}"/>
              </a:ext>
            </a:extLst>
          </p:cNvPr>
          <p:cNvSpPr txBox="1"/>
          <p:nvPr/>
        </p:nvSpPr>
        <p:spPr>
          <a:xfrm>
            <a:off x="7815" y="4302370"/>
            <a:ext cx="9136183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TKI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tyrosine kinase inhibitor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4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Blinatumomab Versus Chemotherapy </a:t>
            </a:r>
            <a:br>
              <a:rPr lang="en-US" sz="3600" dirty="0"/>
            </a:br>
            <a:r>
              <a:rPr lang="en-US" sz="3600" dirty="0"/>
              <a:t>for Advanced Acute Lymphoblastic Leukemia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TOWER Trial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9693AF-9CB9-4B1F-8E44-A225BFDDFC90}"/>
              </a:ext>
            </a:extLst>
          </p:cNvPr>
          <p:cNvSpPr/>
          <p:nvPr/>
        </p:nvSpPr>
        <p:spPr>
          <a:xfrm>
            <a:off x="2528995" y="3571875"/>
            <a:ext cx="3904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antarjian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H, Stein A,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Gökbuget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3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667758C-D9A9-2D48-B286-2617D4C309A2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98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800" dirty="0"/>
              <a:t>TOWER Trial</a:t>
            </a:r>
          </a:p>
          <a:p>
            <a:pPr algn="l"/>
            <a:r>
              <a:rPr lang="en-US" sz="5100" i="1" dirty="0"/>
              <a:t>Design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5337D-F500-8040-81BA-E32147B5F420}"/>
              </a:ext>
            </a:extLst>
          </p:cNvPr>
          <p:cNvSpPr txBox="1"/>
          <p:nvPr/>
        </p:nvSpPr>
        <p:spPr>
          <a:xfrm>
            <a:off x="5306646" y="4806461"/>
            <a:ext cx="382953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Kantarjian H, et al. </a:t>
            </a:r>
            <a:r>
              <a:rPr lang="en-US" sz="1200" i="1" dirty="0">
                <a:solidFill>
                  <a:schemeClr val="bg1"/>
                </a:solidFill>
              </a:rPr>
              <a:t>N Engl J Med</a:t>
            </a:r>
            <a:r>
              <a:rPr lang="en-US" sz="1200" dirty="0">
                <a:solidFill>
                  <a:schemeClr val="bg1"/>
                </a:solidFill>
              </a:rPr>
              <a:t>. 2017;376:836-847.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C01FD-B3D2-104E-8594-013EFC6C28CB}"/>
              </a:ext>
            </a:extLst>
          </p:cNvPr>
          <p:cNvSpPr txBox="1"/>
          <p:nvPr/>
        </p:nvSpPr>
        <p:spPr>
          <a:xfrm rot="16200000">
            <a:off x="1586022" y="1890839"/>
            <a:ext cx="179241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Randomization 2 : 1</a:t>
            </a:r>
          </a:p>
          <a:p>
            <a:pPr algn="ctr"/>
            <a:r>
              <a:rPr lang="en-US" sz="1400" dirty="0"/>
              <a:t>(blinatumomab : SOC)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B3229D-A113-D844-9040-22C63A1F7435}"/>
              </a:ext>
            </a:extLst>
          </p:cNvPr>
          <p:cNvSpPr txBox="1"/>
          <p:nvPr/>
        </p:nvSpPr>
        <p:spPr>
          <a:xfrm>
            <a:off x="3266822" y="2332894"/>
            <a:ext cx="521286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SOC Chemotherapy (n=134)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Induction</a:t>
            </a:r>
            <a:r>
              <a:rPr lang="en-US" sz="1400" dirty="0"/>
              <a:t>, if ≤5% bone marrow blasts → </a:t>
            </a:r>
            <a:r>
              <a:rPr lang="en-US" sz="1400" b="1" dirty="0"/>
              <a:t>consolidation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≤5% bone marrow blasts → </a:t>
            </a:r>
            <a:r>
              <a:rPr lang="en-US" sz="1400" b="1" dirty="0"/>
              <a:t>maintenance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B14F9-BA44-0440-A7F8-6EB5688BF3B4}"/>
              </a:ext>
            </a:extLst>
          </p:cNvPr>
          <p:cNvSpPr txBox="1"/>
          <p:nvPr/>
        </p:nvSpPr>
        <p:spPr>
          <a:xfrm>
            <a:off x="3282452" y="947772"/>
            <a:ext cx="519723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Blinatumomab (n=271)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Induction</a:t>
            </a:r>
            <a:r>
              <a:rPr lang="en-US" sz="1400" dirty="0"/>
              <a:t>, if ≤5% bone marrow blasts → </a:t>
            </a:r>
            <a:r>
              <a:rPr lang="en-US" sz="1400" b="1" dirty="0"/>
              <a:t>consolidation</a:t>
            </a:r>
            <a:r>
              <a:rPr lang="en-US" sz="1400" dirty="0"/>
              <a:t> </a:t>
            </a:r>
          </a:p>
          <a:p>
            <a:pPr marL="458788" lvl="1" indent="-225425">
              <a:buFont typeface="Courier New" panose="02070309020205020404" pitchFamily="49" charset="0"/>
              <a:buChar char="o"/>
            </a:pPr>
            <a:r>
              <a:rPr lang="en-US" sz="1400" dirty="0"/>
              <a:t>Week 1: </a:t>
            </a:r>
            <a:r>
              <a:rPr lang="el-GR" sz="1400" dirty="0"/>
              <a:t>9 μ</a:t>
            </a:r>
            <a:r>
              <a:rPr lang="en-US" sz="1400" dirty="0"/>
              <a:t>g/d; weeks 2-4: 28</a:t>
            </a:r>
            <a:r>
              <a:rPr lang="el-GR" sz="1400" dirty="0"/>
              <a:t> μ</a:t>
            </a:r>
            <a:r>
              <a:rPr lang="en-US" sz="1400" dirty="0"/>
              <a:t>g/d; weeks 5 &amp; 6: no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≤5% bone marrow blasts → </a:t>
            </a:r>
            <a:r>
              <a:rPr lang="en-US" sz="1400" b="1" dirty="0"/>
              <a:t>maintenance</a:t>
            </a:r>
            <a:endParaRPr lang="en-US" sz="1400" dirty="0"/>
          </a:p>
          <a:p>
            <a:pPr marL="458788" lvl="1" indent="-233363">
              <a:buFont typeface="Courier New" panose="02070309020205020404" pitchFamily="49" charset="0"/>
              <a:buChar char="o"/>
            </a:pPr>
            <a:r>
              <a:rPr lang="en-US" sz="1400" dirty="0"/>
              <a:t>Four-week continuous infusion every 12 weeks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96E24-11C1-C744-BC8C-0ED1ED80D478}"/>
              </a:ext>
            </a:extLst>
          </p:cNvPr>
          <p:cNvSpPr txBox="1"/>
          <p:nvPr/>
        </p:nvSpPr>
        <p:spPr>
          <a:xfrm>
            <a:off x="500178" y="1455922"/>
            <a:ext cx="1297355" cy="116955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Adults with heavily pre-treated Ph- BCP ALL</a:t>
            </a:r>
          </a:p>
          <a:p>
            <a:pPr algn="ctr"/>
            <a:r>
              <a:rPr lang="en-US" sz="1400" dirty="0"/>
              <a:t> (N=405)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54FD1F-F77E-F946-A0DF-A76BD0C84017}"/>
              </a:ext>
            </a:extLst>
          </p:cNvPr>
          <p:cNvSpPr txBox="1"/>
          <p:nvPr/>
        </p:nvSpPr>
        <p:spPr>
          <a:xfrm>
            <a:off x="7815" y="3927233"/>
            <a:ext cx="913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AEs: adverse events; BCP: B-cell precursor; Chemotherapy: fludarabine, high-dose cytarabine, and granulocyte colony-stimulating factor +/- anthracycline; high-dose cytarabine-based regimen; a high-dose methotrexate-based regimen; clofarabine-based regimen; CR: complete remission; EFS: event-free survival; MRD: minimal residual disease; OS: overall survival; SOC: standard of care.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3BE64E-A361-0B4D-91D0-70C2654696F1}"/>
              </a:ext>
            </a:extLst>
          </p:cNvPr>
          <p:cNvCxnSpPr>
            <a:cxnSpLocks/>
          </p:cNvCxnSpPr>
          <p:nvPr/>
        </p:nvCxnSpPr>
        <p:spPr>
          <a:xfrm>
            <a:off x="1797533" y="2157047"/>
            <a:ext cx="3744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30FCD7-907F-E844-A007-BEAC3B2415AB}"/>
              </a:ext>
            </a:extLst>
          </p:cNvPr>
          <p:cNvCxnSpPr>
            <a:cxnSpLocks/>
          </p:cNvCxnSpPr>
          <p:nvPr/>
        </p:nvCxnSpPr>
        <p:spPr>
          <a:xfrm flipV="1">
            <a:off x="2767284" y="1544207"/>
            <a:ext cx="491723" cy="457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40190C-F15B-6946-A9C4-583C3C737F3E}"/>
              </a:ext>
            </a:extLst>
          </p:cNvPr>
          <p:cNvCxnSpPr>
            <a:cxnSpLocks/>
          </p:cNvCxnSpPr>
          <p:nvPr/>
        </p:nvCxnSpPr>
        <p:spPr>
          <a:xfrm>
            <a:off x="2778362" y="2262557"/>
            <a:ext cx="457200" cy="4337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D01D5CE-CC96-8948-B904-6872C18BC4E6}"/>
              </a:ext>
            </a:extLst>
          </p:cNvPr>
          <p:cNvSpPr txBox="1">
            <a:spLocks/>
          </p:cNvSpPr>
          <p:nvPr/>
        </p:nvSpPr>
        <p:spPr>
          <a:xfrm>
            <a:off x="500178" y="3286858"/>
            <a:ext cx="7979508" cy="5454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-3429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The primary endpoint: OS</a:t>
            </a:r>
          </a:p>
          <a:p>
            <a:pPr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Secondary endpoints: CR, CR duration, EFS, MRD, AEs  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90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667758C-D9A9-2D48-B286-2617D4C309A2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98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TOWER Trial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Key Findings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877345-FB13-4543-AB18-5F86AB9EF46B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33640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The median OS: 7.7 months (blinatumomab) vs 4.0 months (SOC)</a:t>
            </a: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prstClr val="black"/>
                </a:solidFill>
              </a:rPr>
              <a:t>The OS benefit with blinatumomab generally consistent across key subgroups </a:t>
            </a: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Estimated 6-month survival: 54% (blinatumomab) vs 39% (SOC)</a:t>
            </a: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CR with full hematologic recovery: 34% (blinatumomab) vs 16% (SOC), </a:t>
            </a:r>
            <a:r>
              <a:rPr lang="en-US" sz="1600" i="1" dirty="0">
                <a:solidFill>
                  <a:prstClr val="black"/>
                </a:solidFill>
              </a:rPr>
              <a:t>P</a:t>
            </a:r>
            <a:r>
              <a:rPr lang="en-US" sz="1600" dirty="0">
                <a:solidFill>
                  <a:prstClr val="black"/>
                </a:solidFill>
              </a:rPr>
              <a:t>&lt;0.001; CR with full, partial, or incomplete hematologic recovery: 44% (blinatumomab) vs 25% (SOC), </a:t>
            </a:r>
            <a:r>
              <a:rPr lang="en-US" sz="1600" i="1" dirty="0">
                <a:solidFill>
                  <a:prstClr val="black"/>
                </a:solidFill>
              </a:rPr>
              <a:t>P</a:t>
            </a:r>
            <a:r>
              <a:rPr lang="en-US" sz="1600" dirty="0">
                <a:solidFill>
                  <a:prstClr val="black"/>
                </a:solidFill>
              </a:rPr>
              <a:t>&lt;0.001</a:t>
            </a:r>
            <a:endParaRPr lang="en-US" sz="1400" dirty="0">
              <a:solidFill>
                <a:prstClr val="black"/>
              </a:solidFill>
            </a:endParaRP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prstClr val="black"/>
                </a:solidFill>
              </a:rPr>
              <a:t>The median CR duration (pts with full, partial, or incomplete hematologic recovery): 7.3 months (blinatumomab) vs 4.6 months (SOC)</a:t>
            </a: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EFS (6-month estimates): 31% (blinatumomab) vs 12% (SOC)</a:t>
            </a: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MRD negative (among pts with CR and full, partial, or incomplete hematologic recovery): 76% (blinatumomab) vs 48% (SOC) </a:t>
            </a: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Serious AEs: 62% (blinatumomab) vs 45% (SOC)</a:t>
            </a: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prstClr val="black"/>
                </a:solidFill>
              </a:rPr>
              <a:t>After adjustment for differences in treatment exposure, the rates of serious AEs were lower overall in the blinatumomab group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5337D-F500-8040-81BA-E32147B5F420}"/>
              </a:ext>
            </a:extLst>
          </p:cNvPr>
          <p:cNvSpPr txBox="1"/>
          <p:nvPr/>
        </p:nvSpPr>
        <p:spPr>
          <a:xfrm>
            <a:off x="5306646" y="4806461"/>
            <a:ext cx="382953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Kantarjian H, 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Engl J Med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2017;376:836-847. </a:t>
            </a:r>
          </a:p>
        </p:txBody>
      </p:sp>
    </p:spTree>
    <p:extLst>
      <p:ext uri="{BB962C8B-B14F-4D97-AF65-F5344CB8AC3E}">
        <p14:creationId xmlns:p14="http://schemas.microsoft.com/office/powerpoint/2010/main" val="369794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667758C-D9A9-2D48-B286-2617D4C309A2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98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TOWER Trial</a:t>
            </a:r>
          </a:p>
          <a:p>
            <a:pPr lvl="0" algn="l">
              <a:defRPr/>
            </a:pPr>
            <a:r>
              <a:rPr lang="en-US" sz="5100" i="1" dirty="0">
                <a:solidFill>
                  <a:prstClr val="black"/>
                </a:solidFill>
              </a:rPr>
              <a:t>Faculty Commentary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877345-FB13-4543-AB18-5F86AB9EF46B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33640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</a:rPr>
              <a:t>The TOWER trial established a new standard of care.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prstClr val="black"/>
                </a:solidFill>
              </a:rPr>
              <a:t>The advantage of blinatumomab is mainly seen in the salvage-1 setting and not as much in the more advanced disease setting</a:t>
            </a: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prstClr val="black"/>
                </a:solidFill>
              </a:rPr>
              <a:t>Importantly, patients achieve deep responses with blinatumomab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</a:rPr>
              <a:t>Two common AEs are neurologic events and cytokine release syndrome (CRS)</a:t>
            </a: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prstClr val="black"/>
                </a:solidFill>
              </a:rPr>
              <a:t>In case of a grade 3 neurologic event, we give steroids and, once we resume with blinatumomab, we do it at a lower dose</a:t>
            </a: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prstClr val="black"/>
                </a:solidFill>
              </a:rPr>
              <a:t>To minimize the risk of CRS, we use a debulking approach with steroid and low-dose chemotherapy followed by blinatumomab </a:t>
            </a:r>
            <a:endParaRPr lang="en-US" sz="1800" dirty="0">
              <a:solidFill>
                <a:prstClr val="black"/>
              </a:solidFill>
            </a:endParaRP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</a:rPr>
              <a:t>I think blinatumomab should be used earlier in the course of disease as a bridge to transplantation or as a blinatumomab maintenance strategy, if transplant is not considered.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5337D-F500-8040-81BA-E32147B5F420}"/>
              </a:ext>
            </a:extLst>
          </p:cNvPr>
          <p:cNvSpPr txBox="1"/>
          <p:nvPr/>
        </p:nvSpPr>
        <p:spPr>
          <a:xfrm>
            <a:off x="5306646" y="4806461"/>
            <a:ext cx="382953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Kantarjian H, 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Engl J Med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2017;376:836-847. </a:t>
            </a:r>
          </a:p>
        </p:txBody>
      </p:sp>
    </p:spTree>
    <p:extLst>
      <p:ext uri="{BB962C8B-B14F-4D97-AF65-F5344CB8AC3E}">
        <p14:creationId xmlns:p14="http://schemas.microsoft.com/office/powerpoint/2010/main" val="361372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Blinatumomab for Minimal Residual Disease in Adults With B-Cell Precursor Acute Lymphoblastic Leukemia 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BLAST Trial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23A0E-EA0E-40BC-8D51-BD5CD340D5A2}"/>
              </a:ext>
            </a:extLst>
          </p:cNvPr>
          <p:cNvSpPr/>
          <p:nvPr/>
        </p:nvSpPr>
        <p:spPr>
          <a:xfrm>
            <a:off x="2418333" y="3571875"/>
            <a:ext cx="4307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Gökbuget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Dombret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H, Bonifacio M, et 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1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667758C-D9A9-2D48-B286-2617D4C309A2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98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00" dirty="0">
                <a:solidFill>
                  <a:prstClr val="black"/>
                </a:solidFill>
                <a:latin typeface="Calibri"/>
              </a:rPr>
              <a:t>BLAST</a:t>
            </a: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Trial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Design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877345-FB13-4543-AB18-5F86AB9EF46B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3364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1600" dirty="0">
                <a:solidFill>
                  <a:prstClr val="black"/>
                </a:solidFill>
              </a:rPr>
              <a:t>pen-label, single-arm phase 2 study</a:t>
            </a: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Patients (N=116, age ≥18 years with BCP-ALL in first or later hematologic CR and with persistent or recurrent MRD≥10</a:t>
            </a:r>
            <a:r>
              <a:rPr lang="en-US" sz="1600" baseline="30000" dirty="0">
                <a:solidFill>
                  <a:prstClr val="black"/>
                </a:solidFill>
              </a:rPr>
              <a:t>-3</a:t>
            </a:r>
            <a:r>
              <a:rPr lang="en-US" sz="1600" dirty="0">
                <a:solidFill>
                  <a:prstClr val="black"/>
                </a:solidFill>
              </a:rPr>
              <a:t> after a minimum of 3 cycles of intensive chemotherapy) received blinatumomab 15 </a:t>
            </a:r>
            <a:r>
              <a:rPr lang="el-GR" sz="1600" dirty="0">
                <a:solidFill>
                  <a:prstClr val="black"/>
                </a:solidFill>
              </a:rPr>
              <a:t>μ</a:t>
            </a:r>
            <a:r>
              <a:rPr lang="en-US" sz="1600" dirty="0">
                <a:solidFill>
                  <a:prstClr val="black"/>
                </a:solidFill>
              </a:rPr>
              <a:t>g/m</a:t>
            </a:r>
            <a:r>
              <a:rPr lang="en-US" sz="1600" baseline="30000" dirty="0">
                <a:solidFill>
                  <a:prstClr val="black"/>
                </a:solidFill>
              </a:rPr>
              <a:t>2</a:t>
            </a:r>
            <a:r>
              <a:rPr lang="en-US" sz="1600" dirty="0">
                <a:solidFill>
                  <a:prstClr val="black"/>
                </a:solidFill>
              </a:rPr>
              <a:t>/d by continuous IV infusion for up to 4 cycles (each cycle: 4 weeks of blinatumomab infusion → a 2-week treatment-free period)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MRD evaluation was performed mostly in the central reference laboratory or in national reference laboratories using real-time qPCR.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The primary endpoint: the rate of complete MRD response after cycle 1 among patients in the primary endpoint full analysis set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The key secondary endpoint: hematologic RFS at 18 months after initiation of blinatumomab among patients in the key secondary endpoint full analysis set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5337D-F500-8040-81BA-E32147B5F420}"/>
              </a:ext>
            </a:extLst>
          </p:cNvPr>
          <p:cNvSpPr txBox="1"/>
          <p:nvPr/>
        </p:nvSpPr>
        <p:spPr>
          <a:xfrm>
            <a:off x="5306646" y="4806461"/>
            <a:ext cx="382953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prstClr val="white"/>
                </a:solidFill>
              </a:rPr>
              <a:t>Gökbuget N,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2018</a:t>
            </a:r>
            <a:r>
              <a:rPr lang="en-US" sz="1200" dirty="0">
                <a:solidFill>
                  <a:prstClr val="white"/>
                </a:solidFill>
              </a:rPr>
              <a:t>;131:1522-1531.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4BC11-9C0E-F74E-8334-362D655E4775}"/>
              </a:ext>
            </a:extLst>
          </p:cNvPr>
          <p:cNvSpPr txBox="1"/>
          <p:nvPr/>
        </p:nvSpPr>
        <p:spPr>
          <a:xfrm>
            <a:off x="7815" y="4302370"/>
            <a:ext cx="9136183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dirty="0"/>
              <a:t>IV: intravenous; </a:t>
            </a:r>
            <a:r>
              <a:rPr lang="en-US" sz="1200" dirty="0">
                <a:solidFill>
                  <a:prstClr val="black"/>
                </a:solidFill>
              </a:rPr>
              <a:t>qPCR: </a:t>
            </a:r>
            <a:r>
              <a:rPr lang="en-US" sz="1200" dirty="0"/>
              <a:t>quantitative polymerase chain reaction; RFS: relapse-free survival.</a:t>
            </a:r>
          </a:p>
        </p:txBody>
      </p:sp>
    </p:spTree>
    <p:extLst>
      <p:ext uri="{BB962C8B-B14F-4D97-AF65-F5344CB8AC3E}">
        <p14:creationId xmlns:p14="http://schemas.microsoft.com/office/powerpoint/2010/main" val="263175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667758C-D9A9-2D48-B286-2617D4C309A2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98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5800" dirty="0">
                <a:solidFill>
                  <a:prstClr val="black"/>
                </a:solidFill>
              </a:rPr>
              <a:t>BLAST </a:t>
            </a: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Key Findings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877345-FB13-4543-AB18-5F86AB9EF46B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3364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0" indent="-34290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Complete MRD response after cycle 1: 88 (78%) patients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prstClr val="black"/>
                </a:solidFill>
              </a:rPr>
              <a:t>Two additional pts achieved a complete MRD response after cycle 2; no additional pts achieved a complete MRD response after cycle 3 or 4</a:t>
            </a: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Among pts in hematologic CR and with MRD&gt;10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-3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at baseline, 82 (80%) achieved a complete MRD response after cycle 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Median RFS: 18.9 months (median follow-up of 29.9 months)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prstClr val="black"/>
                </a:solidFill>
              </a:rPr>
              <a:t>Median RFS was 24.6 vs 11.0 months among pts treated within first CR vs later CR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prstClr val="black"/>
                </a:solidFill>
              </a:rPr>
              <a:t>Pts in first CR also had improved OS compared with those in later CR </a:t>
            </a: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In landmark analyses, median RFS was 23.6 vs 5.7 months and median OS was 38.9 vs 12.5 months in pts with and without a complete MRD response in cycle 1, respectively.</a:t>
            </a: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Of 36 pts without allo-SCT or chemotherapy after blinatumomab, 9 (25%) remained in continuous CR, whereas 36 (49%) of 74 patients with allo-SCT remained in CR </a:t>
            </a: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32DCE-C4F8-F54F-AC9E-0BCFFFB792C7}"/>
              </a:ext>
            </a:extLst>
          </p:cNvPr>
          <p:cNvSpPr txBox="1"/>
          <p:nvPr/>
        </p:nvSpPr>
        <p:spPr>
          <a:xfrm>
            <a:off x="5306646" y="4806461"/>
            <a:ext cx="382953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prstClr val="white"/>
                </a:solidFill>
              </a:rPr>
              <a:t>Gökbuget N,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2018</a:t>
            </a:r>
            <a:r>
              <a:rPr lang="en-US" sz="1200" dirty="0">
                <a:solidFill>
                  <a:prstClr val="white"/>
                </a:solidFill>
              </a:rPr>
              <a:t>;131:1522-1531.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72EEAA-926D-E142-8416-450F20804975}"/>
              </a:ext>
            </a:extLst>
          </p:cNvPr>
          <p:cNvSpPr txBox="1"/>
          <p:nvPr/>
        </p:nvSpPr>
        <p:spPr>
          <a:xfrm>
            <a:off x="7815" y="4302370"/>
            <a:ext cx="9136183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dirty="0"/>
              <a:t>allo-SCT: allogeneic stem-cell transplantation.</a:t>
            </a:r>
          </a:p>
        </p:txBody>
      </p:sp>
    </p:spTree>
    <p:extLst>
      <p:ext uri="{BB962C8B-B14F-4D97-AF65-F5344CB8AC3E}">
        <p14:creationId xmlns:p14="http://schemas.microsoft.com/office/powerpoint/2010/main" val="245900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667758C-D9A9-2D48-B286-2617D4C309A2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98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5800" dirty="0">
                <a:solidFill>
                  <a:prstClr val="black"/>
                </a:solidFill>
              </a:rPr>
              <a:t>BLAST</a:t>
            </a: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Trial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Faculty Commentary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877345-FB13-4543-AB18-5F86AB9EF46B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3364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This study demonstrated that blinatumomab is effective in converting the MRD+ disease into the MRD- one and improving the outcome of these pts in the long run.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prstClr val="black"/>
                </a:solidFill>
              </a:rPr>
              <a:t>Today, nobody should get allo-SCT while having the MRD+ disease, before receiving blinatumomab and converting it into the MRD- one.</a:t>
            </a:r>
          </a:p>
          <a:p>
            <a:pPr marL="576263" lvl="1" indent="-234950" algn="l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prstClr val="black"/>
                </a:solidFill>
              </a:rPr>
              <a:t>Do we still need allo-SCT today? The answer is, yes. However, there is a subset of pts who may be cured with blinatumomab alone without allo-SCT.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925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Moving forward, we need to improve the MRD essays, have the MRD assessment be part of our treatment algorithm, and have blinatumomab offered to pts with MRD+ disease.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39329-7BC2-1643-AEA5-07FE05D811B9}"/>
              </a:ext>
            </a:extLst>
          </p:cNvPr>
          <p:cNvSpPr txBox="1"/>
          <p:nvPr/>
        </p:nvSpPr>
        <p:spPr>
          <a:xfrm>
            <a:off x="5306646" y="4806461"/>
            <a:ext cx="382953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prstClr val="white"/>
                </a:solidFill>
              </a:rPr>
              <a:t>Gökbuget N,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2018</a:t>
            </a:r>
            <a:r>
              <a:rPr lang="en-US" sz="1200" dirty="0">
                <a:solidFill>
                  <a:prstClr val="white"/>
                </a:solidFill>
              </a:rPr>
              <a:t>;131:1522-1531.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894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1527</Words>
  <Application>Microsoft Office PowerPoint</Application>
  <PresentationFormat>On-screen Show (16:9)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Office Theme</vt:lpstr>
      <vt:lpstr>PowerPoint Presentation</vt:lpstr>
      <vt:lpstr>Blinatumomab Versus Chemotherapy  for Advanced Acute Lymphoblastic Leukemia  </vt:lpstr>
      <vt:lpstr>PowerPoint Presentation</vt:lpstr>
      <vt:lpstr>PowerPoint Presentation</vt:lpstr>
      <vt:lpstr>PowerPoint Presentation</vt:lpstr>
      <vt:lpstr>Blinatumomab for Minimal Residual Disease in Adults With B-Cell Precursor Acute Lymphoblastic Leukemia    </vt:lpstr>
      <vt:lpstr>PowerPoint Presentation</vt:lpstr>
      <vt:lpstr>PowerPoint Presentation</vt:lpstr>
      <vt:lpstr>PowerPoint Presentation</vt:lpstr>
      <vt:lpstr>Phase II Prospective Study of Combination of Hyper-CVAD With Ponatinib in Frontline Therapy of Patients With Ph+ ALL  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  Irmiger</dc:creator>
  <cp:lastModifiedBy>Suellen Evavold</cp:lastModifiedBy>
  <cp:revision>196</cp:revision>
  <dcterms:created xsi:type="dcterms:W3CDTF">2018-11-09T03:02:58Z</dcterms:created>
  <dcterms:modified xsi:type="dcterms:W3CDTF">2018-11-26T17:14:00Z</dcterms:modified>
</cp:coreProperties>
</file>