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74" r:id="rId3"/>
    <p:sldId id="353" r:id="rId4"/>
    <p:sldId id="349" r:id="rId5"/>
    <p:sldId id="341" r:id="rId6"/>
    <p:sldId id="326" r:id="rId7"/>
    <p:sldId id="291" r:id="rId8"/>
    <p:sldId id="294" r:id="rId9"/>
    <p:sldId id="260" r:id="rId10"/>
    <p:sldId id="262" r:id="rId11"/>
    <p:sldId id="304" r:id="rId12"/>
    <p:sldId id="303" r:id="rId13"/>
    <p:sldId id="306" r:id="rId14"/>
    <p:sldId id="307" r:id="rId15"/>
    <p:sldId id="293" r:id="rId16"/>
    <p:sldId id="308" r:id="rId17"/>
    <p:sldId id="366" r:id="rId18"/>
    <p:sldId id="347" r:id="rId19"/>
    <p:sldId id="325" r:id="rId20"/>
    <p:sldId id="360" r:id="rId21"/>
    <p:sldId id="322" r:id="rId22"/>
    <p:sldId id="361" r:id="rId23"/>
    <p:sldId id="356" r:id="rId24"/>
    <p:sldId id="298" r:id="rId25"/>
    <p:sldId id="259" r:id="rId26"/>
    <p:sldId id="352" r:id="rId27"/>
    <p:sldId id="313" r:id="rId28"/>
    <p:sldId id="357" r:id="rId29"/>
    <p:sldId id="332" r:id="rId30"/>
    <p:sldId id="327" r:id="rId31"/>
    <p:sldId id="288" r:id="rId32"/>
    <p:sldId id="311"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x, Paul Edward,M.D." initials="SPE [6]" lastIdx="1" clrIdx="6">
    <p:extLst/>
  </p:cmAuthor>
  <p:cmAuthor id="1" name="Thistle Editorial, LLC" initials="TE" lastIdx="63" clrIdx="0">
    <p:extLst/>
  </p:cmAuthor>
  <p:cmAuthor id="8" name="Sax, Paul Edward,M.D." initials="SPE [7]" lastIdx="1" clrIdx="7">
    <p:extLst/>
  </p:cmAuthor>
  <p:cmAuthor id="2" name="Sax, Paul Edward,M.D." initials="SPE" lastIdx="19" clrIdx="1">
    <p:extLst/>
  </p:cmAuthor>
  <p:cmAuthor id="9" name="Sax, Paul Edward,M.D." initials="SPE [8]" lastIdx="1" clrIdx="8">
    <p:extLst/>
  </p:cmAuthor>
  <p:cmAuthor id="3" name="Sax, Paul Edward,M.D." initials="SPE [2]" lastIdx="1" clrIdx="2">
    <p:extLst/>
  </p:cmAuthor>
  <p:cmAuthor id="10" name="Sally Hodder" initials="SH" lastIdx="31" clrIdx="9">
    <p:extLst>
      <p:ext uri="{19B8F6BF-5375-455C-9EA6-DF929625EA0E}">
        <p15:presenceInfo xmlns:p15="http://schemas.microsoft.com/office/powerpoint/2012/main" userId="450125620293a848" providerId="Windows Live"/>
      </p:ext>
    </p:extLst>
  </p:cmAuthor>
  <p:cmAuthor id="4" name="Sax, Paul Edward,M.D." initials="SPE [3]" lastIdx="1" clrIdx="3">
    <p:extLst/>
  </p:cmAuthor>
  <p:cmAuthor id="11" name="Mark Gorney" initials="MG" lastIdx="1" clrIdx="10">
    <p:extLst>
      <p:ext uri="{19B8F6BF-5375-455C-9EA6-DF929625EA0E}">
        <p15:presenceInfo xmlns:p15="http://schemas.microsoft.com/office/powerpoint/2012/main" userId="S-1-5-21-1185727721-164550724-1131034844-1179" providerId="AD"/>
      </p:ext>
    </p:extLst>
  </p:cmAuthor>
  <p:cmAuthor id="5" name="Sax, Paul Edward,M.D." initials="SPE [4]" lastIdx="1" clrIdx="4">
    <p:extLst/>
  </p:cmAuthor>
  <p:cmAuthor id="12" name="jjoukovsky@gmail.com" initials="j" lastIdx="12" clrIdx="11">
    <p:extLst>
      <p:ext uri="{19B8F6BF-5375-455C-9EA6-DF929625EA0E}">
        <p15:presenceInfo xmlns:p15="http://schemas.microsoft.com/office/powerpoint/2012/main" userId="55996e53fdeca00d" providerId="Windows Live"/>
      </p:ext>
    </p:extLst>
  </p:cmAuthor>
  <p:cmAuthor id="6" name="Sax, Paul Edward,M.D." initials="SPE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1E2E"/>
    <a:srgbClr val="941100"/>
    <a:srgbClr val="EDEDFF"/>
    <a:srgbClr val="AAAAAA"/>
    <a:srgbClr val="EBEBEB"/>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7"/>
    <p:restoredTop sz="81190" autoAdjust="0"/>
  </p:normalViewPr>
  <p:slideViewPr>
    <p:cSldViewPr snapToGrid="0" snapToObjects="1" showGuides="1">
      <p:cViewPr varScale="1">
        <p:scale>
          <a:sx n="122" d="100"/>
          <a:sy n="122" d="100"/>
        </p:scale>
        <p:origin x="1602" y="10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3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467AA-09F0-EB41-AB09-C4B1010AE3FC}" type="doc">
      <dgm:prSet loTypeId="urn:microsoft.com/office/officeart/2005/8/layout/list1" loCatId="" qsTypeId="urn:microsoft.com/office/officeart/2005/8/quickstyle/simple1" qsCatId="simple" csTypeId="urn:microsoft.com/office/officeart/2005/8/colors/accent0_1" csCatId="mainScheme" phldr="1"/>
      <dgm:spPr/>
      <dgm:t>
        <a:bodyPr/>
        <a:lstStyle/>
        <a:p>
          <a:endParaRPr lang="en-US"/>
        </a:p>
      </dgm:t>
    </dgm:pt>
    <dgm:pt modelId="{3F13981F-F971-324D-96BA-A84333DE60EE}">
      <dgm:prSet phldrT="[Text]" custT="1">
        <dgm:style>
          <a:lnRef idx="1">
            <a:schemeClr val="accent2"/>
          </a:lnRef>
          <a:fillRef idx="3">
            <a:schemeClr val="accent2"/>
          </a:fillRef>
          <a:effectRef idx="2">
            <a:schemeClr val="accent2"/>
          </a:effectRef>
          <a:fontRef idx="minor">
            <a:schemeClr val="lt1"/>
          </a:fontRef>
        </dgm:style>
      </dgm:prSet>
      <dgm:spPr>
        <a:gradFill>
          <a:gsLst>
            <a:gs pos="0">
              <a:schemeClr val="tx1">
                <a:lumMod val="75000"/>
                <a:lumOff val="25000"/>
              </a:schemeClr>
            </a:gs>
            <a:gs pos="100000">
              <a:schemeClr val="bg1">
                <a:lumMod val="50000"/>
              </a:schemeClr>
            </a:gs>
          </a:gsLst>
        </a:gradFill>
        <a:ln>
          <a:solidFill>
            <a:schemeClr val="bg1">
              <a:lumMod val="50000"/>
            </a:schemeClr>
          </a:solidFill>
        </a:ln>
      </dgm:spPr>
      <dgm:t>
        <a:bodyPr rot="0" spcFirstLastPara="0" vertOverflow="overflow" horzOverflow="overflow" vert="horz" wrap="square" lIns="91440" tIns="45720" rIns="91440" bIns="45720" numCol="1" spcCol="0" rtlCol="0" fromWordArt="0" anchor="ctr" anchorCtr="0" forceAA="0" compatLnSpc="1">
          <a:prstTxWarp prst="textNoShape">
            <a:avLst/>
          </a:prstTxWarp>
        </a:bodyPr>
        <a:lstStyle/>
        <a:p>
          <a:pPr marL="0" algn="l" defTabSz="457200" rtl="0" eaLnBrk="1" latinLnBrk="0" hangingPunct="1"/>
          <a:r>
            <a:rPr lang="en-US" sz="1500" kern="1200" dirty="0">
              <a:solidFill>
                <a:schemeClr val="lt1"/>
              </a:solidFill>
              <a:latin typeface="+mn-lt"/>
              <a:ea typeface="+mn-ea"/>
              <a:cs typeface="+mn-cs"/>
            </a:rPr>
            <a:t>Global: Women comprise 50% of HIV-infected population</a:t>
          </a:r>
        </a:p>
      </dgm:t>
    </dgm:pt>
    <dgm:pt modelId="{5E70B7D4-B004-CD47-AADD-41AD9E9B2D42}" type="parTrans" cxnId="{E9594B89-F5BD-4341-BFCA-09F632080137}">
      <dgm:prSet/>
      <dgm:spPr/>
      <dgm:t>
        <a:bodyPr/>
        <a:lstStyle/>
        <a:p>
          <a:endParaRPr lang="en-US"/>
        </a:p>
      </dgm:t>
    </dgm:pt>
    <dgm:pt modelId="{F91DCD18-7A0D-0441-80EB-A106FA3F347E}" type="sibTrans" cxnId="{E9594B89-F5BD-4341-BFCA-09F632080137}">
      <dgm:prSet/>
      <dgm:spPr/>
      <dgm:t>
        <a:bodyPr/>
        <a:lstStyle/>
        <a:p>
          <a:endParaRPr lang="en-US"/>
        </a:p>
      </dgm:t>
    </dgm:pt>
    <dgm:pt modelId="{AB409F06-922E-FC48-993A-93496E980465}">
      <dgm:prSet phldrT="[Text]" custT="1">
        <dgm:style>
          <a:lnRef idx="1">
            <a:schemeClr val="accent2"/>
          </a:lnRef>
          <a:fillRef idx="3">
            <a:schemeClr val="accent2"/>
          </a:fillRef>
          <a:effectRef idx="2">
            <a:schemeClr val="accent2"/>
          </a:effectRef>
          <a:fontRef idx="minor">
            <a:schemeClr val="lt1"/>
          </a:fontRef>
        </dgm:style>
      </dgm:prSet>
      <dgm:spPr>
        <a:gradFill rotWithShape="0">
          <a:gsLst>
            <a:gs pos="0">
              <a:schemeClr val="tx1">
                <a:lumMod val="75000"/>
                <a:lumOff val="25000"/>
              </a:schemeClr>
            </a:gs>
            <a:gs pos="100000">
              <a:schemeClr val="bg1">
                <a:lumMod val="50000"/>
              </a:schemeClr>
            </a:gs>
          </a:gsLst>
        </a:gradFill>
        <a:ln>
          <a:solidFill>
            <a:schemeClr val="bg1">
              <a:lumMod val="50000"/>
            </a:schemeClr>
          </a:solidFill>
        </a:ln>
      </dgm:spPr>
      <dgm:t>
        <a:bodyPr rot="0" spcFirstLastPara="0" vertOverflow="overflow" horzOverflow="overflow" vert="horz" wrap="square" lIns="91440" tIns="45720" rIns="91440" bIns="45720" numCol="1" spcCol="1270" rtlCol="0" fromWordArt="0" anchor="ctr" anchorCtr="0" forceAA="0" compatLnSpc="1">
          <a:prstTxWarp prst="textNoShape">
            <a:avLst/>
          </a:prstTxWarp>
        </a:bodyPr>
        <a:lstStyle/>
        <a:p>
          <a:pPr marL="0" lvl="0" indent="0" algn="l" defTabSz="457200" rtl="0" eaLnBrk="1" latinLnBrk="0" hangingPunct="1">
            <a:lnSpc>
              <a:spcPct val="90000"/>
            </a:lnSpc>
            <a:spcBef>
              <a:spcPct val="0"/>
            </a:spcBef>
            <a:spcAft>
              <a:spcPct val="35000"/>
            </a:spcAft>
            <a:buNone/>
          </a:pPr>
          <a:r>
            <a:rPr lang="en-US" sz="1500" kern="1200" dirty="0">
              <a:solidFill>
                <a:prstClr val="white"/>
              </a:solidFill>
              <a:latin typeface="Calibri"/>
              <a:ea typeface="+mn-ea"/>
              <a:cs typeface="+mn-cs"/>
            </a:rPr>
            <a:t>US: Women comprise ~19% new HIV diagnoses</a:t>
          </a:r>
        </a:p>
      </dgm:t>
    </dgm:pt>
    <dgm:pt modelId="{7A9950D0-20AE-B84D-AD08-5996D0CE1792}" type="parTrans" cxnId="{5E4F4D06-BF8D-D040-B9F3-3EFEEAB5BF0A}">
      <dgm:prSet/>
      <dgm:spPr/>
      <dgm:t>
        <a:bodyPr/>
        <a:lstStyle/>
        <a:p>
          <a:endParaRPr lang="en-US"/>
        </a:p>
      </dgm:t>
    </dgm:pt>
    <dgm:pt modelId="{95D5A094-43DD-5F4B-BD33-F34713B63CC4}" type="sibTrans" cxnId="{5E4F4D06-BF8D-D040-B9F3-3EFEEAB5BF0A}">
      <dgm:prSet/>
      <dgm:spPr/>
      <dgm:t>
        <a:bodyPr/>
        <a:lstStyle/>
        <a:p>
          <a:endParaRPr lang="en-US"/>
        </a:p>
      </dgm:t>
    </dgm:pt>
    <dgm:pt modelId="{26AAC18F-650B-6B47-9B80-B607DBE7B57A}">
      <dgm:prSet phldrT="[Text]" custT="1">
        <dgm:style>
          <a:lnRef idx="1">
            <a:schemeClr val="accent2"/>
          </a:lnRef>
          <a:fillRef idx="3">
            <a:schemeClr val="accent2"/>
          </a:fillRef>
          <a:effectRef idx="2">
            <a:schemeClr val="accent2"/>
          </a:effectRef>
          <a:fontRef idx="minor">
            <a:schemeClr val="lt1"/>
          </a:fontRef>
        </dgm:style>
      </dgm:prSet>
      <dgm:spPr>
        <a:gradFill rotWithShape="0">
          <a:gsLst>
            <a:gs pos="0">
              <a:schemeClr val="tx1">
                <a:lumMod val="75000"/>
                <a:lumOff val="25000"/>
              </a:schemeClr>
            </a:gs>
            <a:gs pos="100000">
              <a:schemeClr val="bg1">
                <a:lumMod val="50000"/>
              </a:schemeClr>
            </a:gs>
          </a:gsLst>
        </a:gradFill>
        <a:ln>
          <a:solidFill>
            <a:schemeClr val="bg1">
              <a:lumMod val="50000"/>
            </a:schemeClr>
          </a:solidFill>
        </a:ln>
      </dgm:spPr>
      <dgm:t>
        <a:bodyPr rot="0" spcFirstLastPara="0" vertOverflow="overflow" horzOverflow="overflow" vert="horz" wrap="square" lIns="91440" tIns="45720" rIns="91440" bIns="45720" numCol="1" spcCol="1270" rtlCol="0" fromWordArt="0" anchor="ctr" anchorCtr="0" forceAA="0" compatLnSpc="1">
          <a:prstTxWarp prst="textNoShape">
            <a:avLst/>
          </a:prstTxWarp>
        </a:bodyPr>
        <a:lstStyle/>
        <a:p>
          <a:pPr marL="0" lvl="0" indent="0" algn="l" defTabSz="457200" rtl="0" eaLnBrk="1" latinLnBrk="0" hangingPunct="1">
            <a:lnSpc>
              <a:spcPct val="90000"/>
            </a:lnSpc>
            <a:spcBef>
              <a:spcPct val="0"/>
            </a:spcBef>
            <a:spcAft>
              <a:spcPct val="35000"/>
            </a:spcAft>
            <a:buNone/>
          </a:pPr>
          <a:r>
            <a:rPr lang="en-US" sz="1500" kern="1200" dirty="0">
              <a:solidFill>
                <a:prstClr val="white"/>
              </a:solidFill>
              <a:latin typeface="Calibri"/>
              <a:ea typeface="+mn-ea"/>
              <a:cs typeface="+mn-cs"/>
            </a:rPr>
            <a:t>Women from minority populations disproportionately affected</a:t>
          </a:r>
        </a:p>
      </dgm:t>
    </dgm:pt>
    <dgm:pt modelId="{DB999FF6-FA35-3C45-BC0A-FABE8808F338}" type="parTrans" cxnId="{6C8DC958-F173-0F4A-8490-2B0C825F8BD4}">
      <dgm:prSet/>
      <dgm:spPr/>
      <dgm:t>
        <a:bodyPr/>
        <a:lstStyle/>
        <a:p>
          <a:endParaRPr lang="en-US"/>
        </a:p>
      </dgm:t>
    </dgm:pt>
    <dgm:pt modelId="{8B8F3479-98CA-FF44-A4C8-386A19F4C54D}" type="sibTrans" cxnId="{6C8DC958-F173-0F4A-8490-2B0C825F8BD4}">
      <dgm:prSet/>
      <dgm:spPr/>
      <dgm:t>
        <a:bodyPr/>
        <a:lstStyle/>
        <a:p>
          <a:endParaRPr lang="en-US"/>
        </a:p>
      </dgm:t>
    </dgm:pt>
    <dgm:pt modelId="{BB334D1F-74BE-BE4C-A5C3-8773C94D7735}">
      <dgm:prSet phldrT="[Text]" custT="1"/>
      <dgm:spPr>
        <a:solidFill>
          <a:srgbClr val="EDEDFF">
            <a:alpha val="90000"/>
          </a:srgbClr>
        </a:solidFill>
        <a:ln w="19050">
          <a:solidFill>
            <a:srgbClr val="941100"/>
          </a:solidFill>
        </a:ln>
      </dgm:spPr>
      <dgm:t>
        <a:bodyPr anchor="b"/>
        <a:lstStyle/>
        <a:p>
          <a:pPr>
            <a:spcBef>
              <a:spcPts val="0"/>
            </a:spcBef>
            <a:spcAft>
              <a:spcPts val="300"/>
            </a:spcAft>
          </a:pPr>
          <a:r>
            <a:rPr lang="en-US" sz="1200" dirty="0"/>
            <a:t>61% African American</a:t>
          </a:r>
        </a:p>
      </dgm:t>
    </dgm:pt>
    <dgm:pt modelId="{AE36C351-05C4-4A4F-87DD-84946E9F9C73}" type="parTrans" cxnId="{CD22406B-9FCB-B445-B3DF-80C50EE8F78F}">
      <dgm:prSet/>
      <dgm:spPr/>
      <dgm:t>
        <a:bodyPr/>
        <a:lstStyle/>
        <a:p>
          <a:endParaRPr lang="en-US"/>
        </a:p>
      </dgm:t>
    </dgm:pt>
    <dgm:pt modelId="{6F26E3B8-EA16-7545-8BDD-0EB39D979E83}" type="sibTrans" cxnId="{CD22406B-9FCB-B445-B3DF-80C50EE8F78F}">
      <dgm:prSet/>
      <dgm:spPr/>
      <dgm:t>
        <a:bodyPr/>
        <a:lstStyle/>
        <a:p>
          <a:endParaRPr lang="en-US"/>
        </a:p>
      </dgm:t>
    </dgm:pt>
    <dgm:pt modelId="{BA21BF9B-C6EB-604A-88CD-3AE557E9ACA5}">
      <dgm:prSet phldrT="[Text]" custT="1"/>
      <dgm:spPr>
        <a:solidFill>
          <a:srgbClr val="EDEDFF">
            <a:alpha val="90000"/>
          </a:srgbClr>
        </a:solidFill>
        <a:ln w="19050">
          <a:solidFill>
            <a:srgbClr val="941100"/>
          </a:solidFill>
        </a:ln>
      </dgm:spPr>
      <dgm:t>
        <a:bodyPr anchor="b"/>
        <a:lstStyle/>
        <a:p>
          <a:pPr>
            <a:spcBef>
              <a:spcPts val="0"/>
            </a:spcBef>
            <a:spcAft>
              <a:spcPts val="300"/>
            </a:spcAft>
          </a:pPr>
          <a:r>
            <a:rPr lang="en-US" sz="1200" dirty="0"/>
            <a:t>19% Caucasian</a:t>
          </a:r>
        </a:p>
      </dgm:t>
    </dgm:pt>
    <dgm:pt modelId="{4D5AFDCA-ABEA-F445-B431-D1C596F97D98}" type="parTrans" cxnId="{8BFBD7B0-9B75-134A-B15E-2EF8D20AF486}">
      <dgm:prSet/>
      <dgm:spPr/>
      <dgm:t>
        <a:bodyPr/>
        <a:lstStyle/>
        <a:p>
          <a:endParaRPr lang="en-US"/>
        </a:p>
      </dgm:t>
    </dgm:pt>
    <dgm:pt modelId="{61F0FCAB-1B8A-984A-93D2-28700FB9D279}" type="sibTrans" cxnId="{8BFBD7B0-9B75-134A-B15E-2EF8D20AF486}">
      <dgm:prSet/>
      <dgm:spPr/>
      <dgm:t>
        <a:bodyPr/>
        <a:lstStyle/>
        <a:p>
          <a:endParaRPr lang="en-US"/>
        </a:p>
      </dgm:t>
    </dgm:pt>
    <dgm:pt modelId="{E8DF8C9D-6203-004B-9E3A-B2FA098F4D8E}">
      <dgm:prSet phldrT="[Text]" custT="1"/>
      <dgm:spPr>
        <a:solidFill>
          <a:srgbClr val="EDEDFF">
            <a:alpha val="90000"/>
          </a:srgbClr>
        </a:solidFill>
        <a:ln w="19050">
          <a:solidFill>
            <a:srgbClr val="941100"/>
          </a:solidFill>
        </a:ln>
      </dgm:spPr>
      <dgm:t>
        <a:bodyPr anchor="b"/>
        <a:lstStyle/>
        <a:p>
          <a:pPr>
            <a:spcBef>
              <a:spcPts val="0"/>
            </a:spcBef>
            <a:spcAft>
              <a:spcPts val="300"/>
            </a:spcAft>
          </a:pPr>
          <a:r>
            <a:rPr lang="en-US" sz="1200" dirty="0"/>
            <a:t>16% Latina/Hispanic</a:t>
          </a:r>
        </a:p>
      </dgm:t>
    </dgm:pt>
    <dgm:pt modelId="{A9EDCEF6-A17D-064D-85AA-A641CBC06835}" type="parTrans" cxnId="{608D1C63-CAAE-344A-9219-3C1BB793ACFE}">
      <dgm:prSet/>
      <dgm:spPr/>
      <dgm:t>
        <a:bodyPr/>
        <a:lstStyle/>
        <a:p>
          <a:endParaRPr lang="en-US"/>
        </a:p>
      </dgm:t>
    </dgm:pt>
    <dgm:pt modelId="{69D2B54C-57D8-F540-91B3-DB104153A6C0}" type="sibTrans" cxnId="{608D1C63-CAAE-344A-9219-3C1BB793ACFE}">
      <dgm:prSet/>
      <dgm:spPr/>
      <dgm:t>
        <a:bodyPr/>
        <a:lstStyle/>
        <a:p>
          <a:endParaRPr lang="en-US"/>
        </a:p>
      </dgm:t>
    </dgm:pt>
    <dgm:pt modelId="{A5B7F43B-7928-B842-ABEA-39DC83D02A59}">
      <dgm:prSet phldrT="[Text]" custT="1"/>
      <dgm:spPr>
        <a:solidFill>
          <a:srgbClr val="EDEDFF">
            <a:alpha val="90000"/>
          </a:srgbClr>
        </a:solidFill>
        <a:ln w="19050">
          <a:solidFill>
            <a:srgbClr val="941100"/>
          </a:solidFill>
        </a:ln>
      </dgm:spPr>
      <dgm:t>
        <a:bodyPr anchor="b"/>
        <a:lstStyle/>
        <a:p>
          <a:r>
            <a:rPr lang="en-US" sz="1200" dirty="0"/>
            <a:t>HIV diagnoses decreasing among women</a:t>
          </a:r>
        </a:p>
      </dgm:t>
    </dgm:pt>
    <dgm:pt modelId="{4EF80398-5838-C248-A8BF-EE916A34D743}" type="parTrans" cxnId="{554BBD6B-487A-EB45-8782-76D86E00F9AC}">
      <dgm:prSet/>
      <dgm:spPr/>
      <dgm:t>
        <a:bodyPr/>
        <a:lstStyle/>
        <a:p>
          <a:endParaRPr lang="en-US"/>
        </a:p>
      </dgm:t>
    </dgm:pt>
    <dgm:pt modelId="{EDEC4673-B17C-454A-8334-898312BF5A06}" type="sibTrans" cxnId="{554BBD6B-487A-EB45-8782-76D86E00F9AC}">
      <dgm:prSet/>
      <dgm:spPr/>
      <dgm:t>
        <a:bodyPr/>
        <a:lstStyle/>
        <a:p>
          <a:endParaRPr lang="en-US"/>
        </a:p>
      </dgm:t>
    </dgm:pt>
    <dgm:pt modelId="{40CDD8D4-DD23-7A4E-A706-589D709032F5}">
      <dgm:prSet phldrT="[Text]" custT="1">
        <dgm:style>
          <a:lnRef idx="1">
            <a:schemeClr val="accent2"/>
          </a:lnRef>
          <a:fillRef idx="3">
            <a:schemeClr val="accent2"/>
          </a:fillRef>
          <a:effectRef idx="2">
            <a:schemeClr val="accent2"/>
          </a:effectRef>
          <a:fontRef idx="minor">
            <a:schemeClr val="lt1"/>
          </a:fontRef>
        </dgm:style>
      </dgm:prSet>
      <dgm:spPr>
        <a:gradFill rotWithShape="0">
          <a:gsLst>
            <a:gs pos="0">
              <a:schemeClr val="tx1">
                <a:lumMod val="75000"/>
                <a:lumOff val="25000"/>
              </a:schemeClr>
            </a:gs>
            <a:gs pos="100000">
              <a:schemeClr val="bg1">
                <a:lumMod val="50000"/>
              </a:schemeClr>
            </a:gs>
          </a:gsLst>
        </a:gradFill>
        <a:ln>
          <a:solidFill>
            <a:schemeClr val="bg1">
              <a:lumMod val="50000"/>
            </a:schemeClr>
          </a:solidFill>
        </a:ln>
      </dgm:spPr>
      <dgm:t>
        <a:bodyPr rot="0" spcFirstLastPara="0" vertOverflow="overflow" horzOverflow="overflow" vert="horz" wrap="square" lIns="91440" tIns="45720" rIns="91440" bIns="45720" numCol="1" spcCol="1270" rtlCol="0" fromWordArt="0" anchor="ctr" anchorCtr="0" forceAA="0" compatLnSpc="1">
          <a:prstTxWarp prst="textNoShape">
            <a:avLst/>
          </a:prstTxWarp>
        </a:bodyPr>
        <a:lstStyle/>
        <a:p>
          <a:pPr marL="0" lvl="0" indent="0" algn="l" defTabSz="457200" rtl="0" eaLnBrk="1" latinLnBrk="0" hangingPunct="1">
            <a:lnSpc>
              <a:spcPct val="90000"/>
            </a:lnSpc>
            <a:spcBef>
              <a:spcPct val="0"/>
            </a:spcBef>
            <a:spcAft>
              <a:spcPct val="35000"/>
            </a:spcAft>
            <a:buNone/>
          </a:pPr>
          <a:r>
            <a:rPr lang="en-US" sz="1500" kern="1200" dirty="0">
              <a:solidFill>
                <a:prstClr val="white"/>
              </a:solidFill>
              <a:latin typeface="Calibri"/>
              <a:ea typeface="+mn-ea"/>
              <a:cs typeface="+mn-cs"/>
            </a:rPr>
            <a:t>Acquisition of HIV via injection drug use similar between men and women </a:t>
          </a:r>
        </a:p>
      </dgm:t>
    </dgm:pt>
    <dgm:pt modelId="{0E1D5564-CD6A-C745-8BFE-FCF286CC2390}" type="parTrans" cxnId="{E20BBE4F-5301-DA42-9726-A5FCAE81EB9E}">
      <dgm:prSet/>
      <dgm:spPr/>
      <dgm:t>
        <a:bodyPr/>
        <a:lstStyle/>
        <a:p>
          <a:endParaRPr lang="en-US"/>
        </a:p>
      </dgm:t>
    </dgm:pt>
    <dgm:pt modelId="{343D5BA3-43B9-EB49-9563-9D723C8E092B}" type="sibTrans" cxnId="{E20BBE4F-5301-DA42-9726-A5FCAE81EB9E}">
      <dgm:prSet/>
      <dgm:spPr/>
      <dgm:t>
        <a:bodyPr/>
        <a:lstStyle/>
        <a:p>
          <a:endParaRPr lang="en-US"/>
        </a:p>
      </dgm:t>
    </dgm:pt>
    <dgm:pt modelId="{F01E9BDC-1875-A742-96E0-66EB66B36D0F}">
      <dgm:prSet phldrT="[Text]" custT="1">
        <dgm:style>
          <a:lnRef idx="1">
            <a:schemeClr val="accent2"/>
          </a:lnRef>
          <a:fillRef idx="3">
            <a:schemeClr val="accent2"/>
          </a:fillRef>
          <a:effectRef idx="2">
            <a:schemeClr val="accent2"/>
          </a:effectRef>
          <a:fontRef idx="minor">
            <a:schemeClr val="lt1"/>
          </a:fontRef>
        </dgm:style>
      </dgm:prSet>
      <dgm:spPr>
        <a:gradFill rotWithShape="0">
          <a:gsLst>
            <a:gs pos="0">
              <a:schemeClr val="tx1">
                <a:lumMod val="75000"/>
                <a:lumOff val="25000"/>
              </a:schemeClr>
            </a:gs>
            <a:gs pos="100000">
              <a:schemeClr val="bg1">
                <a:lumMod val="50000"/>
              </a:schemeClr>
            </a:gs>
          </a:gsLst>
        </a:gradFill>
        <a:ln>
          <a:solidFill>
            <a:schemeClr val="bg1">
              <a:lumMod val="50000"/>
            </a:schemeClr>
          </a:solidFill>
        </a:ln>
      </dgm:spPr>
      <dgm:t>
        <a:bodyPr rot="0" spcFirstLastPara="0" vertOverflow="overflow" horzOverflow="overflow" vert="horz" wrap="square" lIns="91440" tIns="45720" rIns="91440" bIns="45720" numCol="1" spcCol="1270" rtlCol="0" fromWordArt="0" anchor="ctr" anchorCtr="0" forceAA="0" compatLnSpc="1">
          <a:prstTxWarp prst="textNoShape">
            <a:avLst/>
          </a:prstTxWarp>
        </a:bodyPr>
        <a:lstStyle/>
        <a:p>
          <a:pPr marL="0" lvl="0" indent="0" algn="l" defTabSz="457200" rtl="0" eaLnBrk="1" latinLnBrk="0" hangingPunct="1">
            <a:lnSpc>
              <a:spcPct val="90000"/>
            </a:lnSpc>
            <a:spcBef>
              <a:spcPct val="0"/>
            </a:spcBef>
            <a:spcAft>
              <a:spcPct val="35000"/>
            </a:spcAft>
            <a:buNone/>
          </a:pPr>
          <a:r>
            <a:rPr lang="en-US" sz="1500" kern="1200" dirty="0">
              <a:solidFill>
                <a:prstClr val="white"/>
              </a:solidFill>
              <a:latin typeface="Calibri"/>
              <a:ea typeface="+mn-ea"/>
              <a:cs typeface="+mn-cs"/>
            </a:rPr>
            <a:t>Route of transmission differs by race</a:t>
          </a:r>
        </a:p>
      </dgm:t>
    </dgm:pt>
    <dgm:pt modelId="{9E3DFF8E-135D-BD40-8A9B-CA65B63A04FB}" type="parTrans" cxnId="{D631F87D-0287-A349-9CE0-7B355FC25EFC}">
      <dgm:prSet/>
      <dgm:spPr/>
      <dgm:t>
        <a:bodyPr/>
        <a:lstStyle/>
        <a:p>
          <a:endParaRPr lang="en-US"/>
        </a:p>
      </dgm:t>
    </dgm:pt>
    <dgm:pt modelId="{0E5A001C-99D1-A142-8940-16B4F22ED38D}" type="sibTrans" cxnId="{D631F87D-0287-A349-9CE0-7B355FC25EFC}">
      <dgm:prSet/>
      <dgm:spPr/>
      <dgm:t>
        <a:bodyPr/>
        <a:lstStyle/>
        <a:p>
          <a:endParaRPr lang="en-US"/>
        </a:p>
      </dgm:t>
    </dgm:pt>
    <dgm:pt modelId="{5DA5AAD0-AB93-B142-9DA9-8DA966274C1A}">
      <dgm:prSet phldrT="[Text]" custT="1"/>
      <dgm:spPr>
        <a:solidFill>
          <a:srgbClr val="EDEDFF">
            <a:alpha val="90000"/>
          </a:srgbClr>
        </a:solidFill>
        <a:ln w="19050">
          <a:solidFill>
            <a:srgbClr val="941100"/>
          </a:solidFill>
        </a:ln>
      </dgm:spPr>
      <dgm:t>
        <a:bodyPr anchor="b"/>
        <a:lstStyle/>
        <a:p>
          <a:r>
            <a:rPr lang="en-US" sz="1200" dirty="0"/>
            <a:t>64% African American women acquire HIV via heterosexual contact vs 16% Caucasian women</a:t>
          </a:r>
        </a:p>
      </dgm:t>
    </dgm:pt>
    <dgm:pt modelId="{D3AD54F4-F752-594C-8F5A-12275EC5B036}" type="parTrans" cxnId="{0B633E01-0A38-C140-9057-77A0FB96F525}">
      <dgm:prSet/>
      <dgm:spPr/>
      <dgm:t>
        <a:bodyPr/>
        <a:lstStyle/>
        <a:p>
          <a:endParaRPr lang="en-US"/>
        </a:p>
      </dgm:t>
    </dgm:pt>
    <dgm:pt modelId="{743C3371-D2E4-5942-A030-6524BB9BC370}" type="sibTrans" cxnId="{0B633E01-0A38-C140-9057-77A0FB96F525}">
      <dgm:prSet/>
      <dgm:spPr/>
      <dgm:t>
        <a:bodyPr/>
        <a:lstStyle/>
        <a:p>
          <a:endParaRPr lang="en-US"/>
        </a:p>
      </dgm:t>
    </dgm:pt>
    <dgm:pt modelId="{7CE85931-515F-7A49-A1BE-918F7B7BCC93}" type="pres">
      <dgm:prSet presAssocID="{C51467AA-09F0-EB41-AB09-C4B1010AE3FC}" presName="linear" presStyleCnt="0">
        <dgm:presLayoutVars>
          <dgm:dir/>
          <dgm:animLvl val="lvl"/>
          <dgm:resizeHandles val="exact"/>
        </dgm:presLayoutVars>
      </dgm:prSet>
      <dgm:spPr/>
    </dgm:pt>
    <dgm:pt modelId="{B34CA41E-04FE-454A-A4D5-3C0F634A0403}" type="pres">
      <dgm:prSet presAssocID="{3F13981F-F971-324D-96BA-A84333DE60EE}" presName="parentLin" presStyleCnt="0"/>
      <dgm:spPr/>
    </dgm:pt>
    <dgm:pt modelId="{4AAC6F37-CABA-A444-9BD9-408CB36D1144}" type="pres">
      <dgm:prSet presAssocID="{3F13981F-F971-324D-96BA-A84333DE60EE}" presName="parentLeftMargin" presStyleLbl="node1" presStyleIdx="0" presStyleCnt="5"/>
      <dgm:spPr/>
    </dgm:pt>
    <dgm:pt modelId="{AAC59E1F-6B5D-6144-B117-0018BC34D4AE}" type="pres">
      <dgm:prSet presAssocID="{3F13981F-F971-324D-96BA-A84333DE60EE}" presName="parentText" presStyleLbl="node1" presStyleIdx="0" presStyleCnt="5" custScaleY="77439">
        <dgm:presLayoutVars>
          <dgm:chMax val="0"/>
          <dgm:bulletEnabled val="1"/>
        </dgm:presLayoutVars>
      </dgm:prSet>
      <dgm:spPr>
        <a:xfrm>
          <a:off x="423032" y="17141"/>
          <a:ext cx="5922460" cy="342899"/>
        </a:xfrm>
        <a:prstGeom prst="roundRect">
          <a:avLst/>
        </a:prstGeom>
      </dgm:spPr>
    </dgm:pt>
    <dgm:pt modelId="{0D7FA3F5-9ACE-E741-B58B-876120B451E8}" type="pres">
      <dgm:prSet presAssocID="{3F13981F-F971-324D-96BA-A84333DE60EE}" presName="negativeSpace" presStyleCnt="0"/>
      <dgm:spPr/>
    </dgm:pt>
    <dgm:pt modelId="{9053AA1F-D339-394C-B41A-71F263BF3A58}" type="pres">
      <dgm:prSet presAssocID="{3F13981F-F971-324D-96BA-A84333DE60EE}" presName="childText" presStyleLbl="conFgAcc1" presStyleIdx="0" presStyleCnt="5" custScaleX="90909" custScaleY="90909">
        <dgm:presLayoutVars>
          <dgm:bulletEnabled val="1"/>
        </dgm:presLayoutVars>
      </dgm:prSet>
      <dgm:spPr>
        <a:solidFill>
          <a:srgbClr val="EDEDFF">
            <a:alpha val="90000"/>
          </a:srgbClr>
        </a:solidFill>
        <a:ln w="19050">
          <a:solidFill>
            <a:srgbClr val="941100"/>
          </a:solidFill>
        </a:ln>
      </dgm:spPr>
    </dgm:pt>
    <dgm:pt modelId="{4B711812-EE27-0049-B148-95E7640A9843}" type="pres">
      <dgm:prSet presAssocID="{F91DCD18-7A0D-0441-80EB-A106FA3F347E}" presName="spaceBetweenRectangles" presStyleCnt="0"/>
      <dgm:spPr/>
    </dgm:pt>
    <dgm:pt modelId="{7CF26ADE-42DF-4C43-B112-B35FDDCC2A09}" type="pres">
      <dgm:prSet presAssocID="{AB409F06-922E-FC48-993A-93496E980465}" presName="parentLin" presStyleCnt="0"/>
      <dgm:spPr/>
    </dgm:pt>
    <dgm:pt modelId="{E89CACCA-5971-6147-BF55-D57C2D6FB0F1}" type="pres">
      <dgm:prSet presAssocID="{AB409F06-922E-FC48-993A-93496E980465}" presName="parentLeftMargin" presStyleLbl="node1" presStyleIdx="0" presStyleCnt="5"/>
      <dgm:spPr/>
    </dgm:pt>
    <dgm:pt modelId="{6FA17E89-8DAA-6E42-9F2E-AF44A3CF59E2}" type="pres">
      <dgm:prSet presAssocID="{AB409F06-922E-FC48-993A-93496E980465}" presName="parentText" presStyleLbl="node1" presStyleIdx="1" presStyleCnt="5" custScaleY="77439">
        <dgm:presLayoutVars>
          <dgm:chMax val="0"/>
          <dgm:bulletEnabled val="1"/>
        </dgm:presLayoutVars>
      </dgm:prSet>
      <dgm:spPr>
        <a:xfrm>
          <a:off x="423032" y="563277"/>
          <a:ext cx="5922460" cy="342899"/>
        </a:xfrm>
        <a:prstGeom prst="roundRect">
          <a:avLst/>
        </a:prstGeom>
      </dgm:spPr>
    </dgm:pt>
    <dgm:pt modelId="{85213EB0-D35B-284E-8483-38E9FFD27879}" type="pres">
      <dgm:prSet presAssocID="{AB409F06-922E-FC48-993A-93496E980465}" presName="negativeSpace" presStyleCnt="0"/>
      <dgm:spPr/>
    </dgm:pt>
    <dgm:pt modelId="{4E723368-5C04-BF42-AC47-26D543AE5CD7}" type="pres">
      <dgm:prSet presAssocID="{AB409F06-922E-FC48-993A-93496E980465}" presName="childText" presStyleLbl="conFgAcc1" presStyleIdx="1" presStyleCnt="5" custScaleX="90909" custScaleY="90909">
        <dgm:presLayoutVars>
          <dgm:bulletEnabled val="1"/>
        </dgm:presLayoutVars>
      </dgm:prSet>
      <dgm:spPr/>
    </dgm:pt>
    <dgm:pt modelId="{DFFB906F-82BE-024F-9B4E-03A52F00C7D1}" type="pres">
      <dgm:prSet presAssocID="{95D5A094-43DD-5F4B-BD33-F34713B63CC4}" presName="spaceBetweenRectangles" presStyleCnt="0"/>
      <dgm:spPr/>
    </dgm:pt>
    <dgm:pt modelId="{82D1993D-02D1-3145-92E8-B12CF7BA531A}" type="pres">
      <dgm:prSet presAssocID="{26AAC18F-650B-6B47-9B80-B607DBE7B57A}" presName="parentLin" presStyleCnt="0"/>
      <dgm:spPr/>
    </dgm:pt>
    <dgm:pt modelId="{334B6D4B-95FA-E84B-892B-CEA870C7B191}" type="pres">
      <dgm:prSet presAssocID="{26AAC18F-650B-6B47-9B80-B607DBE7B57A}" presName="parentLeftMargin" presStyleLbl="node1" presStyleIdx="1" presStyleCnt="5"/>
      <dgm:spPr/>
    </dgm:pt>
    <dgm:pt modelId="{445156D7-6A53-694F-8691-2F987D4DCE37}" type="pres">
      <dgm:prSet presAssocID="{26AAC18F-650B-6B47-9B80-B607DBE7B57A}" presName="parentText" presStyleLbl="node1" presStyleIdx="2" presStyleCnt="5" custScaleY="77439">
        <dgm:presLayoutVars>
          <dgm:chMax val="0"/>
          <dgm:bulletEnabled val="1"/>
        </dgm:presLayoutVars>
      </dgm:prSet>
      <dgm:spPr>
        <a:xfrm>
          <a:off x="423032" y="1281231"/>
          <a:ext cx="5922460" cy="342899"/>
        </a:xfrm>
        <a:prstGeom prst="roundRect">
          <a:avLst/>
        </a:prstGeom>
      </dgm:spPr>
    </dgm:pt>
    <dgm:pt modelId="{3087286A-5159-D04A-AA6E-EB4AD8AACA4A}" type="pres">
      <dgm:prSet presAssocID="{26AAC18F-650B-6B47-9B80-B607DBE7B57A}" presName="negativeSpace" presStyleCnt="0"/>
      <dgm:spPr/>
    </dgm:pt>
    <dgm:pt modelId="{047FEAA2-34DE-AD4D-BD78-D5DD5E9BA246}" type="pres">
      <dgm:prSet presAssocID="{26AAC18F-650B-6B47-9B80-B607DBE7B57A}" presName="childText" presStyleLbl="conFgAcc1" presStyleIdx="2" presStyleCnt="5" custScaleX="90909" custScaleY="90909">
        <dgm:presLayoutVars>
          <dgm:bulletEnabled val="1"/>
        </dgm:presLayoutVars>
      </dgm:prSet>
      <dgm:spPr/>
    </dgm:pt>
    <dgm:pt modelId="{6697A033-513A-074C-BF33-1B12ED057C50}" type="pres">
      <dgm:prSet presAssocID="{8B8F3479-98CA-FF44-A4C8-386A19F4C54D}" presName="spaceBetweenRectangles" presStyleCnt="0"/>
      <dgm:spPr/>
    </dgm:pt>
    <dgm:pt modelId="{FB558A4E-E5E6-E843-BE15-297C439B001E}" type="pres">
      <dgm:prSet presAssocID="{40CDD8D4-DD23-7A4E-A706-589D709032F5}" presName="parentLin" presStyleCnt="0"/>
      <dgm:spPr/>
    </dgm:pt>
    <dgm:pt modelId="{02E38B01-A2FE-FE43-9799-648D4FEDD915}" type="pres">
      <dgm:prSet presAssocID="{40CDD8D4-DD23-7A4E-A706-589D709032F5}" presName="parentLeftMargin" presStyleLbl="node1" presStyleIdx="2" presStyleCnt="5"/>
      <dgm:spPr/>
    </dgm:pt>
    <dgm:pt modelId="{F0834781-CA26-184F-B0C2-0B3F639DAE51}" type="pres">
      <dgm:prSet presAssocID="{40CDD8D4-DD23-7A4E-A706-589D709032F5}" presName="parentText" presStyleLbl="node1" presStyleIdx="3" presStyleCnt="5" custScaleY="72276">
        <dgm:presLayoutVars>
          <dgm:chMax val="0"/>
          <dgm:bulletEnabled val="1"/>
        </dgm:presLayoutVars>
      </dgm:prSet>
      <dgm:spPr>
        <a:xfrm>
          <a:off x="423032" y="2364298"/>
          <a:ext cx="5922460" cy="320038"/>
        </a:xfrm>
        <a:prstGeom prst="roundRect">
          <a:avLst/>
        </a:prstGeom>
      </dgm:spPr>
    </dgm:pt>
    <dgm:pt modelId="{7753F479-72D7-CC4E-A1A1-97AE71DF3BBE}" type="pres">
      <dgm:prSet presAssocID="{40CDD8D4-DD23-7A4E-A706-589D709032F5}" presName="negativeSpace" presStyleCnt="0"/>
      <dgm:spPr/>
    </dgm:pt>
    <dgm:pt modelId="{3FC62DBF-706D-B348-9595-605F12B6E710}" type="pres">
      <dgm:prSet presAssocID="{40CDD8D4-DD23-7A4E-A706-589D709032F5}" presName="childText" presStyleLbl="conFgAcc1" presStyleIdx="3" presStyleCnt="5" custScaleX="90909" custScaleY="90909">
        <dgm:presLayoutVars>
          <dgm:bulletEnabled val="1"/>
        </dgm:presLayoutVars>
      </dgm:prSet>
      <dgm:spPr>
        <a:solidFill>
          <a:srgbClr val="EDEDFF">
            <a:alpha val="90000"/>
          </a:srgbClr>
        </a:solidFill>
        <a:ln w="19050">
          <a:solidFill>
            <a:srgbClr val="941100"/>
          </a:solidFill>
        </a:ln>
      </dgm:spPr>
    </dgm:pt>
    <dgm:pt modelId="{FE1430FD-7B52-2B4C-B805-6EAACF101890}" type="pres">
      <dgm:prSet presAssocID="{343D5BA3-43B9-EB49-9563-9D723C8E092B}" presName="spaceBetweenRectangles" presStyleCnt="0"/>
      <dgm:spPr/>
    </dgm:pt>
    <dgm:pt modelId="{44963B97-323B-624B-AD7C-D156E5F17BA9}" type="pres">
      <dgm:prSet presAssocID="{F01E9BDC-1875-A742-96E0-66EB66B36D0F}" presName="parentLin" presStyleCnt="0"/>
      <dgm:spPr/>
    </dgm:pt>
    <dgm:pt modelId="{AE917A88-C966-204E-9C04-9C56B0071DC1}" type="pres">
      <dgm:prSet presAssocID="{F01E9BDC-1875-A742-96E0-66EB66B36D0F}" presName="parentLeftMargin" presStyleLbl="node1" presStyleIdx="3" presStyleCnt="5"/>
      <dgm:spPr/>
    </dgm:pt>
    <dgm:pt modelId="{35572D6B-BD1B-7849-9DC8-3B59E75AC80C}" type="pres">
      <dgm:prSet presAssocID="{F01E9BDC-1875-A742-96E0-66EB66B36D0F}" presName="parentText" presStyleLbl="node1" presStyleIdx="4" presStyleCnt="5" custScaleY="72276">
        <dgm:presLayoutVars>
          <dgm:chMax val="0"/>
          <dgm:bulletEnabled val="1"/>
        </dgm:presLayoutVars>
      </dgm:prSet>
      <dgm:spPr>
        <a:xfrm>
          <a:off x="423032" y="2887573"/>
          <a:ext cx="5922460" cy="320038"/>
        </a:xfrm>
        <a:prstGeom prst="roundRect">
          <a:avLst/>
        </a:prstGeom>
      </dgm:spPr>
    </dgm:pt>
    <dgm:pt modelId="{947E978E-CB58-3846-BBD3-6302E129F199}" type="pres">
      <dgm:prSet presAssocID="{F01E9BDC-1875-A742-96E0-66EB66B36D0F}" presName="negativeSpace" presStyleCnt="0"/>
      <dgm:spPr/>
    </dgm:pt>
    <dgm:pt modelId="{C98369D1-3EDE-B440-BD2C-0CD11D97C0A5}" type="pres">
      <dgm:prSet presAssocID="{F01E9BDC-1875-A742-96E0-66EB66B36D0F}" presName="childText" presStyleLbl="conFgAcc1" presStyleIdx="4" presStyleCnt="5" custScaleX="90909" custScaleY="90909">
        <dgm:presLayoutVars>
          <dgm:bulletEnabled val="1"/>
        </dgm:presLayoutVars>
      </dgm:prSet>
      <dgm:spPr/>
    </dgm:pt>
  </dgm:ptLst>
  <dgm:cxnLst>
    <dgm:cxn modelId="{0B633E01-0A38-C140-9057-77A0FB96F525}" srcId="{F01E9BDC-1875-A742-96E0-66EB66B36D0F}" destId="{5DA5AAD0-AB93-B142-9DA9-8DA966274C1A}" srcOrd="0" destOrd="0" parTransId="{D3AD54F4-F752-594C-8F5A-12275EC5B036}" sibTransId="{743C3371-D2E4-5942-A030-6524BB9BC370}"/>
    <dgm:cxn modelId="{5E4F4D06-BF8D-D040-B9F3-3EFEEAB5BF0A}" srcId="{C51467AA-09F0-EB41-AB09-C4B1010AE3FC}" destId="{AB409F06-922E-FC48-993A-93496E980465}" srcOrd="1" destOrd="0" parTransId="{7A9950D0-20AE-B84D-AD08-5996D0CE1792}" sibTransId="{95D5A094-43DD-5F4B-BD33-F34713B63CC4}"/>
    <dgm:cxn modelId="{9B06310E-22BC-8F4C-9A61-D8B6B51898C6}" type="presOf" srcId="{26AAC18F-650B-6B47-9B80-B607DBE7B57A}" destId="{334B6D4B-95FA-E84B-892B-CEA870C7B191}" srcOrd="0" destOrd="0" presId="urn:microsoft.com/office/officeart/2005/8/layout/list1"/>
    <dgm:cxn modelId="{FD5FB10E-78BA-8149-8E6B-1469141EDF15}" type="presOf" srcId="{F01E9BDC-1875-A742-96E0-66EB66B36D0F}" destId="{AE917A88-C966-204E-9C04-9C56B0071DC1}" srcOrd="0" destOrd="0" presId="urn:microsoft.com/office/officeart/2005/8/layout/list1"/>
    <dgm:cxn modelId="{ECC6D20E-6AD5-864A-A878-CD1A55F025A0}" type="presOf" srcId="{3F13981F-F971-324D-96BA-A84333DE60EE}" destId="{4AAC6F37-CABA-A444-9BD9-408CB36D1144}" srcOrd="0" destOrd="0" presId="urn:microsoft.com/office/officeart/2005/8/layout/list1"/>
    <dgm:cxn modelId="{4AF9DE2B-ACAE-2049-98A5-5E807E8C8F65}" type="presOf" srcId="{40CDD8D4-DD23-7A4E-A706-589D709032F5}" destId="{02E38B01-A2FE-FE43-9799-648D4FEDD915}" srcOrd="0" destOrd="0" presId="urn:microsoft.com/office/officeart/2005/8/layout/list1"/>
    <dgm:cxn modelId="{D7F8543E-42DF-7544-BBE1-952E4186AF81}" type="presOf" srcId="{A5B7F43B-7928-B842-ABEA-39DC83D02A59}" destId="{4E723368-5C04-BF42-AC47-26D543AE5CD7}" srcOrd="0" destOrd="0" presId="urn:microsoft.com/office/officeart/2005/8/layout/list1"/>
    <dgm:cxn modelId="{6FA2D95C-183D-164D-A1D4-5C613E83B87C}" type="presOf" srcId="{F01E9BDC-1875-A742-96E0-66EB66B36D0F}" destId="{35572D6B-BD1B-7849-9DC8-3B59E75AC80C}" srcOrd="1" destOrd="0" presId="urn:microsoft.com/office/officeart/2005/8/layout/list1"/>
    <dgm:cxn modelId="{DA352D5E-5D2C-9042-8028-F946E83B4026}" type="presOf" srcId="{C51467AA-09F0-EB41-AB09-C4B1010AE3FC}" destId="{7CE85931-515F-7A49-A1BE-918F7B7BCC93}" srcOrd="0" destOrd="0" presId="urn:microsoft.com/office/officeart/2005/8/layout/list1"/>
    <dgm:cxn modelId="{608D1C63-CAAE-344A-9219-3C1BB793ACFE}" srcId="{26AAC18F-650B-6B47-9B80-B607DBE7B57A}" destId="{E8DF8C9D-6203-004B-9E3A-B2FA098F4D8E}" srcOrd="2" destOrd="0" parTransId="{A9EDCEF6-A17D-064D-85AA-A641CBC06835}" sibTransId="{69D2B54C-57D8-F540-91B3-DB104153A6C0}"/>
    <dgm:cxn modelId="{6B8D5063-EE43-2A40-A082-34B5441D58D7}" type="presOf" srcId="{5DA5AAD0-AB93-B142-9DA9-8DA966274C1A}" destId="{C98369D1-3EDE-B440-BD2C-0CD11D97C0A5}" srcOrd="0" destOrd="0" presId="urn:microsoft.com/office/officeart/2005/8/layout/list1"/>
    <dgm:cxn modelId="{C24A3066-98D2-1546-A309-54C2FF2215DA}" type="presOf" srcId="{BB334D1F-74BE-BE4C-A5C3-8773C94D7735}" destId="{047FEAA2-34DE-AD4D-BD78-D5DD5E9BA246}" srcOrd="0" destOrd="0" presId="urn:microsoft.com/office/officeart/2005/8/layout/list1"/>
    <dgm:cxn modelId="{CD22406B-9FCB-B445-B3DF-80C50EE8F78F}" srcId="{26AAC18F-650B-6B47-9B80-B607DBE7B57A}" destId="{BB334D1F-74BE-BE4C-A5C3-8773C94D7735}" srcOrd="0" destOrd="0" parTransId="{AE36C351-05C4-4A4F-87DD-84946E9F9C73}" sibTransId="{6F26E3B8-EA16-7545-8BDD-0EB39D979E83}"/>
    <dgm:cxn modelId="{554BBD6B-487A-EB45-8782-76D86E00F9AC}" srcId="{AB409F06-922E-FC48-993A-93496E980465}" destId="{A5B7F43B-7928-B842-ABEA-39DC83D02A59}" srcOrd="0" destOrd="0" parTransId="{4EF80398-5838-C248-A8BF-EE916A34D743}" sibTransId="{EDEC4673-B17C-454A-8334-898312BF5A06}"/>
    <dgm:cxn modelId="{4AD72B4F-CFC3-A147-BC48-15F3310684E3}" type="presOf" srcId="{40CDD8D4-DD23-7A4E-A706-589D709032F5}" destId="{F0834781-CA26-184F-B0C2-0B3F639DAE51}" srcOrd="1" destOrd="0" presId="urn:microsoft.com/office/officeart/2005/8/layout/list1"/>
    <dgm:cxn modelId="{E20BBE4F-5301-DA42-9726-A5FCAE81EB9E}" srcId="{C51467AA-09F0-EB41-AB09-C4B1010AE3FC}" destId="{40CDD8D4-DD23-7A4E-A706-589D709032F5}" srcOrd="3" destOrd="0" parTransId="{0E1D5564-CD6A-C745-8BFE-FCF286CC2390}" sibTransId="{343D5BA3-43B9-EB49-9563-9D723C8E092B}"/>
    <dgm:cxn modelId="{6C8DC958-F173-0F4A-8490-2B0C825F8BD4}" srcId="{C51467AA-09F0-EB41-AB09-C4B1010AE3FC}" destId="{26AAC18F-650B-6B47-9B80-B607DBE7B57A}" srcOrd="2" destOrd="0" parTransId="{DB999FF6-FA35-3C45-BC0A-FABE8808F338}" sibTransId="{8B8F3479-98CA-FF44-A4C8-386A19F4C54D}"/>
    <dgm:cxn modelId="{C3AC9659-68D4-A944-BCF3-E663C60DE145}" type="presOf" srcId="{E8DF8C9D-6203-004B-9E3A-B2FA098F4D8E}" destId="{047FEAA2-34DE-AD4D-BD78-D5DD5E9BA246}" srcOrd="0" destOrd="2" presId="urn:microsoft.com/office/officeart/2005/8/layout/list1"/>
    <dgm:cxn modelId="{D631F87D-0287-A349-9CE0-7B355FC25EFC}" srcId="{C51467AA-09F0-EB41-AB09-C4B1010AE3FC}" destId="{F01E9BDC-1875-A742-96E0-66EB66B36D0F}" srcOrd="4" destOrd="0" parTransId="{9E3DFF8E-135D-BD40-8A9B-CA65B63A04FB}" sibTransId="{0E5A001C-99D1-A142-8940-16B4F22ED38D}"/>
    <dgm:cxn modelId="{E9594B89-F5BD-4341-BFCA-09F632080137}" srcId="{C51467AA-09F0-EB41-AB09-C4B1010AE3FC}" destId="{3F13981F-F971-324D-96BA-A84333DE60EE}" srcOrd="0" destOrd="0" parTransId="{5E70B7D4-B004-CD47-AADD-41AD9E9B2D42}" sibTransId="{F91DCD18-7A0D-0441-80EB-A106FA3F347E}"/>
    <dgm:cxn modelId="{8240D099-C493-2647-9F72-0DC2319B8619}" type="presOf" srcId="{AB409F06-922E-FC48-993A-93496E980465}" destId="{6FA17E89-8DAA-6E42-9F2E-AF44A3CF59E2}" srcOrd="1" destOrd="0" presId="urn:microsoft.com/office/officeart/2005/8/layout/list1"/>
    <dgm:cxn modelId="{B2886A9A-618A-3144-B5B0-E65FC5CD1EF2}" type="presOf" srcId="{AB409F06-922E-FC48-993A-93496E980465}" destId="{E89CACCA-5971-6147-BF55-D57C2D6FB0F1}" srcOrd="0" destOrd="0" presId="urn:microsoft.com/office/officeart/2005/8/layout/list1"/>
    <dgm:cxn modelId="{8BFBD7B0-9B75-134A-B15E-2EF8D20AF486}" srcId="{26AAC18F-650B-6B47-9B80-B607DBE7B57A}" destId="{BA21BF9B-C6EB-604A-88CD-3AE557E9ACA5}" srcOrd="1" destOrd="0" parTransId="{4D5AFDCA-ABEA-F445-B431-D1C596F97D98}" sibTransId="{61F0FCAB-1B8A-984A-93D2-28700FB9D279}"/>
    <dgm:cxn modelId="{7A5354CE-3721-CE4A-A9DA-A97A94A46C07}" type="presOf" srcId="{BA21BF9B-C6EB-604A-88CD-3AE557E9ACA5}" destId="{047FEAA2-34DE-AD4D-BD78-D5DD5E9BA246}" srcOrd="0" destOrd="1" presId="urn:microsoft.com/office/officeart/2005/8/layout/list1"/>
    <dgm:cxn modelId="{09F5B1F7-098C-2A4A-A028-7336D32B4356}" type="presOf" srcId="{3F13981F-F971-324D-96BA-A84333DE60EE}" destId="{AAC59E1F-6B5D-6144-B117-0018BC34D4AE}" srcOrd="1" destOrd="0" presId="urn:microsoft.com/office/officeart/2005/8/layout/list1"/>
    <dgm:cxn modelId="{D13FD4F8-D858-174E-AECD-84BAFB81C01E}" type="presOf" srcId="{26AAC18F-650B-6B47-9B80-B607DBE7B57A}" destId="{445156D7-6A53-694F-8691-2F987D4DCE37}" srcOrd="1" destOrd="0" presId="urn:microsoft.com/office/officeart/2005/8/layout/list1"/>
    <dgm:cxn modelId="{7D67D217-FEEA-5541-B59C-A91C1F4FEDC9}" type="presParOf" srcId="{7CE85931-515F-7A49-A1BE-918F7B7BCC93}" destId="{B34CA41E-04FE-454A-A4D5-3C0F634A0403}" srcOrd="0" destOrd="0" presId="urn:microsoft.com/office/officeart/2005/8/layout/list1"/>
    <dgm:cxn modelId="{86327DA9-21B2-E54C-B2F1-955E85C3A37F}" type="presParOf" srcId="{B34CA41E-04FE-454A-A4D5-3C0F634A0403}" destId="{4AAC6F37-CABA-A444-9BD9-408CB36D1144}" srcOrd="0" destOrd="0" presId="urn:microsoft.com/office/officeart/2005/8/layout/list1"/>
    <dgm:cxn modelId="{7BCD31EF-4BA9-934E-A3B9-339A9EC7F6CE}" type="presParOf" srcId="{B34CA41E-04FE-454A-A4D5-3C0F634A0403}" destId="{AAC59E1F-6B5D-6144-B117-0018BC34D4AE}" srcOrd="1" destOrd="0" presId="urn:microsoft.com/office/officeart/2005/8/layout/list1"/>
    <dgm:cxn modelId="{C0E4BE00-A7CC-9447-862A-025875AB5974}" type="presParOf" srcId="{7CE85931-515F-7A49-A1BE-918F7B7BCC93}" destId="{0D7FA3F5-9ACE-E741-B58B-876120B451E8}" srcOrd="1" destOrd="0" presId="urn:microsoft.com/office/officeart/2005/8/layout/list1"/>
    <dgm:cxn modelId="{11F0B03C-AA09-C54E-8087-0A9892762B31}" type="presParOf" srcId="{7CE85931-515F-7A49-A1BE-918F7B7BCC93}" destId="{9053AA1F-D339-394C-B41A-71F263BF3A58}" srcOrd="2" destOrd="0" presId="urn:microsoft.com/office/officeart/2005/8/layout/list1"/>
    <dgm:cxn modelId="{83AD6CD7-6F66-604C-A932-5CB28751790E}" type="presParOf" srcId="{7CE85931-515F-7A49-A1BE-918F7B7BCC93}" destId="{4B711812-EE27-0049-B148-95E7640A9843}" srcOrd="3" destOrd="0" presId="urn:microsoft.com/office/officeart/2005/8/layout/list1"/>
    <dgm:cxn modelId="{F7A8E8E2-2896-C04B-8946-CBD7D3BF5D0C}" type="presParOf" srcId="{7CE85931-515F-7A49-A1BE-918F7B7BCC93}" destId="{7CF26ADE-42DF-4C43-B112-B35FDDCC2A09}" srcOrd="4" destOrd="0" presId="urn:microsoft.com/office/officeart/2005/8/layout/list1"/>
    <dgm:cxn modelId="{48255A9E-84BB-2749-8407-4798E75F075D}" type="presParOf" srcId="{7CF26ADE-42DF-4C43-B112-B35FDDCC2A09}" destId="{E89CACCA-5971-6147-BF55-D57C2D6FB0F1}" srcOrd="0" destOrd="0" presId="urn:microsoft.com/office/officeart/2005/8/layout/list1"/>
    <dgm:cxn modelId="{74FF3005-E49A-404F-8FD6-62A03C846165}" type="presParOf" srcId="{7CF26ADE-42DF-4C43-B112-B35FDDCC2A09}" destId="{6FA17E89-8DAA-6E42-9F2E-AF44A3CF59E2}" srcOrd="1" destOrd="0" presId="urn:microsoft.com/office/officeart/2005/8/layout/list1"/>
    <dgm:cxn modelId="{C5B69CB7-06CD-A943-8B0B-A94FD149A793}" type="presParOf" srcId="{7CE85931-515F-7A49-A1BE-918F7B7BCC93}" destId="{85213EB0-D35B-284E-8483-38E9FFD27879}" srcOrd="5" destOrd="0" presId="urn:microsoft.com/office/officeart/2005/8/layout/list1"/>
    <dgm:cxn modelId="{CC159CFF-6361-AC48-BDC3-DCBDEA96D689}" type="presParOf" srcId="{7CE85931-515F-7A49-A1BE-918F7B7BCC93}" destId="{4E723368-5C04-BF42-AC47-26D543AE5CD7}" srcOrd="6" destOrd="0" presId="urn:microsoft.com/office/officeart/2005/8/layout/list1"/>
    <dgm:cxn modelId="{AB900750-E8AA-E349-A866-69BB1E98E11D}" type="presParOf" srcId="{7CE85931-515F-7A49-A1BE-918F7B7BCC93}" destId="{DFFB906F-82BE-024F-9B4E-03A52F00C7D1}" srcOrd="7" destOrd="0" presId="urn:microsoft.com/office/officeart/2005/8/layout/list1"/>
    <dgm:cxn modelId="{942510B3-9468-9D44-ABEE-34EF1069E12B}" type="presParOf" srcId="{7CE85931-515F-7A49-A1BE-918F7B7BCC93}" destId="{82D1993D-02D1-3145-92E8-B12CF7BA531A}" srcOrd="8" destOrd="0" presId="urn:microsoft.com/office/officeart/2005/8/layout/list1"/>
    <dgm:cxn modelId="{2FE1B655-CF22-4342-971E-751112A6C5B7}" type="presParOf" srcId="{82D1993D-02D1-3145-92E8-B12CF7BA531A}" destId="{334B6D4B-95FA-E84B-892B-CEA870C7B191}" srcOrd="0" destOrd="0" presId="urn:microsoft.com/office/officeart/2005/8/layout/list1"/>
    <dgm:cxn modelId="{CF5BC68B-C9E9-AC41-ADD2-1D3C9424AAF4}" type="presParOf" srcId="{82D1993D-02D1-3145-92E8-B12CF7BA531A}" destId="{445156D7-6A53-694F-8691-2F987D4DCE37}" srcOrd="1" destOrd="0" presId="urn:microsoft.com/office/officeart/2005/8/layout/list1"/>
    <dgm:cxn modelId="{F8954E2A-A28A-A34E-87E2-EE874C093AAD}" type="presParOf" srcId="{7CE85931-515F-7A49-A1BE-918F7B7BCC93}" destId="{3087286A-5159-D04A-AA6E-EB4AD8AACA4A}" srcOrd="9" destOrd="0" presId="urn:microsoft.com/office/officeart/2005/8/layout/list1"/>
    <dgm:cxn modelId="{7F2C2C7A-AB3C-994E-8714-A2CAC6BDF044}" type="presParOf" srcId="{7CE85931-515F-7A49-A1BE-918F7B7BCC93}" destId="{047FEAA2-34DE-AD4D-BD78-D5DD5E9BA246}" srcOrd="10" destOrd="0" presId="urn:microsoft.com/office/officeart/2005/8/layout/list1"/>
    <dgm:cxn modelId="{4379731F-C4DF-7F44-9B36-79BD6C4DFD63}" type="presParOf" srcId="{7CE85931-515F-7A49-A1BE-918F7B7BCC93}" destId="{6697A033-513A-074C-BF33-1B12ED057C50}" srcOrd="11" destOrd="0" presId="urn:microsoft.com/office/officeart/2005/8/layout/list1"/>
    <dgm:cxn modelId="{8BB616BA-95CF-7742-A72C-0A1B2B0DB5C5}" type="presParOf" srcId="{7CE85931-515F-7A49-A1BE-918F7B7BCC93}" destId="{FB558A4E-E5E6-E843-BE15-297C439B001E}" srcOrd="12" destOrd="0" presId="urn:microsoft.com/office/officeart/2005/8/layout/list1"/>
    <dgm:cxn modelId="{8BA1A289-53CF-9943-9ABA-030726708E48}" type="presParOf" srcId="{FB558A4E-E5E6-E843-BE15-297C439B001E}" destId="{02E38B01-A2FE-FE43-9799-648D4FEDD915}" srcOrd="0" destOrd="0" presId="urn:microsoft.com/office/officeart/2005/8/layout/list1"/>
    <dgm:cxn modelId="{8E0071F0-7392-ED42-8E4B-CADB3E1FFECA}" type="presParOf" srcId="{FB558A4E-E5E6-E843-BE15-297C439B001E}" destId="{F0834781-CA26-184F-B0C2-0B3F639DAE51}" srcOrd="1" destOrd="0" presId="urn:microsoft.com/office/officeart/2005/8/layout/list1"/>
    <dgm:cxn modelId="{831DD834-519A-C640-A2CF-0AB2478BDED0}" type="presParOf" srcId="{7CE85931-515F-7A49-A1BE-918F7B7BCC93}" destId="{7753F479-72D7-CC4E-A1A1-97AE71DF3BBE}" srcOrd="13" destOrd="0" presId="urn:microsoft.com/office/officeart/2005/8/layout/list1"/>
    <dgm:cxn modelId="{294A34C5-4192-0B4E-B526-5E89D681FD5A}" type="presParOf" srcId="{7CE85931-515F-7A49-A1BE-918F7B7BCC93}" destId="{3FC62DBF-706D-B348-9595-605F12B6E710}" srcOrd="14" destOrd="0" presId="urn:microsoft.com/office/officeart/2005/8/layout/list1"/>
    <dgm:cxn modelId="{83D02E74-EE69-D241-900D-32007E12F73A}" type="presParOf" srcId="{7CE85931-515F-7A49-A1BE-918F7B7BCC93}" destId="{FE1430FD-7B52-2B4C-B805-6EAACF101890}" srcOrd="15" destOrd="0" presId="urn:microsoft.com/office/officeart/2005/8/layout/list1"/>
    <dgm:cxn modelId="{84CAB48A-E3EB-814D-8C76-63E60486F74C}" type="presParOf" srcId="{7CE85931-515F-7A49-A1BE-918F7B7BCC93}" destId="{44963B97-323B-624B-AD7C-D156E5F17BA9}" srcOrd="16" destOrd="0" presId="urn:microsoft.com/office/officeart/2005/8/layout/list1"/>
    <dgm:cxn modelId="{B9F9D30C-0230-D646-82AD-8D90663764A7}" type="presParOf" srcId="{44963B97-323B-624B-AD7C-D156E5F17BA9}" destId="{AE917A88-C966-204E-9C04-9C56B0071DC1}" srcOrd="0" destOrd="0" presId="urn:microsoft.com/office/officeart/2005/8/layout/list1"/>
    <dgm:cxn modelId="{16BBB5C1-338C-3C42-91C6-78A83490A3F8}" type="presParOf" srcId="{44963B97-323B-624B-AD7C-D156E5F17BA9}" destId="{35572D6B-BD1B-7849-9DC8-3B59E75AC80C}" srcOrd="1" destOrd="0" presId="urn:microsoft.com/office/officeart/2005/8/layout/list1"/>
    <dgm:cxn modelId="{055B7611-0CB6-4F48-A55C-284952A98D00}" type="presParOf" srcId="{7CE85931-515F-7A49-A1BE-918F7B7BCC93}" destId="{947E978E-CB58-3846-BBD3-6302E129F199}" srcOrd="17" destOrd="0" presId="urn:microsoft.com/office/officeart/2005/8/layout/list1"/>
    <dgm:cxn modelId="{198DAFF3-E6EC-D649-9357-F995F96A68F1}" type="presParOf" srcId="{7CE85931-515F-7A49-A1BE-918F7B7BCC93}" destId="{C98369D1-3EDE-B440-BD2C-0CD11D97C0A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0A851-FF90-C84F-81A5-00455A7AA059}"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09CFBA3B-9862-3641-910C-FFB73FABF257}">
      <dgm:prSet phldrT="[Text]" custT="1"/>
      <dgm:spPr>
        <a:solidFill>
          <a:srgbClr val="BF1E2E"/>
        </a:solidFill>
        <a:ln w="12700"/>
      </dgm:spPr>
      <dgm:t>
        <a:bodyPr/>
        <a:lstStyle/>
        <a:p>
          <a:r>
            <a:rPr lang="en-US" sz="1600" b="1" dirty="0">
              <a:solidFill>
                <a:schemeClr val="bg1"/>
              </a:solidFill>
            </a:rPr>
            <a:t>Psychological</a:t>
          </a:r>
        </a:p>
      </dgm:t>
    </dgm:pt>
    <dgm:pt modelId="{4106BAEE-4898-F94E-B25F-4FC0452250F0}" type="parTrans" cxnId="{62C3191A-49B1-E640-A330-FE4727D2F4C3}">
      <dgm:prSet/>
      <dgm:spPr/>
      <dgm:t>
        <a:bodyPr/>
        <a:lstStyle/>
        <a:p>
          <a:endParaRPr lang="en-US" sz="1400"/>
        </a:p>
      </dgm:t>
    </dgm:pt>
    <dgm:pt modelId="{B2F8EDDE-3EC8-4842-B052-485793F54F59}" type="sibTrans" cxnId="{62C3191A-49B1-E640-A330-FE4727D2F4C3}">
      <dgm:prSet/>
      <dgm:spPr/>
      <dgm:t>
        <a:bodyPr/>
        <a:lstStyle/>
        <a:p>
          <a:endParaRPr lang="en-US" sz="1400"/>
        </a:p>
      </dgm:t>
    </dgm:pt>
    <dgm:pt modelId="{4F0C9DA6-2B15-B74C-AB06-6AC95F839048}">
      <dgm:prSet custT="1"/>
      <dgm:spPr>
        <a:solidFill>
          <a:schemeClr val="tx1">
            <a:lumMod val="65000"/>
            <a:lumOff val="35000"/>
            <a:alpha val="90000"/>
          </a:schemeClr>
        </a:solidFill>
        <a:ln w="12700">
          <a:solidFill>
            <a:schemeClr val="bg1">
              <a:lumMod val="50000"/>
              <a:alpha val="90000"/>
            </a:schemeClr>
          </a:solidFill>
        </a:ln>
      </dgm:spPr>
      <dgm:t>
        <a:bodyPr/>
        <a:lstStyle/>
        <a:p>
          <a:pPr>
            <a:buFont typeface="Wingdings" pitchFamily="2" charset="2"/>
            <a:buChar char="§"/>
          </a:pPr>
          <a:r>
            <a:rPr lang="en-US" sz="1600" dirty="0">
              <a:solidFill>
                <a:schemeClr val="bg1"/>
              </a:solidFill>
            </a:rPr>
            <a:t>Fear of disclosure</a:t>
          </a:r>
        </a:p>
      </dgm:t>
    </dgm:pt>
    <dgm:pt modelId="{13EC510F-88C6-FC4D-9665-21ABA5762E51}" type="parTrans" cxnId="{A2F17E44-A5CF-6F45-A1AF-4BF67F804547}">
      <dgm:prSet/>
      <dgm:spPr/>
      <dgm:t>
        <a:bodyPr/>
        <a:lstStyle/>
        <a:p>
          <a:endParaRPr lang="en-US" sz="1400"/>
        </a:p>
      </dgm:t>
    </dgm:pt>
    <dgm:pt modelId="{33C2F920-4960-1949-B668-8E3A94D67D69}" type="sibTrans" cxnId="{A2F17E44-A5CF-6F45-A1AF-4BF67F804547}">
      <dgm:prSet/>
      <dgm:spPr/>
      <dgm:t>
        <a:bodyPr/>
        <a:lstStyle/>
        <a:p>
          <a:endParaRPr lang="en-US" sz="1400"/>
        </a:p>
      </dgm:t>
    </dgm:pt>
    <dgm:pt modelId="{EBC1D93E-8B13-BB40-945D-A89AB60A817E}">
      <dgm:prSet custT="1"/>
      <dgm:spPr>
        <a:solidFill>
          <a:srgbClr val="BF1E2E"/>
        </a:solidFill>
        <a:ln w="12700"/>
      </dgm:spPr>
      <dgm:t>
        <a:bodyPr/>
        <a:lstStyle/>
        <a:p>
          <a:r>
            <a:rPr lang="en-US" sz="1600" b="1" dirty="0">
              <a:solidFill>
                <a:schemeClr val="bg1"/>
              </a:solidFill>
            </a:rPr>
            <a:t>Social/Economic</a:t>
          </a:r>
        </a:p>
      </dgm:t>
    </dgm:pt>
    <dgm:pt modelId="{AE779DF8-71FD-8E4B-8752-E8573F382465}" type="parTrans" cxnId="{52D54018-F457-4047-B539-4E6A6EAE6E7C}">
      <dgm:prSet/>
      <dgm:spPr/>
      <dgm:t>
        <a:bodyPr/>
        <a:lstStyle/>
        <a:p>
          <a:endParaRPr lang="en-US" sz="1400"/>
        </a:p>
      </dgm:t>
    </dgm:pt>
    <dgm:pt modelId="{4FEC532B-A85A-1D42-A3A8-0B2C4B429594}" type="sibTrans" cxnId="{52D54018-F457-4047-B539-4E6A6EAE6E7C}">
      <dgm:prSet/>
      <dgm:spPr/>
      <dgm:t>
        <a:bodyPr/>
        <a:lstStyle/>
        <a:p>
          <a:endParaRPr lang="en-US" sz="1400"/>
        </a:p>
      </dgm:t>
    </dgm:pt>
    <dgm:pt modelId="{839B9BD8-49F8-9F4E-83B5-623A93BE9429}">
      <dgm:prSet custT="1"/>
      <dgm:spPr>
        <a:solidFill>
          <a:schemeClr val="tx1">
            <a:lumMod val="65000"/>
            <a:lumOff val="35000"/>
            <a:alpha val="90000"/>
          </a:schemeClr>
        </a:solidFill>
        <a:ln w="12700">
          <a:solidFill>
            <a:schemeClr val="bg1">
              <a:lumMod val="50000"/>
              <a:alpha val="90000"/>
            </a:schemeClr>
          </a:solidFill>
        </a:ln>
      </dgm:spPr>
      <dgm:t>
        <a:bodyPr/>
        <a:lstStyle/>
        <a:p>
          <a:pPr>
            <a:buFont typeface="Wingdings" pitchFamily="2" charset="2"/>
            <a:buChar char="§"/>
          </a:pPr>
          <a:r>
            <a:rPr lang="en-US" sz="1600" dirty="0">
              <a:solidFill>
                <a:schemeClr val="bg1"/>
              </a:solidFill>
            </a:rPr>
            <a:t>Low familiarity with testing</a:t>
          </a:r>
        </a:p>
      </dgm:t>
    </dgm:pt>
    <dgm:pt modelId="{8ED680D4-577F-4849-A081-45580B2372FF}" type="parTrans" cxnId="{2713A4C3-B1CA-D94F-81B1-41769ED9CE02}">
      <dgm:prSet/>
      <dgm:spPr/>
      <dgm:t>
        <a:bodyPr/>
        <a:lstStyle/>
        <a:p>
          <a:endParaRPr lang="en-US" sz="1400"/>
        </a:p>
      </dgm:t>
    </dgm:pt>
    <dgm:pt modelId="{42EBCE10-6B71-3E43-9CB2-79CFC6153393}" type="sibTrans" cxnId="{2713A4C3-B1CA-D94F-81B1-41769ED9CE02}">
      <dgm:prSet/>
      <dgm:spPr/>
      <dgm:t>
        <a:bodyPr/>
        <a:lstStyle/>
        <a:p>
          <a:endParaRPr lang="en-US" sz="1400"/>
        </a:p>
      </dgm:t>
    </dgm:pt>
    <dgm:pt modelId="{A81DD982-F659-1040-A643-6B87D2422A1D}">
      <dgm:prSet custT="1"/>
      <dgm:spPr>
        <a:solidFill>
          <a:schemeClr val="tx1">
            <a:lumMod val="65000"/>
            <a:lumOff val="35000"/>
            <a:alpha val="90000"/>
          </a:schemeClr>
        </a:solidFill>
        <a:ln w="12700">
          <a:solidFill>
            <a:schemeClr val="bg1">
              <a:lumMod val="50000"/>
              <a:alpha val="90000"/>
            </a:schemeClr>
          </a:solidFill>
        </a:ln>
      </dgm:spPr>
      <dgm:t>
        <a:bodyPr/>
        <a:lstStyle/>
        <a:p>
          <a:pPr>
            <a:buFont typeface="Wingdings" pitchFamily="2" charset="2"/>
            <a:buChar char="§"/>
          </a:pPr>
          <a:r>
            <a:rPr lang="en-US" sz="1600" dirty="0">
              <a:solidFill>
                <a:schemeClr val="bg1"/>
              </a:solidFill>
            </a:rPr>
            <a:t>Cultural mistrust</a:t>
          </a:r>
        </a:p>
      </dgm:t>
    </dgm:pt>
    <dgm:pt modelId="{9D0CDB98-ABB6-9943-BF04-39B746A7AC09}" type="parTrans" cxnId="{EBA4296B-1FF3-4B4E-A2DF-5452BBAA5D71}">
      <dgm:prSet/>
      <dgm:spPr/>
      <dgm:t>
        <a:bodyPr/>
        <a:lstStyle/>
        <a:p>
          <a:endParaRPr lang="en-US" sz="1400"/>
        </a:p>
      </dgm:t>
    </dgm:pt>
    <dgm:pt modelId="{B01B69D8-B919-C544-ADB9-1DDE9E671B46}" type="sibTrans" cxnId="{EBA4296B-1FF3-4B4E-A2DF-5452BBAA5D71}">
      <dgm:prSet/>
      <dgm:spPr/>
      <dgm:t>
        <a:bodyPr/>
        <a:lstStyle/>
        <a:p>
          <a:endParaRPr lang="en-US" sz="1400"/>
        </a:p>
      </dgm:t>
    </dgm:pt>
    <dgm:pt modelId="{0CA5D456-F5B6-F24D-A8EC-911C7A3C4C49}">
      <dgm:prSet custT="1"/>
      <dgm:spPr>
        <a:solidFill>
          <a:schemeClr val="tx1">
            <a:lumMod val="65000"/>
            <a:lumOff val="35000"/>
            <a:alpha val="90000"/>
          </a:schemeClr>
        </a:solidFill>
        <a:ln w="12700"/>
      </dgm:spPr>
      <dgm:t>
        <a:bodyPr/>
        <a:lstStyle/>
        <a:p>
          <a:pPr>
            <a:buFont typeface="Wingdings" pitchFamily="2" charset="2"/>
            <a:buChar char="§"/>
          </a:pPr>
          <a:r>
            <a:rPr lang="en-US" sz="1600" dirty="0">
              <a:solidFill>
                <a:schemeClr val="bg1"/>
              </a:solidFill>
            </a:rPr>
            <a:t>Access to care</a:t>
          </a:r>
        </a:p>
      </dgm:t>
    </dgm:pt>
    <dgm:pt modelId="{4562EB38-9331-5945-87A3-0731A2BA0AB1}" type="parTrans" cxnId="{478FBD2F-3812-164E-A794-27A0D03C88F8}">
      <dgm:prSet/>
      <dgm:spPr/>
      <dgm:t>
        <a:bodyPr/>
        <a:lstStyle/>
        <a:p>
          <a:endParaRPr lang="en-US" sz="1400"/>
        </a:p>
      </dgm:t>
    </dgm:pt>
    <dgm:pt modelId="{EF93A4A3-9998-AF42-BAC2-F26EA9762E3F}" type="sibTrans" cxnId="{478FBD2F-3812-164E-A794-27A0D03C88F8}">
      <dgm:prSet/>
      <dgm:spPr/>
      <dgm:t>
        <a:bodyPr/>
        <a:lstStyle/>
        <a:p>
          <a:endParaRPr lang="en-US" sz="1400"/>
        </a:p>
      </dgm:t>
    </dgm:pt>
    <dgm:pt modelId="{26F22F4A-87ED-7F42-A0B8-A2047EA29D30}">
      <dgm:prSet custT="1"/>
      <dgm:spPr>
        <a:solidFill>
          <a:schemeClr val="tx1">
            <a:lumMod val="65000"/>
            <a:lumOff val="35000"/>
            <a:alpha val="90000"/>
          </a:schemeClr>
        </a:solidFill>
        <a:ln w="12700"/>
      </dgm:spPr>
      <dgm:t>
        <a:bodyPr/>
        <a:lstStyle/>
        <a:p>
          <a:pPr>
            <a:buFont typeface="Wingdings" pitchFamily="2" charset="2"/>
            <a:buChar char="§"/>
          </a:pPr>
          <a:r>
            <a:rPr lang="en-US" sz="1600" dirty="0">
              <a:solidFill>
                <a:schemeClr val="bg1"/>
              </a:solidFill>
            </a:rPr>
            <a:t>Poverty</a:t>
          </a:r>
        </a:p>
      </dgm:t>
    </dgm:pt>
    <dgm:pt modelId="{D0216E69-3B7E-ED45-A701-B794B85E0C43}" type="parTrans" cxnId="{20DF79FD-6147-7B4F-AB46-C6E9B7D87DDA}">
      <dgm:prSet/>
      <dgm:spPr/>
      <dgm:t>
        <a:bodyPr/>
        <a:lstStyle/>
        <a:p>
          <a:endParaRPr lang="en-US" sz="1400"/>
        </a:p>
      </dgm:t>
    </dgm:pt>
    <dgm:pt modelId="{D6D5944B-2EEC-DE49-976F-BEA4C26A23D8}" type="sibTrans" cxnId="{20DF79FD-6147-7B4F-AB46-C6E9B7D87DDA}">
      <dgm:prSet/>
      <dgm:spPr/>
      <dgm:t>
        <a:bodyPr/>
        <a:lstStyle/>
        <a:p>
          <a:endParaRPr lang="en-US" sz="1400"/>
        </a:p>
      </dgm:t>
    </dgm:pt>
    <dgm:pt modelId="{7E75239D-BE62-0E4E-8D02-4F22241A75F8}">
      <dgm:prSet custT="1"/>
      <dgm:spPr>
        <a:solidFill>
          <a:schemeClr val="tx1">
            <a:lumMod val="65000"/>
            <a:lumOff val="35000"/>
            <a:alpha val="90000"/>
          </a:schemeClr>
        </a:solidFill>
        <a:ln w="12700"/>
      </dgm:spPr>
      <dgm:t>
        <a:bodyPr/>
        <a:lstStyle/>
        <a:p>
          <a:pPr>
            <a:buFont typeface="Wingdings" pitchFamily="2" charset="2"/>
            <a:buChar char="§"/>
          </a:pPr>
          <a:r>
            <a:rPr lang="en-US" sz="1600" dirty="0">
              <a:solidFill>
                <a:schemeClr val="bg1"/>
              </a:solidFill>
            </a:rPr>
            <a:t>Sexism</a:t>
          </a:r>
        </a:p>
      </dgm:t>
    </dgm:pt>
    <dgm:pt modelId="{012E63BF-1D5F-1D44-95C3-3F06A99D503B}" type="parTrans" cxnId="{107C36C2-74F9-0C4B-A7A2-A6315FB61F4F}">
      <dgm:prSet/>
      <dgm:spPr/>
      <dgm:t>
        <a:bodyPr/>
        <a:lstStyle/>
        <a:p>
          <a:endParaRPr lang="en-US" sz="1400"/>
        </a:p>
      </dgm:t>
    </dgm:pt>
    <dgm:pt modelId="{E163D31F-874B-514D-A39E-60928336D013}" type="sibTrans" cxnId="{107C36C2-74F9-0C4B-A7A2-A6315FB61F4F}">
      <dgm:prSet/>
      <dgm:spPr/>
      <dgm:t>
        <a:bodyPr/>
        <a:lstStyle/>
        <a:p>
          <a:endParaRPr lang="en-US" sz="1400"/>
        </a:p>
      </dgm:t>
    </dgm:pt>
    <dgm:pt modelId="{0050C922-2D3E-E549-A44D-1F8C48376ADC}">
      <dgm:prSet custT="1"/>
      <dgm:spPr>
        <a:solidFill>
          <a:schemeClr val="tx1">
            <a:lumMod val="65000"/>
            <a:lumOff val="35000"/>
            <a:alpha val="90000"/>
          </a:schemeClr>
        </a:solidFill>
        <a:ln w="12700">
          <a:solidFill>
            <a:schemeClr val="bg1">
              <a:lumMod val="50000"/>
              <a:alpha val="90000"/>
            </a:schemeClr>
          </a:solidFill>
        </a:ln>
      </dgm:spPr>
      <dgm:t>
        <a:bodyPr/>
        <a:lstStyle/>
        <a:p>
          <a:pPr>
            <a:buFont typeface="Wingdings" pitchFamily="2" charset="2"/>
            <a:buChar char="§"/>
          </a:pPr>
          <a:r>
            <a:rPr lang="en-US" sz="1600" dirty="0">
              <a:solidFill>
                <a:schemeClr val="bg1"/>
              </a:solidFill>
            </a:rPr>
            <a:t>Stigma</a:t>
          </a:r>
        </a:p>
      </dgm:t>
    </dgm:pt>
    <dgm:pt modelId="{9ABA6D8E-F1ED-664E-8BD7-CE10B6CAC60C}" type="parTrans" cxnId="{184B81B0-5B35-9C4D-924B-76ED380BC133}">
      <dgm:prSet/>
      <dgm:spPr/>
      <dgm:t>
        <a:bodyPr/>
        <a:lstStyle/>
        <a:p>
          <a:endParaRPr lang="en-US" sz="1400"/>
        </a:p>
      </dgm:t>
    </dgm:pt>
    <dgm:pt modelId="{42CDD7CC-F398-AB4E-B1E9-2FA1C9D134DB}" type="sibTrans" cxnId="{184B81B0-5B35-9C4D-924B-76ED380BC133}">
      <dgm:prSet/>
      <dgm:spPr/>
      <dgm:t>
        <a:bodyPr/>
        <a:lstStyle/>
        <a:p>
          <a:endParaRPr lang="en-US" sz="1400"/>
        </a:p>
      </dgm:t>
    </dgm:pt>
    <dgm:pt modelId="{DE9D721C-8E59-D841-9455-27D6EA00C7FF}">
      <dgm:prSet custT="1"/>
      <dgm:spPr>
        <a:solidFill>
          <a:schemeClr val="tx1">
            <a:lumMod val="65000"/>
            <a:lumOff val="35000"/>
            <a:alpha val="90000"/>
          </a:schemeClr>
        </a:solidFill>
        <a:ln w="12700"/>
      </dgm:spPr>
      <dgm:t>
        <a:bodyPr/>
        <a:lstStyle/>
        <a:p>
          <a:pPr>
            <a:buFont typeface="Wingdings" pitchFamily="2" charset="2"/>
            <a:buChar char="§"/>
          </a:pPr>
          <a:r>
            <a:rPr lang="en-US" sz="1600" dirty="0">
              <a:solidFill>
                <a:schemeClr val="bg1"/>
              </a:solidFill>
            </a:rPr>
            <a:t>Lack of discretion at testing facility</a:t>
          </a:r>
        </a:p>
      </dgm:t>
    </dgm:pt>
    <dgm:pt modelId="{AA412A03-DBC3-8448-A27E-28F641673DF5}" type="parTrans" cxnId="{B5C2803C-8BA7-1347-91A5-47AC6ABDF812}">
      <dgm:prSet/>
      <dgm:spPr/>
      <dgm:t>
        <a:bodyPr/>
        <a:lstStyle/>
        <a:p>
          <a:endParaRPr lang="en-US" sz="1400"/>
        </a:p>
      </dgm:t>
    </dgm:pt>
    <dgm:pt modelId="{F1C36B33-E1E4-D147-9E7A-7FB155C74ACA}" type="sibTrans" cxnId="{B5C2803C-8BA7-1347-91A5-47AC6ABDF812}">
      <dgm:prSet/>
      <dgm:spPr/>
      <dgm:t>
        <a:bodyPr/>
        <a:lstStyle/>
        <a:p>
          <a:endParaRPr lang="en-US" sz="1400"/>
        </a:p>
      </dgm:t>
    </dgm:pt>
    <dgm:pt modelId="{32225A3D-1264-6E45-896A-D27471537BD1}">
      <dgm:prSet custT="1"/>
      <dgm:spPr>
        <a:solidFill>
          <a:schemeClr val="tx1">
            <a:lumMod val="65000"/>
            <a:lumOff val="35000"/>
            <a:alpha val="90000"/>
          </a:schemeClr>
        </a:solidFill>
        <a:ln w="12700">
          <a:solidFill>
            <a:schemeClr val="bg1">
              <a:lumMod val="50000"/>
              <a:alpha val="90000"/>
            </a:schemeClr>
          </a:solidFill>
        </a:ln>
      </dgm:spPr>
      <dgm:t>
        <a:bodyPr/>
        <a:lstStyle/>
        <a:p>
          <a:pPr>
            <a:buFont typeface="Wingdings" pitchFamily="2" charset="2"/>
            <a:buChar char="§"/>
          </a:pPr>
          <a:r>
            <a:rPr lang="en-US" sz="1600" dirty="0">
              <a:solidFill>
                <a:schemeClr val="bg1"/>
              </a:solidFill>
            </a:rPr>
            <a:t>Denial</a:t>
          </a:r>
        </a:p>
      </dgm:t>
    </dgm:pt>
    <dgm:pt modelId="{5C9DE329-51E5-DE47-B061-0CBC800EACE5}" type="parTrans" cxnId="{14B6F9DB-F01F-5640-8F5F-93BD76591029}">
      <dgm:prSet/>
      <dgm:spPr/>
      <dgm:t>
        <a:bodyPr/>
        <a:lstStyle/>
        <a:p>
          <a:endParaRPr lang="en-US" sz="1600"/>
        </a:p>
      </dgm:t>
    </dgm:pt>
    <dgm:pt modelId="{0AD76FAC-C452-7C49-8CED-BACF9DC974ED}" type="sibTrans" cxnId="{14B6F9DB-F01F-5640-8F5F-93BD76591029}">
      <dgm:prSet/>
      <dgm:spPr/>
      <dgm:t>
        <a:bodyPr/>
        <a:lstStyle/>
        <a:p>
          <a:endParaRPr lang="en-US" sz="1600"/>
        </a:p>
      </dgm:t>
    </dgm:pt>
    <dgm:pt modelId="{9FDED6CA-6224-6046-9AAA-3029E4633926}">
      <dgm:prSet custT="1"/>
      <dgm:spPr>
        <a:solidFill>
          <a:schemeClr val="tx1">
            <a:lumMod val="65000"/>
            <a:lumOff val="35000"/>
            <a:alpha val="90000"/>
          </a:schemeClr>
        </a:solidFill>
        <a:ln w="12700"/>
      </dgm:spPr>
      <dgm:t>
        <a:bodyPr/>
        <a:lstStyle/>
        <a:p>
          <a:pPr>
            <a:buFont typeface="Wingdings" pitchFamily="2" charset="2"/>
            <a:buChar char="§"/>
          </a:pPr>
          <a:r>
            <a:rPr lang="en-US" sz="1600" dirty="0">
              <a:solidFill>
                <a:schemeClr val="bg1"/>
              </a:solidFill>
            </a:rPr>
            <a:t>Lack of insurance</a:t>
          </a:r>
        </a:p>
      </dgm:t>
    </dgm:pt>
    <dgm:pt modelId="{6947E4DD-7DE0-3F49-8127-2B7C93F70C6A}" type="parTrans" cxnId="{BE155B91-B679-8246-8A2A-86367FEA50CC}">
      <dgm:prSet/>
      <dgm:spPr/>
      <dgm:t>
        <a:bodyPr/>
        <a:lstStyle/>
        <a:p>
          <a:endParaRPr lang="en-US" sz="1600"/>
        </a:p>
      </dgm:t>
    </dgm:pt>
    <dgm:pt modelId="{F51B1C7B-9EAF-D04F-8BBD-88817A6AC754}" type="sibTrans" cxnId="{BE155B91-B679-8246-8A2A-86367FEA50CC}">
      <dgm:prSet/>
      <dgm:spPr/>
      <dgm:t>
        <a:bodyPr/>
        <a:lstStyle/>
        <a:p>
          <a:endParaRPr lang="en-US" sz="1600"/>
        </a:p>
      </dgm:t>
    </dgm:pt>
    <dgm:pt modelId="{1ADB1FC3-D266-7246-8D4F-F83B86D08D48}">
      <dgm:prSet custT="1"/>
      <dgm:spPr>
        <a:solidFill>
          <a:srgbClr val="BF1E2E"/>
        </a:solidFill>
        <a:ln w="12700"/>
      </dgm:spPr>
      <dgm:t>
        <a:bodyPr/>
        <a:lstStyle/>
        <a:p>
          <a:r>
            <a:rPr lang="en-US" sz="1600" dirty="0">
              <a:solidFill>
                <a:schemeClr val="bg1"/>
              </a:solidFill>
            </a:rPr>
            <a:t>Physical</a:t>
          </a:r>
        </a:p>
      </dgm:t>
    </dgm:pt>
    <dgm:pt modelId="{B9EF5D7D-DF95-C547-8045-C491C904D3DC}" type="parTrans" cxnId="{395B648C-3E23-D248-B120-C01C259FD8D1}">
      <dgm:prSet/>
      <dgm:spPr/>
      <dgm:t>
        <a:bodyPr/>
        <a:lstStyle/>
        <a:p>
          <a:endParaRPr lang="en-US" sz="1600"/>
        </a:p>
      </dgm:t>
    </dgm:pt>
    <dgm:pt modelId="{E3669185-C95D-2544-9F79-1A9840FE72EE}" type="sibTrans" cxnId="{395B648C-3E23-D248-B120-C01C259FD8D1}">
      <dgm:prSet/>
      <dgm:spPr/>
      <dgm:t>
        <a:bodyPr/>
        <a:lstStyle/>
        <a:p>
          <a:endParaRPr lang="en-US" sz="1600"/>
        </a:p>
      </dgm:t>
    </dgm:pt>
    <dgm:pt modelId="{CCFABD18-6927-7546-ADBC-E26DF502D513}">
      <dgm:prSet custT="1"/>
      <dgm:spPr>
        <a:solidFill>
          <a:schemeClr val="tx1">
            <a:lumMod val="65000"/>
            <a:lumOff val="35000"/>
            <a:alpha val="90000"/>
          </a:schemeClr>
        </a:solidFill>
        <a:ln w="12700"/>
      </dgm:spPr>
      <dgm:t>
        <a:bodyPr/>
        <a:lstStyle/>
        <a:p>
          <a:pPr>
            <a:buFont typeface="Wingdings" pitchFamily="2" charset="2"/>
            <a:buChar char="§"/>
          </a:pPr>
          <a:r>
            <a:rPr lang="en-US" sz="1600" dirty="0">
              <a:solidFill>
                <a:schemeClr val="bg1"/>
              </a:solidFill>
            </a:rPr>
            <a:t>Risk of intimate partner violence</a:t>
          </a:r>
        </a:p>
      </dgm:t>
    </dgm:pt>
    <dgm:pt modelId="{00B4164E-2F40-954E-BE83-7B0C155D76B0}" type="parTrans" cxnId="{D5BA44C7-A697-3543-8FEF-04FB13CE4F44}">
      <dgm:prSet/>
      <dgm:spPr/>
      <dgm:t>
        <a:bodyPr/>
        <a:lstStyle/>
        <a:p>
          <a:endParaRPr lang="en-US" sz="1600"/>
        </a:p>
      </dgm:t>
    </dgm:pt>
    <dgm:pt modelId="{ACACB65A-BDBB-1B4E-B778-EC4135C29298}" type="sibTrans" cxnId="{D5BA44C7-A697-3543-8FEF-04FB13CE4F44}">
      <dgm:prSet/>
      <dgm:spPr/>
      <dgm:t>
        <a:bodyPr/>
        <a:lstStyle/>
        <a:p>
          <a:endParaRPr lang="en-US" sz="1600"/>
        </a:p>
      </dgm:t>
    </dgm:pt>
    <dgm:pt modelId="{BF8B7EE9-2E4D-9A4F-96D0-87D865BB2B26}">
      <dgm:prSet custT="1"/>
      <dgm:spPr>
        <a:solidFill>
          <a:schemeClr val="tx1">
            <a:lumMod val="65000"/>
            <a:lumOff val="35000"/>
            <a:alpha val="90000"/>
          </a:schemeClr>
        </a:solidFill>
        <a:ln w="12700"/>
      </dgm:spPr>
      <dgm:t>
        <a:bodyPr/>
        <a:lstStyle/>
        <a:p>
          <a:pPr>
            <a:buFont typeface="Wingdings" pitchFamily="2" charset="2"/>
            <a:buChar char="§"/>
          </a:pPr>
          <a:r>
            <a:rPr lang="en-US" sz="1600" dirty="0">
              <a:solidFill>
                <a:schemeClr val="bg1"/>
              </a:solidFill>
            </a:rPr>
            <a:t>Racism</a:t>
          </a:r>
        </a:p>
      </dgm:t>
    </dgm:pt>
    <dgm:pt modelId="{D0579866-D220-DD4C-96BB-76D083AEBB1D}" type="parTrans" cxnId="{3A61A846-6CE6-4A4E-BC40-DBB758DC16E8}">
      <dgm:prSet/>
      <dgm:spPr/>
      <dgm:t>
        <a:bodyPr/>
        <a:lstStyle/>
        <a:p>
          <a:endParaRPr lang="en-US"/>
        </a:p>
      </dgm:t>
    </dgm:pt>
    <dgm:pt modelId="{C45538DB-E0E0-0747-BD2D-674483CA0033}" type="sibTrans" cxnId="{3A61A846-6CE6-4A4E-BC40-DBB758DC16E8}">
      <dgm:prSet/>
      <dgm:spPr/>
      <dgm:t>
        <a:bodyPr/>
        <a:lstStyle/>
        <a:p>
          <a:endParaRPr lang="en-US"/>
        </a:p>
      </dgm:t>
    </dgm:pt>
    <dgm:pt modelId="{C2FA773E-59B5-A048-9C0D-6D5056DE4DA3}" type="pres">
      <dgm:prSet presAssocID="{75C0A851-FF90-C84F-81A5-00455A7AA059}" presName="Name0" presStyleCnt="0">
        <dgm:presLayoutVars>
          <dgm:dir/>
          <dgm:animLvl val="lvl"/>
          <dgm:resizeHandles val="exact"/>
        </dgm:presLayoutVars>
      </dgm:prSet>
      <dgm:spPr/>
    </dgm:pt>
    <dgm:pt modelId="{F9F51E42-26BF-2D4D-BCFD-2B7CAAA435D7}" type="pres">
      <dgm:prSet presAssocID="{09CFBA3B-9862-3641-910C-FFB73FABF257}" presName="composite" presStyleCnt="0"/>
      <dgm:spPr/>
    </dgm:pt>
    <dgm:pt modelId="{3B2DB474-1344-684F-8E0D-E2EACE1506B7}" type="pres">
      <dgm:prSet presAssocID="{09CFBA3B-9862-3641-910C-FFB73FABF257}" presName="parTx" presStyleLbl="alignNode1" presStyleIdx="0" presStyleCnt="3">
        <dgm:presLayoutVars>
          <dgm:chMax val="0"/>
          <dgm:chPref val="0"/>
          <dgm:bulletEnabled val="1"/>
        </dgm:presLayoutVars>
      </dgm:prSet>
      <dgm:spPr/>
    </dgm:pt>
    <dgm:pt modelId="{3CCF8325-CB15-C04D-8FC1-3557DF14EEA1}" type="pres">
      <dgm:prSet presAssocID="{09CFBA3B-9862-3641-910C-FFB73FABF257}" presName="desTx" presStyleLbl="alignAccFollowNode1" presStyleIdx="0" presStyleCnt="3">
        <dgm:presLayoutVars>
          <dgm:bulletEnabled val="1"/>
        </dgm:presLayoutVars>
      </dgm:prSet>
      <dgm:spPr/>
    </dgm:pt>
    <dgm:pt modelId="{CB88D6CB-84ED-3B4E-B779-06EB98B0D0D3}" type="pres">
      <dgm:prSet presAssocID="{B2F8EDDE-3EC8-4842-B052-485793F54F59}" presName="space" presStyleCnt="0"/>
      <dgm:spPr/>
    </dgm:pt>
    <dgm:pt modelId="{DB0AFC6E-83D1-AA42-83AB-8DFDEF749B82}" type="pres">
      <dgm:prSet presAssocID="{EBC1D93E-8B13-BB40-945D-A89AB60A817E}" presName="composite" presStyleCnt="0"/>
      <dgm:spPr/>
    </dgm:pt>
    <dgm:pt modelId="{3A421078-36A0-A149-BEFF-F09E160D541D}" type="pres">
      <dgm:prSet presAssocID="{EBC1D93E-8B13-BB40-945D-A89AB60A817E}" presName="parTx" presStyleLbl="alignNode1" presStyleIdx="1" presStyleCnt="3">
        <dgm:presLayoutVars>
          <dgm:chMax val="0"/>
          <dgm:chPref val="0"/>
          <dgm:bulletEnabled val="1"/>
        </dgm:presLayoutVars>
      </dgm:prSet>
      <dgm:spPr/>
    </dgm:pt>
    <dgm:pt modelId="{AED1CA95-D3B0-2342-84F6-9130DADDEEF4}" type="pres">
      <dgm:prSet presAssocID="{EBC1D93E-8B13-BB40-945D-A89AB60A817E}" presName="desTx" presStyleLbl="alignAccFollowNode1" presStyleIdx="1" presStyleCnt="3">
        <dgm:presLayoutVars>
          <dgm:bulletEnabled val="1"/>
        </dgm:presLayoutVars>
      </dgm:prSet>
      <dgm:spPr/>
    </dgm:pt>
    <dgm:pt modelId="{63947D8A-8BE9-704D-B992-CBC05E9B9125}" type="pres">
      <dgm:prSet presAssocID="{4FEC532B-A85A-1D42-A3A8-0B2C4B429594}" presName="space" presStyleCnt="0"/>
      <dgm:spPr/>
    </dgm:pt>
    <dgm:pt modelId="{B4D5CCDB-0AA4-AD40-A840-D7E898E13811}" type="pres">
      <dgm:prSet presAssocID="{1ADB1FC3-D266-7246-8D4F-F83B86D08D48}" presName="composite" presStyleCnt="0"/>
      <dgm:spPr/>
    </dgm:pt>
    <dgm:pt modelId="{9D068075-66CF-E744-960C-59350BA0C625}" type="pres">
      <dgm:prSet presAssocID="{1ADB1FC3-D266-7246-8D4F-F83B86D08D48}" presName="parTx" presStyleLbl="alignNode1" presStyleIdx="2" presStyleCnt="3">
        <dgm:presLayoutVars>
          <dgm:chMax val="0"/>
          <dgm:chPref val="0"/>
          <dgm:bulletEnabled val="1"/>
        </dgm:presLayoutVars>
      </dgm:prSet>
      <dgm:spPr/>
    </dgm:pt>
    <dgm:pt modelId="{F074CD10-4417-FE46-B801-9A38541E7355}" type="pres">
      <dgm:prSet presAssocID="{1ADB1FC3-D266-7246-8D4F-F83B86D08D48}" presName="desTx" presStyleLbl="alignAccFollowNode1" presStyleIdx="2" presStyleCnt="3">
        <dgm:presLayoutVars>
          <dgm:bulletEnabled val="1"/>
        </dgm:presLayoutVars>
      </dgm:prSet>
      <dgm:spPr/>
    </dgm:pt>
  </dgm:ptLst>
  <dgm:cxnLst>
    <dgm:cxn modelId="{D0082708-BB0C-ED41-8A82-3FD4D5DD5ACE}" type="presOf" srcId="{BF8B7EE9-2E4D-9A4F-96D0-87D865BB2B26}" destId="{AED1CA95-D3B0-2342-84F6-9130DADDEEF4}" srcOrd="0" destOrd="2" presId="urn:microsoft.com/office/officeart/2005/8/layout/hList1"/>
    <dgm:cxn modelId="{85128E08-BA4C-8A42-9F36-A27EE8CCF646}" type="presOf" srcId="{26F22F4A-87ED-7F42-A0B8-A2047EA29D30}" destId="{AED1CA95-D3B0-2342-84F6-9130DADDEEF4}" srcOrd="0" destOrd="1" presId="urn:microsoft.com/office/officeart/2005/8/layout/hList1"/>
    <dgm:cxn modelId="{0E888E11-CDD0-D141-921E-7316B93CC974}" type="presOf" srcId="{32225A3D-1264-6E45-896A-D27471537BD1}" destId="{3CCF8325-CB15-C04D-8FC1-3557DF14EEA1}" srcOrd="0" destOrd="3" presId="urn:microsoft.com/office/officeart/2005/8/layout/hList1"/>
    <dgm:cxn modelId="{52D54018-F457-4047-B539-4E6A6EAE6E7C}" srcId="{75C0A851-FF90-C84F-81A5-00455A7AA059}" destId="{EBC1D93E-8B13-BB40-945D-A89AB60A817E}" srcOrd="1" destOrd="0" parTransId="{AE779DF8-71FD-8E4B-8752-E8573F382465}" sibTransId="{4FEC532B-A85A-1D42-A3A8-0B2C4B429594}"/>
    <dgm:cxn modelId="{62C3191A-49B1-E640-A330-FE4727D2F4C3}" srcId="{75C0A851-FF90-C84F-81A5-00455A7AA059}" destId="{09CFBA3B-9862-3641-910C-FFB73FABF257}" srcOrd="0" destOrd="0" parTransId="{4106BAEE-4898-F94E-B25F-4FC0452250F0}" sibTransId="{B2F8EDDE-3EC8-4842-B052-485793F54F59}"/>
    <dgm:cxn modelId="{57D1CD26-8123-0C49-A0E1-553A483D7DDC}" type="presOf" srcId="{4F0C9DA6-2B15-B74C-AB06-6AC95F839048}" destId="{3CCF8325-CB15-C04D-8FC1-3557DF14EEA1}" srcOrd="0" destOrd="0" presId="urn:microsoft.com/office/officeart/2005/8/layout/hList1"/>
    <dgm:cxn modelId="{427A6F2F-C68C-794C-BC64-F729E1E4574F}" type="presOf" srcId="{75C0A851-FF90-C84F-81A5-00455A7AA059}" destId="{C2FA773E-59B5-A048-9C0D-6D5056DE4DA3}" srcOrd="0" destOrd="0" presId="urn:microsoft.com/office/officeart/2005/8/layout/hList1"/>
    <dgm:cxn modelId="{478FBD2F-3812-164E-A794-27A0D03C88F8}" srcId="{EBC1D93E-8B13-BB40-945D-A89AB60A817E}" destId="{0CA5D456-F5B6-F24D-A8EC-911C7A3C4C49}" srcOrd="0" destOrd="0" parTransId="{4562EB38-9331-5945-87A3-0731A2BA0AB1}" sibTransId="{EF93A4A3-9998-AF42-BAC2-F26EA9762E3F}"/>
    <dgm:cxn modelId="{8D2B9538-2B4B-564C-823F-A6F8EE440634}" type="presOf" srcId="{A81DD982-F659-1040-A643-6B87D2422A1D}" destId="{3CCF8325-CB15-C04D-8FC1-3557DF14EEA1}" srcOrd="0" destOrd="4" presId="urn:microsoft.com/office/officeart/2005/8/layout/hList1"/>
    <dgm:cxn modelId="{B5C2803C-8BA7-1347-91A5-47AC6ABDF812}" srcId="{EBC1D93E-8B13-BB40-945D-A89AB60A817E}" destId="{DE9D721C-8E59-D841-9455-27D6EA00C7FF}" srcOrd="4" destOrd="0" parTransId="{AA412A03-DBC3-8448-A27E-28F641673DF5}" sibTransId="{F1C36B33-E1E4-D147-9E7A-7FB155C74ACA}"/>
    <dgm:cxn modelId="{A2F17E44-A5CF-6F45-A1AF-4BF67F804547}" srcId="{09CFBA3B-9862-3641-910C-FFB73FABF257}" destId="{4F0C9DA6-2B15-B74C-AB06-6AC95F839048}" srcOrd="0" destOrd="0" parTransId="{13EC510F-88C6-FC4D-9665-21ABA5762E51}" sibTransId="{33C2F920-4960-1949-B668-8E3A94D67D69}"/>
    <dgm:cxn modelId="{3A61A846-6CE6-4A4E-BC40-DBB758DC16E8}" srcId="{EBC1D93E-8B13-BB40-945D-A89AB60A817E}" destId="{BF8B7EE9-2E4D-9A4F-96D0-87D865BB2B26}" srcOrd="2" destOrd="0" parTransId="{D0579866-D220-DD4C-96BB-76D083AEBB1D}" sibTransId="{C45538DB-E0E0-0747-BD2D-674483CA0033}"/>
    <dgm:cxn modelId="{67111067-2313-114F-8A9C-0BB2C63FA6F1}" type="presOf" srcId="{0050C922-2D3E-E549-A44D-1F8C48376ADC}" destId="{3CCF8325-CB15-C04D-8FC1-3557DF14EEA1}" srcOrd="0" destOrd="2" presId="urn:microsoft.com/office/officeart/2005/8/layout/hList1"/>
    <dgm:cxn modelId="{EBA4296B-1FF3-4B4E-A2DF-5452BBAA5D71}" srcId="{09CFBA3B-9862-3641-910C-FFB73FABF257}" destId="{A81DD982-F659-1040-A643-6B87D2422A1D}" srcOrd="4" destOrd="0" parTransId="{9D0CDB98-ABB6-9943-BF04-39B746A7AC09}" sibTransId="{B01B69D8-B919-C544-ADB9-1DDE9E671B46}"/>
    <dgm:cxn modelId="{1F6CA253-3727-3E4B-9837-CE710C29513E}" type="presOf" srcId="{EBC1D93E-8B13-BB40-945D-A89AB60A817E}" destId="{3A421078-36A0-A149-BEFF-F09E160D541D}" srcOrd="0" destOrd="0" presId="urn:microsoft.com/office/officeart/2005/8/layout/hList1"/>
    <dgm:cxn modelId="{1573A654-1BFD-7549-A7FD-B17CB6CED21E}" type="presOf" srcId="{1ADB1FC3-D266-7246-8D4F-F83B86D08D48}" destId="{9D068075-66CF-E744-960C-59350BA0C625}" srcOrd="0" destOrd="0" presId="urn:microsoft.com/office/officeart/2005/8/layout/hList1"/>
    <dgm:cxn modelId="{54BAA383-4B68-514A-9419-AA466E06826E}" type="presOf" srcId="{0CA5D456-F5B6-F24D-A8EC-911C7A3C4C49}" destId="{AED1CA95-D3B0-2342-84F6-9130DADDEEF4}" srcOrd="0" destOrd="0" presId="urn:microsoft.com/office/officeart/2005/8/layout/hList1"/>
    <dgm:cxn modelId="{395B648C-3E23-D248-B120-C01C259FD8D1}" srcId="{75C0A851-FF90-C84F-81A5-00455A7AA059}" destId="{1ADB1FC3-D266-7246-8D4F-F83B86D08D48}" srcOrd="2" destOrd="0" parTransId="{B9EF5D7D-DF95-C547-8045-C491C904D3DC}" sibTransId="{E3669185-C95D-2544-9F79-1A9840FE72EE}"/>
    <dgm:cxn modelId="{8174E790-A100-2D46-AF51-8FF12340F435}" type="presOf" srcId="{CCFABD18-6927-7546-ADBC-E26DF502D513}" destId="{F074CD10-4417-FE46-B801-9A38541E7355}" srcOrd="0" destOrd="0" presId="urn:microsoft.com/office/officeart/2005/8/layout/hList1"/>
    <dgm:cxn modelId="{BE155B91-B679-8246-8A2A-86367FEA50CC}" srcId="{EBC1D93E-8B13-BB40-945D-A89AB60A817E}" destId="{9FDED6CA-6224-6046-9AAA-3029E4633926}" srcOrd="5" destOrd="0" parTransId="{6947E4DD-7DE0-3F49-8127-2B7C93F70C6A}" sibTransId="{F51B1C7B-9EAF-D04F-8BBD-88817A6AC754}"/>
    <dgm:cxn modelId="{6E527CA6-4514-4247-B665-DDBC0F5EC97C}" type="presOf" srcId="{839B9BD8-49F8-9F4E-83B5-623A93BE9429}" destId="{3CCF8325-CB15-C04D-8FC1-3557DF14EEA1}" srcOrd="0" destOrd="1" presId="urn:microsoft.com/office/officeart/2005/8/layout/hList1"/>
    <dgm:cxn modelId="{4F9FA3AA-80CC-8D45-B86A-148109411945}" type="presOf" srcId="{09CFBA3B-9862-3641-910C-FFB73FABF257}" destId="{3B2DB474-1344-684F-8E0D-E2EACE1506B7}" srcOrd="0" destOrd="0" presId="urn:microsoft.com/office/officeart/2005/8/layout/hList1"/>
    <dgm:cxn modelId="{184B81B0-5B35-9C4D-924B-76ED380BC133}" srcId="{09CFBA3B-9862-3641-910C-FFB73FABF257}" destId="{0050C922-2D3E-E549-A44D-1F8C48376ADC}" srcOrd="2" destOrd="0" parTransId="{9ABA6D8E-F1ED-664E-8BD7-CE10B6CAC60C}" sibTransId="{42CDD7CC-F398-AB4E-B1E9-2FA1C9D134DB}"/>
    <dgm:cxn modelId="{107C36C2-74F9-0C4B-A7A2-A6315FB61F4F}" srcId="{EBC1D93E-8B13-BB40-945D-A89AB60A817E}" destId="{7E75239D-BE62-0E4E-8D02-4F22241A75F8}" srcOrd="3" destOrd="0" parTransId="{012E63BF-1D5F-1D44-95C3-3F06A99D503B}" sibTransId="{E163D31F-874B-514D-A39E-60928336D013}"/>
    <dgm:cxn modelId="{2713A4C3-B1CA-D94F-81B1-41769ED9CE02}" srcId="{09CFBA3B-9862-3641-910C-FFB73FABF257}" destId="{839B9BD8-49F8-9F4E-83B5-623A93BE9429}" srcOrd="1" destOrd="0" parTransId="{8ED680D4-577F-4849-A081-45580B2372FF}" sibTransId="{42EBCE10-6B71-3E43-9CB2-79CFC6153393}"/>
    <dgm:cxn modelId="{427BA2C5-7244-554B-83DF-60FA996546BA}" type="presOf" srcId="{7E75239D-BE62-0E4E-8D02-4F22241A75F8}" destId="{AED1CA95-D3B0-2342-84F6-9130DADDEEF4}" srcOrd="0" destOrd="3" presId="urn:microsoft.com/office/officeart/2005/8/layout/hList1"/>
    <dgm:cxn modelId="{D5BA44C7-A697-3543-8FEF-04FB13CE4F44}" srcId="{1ADB1FC3-D266-7246-8D4F-F83B86D08D48}" destId="{CCFABD18-6927-7546-ADBC-E26DF502D513}" srcOrd="0" destOrd="0" parTransId="{00B4164E-2F40-954E-BE83-7B0C155D76B0}" sibTransId="{ACACB65A-BDBB-1B4E-B778-EC4135C29298}"/>
    <dgm:cxn modelId="{D8872BD7-5A1B-DB4E-922B-BEF6B6153F18}" type="presOf" srcId="{DE9D721C-8E59-D841-9455-27D6EA00C7FF}" destId="{AED1CA95-D3B0-2342-84F6-9130DADDEEF4}" srcOrd="0" destOrd="4" presId="urn:microsoft.com/office/officeart/2005/8/layout/hList1"/>
    <dgm:cxn modelId="{14B6F9DB-F01F-5640-8F5F-93BD76591029}" srcId="{09CFBA3B-9862-3641-910C-FFB73FABF257}" destId="{32225A3D-1264-6E45-896A-D27471537BD1}" srcOrd="3" destOrd="0" parTransId="{5C9DE329-51E5-DE47-B061-0CBC800EACE5}" sibTransId="{0AD76FAC-C452-7C49-8CED-BACF9DC974ED}"/>
    <dgm:cxn modelId="{6C916FF1-FE54-EE46-AD4D-98D62D9DA675}" type="presOf" srcId="{9FDED6CA-6224-6046-9AAA-3029E4633926}" destId="{AED1CA95-D3B0-2342-84F6-9130DADDEEF4}" srcOrd="0" destOrd="5" presId="urn:microsoft.com/office/officeart/2005/8/layout/hList1"/>
    <dgm:cxn modelId="{20DF79FD-6147-7B4F-AB46-C6E9B7D87DDA}" srcId="{EBC1D93E-8B13-BB40-945D-A89AB60A817E}" destId="{26F22F4A-87ED-7F42-A0B8-A2047EA29D30}" srcOrd="1" destOrd="0" parTransId="{D0216E69-3B7E-ED45-A701-B794B85E0C43}" sibTransId="{D6D5944B-2EEC-DE49-976F-BEA4C26A23D8}"/>
    <dgm:cxn modelId="{29A4B74A-EA84-BA49-A4EA-3DE68593C8FB}" type="presParOf" srcId="{C2FA773E-59B5-A048-9C0D-6D5056DE4DA3}" destId="{F9F51E42-26BF-2D4D-BCFD-2B7CAAA435D7}" srcOrd="0" destOrd="0" presId="urn:microsoft.com/office/officeart/2005/8/layout/hList1"/>
    <dgm:cxn modelId="{63727B7E-59A8-2E42-BEB7-BF34B0D81095}" type="presParOf" srcId="{F9F51E42-26BF-2D4D-BCFD-2B7CAAA435D7}" destId="{3B2DB474-1344-684F-8E0D-E2EACE1506B7}" srcOrd="0" destOrd="0" presId="urn:microsoft.com/office/officeart/2005/8/layout/hList1"/>
    <dgm:cxn modelId="{7B2BAFF2-3576-7645-80B8-F296A801D049}" type="presParOf" srcId="{F9F51E42-26BF-2D4D-BCFD-2B7CAAA435D7}" destId="{3CCF8325-CB15-C04D-8FC1-3557DF14EEA1}" srcOrd="1" destOrd="0" presId="urn:microsoft.com/office/officeart/2005/8/layout/hList1"/>
    <dgm:cxn modelId="{7A61AE78-FD90-834E-BF3A-C416A1470194}" type="presParOf" srcId="{C2FA773E-59B5-A048-9C0D-6D5056DE4DA3}" destId="{CB88D6CB-84ED-3B4E-B779-06EB98B0D0D3}" srcOrd="1" destOrd="0" presId="urn:microsoft.com/office/officeart/2005/8/layout/hList1"/>
    <dgm:cxn modelId="{052C2B87-205C-B74F-A6FA-EE5565F4B68D}" type="presParOf" srcId="{C2FA773E-59B5-A048-9C0D-6D5056DE4DA3}" destId="{DB0AFC6E-83D1-AA42-83AB-8DFDEF749B82}" srcOrd="2" destOrd="0" presId="urn:microsoft.com/office/officeart/2005/8/layout/hList1"/>
    <dgm:cxn modelId="{9428D2BB-6260-2F43-9059-B03540E6CB4A}" type="presParOf" srcId="{DB0AFC6E-83D1-AA42-83AB-8DFDEF749B82}" destId="{3A421078-36A0-A149-BEFF-F09E160D541D}" srcOrd="0" destOrd="0" presId="urn:microsoft.com/office/officeart/2005/8/layout/hList1"/>
    <dgm:cxn modelId="{4C43489A-F2BF-E04C-8EDE-5237586D49A5}" type="presParOf" srcId="{DB0AFC6E-83D1-AA42-83AB-8DFDEF749B82}" destId="{AED1CA95-D3B0-2342-84F6-9130DADDEEF4}" srcOrd="1" destOrd="0" presId="urn:microsoft.com/office/officeart/2005/8/layout/hList1"/>
    <dgm:cxn modelId="{5BF80D5F-05CD-5649-A1A3-AEC0B26C2DDE}" type="presParOf" srcId="{C2FA773E-59B5-A048-9C0D-6D5056DE4DA3}" destId="{63947D8A-8BE9-704D-B992-CBC05E9B9125}" srcOrd="3" destOrd="0" presId="urn:microsoft.com/office/officeart/2005/8/layout/hList1"/>
    <dgm:cxn modelId="{E026A2A6-C6D4-634F-8E70-57F00F58C608}" type="presParOf" srcId="{C2FA773E-59B5-A048-9C0D-6D5056DE4DA3}" destId="{B4D5CCDB-0AA4-AD40-A840-D7E898E13811}" srcOrd="4" destOrd="0" presId="urn:microsoft.com/office/officeart/2005/8/layout/hList1"/>
    <dgm:cxn modelId="{8523CBBF-A8E8-D74D-953F-D587CBF3058F}" type="presParOf" srcId="{B4D5CCDB-0AA4-AD40-A840-D7E898E13811}" destId="{9D068075-66CF-E744-960C-59350BA0C625}" srcOrd="0" destOrd="0" presId="urn:microsoft.com/office/officeart/2005/8/layout/hList1"/>
    <dgm:cxn modelId="{BE787485-56FE-ED47-B681-945A58D3C0FE}" type="presParOf" srcId="{B4D5CCDB-0AA4-AD40-A840-D7E898E13811}" destId="{F074CD10-4417-FE46-B801-9A38541E7355}" srcOrd="1" destOrd="0" presId="urn:microsoft.com/office/officeart/2005/8/layout/h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9B17D2-AD38-1D40-B011-51DC8835047A}" type="doc">
      <dgm:prSet loTypeId="urn:microsoft.com/office/officeart/2005/8/layout/chevron1" loCatId="" qsTypeId="urn:microsoft.com/office/officeart/2005/8/quickstyle/simple1" qsCatId="simple" csTypeId="urn:microsoft.com/office/officeart/2005/8/colors/accent1_2" csCatId="accent1" phldr="1"/>
      <dgm:spPr/>
    </dgm:pt>
    <dgm:pt modelId="{741D9896-4001-2644-A663-1A0FBD6682FB}">
      <dgm:prSet phldrT="[Text]" custT="1"/>
      <dgm:spPr>
        <a:solidFill>
          <a:srgbClr val="C00000"/>
        </a:solidFill>
      </dgm:spPr>
      <dgm:t>
        <a:bodyPr/>
        <a:lstStyle/>
        <a:p>
          <a:pPr>
            <a:buFont typeface="Wingdings" pitchFamily="2" charset="2"/>
            <a:buChar char="§"/>
          </a:pPr>
          <a:r>
            <a:rPr lang="en-US" sz="1400" dirty="0"/>
            <a:t>Low awareness of HIV status</a:t>
          </a:r>
          <a:r>
            <a:rPr lang="en-US" sz="1400" baseline="30000" dirty="0"/>
            <a:t>1</a:t>
          </a:r>
          <a:endParaRPr lang="en-US" sz="1400" dirty="0"/>
        </a:p>
      </dgm:t>
    </dgm:pt>
    <dgm:pt modelId="{669A894A-0D85-E74D-8939-37EAFDB9FB32}" type="parTrans" cxnId="{CF1D6363-DBD1-A44D-B780-2A13C9D92D7B}">
      <dgm:prSet/>
      <dgm:spPr/>
      <dgm:t>
        <a:bodyPr/>
        <a:lstStyle/>
        <a:p>
          <a:endParaRPr lang="en-US"/>
        </a:p>
      </dgm:t>
    </dgm:pt>
    <dgm:pt modelId="{3F3AC50A-0502-AF45-9B76-7226D1731D62}" type="sibTrans" cxnId="{CF1D6363-DBD1-A44D-B780-2A13C9D92D7B}">
      <dgm:prSet/>
      <dgm:spPr/>
      <dgm:t>
        <a:bodyPr/>
        <a:lstStyle/>
        <a:p>
          <a:endParaRPr lang="en-US"/>
        </a:p>
      </dgm:t>
    </dgm:pt>
    <dgm:pt modelId="{7DB79771-AEC7-524D-AF51-DBA12CBE150D}">
      <dgm:prSet custT="1"/>
      <dgm:spPr>
        <a:solidFill>
          <a:srgbClr val="C00000"/>
        </a:solidFill>
      </dgm:spPr>
      <dgm:t>
        <a:bodyPr/>
        <a:lstStyle/>
        <a:p>
          <a:r>
            <a:rPr lang="en-US" sz="1400"/>
            <a:t>Social challenges:</a:t>
          </a:r>
          <a:endParaRPr lang="en-US" sz="1400" dirty="0"/>
        </a:p>
      </dgm:t>
    </dgm:pt>
    <dgm:pt modelId="{1CEF30D9-B1C0-4241-A547-6553EE903CF1}" type="parTrans" cxnId="{71439E57-355B-F64D-8D06-9804DE369E3E}">
      <dgm:prSet/>
      <dgm:spPr/>
      <dgm:t>
        <a:bodyPr/>
        <a:lstStyle/>
        <a:p>
          <a:endParaRPr lang="en-US"/>
        </a:p>
      </dgm:t>
    </dgm:pt>
    <dgm:pt modelId="{0FF16886-8128-9F44-96EE-416CDB60ECAB}" type="sibTrans" cxnId="{71439E57-355B-F64D-8D06-9804DE369E3E}">
      <dgm:prSet/>
      <dgm:spPr/>
      <dgm:t>
        <a:bodyPr/>
        <a:lstStyle/>
        <a:p>
          <a:endParaRPr lang="en-US"/>
        </a:p>
      </dgm:t>
    </dgm:pt>
    <dgm:pt modelId="{1E4C6DDC-E245-0E40-9968-39947D25FE4D}">
      <dgm:prSet custT="1"/>
      <dgm:spPr/>
      <dgm:t>
        <a:bodyPr/>
        <a:lstStyle/>
        <a:p>
          <a:r>
            <a:rPr lang="en-US" sz="1400" dirty="0"/>
            <a:t>Accessing health care</a:t>
          </a:r>
        </a:p>
      </dgm:t>
    </dgm:pt>
    <dgm:pt modelId="{77768909-A516-AC4F-9EDA-60BCB1F6AA76}" type="parTrans" cxnId="{0E4E5335-712B-7241-BE8D-9BFA15B36A07}">
      <dgm:prSet/>
      <dgm:spPr/>
      <dgm:t>
        <a:bodyPr/>
        <a:lstStyle/>
        <a:p>
          <a:endParaRPr lang="en-US"/>
        </a:p>
      </dgm:t>
    </dgm:pt>
    <dgm:pt modelId="{C9306D25-6317-F743-ACA0-19AA789A6BC9}" type="sibTrans" cxnId="{0E4E5335-712B-7241-BE8D-9BFA15B36A07}">
      <dgm:prSet/>
      <dgm:spPr/>
      <dgm:t>
        <a:bodyPr/>
        <a:lstStyle/>
        <a:p>
          <a:endParaRPr lang="en-US"/>
        </a:p>
      </dgm:t>
    </dgm:pt>
    <dgm:pt modelId="{72B21CFC-B39A-024A-9AD3-53A9D0542ECD}">
      <dgm:prSet custT="1"/>
      <dgm:spPr/>
      <dgm:t>
        <a:bodyPr/>
        <a:lstStyle/>
        <a:p>
          <a:r>
            <a:rPr lang="en-US" sz="1400" dirty="0"/>
            <a:t>Incarceration</a:t>
          </a:r>
        </a:p>
      </dgm:t>
    </dgm:pt>
    <dgm:pt modelId="{A4E55D48-962A-C344-98A6-BB8FE475B551}" type="parTrans" cxnId="{6029BCE7-A803-5E45-BAFF-B6CDC4572F3E}">
      <dgm:prSet/>
      <dgm:spPr/>
      <dgm:t>
        <a:bodyPr/>
        <a:lstStyle/>
        <a:p>
          <a:endParaRPr lang="en-US"/>
        </a:p>
      </dgm:t>
    </dgm:pt>
    <dgm:pt modelId="{DF6CF1CD-8D07-0D40-B918-BD404FD2C167}" type="sibTrans" cxnId="{6029BCE7-A803-5E45-BAFF-B6CDC4572F3E}">
      <dgm:prSet/>
      <dgm:spPr/>
      <dgm:t>
        <a:bodyPr/>
        <a:lstStyle/>
        <a:p>
          <a:endParaRPr lang="en-US"/>
        </a:p>
      </dgm:t>
    </dgm:pt>
    <dgm:pt modelId="{7C87C82E-C819-2C41-8877-774584C15AEA}">
      <dgm:prSet custT="1"/>
      <dgm:spPr/>
      <dgm:t>
        <a:bodyPr/>
        <a:lstStyle/>
        <a:p>
          <a:r>
            <a:rPr lang="en-US" sz="1400" dirty="0"/>
            <a:t>Homelessness</a:t>
          </a:r>
        </a:p>
      </dgm:t>
    </dgm:pt>
    <dgm:pt modelId="{26250B0C-7DD3-5E41-8766-D5823C6207CE}" type="parTrans" cxnId="{20F4A745-F346-6B48-B20B-8CCC631B365A}">
      <dgm:prSet/>
      <dgm:spPr/>
      <dgm:t>
        <a:bodyPr/>
        <a:lstStyle/>
        <a:p>
          <a:endParaRPr lang="en-US"/>
        </a:p>
      </dgm:t>
    </dgm:pt>
    <dgm:pt modelId="{DF70E508-54AF-AB4F-BE1B-D040DB785DB5}" type="sibTrans" cxnId="{20F4A745-F346-6B48-B20B-8CCC631B365A}">
      <dgm:prSet/>
      <dgm:spPr/>
      <dgm:t>
        <a:bodyPr/>
        <a:lstStyle/>
        <a:p>
          <a:endParaRPr lang="en-US"/>
        </a:p>
      </dgm:t>
    </dgm:pt>
    <dgm:pt modelId="{FF3D556B-95DB-5447-B674-8467C0FFCD59}">
      <dgm:prSet custT="1"/>
      <dgm:spPr/>
      <dgm:t>
        <a:bodyPr/>
        <a:lstStyle/>
        <a:p>
          <a:r>
            <a:rPr lang="en-US" sz="1400"/>
            <a:t>Sex work</a:t>
          </a:r>
          <a:endParaRPr lang="en-US" sz="1400" dirty="0"/>
        </a:p>
      </dgm:t>
    </dgm:pt>
    <dgm:pt modelId="{19CCDCF5-43B6-AB4C-9B47-28816F053A1D}" type="parTrans" cxnId="{5FAAC8F2-4583-5547-857D-763D220D9B95}">
      <dgm:prSet/>
      <dgm:spPr/>
      <dgm:t>
        <a:bodyPr/>
        <a:lstStyle/>
        <a:p>
          <a:endParaRPr lang="en-US"/>
        </a:p>
      </dgm:t>
    </dgm:pt>
    <dgm:pt modelId="{41A2D758-B76A-6F46-8046-F27F38E0B610}" type="sibTrans" cxnId="{5FAAC8F2-4583-5547-857D-763D220D9B95}">
      <dgm:prSet/>
      <dgm:spPr/>
      <dgm:t>
        <a:bodyPr/>
        <a:lstStyle/>
        <a:p>
          <a:endParaRPr lang="en-US"/>
        </a:p>
      </dgm:t>
    </dgm:pt>
    <dgm:pt modelId="{6954CC46-0327-9F4B-876B-863E2D453754}">
      <dgm:prSet custT="1"/>
      <dgm:spPr/>
      <dgm:t>
        <a:bodyPr/>
        <a:lstStyle/>
        <a:p>
          <a:r>
            <a:rPr lang="en-US" sz="1400" dirty="0"/>
            <a:t>Limited education</a:t>
          </a:r>
        </a:p>
      </dgm:t>
    </dgm:pt>
    <dgm:pt modelId="{72786E13-2E02-834E-9045-5B6AD0B98444}" type="parTrans" cxnId="{E86B2382-D4AD-A648-8CD0-3F381A6E3BF8}">
      <dgm:prSet/>
      <dgm:spPr/>
      <dgm:t>
        <a:bodyPr/>
        <a:lstStyle/>
        <a:p>
          <a:endParaRPr lang="en-US"/>
        </a:p>
      </dgm:t>
    </dgm:pt>
    <dgm:pt modelId="{CBD88E82-F520-DE48-84F4-EAC97AF3413F}" type="sibTrans" cxnId="{E86B2382-D4AD-A648-8CD0-3F381A6E3BF8}">
      <dgm:prSet/>
      <dgm:spPr/>
      <dgm:t>
        <a:bodyPr/>
        <a:lstStyle/>
        <a:p>
          <a:endParaRPr lang="en-US"/>
        </a:p>
      </dgm:t>
    </dgm:pt>
    <dgm:pt modelId="{EA523B4F-19CA-A248-B4D9-B81B0AE412FF}">
      <dgm:prSet custT="1"/>
      <dgm:spPr/>
      <dgm:t>
        <a:bodyPr/>
        <a:lstStyle/>
        <a:p>
          <a:r>
            <a:rPr lang="en-US" sz="1400"/>
            <a:t>Lack of support if test is positive</a:t>
          </a:r>
          <a:r>
            <a:rPr lang="en-US" sz="1400" baseline="30000"/>
            <a:t>2</a:t>
          </a:r>
          <a:endParaRPr lang="en-US" sz="1400" dirty="0"/>
        </a:p>
      </dgm:t>
    </dgm:pt>
    <dgm:pt modelId="{3B79A7B7-293C-2645-9A7F-6D17E7A8E872}" type="parTrans" cxnId="{624A7746-861E-434C-BB4D-38A1D7B44098}">
      <dgm:prSet/>
      <dgm:spPr/>
      <dgm:t>
        <a:bodyPr/>
        <a:lstStyle/>
        <a:p>
          <a:endParaRPr lang="en-US"/>
        </a:p>
      </dgm:t>
    </dgm:pt>
    <dgm:pt modelId="{ADB65C3E-4CEC-2843-ACDF-F43266CE3B15}" type="sibTrans" cxnId="{624A7746-861E-434C-BB4D-38A1D7B44098}">
      <dgm:prSet/>
      <dgm:spPr/>
      <dgm:t>
        <a:bodyPr/>
        <a:lstStyle/>
        <a:p>
          <a:endParaRPr lang="en-US"/>
        </a:p>
      </dgm:t>
    </dgm:pt>
    <dgm:pt modelId="{A76D66B7-19A0-B047-B91E-C95DADA48650}">
      <dgm:prSet custT="1"/>
      <dgm:spPr>
        <a:solidFill>
          <a:srgbClr val="C00000"/>
        </a:solidFill>
      </dgm:spPr>
      <dgm:t>
        <a:bodyPr/>
        <a:lstStyle/>
        <a:p>
          <a:r>
            <a:rPr lang="en-US" sz="1200" dirty="0"/>
            <a:t>Apprehension about using health care services that are stigmatizing to transgender women </a:t>
          </a:r>
        </a:p>
      </dgm:t>
    </dgm:pt>
    <dgm:pt modelId="{BF87F1B1-3469-E847-900E-DAA38F2FAECC}" type="parTrans" cxnId="{6635DABF-BCD9-C443-B767-60F7C72A4960}">
      <dgm:prSet/>
      <dgm:spPr/>
      <dgm:t>
        <a:bodyPr/>
        <a:lstStyle/>
        <a:p>
          <a:endParaRPr lang="en-US"/>
        </a:p>
      </dgm:t>
    </dgm:pt>
    <dgm:pt modelId="{DA6F61F4-585F-7F42-AA22-9107A66647C8}" type="sibTrans" cxnId="{6635DABF-BCD9-C443-B767-60F7C72A4960}">
      <dgm:prSet/>
      <dgm:spPr/>
      <dgm:t>
        <a:bodyPr/>
        <a:lstStyle/>
        <a:p>
          <a:endParaRPr lang="en-US"/>
        </a:p>
      </dgm:t>
    </dgm:pt>
    <dgm:pt modelId="{1B30E39A-1F80-0C47-AC41-A8E51E921C06}">
      <dgm:prSet custT="1"/>
      <dgm:spPr>
        <a:solidFill>
          <a:srgbClr val="C00000"/>
        </a:solidFill>
      </dgm:spPr>
      <dgm:t>
        <a:bodyPr/>
        <a:lstStyle/>
        <a:p>
          <a:r>
            <a:rPr lang="en-US" sz="1400" dirty="0"/>
            <a:t>Cost of testing</a:t>
          </a:r>
          <a:r>
            <a:rPr lang="en-US" sz="1400" baseline="30000" dirty="0"/>
            <a:t>2</a:t>
          </a:r>
          <a:endParaRPr lang="en-US" sz="1400" dirty="0"/>
        </a:p>
      </dgm:t>
    </dgm:pt>
    <dgm:pt modelId="{E20A22BE-FD36-3A4E-B2AE-6263D7573DD6}" type="parTrans" cxnId="{A89B02D7-097D-594F-AA9E-57793A989EF5}">
      <dgm:prSet/>
      <dgm:spPr/>
      <dgm:t>
        <a:bodyPr/>
        <a:lstStyle/>
        <a:p>
          <a:endParaRPr lang="en-US"/>
        </a:p>
      </dgm:t>
    </dgm:pt>
    <dgm:pt modelId="{F1B7ED84-25F3-2049-A5F7-5EFFE290FE19}" type="sibTrans" cxnId="{A89B02D7-097D-594F-AA9E-57793A989EF5}">
      <dgm:prSet/>
      <dgm:spPr/>
      <dgm:t>
        <a:bodyPr/>
        <a:lstStyle/>
        <a:p>
          <a:endParaRPr lang="en-US"/>
        </a:p>
      </dgm:t>
    </dgm:pt>
    <dgm:pt modelId="{03D109EF-49D9-0F42-B8D2-9DB89E056D6D}" type="pres">
      <dgm:prSet presAssocID="{F39B17D2-AD38-1D40-B011-51DC8835047A}" presName="Name0" presStyleCnt="0">
        <dgm:presLayoutVars>
          <dgm:dir/>
          <dgm:animLvl val="lvl"/>
          <dgm:resizeHandles val="exact"/>
        </dgm:presLayoutVars>
      </dgm:prSet>
      <dgm:spPr/>
    </dgm:pt>
    <dgm:pt modelId="{9958412F-44A2-B241-94DD-3BC2D78572BD}" type="pres">
      <dgm:prSet presAssocID="{741D9896-4001-2644-A663-1A0FBD6682FB}" presName="composite" presStyleCnt="0"/>
      <dgm:spPr/>
    </dgm:pt>
    <dgm:pt modelId="{93D537C6-88A0-7043-9BFD-48934F5DC917}" type="pres">
      <dgm:prSet presAssocID="{741D9896-4001-2644-A663-1A0FBD6682FB}" presName="parTx" presStyleLbl="node1" presStyleIdx="0" presStyleCnt="4">
        <dgm:presLayoutVars>
          <dgm:chMax val="0"/>
          <dgm:chPref val="0"/>
          <dgm:bulletEnabled val="1"/>
        </dgm:presLayoutVars>
      </dgm:prSet>
      <dgm:spPr/>
    </dgm:pt>
    <dgm:pt modelId="{BE798BDB-1DAB-2F4F-8255-5BA1B6EE7CA1}" type="pres">
      <dgm:prSet presAssocID="{741D9896-4001-2644-A663-1A0FBD6682FB}" presName="desTx" presStyleLbl="revTx" presStyleIdx="0" presStyleCnt="1">
        <dgm:presLayoutVars>
          <dgm:bulletEnabled val="1"/>
        </dgm:presLayoutVars>
      </dgm:prSet>
      <dgm:spPr/>
    </dgm:pt>
    <dgm:pt modelId="{E281E8BC-03D3-DE45-A6B6-75E686CF9D01}" type="pres">
      <dgm:prSet presAssocID="{3F3AC50A-0502-AF45-9B76-7226D1731D62}" presName="space" presStyleCnt="0"/>
      <dgm:spPr/>
    </dgm:pt>
    <dgm:pt modelId="{75018203-52DD-D548-8554-AFC220666EA9}" type="pres">
      <dgm:prSet presAssocID="{7DB79771-AEC7-524D-AF51-DBA12CBE150D}" presName="composite" presStyleCnt="0"/>
      <dgm:spPr/>
    </dgm:pt>
    <dgm:pt modelId="{B6A8C86C-D218-A441-8CDB-9E7349975293}" type="pres">
      <dgm:prSet presAssocID="{7DB79771-AEC7-524D-AF51-DBA12CBE150D}" presName="parTx" presStyleLbl="node1" presStyleIdx="1" presStyleCnt="4">
        <dgm:presLayoutVars>
          <dgm:chMax val="0"/>
          <dgm:chPref val="0"/>
          <dgm:bulletEnabled val="1"/>
        </dgm:presLayoutVars>
      </dgm:prSet>
      <dgm:spPr/>
    </dgm:pt>
    <dgm:pt modelId="{2A2DA46B-0B63-2B4F-8A4F-A62D3DA6534E}" type="pres">
      <dgm:prSet presAssocID="{7DB79771-AEC7-524D-AF51-DBA12CBE150D}" presName="desTx" presStyleLbl="revTx" presStyleIdx="0" presStyleCnt="1">
        <dgm:presLayoutVars>
          <dgm:bulletEnabled val="1"/>
        </dgm:presLayoutVars>
      </dgm:prSet>
      <dgm:spPr/>
    </dgm:pt>
    <dgm:pt modelId="{1B04463E-46F3-1E45-A41A-053FE23DADAF}" type="pres">
      <dgm:prSet presAssocID="{0FF16886-8128-9F44-96EE-416CDB60ECAB}" presName="space" presStyleCnt="0"/>
      <dgm:spPr/>
    </dgm:pt>
    <dgm:pt modelId="{38DF502A-4710-9F46-AC43-7807A11933C8}" type="pres">
      <dgm:prSet presAssocID="{A76D66B7-19A0-B047-B91E-C95DADA48650}" presName="composite" presStyleCnt="0"/>
      <dgm:spPr/>
    </dgm:pt>
    <dgm:pt modelId="{E0039A07-8DED-1D42-8EE2-759CAD38D8E4}" type="pres">
      <dgm:prSet presAssocID="{A76D66B7-19A0-B047-B91E-C95DADA48650}" presName="parTx" presStyleLbl="node1" presStyleIdx="2" presStyleCnt="4">
        <dgm:presLayoutVars>
          <dgm:chMax val="0"/>
          <dgm:chPref val="0"/>
          <dgm:bulletEnabled val="1"/>
        </dgm:presLayoutVars>
      </dgm:prSet>
      <dgm:spPr/>
    </dgm:pt>
    <dgm:pt modelId="{2081124F-27B0-F04B-A71F-3811E2B31EC4}" type="pres">
      <dgm:prSet presAssocID="{A76D66B7-19A0-B047-B91E-C95DADA48650}" presName="desTx" presStyleLbl="revTx" presStyleIdx="0" presStyleCnt="1">
        <dgm:presLayoutVars>
          <dgm:bulletEnabled val="1"/>
        </dgm:presLayoutVars>
      </dgm:prSet>
      <dgm:spPr/>
    </dgm:pt>
    <dgm:pt modelId="{D8EE3988-C54D-0747-9AF0-4CDE29513BD6}" type="pres">
      <dgm:prSet presAssocID="{DA6F61F4-585F-7F42-AA22-9107A66647C8}" presName="space" presStyleCnt="0"/>
      <dgm:spPr/>
    </dgm:pt>
    <dgm:pt modelId="{C4ADEAC8-8946-B64A-925A-44A2B30F2B96}" type="pres">
      <dgm:prSet presAssocID="{1B30E39A-1F80-0C47-AC41-A8E51E921C06}" presName="composite" presStyleCnt="0"/>
      <dgm:spPr/>
    </dgm:pt>
    <dgm:pt modelId="{F9037D1C-4978-7545-B834-637B030A29F1}" type="pres">
      <dgm:prSet presAssocID="{1B30E39A-1F80-0C47-AC41-A8E51E921C06}" presName="parTx" presStyleLbl="node1" presStyleIdx="3" presStyleCnt="4">
        <dgm:presLayoutVars>
          <dgm:chMax val="0"/>
          <dgm:chPref val="0"/>
          <dgm:bulletEnabled val="1"/>
        </dgm:presLayoutVars>
      </dgm:prSet>
      <dgm:spPr/>
    </dgm:pt>
    <dgm:pt modelId="{1334FB55-99E4-A946-A19F-949F4381AE99}" type="pres">
      <dgm:prSet presAssocID="{1B30E39A-1F80-0C47-AC41-A8E51E921C06}" presName="desTx" presStyleLbl="revTx" presStyleIdx="0" presStyleCnt="1">
        <dgm:presLayoutVars>
          <dgm:bulletEnabled val="1"/>
        </dgm:presLayoutVars>
      </dgm:prSet>
      <dgm:spPr/>
    </dgm:pt>
  </dgm:ptLst>
  <dgm:cxnLst>
    <dgm:cxn modelId="{10466617-696B-1244-9E08-F013C14D1A54}" type="presOf" srcId="{741D9896-4001-2644-A663-1A0FBD6682FB}" destId="{93D537C6-88A0-7043-9BFD-48934F5DC917}" srcOrd="0" destOrd="0" presId="urn:microsoft.com/office/officeart/2005/8/layout/chevron1"/>
    <dgm:cxn modelId="{47177518-EDD0-0F44-9FE1-36C7517FD11F}" type="presOf" srcId="{F39B17D2-AD38-1D40-B011-51DC8835047A}" destId="{03D109EF-49D9-0F42-B8D2-9DB89E056D6D}" srcOrd="0" destOrd="0" presId="urn:microsoft.com/office/officeart/2005/8/layout/chevron1"/>
    <dgm:cxn modelId="{0E4E5335-712B-7241-BE8D-9BFA15B36A07}" srcId="{7DB79771-AEC7-524D-AF51-DBA12CBE150D}" destId="{1E4C6DDC-E245-0E40-9968-39947D25FE4D}" srcOrd="0" destOrd="0" parTransId="{77768909-A516-AC4F-9EDA-60BCB1F6AA76}" sibTransId="{C9306D25-6317-F743-ACA0-19AA789A6BC9}"/>
    <dgm:cxn modelId="{1E5D1F5B-8F5C-C94D-AAB2-1A2B514E68A9}" type="presOf" srcId="{7C87C82E-C819-2C41-8877-774584C15AEA}" destId="{2A2DA46B-0B63-2B4F-8A4F-A62D3DA6534E}" srcOrd="0" destOrd="2" presId="urn:microsoft.com/office/officeart/2005/8/layout/chevron1"/>
    <dgm:cxn modelId="{AFF4A961-95E1-AA46-8CBB-68E95240CA79}" type="presOf" srcId="{A76D66B7-19A0-B047-B91E-C95DADA48650}" destId="{E0039A07-8DED-1D42-8EE2-759CAD38D8E4}" srcOrd="0" destOrd="0" presId="urn:microsoft.com/office/officeart/2005/8/layout/chevron1"/>
    <dgm:cxn modelId="{CF1D6363-DBD1-A44D-B780-2A13C9D92D7B}" srcId="{F39B17D2-AD38-1D40-B011-51DC8835047A}" destId="{741D9896-4001-2644-A663-1A0FBD6682FB}" srcOrd="0" destOrd="0" parTransId="{669A894A-0D85-E74D-8939-37EAFDB9FB32}" sibTransId="{3F3AC50A-0502-AF45-9B76-7226D1731D62}"/>
    <dgm:cxn modelId="{20F4A745-F346-6B48-B20B-8CCC631B365A}" srcId="{7DB79771-AEC7-524D-AF51-DBA12CBE150D}" destId="{7C87C82E-C819-2C41-8877-774584C15AEA}" srcOrd="2" destOrd="0" parTransId="{26250B0C-7DD3-5E41-8766-D5823C6207CE}" sibTransId="{DF70E508-54AF-AB4F-BE1B-D040DB785DB5}"/>
    <dgm:cxn modelId="{624A7746-861E-434C-BB4D-38A1D7B44098}" srcId="{7DB79771-AEC7-524D-AF51-DBA12CBE150D}" destId="{EA523B4F-19CA-A248-B4D9-B81B0AE412FF}" srcOrd="5" destOrd="0" parTransId="{3B79A7B7-293C-2645-9A7F-6D17E7A8E872}" sibTransId="{ADB65C3E-4CEC-2843-ACDF-F43266CE3B15}"/>
    <dgm:cxn modelId="{AF90CE6D-2A08-FF4B-A757-ADB23ACFCFF6}" type="presOf" srcId="{72B21CFC-B39A-024A-9AD3-53A9D0542ECD}" destId="{2A2DA46B-0B63-2B4F-8A4F-A62D3DA6534E}" srcOrd="0" destOrd="1" presId="urn:microsoft.com/office/officeart/2005/8/layout/chevron1"/>
    <dgm:cxn modelId="{9BF63974-CF92-544E-88F3-9997A983FD65}" type="presOf" srcId="{EA523B4F-19CA-A248-B4D9-B81B0AE412FF}" destId="{2A2DA46B-0B63-2B4F-8A4F-A62D3DA6534E}" srcOrd="0" destOrd="5" presId="urn:microsoft.com/office/officeart/2005/8/layout/chevron1"/>
    <dgm:cxn modelId="{71439E57-355B-F64D-8D06-9804DE369E3E}" srcId="{F39B17D2-AD38-1D40-B011-51DC8835047A}" destId="{7DB79771-AEC7-524D-AF51-DBA12CBE150D}" srcOrd="1" destOrd="0" parTransId="{1CEF30D9-B1C0-4241-A547-6553EE903CF1}" sibTransId="{0FF16886-8128-9F44-96EE-416CDB60ECAB}"/>
    <dgm:cxn modelId="{E86B2382-D4AD-A648-8CD0-3F381A6E3BF8}" srcId="{7DB79771-AEC7-524D-AF51-DBA12CBE150D}" destId="{6954CC46-0327-9F4B-876B-863E2D453754}" srcOrd="4" destOrd="0" parTransId="{72786E13-2E02-834E-9045-5B6AD0B98444}" sibTransId="{CBD88E82-F520-DE48-84F4-EAC97AF3413F}"/>
    <dgm:cxn modelId="{44623D83-7C7B-8745-A4BE-33B178D77C01}" type="presOf" srcId="{7DB79771-AEC7-524D-AF51-DBA12CBE150D}" destId="{B6A8C86C-D218-A441-8CDB-9E7349975293}" srcOrd="0" destOrd="0" presId="urn:microsoft.com/office/officeart/2005/8/layout/chevron1"/>
    <dgm:cxn modelId="{2A4E3092-B3EE-8841-BC45-4791DF8DDC34}" type="presOf" srcId="{1B30E39A-1F80-0C47-AC41-A8E51E921C06}" destId="{F9037D1C-4978-7545-B834-637B030A29F1}" srcOrd="0" destOrd="0" presId="urn:microsoft.com/office/officeart/2005/8/layout/chevron1"/>
    <dgm:cxn modelId="{9473A2A6-95D7-E942-B66F-001A7BAAE654}" type="presOf" srcId="{1E4C6DDC-E245-0E40-9968-39947D25FE4D}" destId="{2A2DA46B-0B63-2B4F-8A4F-A62D3DA6534E}" srcOrd="0" destOrd="0" presId="urn:microsoft.com/office/officeart/2005/8/layout/chevron1"/>
    <dgm:cxn modelId="{81B08AB6-D1FD-4449-B570-ABCD9189F0EA}" type="presOf" srcId="{FF3D556B-95DB-5447-B674-8467C0FFCD59}" destId="{2A2DA46B-0B63-2B4F-8A4F-A62D3DA6534E}" srcOrd="0" destOrd="3" presId="urn:microsoft.com/office/officeart/2005/8/layout/chevron1"/>
    <dgm:cxn modelId="{6635DABF-BCD9-C443-B767-60F7C72A4960}" srcId="{F39B17D2-AD38-1D40-B011-51DC8835047A}" destId="{A76D66B7-19A0-B047-B91E-C95DADA48650}" srcOrd="2" destOrd="0" parTransId="{BF87F1B1-3469-E847-900E-DAA38F2FAECC}" sibTransId="{DA6F61F4-585F-7F42-AA22-9107A66647C8}"/>
    <dgm:cxn modelId="{A89B02D7-097D-594F-AA9E-57793A989EF5}" srcId="{F39B17D2-AD38-1D40-B011-51DC8835047A}" destId="{1B30E39A-1F80-0C47-AC41-A8E51E921C06}" srcOrd="3" destOrd="0" parTransId="{E20A22BE-FD36-3A4E-B2AE-6263D7573DD6}" sibTransId="{F1B7ED84-25F3-2049-A5F7-5EFFE290FE19}"/>
    <dgm:cxn modelId="{6029BCE7-A803-5E45-BAFF-B6CDC4572F3E}" srcId="{7DB79771-AEC7-524D-AF51-DBA12CBE150D}" destId="{72B21CFC-B39A-024A-9AD3-53A9D0542ECD}" srcOrd="1" destOrd="0" parTransId="{A4E55D48-962A-C344-98A6-BB8FE475B551}" sibTransId="{DF6CF1CD-8D07-0D40-B918-BD404FD2C167}"/>
    <dgm:cxn modelId="{A05805E8-50A5-7F4C-8FCA-051AEC7B170A}" type="presOf" srcId="{6954CC46-0327-9F4B-876B-863E2D453754}" destId="{2A2DA46B-0B63-2B4F-8A4F-A62D3DA6534E}" srcOrd="0" destOrd="4" presId="urn:microsoft.com/office/officeart/2005/8/layout/chevron1"/>
    <dgm:cxn modelId="{5FAAC8F2-4583-5547-857D-763D220D9B95}" srcId="{7DB79771-AEC7-524D-AF51-DBA12CBE150D}" destId="{FF3D556B-95DB-5447-B674-8467C0FFCD59}" srcOrd="3" destOrd="0" parTransId="{19CCDCF5-43B6-AB4C-9B47-28816F053A1D}" sibTransId="{41A2D758-B76A-6F46-8046-F27F38E0B610}"/>
    <dgm:cxn modelId="{9B7D8F5D-412F-2E41-9D1E-126A3B3AE6DB}" type="presParOf" srcId="{03D109EF-49D9-0F42-B8D2-9DB89E056D6D}" destId="{9958412F-44A2-B241-94DD-3BC2D78572BD}" srcOrd="0" destOrd="0" presId="urn:microsoft.com/office/officeart/2005/8/layout/chevron1"/>
    <dgm:cxn modelId="{4ED3ECE7-0758-DA4E-B77C-52468BF39267}" type="presParOf" srcId="{9958412F-44A2-B241-94DD-3BC2D78572BD}" destId="{93D537C6-88A0-7043-9BFD-48934F5DC917}" srcOrd="0" destOrd="0" presId="urn:microsoft.com/office/officeart/2005/8/layout/chevron1"/>
    <dgm:cxn modelId="{F231ABF7-FA7D-4842-A393-52B2E2A32E0F}" type="presParOf" srcId="{9958412F-44A2-B241-94DD-3BC2D78572BD}" destId="{BE798BDB-1DAB-2F4F-8255-5BA1B6EE7CA1}" srcOrd="1" destOrd="0" presId="urn:microsoft.com/office/officeart/2005/8/layout/chevron1"/>
    <dgm:cxn modelId="{D4557FD1-68CE-B945-B591-7A31B841A8D5}" type="presParOf" srcId="{03D109EF-49D9-0F42-B8D2-9DB89E056D6D}" destId="{E281E8BC-03D3-DE45-A6B6-75E686CF9D01}" srcOrd="1" destOrd="0" presId="urn:microsoft.com/office/officeart/2005/8/layout/chevron1"/>
    <dgm:cxn modelId="{1D436223-59CD-CC46-849F-25CBF4C6B013}" type="presParOf" srcId="{03D109EF-49D9-0F42-B8D2-9DB89E056D6D}" destId="{75018203-52DD-D548-8554-AFC220666EA9}" srcOrd="2" destOrd="0" presId="urn:microsoft.com/office/officeart/2005/8/layout/chevron1"/>
    <dgm:cxn modelId="{1478F428-764D-3F49-895A-5CBCA7D87572}" type="presParOf" srcId="{75018203-52DD-D548-8554-AFC220666EA9}" destId="{B6A8C86C-D218-A441-8CDB-9E7349975293}" srcOrd="0" destOrd="0" presId="urn:microsoft.com/office/officeart/2005/8/layout/chevron1"/>
    <dgm:cxn modelId="{CBFAE4A3-BC89-FF4F-9057-0ECA34436281}" type="presParOf" srcId="{75018203-52DD-D548-8554-AFC220666EA9}" destId="{2A2DA46B-0B63-2B4F-8A4F-A62D3DA6534E}" srcOrd="1" destOrd="0" presId="urn:microsoft.com/office/officeart/2005/8/layout/chevron1"/>
    <dgm:cxn modelId="{A32118B9-532A-7940-9C89-2F47455403A4}" type="presParOf" srcId="{03D109EF-49D9-0F42-B8D2-9DB89E056D6D}" destId="{1B04463E-46F3-1E45-A41A-053FE23DADAF}" srcOrd="3" destOrd="0" presId="urn:microsoft.com/office/officeart/2005/8/layout/chevron1"/>
    <dgm:cxn modelId="{E9F8EE3E-0890-EA4C-96B7-E917FCE81777}" type="presParOf" srcId="{03D109EF-49D9-0F42-B8D2-9DB89E056D6D}" destId="{38DF502A-4710-9F46-AC43-7807A11933C8}" srcOrd="4" destOrd="0" presId="urn:microsoft.com/office/officeart/2005/8/layout/chevron1"/>
    <dgm:cxn modelId="{F00A9562-4B9A-D946-8507-44C6B9D2F01B}" type="presParOf" srcId="{38DF502A-4710-9F46-AC43-7807A11933C8}" destId="{E0039A07-8DED-1D42-8EE2-759CAD38D8E4}" srcOrd="0" destOrd="0" presId="urn:microsoft.com/office/officeart/2005/8/layout/chevron1"/>
    <dgm:cxn modelId="{67FA3F91-F0B1-1B48-919B-A6962CCD8643}" type="presParOf" srcId="{38DF502A-4710-9F46-AC43-7807A11933C8}" destId="{2081124F-27B0-F04B-A71F-3811E2B31EC4}" srcOrd="1" destOrd="0" presId="urn:microsoft.com/office/officeart/2005/8/layout/chevron1"/>
    <dgm:cxn modelId="{8A2A080E-0D22-6145-A319-DCA752D60FBF}" type="presParOf" srcId="{03D109EF-49D9-0F42-B8D2-9DB89E056D6D}" destId="{D8EE3988-C54D-0747-9AF0-4CDE29513BD6}" srcOrd="5" destOrd="0" presId="urn:microsoft.com/office/officeart/2005/8/layout/chevron1"/>
    <dgm:cxn modelId="{4C60BEC9-7B42-A741-BFF5-0F4914D2513C}" type="presParOf" srcId="{03D109EF-49D9-0F42-B8D2-9DB89E056D6D}" destId="{C4ADEAC8-8946-B64A-925A-44A2B30F2B96}" srcOrd="6" destOrd="0" presId="urn:microsoft.com/office/officeart/2005/8/layout/chevron1"/>
    <dgm:cxn modelId="{620B0255-FE21-5E42-82E6-600E0C156476}" type="presParOf" srcId="{C4ADEAC8-8946-B64A-925A-44A2B30F2B96}" destId="{F9037D1C-4978-7545-B834-637B030A29F1}" srcOrd="0" destOrd="0" presId="urn:microsoft.com/office/officeart/2005/8/layout/chevron1"/>
    <dgm:cxn modelId="{59D3F55B-204C-E84D-A073-DC2829B68392}" type="presParOf" srcId="{C4ADEAC8-8946-B64A-925A-44A2B30F2B96}" destId="{1334FB55-99E4-A946-A19F-949F4381AE99}" srcOrd="1"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DC525D-5D75-B44B-914E-45BF85C70007}" type="doc">
      <dgm:prSet loTypeId="urn:microsoft.com/office/officeart/2005/8/layout/chevron1" loCatId="" qsTypeId="urn:microsoft.com/office/officeart/2005/8/quickstyle/simple1" qsCatId="simple" csTypeId="urn:microsoft.com/office/officeart/2005/8/colors/accent1_2" csCatId="accent1" phldr="1"/>
      <dgm:spPr/>
    </dgm:pt>
    <dgm:pt modelId="{A85F7799-5FFC-5243-A5C7-737FB6B48A66}">
      <dgm:prSet phldrT="[Text]"/>
      <dgm:spPr>
        <a:solidFill>
          <a:srgbClr val="C00000"/>
        </a:solidFill>
      </dgm:spPr>
      <dgm:t>
        <a:bodyPr/>
        <a:lstStyle/>
        <a:p>
          <a:pPr>
            <a:buFont typeface="STIXGeneral-Regular" pitchFamily="2" charset="2"/>
            <a:buChar char="⏤"/>
          </a:pPr>
          <a:r>
            <a:rPr lang="en-US"/>
            <a:t>When seeking contraceptive advice</a:t>
          </a:r>
        </a:p>
      </dgm:t>
    </dgm:pt>
    <dgm:pt modelId="{6B7ABF9E-C177-234E-BC16-2D18D732FD3A}" type="parTrans" cxnId="{86C077EB-F460-FF4D-879E-7504A66C2C90}">
      <dgm:prSet/>
      <dgm:spPr/>
      <dgm:t>
        <a:bodyPr/>
        <a:lstStyle/>
        <a:p>
          <a:endParaRPr lang="en-US"/>
        </a:p>
      </dgm:t>
    </dgm:pt>
    <dgm:pt modelId="{D23A86B7-08FA-1449-9174-CDC01B5B7B7E}" type="sibTrans" cxnId="{86C077EB-F460-FF4D-879E-7504A66C2C90}">
      <dgm:prSet/>
      <dgm:spPr/>
      <dgm:t>
        <a:bodyPr/>
        <a:lstStyle/>
        <a:p>
          <a:endParaRPr lang="en-US"/>
        </a:p>
      </dgm:t>
    </dgm:pt>
    <dgm:pt modelId="{96F8E9BD-C521-C642-813B-E83E9E71C585}">
      <dgm:prSet/>
      <dgm:spPr>
        <a:solidFill>
          <a:srgbClr val="FF7E79"/>
        </a:solidFill>
      </dgm:spPr>
      <dgm:t>
        <a:bodyPr/>
        <a:lstStyle/>
        <a:p>
          <a:r>
            <a:rPr lang="en-US" dirty="0"/>
            <a:t>Accessing pregnancy-related services including termination</a:t>
          </a:r>
        </a:p>
      </dgm:t>
    </dgm:pt>
    <dgm:pt modelId="{5BA8A981-A326-F24C-AAEA-C7EA0DAEB1F8}" type="parTrans" cxnId="{8353AF15-01E0-C644-A9FC-B67A193DD2BE}">
      <dgm:prSet/>
      <dgm:spPr/>
      <dgm:t>
        <a:bodyPr/>
        <a:lstStyle/>
        <a:p>
          <a:endParaRPr lang="en-US"/>
        </a:p>
      </dgm:t>
    </dgm:pt>
    <dgm:pt modelId="{0CF4DC38-F632-044F-917E-8B9858A3368B}" type="sibTrans" cxnId="{8353AF15-01E0-C644-A9FC-B67A193DD2BE}">
      <dgm:prSet/>
      <dgm:spPr/>
      <dgm:t>
        <a:bodyPr/>
        <a:lstStyle/>
        <a:p>
          <a:endParaRPr lang="en-US"/>
        </a:p>
      </dgm:t>
    </dgm:pt>
    <dgm:pt modelId="{7374526D-F148-5F44-8EA7-0B85045E3D9F}">
      <dgm:prSet/>
      <dgm:spPr>
        <a:solidFill>
          <a:srgbClr val="941100"/>
        </a:solidFill>
      </dgm:spPr>
      <dgm:t>
        <a:bodyPr/>
        <a:lstStyle/>
        <a:p>
          <a:r>
            <a:rPr lang="en-US"/>
            <a:t>Undergoing breast screening or Pap tests</a:t>
          </a:r>
          <a:endParaRPr lang="en-US" dirty="0"/>
        </a:p>
      </dgm:t>
    </dgm:pt>
    <dgm:pt modelId="{4F3D4AA4-F7CF-1346-98E2-75F80B2EB4F2}" type="parTrans" cxnId="{5D8EA03E-D66F-5749-82EB-F94DB58D8697}">
      <dgm:prSet/>
      <dgm:spPr/>
      <dgm:t>
        <a:bodyPr/>
        <a:lstStyle/>
        <a:p>
          <a:endParaRPr lang="en-US"/>
        </a:p>
      </dgm:t>
    </dgm:pt>
    <dgm:pt modelId="{78640B4E-848E-DB4C-8E34-2E1D37FE0FC3}" type="sibTrans" cxnId="{5D8EA03E-D66F-5749-82EB-F94DB58D8697}">
      <dgm:prSet/>
      <dgm:spPr/>
      <dgm:t>
        <a:bodyPr/>
        <a:lstStyle/>
        <a:p>
          <a:endParaRPr lang="en-US"/>
        </a:p>
      </dgm:t>
    </dgm:pt>
    <dgm:pt modelId="{6D2783AF-2469-9341-AD25-653C087007AB}">
      <dgm:prSet/>
      <dgm:spPr>
        <a:solidFill>
          <a:srgbClr val="AAAAAA"/>
        </a:solidFill>
      </dgm:spPr>
      <dgm:t>
        <a:bodyPr/>
        <a:lstStyle/>
        <a:p>
          <a:r>
            <a:rPr lang="en-US" dirty="0"/>
            <a:t>Incarceration settings provide an opportunity to test women not accessing other services  </a:t>
          </a:r>
        </a:p>
      </dgm:t>
    </dgm:pt>
    <dgm:pt modelId="{B816E9A0-967B-F542-A273-DF2DFD22401A}" type="parTrans" cxnId="{4B9012B8-1AD5-6441-887D-F06EC0BE9B17}">
      <dgm:prSet/>
      <dgm:spPr/>
      <dgm:t>
        <a:bodyPr/>
        <a:lstStyle/>
        <a:p>
          <a:endParaRPr lang="en-US"/>
        </a:p>
      </dgm:t>
    </dgm:pt>
    <dgm:pt modelId="{B5444077-2AB2-1047-91A0-2B1776B75DDA}" type="sibTrans" cxnId="{4B9012B8-1AD5-6441-887D-F06EC0BE9B17}">
      <dgm:prSet/>
      <dgm:spPr/>
      <dgm:t>
        <a:bodyPr/>
        <a:lstStyle/>
        <a:p>
          <a:endParaRPr lang="en-US"/>
        </a:p>
      </dgm:t>
    </dgm:pt>
    <dgm:pt modelId="{A6B47640-2AE7-C94D-A2D4-F9CE8C419974}" type="pres">
      <dgm:prSet presAssocID="{71DC525D-5D75-B44B-914E-45BF85C70007}" presName="Name0" presStyleCnt="0">
        <dgm:presLayoutVars>
          <dgm:dir/>
          <dgm:animLvl val="lvl"/>
          <dgm:resizeHandles val="exact"/>
        </dgm:presLayoutVars>
      </dgm:prSet>
      <dgm:spPr/>
    </dgm:pt>
    <dgm:pt modelId="{57D1B22A-6313-CC46-AB91-D943B12BF0DD}" type="pres">
      <dgm:prSet presAssocID="{A85F7799-5FFC-5243-A5C7-737FB6B48A66}" presName="parTxOnly" presStyleLbl="node1" presStyleIdx="0" presStyleCnt="4">
        <dgm:presLayoutVars>
          <dgm:chMax val="0"/>
          <dgm:chPref val="0"/>
          <dgm:bulletEnabled val="1"/>
        </dgm:presLayoutVars>
      </dgm:prSet>
      <dgm:spPr/>
    </dgm:pt>
    <dgm:pt modelId="{ED0FCD71-C1B2-B943-8EEC-881E4E41EFFC}" type="pres">
      <dgm:prSet presAssocID="{D23A86B7-08FA-1449-9174-CDC01B5B7B7E}" presName="parTxOnlySpace" presStyleCnt="0"/>
      <dgm:spPr/>
    </dgm:pt>
    <dgm:pt modelId="{044A4181-402C-5B4F-99D0-9B140203E8FD}" type="pres">
      <dgm:prSet presAssocID="{96F8E9BD-C521-C642-813B-E83E9E71C585}" presName="parTxOnly" presStyleLbl="node1" presStyleIdx="1" presStyleCnt="4">
        <dgm:presLayoutVars>
          <dgm:chMax val="0"/>
          <dgm:chPref val="0"/>
          <dgm:bulletEnabled val="1"/>
        </dgm:presLayoutVars>
      </dgm:prSet>
      <dgm:spPr/>
    </dgm:pt>
    <dgm:pt modelId="{D6FAF635-4BCB-D24B-A817-D0114C1AED75}" type="pres">
      <dgm:prSet presAssocID="{0CF4DC38-F632-044F-917E-8B9858A3368B}" presName="parTxOnlySpace" presStyleCnt="0"/>
      <dgm:spPr/>
    </dgm:pt>
    <dgm:pt modelId="{0FE6301D-577A-0448-A797-E2EF67E83A9F}" type="pres">
      <dgm:prSet presAssocID="{7374526D-F148-5F44-8EA7-0B85045E3D9F}" presName="parTxOnly" presStyleLbl="node1" presStyleIdx="2" presStyleCnt="4">
        <dgm:presLayoutVars>
          <dgm:chMax val="0"/>
          <dgm:chPref val="0"/>
          <dgm:bulletEnabled val="1"/>
        </dgm:presLayoutVars>
      </dgm:prSet>
      <dgm:spPr/>
    </dgm:pt>
    <dgm:pt modelId="{194EC9E0-313E-0542-B5E2-3CF7E1CCDC3D}" type="pres">
      <dgm:prSet presAssocID="{78640B4E-848E-DB4C-8E34-2E1D37FE0FC3}" presName="parTxOnlySpace" presStyleCnt="0"/>
      <dgm:spPr/>
    </dgm:pt>
    <dgm:pt modelId="{49758F7E-5C8D-2944-8D57-F9D44BABFD3F}" type="pres">
      <dgm:prSet presAssocID="{6D2783AF-2469-9341-AD25-653C087007AB}" presName="parTxOnly" presStyleLbl="node1" presStyleIdx="3" presStyleCnt="4">
        <dgm:presLayoutVars>
          <dgm:chMax val="0"/>
          <dgm:chPref val="0"/>
          <dgm:bulletEnabled val="1"/>
        </dgm:presLayoutVars>
      </dgm:prSet>
      <dgm:spPr/>
    </dgm:pt>
  </dgm:ptLst>
  <dgm:cxnLst>
    <dgm:cxn modelId="{8353AF15-01E0-C644-A9FC-B67A193DD2BE}" srcId="{71DC525D-5D75-B44B-914E-45BF85C70007}" destId="{96F8E9BD-C521-C642-813B-E83E9E71C585}" srcOrd="1" destOrd="0" parTransId="{5BA8A981-A326-F24C-AAEA-C7EA0DAEB1F8}" sibTransId="{0CF4DC38-F632-044F-917E-8B9858A3368B}"/>
    <dgm:cxn modelId="{5D8EA03E-D66F-5749-82EB-F94DB58D8697}" srcId="{71DC525D-5D75-B44B-914E-45BF85C70007}" destId="{7374526D-F148-5F44-8EA7-0B85045E3D9F}" srcOrd="2" destOrd="0" parTransId="{4F3D4AA4-F7CF-1346-98E2-75F80B2EB4F2}" sibTransId="{78640B4E-848E-DB4C-8E34-2E1D37FE0FC3}"/>
    <dgm:cxn modelId="{B634CC46-79C0-1F46-8FCE-5B4EB5CC1838}" type="presOf" srcId="{96F8E9BD-C521-C642-813B-E83E9E71C585}" destId="{044A4181-402C-5B4F-99D0-9B140203E8FD}" srcOrd="0" destOrd="0" presId="urn:microsoft.com/office/officeart/2005/8/layout/chevron1"/>
    <dgm:cxn modelId="{0546FEA0-93A4-774C-A3AE-E5B301D00F5F}" type="presOf" srcId="{6D2783AF-2469-9341-AD25-653C087007AB}" destId="{49758F7E-5C8D-2944-8D57-F9D44BABFD3F}" srcOrd="0" destOrd="0" presId="urn:microsoft.com/office/officeart/2005/8/layout/chevron1"/>
    <dgm:cxn modelId="{2B320FA9-5D3F-484F-84B7-2D49599F1622}" type="presOf" srcId="{7374526D-F148-5F44-8EA7-0B85045E3D9F}" destId="{0FE6301D-577A-0448-A797-E2EF67E83A9F}" srcOrd="0" destOrd="0" presId="urn:microsoft.com/office/officeart/2005/8/layout/chevron1"/>
    <dgm:cxn modelId="{171AA2AE-16CA-7D4D-9C4B-CA2E31C778E1}" type="presOf" srcId="{A85F7799-5FFC-5243-A5C7-737FB6B48A66}" destId="{57D1B22A-6313-CC46-AB91-D943B12BF0DD}" srcOrd="0" destOrd="0" presId="urn:microsoft.com/office/officeart/2005/8/layout/chevron1"/>
    <dgm:cxn modelId="{4B9012B8-1AD5-6441-887D-F06EC0BE9B17}" srcId="{71DC525D-5D75-B44B-914E-45BF85C70007}" destId="{6D2783AF-2469-9341-AD25-653C087007AB}" srcOrd="3" destOrd="0" parTransId="{B816E9A0-967B-F542-A273-DF2DFD22401A}" sibTransId="{B5444077-2AB2-1047-91A0-2B1776B75DDA}"/>
    <dgm:cxn modelId="{E58FA6C8-3F0E-6241-A4F2-CE30D441C20E}" type="presOf" srcId="{71DC525D-5D75-B44B-914E-45BF85C70007}" destId="{A6B47640-2AE7-C94D-A2D4-F9CE8C419974}" srcOrd="0" destOrd="0" presId="urn:microsoft.com/office/officeart/2005/8/layout/chevron1"/>
    <dgm:cxn modelId="{86C077EB-F460-FF4D-879E-7504A66C2C90}" srcId="{71DC525D-5D75-B44B-914E-45BF85C70007}" destId="{A85F7799-5FFC-5243-A5C7-737FB6B48A66}" srcOrd="0" destOrd="0" parTransId="{6B7ABF9E-C177-234E-BC16-2D18D732FD3A}" sibTransId="{D23A86B7-08FA-1449-9174-CDC01B5B7B7E}"/>
    <dgm:cxn modelId="{CD5D3F67-A341-574C-B36E-296735083D77}" type="presParOf" srcId="{A6B47640-2AE7-C94D-A2D4-F9CE8C419974}" destId="{57D1B22A-6313-CC46-AB91-D943B12BF0DD}" srcOrd="0" destOrd="0" presId="urn:microsoft.com/office/officeart/2005/8/layout/chevron1"/>
    <dgm:cxn modelId="{1EE6DC06-57DB-8545-B59D-1249D29DAD37}" type="presParOf" srcId="{A6B47640-2AE7-C94D-A2D4-F9CE8C419974}" destId="{ED0FCD71-C1B2-B943-8EEC-881E4E41EFFC}" srcOrd="1" destOrd="0" presId="urn:microsoft.com/office/officeart/2005/8/layout/chevron1"/>
    <dgm:cxn modelId="{F92F778E-3C4C-7C45-B2ED-9327F8A7D4C1}" type="presParOf" srcId="{A6B47640-2AE7-C94D-A2D4-F9CE8C419974}" destId="{044A4181-402C-5B4F-99D0-9B140203E8FD}" srcOrd="2" destOrd="0" presId="urn:microsoft.com/office/officeart/2005/8/layout/chevron1"/>
    <dgm:cxn modelId="{8811FD2F-6998-BE4F-8634-680DAE2B536E}" type="presParOf" srcId="{A6B47640-2AE7-C94D-A2D4-F9CE8C419974}" destId="{D6FAF635-4BCB-D24B-A817-D0114C1AED75}" srcOrd="3" destOrd="0" presId="urn:microsoft.com/office/officeart/2005/8/layout/chevron1"/>
    <dgm:cxn modelId="{CA1464FF-01C0-1A4C-89A4-3987CB768E65}" type="presParOf" srcId="{A6B47640-2AE7-C94D-A2D4-F9CE8C419974}" destId="{0FE6301D-577A-0448-A797-E2EF67E83A9F}" srcOrd="4" destOrd="0" presId="urn:microsoft.com/office/officeart/2005/8/layout/chevron1"/>
    <dgm:cxn modelId="{56E73A85-0C8F-D949-83A9-E220AC5CCFA6}" type="presParOf" srcId="{A6B47640-2AE7-C94D-A2D4-F9CE8C419974}" destId="{194EC9E0-313E-0542-B5E2-3CF7E1CCDC3D}" srcOrd="5" destOrd="0" presId="urn:microsoft.com/office/officeart/2005/8/layout/chevron1"/>
    <dgm:cxn modelId="{4915C6C1-58F7-3746-816D-CB635FD1D0CC}" type="presParOf" srcId="{A6B47640-2AE7-C94D-A2D4-F9CE8C419974}" destId="{49758F7E-5C8D-2944-8D57-F9D44BABFD3F}"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D76F0B-2956-474E-A7B0-2E3DF5CB9E3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2A8EDAA2-C2BA-714A-9A9D-7C5CA885279D}">
      <dgm:prSet phldrT="[Text]"/>
      <dgm:spPr>
        <a:solidFill>
          <a:schemeClr val="tx1">
            <a:lumMod val="75000"/>
            <a:lumOff val="25000"/>
          </a:schemeClr>
        </a:solidFill>
      </dgm:spPr>
      <dgm:t>
        <a:bodyPr/>
        <a:lstStyle/>
        <a:p>
          <a:r>
            <a:rPr lang="en-US" dirty="0"/>
            <a:t>Pregnant women are more likely to adhere to ART regimens </a:t>
          </a:r>
        </a:p>
      </dgm:t>
    </dgm:pt>
    <dgm:pt modelId="{D57BCAA8-05C2-2840-B0BA-A4DCF480206E}" type="parTrans" cxnId="{E2010A2B-F19C-5C4C-A6D0-4101D130F7BE}">
      <dgm:prSet/>
      <dgm:spPr/>
      <dgm:t>
        <a:bodyPr/>
        <a:lstStyle/>
        <a:p>
          <a:endParaRPr lang="en-US"/>
        </a:p>
      </dgm:t>
    </dgm:pt>
    <dgm:pt modelId="{6D438856-741E-9140-A891-EB407E1D84B1}" type="sibTrans" cxnId="{E2010A2B-F19C-5C4C-A6D0-4101D130F7BE}">
      <dgm:prSet/>
      <dgm:spPr/>
      <dgm:t>
        <a:bodyPr/>
        <a:lstStyle/>
        <a:p>
          <a:endParaRPr lang="en-US"/>
        </a:p>
      </dgm:t>
    </dgm:pt>
    <dgm:pt modelId="{3A2E3CE1-E6DC-BD4D-BDD3-CA3591D3F97C}">
      <dgm:prSet custT="1"/>
      <dgm:spPr>
        <a:solidFill>
          <a:srgbClr val="EDEDFF">
            <a:alpha val="90000"/>
          </a:srgbClr>
        </a:solidFill>
        <a:ln w="19050" cap="flat" cmpd="sng" algn="ctr">
          <a:solidFill>
            <a:srgbClr val="941100"/>
          </a:solidFill>
          <a:prstDash val="solid"/>
        </a:ln>
        <a:effectLst/>
      </dgm:spPr>
      <dgm:t>
        <a:bodyPr spcFirstLastPara="0" vert="horz" wrap="square" lIns="656641" tIns="229108" rIns="656641" bIns="78232" numCol="1" spcCol="1270" anchor="b" anchorCtr="0"/>
        <a:lstStyle/>
        <a:p>
          <a:pPr marL="182880" lvl="1" indent="-182880" algn="l" defTabSz="622300">
            <a:lnSpc>
              <a:spcPct val="90000"/>
            </a:lnSpc>
            <a:spcBef>
              <a:spcPct val="0"/>
            </a:spcBef>
            <a:spcAft>
              <a:spcPts val="0"/>
            </a:spcAft>
            <a:buFont typeface="Arial" panose="020B0604020202020204" pitchFamily="34" charset="0"/>
            <a:buChar char="•"/>
          </a:pPr>
          <a:r>
            <a:rPr lang="en-US" sz="1600" kern="1200" dirty="0">
              <a:solidFill>
                <a:prstClr val="black">
                  <a:hueOff val="0"/>
                  <a:satOff val="0"/>
                  <a:lumOff val="0"/>
                  <a:alphaOff val="0"/>
                </a:prstClr>
              </a:solidFill>
              <a:latin typeface="Calibri"/>
              <a:ea typeface="+mn-ea"/>
              <a:cs typeface="+mn-cs"/>
            </a:rPr>
            <a:t>Increased confidence in ART effectiveness</a:t>
          </a:r>
        </a:p>
      </dgm:t>
    </dgm:pt>
    <dgm:pt modelId="{0FF3D9FB-E311-EE45-8E44-5D1C2F942353}" type="parTrans" cxnId="{01A8918F-E71E-BE42-807A-80044368C8EA}">
      <dgm:prSet/>
      <dgm:spPr/>
      <dgm:t>
        <a:bodyPr/>
        <a:lstStyle/>
        <a:p>
          <a:endParaRPr lang="en-US"/>
        </a:p>
      </dgm:t>
    </dgm:pt>
    <dgm:pt modelId="{3D62FF68-7470-BA47-9C8D-391FD5DCE776}" type="sibTrans" cxnId="{01A8918F-E71E-BE42-807A-80044368C8EA}">
      <dgm:prSet/>
      <dgm:spPr/>
      <dgm:t>
        <a:bodyPr/>
        <a:lstStyle/>
        <a:p>
          <a:endParaRPr lang="en-US"/>
        </a:p>
      </dgm:t>
    </dgm:pt>
    <dgm:pt modelId="{6E0882AB-37DB-8F4F-9EE3-EA3246241DBA}">
      <dgm:prSet custT="1"/>
      <dgm:spPr>
        <a:solidFill>
          <a:srgbClr val="EDEDFF">
            <a:alpha val="90000"/>
          </a:srgbClr>
        </a:solidFill>
        <a:ln w="19050" cap="flat" cmpd="sng" algn="ctr">
          <a:solidFill>
            <a:srgbClr val="941100"/>
          </a:solidFill>
          <a:prstDash val="solid"/>
        </a:ln>
        <a:effectLst/>
      </dgm:spPr>
      <dgm:t>
        <a:bodyPr spcFirstLastPara="0" vert="horz" wrap="square" lIns="656641" tIns="229108" rIns="656641" bIns="78232" numCol="1" spcCol="1270" anchor="b" anchorCtr="0"/>
        <a:lstStyle/>
        <a:p>
          <a:pPr marL="182880" lvl="1" indent="-182880" algn="l" defTabSz="622300">
            <a:lnSpc>
              <a:spcPct val="90000"/>
            </a:lnSpc>
            <a:spcBef>
              <a:spcPct val="0"/>
            </a:spcBef>
            <a:spcAft>
              <a:spcPts val="0"/>
            </a:spcAft>
            <a:buFont typeface="Arial" panose="020B0604020202020204" pitchFamily="34" charset="0"/>
            <a:buChar char="•"/>
          </a:pPr>
          <a:r>
            <a:rPr lang="en-US" sz="1600" kern="1200" dirty="0">
              <a:solidFill>
                <a:prstClr val="black">
                  <a:hueOff val="0"/>
                  <a:satOff val="0"/>
                  <a:lumOff val="0"/>
                  <a:alphaOff val="0"/>
                </a:prstClr>
              </a:solidFill>
              <a:latin typeface="Calibri"/>
              <a:ea typeface="+mn-ea"/>
              <a:cs typeface="+mn-cs"/>
            </a:rPr>
            <a:t>Improved safety profiles of ART regimens</a:t>
          </a:r>
        </a:p>
      </dgm:t>
    </dgm:pt>
    <dgm:pt modelId="{5397EA7E-4115-7447-ADF4-C6DC55D7D1E7}" type="parTrans" cxnId="{0394E275-EE02-CF4E-BB0F-377D128A34C9}">
      <dgm:prSet/>
      <dgm:spPr/>
      <dgm:t>
        <a:bodyPr/>
        <a:lstStyle/>
        <a:p>
          <a:endParaRPr lang="en-US"/>
        </a:p>
      </dgm:t>
    </dgm:pt>
    <dgm:pt modelId="{0E368E38-970F-964B-BFC1-37F1A944479E}" type="sibTrans" cxnId="{0394E275-EE02-CF4E-BB0F-377D128A34C9}">
      <dgm:prSet/>
      <dgm:spPr/>
      <dgm:t>
        <a:bodyPr/>
        <a:lstStyle/>
        <a:p>
          <a:endParaRPr lang="en-US"/>
        </a:p>
      </dgm:t>
    </dgm:pt>
    <dgm:pt modelId="{10CDE4A0-0CEB-2D48-BC5F-BB02D305B745}">
      <dgm:prSet/>
      <dgm:spPr>
        <a:solidFill>
          <a:schemeClr val="tx1">
            <a:lumMod val="75000"/>
            <a:lumOff val="25000"/>
          </a:schemeClr>
        </a:solidFill>
      </dgm:spPr>
      <dgm:t>
        <a:bodyPr/>
        <a:lstStyle/>
        <a:p>
          <a:r>
            <a:rPr lang="en-US"/>
            <a:t>Benefits of ART</a:t>
          </a:r>
          <a:r>
            <a:rPr lang="en-US" baseline="30000"/>
            <a:t>1-4</a:t>
          </a:r>
          <a:endParaRPr lang="en-US" dirty="0"/>
        </a:p>
      </dgm:t>
    </dgm:pt>
    <dgm:pt modelId="{5D0BAAE9-0B63-8C47-98EA-03B16E167B67}" type="parTrans" cxnId="{0EE2E426-79E6-EC48-ABF7-4A17CEA30732}">
      <dgm:prSet/>
      <dgm:spPr/>
      <dgm:t>
        <a:bodyPr/>
        <a:lstStyle/>
        <a:p>
          <a:endParaRPr lang="en-US"/>
        </a:p>
      </dgm:t>
    </dgm:pt>
    <dgm:pt modelId="{EEA1684D-3176-354C-8E0F-7FA14AABA8DD}" type="sibTrans" cxnId="{0EE2E426-79E6-EC48-ABF7-4A17CEA30732}">
      <dgm:prSet/>
      <dgm:spPr/>
      <dgm:t>
        <a:bodyPr/>
        <a:lstStyle/>
        <a:p>
          <a:endParaRPr lang="en-US"/>
        </a:p>
      </dgm:t>
    </dgm:pt>
    <dgm:pt modelId="{FFE52A8A-F201-BA4E-ABF0-9BE9D0DED59A}">
      <dgm:prSet custT="1"/>
      <dgm:spPr>
        <a:solidFill>
          <a:srgbClr val="EDEDFF">
            <a:alpha val="90000"/>
          </a:srgbClr>
        </a:solidFill>
        <a:ln w="19050" cap="flat" cmpd="sng" algn="ctr">
          <a:solidFill>
            <a:srgbClr val="941100"/>
          </a:solidFill>
          <a:prstDash val="solid"/>
        </a:ln>
        <a:effectLst/>
      </dgm:spPr>
      <dgm:t>
        <a:bodyPr spcFirstLastPara="0" vert="horz" wrap="square" lIns="656641" tIns="229108" rIns="656641" bIns="78232" numCol="1" spcCol="1270" anchor="b" anchorCtr="0"/>
        <a:lstStyle/>
        <a:p>
          <a:pPr marL="182880" lvl="1" indent="-182880" algn="l" defTabSz="622300">
            <a:lnSpc>
              <a:spcPct val="90000"/>
            </a:lnSpc>
            <a:spcBef>
              <a:spcPct val="0"/>
            </a:spcBef>
            <a:spcAft>
              <a:spcPts val="0"/>
            </a:spcAft>
            <a:buFont typeface="Arial" panose="020B0604020202020204" pitchFamily="34" charset="0"/>
            <a:buChar char="•"/>
          </a:pPr>
          <a:r>
            <a:rPr lang="en-US" sz="1600" kern="1200" dirty="0">
              <a:solidFill>
                <a:prstClr val="black">
                  <a:hueOff val="0"/>
                  <a:satOff val="0"/>
                  <a:lumOff val="0"/>
                  <a:alphaOff val="0"/>
                </a:prstClr>
              </a:solidFill>
              <a:latin typeface="Calibri"/>
              <a:ea typeface="+mn-ea"/>
              <a:cs typeface="+mn-cs"/>
            </a:rPr>
            <a:t>Having an uninfected baby</a:t>
          </a:r>
        </a:p>
      </dgm:t>
    </dgm:pt>
    <dgm:pt modelId="{01E272CF-5E2C-E34D-B729-5A947BAC03EA}" type="parTrans" cxnId="{30E2080F-0D36-3349-BE31-486ED12B6A10}">
      <dgm:prSet/>
      <dgm:spPr/>
      <dgm:t>
        <a:bodyPr/>
        <a:lstStyle/>
        <a:p>
          <a:endParaRPr lang="en-US"/>
        </a:p>
      </dgm:t>
    </dgm:pt>
    <dgm:pt modelId="{076E3375-A715-9644-8877-A42427475F80}" type="sibTrans" cxnId="{30E2080F-0D36-3349-BE31-486ED12B6A10}">
      <dgm:prSet/>
      <dgm:spPr/>
      <dgm:t>
        <a:bodyPr/>
        <a:lstStyle/>
        <a:p>
          <a:endParaRPr lang="en-US"/>
        </a:p>
      </dgm:t>
    </dgm:pt>
    <dgm:pt modelId="{43952F17-06CF-4948-8097-00430528DD23}">
      <dgm:prSet custT="1"/>
      <dgm:spPr>
        <a:solidFill>
          <a:srgbClr val="EDEDFF">
            <a:alpha val="90000"/>
          </a:srgbClr>
        </a:solidFill>
        <a:ln w="19050" cap="flat" cmpd="sng" algn="ctr">
          <a:solidFill>
            <a:srgbClr val="941100"/>
          </a:solidFill>
          <a:prstDash val="solid"/>
        </a:ln>
        <a:effectLst/>
      </dgm:spPr>
      <dgm:t>
        <a:bodyPr spcFirstLastPara="0" vert="horz" wrap="square" lIns="656641" tIns="229108" rIns="656641" bIns="78232" numCol="1" spcCol="1270" anchor="b" anchorCtr="0"/>
        <a:lstStyle/>
        <a:p>
          <a:pPr marL="182880" lvl="1" indent="-182880" algn="l" defTabSz="622300">
            <a:lnSpc>
              <a:spcPct val="90000"/>
            </a:lnSpc>
            <a:spcBef>
              <a:spcPct val="0"/>
            </a:spcBef>
            <a:spcAft>
              <a:spcPts val="0"/>
            </a:spcAft>
            <a:buFont typeface="Arial" panose="020B0604020202020204" pitchFamily="34" charset="0"/>
            <a:buChar char="•"/>
          </a:pPr>
          <a:r>
            <a:rPr lang="en-US" sz="1600" kern="1200" dirty="0">
              <a:solidFill>
                <a:prstClr val="black">
                  <a:hueOff val="0"/>
                  <a:satOff val="0"/>
                  <a:lumOff val="0"/>
                  <a:alphaOff val="0"/>
                </a:prstClr>
              </a:solidFill>
              <a:latin typeface="Calibri"/>
              <a:ea typeface="+mn-ea"/>
              <a:cs typeface="+mn-cs"/>
            </a:rPr>
            <a:t>Living to experience motherhood</a:t>
          </a:r>
        </a:p>
      </dgm:t>
    </dgm:pt>
    <dgm:pt modelId="{7743EB42-AF1C-5641-858A-64C92374934D}" type="parTrans" cxnId="{B62E545E-0FEF-694E-8BF2-7A05D57FDA32}">
      <dgm:prSet/>
      <dgm:spPr/>
      <dgm:t>
        <a:bodyPr/>
        <a:lstStyle/>
        <a:p>
          <a:endParaRPr lang="en-US"/>
        </a:p>
      </dgm:t>
    </dgm:pt>
    <dgm:pt modelId="{E2E11ECF-02A9-384E-843A-DCA41994142B}" type="sibTrans" cxnId="{B62E545E-0FEF-694E-8BF2-7A05D57FDA32}">
      <dgm:prSet/>
      <dgm:spPr/>
      <dgm:t>
        <a:bodyPr/>
        <a:lstStyle/>
        <a:p>
          <a:endParaRPr lang="en-US"/>
        </a:p>
      </dgm:t>
    </dgm:pt>
    <dgm:pt modelId="{A8317BA9-DE4E-9E4E-9890-6755114A9EF9}" type="pres">
      <dgm:prSet presAssocID="{11D76F0B-2956-474E-A7B0-2E3DF5CB9E31}" presName="linear" presStyleCnt="0">
        <dgm:presLayoutVars>
          <dgm:dir/>
          <dgm:animLvl val="lvl"/>
          <dgm:resizeHandles val="exact"/>
        </dgm:presLayoutVars>
      </dgm:prSet>
      <dgm:spPr/>
    </dgm:pt>
    <dgm:pt modelId="{275A8DCD-C5E7-2E42-B7A4-3F60081243BF}" type="pres">
      <dgm:prSet presAssocID="{2A8EDAA2-C2BA-714A-9A9D-7C5CA885279D}" presName="parentLin" presStyleCnt="0"/>
      <dgm:spPr/>
    </dgm:pt>
    <dgm:pt modelId="{C333EC00-B5E0-094F-AD72-C0B042857771}" type="pres">
      <dgm:prSet presAssocID="{2A8EDAA2-C2BA-714A-9A9D-7C5CA885279D}" presName="parentLeftMargin" presStyleLbl="node1" presStyleIdx="0" presStyleCnt="2"/>
      <dgm:spPr/>
    </dgm:pt>
    <dgm:pt modelId="{DF49E4F5-D412-5749-AE61-6966217CEE6F}" type="pres">
      <dgm:prSet presAssocID="{2A8EDAA2-C2BA-714A-9A9D-7C5CA885279D}" presName="parentText" presStyleLbl="node1" presStyleIdx="0" presStyleCnt="2">
        <dgm:presLayoutVars>
          <dgm:chMax val="0"/>
          <dgm:bulletEnabled val="1"/>
        </dgm:presLayoutVars>
      </dgm:prSet>
      <dgm:spPr/>
    </dgm:pt>
    <dgm:pt modelId="{80E35093-811E-8549-BDEF-6B7A3466D27B}" type="pres">
      <dgm:prSet presAssocID="{2A8EDAA2-C2BA-714A-9A9D-7C5CA885279D}" presName="negativeSpace" presStyleCnt="0"/>
      <dgm:spPr/>
    </dgm:pt>
    <dgm:pt modelId="{682EAA30-DA10-FA4A-9593-A909596FFD99}" type="pres">
      <dgm:prSet presAssocID="{2A8EDAA2-C2BA-714A-9A9D-7C5CA885279D}" presName="childText" presStyleLbl="conFgAcc1" presStyleIdx="0" presStyleCnt="2">
        <dgm:presLayoutVars>
          <dgm:bulletEnabled val="1"/>
        </dgm:presLayoutVars>
      </dgm:prSet>
      <dgm:spPr>
        <a:xfrm>
          <a:off x="0" y="660462"/>
          <a:ext cx="8229600" cy="990675"/>
        </a:xfrm>
        <a:prstGeom prst="rect">
          <a:avLst/>
        </a:prstGeom>
      </dgm:spPr>
    </dgm:pt>
    <dgm:pt modelId="{6A82B34E-87E0-7C40-B3C0-D7987F6C6632}" type="pres">
      <dgm:prSet presAssocID="{6D438856-741E-9140-A891-EB407E1D84B1}" presName="spaceBetweenRectangles" presStyleCnt="0"/>
      <dgm:spPr/>
    </dgm:pt>
    <dgm:pt modelId="{FE346C8E-20C4-C44D-A6B0-1BBD39AC1220}" type="pres">
      <dgm:prSet presAssocID="{10CDE4A0-0CEB-2D48-BC5F-BB02D305B745}" presName="parentLin" presStyleCnt="0"/>
      <dgm:spPr/>
    </dgm:pt>
    <dgm:pt modelId="{C6F39138-524F-4644-A62A-33982E1D1C91}" type="pres">
      <dgm:prSet presAssocID="{10CDE4A0-0CEB-2D48-BC5F-BB02D305B745}" presName="parentLeftMargin" presStyleLbl="node1" presStyleIdx="0" presStyleCnt="2"/>
      <dgm:spPr/>
    </dgm:pt>
    <dgm:pt modelId="{482754FF-43A4-D24B-B122-C2E7A2E9AF22}" type="pres">
      <dgm:prSet presAssocID="{10CDE4A0-0CEB-2D48-BC5F-BB02D305B745}" presName="parentText" presStyleLbl="node1" presStyleIdx="1" presStyleCnt="2">
        <dgm:presLayoutVars>
          <dgm:chMax val="0"/>
          <dgm:bulletEnabled val="1"/>
        </dgm:presLayoutVars>
      </dgm:prSet>
      <dgm:spPr/>
    </dgm:pt>
    <dgm:pt modelId="{D69B4FCE-96CC-DB4C-9692-A22B05D3B1F3}" type="pres">
      <dgm:prSet presAssocID="{10CDE4A0-0CEB-2D48-BC5F-BB02D305B745}" presName="negativeSpace" presStyleCnt="0"/>
      <dgm:spPr/>
    </dgm:pt>
    <dgm:pt modelId="{269B89B6-BDB1-C443-9C75-B3A562E0062A}" type="pres">
      <dgm:prSet presAssocID="{10CDE4A0-0CEB-2D48-BC5F-BB02D305B745}" presName="childText" presStyleLbl="conFgAcc1" presStyleIdx="1" presStyleCnt="2">
        <dgm:presLayoutVars>
          <dgm:bulletEnabled val="1"/>
        </dgm:presLayoutVars>
      </dgm:prSet>
      <dgm:spPr>
        <a:xfrm>
          <a:off x="0" y="1853288"/>
          <a:ext cx="8229600" cy="990675"/>
        </a:xfrm>
        <a:prstGeom prst="rect">
          <a:avLst/>
        </a:prstGeom>
      </dgm:spPr>
    </dgm:pt>
  </dgm:ptLst>
  <dgm:cxnLst>
    <dgm:cxn modelId="{30E2080F-0D36-3349-BE31-486ED12B6A10}" srcId="{10CDE4A0-0CEB-2D48-BC5F-BB02D305B745}" destId="{FFE52A8A-F201-BA4E-ABF0-9BE9D0DED59A}" srcOrd="0" destOrd="0" parTransId="{01E272CF-5E2C-E34D-B729-5A947BAC03EA}" sibTransId="{076E3375-A715-9644-8877-A42427475F80}"/>
    <dgm:cxn modelId="{0EE2E426-79E6-EC48-ABF7-4A17CEA30732}" srcId="{11D76F0B-2956-474E-A7B0-2E3DF5CB9E31}" destId="{10CDE4A0-0CEB-2D48-BC5F-BB02D305B745}" srcOrd="1" destOrd="0" parTransId="{5D0BAAE9-0B63-8C47-98EA-03B16E167B67}" sibTransId="{EEA1684D-3176-354C-8E0F-7FA14AABA8DD}"/>
    <dgm:cxn modelId="{E2010A2B-F19C-5C4C-A6D0-4101D130F7BE}" srcId="{11D76F0B-2956-474E-A7B0-2E3DF5CB9E31}" destId="{2A8EDAA2-C2BA-714A-9A9D-7C5CA885279D}" srcOrd="0" destOrd="0" parTransId="{D57BCAA8-05C2-2840-B0BA-A4DCF480206E}" sibTransId="{6D438856-741E-9140-A891-EB407E1D84B1}"/>
    <dgm:cxn modelId="{B62E545E-0FEF-694E-8BF2-7A05D57FDA32}" srcId="{10CDE4A0-0CEB-2D48-BC5F-BB02D305B745}" destId="{43952F17-06CF-4948-8097-00430528DD23}" srcOrd="1" destOrd="0" parTransId="{7743EB42-AF1C-5641-858A-64C92374934D}" sibTransId="{E2E11ECF-02A9-384E-843A-DCA41994142B}"/>
    <dgm:cxn modelId="{2FAB415F-3D92-144E-A563-1DF3F65CBDAE}" type="presOf" srcId="{10CDE4A0-0CEB-2D48-BC5F-BB02D305B745}" destId="{482754FF-43A4-D24B-B122-C2E7A2E9AF22}" srcOrd="1" destOrd="0" presId="urn:microsoft.com/office/officeart/2005/8/layout/list1"/>
    <dgm:cxn modelId="{533ED046-A19F-4840-9277-9879C7BDD817}" type="presOf" srcId="{2A8EDAA2-C2BA-714A-9A9D-7C5CA885279D}" destId="{DF49E4F5-D412-5749-AE61-6966217CEE6F}" srcOrd="1" destOrd="0" presId="urn:microsoft.com/office/officeart/2005/8/layout/list1"/>
    <dgm:cxn modelId="{0394E275-EE02-CF4E-BB0F-377D128A34C9}" srcId="{2A8EDAA2-C2BA-714A-9A9D-7C5CA885279D}" destId="{6E0882AB-37DB-8F4F-9EE3-EA3246241DBA}" srcOrd="1" destOrd="0" parTransId="{5397EA7E-4115-7447-ADF4-C6DC55D7D1E7}" sibTransId="{0E368E38-970F-964B-BFC1-37F1A944479E}"/>
    <dgm:cxn modelId="{4C699D59-0195-8A48-AEF1-15285E00628D}" type="presOf" srcId="{3A2E3CE1-E6DC-BD4D-BDD3-CA3591D3F97C}" destId="{682EAA30-DA10-FA4A-9593-A909596FFD99}" srcOrd="0" destOrd="0" presId="urn:microsoft.com/office/officeart/2005/8/layout/list1"/>
    <dgm:cxn modelId="{90CA728C-0E1E-4443-84FE-2B055A0A1A6D}" type="presOf" srcId="{43952F17-06CF-4948-8097-00430528DD23}" destId="{269B89B6-BDB1-C443-9C75-B3A562E0062A}" srcOrd="0" destOrd="1" presId="urn:microsoft.com/office/officeart/2005/8/layout/list1"/>
    <dgm:cxn modelId="{01A8918F-E71E-BE42-807A-80044368C8EA}" srcId="{2A8EDAA2-C2BA-714A-9A9D-7C5CA885279D}" destId="{3A2E3CE1-E6DC-BD4D-BDD3-CA3591D3F97C}" srcOrd="0" destOrd="0" parTransId="{0FF3D9FB-E311-EE45-8E44-5D1C2F942353}" sibTransId="{3D62FF68-7470-BA47-9C8D-391FD5DCE776}"/>
    <dgm:cxn modelId="{1D0E1597-C6F4-B342-B1E8-F9A921F2223F}" type="presOf" srcId="{6E0882AB-37DB-8F4F-9EE3-EA3246241DBA}" destId="{682EAA30-DA10-FA4A-9593-A909596FFD99}" srcOrd="0" destOrd="1" presId="urn:microsoft.com/office/officeart/2005/8/layout/list1"/>
    <dgm:cxn modelId="{6E2C62B0-A478-8D46-9789-9341BFDE4A72}" type="presOf" srcId="{2A8EDAA2-C2BA-714A-9A9D-7C5CA885279D}" destId="{C333EC00-B5E0-094F-AD72-C0B042857771}" srcOrd="0" destOrd="0" presId="urn:microsoft.com/office/officeart/2005/8/layout/list1"/>
    <dgm:cxn modelId="{AFF6FDC4-6743-C247-B007-3CB5F62BC479}" type="presOf" srcId="{11D76F0B-2956-474E-A7B0-2E3DF5CB9E31}" destId="{A8317BA9-DE4E-9E4E-9890-6755114A9EF9}" srcOrd="0" destOrd="0" presId="urn:microsoft.com/office/officeart/2005/8/layout/list1"/>
    <dgm:cxn modelId="{271A5ACF-D874-B047-BE99-B2688E940160}" type="presOf" srcId="{10CDE4A0-0CEB-2D48-BC5F-BB02D305B745}" destId="{C6F39138-524F-4644-A62A-33982E1D1C91}" srcOrd="0" destOrd="0" presId="urn:microsoft.com/office/officeart/2005/8/layout/list1"/>
    <dgm:cxn modelId="{96F4CEE1-7D85-6543-B8EC-CBC6F7D8347A}" type="presOf" srcId="{FFE52A8A-F201-BA4E-ABF0-9BE9D0DED59A}" destId="{269B89B6-BDB1-C443-9C75-B3A562E0062A}" srcOrd="0" destOrd="0" presId="urn:microsoft.com/office/officeart/2005/8/layout/list1"/>
    <dgm:cxn modelId="{9BD72E3C-0E19-0747-82DF-0F27E2D6911E}" type="presParOf" srcId="{A8317BA9-DE4E-9E4E-9890-6755114A9EF9}" destId="{275A8DCD-C5E7-2E42-B7A4-3F60081243BF}" srcOrd="0" destOrd="0" presId="urn:microsoft.com/office/officeart/2005/8/layout/list1"/>
    <dgm:cxn modelId="{08972342-8024-8C41-9123-298077D34BE5}" type="presParOf" srcId="{275A8DCD-C5E7-2E42-B7A4-3F60081243BF}" destId="{C333EC00-B5E0-094F-AD72-C0B042857771}" srcOrd="0" destOrd="0" presId="urn:microsoft.com/office/officeart/2005/8/layout/list1"/>
    <dgm:cxn modelId="{33973F9D-0014-B44C-831A-55C328F18C10}" type="presParOf" srcId="{275A8DCD-C5E7-2E42-B7A4-3F60081243BF}" destId="{DF49E4F5-D412-5749-AE61-6966217CEE6F}" srcOrd="1" destOrd="0" presId="urn:microsoft.com/office/officeart/2005/8/layout/list1"/>
    <dgm:cxn modelId="{6CC46318-38FA-3C44-A67A-503CD19A4A3A}" type="presParOf" srcId="{A8317BA9-DE4E-9E4E-9890-6755114A9EF9}" destId="{80E35093-811E-8549-BDEF-6B7A3466D27B}" srcOrd="1" destOrd="0" presId="urn:microsoft.com/office/officeart/2005/8/layout/list1"/>
    <dgm:cxn modelId="{CC560234-E7BE-4943-9D7C-1B14EDA3FB34}" type="presParOf" srcId="{A8317BA9-DE4E-9E4E-9890-6755114A9EF9}" destId="{682EAA30-DA10-FA4A-9593-A909596FFD99}" srcOrd="2" destOrd="0" presId="urn:microsoft.com/office/officeart/2005/8/layout/list1"/>
    <dgm:cxn modelId="{DE6C0590-A45F-6242-972A-4130114B77D8}" type="presParOf" srcId="{A8317BA9-DE4E-9E4E-9890-6755114A9EF9}" destId="{6A82B34E-87E0-7C40-B3C0-D7987F6C6632}" srcOrd="3" destOrd="0" presId="urn:microsoft.com/office/officeart/2005/8/layout/list1"/>
    <dgm:cxn modelId="{10071A39-2B79-F447-A793-F071DF9EF4ED}" type="presParOf" srcId="{A8317BA9-DE4E-9E4E-9890-6755114A9EF9}" destId="{FE346C8E-20C4-C44D-A6B0-1BBD39AC1220}" srcOrd="4" destOrd="0" presId="urn:microsoft.com/office/officeart/2005/8/layout/list1"/>
    <dgm:cxn modelId="{650198F1-DB7C-8144-9718-3F66C59DD656}" type="presParOf" srcId="{FE346C8E-20C4-C44D-A6B0-1BBD39AC1220}" destId="{C6F39138-524F-4644-A62A-33982E1D1C91}" srcOrd="0" destOrd="0" presId="urn:microsoft.com/office/officeart/2005/8/layout/list1"/>
    <dgm:cxn modelId="{5FFFE186-C101-F648-A188-37BD0D8D0E3A}" type="presParOf" srcId="{FE346C8E-20C4-C44D-A6B0-1BBD39AC1220}" destId="{482754FF-43A4-D24B-B122-C2E7A2E9AF22}" srcOrd="1" destOrd="0" presId="urn:microsoft.com/office/officeart/2005/8/layout/list1"/>
    <dgm:cxn modelId="{B003ABB0-6E98-914A-A558-0A56EA824F2E}" type="presParOf" srcId="{A8317BA9-DE4E-9E4E-9890-6755114A9EF9}" destId="{D69B4FCE-96CC-DB4C-9692-A22B05D3B1F3}" srcOrd="5" destOrd="0" presId="urn:microsoft.com/office/officeart/2005/8/layout/list1"/>
    <dgm:cxn modelId="{F36B4937-EB15-514F-BF76-37061B030553}" type="presParOf" srcId="{A8317BA9-DE4E-9E4E-9890-6755114A9EF9}" destId="{269B89B6-BDB1-C443-9C75-B3A562E0062A}"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4A4DB6-3E42-E247-8F68-9DC9B6A5BFA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787CBFCC-14E4-2540-AA45-8B00A5FA5445}">
      <dgm:prSet phldrT="[Text]" custT="1"/>
      <dgm:spPr>
        <a:solidFill>
          <a:schemeClr val="tx1">
            <a:lumMod val="75000"/>
            <a:lumOff val="25000"/>
          </a:schemeClr>
        </a:solidFill>
      </dgm:spPr>
      <dgm:t>
        <a:bodyPr/>
        <a:lstStyle/>
        <a:p>
          <a:pPr>
            <a:buFont typeface="Wingdings" pitchFamily="2" charset="2"/>
            <a:buChar char="§"/>
          </a:pPr>
          <a:r>
            <a:rPr lang="en-US" sz="1600" b="0" dirty="0"/>
            <a:t>Pregnancy Testing</a:t>
          </a:r>
        </a:p>
      </dgm:t>
    </dgm:pt>
    <dgm:pt modelId="{1CF4AC2D-6E71-8B49-8694-C5B9DB008FF5}" type="parTrans" cxnId="{3EBB6AD1-8549-874E-A1C7-C613FA7A6B55}">
      <dgm:prSet/>
      <dgm:spPr/>
      <dgm:t>
        <a:bodyPr/>
        <a:lstStyle/>
        <a:p>
          <a:endParaRPr lang="en-US" sz="1600"/>
        </a:p>
      </dgm:t>
    </dgm:pt>
    <dgm:pt modelId="{AB7E3804-F71E-474A-BE67-3C99032B296B}" type="sibTrans" cxnId="{3EBB6AD1-8549-874E-A1C7-C613FA7A6B55}">
      <dgm:prSet/>
      <dgm:spPr/>
      <dgm:t>
        <a:bodyPr/>
        <a:lstStyle/>
        <a:p>
          <a:endParaRPr lang="en-US" sz="1600"/>
        </a:p>
      </dgm:t>
    </dgm:pt>
    <dgm:pt modelId="{F306038F-DBB5-2044-BB40-1633FF8862DE}">
      <dgm:prSet custT="1"/>
      <dgm:spPr>
        <a:solidFill>
          <a:schemeClr val="tx1">
            <a:lumMod val="75000"/>
            <a:lumOff val="25000"/>
          </a:schemeClr>
        </a:solidFill>
      </dgm:spPr>
      <dgm:t>
        <a:bodyPr/>
        <a:lstStyle/>
        <a:p>
          <a:r>
            <a:rPr lang="en-US" sz="1400" dirty="0"/>
            <a:t>Embryo-fetal toxicity may occur when used at the time of conception and in early pregnancy</a:t>
          </a:r>
        </a:p>
      </dgm:t>
    </dgm:pt>
    <dgm:pt modelId="{4A63F541-669F-474B-9E74-D20892B2BB87}" type="parTrans" cxnId="{2867998A-E084-B34F-84FF-49A40A7E7E7D}">
      <dgm:prSet/>
      <dgm:spPr/>
      <dgm:t>
        <a:bodyPr/>
        <a:lstStyle/>
        <a:p>
          <a:endParaRPr lang="en-US" sz="1600"/>
        </a:p>
      </dgm:t>
    </dgm:pt>
    <dgm:pt modelId="{24D8FE7D-8A48-ED44-8E4E-939C0AE3C0ED}" type="sibTrans" cxnId="{2867998A-E084-B34F-84FF-49A40A7E7E7D}">
      <dgm:prSet/>
      <dgm:spPr/>
      <dgm:t>
        <a:bodyPr/>
        <a:lstStyle/>
        <a:p>
          <a:endParaRPr lang="en-US" sz="1600"/>
        </a:p>
      </dgm:t>
    </dgm:pt>
    <dgm:pt modelId="{9252E1E9-3A64-2F41-81EE-6C0E82F4D724}">
      <dgm:prSet custT="1"/>
      <dgm:spPr>
        <a:solidFill>
          <a:schemeClr val="tx1">
            <a:lumMod val="75000"/>
            <a:lumOff val="25000"/>
          </a:schemeClr>
        </a:solidFill>
      </dgm:spPr>
      <dgm:t>
        <a:bodyPr/>
        <a:lstStyle/>
        <a:p>
          <a:r>
            <a:rPr lang="en-US" sz="1400" dirty="0"/>
            <a:t>Avoid use of dolutegravir at the time of conception through the first trimester of pregnancy</a:t>
          </a:r>
        </a:p>
      </dgm:t>
    </dgm:pt>
    <dgm:pt modelId="{F3BDE736-7070-FE47-9E5B-5D2B18518534}" type="parTrans" cxnId="{E55B3784-45E0-0246-B6BA-A2A7F197E96F}">
      <dgm:prSet/>
      <dgm:spPr/>
      <dgm:t>
        <a:bodyPr/>
        <a:lstStyle/>
        <a:p>
          <a:endParaRPr lang="en-US" sz="1600"/>
        </a:p>
      </dgm:t>
    </dgm:pt>
    <dgm:pt modelId="{F9D74F4E-D242-7342-932A-69922EE6A184}" type="sibTrans" cxnId="{E55B3784-45E0-0246-B6BA-A2A7F197E96F}">
      <dgm:prSet/>
      <dgm:spPr/>
      <dgm:t>
        <a:bodyPr/>
        <a:lstStyle/>
        <a:p>
          <a:endParaRPr lang="en-US" sz="1600"/>
        </a:p>
      </dgm:t>
    </dgm:pt>
    <dgm:pt modelId="{31C1CDED-E11B-654E-93C3-F8637666BEB9}">
      <dgm:prSet custT="1"/>
      <dgm:spPr>
        <a:solidFill>
          <a:schemeClr val="tx1">
            <a:lumMod val="75000"/>
            <a:lumOff val="25000"/>
          </a:schemeClr>
        </a:solidFill>
      </dgm:spPr>
      <dgm:t>
        <a:bodyPr/>
        <a:lstStyle/>
        <a:p>
          <a:r>
            <a:rPr lang="en-US" sz="1400" dirty="0"/>
            <a:t>Advise adolescents and adults of childbearing potential to use effective contraception</a:t>
          </a:r>
        </a:p>
      </dgm:t>
    </dgm:pt>
    <dgm:pt modelId="{FDA8B173-0B0A-AE41-9284-F842CA5A5AF3}" type="parTrans" cxnId="{71DE3AA2-6861-7347-B430-D19E394A9D37}">
      <dgm:prSet/>
      <dgm:spPr/>
      <dgm:t>
        <a:bodyPr/>
        <a:lstStyle/>
        <a:p>
          <a:endParaRPr lang="en-US" sz="1600"/>
        </a:p>
      </dgm:t>
    </dgm:pt>
    <dgm:pt modelId="{34F713C2-9724-074A-A546-4EBC6D01DB14}" type="sibTrans" cxnId="{71DE3AA2-6861-7347-B430-D19E394A9D37}">
      <dgm:prSet/>
      <dgm:spPr/>
      <dgm:t>
        <a:bodyPr/>
        <a:lstStyle/>
        <a:p>
          <a:endParaRPr lang="en-US" sz="1600"/>
        </a:p>
      </dgm:t>
    </dgm:pt>
    <dgm:pt modelId="{C4AFB7D3-6696-C745-B24A-C1672245ADF1}">
      <dgm:prSet phldrT="[Text]" custT="1"/>
      <dgm:spPr>
        <a:solidFill>
          <a:srgbClr val="EDEDFF">
            <a:alpha val="90000"/>
          </a:srgbClr>
        </a:solidFill>
        <a:ln w="19050" cap="flat" cmpd="sng" algn="ctr">
          <a:solidFill>
            <a:srgbClr val="941100"/>
          </a:solidFill>
          <a:prstDash val="solid"/>
        </a:ln>
        <a:effectLst/>
      </dgm:spPr>
      <dgm:t>
        <a:bodyPr spcFirstLastPara="0" vert="horz" wrap="square" lIns="656641" tIns="229108" rIns="656641" bIns="78232" numCol="1" spcCol="1270" anchor="b" anchorCtr="0"/>
        <a:lstStyle/>
        <a:p>
          <a:pPr marL="0" indent="0">
            <a:buFont typeface="Wingdings" pitchFamily="2" charset="2"/>
            <a:buNone/>
          </a:pPr>
          <a:r>
            <a:rPr lang="en-US" sz="1400" dirty="0"/>
            <a:t>Perform pregnancy testing before initiation of dolutegravir in adolescents and adults of childbearing potential</a:t>
          </a:r>
        </a:p>
      </dgm:t>
    </dgm:pt>
    <dgm:pt modelId="{FCBE43F9-020D-CA4C-87BD-A0D489204B35}" type="parTrans" cxnId="{877C0D65-D0C6-D44D-94A8-7A89EB11AC13}">
      <dgm:prSet/>
      <dgm:spPr/>
      <dgm:t>
        <a:bodyPr/>
        <a:lstStyle/>
        <a:p>
          <a:endParaRPr lang="en-US" sz="1600"/>
        </a:p>
      </dgm:t>
    </dgm:pt>
    <dgm:pt modelId="{FE836B6B-BABB-A444-9DED-362EACBE5311}" type="sibTrans" cxnId="{877C0D65-D0C6-D44D-94A8-7A89EB11AC13}">
      <dgm:prSet/>
      <dgm:spPr/>
      <dgm:t>
        <a:bodyPr/>
        <a:lstStyle/>
        <a:p>
          <a:endParaRPr lang="en-US" sz="1600"/>
        </a:p>
      </dgm:t>
    </dgm:pt>
    <dgm:pt modelId="{498DCF57-FE3E-874C-ADB5-E1F0E97FFC56}">
      <dgm:prSet custT="1"/>
      <dgm:spPr>
        <a:solidFill>
          <a:srgbClr val="EDEDFF">
            <a:alpha val="90000"/>
          </a:srgbClr>
        </a:solidFill>
        <a:ln w="19050" cap="flat" cmpd="sng" algn="ctr">
          <a:solidFill>
            <a:srgbClr val="941100"/>
          </a:solidFill>
          <a:prstDash val="solid"/>
        </a:ln>
        <a:effectLst/>
      </dgm:spPr>
      <dgm:t>
        <a:bodyPr spcFirstLastPara="0" vert="horz" wrap="square" lIns="656641" tIns="229108" rIns="656641" bIns="78232" numCol="1" spcCol="1270" anchor="b" anchorCtr="0"/>
        <a:lstStyle/>
        <a:p>
          <a:pPr marL="0" lvl="1" indent="0" algn="l" defTabSz="622300">
            <a:lnSpc>
              <a:spcPct val="90000"/>
            </a:lnSpc>
            <a:spcBef>
              <a:spcPct val="0"/>
            </a:spcBef>
            <a:spcAft>
              <a:spcPct val="15000"/>
            </a:spcAft>
            <a:buFont typeface="Wingdings" pitchFamily="2" charset="2"/>
            <a:buNone/>
          </a:pPr>
          <a:r>
            <a:rPr lang="en-US" sz="1400" kern="1200" dirty="0">
              <a:solidFill>
                <a:prstClr val="black">
                  <a:hueOff val="0"/>
                  <a:satOff val="0"/>
                  <a:lumOff val="0"/>
                  <a:alphaOff val="0"/>
                </a:prstClr>
              </a:solidFill>
              <a:latin typeface="Calibri"/>
              <a:ea typeface="+mn-ea"/>
              <a:cs typeface="+mn-cs"/>
            </a:rPr>
            <a:t>Due to risk of neural tube defects</a:t>
          </a:r>
        </a:p>
      </dgm:t>
    </dgm:pt>
    <dgm:pt modelId="{D1997169-4F44-3D4A-A5FE-CAA0F94B8625}" type="parTrans" cxnId="{68BC2E6F-7E53-7141-BF4C-62C8D53EE8E8}">
      <dgm:prSet/>
      <dgm:spPr/>
      <dgm:t>
        <a:bodyPr/>
        <a:lstStyle/>
        <a:p>
          <a:endParaRPr lang="en-US" sz="1600"/>
        </a:p>
      </dgm:t>
    </dgm:pt>
    <dgm:pt modelId="{4879E65A-D7E5-594F-A022-1765DF5A7EDB}" type="sibTrans" cxnId="{68BC2E6F-7E53-7141-BF4C-62C8D53EE8E8}">
      <dgm:prSet/>
      <dgm:spPr/>
      <dgm:t>
        <a:bodyPr/>
        <a:lstStyle/>
        <a:p>
          <a:endParaRPr lang="en-US" sz="1600"/>
        </a:p>
      </dgm:t>
    </dgm:pt>
    <dgm:pt modelId="{C0017A37-0604-0A4A-9F35-0B0DA22F273F}" type="pres">
      <dgm:prSet presAssocID="{D84A4DB6-3E42-E247-8F68-9DC9B6A5BFA2}" presName="linear" presStyleCnt="0">
        <dgm:presLayoutVars>
          <dgm:dir/>
          <dgm:animLvl val="lvl"/>
          <dgm:resizeHandles val="exact"/>
        </dgm:presLayoutVars>
      </dgm:prSet>
      <dgm:spPr/>
    </dgm:pt>
    <dgm:pt modelId="{FAE8B04F-35A6-B94C-B7EB-BAACD89735D6}" type="pres">
      <dgm:prSet presAssocID="{787CBFCC-14E4-2540-AA45-8B00A5FA5445}" presName="parentLin" presStyleCnt="0"/>
      <dgm:spPr/>
    </dgm:pt>
    <dgm:pt modelId="{0D4F158C-CE0B-7D45-8C2D-2132067E176F}" type="pres">
      <dgm:prSet presAssocID="{787CBFCC-14E4-2540-AA45-8B00A5FA5445}" presName="parentLeftMargin" presStyleLbl="node1" presStyleIdx="0" presStyleCnt="4"/>
      <dgm:spPr/>
    </dgm:pt>
    <dgm:pt modelId="{F83DB5F2-4EA7-B64F-8325-3E991D73CA95}" type="pres">
      <dgm:prSet presAssocID="{787CBFCC-14E4-2540-AA45-8B00A5FA5445}" presName="parentText" presStyleLbl="node1" presStyleIdx="0" presStyleCnt="4">
        <dgm:presLayoutVars>
          <dgm:chMax val="0"/>
          <dgm:bulletEnabled val="1"/>
        </dgm:presLayoutVars>
      </dgm:prSet>
      <dgm:spPr/>
    </dgm:pt>
    <dgm:pt modelId="{9B62BF7C-6CE5-934B-8C16-1A52901DEA4A}" type="pres">
      <dgm:prSet presAssocID="{787CBFCC-14E4-2540-AA45-8B00A5FA5445}" presName="negativeSpace" presStyleCnt="0"/>
      <dgm:spPr/>
    </dgm:pt>
    <dgm:pt modelId="{01F8C707-4137-6447-A127-BA35C38BA060}" type="pres">
      <dgm:prSet presAssocID="{787CBFCC-14E4-2540-AA45-8B00A5FA5445}" presName="childText" presStyleLbl="conFgAcc1" presStyleIdx="0" presStyleCnt="4" custLinFactNeighborY="79570">
        <dgm:presLayoutVars>
          <dgm:bulletEnabled val="1"/>
        </dgm:presLayoutVars>
      </dgm:prSet>
      <dgm:spPr>
        <a:xfrm>
          <a:off x="0" y="255733"/>
          <a:ext cx="8238563" cy="856800"/>
        </a:xfrm>
        <a:prstGeom prst="rect">
          <a:avLst/>
        </a:prstGeom>
      </dgm:spPr>
    </dgm:pt>
    <dgm:pt modelId="{1E7D92DD-C833-744D-AEE9-BC7182665A1E}" type="pres">
      <dgm:prSet presAssocID="{AB7E3804-F71E-474A-BE67-3C99032B296B}" presName="spaceBetweenRectangles" presStyleCnt="0"/>
      <dgm:spPr/>
    </dgm:pt>
    <dgm:pt modelId="{F70043C3-D277-4046-9FB7-32FDBDEABD71}" type="pres">
      <dgm:prSet presAssocID="{F306038F-DBB5-2044-BB40-1633FF8862DE}" presName="parentLin" presStyleCnt="0"/>
      <dgm:spPr/>
    </dgm:pt>
    <dgm:pt modelId="{C45F9210-D912-2D40-8C41-777C731386E4}" type="pres">
      <dgm:prSet presAssocID="{F306038F-DBB5-2044-BB40-1633FF8862DE}" presName="parentLeftMargin" presStyleLbl="node1" presStyleIdx="0" presStyleCnt="4"/>
      <dgm:spPr/>
    </dgm:pt>
    <dgm:pt modelId="{52BDBD0E-F1DE-DC4F-BB6A-E18AD337A668}" type="pres">
      <dgm:prSet presAssocID="{F306038F-DBB5-2044-BB40-1633FF8862DE}" presName="parentText" presStyleLbl="node1" presStyleIdx="1" presStyleCnt="4" custLinFactNeighborY="10192">
        <dgm:presLayoutVars>
          <dgm:chMax val="0"/>
          <dgm:bulletEnabled val="1"/>
        </dgm:presLayoutVars>
      </dgm:prSet>
      <dgm:spPr/>
    </dgm:pt>
    <dgm:pt modelId="{A6F1328E-BBE2-3F43-A372-E3B7AF92248D}" type="pres">
      <dgm:prSet presAssocID="{F306038F-DBB5-2044-BB40-1633FF8862DE}" presName="negativeSpace" presStyleCnt="0"/>
      <dgm:spPr/>
    </dgm:pt>
    <dgm:pt modelId="{411FA60A-A651-634B-B694-9599689DA051}" type="pres">
      <dgm:prSet presAssocID="{F306038F-DBB5-2044-BB40-1633FF8862DE}" presName="childText" presStyleLbl="conFgAcc1" presStyleIdx="1" presStyleCnt="4" custLinFactNeighborY="55699">
        <dgm:presLayoutVars>
          <dgm:bulletEnabled val="1"/>
        </dgm:presLayoutVars>
      </dgm:prSet>
      <dgm:spPr>
        <a:xfrm>
          <a:off x="0" y="1341121"/>
          <a:ext cx="8238563" cy="453600"/>
        </a:xfrm>
        <a:prstGeom prst="rect">
          <a:avLst/>
        </a:prstGeom>
        <a:solidFill>
          <a:srgbClr val="EDEDFF">
            <a:alpha val="90000"/>
          </a:srgbClr>
        </a:solidFill>
        <a:ln w="19050" cap="flat" cmpd="sng" algn="ctr">
          <a:solidFill>
            <a:srgbClr val="941100"/>
          </a:solidFill>
          <a:prstDash val="solid"/>
        </a:ln>
        <a:effectLst/>
      </dgm:spPr>
    </dgm:pt>
    <dgm:pt modelId="{409E38E2-0C21-B648-B08D-CA10014BF10E}" type="pres">
      <dgm:prSet presAssocID="{24D8FE7D-8A48-ED44-8E4E-939C0AE3C0ED}" presName="spaceBetweenRectangles" presStyleCnt="0"/>
      <dgm:spPr/>
    </dgm:pt>
    <dgm:pt modelId="{3DCD8839-4C48-C94E-BA73-F9C1A22E4D8D}" type="pres">
      <dgm:prSet presAssocID="{9252E1E9-3A64-2F41-81EE-6C0E82F4D724}" presName="parentLin" presStyleCnt="0"/>
      <dgm:spPr/>
    </dgm:pt>
    <dgm:pt modelId="{CDFAAE04-0CC8-0341-B407-6C0E6F3325FC}" type="pres">
      <dgm:prSet presAssocID="{9252E1E9-3A64-2F41-81EE-6C0E82F4D724}" presName="parentLeftMargin" presStyleLbl="node1" presStyleIdx="1" presStyleCnt="4"/>
      <dgm:spPr/>
    </dgm:pt>
    <dgm:pt modelId="{163F6D13-F11A-214C-B42D-1077FFECECB5}" type="pres">
      <dgm:prSet presAssocID="{9252E1E9-3A64-2F41-81EE-6C0E82F4D724}" presName="parentText" presStyleLbl="node1" presStyleIdx="2" presStyleCnt="4">
        <dgm:presLayoutVars>
          <dgm:chMax val="0"/>
          <dgm:bulletEnabled val="1"/>
        </dgm:presLayoutVars>
      </dgm:prSet>
      <dgm:spPr/>
    </dgm:pt>
    <dgm:pt modelId="{8BC8147F-3698-374A-9983-E0F0F2CD854C}" type="pres">
      <dgm:prSet presAssocID="{9252E1E9-3A64-2F41-81EE-6C0E82F4D724}" presName="negativeSpace" presStyleCnt="0"/>
      <dgm:spPr/>
    </dgm:pt>
    <dgm:pt modelId="{A2FC3F75-A9ED-B04B-8D22-86D67AAA974E}" type="pres">
      <dgm:prSet presAssocID="{9252E1E9-3A64-2F41-81EE-6C0E82F4D724}" presName="childText" presStyleLbl="conFgAcc1" presStyleIdx="2" presStyleCnt="4" custLinFactNeighborY="79570">
        <dgm:presLayoutVars>
          <dgm:bulletEnabled val="1"/>
        </dgm:presLayoutVars>
      </dgm:prSet>
      <dgm:spPr>
        <a:xfrm>
          <a:off x="0" y="2157602"/>
          <a:ext cx="8238563" cy="680400"/>
        </a:xfrm>
        <a:prstGeom prst="rect">
          <a:avLst/>
        </a:prstGeom>
      </dgm:spPr>
    </dgm:pt>
    <dgm:pt modelId="{517CF4F4-8F7D-8D48-8EB4-FFA9855DD0E4}" type="pres">
      <dgm:prSet presAssocID="{F9D74F4E-D242-7342-932A-69922EE6A184}" presName="spaceBetweenRectangles" presStyleCnt="0"/>
      <dgm:spPr/>
    </dgm:pt>
    <dgm:pt modelId="{897B9A8E-5F70-FC41-B4A1-EB388EA176B8}" type="pres">
      <dgm:prSet presAssocID="{31C1CDED-E11B-654E-93C3-F8637666BEB9}" presName="parentLin" presStyleCnt="0"/>
      <dgm:spPr/>
    </dgm:pt>
    <dgm:pt modelId="{467CC82A-B646-734C-BCB5-5656424E97A6}" type="pres">
      <dgm:prSet presAssocID="{31C1CDED-E11B-654E-93C3-F8637666BEB9}" presName="parentLeftMargin" presStyleLbl="node1" presStyleIdx="2" presStyleCnt="4"/>
      <dgm:spPr/>
    </dgm:pt>
    <dgm:pt modelId="{10FE7663-8AC0-E246-B45E-B379B72AFB48}" type="pres">
      <dgm:prSet presAssocID="{31C1CDED-E11B-654E-93C3-F8637666BEB9}" presName="parentText" presStyleLbl="node1" presStyleIdx="3" presStyleCnt="4">
        <dgm:presLayoutVars>
          <dgm:chMax val="0"/>
          <dgm:bulletEnabled val="1"/>
        </dgm:presLayoutVars>
      </dgm:prSet>
      <dgm:spPr/>
    </dgm:pt>
    <dgm:pt modelId="{1ACD7CF0-9DC4-F740-B99D-B3D01A4CB216}" type="pres">
      <dgm:prSet presAssocID="{31C1CDED-E11B-654E-93C3-F8637666BEB9}" presName="negativeSpace" presStyleCnt="0"/>
      <dgm:spPr/>
    </dgm:pt>
    <dgm:pt modelId="{4230BD99-707B-BB4E-84D8-65AE26ABE5ED}" type="pres">
      <dgm:prSet presAssocID="{31C1CDED-E11B-654E-93C3-F8637666BEB9}" presName="childText" presStyleLbl="conFgAcc1" presStyleIdx="3" presStyleCnt="4">
        <dgm:presLayoutVars>
          <dgm:bulletEnabled val="1"/>
        </dgm:presLayoutVars>
      </dgm:prSet>
      <dgm:spPr>
        <a:xfrm>
          <a:off x="0" y="3149908"/>
          <a:ext cx="8238563" cy="478800"/>
        </a:xfrm>
        <a:prstGeom prst="rect">
          <a:avLst/>
        </a:prstGeom>
        <a:solidFill>
          <a:srgbClr val="EDEDFF">
            <a:alpha val="90000"/>
          </a:srgbClr>
        </a:solidFill>
        <a:ln w="19050" cap="flat" cmpd="sng" algn="ctr">
          <a:solidFill>
            <a:srgbClr val="941100"/>
          </a:solidFill>
          <a:prstDash val="solid"/>
        </a:ln>
        <a:effectLst/>
      </dgm:spPr>
    </dgm:pt>
  </dgm:ptLst>
  <dgm:cxnLst>
    <dgm:cxn modelId="{E349F801-08A7-0D4F-A96E-08A9BB830669}" type="presOf" srcId="{9252E1E9-3A64-2F41-81EE-6C0E82F4D724}" destId="{163F6D13-F11A-214C-B42D-1077FFECECB5}" srcOrd="1" destOrd="0" presId="urn:microsoft.com/office/officeart/2005/8/layout/list1"/>
    <dgm:cxn modelId="{E7744328-6879-D443-B8DE-10537759F2C6}" type="presOf" srcId="{787CBFCC-14E4-2540-AA45-8B00A5FA5445}" destId="{F83DB5F2-4EA7-B64F-8325-3E991D73CA95}" srcOrd="1" destOrd="0" presId="urn:microsoft.com/office/officeart/2005/8/layout/list1"/>
    <dgm:cxn modelId="{60D2372A-54B0-8545-B1F7-4CCA54024406}" type="presOf" srcId="{D84A4DB6-3E42-E247-8F68-9DC9B6A5BFA2}" destId="{C0017A37-0604-0A4A-9F35-0B0DA22F273F}" srcOrd="0" destOrd="0" presId="urn:microsoft.com/office/officeart/2005/8/layout/list1"/>
    <dgm:cxn modelId="{70A4EC44-C3B6-D248-B76B-60C2687FF1F5}" type="presOf" srcId="{31C1CDED-E11B-654E-93C3-F8637666BEB9}" destId="{467CC82A-B646-734C-BCB5-5656424E97A6}" srcOrd="0" destOrd="0" presId="urn:microsoft.com/office/officeart/2005/8/layout/list1"/>
    <dgm:cxn modelId="{877C0D65-D0C6-D44D-94A8-7A89EB11AC13}" srcId="{787CBFCC-14E4-2540-AA45-8B00A5FA5445}" destId="{C4AFB7D3-6696-C745-B24A-C1672245ADF1}" srcOrd="0" destOrd="0" parTransId="{FCBE43F9-020D-CA4C-87BD-A0D489204B35}" sibTransId="{FE836B6B-BABB-A444-9DED-362EACBE5311}"/>
    <dgm:cxn modelId="{68BC2E6F-7E53-7141-BF4C-62C8D53EE8E8}" srcId="{9252E1E9-3A64-2F41-81EE-6C0E82F4D724}" destId="{498DCF57-FE3E-874C-ADB5-E1F0E97FFC56}" srcOrd="0" destOrd="0" parTransId="{D1997169-4F44-3D4A-A5FE-CAA0F94B8625}" sibTransId="{4879E65A-D7E5-594F-A022-1765DF5A7EDB}"/>
    <dgm:cxn modelId="{E55B3784-45E0-0246-B6BA-A2A7F197E96F}" srcId="{D84A4DB6-3E42-E247-8F68-9DC9B6A5BFA2}" destId="{9252E1E9-3A64-2F41-81EE-6C0E82F4D724}" srcOrd="2" destOrd="0" parTransId="{F3BDE736-7070-FE47-9E5B-5D2B18518534}" sibTransId="{F9D74F4E-D242-7342-932A-69922EE6A184}"/>
    <dgm:cxn modelId="{2867998A-E084-B34F-84FF-49A40A7E7E7D}" srcId="{D84A4DB6-3E42-E247-8F68-9DC9B6A5BFA2}" destId="{F306038F-DBB5-2044-BB40-1633FF8862DE}" srcOrd="1" destOrd="0" parTransId="{4A63F541-669F-474B-9E74-D20892B2BB87}" sibTransId="{24D8FE7D-8A48-ED44-8E4E-939C0AE3C0ED}"/>
    <dgm:cxn modelId="{A5E70B8B-63EC-7040-943D-CC262B4C4E98}" type="presOf" srcId="{F306038F-DBB5-2044-BB40-1633FF8862DE}" destId="{C45F9210-D912-2D40-8C41-777C731386E4}" srcOrd="0" destOrd="0" presId="urn:microsoft.com/office/officeart/2005/8/layout/list1"/>
    <dgm:cxn modelId="{5E969A90-CEEB-8740-8386-FAA7CDDFF267}" type="presOf" srcId="{31C1CDED-E11B-654E-93C3-F8637666BEB9}" destId="{10FE7663-8AC0-E246-B45E-B379B72AFB48}" srcOrd="1" destOrd="0" presId="urn:microsoft.com/office/officeart/2005/8/layout/list1"/>
    <dgm:cxn modelId="{71DE3AA2-6861-7347-B430-D19E394A9D37}" srcId="{D84A4DB6-3E42-E247-8F68-9DC9B6A5BFA2}" destId="{31C1CDED-E11B-654E-93C3-F8637666BEB9}" srcOrd="3" destOrd="0" parTransId="{FDA8B173-0B0A-AE41-9284-F842CA5A5AF3}" sibTransId="{34F713C2-9724-074A-A546-4EBC6D01DB14}"/>
    <dgm:cxn modelId="{EC98FCB1-158E-BB43-B95A-D6E79059B9E8}" type="presOf" srcId="{498DCF57-FE3E-874C-ADB5-E1F0E97FFC56}" destId="{A2FC3F75-A9ED-B04B-8D22-86D67AAA974E}" srcOrd="0" destOrd="0" presId="urn:microsoft.com/office/officeart/2005/8/layout/list1"/>
    <dgm:cxn modelId="{A6D3F5B2-6699-1341-96BB-051B6682DF55}" type="presOf" srcId="{787CBFCC-14E4-2540-AA45-8B00A5FA5445}" destId="{0D4F158C-CE0B-7D45-8C2D-2132067E176F}" srcOrd="0" destOrd="0" presId="urn:microsoft.com/office/officeart/2005/8/layout/list1"/>
    <dgm:cxn modelId="{FA1550C5-94EE-D64E-8387-7D564B340A9C}" type="presOf" srcId="{9252E1E9-3A64-2F41-81EE-6C0E82F4D724}" destId="{CDFAAE04-0CC8-0341-B407-6C0E6F3325FC}" srcOrd="0" destOrd="0" presId="urn:microsoft.com/office/officeart/2005/8/layout/list1"/>
    <dgm:cxn modelId="{A63CE9D0-9B57-6F42-83E5-C4B6C385A40E}" type="presOf" srcId="{F306038F-DBB5-2044-BB40-1633FF8862DE}" destId="{52BDBD0E-F1DE-DC4F-BB6A-E18AD337A668}" srcOrd="1" destOrd="0" presId="urn:microsoft.com/office/officeart/2005/8/layout/list1"/>
    <dgm:cxn modelId="{3EBB6AD1-8549-874E-A1C7-C613FA7A6B55}" srcId="{D84A4DB6-3E42-E247-8F68-9DC9B6A5BFA2}" destId="{787CBFCC-14E4-2540-AA45-8B00A5FA5445}" srcOrd="0" destOrd="0" parTransId="{1CF4AC2D-6E71-8B49-8694-C5B9DB008FF5}" sibTransId="{AB7E3804-F71E-474A-BE67-3C99032B296B}"/>
    <dgm:cxn modelId="{49D4DAF0-710A-A641-BC1B-D57F5BD58A93}" type="presOf" srcId="{C4AFB7D3-6696-C745-B24A-C1672245ADF1}" destId="{01F8C707-4137-6447-A127-BA35C38BA060}" srcOrd="0" destOrd="0" presId="urn:microsoft.com/office/officeart/2005/8/layout/list1"/>
    <dgm:cxn modelId="{8D30197B-93CF-E448-9DD2-4AEEFEAD10EF}" type="presParOf" srcId="{C0017A37-0604-0A4A-9F35-0B0DA22F273F}" destId="{FAE8B04F-35A6-B94C-B7EB-BAACD89735D6}" srcOrd="0" destOrd="0" presId="urn:microsoft.com/office/officeart/2005/8/layout/list1"/>
    <dgm:cxn modelId="{81145810-7EDD-784E-A285-FCF2649C0BD4}" type="presParOf" srcId="{FAE8B04F-35A6-B94C-B7EB-BAACD89735D6}" destId="{0D4F158C-CE0B-7D45-8C2D-2132067E176F}" srcOrd="0" destOrd="0" presId="urn:microsoft.com/office/officeart/2005/8/layout/list1"/>
    <dgm:cxn modelId="{D75F4482-9916-1843-9427-FC92164C0646}" type="presParOf" srcId="{FAE8B04F-35A6-B94C-B7EB-BAACD89735D6}" destId="{F83DB5F2-4EA7-B64F-8325-3E991D73CA95}" srcOrd="1" destOrd="0" presId="urn:microsoft.com/office/officeart/2005/8/layout/list1"/>
    <dgm:cxn modelId="{FF03A926-FA43-1C4D-98E3-7B877B333900}" type="presParOf" srcId="{C0017A37-0604-0A4A-9F35-0B0DA22F273F}" destId="{9B62BF7C-6CE5-934B-8C16-1A52901DEA4A}" srcOrd="1" destOrd="0" presId="urn:microsoft.com/office/officeart/2005/8/layout/list1"/>
    <dgm:cxn modelId="{457AAAB9-F6ED-C641-A5E1-F79029487A32}" type="presParOf" srcId="{C0017A37-0604-0A4A-9F35-0B0DA22F273F}" destId="{01F8C707-4137-6447-A127-BA35C38BA060}" srcOrd="2" destOrd="0" presId="urn:microsoft.com/office/officeart/2005/8/layout/list1"/>
    <dgm:cxn modelId="{E0EDD090-9AB3-1245-BF70-6F484EA5C5B1}" type="presParOf" srcId="{C0017A37-0604-0A4A-9F35-0B0DA22F273F}" destId="{1E7D92DD-C833-744D-AEE9-BC7182665A1E}" srcOrd="3" destOrd="0" presId="urn:microsoft.com/office/officeart/2005/8/layout/list1"/>
    <dgm:cxn modelId="{28448017-1FE2-D64E-909B-58615E8E7B3B}" type="presParOf" srcId="{C0017A37-0604-0A4A-9F35-0B0DA22F273F}" destId="{F70043C3-D277-4046-9FB7-32FDBDEABD71}" srcOrd="4" destOrd="0" presId="urn:microsoft.com/office/officeart/2005/8/layout/list1"/>
    <dgm:cxn modelId="{57FD291F-6415-DA44-9071-905925EAC8BF}" type="presParOf" srcId="{F70043C3-D277-4046-9FB7-32FDBDEABD71}" destId="{C45F9210-D912-2D40-8C41-777C731386E4}" srcOrd="0" destOrd="0" presId="urn:microsoft.com/office/officeart/2005/8/layout/list1"/>
    <dgm:cxn modelId="{5685DAAD-FD5B-F640-9E90-39035D40FACE}" type="presParOf" srcId="{F70043C3-D277-4046-9FB7-32FDBDEABD71}" destId="{52BDBD0E-F1DE-DC4F-BB6A-E18AD337A668}" srcOrd="1" destOrd="0" presId="urn:microsoft.com/office/officeart/2005/8/layout/list1"/>
    <dgm:cxn modelId="{F0DCD8FB-FFFD-3C4C-B698-9CBEC731A523}" type="presParOf" srcId="{C0017A37-0604-0A4A-9F35-0B0DA22F273F}" destId="{A6F1328E-BBE2-3F43-A372-E3B7AF92248D}" srcOrd="5" destOrd="0" presId="urn:microsoft.com/office/officeart/2005/8/layout/list1"/>
    <dgm:cxn modelId="{5790FEBF-8785-204D-9907-EFC4636FF79A}" type="presParOf" srcId="{C0017A37-0604-0A4A-9F35-0B0DA22F273F}" destId="{411FA60A-A651-634B-B694-9599689DA051}" srcOrd="6" destOrd="0" presId="urn:microsoft.com/office/officeart/2005/8/layout/list1"/>
    <dgm:cxn modelId="{F10F5346-FFC5-8E44-BE61-14CE6CAA5EC3}" type="presParOf" srcId="{C0017A37-0604-0A4A-9F35-0B0DA22F273F}" destId="{409E38E2-0C21-B648-B08D-CA10014BF10E}" srcOrd="7" destOrd="0" presId="urn:microsoft.com/office/officeart/2005/8/layout/list1"/>
    <dgm:cxn modelId="{56097C1E-70BA-B84A-8EF2-DFA583845C72}" type="presParOf" srcId="{C0017A37-0604-0A4A-9F35-0B0DA22F273F}" destId="{3DCD8839-4C48-C94E-BA73-F9C1A22E4D8D}" srcOrd="8" destOrd="0" presId="urn:microsoft.com/office/officeart/2005/8/layout/list1"/>
    <dgm:cxn modelId="{AA0674B5-63FC-D448-ACC3-DFB26A438B47}" type="presParOf" srcId="{3DCD8839-4C48-C94E-BA73-F9C1A22E4D8D}" destId="{CDFAAE04-0CC8-0341-B407-6C0E6F3325FC}" srcOrd="0" destOrd="0" presId="urn:microsoft.com/office/officeart/2005/8/layout/list1"/>
    <dgm:cxn modelId="{8C856622-10E9-4F43-86AD-3F23E1AA5300}" type="presParOf" srcId="{3DCD8839-4C48-C94E-BA73-F9C1A22E4D8D}" destId="{163F6D13-F11A-214C-B42D-1077FFECECB5}" srcOrd="1" destOrd="0" presId="urn:microsoft.com/office/officeart/2005/8/layout/list1"/>
    <dgm:cxn modelId="{B103D280-C7BE-314F-9B4D-6FCDFEA1C846}" type="presParOf" srcId="{C0017A37-0604-0A4A-9F35-0B0DA22F273F}" destId="{8BC8147F-3698-374A-9983-E0F0F2CD854C}" srcOrd="9" destOrd="0" presId="urn:microsoft.com/office/officeart/2005/8/layout/list1"/>
    <dgm:cxn modelId="{808B9B99-FEA8-004D-9699-A19E270A429C}" type="presParOf" srcId="{C0017A37-0604-0A4A-9F35-0B0DA22F273F}" destId="{A2FC3F75-A9ED-B04B-8D22-86D67AAA974E}" srcOrd="10" destOrd="0" presId="urn:microsoft.com/office/officeart/2005/8/layout/list1"/>
    <dgm:cxn modelId="{564237F9-4FAE-5641-ACFD-BB608D5FA3F6}" type="presParOf" srcId="{C0017A37-0604-0A4A-9F35-0B0DA22F273F}" destId="{517CF4F4-8F7D-8D48-8EB4-FFA9855DD0E4}" srcOrd="11" destOrd="0" presId="urn:microsoft.com/office/officeart/2005/8/layout/list1"/>
    <dgm:cxn modelId="{540B4673-A104-1343-BC59-383D3980BEEA}" type="presParOf" srcId="{C0017A37-0604-0A4A-9F35-0B0DA22F273F}" destId="{897B9A8E-5F70-FC41-B4A1-EB388EA176B8}" srcOrd="12" destOrd="0" presId="urn:microsoft.com/office/officeart/2005/8/layout/list1"/>
    <dgm:cxn modelId="{0E30886A-3A9E-D141-818A-84DCCB50C605}" type="presParOf" srcId="{897B9A8E-5F70-FC41-B4A1-EB388EA176B8}" destId="{467CC82A-B646-734C-BCB5-5656424E97A6}" srcOrd="0" destOrd="0" presId="urn:microsoft.com/office/officeart/2005/8/layout/list1"/>
    <dgm:cxn modelId="{01F188C2-36AB-3E4F-954B-E94CC70A5585}" type="presParOf" srcId="{897B9A8E-5F70-FC41-B4A1-EB388EA176B8}" destId="{10FE7663-8AC0-E246-B45E-B379B72AFB48}" srcOrd="1" destOrd="0" presId="urn:microsoft.com/office/officeart/2005/8/layout/list1"/>
    <dgm:cxn modelId="{B152F004-636F-7C47-AB88-D260828E0958}" type="presParOf" srcId="{C0017A37-0604-0A4A-9F35-0B0DA22F273F}" destId="{1ACD7CF0-9DC4-F740-B99D-B3D01A4CB216}" srcOrd="13" destOrd="0" presId="urn:microsoft.com/office/officeart/2005/8/layout/list1"/>
    <dgm:cxn modelId="{E31770CD-4554-B641-AAC7-6D8D49306141}" type="presParOf" srcId="{C0017A37-0604-0A4A-9F35-0B0DA22F273F}" destId="{4230BD99-707B-BB4E-84D8-65AE26ABE5ED}"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3AA1F-D339-394C-B41A-71F263BF3A58}">
      <dsp:nvSpPr>
        <dsp:cNvPr id="0" name=""/>
        <dsp:cNvSpPr/>
      </dsp:nvSpPr>
      <dsp:spPr>
        <a:xfrm>
          <a:off x="0" y="127903"/>
          <a:ext cx="7691499" cy="343636"/>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sp>
    <dsp:sp modelId="{AAC59E1F-6B5D-6144-B117-0018BC34D4AE}">
      <dsp:nvSpPr>
        <dsp:cNvPr id="0" name=""/>
        <dsp:cNvSpPr/>
      </dsp:nvSpPr>
      <dsp:spPr>
        <a:xfrm>
          <a:off x="423032" y="6403"/>
          <a:ext cx="5922460" cy="342899"/>
        </a:xfrm>
        <a:prstGeom prst="roundRect">
          <a:avLst/>
        </a:prstGeom>
        <a:gradFill rotWithShape="1">
          <a:gsLst>
            <a:gs pos="0">
              <a:schemeClr val="tx1">
                <a:lumMod val="75000"/>
                <a:lumOff val="25000"/>
              </a:schemeClr>
            </a:gs>
            <a:gs pos="100000">
              <a:schemeClr val="bg1">
                <a:lumMod val="50000"/>
              </a:schemeClr>
            </a:gs>
          </a:gsLst>
          <a:lin ang="16200000" scaled="0"/>
        </a:gradFill>
        <a:ln w="9525" cap="flat" cmpd="sng" algn="ctr">
          <a:solidFill>
            <a:schemeClr val="bg1">
              <a:lumMod val="50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l" defTabSz="457200" rtl="0" eaLnBrk="1" latinLnBrk="0" hangingPunct="1">
            <a:lnSpc>
              <a:spcPct val="90000"/>
            </a:lnSpc>
            <a:spcBef>
              <a:spcPct val="0"/>
            </a:spcBef>
            <a:spcAft>
              <a:spcPct val="35000"/>
            </a:spcAft>
            <a:buNone/>
          </a:pPr>
          <a:r>
            <a:rPr lang="en-US" sz="1500" kern="1200" dirty="0">
              <a:solidFill>
                <a:schemeClr val="lt1"/>
              </a:solidFill>
              <a:latin typeface="+mn-lt"/>
              <a:ea typeface="+mn-ea"/>
              <a:cs typeface="+mn-cs"/>
            </a:rPr>
            <a:t>Global: Women comprise 50% of HIV-infected population</a:t>
          </a:r>
        </a:p>
      </dsp:txBody>
      <dsp:txXfrm>
        <a:off x="439771" y="23142"/>
        <a:ext cx="5888982" cy="309421"/>
      </dsp:txXfrm>
    </dsp:sp>
    <dsp:sp modelId="{4E723368-5C04-BF42-AC47-26D543AE5CD7}">
      <dsp:nvSpPr>
        <dsp:cNvPr id="0" name=""/>
        <dsp:cNvSpPr/>
      </dsp:nvSpPr>
      <dsp:spPr>
        <a:xfrm>
          <a:off x="0" y="674039"/>
          <a:ext cx="7691499" cy="515454"/>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txBody>
        <a:bodyPr spcFirstLastPara="0" vert="horz" wrap="square" lIns="656641" tIns="229108" rIns="656641" bIns="85344" numCol="1" spcCol="1270" anchor="b" anchorCtr="0">
          <a:noAutofit/>
        </a:bodyPr>
        <a:lstStyle/>
        <a:p>
          <a:pPr marL="114300" lvl="1" indent="-114300" algn="l" defTabSz="533400">
            <a:lnSpc>
              <a:spcPct val="90000"/>
            </a:lnSpc>
            <a:spcBef>
              <a:spcPct val="0"/>
            </a:spcBef>
            <a:spcAft>
              <a:spcPct val="15000"/>
            </a:spcAft>
            <a:buChar char="•"/>
          </a:pPr>
          <a:r>
            <a:rPr lang="en-US" sz="1200" kern="1200" dirty="0"/>
            <a:t>HIV diagnoses decreasing among women</a:t>
          </a:r>
        </a:p>
      </dsp:txBody>
      <dsp:txXfrm>
        <a:off x="0" y="674039"/>
        <a:ext cx="7691499" cy="515454"/>
      </dsp:txXfrm>
    </dsp:sp>
    <dsp:sp modelId="{6FA17E89-8DAA-6E42-9F2E-AF44A3CF59E2}">
      <dsp:nvSpPr>
        <dsp:cNvPr id="0" name=""/>
        <dsp:cNvSpPr/>
      </dsp:nvSpPr>
      <dsp:spPr>
        <a:xfrm>
          <a:off x="423032" y="552539"/>
          <a:ext cx="5922460" cy="342899"/>
        </a:xfrm>
        <a:prstGeom prst="roundRect">
          <a:avLst/>
        </a:prstGeom>
        <a:gradFill rotWithShape="0">
          <a:gsLst>
            <a:gs pos="0">
              <a:schemeClr val="tx1">
                <a:lumMod val="75000"/>
                <a:lumOff val="25000"/>
              </a:schemeClr>
            </a:gs>
            <a:gs pos="100000">
              <a:schemeClr val="bg1">
                <a:lumMod val="50000"/>
              </a:schemeClr>
            </a:gs>
          </a:gsLst>
          <a:lin ang="16200000" scaled="0"/>
        </a:gradFill>
        <a:ln w="9525" cap="flat" cmpd="sng" algn="ctr">
          <a:solidFill>
            <a:schemeClr val="bg1">
              <a:lumMod val="50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l" defTabSz="457200" rtl="0" eaLnBrk="1" latinLnBrk="0" hangingPunct="1">
            <a:lnSpc>
              <a:spcPct val="90000"/>
            </a:lnSpc>
            <a:spcBef>
              <a:spcPct val="0"/>
            </a:spcBef>
            <a:spcAft>
              <a:spcPct val="35000"/>
            </a:spcAft>
            <a:buNone/>
          </a:pPr>
          <a:r>
            <a:rPr lang="en-US" sz="1500" kern="1200" dirty="0">
              <a:solidFill>
                <a:prstClr val="white"/>
              </a:solidFill>
              <a:latin typeface="Calibri"/>
              <a:ea typeface="+mn-ea"/>
              <a:cs typeface="+mn-cs"/>
            </a:rPr>
            <a:t>US: Women comprise ~19% new HIV diagnoses</a:t>
          </a:r>
        </a:p>
      </dsp:txBody>
      <dsp:txXfrm>
        <a:off x="439771" y="569278"/>
        <a:ext cx="5888982" cy="309421"/>
      </dsp:txXfrm>
    </dsp:sp>
    <dsp:sp modelId="{047FEAA2-34DE-AD4D-BD78-D5DD5E9BA246}">
      <dsp:nvSpPr>
        <dsp:cNvPr id="0" name=""/>
        <dsp:cNvSpPr/>
      </dsp:nvSpPr>
      <dsp:spPr>
        <a:xfrm>
          <a:off x="0" y="1391992"/>
          <a:ext cx="7691499" cy="902044"/>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txBody>
        <a:bodyPr spcFirstLastPara="0" vert="horz" wrap="square" lIns="656641" tIns="229108" rIns="656641" bIns="85344" numCol="1" spcCol="1270" anchor="b" anchorCtr="0">
          <a:noAutofit/>
        </a:bodyPr>
        <a:lstStyle/>
        <a:p>
          <a:pPr marL="114300" lvl="1" indent="-114300" algn="l" defTabSz="533400">
            <a:lnSpc>
              <a:spcPct val="90000"/>
            </a:lnSpc>
            <a:spcBef>
              <a:spcPct val="0"/>
            </a:spcBef>
            <a:spcAft>
              <a:spcPts val="300"/>
            </a:spcAft>
            <a:buChar char="•"/>
          </a:pPr>
          <a:r>
            <a:rPr lang="en-US" sz="1200" kern="1200" dirty="0"/>
            <a:t>61% African American</a:t>
          </a:r>
        </a:p>
        <a:p>
          <a:pPr marL="114300" lvl="1" indent="-114300" algn="l" defTabSz="533400">
            <a:lnSpc>
              <a:spcPct val="90000"/>
            </a:lnSpc>
            <a:spcBef>
              <a:spcPct val="0"/>
            </a:spcBef>
            <a:spcAft>
              <a:spcPts val="300"/>
            </a:spcAft>
            <a:buChar char="•"/>
          </a:pPr>
          <a:r>
            <a:rPr lang="en-US" sz="1200" kern="1200" dirty="0"/>
            <a:t>19% Caucasian</a:t>
          </a:r>
        </a:p>
        <a:p>
          <a:pPr marL="114300" lvl="1" indent="-114300" algn="l" defTabSz="533400">
            <a:lnSpc>
              <a:spcPct val="90000"/>
            </a:lnSpc>
            <a:spcBef>
              <a:spcPct val="0"/>
            </a:spcBef>
            <a:spcAft>
              <a:spcPts val="300"/>
            </a:spcAft>
            <a:buChar char="•"/>
          </a:pPr>
          <a:r>
            <a:rPr lang="en-US" sz="1200" kern="1200" dirty="0"/>
            <a:t>16% Latina/Hispanic</a:t>
          </a:r>
        </a:p>
      </dsp:txBody>
      <dsp:txXfrm>
        <a:off x="0" y="1391992"/>
        <a:ext cx="7691499" cy="902044"/>
      </dsp:txXfrm>
    </dsp:sp>
    <dsp:sp modelId="{445156D7-6A53-694F-8691-2F987D4DCE37}">
      <dsp:nvSpPr>
        <dsp:cNvPr id="0" name=""/>
        <dsp:cNvSpPr/>
      </dsp:nvSpPr>
      <dsp:spPr>
        <a:xfrm>
          <a:off x="423032" y="1270493"/>
          <a:ext cx="5922460" cy="342899"/>
        </a:xfrm>
        <a:prstGeom prst="roundRect">
          <a:avLst/>
        </a:prstGeom>
        <a:gradFill rotWithShape="0">
          <a:gsLst>
            <a:gs pos="0">
              <a:schemeClr val="tx1">
                <a:lumMod val="75000"/>
                <a:lumOff val="25000"/>
              </a:schemeClr>
            </a:gs>
            <a:gs pos="100000">
              <a:schemeClr val="bg1">
                <a:lumMod val="50000"/>
              </a:schemeClr>
            </a:gs>
          </a:gsLst>
          <a:lin ang="16200000" scaled="0"/>
        </a:gradFill>
        <a:ln w="9525" cap="flat" cmpd="sng" algn="ctr">
          <a:solidFill>
            <a:schemeClr val="bg1">
              <a:lumMod val="50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l" defTabSz="457200" rtl="0" eaLnBrk="1" latinLnBrk="0" hangingPunct="1">
            <a:lnSpc>
              <a:spcPct val="90000"/>
            </a:lnSpc>
            <a:spcBef>
              <a:spcPct val="0"/>
            </a:spcBef>
            <a:spcAft>
              <a:spcPct val="35000"/>
            </a:spcAft>
            <a:buNone/>
          </a:pPr>
          <a:r>
            <a:rPr lang="en-US" sz="1500" kern="1200" dirty="0">
              <a:solidFill>
                <a:prstClr val="white"/>
              </a:solidFill>
              <a:latin typeface="Calibri"/>
              <a:ea typeface="+mn-ea"/>
              <a:cs typeface="+mn-cs"/>
            </a:rPr>
            <a:t>Women from minority populations disproportionately affected</a:t>
          </a:r>
        </a:p>
      </dsp:txBody>
      <dsp:txXfrm>
        <a:off x="439771" y="1287232"/>
        <a:ext cx="5888982" cy="309421"/>
      </dsp:txXfrm>
    </dsp:sp>
    <dsp:sp modelId="{3FC62DBF-706D-B348-9595-605F12B6E710}">
      <dsp:nvSpPr>
        <dsp:cNvPr id="0" name=""/>
        <dsp:cNvSpPr/>
      </dsp:nvSpPr>
      <dsp:spPr>
        <a:xfrm>
          <a:off x="0" y="2473675"/>
          <a:ext cx="7691499" cy="343636"/>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sp>
    <dsp:sp modelId="{F0834781-CA26-184F-B0C2-0B3F639DAE51}">
      <dsp:nvSpPr>
        <dsp:cNvPr id="0" name=""/>
        <dsp:cNvSpPr/>
      </dsp:nvSpPr>
      <dsp:spPr>
        <a:xfrm>
          <a:off x="423032" y="2375037"/>
          <a:ext cx="5922460" cy="320038"/>
        </a:xfrm>
        <a:prstGeom prst="roundRect">
          <a:avLst/>
        </a:prstGeom>
        <a:gradFill rotWithShape="0">
          <a:gsLst>
            <a:gs pos="0">
              <a:schemeClr val="tx1">
                <a:lumMod val="75000"/>
                <a:lumOff val="25000"/>
              </a:schemeClr>
            </a:gs>
            <a:gs pos="100000">
              <a:schemeClr val="bg1">
                <a:lumMod val="50000"/>
              </a:schemeClr>
            </a:gs>
          </a:gsLst>
          <a:lin ang="16200000" scaled="0"/>
        </a:gradFill>
        <a:ln w="9525" cap="flat" cmpd="sng" algn="ctr">
          <a:solidFill>
            <a:schemeClr val="bg1">
              <a:lumMod val="50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l" defTabSz="457200" rtl="0" eaLnBrk="1" latinLnBrk="0" hangingPunct="1">
            <a:lnSpc>
              <a:spcPct val="90000"/>
            </a:lnSpc>
            <a:spcBef>
              <a:spcPct val="0"/>
            </a:spcBef>
            <a:spcAft>
              <a:spcPct val="35000"/>
            </a:spcAft>
            <a:buNone/>
          </a:pPr>
          <a:r>
            <a:rPr lang="en-US" sz="1500" kern="1200" dirty="0">
              <a:solidFill>
                <a:prstClr val="white"/>
              </a:solidFill>
              <a:latin typeface="Calibri"/>
              <a:ea typeface="+mn-ea"/>
              <a:cs typeface="+mn-cs"/>
            </a:rPr>
            <a:t>Acquisition of HIV via injection drug use similar between men and women </a:t>
          </a:r>
        </a:p>
      </dsp:txBody>
      <dsp:txXfrm>
        <a:off x="438655" y="2390660"/>
        <a:ext cx="5891214" cy="288792"/>
      </dsp:txXfrm>
    </dsp:sp>
    <dsp:sp modelId="{C98369D1-3EDE-B440-BD2C-0CD11D97C0A5}">
      <dsp:nvSpPr>
        <dsp:cNvPr id="0" name=""/>
        <dsp:cNvSpPr/>
      </dsp:nvSpPr>
      <dsp:spPr>
        <a:xfrm>
          <a:off x="0" y="2996949"/>
          <a:ext cx="7691499" cy="515454"/>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txBody>
        <a:bodyPr spcFirstLastPara="0" vert="horz" wrap="square" lIns="656641" tIns="229108" rIns="656641" bIns="85344" numCol="1" spcCol="1270" anchor="b" anchorCtr="0">
          <a:noAutofit/>
        </a:bodyPr>
        <a:lstStyle/>
        <a:p>
          <a:pPr marL="114300" lvl="1" indent="-114300" algn="l" defTabSz="533400">
            <a:lnSpc>
              <a:spcPct val="90000"/>
            </a:lnSpc>
            <a:spcBef>
              <a:spcPct val="0"/>
            </a:spcBef>
            <a:spcAft>
              <a:spcPct val="15000"/>
            </a:spcAft>
            <a:buChar char="•"/>
          </a:pPr>
          <a:r>
            <a:rPr lang="en-US" sz="1200" kern="1200" dirty="0"/>
            <a:t>64% African American women acquire HIV via heterosexual contact vs 16% Caucasian women</a:t>
          </a:r>
        </a:p>
      </dsp:txBody>
      <dsp:txXfrm>
        <a:off x="0" y="2996949"/>
        <a:ext cx="7691499" cy="515454"/>
      </dsp:txXfrm>
    </dsp:sp>
    <dsp:sp modelId="{35572D6B-BD1B-7849-9DC8-3B59E75AC80C}">
      <dsp:nvSpPr>
        <dsp:cNvPr id="0" name=""/>
        <dsp:cNvSpPr/>
      </dsp:nvSpPr>
      <dsp:spPr>
        <a:xfrm>
          <a:off x="423032" y="2898311"/>
          <a:ext cx="5922460" cy="320038"/>
        </a:xfrm>
        <a:prstGeom prst="roundRect">
          <a:avLst/>
        </a:prstGeom>
        <a:gradFill rotWithShape="0">
          <a:gsLst>
            <a:gs pos="0">
              <a:schemeClr val="tx1">
                <a:lumMod val="75000"/>
                <a:lumOff val="25000"/>
              </a:schemeClr>
            </a:gs>
            <a:gs pos="100000">
              <a:schemeClr val="bg1">
                <a:lumMod val="50000"/>
              </a:schemeClr>
            </a:gs>
          </a:gsLst>
          <a:lin ang="16200000" scaled="0"/>
        </a:gradFill>
        <a:ln w="9525" cap="flat" cmpd="sng" algn="ctr">
          <a:solidFill>
            <a:schemeClr val="bg1">
              <a:lumMod val="50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rot="0" spcFirstLastPara="0" vertOverflow="overflow" horzOverflow="overflow" vert="horz" wrap="square" lIns="91440" tIns="45720" rIns="91440" bIns="45720" numCol="1" spcCol="1270" rtlCol="0" fromWordArt="0" anchor="ctr" anchorCtr="0" forceAA="0" compatLnSpc="1">
          <a:prstTxWarp prst="textNoShape">
            <a:avLst/>
          </a:prstTxWarp>
          <a:noAutofit/>
        </a:bodyPr>
        <a:lstStyle/>
        <a:p>
          <a:pPr marL="0" lvl="0" indent="0" algn="l" defTabSz="457200" rtl="0" eaLnBrk="1" latinLnBrk="0" hangingPunct="1">
            <a:lnSpc>
              <a:spcPct val="90000"/>
            </a:lnSpc>
            <a:spcBef>
              <a:spcPct val="0"/>
            </a:spcBef>
            <a:spcAft>
              <a:spcPct val="35000"/>
            </a:spcAft>
            <a:buNone/>
          </a:pPr>
          <a:r>
            <a:rPr lang="en-US" sz="1500" kern="1200" dirty="0">
              <a:solidFill>
                <a:prstClr val="white"/>
              </a:solidFill>
              <a:latin typeface="Calibri"/>
              <a:ea typeface="+mn-ea"/>
              <a:cs typeface="+mn-cs"/>
            </a:rPr>
            <a:t>Route of transmission differs by race</a:t>
          </a:r>
        </a:p>
      </dsp:txBody>
      <dsp:txXfrm>
        <a:off x="438655" y="2913934"/>
        <a:ext cx="5891214" cy="288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DB474-1344-684F-8E0D-E2EACE1506B7}">
      <dsp:nvSpPr>
        <dsp:cNvPr id="0" name=""/>
        <dsp:cNvSpPr/>
      </dsp:nvSpPr>
      <dsp:spPr>
        <a:xfrm>
          <a:off x="2400" y="5706"/>
          <a:ext cx="2340714" cy="460800"/>
        </a:xfrm>
        <a:prstGeom prst="rect">
          <a:avLst/>
        </a:prstGeom>
        <a:solidFill>
          <a:srgbClr val="BF1E2E"/>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Psychological</a:t>
          </a:r>
        </a:p>
      </dsp:txBody>
      <dsp:txXfrm>
        <a:off x="2400" y="5706"/>
        <a:ext cx="2340714" cy="460800"/>
      </dsp:txXfrm>
    </dsp:sp>
    <dsp:sp modelId="{3CCF8325-CB15-C04D-8FC1-3557DF14EEA1}">
      <dsp:nvSpPr>
        <dsp:cNvPr id="0" name=""/>
        <dsp:cNvSpPr/>
      </dsp:nvSpPr>
      <dsp:spPr>
        <a:xfrm>
          <a:off x="2400" y="466506"/>
          <a:ext cx="2340714" cy="1980517"/>
        </a:xfrm>
        <a:prstGeom prst="rect">
          <a:avLst/>
        </a:prstGeom>
        <a:solidFill>
          <a:schemeClr val="tx1">
            <a:lumMod val="65000"/>
            <a:lumOff val="35000"/>
            <a:alpha val="90000"/>
          </a:schemeClr>
        </a:solidFill>
        <a:ln w="12700" cap="flat" cmpd="sng" algn="ctr">
          <a:solidFill>
            <a:schemeClr val="bg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Fear of disclosure</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Low familiarity with testing</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Stigma</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Denial</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Cultural mistrust</a:t>
          </a:r>
        </a:p>
      </dsp:txBody>
      <dsp:txXfrm>
        <a:off x="2400" y="466506"/>
        <a:ext cx="2340714" cy="1980517"/>
      </dsp:txXfrm>
    </dsp:sp>
    <dsp:sp modelId="{3A421078-36A0-A149-BEFF-F09E160D541D}">
      <dsp:nvSpPr>
        <dsp:cNvPr id="0" name=""/>
        <dsp:cNvSpPr/>
      </dsp:nvSpPr>
      <dsp:spPr>
        <a:xfrm>
          <a:off x="2670814" y="5706"/>
          <a:ext cx="2340714" cy="460800"/>
        </a:xfrm>
        <a:prstGeom prst="rect">
          <a:avLst/>
        </a:prstGeom>
        <a:solidFill>
          <a:srgbClr val="BF1E2E"/>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Social/Economic</a:t>
          </a:r>
        </a:p>
      </dsp:txBody>
      <dsp:txXfrm>
        <a:off x="2670814" y="5706"/>
        <a:ext cx="2340714" cy="460800"/>
      </dsp:txXfrm>
    </dsp:sp>
    <dsp:sp modelId="{AED1CA95-D3B0-2342-84F6-9130DADDEEF4}">
      <dsp:nvSpPr>
        <dsp:cNvPr id="0" name=""/>
        <dsp:cNvSpPr/>
      </dsp:nvSpPr>
      <dsp:spPr>
        <a:xfrm>
          <a:off x="2670814" y="466506"/>
          <a:ext cx="2340714" cy="1980517"/>
        </a:xfrm>
        <a:prstGeom prst="rect">
          <a:avLst/>
        </a:prstGeom>
        <a:solidFill>
          <a:schemeClr val="tx1">
            <a:lumMod val="65000"/>
            <a:lumOff val="35000"/>
            <a:alpha val="9000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Access to care</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Poverty</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Racism</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Sexism</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Lack of discretion at testing facility</a:t>
          </a:r>
        </a:p>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Lack of insurance</a:t>
          </a:r>
        </a:p>
      </dsp:txBody>
      <dsp:txXfrm>
        <a:off x="2670814" y="466506"/>
        <a:ext cx="2340714" cy="1980517"/>
      </dsp:txXfrm>
    </dsp:sp>
    <dsp:sp modelId="{9D068075-66CF-E744-960C-59350BA0C625}">
      <dsp:nvSpPr>
        <dsp:cNvPr id="0" name=""/>
        <dsp:cNvSpPr/>
      </dsp:nvSpPr>
      <dsp:spPr>
        <a:xfrm>
          <a:off x="5339229" y="5706"/>
          <a:ext cx="2340714" cy="460800"/>
        </a:xfrm>
        <a:prstGeom prst="rect">
          <a:avLst/>
        </a:prstGeom>
        <a:solidFill>
          <a:srgbClr val="BF1E2E"/>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Physical</a:t>
          </a:r>
        </a:p>
      </dsp:txBody>
      <dsp:txXfrm>
        <a:off x="5339229" y="5706"/>
        <a:ext cx="2340714" cy="460800"/>
      </dsp:txXfrm>
    </dsp:sp>
    <dsp:sp modelId="{F074CD10-4417-FE46-B801-9A38541E7355}">
      <dsp:nvSpPr>
        <dsp:cNvPr id="0" name=""/>
        <dsp:cNvSpPr/>
      </dsp:nvSpPr>
      <dsp:spPr>
        <a:xfrm>
          <a:off x="5339229" y="466506"/>
          <a:ext cx="2340714" cy="1980517"/>
        </a:xfrm>
        <a:prstGeom prst="rect">
          <a:avLst/>
        </a:prstGeom>
        <a:solidFill>
          <a:schemeClr val="tx1">
            <a:lumMod val="65000"/>
            <a:lumOff val="35000"/>
            <a:alpha val="90000"/>
          </a:scheme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itchFamily="2" charset="2"/>
            <a:buChar char="§"/>
          </a:pPr>
          <a:r>
            <a:rPr lang="en-US" sz="1600" kern="1200" dirty="0">
              <a:solidFill>
                <a:schemeClr val="bg1"/>
              </a:solidFill>
            </a:rPr>
            <a:t>Risk of intimate partner violence</a:t>
          </a:r>
        </a:p>
      </dsp:txBody>
      <dsp:txXfrm>
        <a:off x="5339229" y="466506"/>
        <a:ext cx="2340714" cy="198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537C6-88A0-7043-9BFD-48934F5DC917}">
      <dsp:nvSpPr>
        <dsp:cNvPr id="0" name=""/>
        <dsp:cNvSpPr/>
      </dsp:nvSpPr>
      <dsp:spPr>
        <a:xfrm>
          <a:off x="6045" y="434605"/>
          <a:ext cx="2300989" cy="920395"/>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Wingdings" pitchFamily="2" charset="2"/>
            <a:buNone/>
          </a:pPr>
          <a:r>
            <a:rPr lang="en-US" sz="1400" kern="1200" dirty="0"/>
            <a:t>Low awareness of HIV status</a:t>
          </a:r>
          <a:r>
            <a:rPr lang="en-US" sz="1400" kern="1200" baseline="30000" dirty="0"/>
            <a:t>1</a:t>
          </a:r>
          <a:endParaRPr lang="en-US" sz="1400" kern="1200" dirty="0"/>
        </a:p>
      </dsp:txBody>
      <dsp:txXfrm>
        <a:off x="466243" y="434605"/>
        <a:ext cx="1380594" cy="920395"/>
      </dsp:txXfrm>
    </dsp:sp>
    <dsp:sp modelId="{B6A8C86C-D218-A441-8CDB-9E7349975293}">
      <dsp:nvSpPr>
        <dsp:cNvPr id="0" name=""/>
        <dsp:cNvSpPr/>
      </dsp:nvSpPr>
      <dsp:spPr>
        <a:xfrm>
          <a:off x="2091034" y="434605"/>
          <a:ext cx="2300989" cy="920395"/>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Social challenges:</a:t>
          </a:r>
          <a:endParaRPr lang="en-US" sz="1400" kern="1200" dirty="0"/>
        </a:p>
      </dsp:txBody>
      <dsp:txXfrm>
        <a:off x="2551232" y="434605"/>
        <a:ext cx="1380594" cy="920395"/>
      </dsp:txXfrm>
    </dsp:sp>
    <dsp:sp modelId="{2A2DA46B-0B63-2B4F-8A4F-A62D3DA6534E}">
      <dsp:nvSpPr>
        <dsp:cNvPr id="0" name=""/>
        <dsp:cNvSpPr/>
      </dsp:nvSpPr>
      <dsp:spPr>
        <a:xfrm>
          <a:off x="2091034" y="1470050"/>
          <a:ext cx="1840791" cy="15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Accessing health care</a:t>
          </a:r>
        </a:p>
        <a:p>
          <a:pPr marL="114300" lvl="1" indent="-114300" algn="l" defTabSz="622300">
            <a:lnSpc>
              <a:spcPct val="90000"/>
            </a:lnSpc>
            <a:spcBef>
              <a:spcPct val="0"/>
            </a:spcBef>
            <a:spcAft>
              <a:spcPct val="15000"/>
            </a:spcAft>
            <a:buChar char="•"/>
          </a:pPr>
          <a:r>
            <a:rPr lang="en-US" sz="1400" kern="1200" dirty="0"/>
            <a:t>Incarceration</a:t>
          </a:r>
        </a:p>
        <a:p>
          <a:pPr marL="114300" lvl="1" indent="-114300" algn="l" defTabSz="622300">
            <a:lnSpc>
              <a:spcPct val="90000"/>
            </a:lnSpc>
            <a:spcBef>
              <a:spcPct val="0"/>
            </a:spcBef>
            <a:spcAft>
              <a:spcPct val="15000"/>
            </a:spcAft>
            <a:buChar char="•"/>
          </a:pPr>
          <a:r>
            <a:rPr lang="en-US" sz="1400" kern="1200" dirty="0"/>
            <a:t>Homelessness</a:t>
          </a:r>
        </a:p>
        <a:p>
          <a:pPr marL="114300" lvl="1" indent="-114300" algn="l" defTabSz="622300">
            <a:lnSpc>
              <a:spcPct val="90000"/>
            </a:lnSpc>
            <a:spcBef>
              <a:spcPct val="0"/>
            </a:spcBef>
            <a:spcAft>
              <a:spcPct val="15000"/>
            </a:spcAft>
            <a:buChar char="•"/>
          </a:pPr>
          <a:r>
            <a:rPr lang="en-US" sz="1400" kern="1200"/>
            <a:t>Sex work</a:t>
          </a:r>
          <a:endParaRPr lang="en-US" sz="1400" kern="1200" dirty="0"/>
        </a:p>
        <a:p>
          <a:pPr marL="114300" lvl="1" indent="-114300" algn="l" defTabSz="622300">
            <a:lnSpc>
              <a:spcPct val="90000"/>
            </a:lnSpc>
            <a:spcBef>
              <a:spcPct val="0"/>
            </a:spcBef>
            <a:spcAft>
              <a:spcPct val="15000"/>
            </a:spcAft>
            <a:buChar char="•"/>
          </a:pPr>
          <a:r>
            <a:rPr lang="en-US" sz="1400" kern="1200" dirty="0"/>
            <a:t>Limited education</a:t>
          </a:r>
        </a:p>
        <a:p>
          <a:pPr marL="114300" lvl="1" indent="-114300" algn="l" defTabSz="622300">
            <a:lnSpc>
              <a:spcPct val="90000"/>
            </a:lnSpc>
            <a:spcBef>
              <a:spcPct val="0"/>
            </a:spcBef>
            <a:spcAft>
              <a:spcPct val="15000"/>
            </a:spcAft>
            <a:buChar char="•"/>
          </a:pPr>
          <a:r>
            <a:rPr lang="en-US" sz="1400" kern="1200"/>
            <a:t>Lack of support if test is positive</a:t>
          </a:r>
          <a:r>
            <a:rPr lang="en-US" sz="1400" kern="1200" baseline="30000"/>
            <a:t>2</a:t>
          </a:r>
          <a:endParaRPr lang="en-US" sz="1400" kern="1200" dirty="0"/>
        </a:p>
      </dsp:txBody>
      <dsp:txXfrm>
        <a:off x="2091034" y="1470050"/>
        <a:ext cx="1840791" cy="1535625"/>
      </dsp:txXfrm>
    </dsp:sp>
    <dsp:sp modelId="{E0039A07-8DED-1D42-8EE2-759CAD38D8E4}">
      <dsp:nvSpPr>
        <dsp:cNvPr id="0" name=""/>
        <dsp:cNvSpPr/>
      </dsp:nvSpPr>
      <dsp:spPr>
        <a:xfrm>
          <a:off x="4176023" y="434605"/>
          <a:ext cx="2300989" cy="920395"/>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Apprehension about using health care services that are stigmatizing to transgender women </a:t>
          </a:r>
        </a:p>
      </dsp:txBody>
      <dsp:txXfrm>
        <a:off x="4636221" y="434605"/>
        <a:ext cx="1380594" cy="920395"/>
      </dsp:txXfrm>
    </dsp:sp>
    <dsp:sp modelId="{F9037D1C-4978-7545-B834-637B030A29F1}">
      <dsp:nvSpPr>
        <dsp:cNvPr id="0" name=""/>
        <dsp:cNvSpPr/>
      </dsp:nvSpPr>
      <dsp:spPr>
        <a:xfrm>
          <a:off x="6261012" y="434605"/>
          <a:ext cx="2300989" cy="920395"/>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Cost of testing</a:t>
          </a:r>
          <a:r>
            <a:rPr lang="en-US" sz="1400" kern="1200" baseline="30000" dirty="0"/>
            <a:t>2</a:t>
          </a:r>
          <a:endParaRPr lang="en-US" sz="1400" kern="1200" dirty="0"/>
        </a:p>
      </dsp:txBody>
      <dsp:txXfrm>
        <a:off x="6721210" y="434605"/>
        <a:ext cx="1380594" cy="920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1B22A-6313-CC46-AB91-D943B12BF0DD}">
      <dsp:nvSpPr>
        <dsp:cNvPr id="0" name=""/>
        <dsp:cNvSpPr/>
      </dsp:nvSpPr>
      <dsp:spPr>
        <a:xfrm>
          <a:off x="3849" y="1583788"/>
          <a:ext cx="2241059" cy="896423"/>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Font typeface="STIXGeneral-Regular" pitchFamily="2" charset="2"/>
            <a:buNone/>
          </a:pPr>
          <a:r>
            <a:rPr lang="en-US" sz="1100" kern="1200"/>
            <a:t>When seeking contraceptive advice</a:t>
          </a:r>
        </a:p>
      </dsp:txBody>
      <dsp:txXfrm>
        <a:off x="452061" y="1583788"/>
        <a:ext cx="1344636" cy="896423"/>
      </dsp:txXfrm>
    </dsp:sp>
    <dsp:sp modelId="{044A4181-402C-5B4F-99D0-9B140203E8FD}">
      <dsp:nvSpPr>
        <dsp:cNvPr id="0" name=""/>
        <dsp:cNvSpPr/>
      </dsp:nvSpPr>
      <dsp:spPr>
        <a:xfrm>
          <a:off x="2020803" y="1583788"/>
          <a:ext cx="2241059" cy="896423"/>
        </a:xfrm>
        <a:prstGeom prst="chevron">
          <a:avLst/>
        </a:prstGeom>
        <a:solidFill>
          <a:srgbClr val="FF7E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Accessing pregnancy-related services including termination</a:t>
          </a:r>
        </a:p>
      </dsp:txBody>
      <dsp:txXfrm>
        <a:off x="2469015" y="1583788"/>
        <a:ext cx="1344636" cy="896423"/>
      </dsp:txXfrm>
    </dsp:sp>
    <dsp:sp modelId="{0FE6301D-577A-0448-A797-E2EF67E83A9F}">
      <dsp:nvSpPr>
        <dsp:cNvPr id="0" name=""/>
        <dsp:cNvSpPr/>
      </dsp:nvSpPr>
      <dsp:spPr>
        <a:xfrm>
          <a:off x="4037757" y="1583788"/>
          <a:ext cx="2241059" cy="896423"/>
        </a:xfrm>
        <a:prstGeom prst="chevron">
          <a:avLst/>
        </a:prstGeom>
        <a:solidFill>
          <a:srgbClr val="9411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a:t>Undergoing breast screening or Pap tests</a:t>
          </a:r>
          <a:endParaRPr lang="en-US" sz="1100" kern="1200" dirty="0"/>
        </a:p>
      </dsp:txBody>
      <dsp:txXfrm>
        <a:off x="4485969" y="1583788"/>
        <a:ext cx="1344636" cy="896423"/>
      </dsp:txXfrm>
    </dsp:sp>
    <dsp:sp modelId="{49758F7E-5C8D-2944-8D57-F9D44BABFD3F}">
      <dsp:nvSpPr>
        <dsp:cNvPr id="0" name=""/>
        <dsp:cNvSpPr/>
      </dsp:nvSpPr>
      <dsp:spPr>
        <a:xfrm>
          <a:off x="6054711" y="1583788"/>
          <a:ext cx="2241059" cy="896423"/>
        </a:xfrm>
        <a:prstGeom prst="chevron">
          <a:avLst/>
        </a:prstGeom>
        <a:solidFill>
          <a:srgbClr val="AAAA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Incarceration settings provide an opportunity to test women not accessing other services  </a:t>
          </a:r>
        </a:p>
      </dsp:txBody>
      <dsp:txXfrm>
        <a:off x="6502923" y="1583788"/>
        <a:ext cx="1344636" cy="896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EAA30-DA10-FA4A-9593-A909596FFD99}">
      <dsp:nvSpPr>
        <dsp:cNvPr id="0" name=""/>
        <dsp:cNvSpPr/>
      </dsp:nvSpPr>
      <dsp:spPr>
        <a:xfrm>
          <a:off x="0" y="888049"/>
          <a:ext cx="8229600" cy="763087"/>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txBody>
        <a:bodyPr spcFirstLastPara="0" vert="horz" wrap="square" lIns="656641" tIns="229108" rIns="656641" bIns="78232" numCol="1" spcCol="1270" anchor="b" anchorCtr="0">
          <a:noAutofit/>
        </a:bodyPr>
        <a:lstStyle/>
        <a:p>
          <a:pPr marL="182880" lvl="1" indent="-182880" algn="l" defTabSz="622300">
            <a:lnSpc>
              <a:spcPct val="90000"/>
            </a:lnSpc>
            <a:spcBef>
              <a:spcPct val="0"/>
            </a:spcBef>
            <a:spcAft>
              <a:spcPts val="0"/>
            </a:spcAft>
            <a:buFont typeface="Arial" panose="020B0604020202020204" pitchFamily="34" charset="0"/>
            <a:buChar char="•"/>
          </a:pPr>
          <a:r>
            <a:rPr lang="en-US" sz="1600" kern="1200" dirty="0">
              <a:solidFill>
                <a:prstClr val="black">
                  <a:hueOff val="0"/>
                  <a:satOff val="0"/>
                  <a:lumOff val="0"/>
                  <a:alphaOff val="0"/>
                </a:prstClr>
              </a:solidFill>
              <a:latin typeface="Calibri"/>
              <a:ea typeface="+mn-ea"/>
              <a:cs typeface="+mn-cs"/>
            </a:rPr>
            <a:t>Increased confidence in ART effectiveness</a:t>
          </a:r>
        </a:p>
        <a:p>
          <a:pPr marL="182880" lvl="1" indent="-182880" algn="l" defTabSz="622300">
            <a:lnSpc>
              <a:spcPct val="90000"/>
            </a:lnSpc>
            <a:spcBef>
              <a:spcPct val="0"/>
            </a:spcBef>
            <a:spcAft>
              <a:spcPts val="0"/>
            </a:spcAft>
            <a:buFont typeface="Arial" panose="020B0604020202020204" pitchFamily="34" charset="0"/>
            <a:buChar char="•"/>
          </a:pPr>
          <a:r>
            <a:rPr lang="en-US" sz="1600" kern="1200" dirty="0">
              <a:solidFill>
                <a:prstClr val="black">
                  <a:hueOff val="0"/>
                  <a:satOff val="0"/>
                  <a:lumOff val="0"/>
                  <a:alphaOff val="0"/>
                </a:prstClr>
              </a:solidFill>
              <a:latin typeface="Calibri"/>
              <a:ea typeface="+mn-ea"/>
              <a:cs typeface="+mn-cs"/>
            </a:rPr>
            <a:t>Improved safety profiles of ART regimens</a:t>
          </a:r>
        </a:p>
      </dsp:txBody>
      <dsp:txXfrm>
        <a:off x="0" y="888049"/>
        <a:ext cx="8229600" cy="763087"/>
      </dsp:txXfrm>
    </dsp:sp>
    <dsp:sp modelId="{DF49E4F5-D412-5749-AE61-6966217CEE6F}">
      <dsp:nvSpPr>
        <dsp:cNvPr id="0" name=""/>
        <dsp:cNvSpPr/>
      </dsp:nvSpPr>
      <dsp:spPr>
        <a:xfrm>
          <a:off x="411480" y="637129"/>
          <a:ext cx="5760720" cy="501840"/>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Pregnant women are more likely to adhere to ART regimens </a:t>
          </a:r>
        </a:p>
      </dsp:txBody>
      <dsp:txXfrm>
        <a:off x="435978" y="661627"/>
        <a:ext cx="5711724" cy="452844"/>
      </dsp:txXfrm>
    </dsp:sp>
    <dsp:sp modelId="{269B89B6-BDB1-C443-9C75-B3A562E0062A}">
      <dsp:nvSpPr>
        <dsp:cNvPr id="0" name=""/>
        <dsp:cNvSpPr/>
      </dsp:nvSpPr>
      <dsp:spPr>
        <a:xfrm>
          <a:off x="0" y="1993857"/>
          <a:ext cx="8229600" cy="763087"/>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txBody>
        <a:bodyPr spcFirstLastPara="0" vert="horz" wrap="square" lIns="656641" tIns="229108" rIns="656641" bIns="78232" numCol="1" spcCol="1270" anchor="b" anchorCtr="0">
          <a:noAutofit/>
        </a:bodyPr>
        <a:lstStyle/>
        <a:p>
          <a:pPr marL="182880" lvl="1" indent="-182880" algn="l" defTabSz="622300">
            <a:lnSpc>
              <a:spcPct val="90000"/>
            </a:lnSpc>
            <a:spcBef>
              <a:spcPct val="0"/>
            </a:spcBef>
            <a:spcAft>
              <a:spcPts val="0"/>
            </a:spcAft>
            <a:buFont typeface="Arial" panose="020B0604020202020204" pitchFamily="34" charset="0"/>
            <a:buChar char="•"/>
          </a:pPr>
          <a:r>
            <a:rPr lang="en-US" sz="1600" kern="1200" dirty="0">
              <a:solidFill>
                <a:prstClr val="black">
                  <a:hueOff val="0"/>
                  <a:satOff val="0"/>
                  <a:lumOff val="0"/>
                  <a:alphaOff val="0"/>
                </a:prstClr>
              </a:solidFill>
              <a:latin typeface="Calibri"/>
              <a:ea typeface="+mn-ea"/>
              <a:cs typeface="+mn-cs"/>
            </a:rPr>
            <a:t>Having an uninfected baby</a:t>
          </a:r>
        </a:p>
        <a:p>
          <a:pPr marL="182880" lvl="1" indent="-182880" algn="l" defTabSz="622300">
            <a:lnSpc>
              <a:spcPct val="90000"/>
            </a:lnSpc>
            <a:spcBef>
              <a:spcPct val="0"/>
            </a:spcBef>
            <a:spcAft>
              <a:spcPts val="0"/>
            </a:spcAft>
            <a:buFont typeface="Arial" panose="020B0604020202020204" pitchFamily="34" charset="0"/>
            <a:buChar char="•"/>
          </a:pPr>
          <a:r>
            <a:rPr lang="en-US" sz="1600" kern="1200" dirty="0">
              <a:solidFill>
                <a:prstClr val="black">
                  <a:hueOff val="0"/>
                  <a:satOff val="0"/>
                  <a:lumOff val="0"/>
                  <a:alphaOff val="0"/>
                </a:prstClr>
              </a:solidFill>
              <a:latin typeface="Calibri"/>
              <a:ea typeface="+mn-ea"/>
              <a:cs typeface="+mn-cs"/>
            </a:rPr>
            <a:t>Living to experience motherhood</a:t>
          </a:r>
        </a:p>
      </dsp:txBody>
      <dsp:txXfrm>
        <a:off x="0" y="1993857"/>
        <a:ext cx="8229600" cy="763087"/>
      </dsp:txXfrm>
    </dsp:sp>
    <dsp:sp modelId="{482754FF-43A4-D24B-B122-C2E7A2E9AF22}">
      <dsp:nvSpPr>
        <dsp:cNvPr id="0" name=""/>
        <dsp:cNvSpPr/>
      </dsp:nvSpPr>
      <dsp:spPr>
        <a:xfrm>
          <a:off x="411480" y="1742937"/>
          <a:ext cx="5760720" cy="501840"/>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a:t>Benefits of ART</a:t>
          </a:r>
          <a:r>
            <a:rPr lang="en-US" sz="1700" kern="1200" baseline="30000"/>
            <a:t>1-4</a:t>
          </a:r>
          <a:endParaRPr lang="en-US" sz="1700" kern="1200" dirty="0"/>
        </a:p>
      </dsp:txBody>
      <dsp:txXfrm>
        <a:off x="435978" y="1767435"/>
        <a:ext cx="5711724"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8C707-4137-6447-A127-BA35C38BA060}">
      <dsp:nvSpPr>
        <dsp:cNvPr id="0" name=""/>
        <dsp:cNvSpPr/>
      </dsp:nvSpPr>
      <dsp:spPr>
        <a:xfrm>
          <a:off x="0" y="391664"/>
          <a:ext cx="8238563" cy="703237"/>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txBody>
        <a:bodyPr spcFirstLastPara="0" vert="horz" wrap="square" lIns="656641" tIns="229108" rIns="656641" bIns="78232" numCol="1" spcCol="1270" anchor="b" anchorCtr="0">
          <a:noAutofit/>
        </a:bodyPr>
        <a:lstStyle/>
        <a:p>
          <a:pPr marL="0" lvl="1" indent="0" algn="l" defTabSz="622300">
            <a:lnSpc>
              <a:spcPct val="90000"/>
            </a:lnSpc>
            <a:spcBef>
              <a:spcPct val="0"/>
            </a:spcBef>
            <a:spcAft>
              <a:spcPct val="15000"/>
            </a:spcAft>
            <a:buFont typeface="Wingdings" pitchFamily="2" charset="2"/>
            <a:buNone/>
          </a:pPr>
          <a:r>
            <a:rPr lang="en-US" sz="1400" kern="1200" dirty="0"/>
            <a:t>Perform pregnancy testing before initiation of dolutegravir in adolescents and adults of childbearing potential</a:t>
          </a:r>
        </a:p>
      </dsp:txBody>
      <dsp:txXfrm>
        <a:off x="0" y="391664"/>
        <a:ext cx="8238563" cy="703237"/>
      </dsp:txXfrm>
    </dsp:sp>
    <dsp:sp modelId="{F83DB5F2-4EA7-B64F-8325-3E991D73CA95}">
      <dsp:nvSpPr>
        <dsp:cNvPr id="0" name=""/>
        <dsp:cNvSpPr/>
      </dsp:nvSpPr>
      <dsp:spPr>
        <a:xfrm>
          <a:off x="411928" y="29585"/>
          <a:ext cx="5766994" cy="560880"/>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979" tIns="0" rIns="217979" bIns="0" numCol="1" spcCol="1270" anchor="ctr" anchorCtr="0">
          <a:noAutofit/>
        </a:bodyPr>
        <a:lstStyle/>
        <a:p>
          <a:pPr marL="0" lvl="0" indent="0" algn="l" defTabSz="711200">
            <a:lnSpc>
              <a:spcPct val="90000"/>
            </a:lnSpc>
            <a:spcBef>
              <a:spcPct val="0"/>
            </a:spcBef>
            <a:spcAft>
              <a:spcPct val="35000"/>
            </a:spcAft>
            <a:buFont typeface="Wingdings" pitchFamily="2" charset="2"/>
            <a:buNone/>
          </a:pPr>
          <a:r>
            <a:rPr lang="en-US" sz="1600" b="0" kern="1200" dirty="0"/>
            <a:t>Pregnancy Testing</a:t>
          </a:r>
        </a:p>
      </dsp:txBody>
      <dsp:txXfrm>
        <a:off x="439308" y="56965"/>
        <a:ext cx="5712234" cy="506120"/>
      </dsp:txXfrm>
    </dsp:sp>
    <dsp:sp modelId="{411FA60A-A651-634B-B694-9599689DA051}">
      <dsp:nvSpPr>
        <dsp:cNvPr id="0" name=""/>
        <dsp:cNvSpPr/>
      </dsp:nvSpPr>
      <dsp:spPr>
        <a:xfrm>
          <a:off x="0" y="1453450"/>
          <a:ext cx="8238563" cy="478800"/>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sp>
    <dsp:sp modelId="{52BDBD0E-F1DE-DC4F-BB6A-E18AD337A668}">
      <dsp:nvSpPr>
        <dsp:cNvPr id="0" name=""/>
        <dsp:cNvSpPr/>
      </dsp:nvSpPr>
      <dsp:spPr>
        <a:xfrm>
          <a:off x="411928" y="1173028"/>
          <a:ext cx="5766994" cy="560880"/>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979" tIns="0" rIns="217979" bIns="0" numCol="1" spcCol="1270" anchor="ctr" anchorCtr="0">
          <a:noAutofit/>
        </a:bodyPr>
        <a:lstStyle/>
        <a:p>
          <a:pPr marL="0" lvl="0" indent="0" algn="l" defTabSz="622300">
            <a:lnSpc>
              <a:spcPct val="90000"/>
            </a:lnSpc>
            <a:spcBef>
              <a:spcPct val="0"/>
            </a:spcBef>
            <a:spcAft>
              <a:spcPct val="35000"/>
            </a:spcAft>
            <a:buNone/>
          </a:pPr>
          <a:r>
            <a:rPr lang="en-US" sz="1400" kern="1200" dirty="0"/>
            <a:t>Embryo-fetal toxicity may occur when used at the time of conception and in early pregnancy</a:t>
          </a:r>
        </a:p>
      </dsp:txBody>
      <dsp:txXfrm>
        <a:off x="439308" y="1200408"/>
        <a:ext cx="5712234" cy="506120"/>
      </dsp:txXfrm>
    </dsp:sp>
    <dsp:sp modelId="{A2FC3F75-A9ED-B04B-8D22-86D67AAA974E}">
      <dsp:nvSpPr>
        <dsp:cNvPr id="0" name=""/>
        <dsp:cNvSpPr/>
      </dsp:nvSpPr>
      <dsp:spPr>
        <a:xfrm>
          <a:off x="0" y="2339782"/>
          <a:ext cx="8238563" cy="508725"/>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txBody>
        <a:bodyPr spcFirstLastPara="0" vert="horz" wrap="square" lIns="656641" tIns="229108" rIns="656641" bIns="78232" numCol="1" spcCol="1270" anchor="b" anchorCtr="0">
          <a:noAutofit/>
        </a:bodyPr>
        <a:lstStyle/>
        <a:p>
          <a:pPr marL="0" lvl="1" indent="0" algn="l" defTabSz="622300">
            <a:lnSpc>
              <a:spcPct val="90000"/>
            </a:lnSpc>
            <a:spcBef>
              <a:spcPct val="0"/>
            </a:spcBef>
            <a:spcAft>
              <a:spcPct val="15000"/>
            </a:spcAft>
            <a:buFont typeface="Wingdings" pitchFamily="2" charset="2"/>
            <a:buNone/>
          </a:pPr>
          <a:r>
            <a:rPr lang="en-US" sz="1400" kern="1200" dirty="0">
              <a:solidFill>
                <a:prstClr val="black">
                  <a:hueOff val="0"/>
                  <a:satOff val="0"/>
                  <a:lumOff val="0"/>
                  <a:alphaOff val="0"/>
                </a:prstClr>
              </a:solidFill>
              <a:latin typeface="Calibri"/>
              <a:ea typeface="+mn-ea"/>
              <a:cs typeface="+mn-cs"/>
            </a:rPr>
            <a:t>Due to risk of neural tube defects</a:t>
          </a:r>
        </a:p>
      </dsp:txBody>
      <dsp:txXfrm>
        <a:off x="0" y="2339782"/>
        <a:ext cx="8238563" cy="508725"/>
      </dsp:txXfrm>
    </dsp:sp>
    <dsp:sp modelId="{163F6D13-F11A-214C-B42D-1077FFECECB5}">
      <dsp:nvSpPr>
        <dsp:cNvPr id="0" name=""/>
        <dsp:cNvSpPr/>
      </dsp:nvSpPr>
      <dsp:spPr>
        <a:xfrm>
          <a:off x="411928" y="1977703"/>
          <a:ext cx="5766994" cy="560880"/>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979" tIns="0" rIns="217979" bIns="0" numCol="1" spcCol="1270" anchor="ctr" anchorCtr="0">
          <a:noAutofit/>
        </a:bodyPr>
        <a:lstStyle/>
        <a:p>
          <a:pPr marL="0" lvl="0" indent="0" algn="l" defTabSz="622300">
            <a:lnSpc>
              <a:spcPct val="90000"/>
            </a:lnSpc>
            <a:spcBef>
              <a:spcPct val="0"/>
            </a:spcBef>
            <a:spcAft>
              <a:spcPct val="35000"/>
            </a:spcAft>
            <a:buNone/>
          </a:pPr>
          <a:r>
            <a:rPr lang="en-US" sz="1400" kern="1200" dirty="0"/>
            <a:t>Avoid use of dolutegravir at the time of conception through the first trimester of pregnancy</a:t>
          </a:r>
        </a:p>
      </dsp:txBody>
      <dsp:txXfrm>
        <a:off x="439308" y="2005083"/>
        <a:ext cx="5712234" cy="506120"/>
      </dsp:txXfrm>
    </dsp:sp>
    <dsp:sp modelId="{4230BD99-707B-BB4E-84D8-65AE26ABE5ED}">
      <dsp:nvSpPr>
        <dsp:cNvPr id="0" name=""/>
        <dsp:cNvSpPr/>
      </dsp:nvSpPr>
      <dsp:spPr>
        <a:xfrm>
          <a:off x="0" y="3149908"/>
          <a:ext cx="8238563" cy="478800"/>
        </a:xfrm>
        <a:prstGeom prst="rect">
          <a:avLst/>
        </a:prstGeom>
        <a:solidFill>
          <a:srgbClr val="EDEDFF">
            <a:alpha val="90000"/>
          </a:srgbClr>
        </a:solidFill>
        <a:ln w="19050" cap="flat" cmpd="sng" algn="ctr">
          <a:solidFill>
            <a:srgbClr val="941100"/>
          </a:solidFill>
          <a:prstDash val="solid"/>
        </a:ln>
        <a:effectLst/>
      </dsp:spPr>
      <dsp:style>
        <a:lnRef idx="2">
          <a:scrgbClr r="0" g="0" b="0"/>
        </a:lnRef>
        <a:fillRef idx="1">
          <a:scrgbClr r="0" g="0" b="0"/>
        </a:fillRef>
        <a:effectRef idx="0">
          <a:scrgbClr r="0" g="0" b="0"/>
        </a:effectRef>
        <a:fontRef idx="minor"/>
      </dsp:style>
    </dsp:sp>
    <dsp:sp modelId="{10FE7663-8AC0-E246-B45E-B379B72AFB48}">
      <dsp:nvSpPr>
        <dsp:cNvPr id="0" name=""/>
        <dsp:cNvSpPr/>
      </dsp:nvSpPr>
      <dsp:spPr>
        <a:xfrm>
          <a:off x="411928" y="2869468"/>
          <a:ext cx="5766994" cy="560880"/>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979" tIns="0" rIns="217979" bIns="0" numCol="1" spcCol="1270" anchor="ctr" anchorCtr="0">
          <a:noAutofit/>
        </a:bodyPr>
        <a:lstStyle/>
        <a:p>
          <a:pPr marL="0" lvl="0" indent="0" algn="l" defTabSz="622300">
            <a:lnSpc>
              <a:spcPct val="90000"/>
            </a:lnSpc>
            <a:spcBef>
              <a:spcPct val="0"/>
            </a:spcBef>
            <a:spcAft>
              <a:spcPct val="35000"/>
            </a:spcAft>
            <a:buNone/>
          </a:pPr>
          <a:r>
            <a:rPr lang="en-US" sz="1400" kern="1200" dirty="0"/>
            <a:t>Advise adolescents and adults of childbearing potential to use effective contraception</a:t>
          </a:r>
        </a:p>
      </dsp:txBody>
      <dsp:txXfrm>
        <a:off x="439308" y="2896848"/>
        <a:ext cx="5712234"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D2DF7-DE1A-004C-9781-B7A9D022764A}"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5498E-ECB3-ED42-98DE-248FA5D15DB9}" type="slidenum">
              <a:rPr lang="en-US" smtClean="0"/>
              <a:t>‹#›</a:t>
            </a:fld>
            <a:endParaRPr lang="en-US"/>
          </a:p>
        </p:txBody>
      </p:sp>
    </p:spTree>
    <p:extLst>
      <p:ext uri="{BB962C8B-B14F-4D97-AF65-F5344CB8AC3E}">
        <p14:creationId xmlns:p14="http://schemas.microsoft.com/office/powerpoint/2010/main" val="407309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idsinfo.nih.gov/guidelines/html/1/adult-and-adolescent-arv/10/initiation-of-antiretroviral-therap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E5498E-ECB3-ED42-98DE-248FA5D15DB9}" type="slidenum">
              <a:rPr lang="en-US" smtClean="0"/>
              <a:t>1</a:t>
            </a:fld>
            <a:endParaRPr lang="en-US"/>
          </a:p>
        </p:txBody>
      </p:sp>
    </p:spTree>
    <p:extLst>
      <p:ext uri="{BB962C8B-B14F-4D97-AF65-F5344CB8AC3E}">
        <p14:creationId xmlns:p14="http://schemas.microsoft.com/office/powerpoint/2010/main" val="70668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HIV testing among African American and other populations of women include lack of access to health care services, internalized stigma and fear about a reactive HIV test result, and concerns about privacy and confidentiality. </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10</a:t>
            </a:fld>
            <a:endParaRPr lang="en-US"/>
          </a:p>
        </p:txBody>
      </p:sp>
    </p:spTree>
    <p:extLst>
      <p:ext uri="{BB962C8B-B14F-4D97-AF65-F5344CB8AC3E}">
        <p14:creationId xmlns:p14="http://schemas.microsoft.com/office/powerpoint/2010/main" val="2186597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Specific barriers have been identified among certain groups of women, for example immigrant women. And in this slide, a study in Washington, DC, that assessed barriers among women immigrating from East Africa show that there were assumptions that they felt that individuals would have about them, such as they’re HIV positive—even if they've tested negative. There were emotions, a fear of diagnosis, a discomfort about the questions, and also, there were potential reactions that are shown there which suggested a lack of trust in the health care institution, and also a fear of reaction among family members. And I think just really having an understanding of the wide range of barriers that various populations experience is an important understanding to have</a:t>
            </a: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E5E5498E-ECB3-ED42-98DE-248FA5D15DB9}" type="slidenum">
              <a:rPr lang="en-US" smtClean="0"/>
              <a:t>11</a:t>
            </a:fld>
            <a:endParaRPr lang="en-US"/>
          </a:p>
        </p:txBody>
      </p:sp>
    </p:spTree>
    <p:extLst>
      <p:ext uri="{BB962C8B-B14F-4D97-AF65-F5344CB8AC3E}">
        <p14:creationId xmlns:p14="http://schemas.microsoft.com/office/powerpoint/2010/main" val="215293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Transgender women have a very high prevalence of HIV infection and also have a very high prevalence of undiagnosed HIV infection, well in excess of 2-times the general population in the US. And I think therefore this is a really important group to consider. There are social challenges shown there. This was based on a study of transgender women that associated incarceration, homelessness, sex work, and limited education, with decreased access to HIV testing. Other factors have been identified, as well such as a lack of support if the tests were to be positive. And so I think it's critically important to understand that transgender women are an important group in which HIV testing should be done, and that there may be special barriers affecting testing in that group of individuals. </a:t>
            </a:r>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12</a:t>
            </a:fld>
            <a:endParaRPr lang="en-US"/>
          </a:p>
        </p:txBody>
      </p:sp>
    </p:spTree>
    <p:extLst>
      <p:ext uri="{BB962C8B-B14F-4D97-AF65-F5344CB8AC3E}">
        <p14:creationId xmlns:p14="http://schemas.microsoft.com/office/powerpoint/2010/main" val="265986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think there are a lot of opportunities for HIV testing among women. I think often in busy practices, we miss those. And some of those are shown here at the time of contraceptive prescription, accessing pregnancy relating services, or ongoing preventive care, such as breast screening and pap smears. In addition, incarceration settings also provide an opportunity to test women who may not have availability of HIV testing services at other times.</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13</a:t>
            </a:fld>
            <a:endParaRPr lang="en-US"/>
          </a:p>
        </p:txBody>
      </p:sp>
    </p:spTree>
    <p:extLst>
      <p:ext uri="{BB962C8B-B14F-4D97-AF65-F5344CB8AC3E}">
        <p14:creationId xmlns:p14="http://schemas.microsoft.com/office/powerpoint/2010/main" val="3868517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factors shown have been demonstrated to be facilitators of HIV testing among women. I think that it's important ... there are important critical times in individual's lives such as when they're pregnant and not wanting to infect [the] fetus, that an individual may be more receptive to HIV testing. I think providers, it's incumbent that testing be included in annual exams, sort of the routinization of HIV testing is critically important. And I think it goes without saying, obviously, a trusting, good relationship between the health care provider and the patient is really essential to facilitate testing.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also, clinic environments are important. Those environments that really offer privacy as well as counseling to promote self-care are important. And then community awareness is critically important. There have been a number of media campaigns in recent years in various areas that have shown to be an effective in increasing HIV testing. I would add also that given the increase in some areas of the country with injection drug use, syringe exchange sites are a very important site where individuals at risk and increased risk for HIV infection can be tested.</a:t>
            </a:r>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14</a:t>
            </a:fld>
            <a:endParaRPr lang="en-US"/>
          </a:p>
        </p:txBody>
      </p:sp>
    </p:spTree>
    <p:extLst>
      <p:ext uri="{BB962C8B-B14F-4D97-AF65-F5344CB8AC3E}">
        <p14:creationId xmlns:p14="http://schemas.microsoft.com/office/powerpoint/2010/main" val="369812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Multiple studies have demonstrated that early treatment with antiretroviral therapy (ART) reduces disease progression, prevents HIV transmission, and increase life expectancy among HIV infected individuals.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Current 2018 Department of Health and Human Services </a:t>
            </a:r>
            <a:r>
              <a:rPr lang="en-US" sz="1200" i="1" kern="1200" dirty="0">
                <a:solidFill>
                  <a:schemeClr val="tx1"/>
                </a:solidFill>
                <a:effectLst/>
                <a:latin typeface="+mn-lt"/>
                <a:ea typeface="+mn-ea"/>
                <a:cs typeface="+mn-cs"/>
              </a:rPr>
              <a:t>Guidelines for the Use of Antiretroviral Agents in HIV-1-Infected Adults and Adolescents</a:t>
            </a:r>
            <a:r>
              <a:rPr lang="en-US" sz="1200" kern="1200" dirty="0">
                <a:solidFill>
                  <a:schemeClr val="tx1"/>
                </a:solidFill>
                <a:effectLst/>
                <a:latin typeface="+mn-lt"/>
                <a:ea typeface="+mn-ea"/>
                <a:cs typeface="+mn-cs"/>
              </a:rPr>
              <a:t> recommend initiation treatment for all HIV-</a:t>
            </a:r>
            <a:r>
              <a:rPr lang="en-US" sz="1200" kern="1200" dirty="0" err="1">
                <a:solidFill>
                  <a:schemeClr val="tx1"/>
                </a:solidFill>
                <a:effectLst/>
                <a:latin typeface="+mn-lt"/>
                <a:ea typeface="+mn-ea"/>
                <a:cs typeface="+mn-cs"/>
              </a:rPr>
              <a:t>sero</a:t>
            </a:r>
            <a:r>
              <a:rPr lang="en-US" sz="1200" kern="1200" dirty="0">
                <a:solidFill>
                  <a:schemeClr val="tx1"/>
                </a:solidFill>
                <a:effectLst/>
                <a:latin typeface="+mn-lt"/>
                <a:ea typeface="+mn-ea"/>
                <a:cs typeface="+mn-cs"/>
              </a:rPr>
              <a:t>-positive persons.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Overall, studies have shown similar efficacy of ART among men and women,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though a number of studies have demonstrated lower virologic suppression rates among black women in the United States (US) vs white US women.</a:t>
            </a:r>
            <a:r>
              <a:rPr lang="en-US" sz="1200"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It is</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important to initiate ART as soon as possible after establishing a diagnosis, and, if possible, the same day.</a:t>
            </a:r>
            <a:r>
              <a:rPr lang="en-US" sz="1200"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Both DHHS and International AIDS Society guidelines recommend integrase inhibitors,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the newest class of antiretroviral agents, which are associated with excellent tolerability and convenience for patients.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dolutegravir, and </a:t>
            </a:r>
            <a:r>
              <a:rPr lang="en-US" sz="1200" kern="1200" dirty="0" err="1">
                <a:solidFill>
                  <a:schemeClr val="tx1"/>
                </a:solidFill>
                <a:effectLst/>
                <a:latin typeface="+mn-lt"/>
                <a:ea typeface="+mn-ea"/>
                <a:cs typeface="+mn-cs"/>
              </a:rPr>
              <a:t>raltegravir</a:t>
            </a:r>
            <a:r>
              <a:rPr lang="en-US" sz="1200" kern="1200" dirty="0">
                <a:solidFill>
                  <a:schemeClr val="tx1"/>
                </a:solidFill>
                <a:effectLst/>
                <a:latin typeface="+mn-lt"/>
                <a:ea typeface="+mn-ea"/>
                <a:cs typeface="+mn-cs"/>
              </a:rPr>
              <a:t> are recommended in combination with 2 nucleoside reverse transcriptase agents, either tenofovir or abacavir, and then either 3TC or FTC. Prior to ART selection, clinicians are advised to discuss a plan for contraception with women who have no plans to conceive and provide counseling about safe sex practices. A pregnancy test should be conducted in all women before prescribing antiretroviral therapy.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References</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Samji</a:t>
            </a:r>
            <a:r>
              <a:rPr lang="en-US" sz="1200" kern="1200" dirty="0">
                <a:solidFill>
                  <a:schemeClr val="tx1"/>
                </a:solidFill>
                <a:effectLst/>
                <a:latin typeface="+mn-lt"/>
                <a:ea typeface="+mn-ea"/>
                <a:cs typeface="+mn-cs"/>
              </a:rPr>
              <a:t> H, </a:t>
            </a:r>
            <a:r>
              <a:rPr lang="en-US" sz="1200" kern="1200" dirty="0" err="1">
                <a:solidFill>
                  <a:schemeClr val="tx1"/>
                </a:solidFill>
                <a:effectLst/>
                <a:latin typeface="+mn-lt"/>
                <a:ea typeface="+mn-ea"/>
                <a:cs typeface="+mn-cs"/>
              </a:rPr>
              <a:t>Cescon</a:t>
            </a:r>
            <a:r>
              <a:rPr lang="en-US" sz="1200" kern="1200" dirty="0">
                <a:solidFill>
                  <a:schemeClr val="tx1"/>
                </a:solidFill>
                <a:effectLst/>
                <a:latin typeface="+mn-lt"/>
                <a:ea typeface="+mn-ea"/>
                <a:cs typeface="+mn-cs"/>
              </a:rPr>
              <a:t> A, Hogg RS, et al. Closing the gap: increases in life expectancy among treated HIV-positive individuals in the United States and Canada. </a:t>
            </a:r>
            <a:r>
              <a:rPr lang="en-US" sz="1200" i="1" kern="1200" dirty="0" err="1">
                <a:solidFill>
                  <a:schemeClr val="tx1"/>
                </a:solidFill>
                <a:effectLst/>
                <a:latin typeface="+mn-lt"/>
                <a:ea typeface="+mn-ea"/>
                <a:cs typeface="+mn-cs"/>
              </a:rPr>
              <a:t>PloS</a:t>
            </a:r>
            <a:r>
              <a:rPr lang="en-US" sz="1200" i="1" kern="1200" dirty="0">
                <a:solidFill>
                  <a:schemeClr val="tx1"/>
                </a:solidFill>
                <a:effectLst/>
                <a:latin typeface="+mn-lt"/>
                <a:ea typeface="+mn-ea"/>
                <a:cs typeface="+mn-cs"/>
              </a:rPr>
              <a:t> One. </a:t>
            </a:r>
            <a:r>
              <a:rPr lang="en-US" sz="1200" kern="1200" dirty="0">
                <a:solidFill>
                  <a:schemeClr val="tx1"/>
                </a:solidFill>
                <a:effectLst/>
                <a:latin typeface="+mn-lt"/>
                <a:ea typeface="+mn-ea"/>
                <a:cs typeface="+mn-cs"/>
              </a:rPr>
              <a:t>2013;8(12):e81355.</a:t>
            </a:r>
          </a:p>
          <a:p>
            <a:pPr lvl="0"/>
            <a:r>
              <a:rPr lang="en-US" sz="1200" kern="1200" dirty="0">
                <a:solidFill>
                  <a:schemeClr val="tx1"/>
                </a:solidFill>
                <a:effectLst/>
                <a:latin typeface="+mn-lt"/>
                <a:ea typeface="+mn-ea"/>
                <a:cs typeface="+mn-cs"/>
              </a:rPr>
              <a:t>Panel on Antiretroviral Guidelines for Adults and Adolescents. </a:t>
            </a:r>
            <a:r>
              <a:rPr lang="en-US" sz="1200" i="1" kern="1200" dirty="0">
                <a:solidFill>
                  <a:schemeClr val="tx1"/>
                </a:solidFill>
                <a:effectLst/>
                <a:latin typeface="+mn-lt"/>
                <a:ea typeface="+mn-ea"/>
                <a:cs typeface="+mn-cs"/>
              </a:rPr>
              <a:t>Guidelines for the use of antiretroviral agents in HIV-1-infected adults and adolescents.</a:t>
            </a:r>
            <a:r>
              <a:rPr lang="en-US" sz="1200" kern="1200" dirty="0">
                <a:solidFill>
                  <a:schemeClr val="tx1"/>
                </a:solidFill>
                <a:effectLst/>
                <a:latin typeface="+mn-lt"/>
                <a:ea typeface="+mn-ea"/>
                <a:cs typeface="+mn-cs"/>
              </a:rPr>
              <a:t> Department of Health and Human Services. 2018. </a:t>
            </a:r>
            <a:r>
              <a:rPr lang="en-US" sz="1200" u="sng" kern="1200" dirty="0">
                <a:solidFill>
                  <a:schemeClr val="tx1"/>
                </a:solidFill>
                <a:effectLst/>
                <a:latin typeface="+mn-lt"/>
                <a:ea typeface="+mn-ea"/>
                <a:cs typeface="+mn-cs"/>
                <a:hlinkClick r:id="rId3"/>
              </a:rPr>
              <a:t>https://aidsinfo.nih.gov/guidelines/html/1/adult-and-adolescent-arv/10/initiation-of-antiretroviral-therapy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Soon GG, Min M, Struble KA, et al. Meta-analysis of gender differences in efficacy outcomes for HIV-positive subjects in randomized controlled clinical trials of antiretroviral therapy (2000-2008). </a:t>
            </a:r>
            <a:r>
              <a:rPr lang="en-US" sz="1200" i="1" kern="1200" dirty="0">
                <a:solidFill>
                  <a:schemeClr val="tx1"/>
                </a:solidFill>
                <a:effectLst/>
                <a:latin typeface="+mn-lt"/>
                <a:ea typeface="+mn-ea"/>
                <a:cs typeface="+mn-cs"/>
              </a:rPr>
              <a:t>AIDS Pat Care STDs. </a:t>
            </a:r>
            <a:r>
              <a:rPr lang="en-US" sz="1200" kern="1200" dirty="0">
                <a:solidFill>
                  <a:schemeClr val="tx1"/>
                </a:solidFill>
                <a:effectLst/>
                <a:latin typeface="+mn-lt"/>
                <a:ea typeface="+mn-ea"/>
                <a:cs typeface="+mn-cs"/>
              </a:rPr>
              <a:t>2012;26(8):444-453.</a:t>
            </a:r>
          </a:p>
          <a:p>
            <a:pPr lvl="0"/>
            <a:r>
              <a:rPr lang="en-US" sz="1200" kern="1200" dirty="0">
                <a:solidFill>
                  <a:schemeClr val="tx1"/>
                </a:solidFill>
                <a:effectLst/>
                <a:latin typeface="+mn-lt"/>
                <a:ea typeface="+mn-ea"/>
                <a:cs typeface="+mn-cs"/>
              </a:rPr>
              <a:t>Centers for Disease Control and Prevention. Vital signs: HIV prevention through care and treatment -- United States. </a:t>
            </a:r>
            <a:r>
              <a:rPr lang="en-US" sz="1200" i="1" kern="1200" dirty="0">
                <a:solidFill>
                  <a:schemeClr val="tx1"/>
                </a:solidFill>
                <a:effectLst/>
                <a:latin typeface="+mn-lt"/>
                <a:ea typeface="+mn-ea"/>
                <a:cs typeface="+mn-cs"/>
              </a:rPr>
              <a:t>MMWR </a:t>
            </a:r>
            <a:r>
              <a:rPr lang="en-US" sz="1200" i="1" kern="1200" dirty="0" err="1">
                <a:solidFill>
                  <a:schemeClr val="tx1"/>
                </a:solidFill>
                <a:effectLst/>
                <a:latin typeface="+mn-lt"/>
                <a:ea typeface="+mn-ea"/>
                <a:cs typeface="+mn-cs"/>
              </a:rPr>
              <a:t>Morb</a:t>
            </a:r>
            <a:r>
              <a:rPr lang="en-US" sz="1200" i="1" kern="1200" dirty="0">
                <a:solidFill>
                  <a:schemeClr val="tx1"/>
                </a:solidFill>
                <a:effectLst/>
                <a:latin typeface="+mn-lt"/>
                <a:ea typeface="+mn-ea"/>
                <a:cs typeface="+mn-cs"/>
              </a:rPr>
              <a:t> Mortal </a:t>
            </a:r>
            <a:r>
              <a:rPr lang="en-US" sz="1200" i="1" kern="1200" dirty="0" err="1">
                <a:solidFill>
                  <a:schemeClr val="tx1"/>
                </a:solidFill>
                <a:effectLst/>
                <a:latin typeface="+mn-lt"/>
                <a:ea typeface="+mn-ea"/>
                <a:cs typeface="+mn-cs"/>
              </a:rPr>
              <a:t>Wkly</a:t>
            </a:r>
            <a:r>
              <a:rPr lang="en-US" sz="1200" i="1" kern="1200" dirty="0">
                <a:solidFill>
                  <a:schemeClr val="tx1"/>
                </a:solidFill>
                <a:effectLst/>
                <a:latin typeface="+mn-lt"/>
                <a:ea typeface="+mn-ea"/>
                <a:cs typeface="+mn-cs"/>
              </a:rPr>
              <a:t> Rep</a:t>
            </a:r>
            <a:r>
              <a:rPr lang="en-US" sz="1200" kern="1200" dirty="0">
                <a:solidFill>
                  <a:schemeClr val="tx1"/>
                </a:solidFill>
                <a:effectLst/>
                <a:latin typeface="+mn-lt"/>
                <a:ea typeface="+mn-ea"/>
                <a:cs typeface="+mn-cs"/>
              </a:rPr>
              <a:t>. 2011;60:1618-1621. </a:t>
            </a:r>
          </a:p>
          <a:p>
            <a:pPr lvl="0"/>
            <a:r>
              <a:rPr lang="en-US" sz="1200" kern="1200" dirty="0" err="1">
                <a:solidFill>
                  <a:schemeClr val="tx1"/>
                </a:solidFill>
                <a:effectLst/>
                <a:latin typeface="+mn-lt"/>
                <a:ea typeface="+mn-ea"/>
                <a:cs typeface="+mn-cs"/>
              </a:rPr>
              <a:t>Saag</a:t>
            </a:r>
            <a:r>
              <a:rPr lang="en-US" sz="1200" kern="1200" dirty="0">
                <a:solidFill>
                  <a:schemeClr val="tx1"/>
                </a:solidFill>
                <a:effectLst/>
                <a:latin typeface="+mn-lt"/>
                <a:ea typeface="+mn-ea"/>
                <a:cs typeface="+mn-cs"/>
              </a:rPr>
              <a:t> MS, et al. </a:t>
            </a:r>
            <a:r>
              <a:rPr lang="en-US" sz="1200" i="1" kern="1200" dirty="0">
                <a:solidFill>
                  <a:schemeClr val="tx1"/>
                </a:solidFill>
                <a:effectLst/>
                <a:latin typeface="+mn-lt"/>
                <a:ea typeface="+mn-ea"/>
                <a:cs typeface="+mn-cs"/>
              </a:rPr>
              <a:t>JAMA. </a:t>
            </a:r>
            <a:r>
              <a:rPr lang="en-US" sz="1200" kern="1200" dirty="0">
                <a:solidFill>
                  <a:schemeClr val="tx1"/>
                </a:solidFill>
                <a:effectLst/>
                <a:latin typeface="+mn-lt"/>
                <a:ea typeface="+mn-ea"/>
                <a:cs typeface="+mn-cs"/>
              </a:rPr>
              <a:t>2018;320(4):379-396 </a:t>
            </a:r>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15</a:t>
            </a:fld>
            <a:endParaRPr lang="en-US"/>
          </a:p>
        </p:txBody>
      </p:sp>
    </p:spTree>
    <p:extLst>
      <p:ext uri="{BB962C8B-B14F-4D97-AF65-F5344CB8AC3E}">
        <p14:creationId xmlns:p14="http://schemas.microsoft.com/office/powerpoint/2010/main" val="4275064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 number of best practices that have been identified in initiating antiretroviral therapy among women are shown on this slide. It has, in recent years, become important to initiate antiretroviral therapy as soon as possible after establishing a diagnosis. Indeed, there are successful programs that initiate antiretroviral therapy the same day as diagnosis. However, I would say that it is critically important to personalize that to the individual situation of the patient and the availability of doing this in any particular community.</a:t>
            </a:r>
          </a:p>
          <a:p>
            <a:r>
              <a:rPr lang="en-US" sz="1200" kern="1200" dirty="0">
                <a:solidFill>
                  <a:schemeClr val="tx1"/>
                </a:solidFill>
                <a:effectLst/>
                <a:latin typeface="+mn-lt"/>
                <a:ea typeface="+mn-ea"/>
                <a:cs typeface="+mn-cs"/>
              </a:rPr>
              <a:t>Three barriers that are important to address before antiretroviral initiation, are shown: depression, cognitive problems, and substance use and alcohol. Also important is a review of social support, health insurance, and the ability to assure continuity of antiretroviral therapy once prescribed. Nothing is worse for the patient than to get a prescription and then subsequently find that the health insurer will not cover that particular drug. So it's really, I think, incumbent on us to figure those things out ahead of time.</a:t>
            </a:r>
          </a:p>
          <a:p>
            <a:r>
              <a:rPr lang="en-US" sz="1200" kern="1200" dirty="0">
                <a:solidFill>
                  <a:schemeClr val="tx1"/>
                </a:solidFill>
                <a:effectLst/>
                <a:latin typeface="+mn-lt"/>
                <a:ea typeface="+mn-ea"/>
                <a:cs typeface="+mn-cs"/>
              </a:rPr>
              <a:t>Also important for women of childbearing age is a discussion of options for pregnancy if pregnancy is desired, and certainly the availability of contraception, if that is a choice of the women. It's important that these things are identified before initiation of treatment because they effect selection of the antiretroviral agent, as we'll discuss. </a:t>
            </a:r>
          </a:p>
        </p:txBody>
      </p:sp>
      <p:sp>
        <p:nvSpPr>
          <p:cNvPr id="4" name="Slide Number Placeholder 3"/>
          <p:cNvSpPr>
            <a:spLocks noGrp="1"/>
          </p:cNvSpPr>
          <p:nvPr>
            <p:ph type="sldNum" sz="quarter" idx="5"/>
          </p:nvPr>
        </p:nvSpPr>
        <p:spPr/>
        <p:txBody>
          <a:bodyPr/>
          <a:lstStyle/>
          <a:p>
            <a:fld id="{E5E5498E-ECB3-ED42-98DE-248FA5D15DB9}" type="slidenum">
              <a:rPr lang="en-US" smtClean="0"/>
              <a:t>16</a:t>
            </a:fld>
            <a:endParaRPr lang="en-US"/>
          </a:p>
        </p:txBody>
      </p:sp>
    </p:spTree>
    <p:extLst>
      <p:ext uri="{BB962C8B-B14F-4D97-AF65-F5344CB8AC3E}">
        <p14:creationId xmlns:p14="http://schemas.microsoft.com/office/powerpoint/2010/main" val="107615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Shown in this slide are the most recent recommendations for initiation of antiretroviral therapy. It's on the left side is the Department of Health and Human Services, the US recommendations, and on the right are the International AIDS Society, and they're remarkably similar. All ... both sets of recommendations really are focusing on integrase inhibitors, the newest class of antiretroviral agents, and they've been a class that's really been associated with excellent tolerability and convenience.</a:t>
            </a:r>
          </a:p>
          <a:p>
            <a:r>
              <a:rPr lang="en-US" sz="1200" kern="1200" dirty="0">
                <a:solidFill>
                  <a:schemeClr val="tx1"/>
                </a:solidFill>
                <a:effectLst/>
                <a:latin typeface="+mn-lt"/>
                <a:ea typeface="+mn-ea"/>
                <a:cs typeface="+mn-cs"/>
              </a:rPr>
              <a:t>The alphabet soup is showing, but basically, if you look at the DHHS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dolutegravir, </a:t>
            </a:r>
            <a:r>
              <a:rPr lang="en-US" sz="1200" kern="1200" dirty="0" err="1">
                <a:solidFill>
                  <a:schemeClr val="tx1"/>
                </a:solidFill>
                <a:effectLst/>
                <a:latin typeface="+mn-lt"/>
                <a:ea typeface="+mn-ea"/>
                <a:cs typeface="+mn-cs"/>
              </a:rPr>
              <a:t>raltegravir</a:t>
            </a:r>
            <a:r>
              <a:rPr lang="en-US" sz="1200" kern="1200" dirty="0">
                <a:solidFill>
                  <a:schemeClr val="tx1"/>
                </a:solidFill>
                <a:effectLst/>
                <a:latin typeface="+mn-lt"/>
                <a:ea typeface="+mn-ea"/>
                <a:cs typeface="+mn-cs"/>
              </a:rPr>
              <a:t>, are the 3 integrase inhibitors that are recommended in combination with 2 nucleoside reverse transcriptase agents, either tenofovir or abacavir, and then either 3TC or FTC. And as you can see, they're remarkably similar to the IAS recommendations.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discussion before selection of antiretroviral therapy, when clearly the woman has said she has no plans to conceive, and I would suggest that no plans to conceive really includes then a plan for contraception, or obviously, in the event if the woman is not really of childbearing potential, if she has had a hysterectomy or tubal ligation, I think that counseling about safe sex practices is really critical, and a pregnancy test should be conducted in all women before prescribing antiretroviral therapy.</a:t>
            </a:r>
          </a:p>
          <a:p>
            <a:r>
              <a:rPr lang="en-US" sz="1200" kern="1200" dirty="0">
                <a:solidFill>
                  <a:schemeClr val="tx1"/>
                </a:solidFill>
                <a:effectLst/>
                <a:latin typeface="+mn-lt"/>
                <a:ea typeface="+mn-ea"/>
                <a:cs typeface="+mn-cs"/>
              </a:rPr>
              <a:t>The choice should be guideline-driven. I think some important points that should be considered when prescribing antiretroviral therapy to the women with no plans for conception, and I would add that that then means that there is a plan for contraception, or that perhaps she's not of childbearing potential, perhaps she's had a tubal ligation or a hysterectomy. But this is clearly for the individuals who are not planning to conceive.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pregnancy test, however, should be conducted in all women before prescribing antiretroviral therapy. If oral contraceptives or hormonal contraceptives are to be prescribed, one needs to consider that some antiretroviral agents, most commonly the boosted protease inhibitors or efavirenz, may have drug interactions with some antiretroviral agents, though by and large, one of the attractive issues with integrase inhibitors is they have fewer drug-drug interactions. If a dolutegravir regimen is selected, the patient should be advised to the potential birth defects that have been recently associated with this drug, and we will discuss those in just a minute.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considerations when selecting an antiretroviral therapy should be the pill burden. There are many 1 pill, once-a-day regimens, though some, even in the DHHS recommended guidelines, have more than 1 pill. Dosing frequency. We talked about the potential for drug interactions. But there are others, for example, comorbidities. Some antiretrovirals, for example, the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tenofovir alafenamide, and emtricitabine, is not recommended in individuals who have a creatinine clearance less than 30. So it's important to really identify if any comorbidities exist.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important is to identify the presence of resistance to antiretroviral agents. Even though individuals may not have been on antiretroviral agents in the past—it's a new diagnosis—it is not infrequent that there is transmission of drug resistance at the time of HIV acquisition, and so a resistance test should be done for all individuals. And then special considerations, there are some regimens, though none of those on the top recommended list for CD4 and viral load requirements, so one needs to bear that in mind. And the other is that the HLA-B*5701 testing must be done in the event that you are planning to prescribe abacavir. HLA-B*5701 actually predicts occurrence of a hypersensitivity which can be a life-threatening complication, so it's important to remember that. 		</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17</a:t>
            </a:fld>
            <a:endParaRPr lang="en-US"/>
          </a:p>
        </p:txBody>
      </p:sp>
    </p:spTree>
    <p:extLst>
      <p:ext uri="{BB962C8B-B14F-4D97-AF65-F5344CB8AC3E}">
        <p14:creationId xmlns:p14="http://schemas.microsoft.com/office/powerpoint/2010/main" val="3283530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women who plan to conceive, and this includes women who say, "Yes, I would like to get pregnant in the near future," but also the women who say, "I have no plans to get pregnant," but who have no form of contraception, and I think that you really need, in that case, to also consider that it is not infrequent that an individual will conceive. Treatment-naïve patients who are planning to conceive, and are not using contraception, should switch to an antiretroviral regimen that does not contain dolutegravir. And this is because, as we'll show in a minute, there's been a recent association with dolutegravir and neural tube defects in the infant when dolutegravir was taken at the time of contraception.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Women who become pregnant on efavirenz may continue, as recent analysis has shown no apparent fetal risk of neural tube defect. Animal studies in the drug development of efavirenz demonstrated neural tube defect, however, data now for years suggest that that does not appear to really be ... put the fetus at increased risk for development.</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18</a:t>
            </a:fld>
            <a:endParaRPr lang="en-US"/>
          </a:p>
        </p:txBody>
      </p:sp>
    </p:spTree>
    <p:extLst>
      <p:ext uri="{BB962C8B-B14F-4D97-AF65-F5344CB8AC3E}">
        <p14:creationId xmlns:p14="http://schemas.microsoft.com/office/powerpoint/2010/main" val="423478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has been a recent association of dolutegravir at conception with neural tube defects. The Botswana and Harvard partnership actually changed in 2016 to routinely providing dolutegravir regimens for all individuals starting on antiretroviral therapy. An unplanned review of outcomes in the spring of 2018 demonstrated that individuals who ... women who were on dolutegravir at conception had a much higher risk for having an infant with a neural tube defect.</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19</a:t>
            </a:fld>
            <a:endParaRPr lang="en-US"/>
          </a:p>
        </p:txBody>
      </p:sp>
    </p:spTree>
    <p:extLst>
      <p:ext uri="{BB962C8B-B14F-4D97-AF65-F5344CB8AC3E}">
        <p14:creationId xmlns:p14="http://schemas.microsoft.com/office/powerpoint/2010/main" val="380013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Globally, women comprise approximately half the people living with HIV. However, in the United States, it has always been a disease that has predominately affected men. Right now, women comprise approximately 19% of new HIV diagnoses. HIV diagnoses in women have actually declined over time. However, still 1 out of 5 is a significant proportion of those with HIV, and hence we need to understand how best to treat them. One thing that has been consistent from the beginning of the epidemic, is that women are disproportionately affected with HIV if they come from communities of color. Sixty-one percent of the women with HIV in the United States are African American vs 12%-13% of the general population. Nineteen percent are Caucasian and 16% are Latino or Hispanic. Acquisition of HIV rates, and the route of transmission, does appear to differ by ace. Sixty-four percent of African American women acquire HIV via heterosexual contact vs only 16% of Caucasian women with HIV.</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2</a:t>
            </a:fld>
            <a:endParaRPr lang="en-US"/>
          </a:p>
        </p:txBody>
      </p:sp>
    </p:spTree>
    <p:extLst>
      <p:ext uri="{BB962C8B-B14F-4D97-AF65-F5344CB8AC3E}">
        <p14:creationId xmlns:p14="http://schemas.microsoft.com/office/powerpoint/2010/main" val="2681524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Neural tube closure occurs in the third to fourth week following conception or the fifth to sixth week of gestation; therefore, the most vulnerable period for the development of neural tube defects (NTDs) is in preconception and first trimester exposures to antiretroviral therapy (ART).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2018, a large study in Botswana reported that 4 infants with NTDs were born to HIV-infected women with HIV using dolutegravir (DTG) at conception.</a:t>
            </a: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Subsequent studies have examined this putative link between antiretroviral therapy (ART) and NTD. Data from the Canadian Perinatal HIV Surveillance Program, and other small cohorts in Frankfurt and Eastern/Central Europe, presented at HIV Glasgow, confirmed no additional association between DTG and NTDs.</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However, researchers caution that sample sizes are small and additional data are required.</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1.Zash R, </a:t>
            </a:r>
            <a:r>
              <a:rPr lang="en-US" sz="1200" kern="1200" dirty="0" err="1">
                <a:solidFill>
                  <a:schemeClr val="tx1"/>
                </a:solidFill>
                <a:effectLst/>
                <a:latin typeface="+mn-lt"/>
                <a:ea typeface="+mn-ea"/>
                <a:cs typeface="+mn-cs"/>
              </a:rPr>
              <a:t>Makhema</a:t>
            </a:r>
            <a:r>
              <a:rPr lang="en-US" sz="1200" kern="1200" dirty="0">
                <a:solidFill>
                  <a:schemeClr val="tx1"/>
                </a:solidFill>
                <a:effectLst/>
                <a:latin typeface="+mn-lt"/>
                <a:ea typeface="+mn-ea"/>
                <a:cs typeface="+mn-cs"/>
              </a:rPr>
              <a:t> J, Shapiro R. Neural-tube defects with dolutegravir treatment from the time of conception. </a:t>
            </a:r>
            <a:r>
              <a:rPr lang="en-US" sz="1200" i="1" kern="1200" dirty="0">
                <a:solidFill>
                  <a:schemeClr val="tx1"/>
                </a:solidFill>
                <a:effectLst/>
                <a:latin typeface="+mn-lt"/>
                <a:ea typeface="+mn-ea"/>
                <a:cs typeface="+mn-cs"/>
              </a:rPr>
              <a:t>N </a:t>
            </a:r>
            <a:r>
              <a:rPr lang="en-US" sz="1200" i="1" kern="1200" dirty="0" err="1">
                <a:solidFill>
                  <a:schemeClr val="tx1"/>
                </a:solidFill>
                <a:effectLst/>
                <a:latin typeface="+mn-lt"/>
                <a:ea typeface="+mn-ea"/>
                <a:cs typeface="+mn-cs"/>
              </a:rPr>
              <a:t>Engl</a:t>
            </a:r>
            <a:r>
              <a:rPr lang="en-US" sz="1200" i="1" kern="1200" dirty="0">
                <a:solidFill>
                  <a:schemeClr val="tx1"/>
                </a:solidFill>
                <a:effectLst/>
                <a:latin typeface="+mn-lt"/>
                <a:ea typeface="+mn-ea"/>
                <a:cs typeface="+mn-cs"/>
              </a:rPr>
              <a:t> J Med</a:t>
            </a:r>
            <a:r>
              <a:rPr lang="en-US" sz="1200" kern="1200" dirty="0">
                <a:solidFill>
                  <a:schemeClr val="tx1"/>
                </a:solidFill>
                <a:effectLst/>
                <a:latin typeface="+mn-lt"/>
                <a:ea typeface="+mn-ea"/>
                <a:cs typeface="+mn-cs"/>
              </a:rPr>
              <a:t>. 2018 Sep 6;379(10):979-981. </a:t>
            </a:r>
          </a:p>
          <a:p>
            <a:pPr lvl="0"/>
            <a:r>
              <a:rPr lang="en-US" sz="1200" kern="1200" dirty="0">
                <a:solidFill>
                  <a:schemeClr val="tx1"/>
                </a:solidFill>
                <a:effectLst/>
                <a:latin typeface="+mn-lt"/>
                <a:ea typeface="+mn-ea"/>
                <a:cs typeface="+mn-cs"/>
              </a:rPr>
              <a:t>2. Money D et al. An analysis of congenital anomalies in pregnant women living with HIV in Canada: no signal for neural tube defects in women exposed to dolutegravir. HIV Glasgow.  28–31 October 2018. Glasgow, UK. Poster abstract P001.</a:t>
            </a:r>
          </a:p>
          <a:p>
            <a:pPr lvl="0"/>
            <a:r>
              <a:rPr lang="en-US" sz="1200" kern="1200" dirty="0">
                <a:solidFill>
                  <a:schemeClr val="tx1"/>
                </a:solidFill>
                <a:effectLst/>
                <a:latin typeface="+mn-lt"/>
                <a:ea typeface="+mn-ea"/>
                <a:cs typeface="+mn-cs"/>
              </a:rPr>
              <a:t>3. Weisman D et al. Use of integrase inhibitors in HIV-positive pregnant women: data from the Frankfurt HIV Cohort. HIV Glasgow. 28–31 October 2018. Glasgow, UK. Poster abstract P002.</a:t>
            </a:r>
          </a:p>
          <a:p>
            <a:pPr lvl="0"/>
            <a:r>
              <a:rPr lang="en-US" sz="1200" kern="1200" dirty="0">
                <a:solidFill>
                  <a:schemeClr val="tx1"/>
                </a:solidFill>
                <a:effectLst/>
                <a:latin typeface="+mn-lt"/>
                <a:ea typeface="+mn-ea"/>
                <a:cs typeface="+mn-cs"/>
              </a:rPr>
              <a:t>4. </a:t>
            </a:r>
            <a:r>
              <a:rPr lang="en-US" sz="1200" kern="1200" dirty="0" err="1">
                <a:solidFill>
                  <a:schemeClr val="tx1"/>
                </a:solidFill>
                <a:effectLst/>
                <a:latin typeface="+mn-lt"/>
                <a:ea typeface="+mn-ea"/>
                <a:cs typeface="+mn-cs"/>
              </a:rPr>
              <a:t>Kowalska</a:t>
            </a:r>
            <a:r>
              <a:rPr lang="en-US" sz="1200" kern="1200" dirty="0">
                <a:solidFill>
                  <a:schemeClr val="tx1"/>
                </a:solidFill>
                <a:effectLst/>
                <a:latin typeface="+mn-lt"/>
                <a:ea typeface="+mn-ea"/>
                <a:cs typeface="+mn-cs"/>
              </a:rPr>
              <a:t> J et al. Exposure to dolutegravir in pregnant HIV-positive women in Central and Eastern Europe and </a:t>
            </a:r>
            <a:r>
              <a:rPr lang="en-US" sz="1200" kern="1200" dirty="0" err="1">
                <a:solidFill>
                  <a:schemeClr val="tx1"/>
                </a:solidFill>
                <a:effectLst/>
                <a:latin typeface="+mn-lt"/>
                <a:ea typeface="+mn-ea"/>
                <a:cs typeface="+mn-cs"/>
              </a:rPr>
              <a:t>neighbouring</a:t>
            </a:r>
            <a:r>
              <a:rPr lang="en-US" sz="1200" kern="1200" dirty="0">
                <a:solidFill>
                  <a:schemeClr val="tx1"/>
                </a:solidFill>
                <a:effectLst/>
                <a:latin typeface="+mn-lt"/>
                <a:ea typeface="+mn-ea"/>
                <a:cs typeface="+mn-cs"/>
              </a:rPr>
              <a:t> countries: data from the ECEE Network Group. HIV Glasgow. 28–31 October 2018. Glasgow, UK. Poster abstract P004.</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E5498E-ECB3-ED42-98DE-248FA5D15DB9}" type="slidenum">
              <a:rPr lang="en-US" smtClean="0"/>
              <a:t>20</a:t>
            </a:fld>
            <a:endParaRPr lang="en-US"/>
          </a:p>
        </p:txBody>
      </p:sp>
    </p:spTree>
    <p:extLst>
      <p:ext uri="{BB962C8B-B14F-4D97-AF65-F5344CB8AC3E}">
        <p14:creationId xmlns:p14="http://schemas.microsoft.com/office/powerpoint/2010/main" val="1257326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Looking at a comparison of antiretroviral regimens among naïve women. Over the past couple of years, there have been just a few trials done exclusively among women, and that's important because historically, antiretroviral trials had small percentages of women on the order of 10% or 20%. The data shown in the WAVES study compared 2 regimens. One was the integrase regimen, elvitegravir, boosted with cobicistat, and emtricitabine, and tenofovir, compared with a ritonavir-boosted </a:t>
            </a:r>
            <a:r>
              <a:rPr lang="en-US" sz="1200" kern="1200" dirty="0" err="1">
                <a:solidFill>
                  <a:schemeClr val="tx1"/>
                </a:solidFill>
                <a:effectLst/>
                <a:latin typeface="+mn-lt"/>
                <a:ea typeface="+mn-ea"/>
                <a:cs typeface="+mn-cs"/>
              </a:rPr>
              <a:t>atazanivir</a:t>
            </a:r>
            <a:r>
              <a:rPr lang="en-US" sz="1200" kern="1200" dirty="0">
                <a:solidFill>
                  <a:schemeClr val="tx1"/>
                </a:solidFill>
                <a:effectLst/>
                <a:latin typeface="+mn-lt"/>
                <a:ea typeface="+mn-ea"/>
                <a:cs typeface="+mn-cs"/>
              </a:rPr>
              <a:t> along with tenofovir and emtricitabine. And as you can see, both groups had a high rate of viral suppression that were not significantly different, and there was no virologic failure with resistance in the integrase group vs 1% in the protease group.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noteworthy is, on the graph of viral suppression, the integrase group showing in red does actually attain virologic suppression sooner, and that is really seen across the class of integrase inhibitors compared with older, either non-nucleoside reverse transcriptase or a protease regimens.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given the previous discussion of dolutegravir, it begs the question what do we know about neural tube defects among other integrase inhibitors? We don't have a lot of data about that. In fact, one of the issues is newly-approved antiretroviral agents usually do not have substantial pregnancy data for years after they are approved, and often it's the antiretroviral pregnancy registry [that] is critically important to be able to understand whether these drugs are safe or not.</a:t>
            </a:r>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21</a:t>
            </a:fld>
            <a:endParaRPr lang="en-US"/>
          </a:p>
        </p:txBody>
      </p:sp>
    </p:spTree>
    <p:extLst>
      <p:ext uri="{BB962C8B-B14F-4D97-AF65-F5344CB8AC3E}">
        <p14:creationId xmlns:p14="http://schemas.microsoft.com/office/powerpoint/2010/main" val="2932880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at present, there is no evidence of increased NTDs risk with integrase inhibitors elvitegravir (EVG)- or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(BIC)-containing products during pregnancy. Analysis of a global safety database with 630 pregnancies exposed to EVG found no prospective cases of NTDs.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One retrospective case was reported of an NTD in a pregnancy of a woman exposed to EVG prior to conception. The same study reported no cases of NTDs among 25 BIC-exposed pregnancies. Pharmacovigilance monitoring is ongoing.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 Farrow T, Deaton C, </a:t>
            </a:r>
            <a:r>
              <a:rPr lang="en-US" sz="1200" kern="1200" dirty="0" err="1">
                <a:solidFill>
                  <a:schemeClr val="tx1"/>
                </a:solidFill>
                <a:effectLst/>
                <a:latin typeface="+mn-lt"/>
                <a:ea typeface="+mn-ea"/>
                <a:cs typeface="+mn-cs"/>
              </a:rPr>
              <a:t>Ngyuen</a:t>
            </a:r>
            <a:r>
              <a:rPr lang="en-US" sz="1200" kern="1200" dirty="0">
                <a:solidFill>
                  <a:schemeClr val="tx1"/>
                </a:solidFill>
                <a:effectLst/>
                <a:latin typeface="+mn-lt"/>
                <a:ea typeface="+mn-ea"/>
                <a:cs typeface="+mn-cs"/>
              </a:rPr>
              <a:t> N, et al. Cumulative safety review of elvitegravir and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use during pregnancy and risk of neural tube defects. Presented at HIV Glasgow, 28-31 October 2018. Abstract P030. </a:t>
            </a: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22</a:t>
            </a:fld>
            <a:endParaRPr lang="en-US"/>
          </a:p>
        </p:txBody>
      </p:sp>
    </p:spTree>
    <p:extLst>
      <p:ext uri="{BB962C8B-B14F-4D97-AF65-F5344CB8AC3E}">
        <p14:creationId xmlns:p14="http://schemas.microsoft.com/office/powerpoint/2010/main" val="379669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Zash</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Souda</a:t>
            </a:r>
            <a:r>
              <a:rPr lang="en-US" sz="1200" kern="1200" dirty="0">
                <a:solidFill>
                  <a:schemeClr val="tx1"/>
                </a:solidFill>
                <a:effectLst/>
                <a:latin typeface="+mn-lt"/>
                <a:ea typeface="+mn-ea"/>
                <a:cs typeface="+mn-cs"/>
              </a:rPr>
              <a:t> S, Chen JY, et al. Reassuring Birth Outcomes with Tenofovir/Emtricitabine/Efavirenz used for Prevention of Mother to Child Transmission of HIV in Botswana. </a:t>
            </a:r>
            <a:r>
              <a:rPr lang="en-US" sz="1200" i="1" kern="1200" dirty="0">
                <a:solidFill>
                  <a:schemeClr val="tx1"/>
                </a:solidFill>
                <a:effectLst/>
                <a:latin typeface="+mn-lt"/>
                <a:ea typeface="+mn-ea"/>
                <a:cs typeface="+mn-cs"/>
              </a:rPr>
              <a:t>Journal of acquired immune deficiency syndromes (1999). </a:t>
            </a:r>
            <a:r>
              <a:rPr lang="en-US" sz="1200" kern="1200" dirty="0">
                <a:solidFill>
                  <a:schemeClr val="tx1"/>
                </a:solidFill>
                <a:effectLst/>
                <a:latin typeface="+mn-lt"/>
                <a:ea typeface="+mn-ea"/>
                <a:cs typeface="+mn-cs"/>
              </a:rPr>
              <a:t>2016;71(4):428-436.</a:t>
            </a:r>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23</a:t>
            </a:fld>
            <a:endParaRPr lang="en-US"/>
          </a:p>
        </p:txBody>
      </p:sp>
    </p:spTree>
    <p:extLst>
      <p:ext uri="{BB962C8B-B14F-4D97-AF65-F5344CB8AC3E}">
        <p14:creationId xmlns:p14="http://schemas.microsoft.com/office/powerpoint/2010/main" val="1714320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Centers for Disease Control and Prevention (CDC). Achievements in public health. Reduction in perinatal transmission of HIV infection--United States, 1985-2005. MMWR </a:t>
            </a:r>
            <a:r>
              <a:rPr lang="en-US" dirty="0" err="1"/>
              <a:t>Morb</a:t>
            </a:r>
            <a:r>
              <a:rPr lang="en-US" dirty="0"/>
              <a:t> Mortal </a:t>
            </a:r>
            <a:r>
              <a:rPr lang="en-US" dirty="0" err="1"/>
              <a:t>Wkly</a:t>
            </a:r>
            <a:r>
              <a:rPr lang="en-US" dirty="0"/>
              <a:t> Rep. 2006 Jun;55(21):592-7. </a:t>
            </a:r>
          </a:p>
          <a:p>
            <a:pPr marL="228600" indent="-228600">
              <a:buFont typeface="+mj-lt"/>
              <a:buAutoNum type="arabicPeriod"/>
            </a:pPr>
            <a:r>
              <a:rPr lang="en-US" dirty="0"/>
              <a:t>Patel M, </a:t>
            </a:r>
            <a:r>
              <a:rPr lang="en-US" dirty="0" err="1"/>
              <a:t>Tedaldi</a:t>
            </a:r>
            <a:r>
              <a:rPr lang="en-US" dirty="0"/>
              <a:t> E, </a:t>
            </a:r>
            <a:r>
              <a:rPr lang="en-US" dirty="0" err="1"/>
              <a:t>Armon</a:t>
            </a:r>
            <a:r>
              <a:rPr lang="en-US" dirty="0"/>
              <a:t> C, </a:t>
            </a:r>
            <a:r>
              <a:rPr lang="en-US" dirty="0" err="1"/>
              <a:t>Nesheim</a:t>
            </a:r>
            <a:r>
              <a:rPr lang="en-US" dirty="0"/>
              <a:t> S, Lampe M, </a:t>
            </a:r>
            <a:r>
              <a:rPr lang="en-US" dirty="0" err="1"/>
              <a:t>Palella</a:t>
            </a:r>
            <a:r>
              <a:rPr lang="en-US" dirty="0"/>
              <a:t> Jr F, Novak R, Sutton M, </a:t>
            </a:r>
            <a:r>
              <a:rPr lang="en-US" dirty="0" err="1"/>
              <a:t>Buchacz</a:t>
            </a:r>
            <a:r>
              <a:rPr lang="en-US" dirty="0"/>
              <a:t> K. HIV RNA Suppression during and after Pregnancy among Women in the HIV Outpatient Study, 1996 to 2015. Journal of the International Association of Providers of AIDS Care (JIAPAC). 2018 Jan 20;17:2325957417752259.</a:t>
            </a:r>
            <a:endParaRPr lang="en-US" sz="1600" dirty="0"/>
          </a:p>
          <a:p>
            <a:pPr marL="228600" indent="-228600">
              <a:buFont typeface="+mj-lt"/>
              <a:buAutoNum type="arabicPeriod"/>
            </a:pPr>
            <a:r>
              <a:rPr lang="en-US" dirty="0"/>
              <a:t>Gilbert EM, Darin KM, </a:t>
            </a:r>
            <a:r>
              <a:rPr lang="en-US" dirty="0" err="1"/>
              <a:t>Scarsi</a:t>
            </a:r>
            <a:r>
              <a:rPr lang="en-US" dirty="0"/>
              <a:t> KK, McLaughlin MM. Antiretroviral pharmacokinetics in pregnant women. Pharmacotherapy: The Journal of Human Pharmacology and Drug Therapy. 2015 Sep 1;35(9):838-55.</a:t>
            </a:r>
            <a:endParaRPr lang="en-US" sz="1600" dirty="0"/>
          </a:p>
          <a:p>
            <a:r>
              <a:rPr lang="en-US" sz="1200" b="0" i="0" kern="1200" dirty="0">
                <a:solidFill>
                  <a:schemeClr val="tx1"/>
                </a:solidFill>
                <a:effectLst/>
                <a:latin typeface="+mn-lt"/>
                <a:ea typeface="+mn-ea"/>
                <a:cs typeface="+mn-cs"/>
              </a:rPr>
              <a:t>Panel on Treatment of HIV-Infected Pregnant Women and Prevention of Perinatal Transmission. Recommendations for Use of Antiretroviral Drugs in Pregnant HIV-1-Infected Women for Maternal Health and Interventions to Reduce Perinatal HIV Transmission in the United States. http://</a:t>
            </a:r>
            <a:r>
              <a:rPr lang="en-US" sz="1200" b="0" i="0" kern="1200" dirty="0" err="1">
                <a:solidFill>
                  <a:schemeClr val="tx1"/>
                </a:solidFill>
                <a:effectLst/>
                <a:latin typeface="+mn-lt"/>
                <a:ea typeface="+mn-ea"/>
                <a:cs typeface="+mn-cs"/>
              </a:rPr>
              <a:t>aidsinfo.nih.gov</a:t>
            </a:r>
            <a:r>
              <a:rPr lang="en-US" sz="1200" b="0" i="0" kern="1200" dirty="0">
                <a:solidFill>
                  <a:schemeClr val="tx1"/>
                </a:solidFill>
                <a:effectLst/>
                <a:latin typeface="+mn-lt"/>
                <a:ea typeface="+mn-ea"/>
                <a:cs typeface="+mn-cs"/>
              </a:rPr>
              <a:t>/guidelines/html/3/perinatal-guidelines/0/ (Accessed on October 19, 2017).</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24</a:t>
            </a:fld>
            <a:endParaRPr lang="en-US"/>
          </a:p>
        </p:txBody>
      </p:sp>
    </p:spTree>
    <p:extLst>
      <p:ext uri="{BB962C8B-B14F-4D97-AF65-F5344CB8AC3E}">
        <p14:creationId xmlns:p14="http://schemas.microsoft.com/office/powerpoint/2010/main" val="1312611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Black S, </a:t>
            </a:r>
            <a:r>
              <a:rPr lang="en-US" dirty="0" err="1"/>
              <a:t>Zulliger</a:t>
            </a:r>
            <a:r>
              <a:rPr lang="en-US" dirty="0"/>
              <a:t> R, Marcus R, Mark D, Myer L, </a:t>
            </a:r>
            <a:r>
              <a:rPr lang="en-US" dirty="0" err="1"/>
              <a:t>Bekker</a:t>
            </a:r>
            <a:r>
              <a:rPr lang="en-US" dirty="0"/>
              <a:t> LG. Acceptability and challenges of rapid ART initiation among pregnant women in a pilot </a:t>
            </a:r>
            <a:r>
              <a:rPr lang="en-US" dirty="0" err="1"/>
              <a:t>programme</a:t>
            </a:r>
            <a:r>
              <a:rPr lang="en-US" dirty="0"/>
              <a:t>, Cape Town, South Africa. </a:t>
            </a:r>
            <a:r>
              <a:rPr lang="en-US" i="1" dirty="0"/>
              <a:t>AIDS Care</a:t>
            </a:r>
            <a:r>
              <a:rPr lang="en-US" dirty="0"/>
              <a:t>. 2014;26(6):736–741.</a:t>
            </a:r>
            <a:endParaRPr lang="en-US" sz="1600" dirty="0"/>
          </a:p>
          <a:p>
            <a:pPr marL="228600" indent="-228600">
              <a:buFont typeface="+mj-lt"/>
              <a:buAutoNum type="arabicPeriod"/>
            </a:pPr>
            <a:r>
              <a:rPr lang="en-US" dirty="0"/>
              <a:t>Elwell K. Facilitators and barriers to treatment adherence within PMTCT programs in Malawi. </a:t>
            </a:r>
            <a:r>
              <a:rPr lang="en-US" i="1" dirty="0"/>
              <a:t>AIDS Care</a:t>
            </a:r>
            <a:r>
              <a:rPr lang="en-US" dirty="0"/>
              <a:t>. 2016;28(8):971–975.</a:t>
            </a:r>
            <a:endParaRPr lang="en-US" sz="1600" dirty="0"/>
          </a:p>
          <a:p>
            <a:pPr marL="228600" indent="-228600">
              <a:buFont typeface="+mj-lt"/>
              <a:buAutoNum type="arabicPeriod"/>
            </a:pPr>
            <a:r>
              <a:rPr lang="en-US" dirty="0" err="1"/>
              <a:t>Katirayi</a:t>
            </a:r>
            <a:r>
              <a:rPr lang="en-US" dirty="0"/>
              <a:t> L, </a:t>
            </a:r>
            <a:r>
              <a:rPr lang="en-US" dirty="0" err="1"/>
              <a:t>Namadingo</a:t>
            </a:r>
            <a:r>
              <a:rPr lang="en-US" dirty="0"/>
              <a:t> H, Phiri M, et al. HIV-positive pregnant and postpartum women’s perspectives about option B+ in Malawi: A qualitative study. </a:t>
            </a:r>
            <a:r>
              <a:rPr lang="en-US" i="1" dirty="0"/>
              <a:t>J </a:t>
            </a:r>
            <a:r>
              <a:rPr lang="en-US" i="1" dirty="0" err="1"/>
              <a:t>Int</a:t>
            </a:r>
            <a:r>
              <a:rPr lang="en-US" i="1" dirty="0"/>
              <a:t> AIDS Soc</a:t>
            </a:r>
            <a:r>
              <a:rPr lang="en-US" dirty="0"/>
              <a:t>. 2016;19(1):20919.</a:t>
            </a:r>
            <a:endParaRPr lang="en-US" sz="1600" dirty="0"/>
          </a:p>
          <a:p>
            <a:pPr marL="228600" indent="-228600">
              <a:buFont typeface="+mj-lt"/>
              <a:buAutoNum type="arabicPeriod"/>
            </a:pPr>
            <a:r>
              <a:rPr lang="en-US" dirty="0" err="1"/>
              <a:t>Treffry-Goatley</a:t>
            </a:r>
            <a:r>
              <a:rPr lang="en-US" dirty="0"/>
              <a:t> A, </a:t>
            </a:r>
            <a:r>
              <a:rPr lang="en-US" dirty="0" err="1"/>
              <a:t>Lessells</a:t>
            </a:r>
            <a:r>
              <a:rPr lang="en-US" dirty="0"/>
              <a:t> R, Sykes P, et al. Understanding specific contexts of antiretroviral therapy adherence in rural South Africa: A thematic analysis of digital stories from a community with high HIV prevalence. </a:t>
            </a:r>
            <a:r>
              <a:rPr lang="en-US" i="1" dirty="0" err="1"/>
              <a:t>PLoS</a:t>
            </a:r>
            <a:r>
              <a:rPr lang="en-US" i="1" dirty="0"/>
              <a:t> ONE</a:t>
            </a:r>
            <a:r>
              <a:rPr lang="en-US" dirty="0"/>
              <a:t>. 2016;11(2):e0148801.</a:t>
            </a:r>
            <a:endParaRPr lang="en-US" sz="1600" dirty="0"/>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25</a:t>
            </a:fld>
            <a:endParaRPr lang="en-US"/>
          </a:p>
        </p:txBody>
      </p:sp>
    </p:spTree>
    <p:extLst>
      <p:ext uri="{BB962C8B-B14F-4D97-AF65-F5344CB8AC3E}">
        <p14:creationId xmlns:p14="http://schemas.microsoft.com/office/powerpoint/2010/main" val="1063566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Zash</a:t>
            </a:r>
            <a:r>
              <a:rPr lang="en-US" dirty="0"/>
              <a:t> R, Jacobson DL, </a:t>
            </a:r>
            <a:r>
              <a:rPr lang="en-US" dirty="0" err="1"/>
              <a:t>Diseko</a:t>
            </a:r>
            <a:r>
              <a:rPr lang="en-US" dirty="0"/>
              <a:t> M, </a:t>
            </a:r>
            <a:r>
              <a:rPr lang="en-US" dirty="0" err="1"/>
              <a:t>Mayondi</a:t>
            </a:r>
            <a:r>
              <a:rPr lang="en-US" dirty="0"/>
              <a:t> G, </a:t>
            </a:r>
            <a:r>
              <a:rPr lang="en-US" dirty="0" err="1"/>
              <a:t>Mmalane</a:t>
            </a:r>
            <a:r>
              <a:rPr lang="en-US" dirty="0"/>
              <a:t> M, Essex M, </a:t>
            </a:r>
            <a:r>
              <a:rPr lang="en-US" dirty="0" err="1"/>
              <a:t>Gaolethe</a:t>
            </a:r>
            <a:r>
              <a:rPr lang="en-US" dirty="0"/>
              <a:t> T, </a:t>
            </a:r>
            <a:r>
              <a:rPr lang="en-US" dirty="0" err="1"/>
              <a:t>Petlo</a:t>
            </a:r>
            <a:r>
              <a:rPr lang="en-US" dirty="0"/>
              <a:t> C, Lockman S, Holmes LB, </a:t>
            </a:r>
            <a:r>
              <a:rPr lang="en-US" dirty="0" err="1"/>
              <a:t>Makhema</a:t>
            </a:r>
            <a:r>
              <a:rPr lang="en-US" dirty="0"/>
              <a:t> J, Shapiro RL. Lancet Glob Health. 2018 Jul;6(7):e804-e810. </a:t>
            </a:r>
            <a:r>
              <a:rPr lang="en-US" dirty="0" err="1"/>
              <a:t>doi</a:t>
            </a:r>
            <a:r>
              <a:rPr lang="en-US" dirty="0"/>
              <a:t>: 10.1016/S2214-109X(18)30218-3. </a:t>
            </a:r>
            <a:r>
              <a:rPr lang="en-US" dirty="0" err="1"/>
              <a:t>Epub</a:t>
            </a:r>
            <a:r>
              <a:rPr lang="en-US" dirty="0"/>
              <a:t> 2018 Jun 4.</a:t>
            </a:r>
          </a:p>
        </p:txBody>
      </p:sp>
      <p:sp>
        <p:nvSpPr>
          <p:cNvPr id="4" name="Slide Number Placeholder 3"/>
          <p:cNvSpPr>
            <a:spLocks noGrp="1"/>
          </p:cNvSpPr>
          <p:nvPr>
            <p:ph type="sldNum" sz="quarter" idx="5"/>
          </p:nvPr>
        </p:nvSpPr>
        <p:spPr/>
        <p:txBody>
          <a:bodyPr/>
          <a:lstStyle/>
          <a:p>
            <a:fld id="{E5E5498E-ECB3-ED42-98DE-248FA5D15DB9}" type="slidenum">
              <a:rPr lang="en-US" smtClean="0"/>
              <a:t>26</a:t>
            </a:fld>
            <a:endParaRPr lang="en-US"/>
          </a:p>
        </p:txBody>
      </p:sp>
    </p:spTree>
    <p:extLst>
      <p:ext uri="{BB962C8B-B14F-4D97-AF65-F5344CB8AC3E}">
        <p14:creationId xmlns:p14="http://schemas.microsoft.com/office/powerpoint/2010/main" val="2218864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a:t>WHO guidance = tenofovir, lamivudine (or emtricitabine) and dolutegravir for adults + adolescents</a:t>
            </a:r>
          </a:p>
          <a:p>
            <a:pPr lvl="1">
              <a:buFont typeface="Segoe UI Symbol" panose="020B0502040204020203" pitchFamily="34" charset="0"/>
              <a:buChar char="⏤"/>
            </a:pPr>
            <a:r>
              <a:rPr lang="en-US" dirty="0"/>
              <a:t>Use with caution in women of childbearing potential </a:t>
            </a:r>
          </a:p>
          <a:p>
            <a:pPr lvl="1">
              <a:buFont typeface="Segoe UI Symbol" panose="020B0502040204020203" pitchFamily="34" charset="0"/>
              <a:buChar char="⏤"/>
            </a:pPr>
            <a:r>
              <a:rPr lang="en-US" dirty="0"/>
              <a:t>Can be used in women after 8 weeks gestation</a:t>
            </a:r>
          </a:p>
          <a:p>
            <a:endParaRPr lang="en-US" dirty="0"/>
          </a:p>
          <a:p>
            <a:r>
              <a:rPr lang="en-US" dirty="0"/>
              <a:t>BUT: DHSS. https://</a:t>
            </a:r>
            <a:r>
              <a:rPr lang="en-US" dirty="0" err="1"/>
              <a:t>aidsinfo.nih.gov</a:t>
            </a:r>
            <a:r>
              <a:rPr lang="en-US" dirty="0"/>
              <a:t>/guidelines/html/3/perinatal/489/table-9--</a:t>
            </a:r>
            <a:r>
              <a:rPr lang="en-US" dirty="0" err="1"/>
              <a:t>arv</a:t>
            </a:r>
            <a:r>
              <a:rPr lang="en-US" dirty="0"/>
              <a:t>-drug-use-in-pregnant-</a:t>
            </a:r>
            <a:r>
              <a:rPr lang="en-US" dirty="0" err="1"/>
              <a:t>hiv</a:t>
            </a:r>
            <a:r>
              <a:rPr lang="en-US" dirty="0"/>
              <a:t>-infected-women</a:t>
            </a:r>
          </a:p>
        </p:txBody>
      </p:sp>
      <p:sp>
        <p:nvSpPr>
          <p:cNvPr id="4" name="Slide Number Placeholder 3"/>
          <p:cNvSpPr>
            <a:spLocks noGrp="1"/>
          </p:cNvSpPr>
          <p:nvPr>
            <p:ph type="sldNum" sz="quarter" idx="5"/>
          </p:nvPr>
        </p:nvSpPr>
        <p:spPr/>
        <p:txBody>
          <a:bodyPr/>
          <a:lstStyle/>
          <a:p>
            <a:fld id="{E5E5498E-ECB3-ED42-98DE-248FA5D15DB9}" type="slidenum">
              <a:rPr lang="en-US" smtClean="0"/>
              <a:t>27</a:t>
            </a:fld>
            <a:endParaRPr lang="en-US"/>
          </a:p>
        </p:txBody>
      </p:sp>
    </p:spTree>
    <p:extLst>
      <p:ext uri="{BB962C8B-B14F-4D97-AF65-F5344CB8AC3E}">
        <p14:creationId xmlns:p14="http://schemas.microsoft.com/office/powerpoint/2010/main" val="16837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sz="1200">
                <a:latin typeface="Calibri"/>
                <a:ea typeface="Calibri"/>
                <a:cs typeface="Calibri"/>
                <a:sym typeface="Calibri"/>
              </a:defRPr>
            </a:pPr>
            <a:r>
              <a:rPr lang="en-US" sz="1200" kern="1200" dirty="0">
                <a:solidFill>
                  <a:schemeClr val="tx1"/>
                </a:solidFill>
                <a:effectLst/>
                <a:latin typeface="+mn-lt"/>
                <a:ea typeface="+mn-ea"/>
                <a:cs typeface="+mn-cs"/>
                <a:sym typeface="Calibri"/>
              </a:rPr>
              <a:t>I want to update us on the data from dolutegravir taken at the time of conception and neural tube defects. So, after the initial publication of the data that Sally presented, there were 2 more babies who had neural tube defects. One in an infant who was exposed to dolutegravir started during pregnancy, very early on. And it's hard to know whether that's related to this adverse event. The second was in a woman who was HIV uninfected and so obviously she did not receive dolutegravir, so this lowered the estimate of neural tube defects in dolutegravir exposed women who conceived while receiving dolutegravir, somewhat. They've now projected that if there are no more cases, then the upper bound of the confidence might overlap with efavirenz. Even if there is 1 more case it might overlap with other ART. So, I think the point of showing this data is that the data on dolutegravir and neural tube defects are out there. It's a small number of cases—4. We don't know about causality yet and I think we really need to await further data before making any definitive conclusions, but for now, some of the cautionary language that I'm going to tell you about in these coming slides are necessary.</a:t>
            </a:r>
            <a:endParaRPr lang="en-US" dirty="0">
              <a:latin typeface="Calibri Light" panose="020F0302020204030204" pitchFamily="34" charset="0"/>
              <a:cs typeface="Calibri Light" panose="020F0302020204030204" pitchFamily="34" charset="0"/>
            </a:endParaRPr>
          </a:p>
          <a:p>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28</a:t>
            </a:fld>
            <a:endParaRPr lang="en-US"/>
          </a:p>
        </p:txBody>
      </p:sp>
    </p:spTree>
    <p:extLst>
      <p:ext uri="{BB962C8B-B14F-4D97-AF65-F5344CB8AC3E}">
        <p14:creationId xmlns:p14="http://schemas.microsoft.com/office/powerpoint/2010/main" val="3812941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do want to mention in prospective study, looking at dolutegravir vs efavirenz in women starting therapy in late pregnancy, remember, integrase inhibitors lower viral load much faster than any other drug class, and that's shown in this figure. The women who started dolutegravir-based regimens late in pregnancy had a faster time to achieving viral loads shown in this Kaplan–Meier curves than those starting] efavirenz. Indeed, at a postpartum visit they were significantly more likely to have viral load less than 50, this might translate into a benefit in rapidly gaining virologic control and diminishing the risk of transmission to the newborn. This is, of course, late in pregnancy, 28-36 weeks is way beyond the time when the neural tube has been formed, so the concerns about the safety of dolutegravir in pregnancy here do not apply. </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29</a:t>
            </a:fld>
            <a:endParaRPr lang="en-US"/>
          </a:p>
        </p:txBody>
      </p:sp>
    </p:spTree>
    <p:extLst>
      <p:ext uri="{BB962C8B-B14F-4D97-AF65-F5344CB8AC3E}">
        <p14:creationId xmlns:p14="http://schemas.microsoft.com/office/powerpoint/2010/main" val="240108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now the recommended initial antiretroviral regimens? All of them are based on the same principle. They include 2 nucleoside reverse transcriptase inhibitors, [00:04:30] tenofovir and emtricitabine, or abacavir lamivudine. And then they include an </a:t>
            </a:r>
            <a:r>
              <a:rPr lang="en-US" sz="1200" kern="1200" dirty="0" err="1">
                <a:solidFill>
                  <a:schemeClr val="tx1"/>
                </a:solidFill>
                <a:effectLst/>
                <a:latin typeface="+mn-lt"/>
                <a:ea typeface="+mn-ea"/>
                <a:cs typeface="+mn-cs"/>
              </a:rPr>
              <a:t>unboosted</a:t>
            </a:r>
            <a:r>
              <a:rPr lang="en-US" sz="1200" kern="1200" dirty="0">
                <a:solidFill>
                  <a:schemeClr val="tx1"/>
                </a:solidFill>
                <a:effectLst/>
                <a:latin typeface="+mn-lt"/>
                <a:ea typeface="+mn-ea"/>
                <a:cs typeface="+mn-cs"/>
              </a:rPr>
              <a:t> integrase inhibitor, either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or dolutegravir. The Department of Health and Human Services’ guidelines recommend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TAF, FTC; dolutegravir, abacavir, 3TC; dolutegravir plus tenofovir, FTC or TAF FTC; and </a:t>
            </a:r>
            <a:r>
              <a:rPr lang="en-US" sz="1200" kern="1200" dirty="0" err="1">
                <a:solidFill>
                  <a:schemeClr val="tx1"/>
                </a:solidFill>
                <a:effectLst/>
                <a:latin typeface="+mn-lt"/>
                <a:ea typeface="+mn-ea"/>
                <a:cs typeface="+mn-cs"/>
              </a:rPr>
              <a:t>raltegravir</a:t>
            </a:r>
            <a:r>
              <a:rPr lang="en-US" sz="1200" kern="1200" dirty="0">
                <a:solidFill>
                  <a:schemeClr val="tx1"/>
                </a:solidFill>
                <a:effectLst/>
                <a:latin typeface="+mn-lt"/>
                <a:ea typeface="+mn-ea"/>
                <a:cs typeface="+mn-cs"/>
              </a:rPr>
              <a:t> plus tenofovir FTC or TAF FTC. Now these are much more inclusive guidelines than those in the International AIDS Society which were updated in 2018.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just 3 regimens are recommended, all of them containing </a:t>
            </a:r>
            <a:r>
              <a:rPr lang="en-US" sz="1200" kern="1200" dirty="0" err="1">
                <a:solidFill>
                  <a:schemeClr val="tx1"/>
                </a:solidFill>
                <a:effectLst/>
                <a:latin typeface="+mn-lt"/>
                <a:ea typeface="+mn-ea"/>
                <a:cs typeface="+mn-cs"/>
              </a:rPr>
              <a:t>unboosted</a:t>
            </a:r>
            <a:r>
              <a:rPr lang="en-US" sz="1200" kern="1200" dirty="0">
                <a:solidFill>
                  <a:schemeClr val="tx1"/>
                </a:solidFill>
                <a:effectLst/>
                <a:latin typeface="+mn-lt"/>
                <a:ea typeface="+mn-ea"/>
                <a:cs typeface="+mn-cs"/>
              </a:rPr>
              <a:t> integrase inhibitors. Again,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TAF, FTC; dolutegravir, abacavir, lamivudine; or dolutegravir plus TAF, emtricitabine. The main difference in these 2 guidelines is that the [inaudible no longer includes </a:t>
            </a:r>
            <a:r>
              <a:rPr lang="en-US" sz="1200" kern="1200" dirty="0" err="1">
                <a:solidFill>
                  <a:schemeClr val="tx1"/>
                </a:solidFill>
                <a:effectLst/>
                <a:latin typeface="+mn-lt"/>
                <a:ea typeface="+mn-ea"/>
                <a:cs typeface="+mn-cs"/>
              </a:rPr>
              <a:t>raltegravir</a:t>
            </a:r>
            <a:r>
              <a:rPr lang="en-US" sz="1200" kern="1200" dirty="0">
                <a:solidFill>
                  <a:schemeClr val="tx1"/>
                </a:solidFill>
                <a:effectLst/>
                <a:latin typeface="+mn-lt"/>
                <a:ea typeface="+mn-ea"/>
                <a:cs typeface="+mn-cs"/>
              </a:rPr>
              <a:t> since it is a 2 pill a day regimen and is not formulated. In addition, dolutegravir and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[00:05:30] have higher resistance barriers. One thing the guidelines stress is that women who are pregnant or of childbearing potential, before prescribing one of these regimens, we should test for pregnancy before ART initiation, discuss the benefits and risks of using dolutegravir which is an important drug for initial therapy—we'll cover that more in the course of this lecture. Remember that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is not recommended [for women] who are pregnant because there are very little data on the use of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in pregnancy. [00:06:00] And also, the boosted integrase inhibitor, elvitegravir should not be used during pregnancy because there are inadequate drug levels, in particular, of cobicistat. </a:t>
            </a:r>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3</a:t>
            </a:fld>
            <a:endParaRPr lang="en-US"/>
          </a:p>
        </p:txBody>
      </p:sp>
    </p:spTree>
    <p:extLst>
      <p:ext uri="{BB962C8B-B14F-4D97-AF65-F5344CB8AC3E}">
        <p14:creationId xmlns:p14="http://schemas.microsoft.com/office/powerpoint/2010/main" val="2782885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the recommendations for use of dolutegravir in pregnancy? Let's take each of these 4 columns. If a woman is pregnant at less [00:24:00] than 8 weeks after her last menstrual period, we recommend switching from dolutegravir to an alternative option, but we would not recommend stopping dolutegravir or choosing an alternative. The alternatives, choosing the options really are on that slide—a couple of slides ago—of the recommended regimens. If women are at greater than 8 weeks after their last menstrual period, dolutegravir can be continued because, remember, the neural tube has already been formed and there is now plenty of data showing that dolutegravir is safe if started during pregnancy.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about women who say they would like to become pregnant and have effective treatment options aside from dolutegravir? I think that one should discuss the options with the patient and switch from dolutegravir to an alternate option if a woman expresses concern about the safety issues with dolutegravir. I would not mandate this. I would sort of discuss the pros and cons and the limitations of the data as best as we can.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about women who desire pregnancy and do not have effective options except for dolutegravir? Here, well then, the benefits of continuing a dolutegravir-based regimen greatly exceed the risks, and so that should be continued. All in all, I think the message that we keep getting over and over from these particular studies and presentations is that the women really have a right to know the risks and benefits and have a right to also make decisions about their own treatment. Dolutegravir, as I've [attested] to was one of our best treatments for HIV today. So if you're doing trade-offs between the benefit for the mom and the potential risk to the newborn, often it may actually fall in favor of the benefit to the mom since the risk to the newborn appears to be very, very small.</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30</a:t>
            </a:fld>
            <a:endParaRPr lang="en-US"/>
          </a:p>
        </p:txBody>
      </p:sp>
    </p:spTree>
    <p:extLst>
      <p:ext uri="{BB962C8B-B14F-4D97-AF65-F5344CB8AC3E}">
        <p14:creationId xmlns:p14="http://schemas.microsoft.com/office/powerpoint/2010/main" val="1047556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label for dolutegravir, it states the following: this was updated in September of 2018, perform pregnancy testing before starting dolutegravir in adolescents and adults of child bearing potential. It mentions this embryo fetal toxicity of neural tube defects when used at the time of conception. It does advise against using dolutegravir at the time of conception through the first trimester due to this potential risk of neural tube defects. And then, in general, it makes sense to advise adolescents and adults of childbearing potential to use effective contraception while they're receiving a dolutegravir-based regimen. </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31</a:t>
            </a:fld>
            <a:endParaRPr lang="en-US"/>
          </a:p>
        </p:txBody>
      </p:sp>
    </p:spTree>
    <p:extLst>
      <p:ext uri="{BB962C8B-B14F-4D97-AF65-F5344CB8AC3E}">
        <p14:creationId xmlns:p14="http://schemas.microsoft.com/office/powerpoint/2010/main" val="2504837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a:solidFill>
                  <a:schemeClr val="tx1"/>
                </a:solidFill>
                <a:effectLst/>
                <a:latin typeface="+mn-lt"/>
                <a:ea typeface="+mn-ea"/>
                <a:cs typeface="+mn-cs"/>
              </a:rPr>
              <a:t>What happens after delivery? I'm going to skip, move away from any specific HIV therapy and then discuss this extremely important issue, and that is that many women who are cared for very fastidiously and very closely during pregnancy are then, unfortunately, lost to HIV care during the postpartum period. In some studies it's been as many as 2/3 of the women, and all kinds of reasons have been cited for this including scheduling conflicts, limited access to transportation, some of the stigma associated with HIV, postpartum depression, more child and family responsibilities. Almost by definition-not </a:t>
            </a:r>
            <a:r>
              <a:rPr lang="en-US" sz="1200" i="1" kern="1200" dirty="0">
                <a:solidFill>
                  <a:schemeClr val="tx1"/>
                </a:solidFill>
                <a:effectLst/>
                <a:latin typeface="+mn-lt"/>
                <a:ea typeface="+mn-ea"/>
                <a:cs typeface="+mn-cs"/>
              </a:rPr>
              <a:t>almost</a:t>
            </a:r>
            <a:r>
              <a:rPr lang="en-US" sz="1200" kern="1200" dirty="0">
                <a:solidFill>
                  <a:schemeClr val="tx1"/>
                </a:solidFill>
                <a:effectLst/>
                <a:latin typeface="+mn-lt"/>
                <a:ea typeface="+mn-ea"/>
                <a:cs typeface="+mn-cs"/>
              </a:rPr>
              <a:t> by definition—</a:t>
            </a:r>
            <a:r>
              <a:rPr lang="en-US" sz="1200" i="1" kern="1200" dirty="0">
                <a:solidFill>
                  <a:schemeClr val="tx1"/>
                </a:solidFill>
                <a:effectLst/>
                <a:latin typeface="+mn-lt"/>
                <a:ea typeface="+mn-ea"/>
                <a:cs typeface="+mn-cs"/>
              </a:rPr>
              <a:t>by </a:t>
            </a:r>
            <a:r>
              <a:rPr lang="en-US" sz="1200" kern="1200" dirty="0">
                <a:solidFill>
                  <a:schemeClr val="tx1"/>
                </a:solidFill>
                <a:effectLst/>
                <a:latin typeface="+mn-lt"/>
                <a:ea typeface="+mn-ea"/>
                <a:cs typeface="+mn-cs"/>
              </a:rPr>
              <a:t>definition, a woman who's just had a baby has more child and family responsibilities. So we really need to improve our engagement of these women after they deliver, and it really is the time to bring out our best care coordination and peer support interventions, and anything we can do to make things easier for women to stay in care after they've had—women with HIV to stay in care after they've had their baby.</a:t>
            </a:r>
            <a:endParaRPr lang="en-US" dirty="0"/>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32</a:t>
            </a:fld>
            <a:endParaRPr lang="en-US"/>
          </a:p>
        </p:txBody>
      </p:sp>
    </p:spTree>
    <p:extLst>
      <p:ext uri="{BB962C8B-B14F-4D97-AF65-F5344CB8AC3E}">
        <p14:creationId xmlns:p14="http://schemas.microsoft.com/office/powerpoint/2010/main" val="3749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a recent clinical trials data on the use of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as initial therapy. This is a study that was conducted— multinational study—that I was the lead investigator on. It compared </a:t>
            </a:r>
            <a:r>
              <a:rPr lang="en-US" sz="1200" kern="1200" dirty="0" err="1">
                <a:solidFill>
                  <a:schemeClr val="tx1"/>
                </a:solidFill>
                <a:effectLst/>
                <a:latin typeface="+mn-lt"/>
                <a:ea typeface="+mn-ea"/>
                <a:cs typeface="+mn-cs"/>
              </a:rPr>
              <a:t>bictegravir</a:t>
            </a:r>
            <a:r>
              <a:rPr lang="en-US" sz="1200" kern="1200" dirty="0">
                <a:solidFill>
                  <a:schemeClr val="tx1"/>
                </a:solidFill>
                <a:effectLst/>
                <a:latin typeface="+mn-lt"/>
                <a:ea typeface="+mn-ea"/>
                <a:cs typeface="+mn-cs"/>
              </a:rPr>
              <a:t>, TAF, FTC vs dolutegravir, TAF, FTC. The results were very similar. About 90% of patients were successfully treated in both treatment arms. If you look at the protocol analysis, 99% were successfully treated by week 48. Importantly, in neither study arm was there any resistance in any study subject. I think what this study shows us, is that with our currently recommended regimens, essentially all of the people [who] were taking their medications successfully with good adherence are going to be suppressed, virally suppressed.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4</a:t>
            </a:fld>
            <a:endParaRPr lang="en-US"/>
          </a:p>
        </p:txBody>
      </p:sp>
    </p:spTree>
    <p:extLst>
      <p:ext uri="{BB962C8B-B14F-4D97-AF65-F5344CB8AC3E}">
        <p14:creationId xmlns:p14="http://schemas.microsoft.com/office/powerpoint/2010/main" val="144614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other regimen worth mentioning that is not on the guidelines yet, except as an alternative, is </a:t>
            </a:r>
            <a:r>
              <a:rPr lang="en-US" sz="1200" kern="1200" dirty="0" err="1">
                <a:solidFill>
                  <a:schemeClr val="tx1"/>
                </a:solidFill>
                <a:effectLst/>
                <a:latin typeface="+mn-lt"/>
                <a:ea typeface="+mn-ea"/>
                <a:cs typeface="+mn-cs"/>
              </a:rPr>
              <a:t>doravirine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Doravirine</a:t>
            </a:r>
            <a:r>
              <a:rPr lang="en-US" sz="1200" kern="1200" dirty="0">
                <a:solidFill>
                  <a:schemeClr val="tx1"/>
                </a:solidFill>
                <a:effectLst/>
                <a:latin typeface="+mn-lt"/>
                <a:ea typeface="+mn-ea"/>
                <a:cs typeface="+mn-cs"/>
              </a:rPr>
              <a:t> is a new, non-nucleoside reverse transcriptase inhibitor, approved in September of 2018. It has been shown to have comparable virologic efficacy with efavirenz and darunavir as part of initial regimens in the data shown here on the slide. It's known to have fewer CNS adverse events than efavirenz and a better lipid profile within both efavirenz and darunavir. There are very few women enrolled in these clinical trials, and, as a result, we do not have any experience with </a:t>
            </a:r>
            <a:r>
              <a:rPr lang="en-US" sz="1200" kern="1200" dirty="0" err="1">
                <a:solidFill>
                  <a:schemeClr val="tx1"/>
                </a:solidFill>
                <a:effectLst/>
                <a:latin typeface="+mn-lt"/>
                <a:ea typeface="+mn-ea"/>
                <a:cs typeface="+mn-cs"/>
              </a:rPr>
              <a:t>doravirine</a:t>
            </a:r>
            <a:r>
              <a:rPr lang="en-US" sz="1200" kern="1200" dirty="0">
                <a:solidFill>
                  <a:schemeClr val="tx1"/>
                </a:solidFill>
                <a:effectLst/>
                <a:latin typeface="+mn-lt"/>
                <a:ea typeface="+mn-ea"/>
                <a:cs typeface="+mn-cs"/>
              </a:rPr>
              <a:t> in pregnancy. I should mention though, that the NNRTI class there is a long-standing use of NNRTIs in pregnancy and it's possible that </a:t>
            </a:r>
            <a:r>
              <a:rPr lang="en-US" sz="1200" kern="1200" dirty="0" err="1">
                <a:solidFill>
                  <a:schemeClr val="tx1"/>
                </a:solidFill>
                <a:effectLst/>
                <a:latin typeface="+mn-lt"/>
                <a:ea typeface="+mn-ea"/>
                <a:cs typeface="+mn-cs"/>
              </a:rPr>
              <a:t>doravirine</a:t>
            </a:r>
            <a:r>
              <a:rPr lang="en-US" sz="1200" kern="1200" dirty="0">
                <a:solidFill>
                  <a:schemeClr val="tx1"/>
                </a:solidFill>
                <a:effectLst/>
                <a:latin typeface="+mn-lt"/>
                <a:ea typeface="+mn-ea"/>
                <a:cs typeface="+mn-cs"/>
              </a:rPr>
              <a:t> will have a role for treatment of HIV infected women of childbearing potential in the future.</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5</a:t>
            </a:fld>
            <a:endParaRPr lang="en-US"/>
          </a:p>
        </p:txBody>
      </p:sp>
    </p:spTree>
    <p:extLst>
      <p:ext uri="{BB962C8B-B14F-4D97-AF65-F5344CB8AC3E}">
        <p14:creationId xmlns:p14="http://schemas.microsoft.com/office/powerpoint/2010/main" val="2087438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about 2-drug combination regimens for initial therapy? The best data come from the GEMINI I and GEMINI II studies which were identical. They compared a 2-drug regimen of dolutegravir lamivudine vs the 3-drug regimen of dolutegravir plus TDF and FTC. As demonstrated in the table, virologic response rates were excellent, again in the low 90% range. There were no patients who developed treatment emergent resistance during the course of the study. </a:t>
            </a:r>
          </a:p>
          <a:p>
            <a:r>
              <a:rPr lang="en-US" sz="1200" kern="1200" dirty="0">
                <a:solidFill>
                  <a:schemeClr val="tx1"/>
                </a:solidFill>
                <a:effectLst/>
                <a:latin typeface="+mn-lt"/>
                <a:ea typeface="+mn-ea"/>
                <a:cs typeface="+mn-cs"/>
              </a:rPr>
              <a:t>One thing that's important is that the DHHS guidelines now list this regimen, dolutegravir lamivudine as an important option for treatment naïve patients who cannot take tenofovir or abacavir. Because this is really changing the paradigm of HIV therapy, going from 3 drugs to 2 drugs, we await further follow-up data of this regimen to ensure that patients do not develop resistance or other problems.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5E5498E-ECB3-ED42-98DE-248FA5D15DB9}" type="slidenum">
              <a:rPr lang="en-US" smtClean="0"/>
              <a:t>6</a:t>
            </a:fld>
            <a:endParaRPr lang="en-US"/>
          </a:p>
        </p:txBody>
      </p:sp>
    </p:spTree>
    <p:extLst>
      <p:ext uri="{BB962C8B-B14F-4D97-AF65-F5344CB8AC3E}">
        <p14:creationId xmlns:p14="http://schemas.microsoft.com/office/powerpoint/2010/main" val="2358892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other 2-drug regimen to mention as a suppressive regimen is cabotegravir and </a:t>
            </a:r>
            <a:r>
              <a:rPr lang="en-US" sz="1200" kern="1200" dirty="0" err="1">
                <a:solidFill>
                  <a:schemeClr val="tx1"/>
                </a:solidFill>
                <a:effectLst/>
                <a:latin typeface="+mn-lt"/>
                <a:ea typeface="+mn-ea"/>
                <a:cs typeface="+mn-cs"/>
              </a:rPr>
              <a:t>rilpivirine</a:t>
            </a:r>
            <a:r>
              <a:rPr lang="en-US" sz="1200" kern="1200" dirty="0">
                <a:solidFill>
                  <a:schemeClr val="tx1"/>
                </a:solidFill>
                <a:effectLst/>
                <a:latin typeface="+mn-lt"/>
                <a:ea typeface="+mn-ea"/>
                <a:cs typeface="+mn-cs"/>
              </a:rPr>
              <a:t>. This is only for treatment-experienced patients who are </a:t>
            </a:r>
            <a:r>
              <a:rPr lang="en-US" sz="1200" kern="1200" dirty="0" err="1">
                <a:solidFill>
                  <a:schemeClr val="tx1"/>
                </a:solidFill>
                <a:effectLst/>
                <a:latin typeface="+mn-lt"/>
                <a:ea typeface="+mn-ea"/>
                <a:cs typeface="+mn-cs"/>
              </a:rPr>
              <a:t>virologically</a:t>
            </a:r>
            <a:r>
              <a:rPr lang="en-US" sz="1200" kern="1200" dirty="0">
                <a:solidFill>
                  <a:schemeClr val="tx1"/>
                </a:solidFill>
                <a:effectLst/>
                <a:latin typeface="+mn-lt"/>
                <a:ea typeface="+mn-ea"/>
                <a:cs typeface="+mn-cs"/>
              </a:rPr>
              <a:t> suppressed. It's a long-acting injection of cabotegravir and </a:t>
            </a:r>
            <a:r>
              <a:rPr lang="en-US" sz="1200" kern="1200" dirty="0" err="1">
                <a:solidFill>
                  <a:schemeClr val="tx1"/>
                </a:solidFill>
                <a:effectLst/>
                <a:latin typeface="+mn-lt"/>
                <a:ea typeface="+mn-ea"/>
                <a:cs typeface="+mn-cs"/>
              </a:rPr>
              <a:t>rilpivirine</a:t>
            </a:r>
            <a:r>
              <a:rPr lang="en-US" sz="1200" kern="1200" dirty="0">
                <a:solidFill>
                  <a:schemeClr val="tx1"/>
                </a:solidFill>
                <a:effectLst/>
                <a:latin typeface="+mn-lt"/>
                <a:ea typeface="+mn-ea"/>
                <a:cs typeface="+mn-cs"/>
              </a:rPr>
              <a:t> and the first of these studies. The FLAIR studies and the ATLAS study, we know from a press release that these are noninferior to continued oral therapy. So when I talked about changing the paradigm with 2-drug treatment, and the dolutegravir lamivudine GEMINI studies, this particular regimen[a once monthly injection of 2 different antivirals—really does change the way we approach treatment. We await data on this in this population that we're discussing today, HIV infected women. There are some data that cabotegravir may have a longer half-life, slower rate of elimination than in women than it does in men.  Suggest “and, the first of these studies—the FLAIR studies and the ATLAS study—we know from a press”</a:t>
            </a:r>
          </a:p>
          <a:p>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7</a:t>
            </a:fld>
            <a:endParaRPr lang="en-US"/>
          </a:p>
        </p:txBody>
      </p:sp>
    </p:spTree>
    <p:extLst>
      <p:ext uri="{BB962C8B-B14F-4D97-AF65-F5344CB8AC3E}">
        <p14:creationId xmlns:p14="http://schemas.microsoft.com/office/powerpoint/2010/main" val="401116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clinical trials of dolutegravir and lamivudine should be mentioned, including a small pilot study that I was involved in, called ASPIRE, which showed that patients who are switched from a triple-therapy regimen, the dolutegravir lamivudine, did maintain virologic suppression. A much larger study called TANGO is currently ongoing and we expect to see data on the strategy from this study later this year. </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8</a:t>
            </a:fld>
            <a:endParaRPr lang="en-US"/>
          </a:p>
        </p:txBody>
      </p:sp>
    </p:spTree>
    <p:extLst>
      <p:ext uri="{BB962C8B-B14F-4D97-AF65-F5344CB8AC3E}">
        <p14:creationId xmlns:p14="http://schemas.microsoft.com/office/powerpoint/2010/main" val="318672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current guidelines recommend screening adolescents and adults age 15 to 65, screening pregnant women for HIV, and recent Department of Health and Human Services perinatal guidelines recommend that women should be tested for HIV as early as possible in the pregnancy.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those women who test HIV negative initially, repeat testing in the third trimester is recommended for those who are at risk for acquiring HIV during the pregnancy, and specifically, it's recommended that women be tested in the third trimester as well if they are in a facility that has an HIV incidence of greater than 1 for 1,000 cases. HIV testing should be offered to women at other times, particularly those who are diagnosed with sexually transmitted diseases, those who inject drugs, commercial sex workers, and women from countries with high HIV prevalence, such as sub-Saharan Africa. Also noteworthy is that women with an HIV-infected partner, or a partner who is at high risk for acquiring HIV, should be tested as well</a:t>
            </a:r>
            <a:endParaRPr lang="en-US" dirty="0"/>
          </a:p>
        </p:txBody>
      </p:sp>
      <p:sp>
        <p:nvSpPr>
          <p:cNvPr id="4" name="Slide Number Placeholder 3"/>
          <p:cNvSpPr>
            <a:spLocks noGrp="1"/>
          </p:cNvSpPr>
          <p:nvPr>
            <p:ph type="sldNum" sz="quarter" idx="5"/>
          </p:nvPr>
        </p:nvSpPr>
        <p:spPr/>
        <p:txBody>
          <a:bodyPr/>
          <a:lstStyle/>
          <a:p>
            <a:fld id="{E5E5498E-ECB3-ED42-98DE-248FA5D15DB9}" type="slidenum">
              <a:rPr lang="en-US" smtClean="0"/>
              <a:t>9</a:t>
            </a:fld>
            <a:endParaRPr lang="en-US"/>
          </a:p>
        </p:txBody>
      </p:sp>
    </p:spTree>
    <p:extLst>
      <p:ext uri="{BB962C8B-B14F-4D97-AF65-F5344CB8AC3E}">
        <p14:creationId xmlns:p14="http://schemas.microsoft.com/office/powerpoint/2010/main" val="136840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267111-73FA-AD45-8B3E-E0D02C5E602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89360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85160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14785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7111-73FA-AD45-8B3E-E0D02C5E602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254321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67111-73FA-AD45-8B3E-E0D02C5E602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11542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267111-73FA-AD45-8B3E-E0D02C5E602A}"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62394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267111-73FA-AD45-8B3E-E0D02C5E602A}"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8006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67111-73FA-AD45-8B3E-E0D02C5E602A}"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283656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67111-73FA-AD45-8B3E-E0D02C5E602A}"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0299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67111-73FA-AD45-8B3E-E0D02C5E602A}"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334847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67111-73FA-AD45-8B3E-E0D02C5E602A}"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24BF6-6688-844F-832F-0C4C856547AD}" type="slidenum">
              <a:rPr lang="en-US" smtClean="0"/>
              <a:t>‹#›</a:t>
            </a:fld>
            <a:endParaRPr lang="en-US"/>
          </a:p>
        </p:txBody>
      </p:sp>
    </p:spTree>
    <p:extLst>
      <p:ext uri="{BB962C8B-B14F-4D97-AF65-F5344CB8AC3E}">
        <p14:creationId xmlns:p14="http://schemas.microsoft.com/office/powerpoint/2010/main" val="101652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A267111-73FA-AD45-8B3E-E0D02C5E602A}" type="datetimeFigureOut">
              <a:rPr lang="en-US" smtClean="0"/>
              <a:t>2/21/2019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FA24BF6-6688-844F-832F-0C4C856547AD}" type="slidenum">
              <a:rPr lang="en-US" smtClean="0"/>
              <a:t>‹#›</a:t>
            </a:fld>
            <a:endParaRPr lang="en-US"/>
          </a:p>
        </p:txBody>
      </p:sp>
    </p:spTree>
    <p:extLst>
      <p:ext uri="{BB962C8B-B14F-4D97-AF65-F5344CB8AC3E}">
        <p14:creationId xmlns:p14="http://schemas.microsoft.com/office/powerpoint/2010/main" val="382947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hyperlink" Target="https://creativecommons.org/licen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682 WOMEN HIV TITLE SL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1291" cy="5143500"/>
          </a:xfrm>
          <a:prstGeom prst="rect">
            <a:avLst/>
          </a:prstGeom>
        </p:spPr>
      </p:pic>
    </p:spTree>
    <p:extLst>
      <p:ext uri="{BB962C8B-B14F-4D97-AF65-F5344CB8AC3E}">
        <p14:creationId xmlns:p14="http://schemas.microsoft.com/office/powerpoint/2010/main" val="2216419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r>
              <a:rPr lang="en-US" dirty="0"/>
              <a:t>Barriers to HIV Testing Often Delay or Prevent Access to Care for Women</a:t>
            </a:r>
          </a:p>
        </p:txBody>
      </p:sp>
      <p:sp>
        <p:nvSpPr>
          <p:cNvPr id="3" name="TextBox 2">
            <a:extLst>
              <a:ext uri="{FF2B5EF4-FFF2-40B4-BE49-F238E27FC236}">
                <a16:creationId xmlns:a16="http://schemas.microsoft.com/office/drawing/2014/main" id="{BD6E0BD6-2376-BD4E-96E6-52E581452107}"/>
              </a:ext>
            </a:extLst>
          </p:cNvPr>
          <p:cNvSpPr txBox="1"/>
          <p:nvPr/>
        </p:nvSpPr>
        <p:spPr>
          <a:xfrm>
            <a:off x="3051110" y="4543336"/>
            <a:ext cx="6092890" cy="430887"/>
          </a:xfrm>
          <a:prstGeom prst="rect">
            <a:avLst/>
          </a:prstGeom>
          <a:noFill/>
        </p:spPr>
        <p:txBody>
          <a:bodyPr wrap="square" rtlCol="0">
            <a:spAutoFit/>
          </a:bodyPr>
          <a:lstStyle/>
          <a:p>
            <a:r>
              <a:rPr lang="en-US" sz="1100" dirty="0">
                <a:solidFill>
                  <a:schemeClr val="bg1"/>
                </a:solidFill>
              </a:rPr>
              <a:t>McDougall GJ, Jr., et al. </a:t>
            </a:r>
            <a:r>
              <a:rPr lang="en-US" sz="1100" i="1" dirty="0">
                <a:solidFill>
                  <a:schemeClr val="bg1"/>
                </a:solidFill>
              </a:rPr>
              <a:t>HIV/AIDS </a:t>
            </a:r>
            <a:r>
              <a:rPr lang="en-US" sz="1100" dirty="0">
                <a:solidFill>
                  <a:schemeClr val="bg1"/>
                </a:solidFill>
              </a:rPr>
              <a:t>2016;2016(Se1):S9-s13; Messer LC, et al. </a:t>
            </a:r>
            <a:r>
              <a:rPr lang="en-US" sz="1100" i="1" dirty="0">
                <a:solidFill>
                  <a:schemeClr val="bg1"/>
                </a:solidFill>
              </a:rPr>
              <a:t>AIDS Patient Care STDs. </a:t>
            </a:r>
            <a:r>
              <a:rPr lang="en-US" sz="1100" dirty="0">
                <a:solidFill>
                  <a:schemeClr val="bg1"/>
                </a:solidFill>
              </a:rPr>
              <a:t>2013;27(7):398-407; </a:t>
            </a:r>
            <a:r>
              <a:rPr lang="en-US" sz="1100" dirty="0" err="1">
                <a:solidFill>
                  <a:schemeClr val="bg1"/>
                </a:solidFill>
              </a:rPr>
              <a:t>Gruskin</a:t>
            </a:r>
            <a:r>
              <a:rPr lang="en-US" sz="1100" dirty="0">
                <a:solidFill>
                  <a:schemeClr val="bg1"/>
                </a:solidFill>
              </a:rPr>
              <a:t> L, et al. </a:t>
            </a:r>
            <a:r>
              <a:rPr lang="en-US" sz="1100" i="1" dirty="0">
                <a:solidFill>
                  <a:schemeClr val="bg1"/>
                </a:solidFill>
              </a:rPr>
              <a:t>J Urban Health. </a:t>
            </a:r>
            <a:r>
              <a:rPr lang="en-US" sz="1100" dirty="0">
                <a:solidFill>
                  <a:schemeClr val="bg1"/>
                </a:solidFill>
              </a:rPr>
              <a:t>2002;79(4):512-524.</a:t>
            </a:r>
          </a:p>
        </p:txBody>
      </p:sp>
      <p:graphicFrame>
        <p:nvGraphicFramePr>
          <p:cNvPr id="10" name="Content Placeholder 5">
            <a:extLst>
              <a:ext uri="{FF2B5EF4-FFF2-40B4-BE49-F238E27FC236}">
                <a16:creationId xmlns:a16="http://schemas.microsoft.com/office/drawing/2014/main" id="{CCFAFE25-E98E-444B-B603-C989633D8888}"/>
              </a:ext>
            </a:extLst>
          </p:cNvPr>
          <p:cNvGraphicFramePr>
            <a:graphicFrameLocks/>
          </p:cNvGraphicFramePr>
          <p:nvPr>
            <p:extLst>
              <p:ext uri="{D42A27DB-BD31-4B8C-83A1-F6EECF244321}">
                <p14:modId xmlns:p14="http://schemas.microsoft.com/office/powerpoint/2010/main" val="2589735498"/>
              </p:ext>
            </p:extLst>
          </p:nvPr>
        </p:nvGraphicFramePr>
        <p:xfrm>
          <a:off x="730828" y="1497346"/>
          <a:ext cx="7682344" cy="2452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Single Corner Snipped 3">
            <a:extLst>
              <a:ext uri="{FF2B5EF4-FFF2-40B4-BE49-F238E27FC236}">
                <a16:creationId xmlns:a16="http://schemas.microsoft.com/office/drawing/2014/main" id="{18AAE6B5-CA4C-C043-8839-635B9EFEA15D}"/>
              </a:ext>
            </a:extLst>
          </p:cNvPr>
          <p:cNvSpPr/>
          <p:nvPr/>
        </p:nvSpPr>
        <p:spPr>
          <a:xfrm>
            <a:off x="5848421" y="2884561"/>
            <a:ext cx="2811245" cy="1065515"/>
          </a:xfrm>
          <a:prstGeom prst="snip1Rect">
            <a:avLst/>
          </a:prstGeom>
          <a:solidFill>
            <a:srgbClr val="BF1E2E"/>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600" dirty="0"/>
              <a:t>There are common barriers among women as well as group-specific cultural and ethnic barriers.</a:t>
            </a:r>
          </a:p>
        </p:txBody>
      </p:sp>
    </p:spTree>
    <p:extLst>
      <p:ext uri="{BB962C8B-B14F-4D97-AF65-F5344CB8AC3E}">
        <p14:creationId xmlns:p14="http://schemas.microsoft.com/office/powerpoint/2010/main" val="166269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pPr>
              <a:lnSpc>
                <a:spcPct val="90000"/>
              </a:lnSpc>
            </a:pPr>
            <a:r>
              <a:rPr lang="en-US" dirty="0"/>
              <a:t>Barriers to HIV Testing:</a:t>
            </a:r>
            <a:br>
              <a:rPr lang="en-US" dirty="0"/>
            </a:br>
            <a:r>
              <a:rPr lang="en-US" dirty="0"/>
              <a:t>Immigrant Women</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457200" y="1347961"/>
            <a:ext cx="8229600" cy="540215"/>
          </a:xfrm>
        </p:spPr>
        <p:txBody>
          <a:bodyPr>
            <a:noAutofit/>
          </a:bodyPr>
          <a:lstStyle/>
          <a:p>
            <a:pPr marL="0" indent="0">
              <a:buNone/>
            </a:pPr>
            <a:r>
              <a:rPr lang="en-US" sz="1400" b="1" dirty="0"/>
              <a:t>Study in Washington DC showed that few East African women seek HIV testing due to the barriers below:</a:t>
            </a:r>
          </a:p>
        </p:txBody>
      </p:sp>
      <p:graphicFrame>
        <p:nvGraphicFramePr>
          <p:cNvPr id="3" name="Table 2">
            <a:extLst>
              <a:ext uri="{FF2B5EF4-FFF2-40B4-BE49-F238E27FC236}">
                <a16:creationId xmlns:a16="http://schemas.microsoft.com/office/drawing/2014/main" id="{F758025A-DBDB-894D-9AB2-73AC7481D535}"/>
              </a:ext>
            </a:extLst>
          </p:cNvPr>
          <p:cNvGraphicFramePr>
            <a:graphicFrameLocks noGrp="1"/>
          </p:cNvGraphicFramePr>
          <p:nvPr>
            <p:extLst>
              <p:ext uri="{D42A27DB-BD31-4B8C-83A1-F6EECF244321}">
                <p14:modId xmlns:p14="http://schemas.microsoft.com/office/powerpoint/2010/main" val="2195629046"/>
              </p:ext>
            </p:extLst>
          </p:nvPr>
        </p:nvGraphicFramePr>
        <p:xfrm>
          <a:off x="457200" y="1810740"/>
          <a:ext cx="8229600" cy="24231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284409683"/>
                    </a:ext>
                  </a:extLst>
                </a:gridCol>
                <a:gridCol w="2743200">
                  <a:extLst>
                    <a:ext uri="{9D8B030D-6E8A-4147-A177-3AD203B41FA5}">
                      <a16:colId xmlns:a16="http://schemas.microsoft.com/office/drawing/2014/main" val="1711850717"/>
                    </a:ext>
                  </a:extLst>
                </a:gridCol>
                <a:gridCol w="2743200">
                  <a:extLst>
                    <a:ext uri="{9D8B030D-6E8A-4147-A177-3AD203B41FA5}">
                      <a16:colId xmlns:a16="http://schemas.microsoft.com/office/drawing/2014/main" val="887489551"/>
                    </a:ext>
                  </a:extLst>
                </a:gridCol>
              </a:tblGrid>
              <a:tr h="381000">
                <a:tc>
                  <a:txBody>
                    <a:bodyPr/>
                    <a:lstStyle/>
                    <a:p>
                      <a:pPr algn="ctr"/>
                      <a:r>
                        <a:rPr lang="en-US" sz="1600" dirty="0"/>
                        <a:t>Assumptions</a:t>
                      </a:r>
                    </a:p>
                  </a:txBody>
                  <a:tcPr>
                    <a:solidFill>
                      <a:srgbClr val="BF1E2E"/>
                    </a:solidFill>
                  </a:tcPr>
                </a:tc>
                <a:tc>
                  <a:txBody>
                    <a:bodyPr/>
                    <a:lstStyle/>
                    <a:p>
                      <a:pPr algn="ctr"/>
                      <a:r>
                        <a:rPr lang="en-US" sz="1600" dirty="0"/>
                        <a:t>Emotions</a:t>
                      </a:r>
                    </a:p>
                  </a:txBody>
                  <a:tcPr>
                    <a:solidFill>
                      <a:srgbClr val="BF1E2E"/>
                    </a:solidFill>
                  </a:tcPr>
                </a:tc>
                <a:tc>
                  <a:txBody>
                    <a:bodyPr/>
                    <a:lstStyle/>
                    <a:p>
                      <a:pPr algn="ctr"/>
                      <a:r>
                        <a:rPr lang="en-US" sz="1600" dirty="0"/>
                        <a:t>Potential Reactions</a:t>
                      </a:r>
                    </a:p>
                  </a:txBody>
                  <a:tcPr>
                    <a:solidFill>
                      <a:srgbClr val="BF1E2E"/>
                    </a:solidFill>
                  </a:tcPr>
                </a:tc>
                <a:extLst>
                  <a:ext uri="{0D108BD9-81ED-4DB2-BD59-A6C34878D82A}">
                    <a16:rowId xmlns:a16="http://schemas.microsoft.com/office/drawing/2014/main" val="1974648978"/>
                  </a:ext>
                </a:extLst>
              </a:tr>
              <a:tr h="1637212">
                <a:tc>
                  <a:txBody>
                    <a:bodyPr/>
                    <a:lstStyle/>
                    <a:p>
                      <a:pPr marL="182880" indent="-182880">
                        <a:buFont typeface="Wingdings" pitchFamily="2" charset="2"/>
                        <a:buChar char="§"/>
                      </a:pPr>
                      <a:r>
                        <a:rPr lang="en-US" sz="1600" dirty="0">
                          <a:solidFill>
                            <a:schemeClr val="bg1"/>
                          </a:solidFill>
                        </a:rPr>
                        <a:t>Implies I have engaged in ‘bad behavior’</a:t>
                      </a:r>
                    </a:p>
                    <a:p>
                      <a:pPr marL="182880" indent="-182880">
                        <a:spcBef>
                          <a:spcPts val="600"/>
                        </a:spcBef>
                        <a:buFont typeface="Wingdings" pitchFamily="2" charset="2"/>
                        <a:buChar char="§"/>
                      </a:pPr>
                      <a:r>
                        <a:rPr lang="en-US" sz="1600" dirty="0">
                          <a:solidFill>
                            <a:schemeClr val="bg1"/>
                          </a:solidFill>
                        </a:rPr>
                        <a:t>Implies I am HIV positive</a:t>
                      </a:r>
                    </a:p>
                  </a:txBody>
                  <a:tcPr>
                    <a:solidFill>
                      <a:schemeClr val="tx1">
                        <a:lumMod val="75000"/>
                        <a:lumOff val="25000"/>
                      </a:schemeClr>
                    </a:solidFill>
                  </a:tcPr>
                </a:tc>
                <a:tc>
                  <a:txBody>
                    <a:bodyPr/>
                    <a:lstStyle/>
                    <a:p>
                      <a:pPr marL="182880" indent="-182880">
                        <a:buFont typeface="Wingdings" pitchFamily="2" charset="2"/>
                        <a:buChar char="§"/>
                      </a:pPr>
                      <a:r>
                        <a:rPr lang="en-US" sz="1600" dirty="0">
                          <a:solidFill>
                            <a:schemeClr val="bg1"/>
                          </a:solidFill>
                        </a:rPr>
                        <a:t>Fear of HIV diagnosis and what it might mean for me</a:t>
                      </a:r>
                    </a:p>
                    <a:p>
                      <a:pPr marL="182880" indent="-182880">
                        <a:buFont typeface="Wingdings" pitchFamily="2" charset="2"/>
                        <a:buChar char="§"/>
                      </a:pPr>
                      <a:r>
                        <a:rPr lang="en-US" sz="1600" dirty="0">
                          <a:solidFill>
                            <a:schemeClr val="bg1"/>
                          </a:solidFill>
                        </a:rPr>
                        <a:t>Worry about others’ gossip and negative judgments</a:t>
                      </a:r>
                    </a:p>
                    <a:p>
                      <a:pPr marL="182880" indent="-182880">
                        <a:buFont typeface="Wingdings" pitchFamily="2" charset="2"/>
                        <a:buChar char="§"/>
                      </a:pPr>
                      <a:r>
                        <a:rPr lang="en-US" sz="1600" dirty="0">
                          <a:solidFill>
                            <a:schemeClr val="bg1"/>
                          </a:solidFill>
                        </a:rPr>
                        <a:t>Worry that HIV information is not confidential</a:t>
                      </a:r>
                    </a:p>
                    <a:p>
                      <a:pPr marL="182880" indent="-182880">
                        <a:buFont typeface="Wingdings" pitchFamily="2" charset="2"/>
                        <a:buChar char="§"/>
                      </a:pPr>
                      <a:r>
                        <a:rPr lang="en-US" sz="1600" dirty="0">
                          <a:solidFill>
                            <a:schemeClr val="bg1"/>
                          </a:solidFill>
                        </a:rPr>
                        <a:t>Discomfort with invasive questions</a:t>
                      </a:r>
                    </a:p>
                  </a:txBody>
                  <a:tcPr>
                    <a:solidFill>
                      <a:schemeClr val="tx1">
                        <a:lumMod val="75000"/>
                        <a:lumOff val="25000"/>
                      </a:schemeClr>
                    </a:solidFill>
                  </a:tcPr>
                </a:tc>
                <a:tc>
                  <a:txBody>
                    <a:bodyPr/>
                    <a:lstStyle/>
                    <a:p>
                      <a:pPr marL="0" indent="0">
                        <a:buFont typeface="Wingdings" pitchFamily="2" charset="2"/>
                        <a:buNone/>
                      </a:pPr>
                      <a:r>
                        <a:rPr lang="en-US" sz="1600" dirty="0">
                          <a:solidFill>
                            <a:schemeClr val="bg1"/>
                          </a:solidFill>
                        </a:rPr>
                        <a:t>Getting an HIV test can: </a:t>
                      </a:r>
                    </a:p>
                    <a:p>
                      <a:pPr marL="182880" indent="-182880">
                        <a:buFont typeface="Wingdings" pitchFamily="2" charset="2"/>
                        <a:buChar char="§"/>
                      </a:pPr>
                      <a:r>
                        <a:rPr lang="en-US" sz="1600" dirty="0">
                          <a:solidFill>
                            <a:schemeClr val="bg1"/>
                          </a:solidFill>
                        </a:rPr>
                        <a:t>Signal distrust, disrespect, infidelity</a:t>
                      </a:r>
                    </a:p>
                    <a:p>
                      <a:pPr marL="182880" indent="-182880">
                        <a:spcBef>
                          <a:spcPts val="600"/>
                        </a:spcBef>
                        <a:buFont typeface="Wingdings" pitchFamily="2" charset="2"/>
                        <a:buChar char="§"/>
                      </a:pPr>
                      <a:r>
                        <a:rPr lang="en-US" sz="1600" dirty="0">
                          <a:solidFill>
                            <a:schemeClr val="bg1"/>
                          </a:solidFill>
                        </a:rPr>
                        <a:t>Lead to argument with family members</a:t>
                      </a:r>
                    </a:p>
                  </a:txBody>
                  <a:tcPr>
                    <a:solidFill>
                      <a:schemeClr val="tx1">
                        <a:lumMod val="75000"/>
                        <a:lumOff val="25000"/>
                      </a:schemeClr>
                    </a:solidFill>
                  </a:tcPr>
                </a:tc>
                <a:extLst>
                  <a:ext uri="{0D108BD9-81ED-4DB2-BD59-A6C34878D82A}">
                    <a16:rowId xmlns:a16="http://schemas.microsoft.com/office/drawing/2014/main" val="163942180"/>
                  </a:ext>
                </a:extLst>
              </a:tr>
            </a:tbl>
          </a:graphicData>
        </a:graphic>
      </p:graphicFrame>
      <p:sp>
        <p:nvSpPr>
          <p:cNvPr id="4" name="TextBox 3">
            <a:extLst>
              <a:ext uri="{FF2B5EF4-FFF2-40B4-BE49-F238E27FC236}">
                <a16:creationId xmlns:a16="http://schemas.microsoft.com/office/drawing/2014/main" id="{36B64CA8-B782-184F-AD62-9A2A1CCA3827}"/>
              </a:ext>
            </a:extLst>
          </p:cNvPr>
          <p:cNvSpPr txBox="1"/>
          <p:nvPr/>
        </p:nvSpPr>
        <p:spPr>
          <a:xfrm>
            <a:off x="3080658" y="4778829"/>
            <a:ext cx="5780314" cy="261610"/>
          </a:xfrm>
          <a:prstGeom prst="rect">
            <a:avLst/>
          </a:prstGeom>
          <a:noFill/>
        </p:spPr>
        <p:txBody>
          <a:bodyPr wrap="square" rtlCol="0">
            <a:spAutoFit/>
          </a:bodyPr>
          <a:lstStyle/>
          <a:p>
            <a:r>
              <a:rPr lang="en-US" sz="1100" dirty="0">
                <a:solidFill>
                  <a:schemeClr val="bg1"/>
                </a:solidFill>
              </a:rPr>
              <a:t>De Jesus M, et al. </a:t>
            </a:r>
            <a:r>
              <a:rPr lang="en-US" sz="1100" i="1" dirty="0">
                <a:solidFill>
                  <a:schemeClr val="bg1"/>
                </a:solidFill>
              </a:rPr>
              <a:t>Sex Trans Inf. </a:t>
            </a:r>
            <a:r>
              <a:rPr lang="en-US" sz="1100" dirty="0">
                <a:solidFill>
                  <a:schemeClr val="bg1"/>
                </a:solidFill>
              </a:rPr>
              <a:t>2015;91(8):569-575. </a:t>
            </a:r>
          </a:p>
        </p:txBody>
      </p:sp>
    </p:spTree>
    <p:extLst>
      <p:ext uri="{BB962C8B-B14F-4D97-AF65-F5344CB8AC3E}">
        <p14:creationId xmlns:p14="http://schemas.microsoft.com/office/powerpoint/2010/main" val="225474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r>
              <a:rPr lang="en-US" dirty="0"/>
              <a:t>Barriers to HIV Testing: </a:t>
            </a:r>
            <a:br>
              <a:rPr lang="en-US" dirty="0"/>
            </a:br>
            <a:r>
              <a:rPr lang="en-US" dirty="0"/>
              <a:t>Transgender Women</a:t>
            </a:r>
          </a:p>
        </p:txBody>
      </p:sp>
      <p:sp>
        <p:nvSpPr>
          <p:cNvPr id="3" name="TextBox 2">
            <a:extLst>
              <a:ext uri="{FF2B5EF4-FFF2-40B4-BE49-F238E27FC236}">
                <a16:creationId xmlns:a16="http://schemas.microsoft.com/office/drawing/2014/main" id="{0906BE33-68B5-C64B-B509-7332D0D645AE}"/>
              </a:ext>
            </a:extLst>
          </p:cNvPr>
          <p:cNvSpPr txBox="1"/>
          <p:nvPr/>
        </p:nvSpPr>
        <p:spPr>
          <a:xfrm>
            <a:off x="3058885" y="4712613"/>
            <a:ext cx="5976257" cy="430887"/>
          </a:xfrm>
          <a:prstGeom prst="rect">
            <a:avLst/>
          </a:prstGeom>
          <a:noFill/>
        </p:spPr>
        <p:txBody>
          <a:bodyPr wrap="square" rtlCol="0">
            <a:spAutoFit/>
          </a:bodyPr>
          <a:lstStyle/>
          <a:p>
            <a:r>
              <a:rPr lang="en-US" sz="1100" dirty="0">
                <a:solidFill>
                  <a:schemeClr val="bg1"/>
                </a:solidFill>
              </a:rPr>
              <a:t>1. Bukowski LA, et al. </a:t>
            </a:r>
            <a:r>
              <a:rPr lang="en-US" sz="1100" i="1" dirty="0">
                <a:solidFill>
                  <a:schemeClr val="bg1"/>
                </a:solidFill>
              </a:rPr>
              <a:t>J </a:t>
            </a:r>
            <a:r>
              <a:rPr lang="en-US" sz="1100" i="1" dirty="0" err="1">
                <a:solidFill>
                  <a:schemeClr val="bg1"/>
                </a:solidFill>
              </a:rPr>
              <a:t>Acquir</a:t>
            </a:r>
            <a:r>
              <a:rPr lang="en-US" sz="1100" i="1" dirty="0">
                <a:solidFill>
                  <a:schemeClr val="bg1"/>
                </a:solidFill>
              </a:rPr>
              <a:t> Immune </a:t>
            </a:r>
            <a:r>
              <a:rPr lang="en-US" sz="1100" i="1" dirty="0" err="1">
                <a:solidFill>
                  <a:schemeClr val="bg1"/>
                </a:solidFill>
              </a:rPr>
              <a:t>Defic</a:t>
            </a:r>
            <a:r>
              <a:rPr lang="en-US" sz="1100" i="1" dirty="0">
                <a:solidFill>
                  <a:schemeClr val="bg1"/>
                </a:solidFill>
              </a:rPr>
              <a:t> </a:t>
            </a:r>
            <a:r>
              <a:rPr lang="en-US" sz="1100" i="1" dirty="0" err="1">
                <a:solidFill>
                  <a:schemeClr val="bg1"/>
                </a:solidFill>
              </a:rPr>
              <a:t>Syndr</a:t>
            </a:r>
            <a:r>
              <a:rPr lang="en-US" sz="1100" i="1" dirty="0">
                <a:solidFill>
                  <a:schemeClr val="bg1"/>
                </a:solidFill>
              </a:rPr>
              <a:t>. </a:t>
            </a:r>
            <a:r>
              <a:rPr lang="en-US" sz="1100" dirty="0">
                <a:solidFill>
                  <a:schemeClr val="bg1"/>
                </a:solidFill>
              </a:rPr>
              <a:t>2018; 2. Frye V, et al. </a:t>
            </a:r>
            <a:r>
              <a:rPr lang="en-US" sz="1100" i="1" dirty="0">
                <a:solidFill>
                  <a:schemeClr val="bg1"/>
                </a:solidFill>
              </a:rPr>
              <a:t>AIDS Patient Care STDs. </a:t>
            </a:r>
            <a:r>
              <a:rPr lang="en-US" sz="1100" dirty="0">
                <a:solidFill>
                  <a:schemeClr val="bg1"/>
                </a:solidFill>
              </a:rPr>
              <a:t>2015;29(11):617-624. </a:t>
            </a:r>
          </a:p>
        </p:txBody>
      </p:sp>
      <p:graphicFrame>
        <p:nvGraphicFramePr>
          <p:cNvPr id="7" name="Content Placeholder 6">
            <a:extLst>
              <a:ext uri="{FF2B5EF4-FFF2-40B4-BE49-F238E27FC236}">
                <a16:creationId xmlns:a16="http://schemas.microsoft.com/office/drawing/2014/main" id="{23CE334E-C46C-9447-BE0C-44021B61911D}"/>
              </a:ext>
            </a:extLst>
          </p:cNvPr>
          <p:cNvGraphicFramePr>
            <a:graphicFrameLocks noGrp="1"/>
          </p:cNvGraphicFramePr>
          <p:nvPr>
            <p:ph idx="1"/>
            <p:extLst>
              <p:ext uri="{D42A27DB-BD31-4B8C-83A1-F6EECF244321}">
                <p14:modId xmlns:p14="http://schemas.microsoft.com/office/powerpoint/2010/main" val="2379613250"/>
              </p:ext>
            </p:extLst>
          </p:nvPr>
        </p:nvGraphicFramePr>
        <p:xfrm>
          <a:off x="287976" y="1377538"/>
          <a:ext cx="8568047" cy="3440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4167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pPr>
              <a:lnSpc>
                <a:spcPts val="4200"/>
              </a:lnSpc>
            </a:pPr>
            <a:r>
              <a:rPr lang="en-US" dirty="0"/>
              <a:t>Opportunities for HIV </a:t>
            </a:r>
            <a:br>
              <a:rPr lang="en-US" dirty="0"/>
            </a:br>
            <a:r>
              <a:rPr lang="en-US" dirty="0"/>
              <a:t>Testing in Women</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457200" y="1132816"/>
            <a:ext cx="8229600" cy="877216"/>
          </a:xfrm>
        </p:spPr>
        <p:txBody>
          <a:bodyPr>
            <a:normAutofit lnSpcReduction="10000"/>
          </a:bodyPr>
          <a:lstStyle/>
          <a:p>
            <a:pPr>
              <a:buFont typeface="Wingdings" pitchFamily="2" charset="2"/>
              <a:buChar char="§"/>
            </a:pPr>
            <a:r>
              <a:rPr lang="en-US" sz="2800" dirty="0"/>
              <a:t>Offer HIV testing for women across the reproductive continuum</a:t>
            </a:r>
          </a:p>
          <a:p>
            <a:pPr marL="457200" lvl="1" indent="0">
              <a:buNone/>
            </a:pPr>
            <a:endParaRPr lang="en-US" sz="2400" dirty="0"/>
          </a:p>
          <a:p>
            <a:endParaRPr lang="en-US" sz="2800" dirty="0"/>
          </a:p>
          <a:p>
            <a:endParaRPr lang="en-US" sz="2800" dirty="0"/>
          </a:p>
        </p:txBody>
      </p:sp>
      <p:graphicFrame>
        <p:nvGraphicFramePr>
          <p:cNvPr id="4" name="Diagram 3">
            <a:extLst>
              <a:ext uri="{FF2B5EF4-FFF2-40B4-BE49-F238E27FC236}">
                <a16:creationId xmlns:a16="http://schemas.microsoft.com/office/drawing/2014/main" id="{7BCB86A0-D951-054E-873D-E77CC49DA40B}"/>
              </a:ext>
            </a:extLst>
          </p:cNvPr>
          <p:cNvGraphicFramePr/>
          <p:nvPr>
            <p:extLst>
              <p:ext uri="{D42A27DB-BD31-4B8C-83A1-F6EECF244321}">
                <p14:modId xmlns:p14="http://schemas.microsoft.com/office/powerpoint/2010/main" val="1022700832"/>
              </p:ext>
            </p:extLst>
          </p:nvPr>
        </p:nvGraphicFramePr>
        <p:xfrm>
          <a:off x="457200" y="704507"/>
          <a:ext cx="8299621"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243892F4-71E8-8D48-8703-F69DB5794DFD}"/>
              </a:ext>
            </a:extLst>
          </p:cNvPr>
          <p:cNvSpPr txBox="1"/>
          <p:nvPr/>
        </p:nvSpPr>
        <p:spPr>
          <a:xfrm>
            <a:off x="3014420" y="4806716"/>
            <a:ext cx="6059837" cy="261610"/>
          </a:xfrm>
          <a:prstGeom prst="rect">
            <a:avLst/>
          </a:prstGeom>
          <a:noFill/>
        </p:spPr>
        <p:txBody>
          <a:bodyPr wrap="square" rtlCol="0">
            <a:spAutoFit/>
          </a:bodyPr>
          <a:lstStyle/>
          <a:p>
            <a:r>
              <a:rPr lang="en-US" sz="1100" dirty="0">
                <a:solidFill>
                  <a:schemeClr val="bg1"/>
                </a:solidFill>
              </a:rPr>
              <a:t>DHHS. </a:t>
            </a:r>
            <a:r>
              <a:rPr lang="en-US" sz="1100" i="1" dirty="0">
                <a:solidFill>
                  <a:schemeClr val="bg1"/>
                </a:solidFill>
              </a:rPr>
              <a:t>Guidelines for the use of antiretroviral agents in HIV-1-infected adults and adolescents. </a:t>
            </a:r>
            <a:r>
              <a:rPr lang="en-US" sz="1100" dirty="0">
                <a:solidFill>
                  <a:schemeClr val="bg1"/>
                </a:solidFill>
              </a:rPr>
              <a:t>2018. </a:t>
            </a:r>
          </a:p>
        </p:txBody>
      </p:sp>
    </p:spTree>
    <p:extLst>
      <p:ext uri="{BB962C8B-B14F-4D97-AF65-F5344CB8AC3E}">
        <p14:creationId xmlns:p14="http://schemas.microsoft.com/office/powerpoint/2010/main" val="317189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244929" y="210312"/>
            <a:ext cx="8678635" cy="857250"/>
          </a:xfrm>
        </p:spPr>
        <p:txBody>
          <a:bodyPr vert="horz" lIns="91440" tIns="45720" rIns="91440" bIns="45720" rtlCol="0" anchor="ctr">
            <a:noAutofit/>
          </a:bodyPr>
          <a:lstStyle/>
          <a:p>
            <a:r>
              <a:rPr lang="en-US" dirty="0"/>
              <a:t>Facilitators in HIV Testing Among Women</a:t>
            </a:r>
          </a:p>
        </p:txBody>
      </p:sp>
      <p:graphicFrame>
        <p:nvGraphicFramePr>
          <p:cNvPr id="3" name="Content Placeholder 2">
            <a:extLst>
              <a:ext uri="{FF2B5EF4-FFF2-40B4-BE49-F238E27FC236}">
                <a16:creationId xmlns:a16="http://schemas.microsoft.com/office/drawing/2014/main" id="{9719FC85-8909-2948-A093-FBD2252FBEE0}"/>
              </a:ext>
            </a:extLst>
          </p:cNvPr>
          <p:cNvGraphicFramePr>
            <a:graphicFrameLocks noGrp="1"/>
          </p:cNvGraphicFramePr>
          <p:nvPr>
            <p:ph idx="1"/>
            <p:extLst>
              <p:ext uri="{D42A27DB-BD31-4B8C-83A1-F6EECF244321}">
                <p14:modId xmlns:p14="http://schemas.microsoft.com/office/powerpoint/2010/main" val="3766388042"/>
              </p:ext>
            </p:extLst>
          </p:nvPr>
        </p:nvGraphicFramePr>
        <p:xfrm>
          <a:off x="1325880" y="940803"/>
          <a:ext cx="6492240" cy="3453675"/>
        </p:xfrm>
        <a:graphic>
          <a:graphicData uri="http://schemas.openxmlformats.org/drawingml/2006/table">
            <a:tbl>
              <a:tblPr firstRow="1" bandRow="1">
                <a:tableStyleId>{793D81CF-94F2-401A-BA57-92F5A7B2D0C5}</a:tableStyleId>
              </a:tblPr>
              <a:tblGrid>
                <a:gridCol w="1094480">
                  <a:extLst>
                    <a:ext uri="{9D8B030D-6E8A-4147-A177-3AD203B41FA5}">
                      <a16:colId xmlns:a16="http://schemas.microsoft.com/office/drawing/2014/main" val="2098021755"/>
                    </a:ext>
                  </a:extLst>
                </a:gridCol>
                <a:gridCol w="5397760">
                  <a:extLst>
                    <a:ext uri="{9D8B030D-6E8A-4147-A177-3AD203B41FA5}">
                      <a16:colId xmlns:a16="http://schemas.microsoft.com/office/drawing/2014/main" val="3194919028"/>
                    </a:ext>
                  </a:extLst>
                </a:gridCol>
              </a:tblGrid>
              <a:tr h="314235">
                <a:tc>
                  <a:txBody>
                    <a:bodyPr/>
                    <a:lstStyle/>
                    <a:p>
                      <a:r>
                        <a:rPr lang="en-US" sz="1400" dirty="0"/>
                        <a:t>Level</a:t>
                      </a:r>
                    </a:p>
                  </a:txBody>
                  <a:tcPr>
                    <a:lnR w="12700" cap="flat" cmpd="sng" algn="ctr">
                      <a:solidFill>
                        <a:schemeClr val="tx1">
                          <a:lumMod val="50000"/>
                          <a:lumOff val="50000"/>
                        </a:schemeClr>
                      </a:solidFill>
                      <a:prstDash val="solid"/>
                      <a:round/>
                      <a:headEnd type="none" w="med" len="med"/>
                      <a:tailEnd type="none" w="med" len="med"/>
                    </a:lnR>
                    <a:solidFill>
                      <a:schemeClr val="tx1">
                        <a:lumMod val="75000"/>
                        <a:lumOff val="25000"/>
                      </a:schemeClr>
                    </a:solidFill>
                  </a:tcPr>
                </a:tc>
                <a:tc>
                  <a:txBody>
                    <a:bodyPr/>
                    <a:lstStyle/>
                    <a:p>
                      <a:pPr algn="l"/>
                      <a:r>
                        <a:rPr lang="en-US" sz="1400" dirty="0"/>
                        <a:t>Facilitator</a:t>
                      </a:r>
                    </a:p>
                  </a:txBody>
                  <a:tcPr>
                    <a:lnL w="12700" cap="flat" cmpd="sng" algn="ctr">
                      <a:solidFill>
                        <a:schemeClr val="tx1">
                          <a:lumMod val="50000"/>
                          <a:lumOff val="50000"/>
                        </a:schemeClr>
                      </a:solidFill>
                      <a:prstDash val="solid"/>
                      <a:round/>
                      <a:headEnd type="none" w="med" len="med"/>
                      <a:tailEnd type="none" w="med" len="med"/>
                    </a:lnL>
                    <a:solidFill>
                      <a:schemeClr val="tx1">
                        <a:lumMod val="75000"/>
                        <a:lumOff val="25000"/>
                      </a:schemeClr>
                    </a:solidFill>
                  </a:tcPr>
                </a:tc>
                <a:extLst>
                  <a:ext uri="{0D108BD9-81ED-4DB2-BD59-A6C34878D82A}">
                    <a16:rowId xmlns:a16="http://schemas.microsoft.com/office/drawing/2014/main" val="1259357030"/>
                  </a:ext>
                </a:extLst>
              </a:tr>
              <a:tr h="819958">
                <a:tc>
                  <a:txBody>
                    <a:bodyPr/>
                    <a:lstStyle/>
                    <a:p>
                      <a:r>
                        <a:rPr lang="en-US" sz="1400" dirty="0"/>
                        <a:t>Patient</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marL="182880" indent="-182880" algn="l">
                        <a:buFont typeface="Wingdings" pitchFamily="2" charset="2"/>
                        <a:buChar char="§"/>
                      </a:pPr>
                      <a:r>
                        <a:rPr lang="en-US" sz="1400" dirty="0"/>
                        <a:t>Already sick and seeking care</a:t>
                      </a:r>
                    </a:p>
                    <a:p>
                      <a:pPr marL="182880" indent="-182880" algn="l">
                        <a:buFont typeface="Wingdings" pitchFamily="2" charset="2"/>
                        <a:buChar char="§"/>
                      </a:pPr>
                      <a:r>
                        <a:rPr lang="en-US" sz="1400" dirty="0"/>
                        <a:t>Pregnant—not wanting to infect fetus</a:t>
                      </a:r>
                    </a:p>
                    <a:p>
                      <a:pPr marL="182880" indent="-182880" algn="l">
                        <a:buFont typeface="Wingdings" pitchFamily="2" charset="2"/>
                        <a:buChar char="§"/>
                      </a:pPr>
                      <a:r>
                        <a:rPr lang="en-US" sz="1400" dirty="0"/>
                        <a:t>Partner/drug-partner testing</a:t>
                      </a:r>
                    </a:p>
                    <a:p>
                      <a:pPr marL="182880" indent="-182880" algn="l">
                        <a:buFont typeface="Wingdings" pitchFamily="2" charset="2"/>
                        <a:buChar char="§"/>
                      </a:pPr>
                      <a:r>
                        <a:rPr lang="en-US" sz="1400" dirty="0"/>
                        <a:t>Partner tested positive</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997351514"/>
                  </a:ext>
                </a:extLst>
              </a:tr>
              <a:tr h="449654">
                <a:tc>
                  <a:txBody>
                    <a:bodyPr/>
                    <a:lstStyle/>
                    <a:p>
                      <a:r>
                        <a:rPr lang="en-US" sz="1400" dirty="0"/>
                        <a:t>Provider</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marL="182880" indent="-182880" algn="l">
                        <a:buFont typeface="Wingdings" pitchFamily="2" charset="2"/>
                        <a:buChar char="§"/>
                      </a:pPr>
                      <a:r>
                        <a:rPr lang="en-US" sz="1400" dirty="0"/>
                        <a:t>Good relationship</a:t>
                      </a:r>
                    </a:p>
                    <a:p>
                      <a:pPr marL="182880" indent="-182880" algn="l">
                        <a:buFont typeface="Wingdings" pitchFamily="2" charset="2"/>
                        <a:buChar char="§"/>
                      </a:pPr>
                      <a:r>
                        <a:rPr lang="en-US" sz="1400" dirty="0"/>
                        <a:t>Testing included in annual exam</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869902983"/>
                  </a:ext>
                </a:extLst>
              </a:tr>
              <a:tr h="819958">
                <a:tc>
                  <a:txBody>
                    <a:bodyPr/>
                    <a:lstStyle/>
                    <a:p>
                      <a:r>
                        <a:rPr lang="en-US" sz="1400" dirty="0"/>
                        <a:t>Clinic</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marL="182880" indent="-182880" algn="l">
                        <a:buFont typeface="Wingdings" pitchFamily="2" charset="2"/>
                        <a:buChar char="§"/>
                      </a:pPr>
                      <a:r>
                        <a:rPr lang="en-US" sz="1400" dirty="0"/>
                        <a:t>Responsive clinic environment</a:t>
                      </a:r>
                    </a:p>
                    <a:p>
                      <a:pPr marL="182880" indent="-182880" algn="l">
                        <a:buFont typeface="Wingdings" pitchFamily="2" charset="2"/>
                        <a:buChar char="§"/>
                      </a:pPr>
                      <a:r>
                        <a:rPr lang="en-US" sz="1400" dirty="0"/>
                        <a:t>Counseling provided to support self-care</a:t>
                      </a:r>
                    </a:p>
                    <a:p>
                      <a:pPr marL="182880" indent="-182880" algn="l">
                        <a:buFont typeface="Wingdings" pitchFamily="2" charset="2"/>
                        <a:buChar char="§"/>
                      </a:pPr>
                      <a:r>
                        <a:rPr lang="en-US" sz="1400" dirty="0"/>
                        <a:t>Testing part of ongoing care</a:t>
                      </a:r>
                    </a:p>
                    <a:p>
                      <a:pPr marL="182880" indent="-182880" algn="l">
                        <a:buFont typeface="Wingdings" pitchFamily="2" charset="2"/>
                        <a:buChar char="§"/>
                      </a:pPr>
                      <a:r>
                        <a:rPr lang="en-US" sz="1400" dirty="0"/>
                        <a:t>Interdisciplinary care</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15312179"/>
                  </a:ext>
                </a:extLst>
              </a:tr>
              <a:tr h="731520">
                <a:tc>
                  <a:txBody>
                    <a:bodyPr/>
                    <a:lstStyle/>
                    <a:p>
                      <a:r>
                        <a:rPr lang="en-US" sz="1400" dirty="0"/>
                        <a:t>Community</a:t>
                      </a:r>
                    </a:p>
                  </a:txBody>
                  <a:tcPr>
                    <a:lnR w="12700" cap="flat" cmpd="sng" algn="ctr">
                      <a:solidFill>
                        <a:schemeClr val="tx1">
                          <a:lumMod val="50000"/>
                          <a:lumOff val="50000"/>
                        </a:schemeClr>
                      </a:solidFill>
                      <a:prstDash val="solid"/>
                      <a:round/>
                      <a:headEnd type="none" w="med" len="med"/>
                      <a:tailEnd type="none" w="med" len="med"/>
                    </a:lnR>
                  </a:tcPr>
                </a:tc>
                <a:tc>
                  <a:txBody>
                    <a:bodyPr/>
                    <a:lstStyle/>
                    <a:p>
                      <a:pPr marL="182880" indent="-182880" algn="l">
                        <a:buFont typeface="Wingdings" pitchFamily="2" charset="2"/>
                        <a:buChar char="§"/>
                      </a:pPr>
                      <a:r>
                        <a:rPr lang="en-US" sz="1400" dirty="0"/>
                        <a:t>Community awareness of HIV, risk factors, and testing availability</a:t>
                      </a:r>
                    </a:p>
                    <a:p>
                      <a:pPr marL="182880" indent="-182880" algn="l">
                        <a:buFont typeface="Wingdings" pitchFamily="2" charset="2"/>
                        <a:buChar char="§"/>
                      </a:pPr>
                      <a:r>
                        <a:rPr lang="en-US" sz="1400" dirty="0"/>
                        <a:t>Routine testing</a:t>
                      </a:r>
                    </a:p>
                    <a:p>
                      <a:pPr marL="182880" indent="-182880" algn="l">
                        <a:buFont typeface="Wingdings" pitchFamily="2" charset="2"/>
                        <a:buChar char="§"/>
                      </a:pPr>
                      <a:r>
                        <a:rPr lang="en-US" sz="1400" dirty="0"/>
                        <a:t>Availability of testing in prison and syringe exchange sites</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526895409"/>
                  </a:ext>
                </a:extLst>
              </a:tr>
            </a:tbl>
          </a:graphicData>
        </a:graphic>
      </p:graphicFrame>
      <p:sp>
        <p:nvSpPr>
          <p:cNvPr id="4" name="TextBox 3">
            <a:extLst>
              <a:ext uri="{FF2B5EF4-FFF2-40B4-BE49-F238E27FC236}">
                <a16:creationId xmlns:a16="http://schemas.microsoft.com/office/drawing/2014/main" id="{7CE8B1D7-56AB-504C-868E-35F4B4B14E05}"/>
              </a:ext>
            </a:extLst>
          </p:cNvPr>
          <p:cNvSpPr txBox="1"/>
          <p:nvPr/>
        </p:nvSpPr>
        <p:spPr>
          <a:xfrm>
            <a:off x="3069771" y="4712613"/>
            <a:ext cx="5486400" cy="430887"/>
          </a:xfrm>
          <a:prstGeom prst="rect">
            <a:avLst/>
          </a:prstGeom>
          <a:noFill/>
        </p:spPr>
        <p:txBody>
          <a:bodyPr wrap="square" rtlCol="0">
            <a:spAutoFit/>
          </a:bodyPr>
          <a:lstStyle/>
          <a:p>
            <a:r>
              <a:rPr lang="en-US" sz="1100" dirty="0">
                <a:solidFill>
                  <a:schemeClr val="bg1"/>
                </a:solidFill>
              </a:rPr>
              <a:t>Messer LC, et al. </a:t>
            </a:r>
            <a:r>
              <a:rPr lang="en-US" sz="1100" i="1" dirty="0">
                <a:solidFill>
                  <a:schemeClr val="bg1"/>
                </a:solidFill>
              </a:rPr>
              <a:t>AIDS Patient Care STDs. </a:t>
            </a:r>
            <a:r>
              <a:rPr lang="en-US" sz="1100" dirty="0">
                <a:solidFill>
                  <a:schemeClr val="bg1"/>
                </a:solidFill>
              </a:rPr>
              <a:t>2013;27(7):398-407; De Jesus M, et al. </a:t>
            </a:r>
            <a:r>
              <a:rPr lang="en-US" sz="1100" i="1" dirty="0">
                <a:solidFill>
                  <a:schemeClr val="bg1"/>
                </a:solidFill>
              </a:rPr>
              <a:t>Sex Trans Inf. </a:t>
            </a:r>
            <a:r>
              <a:rPr lang="en-US" sz="1100" dirty="0">
                <a:solidFill>
                  <a:schemeClr val="bg1"/>
                </a:solidFill>
              </a:rPr>
              <a:t>2015;91(8):569-575.</a:t>
            </a:r>
          </a:p>
        </p:txBody>
      </p:sp>
    </p:spTree>
    <p:extLst>
      <p:ext uri="{BB962C8B-B14F-4D97-AF65-F5344CB8AC3E}">
        <p14:creationId xmlns:p14="http://schemas.microsoft.com/office/powerpoint/2010/main" val="282948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r>
              <a:rPr lang="en-US" dirty="0"/>
              <a:t>ART Initiation for Women with HIV </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457200" y="1063229"/>
            <a:ext cx="8229600" cy="3394472"/>
          </a:xfrm>
        </p:spPr>
        <p:txBody>
          <a:bodyPr>
            <a:normAutofit/>
          </a:bodyPr>
          <a:lstStyle/>
          <a:p>
            <a:pPr>
              <a:buFont typeface="Wingdings" pitchFamily="2" charset="2"/>
              <a:buChar char="§"/>
            </a:pPr>
            <a:r>
              <a:rPr lang="en-US" sz="2400" dirty="0"/>
              <a:t>ART increases life expectancy among HIV-seropositive individuals</a:t>
            </a:r>
            <a:r>
              <a:rPr lang="en-US" sz="2400" baseline="30000" dirty="0"/>
              <a:t>1</a:t>
            </a:r>
            <a:r>
              <a:rPr lang="en-US" sz="2400" dirty="0"/>
              <a:t> </a:t>
            </a:r>
          </a:p>
          <a:p>
            <a:pPr>
              <a:buFont typeface="Wingdings" pitchFamily="2" charset="2"/>
              <a:buChar char="§"/>
            </a:pPr>
            <a:r>
              <a:rPr lang="en-US" sz="2400" dirty="0"/>
              <a:t>Current guidelines recommend ART for all HIV-seropositive people to reduce disease progression and prevent HIV transmission</a:t>
            </a:r>
            <a:r>
              <a:rPr lang="en-US" sz="2400" baseline="30000" dirty="0"/>
              <a:t>2</a:t>
            </a:r>
            <a:r>
              <a:rPr lang="en-US" sz="2400" dirty="0"/>
              <a:t> </a:t>
            </a:r>
          </a:p>
          <a:p>
            <a:pPr>
              <a:buFont typeface="Wingdings" pitchFamily="2" charset="2"/>
              <a:buChar char="§"/>
            </a:pPr>
            <a:r>
              <a:rPr lang="en-US" sz="2400" dirty="0"/>
              <a:t>Overall ART efficacy similar for women and men</a:t>
            </a:r>
            <a:r>
              <a:rPr lang="en-US" sz="2400" baseline="30000" dirty="0"/>
              <a:t>3</a:t>
            </a:r>
          </a:p>
          <a:p>
            <a:pPr>
              <a:buFont typeface="Wingdings" pitchFamily="2" charset="2"/>
              <a:buChar char="§"/>
            </a:pPr>
            <a:r>
              <a:rPr lang="en-US" sz="2400" dirty="0"/>
              <a:t>Lower virologic suppression among black women in US vs white women</a:t>
            </a:r>
            <a:r>
              <a:rPr lang="en-US" sz="2400" baseline="30000" dirty="0"/>
              <a:t>4</a:t>
            </a:r>
            <a:endParaRPr lang="en-US" sz="2400" dirty="0"/>
          </a:p>
          <a:p>
            <a:pPr>
              <a:buFont typeface="Wingdings" pitchFamily="2" charset="2"/>
              <a:buChar char="§"/>
            </a:pPr>
            <a:endParaRPr lang="en-US" sz="1600" dirty="0"/>
          </a:p>
          <a:p>
            <a:endParaRPr lang="en-US" sz="1600" dirty="0"/>
          </a:p>
        </p:txBody>
      </p:sp>
      <p:sp>
        <p:nvSpPr>
          <p:cNvPr id="3" name="TextBox 2">
            <a:extLst>
              <a:ext uri="{FF2B5EF4-FFF2-40B4-BE49-F238E27FC236}">
                <a16:creationId xmlns:a16="http://schemas.microsoft.com/office/drawing/2014/main" id="{C6D90F79-FD82-1342-BC6F-945C8425FD9E}"/>
              </a:ext>
            </a:extLst>
          </p:cNvPr>
          <p:cNvSpPr txBox="1"/>
          <p:nvPr/>
        </p:nvSpPr>
        <p:spPr>
          <a:xfrm>
            <a:off x="3015013" y="4469935"/>
            <a:ext cx="6063673" cy="553998"/>
          </a:xfrm>
          <a:prstGeom prst="rect">
            <a:avLst/>
          </a:prstGeom>
          <a:noFill/>
        </p:spPr>
        <p:txBody>
          <a:bodyPr wrap="square" rtlCol="0">
            <a:spAutoFit/>
          </a:bodyPr>
          <a:lstStyle/>
          <a:p>
            <a:r>
              <a:rPr lang="en-US" sz="1000" dirty="0">
                <a:solidFill>
                  <a:schemeClr val="bg1"/>
                </a:solidFill>
              </a:rPr>
              <a:t>1. </a:t>
            </a:r>
            <a:r>
              <a:rPr lang="en-US" sz="1000" dirty="0" err="1">
                <a:solidFill>
                  <a:schemeClr val="bg1"/>
                </a:solidFill>
              </a:rPr>
              <a:t>Samji</a:t>
            </a:r>
            <a:r>
              <a:rPr lang="en-US" sz="1000" dirty="0">
                <a:solidFill>
                  <a:schemeClr val="bg1"/>
                </a:solidFill>
              </a:rPr>
              <a:t> H, et al. </a:t>
            </a:r>
            <a:r>
              <a:rPr lang="en-US" sz="1000" i="1" dirty="0" err="1">
                <a:solidFill>
                  <a:schemeClr val="bg1"/>
                </a:solidFill>
              </a:rPr>
              <a:t>PloS</a:t>
            </a:r>
            <a:r>
              <a:rPr lang="en-US" sz="1000" i="1" dirty="0">
                <a:solidFill>
                  <a:schemeClr val="bg1"/>
                </a:solidFill>
              </a:rPr>
              <a:t> One. </a:t>
            </a:r>
            <a:r>
              <a:rPr lang="en-US" sz="1000" dirty="0">
                <a:solidFill>
                  <a:schemeClr val="bg1"/>
                </a:solidFill>
              </a:rPr>
              <a:t>2013;8(12):e81355; 2. DHHS. </a:t>
            </a:r>
            <a:r>
              <a:rPr lang="en-US" sz="1000" i="1" dirty="0">
                <a:solidFill>
                  <a:schemeClr val="bg1"/>
                </a:solidFill>
              </a:rPr>
              <a:t>Guidelines for the Use of Antiretroviral Agents in Adults and Adolescents Living with HIV</a:t>
            </a:r>
            <a:r>
              <a:rPr lang="en-US" sz="1000" dirty="0">
                <a:solidFill>
                  <a:schemeClr val="bg1"/>
                </a:solidFill>
              </a:rPr>
              <a:t>. 2018; 3. Soon GG, et al. </a:t>
            </a:r>
            <a:r>
              <a:rPr lang="en-US" sz="1000" i="1" dirty="0">
                <a:solidFill>
                  <a:schemeClr val="bg1"/>
                </a:solidFill>
              </a:rPr>
              <a:t>AIDS Patient Care STDs. </a:t>
            </a:r>
            <a:r>
              <a:rPr lang="en-US" sz="1000" dirty="0">
                <a:solidFill>
                  <a:schemeClr val="bg1"/>
                </a:solidFill>
              </a:rPr>
              <a:t>2012;26(8):444-453; 4. </a:t>
            </a:r>
            <a:r>
              <a:rPr lang="en-US" sz="1000" dirty="0" err="1">
                <a:solidFill>
                  <a:schemeClr val="bg1"/>
                </a:solidFill>
              </a:rPr>
              <a:t>Nwangwu</a:t>
            </a:r>
            <a:r>
              <a:rPr lang="en-US" sz="1000" dirty="0">
                <a:solidFill>
                  <a:schemeClr val="bg1"/>
                </a:solidFill>
              </a:rPr>
              <a:t>-Ike N, et al. </a:t>
            </a:r>
            <a:r>
              <a:rPr lang="en-US" sz="1000" i="1" dirty="0">
                <a:solidFill>
                  <a:schemeClr val="bg1"/>
                </a:solidFill>
              </a:rPr>
              <a:t>JAIDS. </a:t>
            </a:r>
            <a:r>
              <a:rPr lang="en-US" sz="1000" dirty="0">
                <a:solidFill>
                  <a:schemeClr val="bg1"/>
                </a:solidFill>
              </a:rPr>
              <a:t>2018;79(2):e56-e68. </a:t>
            </a:r>
          </a:p>
        </p:txBody>
      </p:sp>
    </p:spTree>
    <p:extLst>
      <p:ext uri="{BB962C8B-B14F-4D97-AF65-F5344CB8AC3E}">
        <p14:creationId xmlns:p14="http://schemas.microsoft.com/office/powerpoint/2010/main" val="819952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r>
              <a:rPr lang="en-US" dirty="0"/>
              <a:t>Best Practices in Initiating ART</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251478" y="1075698"/>
            <a:ext cx="8686576" cy="3394472"/>
          </a:xfrm>
        </p:spPr>
        <p:txBody>
          <a:bodyPr>
            <a:normAutofit fontScale="77500" lnSpcReduction="20000"/>
          </a:bodyPr>
          <a:lstStyle/>
          <a:p>
            <a:pPr>
              <a:lnSpc>
                <a:spcPct val="120000"/>
              </a:lnSpc>
              <a:spcBef>
                <a:spcPts val="0"/>
              </a:spcBef>
              <a:buFont typeface="Wingdings" pitchFamily="2" charset="2"/>
              <a:buChar char="§"/>
            </a:pPr>
            <a:r>
              <a:rPr lang="en-US" sz="2300" dirty="0"/>
              <a:t>Initiate ART as soon as possible after establishing a diagnosis of HIV infection</a:t>
            </a:r>
          </a:p>
          <a:p>
            <a:pPr>
              <a:lnSpc>
                <a:spcPct val="120000"/>
              </a:lnSpc>
              <a:spcBef>
                <a:spcPts val="0"/>
              </a:spcBef>
              <a:buFont typeface="Wingdings" pitchFamily="2" charset="2"/>
              <a:buChar char="§"/>
            </a:pPr>
            <a:r>
              <a:rPr lang="en-US" sz="2300" dirty="0"/>
              <a:t>Address barriers to ART initiation</a:t>
            </a:r>
          </a:p>
          <a:p>
            <a:pPr lvl="1">
              <a:lnSpc>
                <a:spcPct val="120000"/>
              </a:lnSpc>
              <a:spcBef>
                <a:spcPts val="0"/>
              </a:spcBef>
              <a:buFont typeface="Arial" panose="020B0604020202020204" pitchFamily="34" charset="0"/>
              <a:buChar char="•"/>
            </a:pPr>
            <a:r>
              <a:rPr lang="en-US" sz="2100" dirty="0"/>
              <a:t>Depression</a:t>
            </a:r>
          </a:p>
          <a:p>
            <a:pPr lvl="1">
              <a:lnSpc>
                <a:spcPct val="120000"/>
              </a:lnSpc>
              <a:spcBef>
                <a:spcPts val="0"/>
              </a:spcBef>
              <a:buFont typeface="Arial" panose="020B0604020202020204" pitchFamily="34" charset="0"/>
              <a:buChar char="•"/>
            </a:pPr>
            <a:r>
              <a:rPr lang="en-US" sz="2100" dirty="0"/>
              <a:t>Cognitive problems</a:t>
            </a:r>
          </a:p>
          <a:p>
            <a:pPr lvl="1">
              <a:lnSpc>
                <a:spcPct val="120000"/>
              </a:lnSpc>
              <a:spcBef>
                <a:spcPts val="0"/>
              </a:spcBef>
              <a:buFont typeface="Arial" panose="020B0604020202020204" pitchFamily="34" charset="0"/>
              <a:buChar char="•"/>
            </a:pPr>
            <a:r>
              <a:rPr lang="en-US" sz="2100" dirty="0"/>
              <a:t>Alcohol/drug use</a:t>
            </a:r>
          </a:p>
          <a:p>
            <a:pPr>
              <a:lnSpc>
                <a:spcPct val="120000"/>
              </a:lnSpc>
              <a:spcBef>
                <a:spcPts val="0"/>
              </a:spcBef>
              <a:buFont typeface="Wingdings" pitchFamily="2" charset="2"/>
              <a:buChar char="§"/>
            </a:pPr>
            <a:r>
              <a:rPr lang="en-US" sz="2300" dirty="0"/>
              <a:t>Review</a:t>
            </a:r>
            <a:r>
              <a:rPr lang="en-US" sz="2000" dirty="0"/>
              <a:t> </a:t>
            </a:r>
          </a:p>
          <a:p>
            <a:pPr lvl="1">
              <a:lnSpc>
                <a:spcPct val="120000"/>
              </a:lnSpc>
              <a:spcBef>
                <a:spcPts val="0"/>
              </a:spcBef>
              <a:buFont typeface="Arial" panose="020B0604020202020204" pitchFamily="34" charset="0"/>
              <a:buChar char="•"/>
            </a:pPr>
            <a:r>
              <a:rPr lang="en-US" sz="2100" dirty="0"/>
              <a:t>Social support</a:t>
            </a:r>
          </a:p>
          <a:p>
            <a:pPr lvl="1">
              <a:lnSpc>
                <a:spcPct val="120000"/>
              </a:lnSpc>
              <a:spcBef>
                <a:spcPts val="0"/>
              </a:spcBef>
              <a:buFont typeface="Arial" panose="020B0604020202020204" pitchFamily="34" charset="0"/>
              <a:buChar char="•"/>
            </a:pPr>
            <a:r>
              <a:rPr lang="en-US" sz="2100" dirty="0"/>
              <a:t>Health insurance + continuity of medication supply</a:t>
            </a:r>
          </a:p>
          <a:p>
            <a:pPr lvl="1">
              <a:lnSpc>
                <a:spcPct val="120000"/>
              </a:lnSpc>
              <a:spcBef>
                <a:spcPts val="0"/>
              </a:spcBef>
              <a:buFont typeface="Arial" panose="020B0604020202020204" pitchFamily="34" charset="0"/>
              <a:buChar char="•"/>
            </a:pPr>
            <a:r>
              <a:rPr lang="en-US" sz="2100" dirty="0"/>
              <a:t>Therapy-related factors</a:t>
            </a:r>
          </a:p>
          <a:p>
            <a:pPr>
              <a:lnSpc>
                <a:spcPct val="120000"/>
              </a:lnSpc>
              <a:spcBef>
                <a:spcPts val="0"/>
              </a:spcBef>
              <a:buFont typeface="Wingdings" pitchFamily="2" charset="2"/>
              <a:buChar char="§"/>
            </a:pPr>
            <a:r>
              <a:rPr lang="en-US" sz="2300" dirty="0"/>
              <a:t>Offer preconception counseling and discuss options for pregnancy</a:t>
            </a:r>
          </a:p>
          <a:p>
            <a:pPr lvl="1">
              <a:lnSpc>
                <a:spcPct val="120000"/>
              </a:lnSpc>
              <a:spcBef>
                <a:spcPts val="0"/>
              </a:spcBef>
              <a:buFont typeface="Arial" panose="020B0604020202020204" pitchFamily="34" charset="0"/>
              <a:buChar char="•"/>
            </a:pPr>
            <a:r>
              <a:rPr lang="en-US" sz="2100" dirty="0"/>
              <a:t>Continue this conversation throughout HIV care continuum</a:t>
            </a:r>
          </a:p>
          <a:p>
            <a:pPr>
              <a:lnSpc>
                <a:spcPct val="120000"/>
              </a:lnSpc>
              <a:spcBef>
                <a:spcPts val="0"/>
              </a:spcBef>
              <a:buFont typeface="Wingdings" pitchFamily="2" charset="2"/>
              <a:buChar char="§"/>
            </a:pPr>
            <a:r>
              <a:rPr lang="en-US" sz="2300" dirty="0"/>
              <a:t>Discuss </a:t>
            </a:r>
            <a:r>
              <a:rPr lang="en-US" sz="2400" dirty="0"/>
              <a:t>contraceptive choices and drug interactions with oral contraceptive agents </a:t>
            </a:r>
            <a:endParaRPr lang="en-US" sz="1800" dirty="0"/>
          </a:p>
          <a:p>
            <a:pPr lvl="1">
              <a:lnSpc>
                <a:spcPct val="120000"/>
              </a:lnSpc>
              <a:spcBef>
                <a:spcPts val="0"/>
              </a:spcBef>
              <a:buFont typeface="Segoe UI Symbol" panose="020B0502040204020203" pitchFamily="34" charset="0"/>
              <a:buChar char="⏤"/>
            </a:pPr>
            <a:endParaRPr lang="en-US" sz="1800" dirty="0"/>
          </a:p>
        </p:txBody>
      </p:sp>
      <p:sp>
        <p:nvSpPr>
          <p:cNvPr id="5" name="TextBox 4">
            <a:extLst>
              <a:ext uri="{FF2B5EF4-FFF2-40B4-BE49-F238E27FC236}">
                <a16:creationId xmlns:a16="http://schemas.microsoft.com/office/drawing/2014/main" id="{20A6A557-9EFB-1D45-842B-16CF3A9D685E}"/>
              </a:ext>
            </a:extLst>
          </p:cNvPr>
          <p:cNvSpPr txBox="1"/>
          <p:nvPr/>
        </p:nvSpPr>
        <p:spPr>
          <a:xfrm>
            <a:off x="3014420" y="4806716"/>
            <a:ext cx="6059837" cy="261610"/>
          </a:xfrm>
          <a:prstGeom prst="rect">
            <a:avLst/>
          </a:prstGeom>
          <a:noFill/>
        </p:spPr>
        <p:txBody>
          <a:bodyPr wrap="square" rtlCol="0">
            <a:spAutoFit/>
          </a:bodyPr>
          <a:lstStyle/>
          <a:p>
            <a:r>
              <a:rPr lang="en-US" sz="1100" dirty="0">
                <a:solidFill>
                  <a:schemeClr val="bg1"/>
                </a:solidFill>
              </a:rPr>
              <a:t>DHHS. </a:t>
            </a:r>
            <a:r>
              <a:rPr lang="en-US" sz="1100" i="1" dirty="0">
                <a:solidFill>
                  <a:schemeClr val="bg1"/>
                </a:solidFill>
              </a:rPr>
              <a:t>Guidelines for the use of antiretroviral agents in HIV-1-infected adults and adolescents. </a:t>
            </a:r>
            <a:r>
              <a:rPr lang="en-US" sz="1100" dirty="0">
                <a:solidFill>
                  <a:schemeClr val="bg1"/>
                </a:solidFill>
              </a:rPr>
              <a:t>2018. </a:t>
            </a:r>
          </a:p>
        </p:txBody>
      </p:sp>
    </p:spTree>
    <p:extLst>
      <p:ext uri="{BB962C8B-B14F-4D97-AF65-F5344CB8AC3E}">
        <p14:creationId xmlns:p14="http://schemas.microsoft.com/office/powerpoint/2010/main" val="49205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a:normAutofit fontScale="90000"/>
          </a:bodyPr>
          <a:lstStyle/>
          <a:p>
            <a:br>
              <a:rPr lang="en-US" dirty="0"/>
            </a:br>
            <a:endParaRPr lang="en-US" dirty="0"/>
          </a:p>
        </p:txBody>
      </p:sp>
      <p:sp>
        <p:nvSpPr>
          <p:cNvPr id="4" name="Title 5">
            <a:extLst>
              <a:ext uri="{FF2B5EF4-FFF2-40B4-BE49-F238E27FC236}">
                <a16:creationId xmlns:a16="http://schemas.microsoft.com/office/drawing/2014/main" id="{403A501F-A2F8-A14B-82D2-1839FB89A7BB}"/>
              </a:ext>
            </a:extLst>
          </p:cNvPr>
          <p:cNvSpPr txBox="1">
            <a:spLocks/>
          </p:cNvSpPr>
          <p:nvPr/>
        </p:nvSpPr>
        <p:spPr>
          <a:xfrm>
            <a:off x="114460" y="118872"/>
            <a:ext cx="891508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Recommended Initial ART Regimens: 2018 </a:t>
            </a:r>
          </a:p>
        </p:txBody>
      </p:sp>
      <p:graphicFrame>
        <p:nvGraphicFramePr>
          <p:cNvPr id="8" name="Content Placeholder 2">
            <a:extLst>
              <a:ext uri="{FF2B5EF4-FFF2-40B4-BE49-F238E27FC236}">
                <a16:creationId xmlns:a16="http://schemas.microsoft.com/office/drawing/2014/main" id="{7ACBAEC7-3138-B243-892B-472D0D2BECCD}"/>
              </a:ext>
            </a:extLst>
          </p:cNvPr>
          <p:cNvGraphicFramePr>
            <a:graphicFrameLocks noGrp="1"/>
          </p:cNvGraphicFramePr>
          <p:nvPr>
            <p:ph idx="1"/>
            <p:extLst>
              <p:ext uri="{D42A27DB-BD31-4B8C-83A1-F6EECF244321}">
                <p14:modId xmlns:p14="http://schemas.microsoft.com/office/powerpoint/2010/main" val="2345569158"/>
              </p:ext>
            </p:extLst>
          </p:nvPr>
        </p:nvGraphicFramePr>
        <p:xfrm>
          <a:off x="787829" y="986702"/>
          <a:ext cx="7687160" cy="2895600"/>
        </p:xfrm>
        <a:graphic>
          <a:graphicData uri="http://schemas.openxmlformats.org/drawingml/2006/table">
            <a:tbl>
              <a:tblPr firstRow="1" bandRow="1">
                <a:tableStyleId>{5C22544A-7EE6-4342-B048-85BDC9FD1C3A}</a:tableStyleId>
              </a:tblPr>
              <a:tblGrid>
                <a:gridCol w="2293749">
                  <a:extLst>
                    <a:ext uri="{9D8B030D-6E8A-4147-A177-3AD203B41FA5}">
                      <a16:colId xmlns:a16="http://schemas.microsoft.com/office/drawing/2014/main" val="2414743659"/>
                    </a:ext>
                  </a:extLst>
                </a:gridCol>
                <a:gridCol w="5393411">
                  <a:extLst>
                    <a:ext uri="{9D8B030D-6E8A-4147-A177-3AD203B41FA5}">
                      <a16:colId xmlns:a16="http://schemas.microsoft.com/office/drawing/2014/main" val="3164392086"/>
                    </a:ext>
                  </a:extLst>
                </a:gridCol>
              </a:tblGrid>
              <a:tr h="251482">
                <a:tc>
                  <a:txBody>
                    <a:bodyPr/>
                    <a:lstStyle/>
                    <a:p>
                      <a:pPr algn="ctr"/>
                      <a:r>
                        <a:rPr lang="en-US" sz="1800" dirty="0"/>
                        <a:t>DHHS</a:t>
                      </a: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solidFill>
                      <a:srgbClr val="BF1E2E"/>
                    </a:solidFill>
                  </a:tcPr>
                </a:tc>
                <a:tc>
                  <a:txBody>
                    <a:bodyPr/>
                    <a:lstStyle/>
                    <a:p>
                      <a:pPr algn="ctr"/>
                      <a:r>
                        <a:rPr lang="en-US" sz="1800" dirty="0"/>
                        <a:t>IAS</a:t>
                      </a: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solidFill>
                      <a:srgbClr val="BF1E2E"/>
                    </a:solidFill>
                  </a:tcPr>
                </a:tc>
                <a:extLst>
                  <a:ext uri="{0D108BD9-81ED-4DB2-BD59-A6C34878D82A}">
                    <a16:rowId xmlns:a16="http://schemas.microsoft.com/office/drawing/2014/main" val="2654974120"/>
                  </a:ext>
                </a:extLst>
              </a:tr>
              <a:tr h="1627797">
                <a:tc>
                  <a:txBody>
                    <a:bodyPr/>
                    <a:lstStyle/>
                    <a:p>
                      <a:r>
                        <a:rPr lang="en-US" sz="1600" dirty="0">
                          <a:solidFill>
                            <a:schemeClr val="bg1"/>
                          </a:solidFill>
                        </a:rPr>
                        <a:t>INSTI plus 2 NRTIs: </a:t>
                      </a:r>
                    </a:p>
                    <a:p>
                      <a:pPr marL="171450" indent="-171450">
                        <a:buFont typeface="Wingdings" pitchFamily="2" charset="2"/>
                        <a:buChar char="§"/>
                      </a:pPr>
                      <a:r>
                        <a:rPr lang="en-US" sz="1600" dirty="0">
                          <a:solidFill>
                            <a:schemeClr val="bg1"/>
                          </a:solidFill>
                        </a:rPr>
                        <a:t>BIC/TAF/FTC (AI) </a:t>
                      </a:r>
                    </a:p>
                    <a:p>
                      <a:pPr marL="171450" indent="-171450">
                        <a:buFont typeface="Wingdings" pitchFamily="2" charset="2"/>
                        <a:buChar char="§"/>
                      </a:pPr>
                      <a:r>
                        <a:rPr lang="en-US" sz="1600" dirty="0">
                          <a:solidFill>
                            <a:schemeClr val="bg1"/>
                          </a:solidFill>
                        </a:rPr>
                        <a:t>DTG/ABC/3TC (AI)—if HLA-B*5701 negative</a:t>
                      </a:r>
                    </a:p>
                    <a:p>
                      <a:pPr marL="171450" indent="-171450">
                        <a:buFont typeface="Wingdings" pitchFamily="2" charset="2"/>
                        <a:buChar char="§"/>
                      </a:pPr>
                      <a:r>
                        <a:rPr lang="en-US" sz="1600" dirty="0">
                          <a:solidFill>
                            <a:schemeClr val="bg1"/>
                          </a:solidFill>
                        </a:rPr>
                        <a:t>DTG plus tenofovir /FTC (AI for both TAF/FTC and TDF/FTC)</a:t>
                      </a:r>
                    </a:p>
                    <a:p>
                      <a:pPr marL="171450" indent="-171450">
                        <a:buFont typeface="Wingdings" pitchFamily="2" charset="2"/>
                        <a:buChar char="§"/>
                      </a:pPr>
                      <a:r>
                        <a:rPr lang="en-US" sz="1600" dirty="0">
                          <a:solidFill>
                            <a:schemeClr val="bg1"/>
                          </a:solidFill>
                        </a:rPr>
                        <a:t>RAL plus tenofovir /FTC (BI for TDF/FTC, BII for TAF/FTC) </a:t>
                      </a:r>
                    </a:p>
                  </a:txBody>
                  <a:tcP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marL="285750" indent="-285750">
                        <a:buFont typeface="Wingdings" pitchFamily="2" charset="2"/>
                        <a:buChar char="§"/>
                      </a:pPr>
                      <a:r>
                        <a:rPr lang="en-US" sz="1600" kern="1200" dirty="0">
                          <a:solidFill>
                            <a:schemeClr val="bg1"/>
                          </a:solidFill>
                          <a:effectLst/>
                          <a:latin typeface="+mn-lt"/>
                          <a:ea typeface="+mn-ea"/>
                          <a:cs typeface="+mn-cs"/>
                        </a:rPr>
                        <a:t>Bictegravir/TAF/emtricitabine</a:t>
                      </a:r>
                    </a:p>
                    <a:p>
                      <a:pPr marL="285750" indent="-285750">
                        <a:buFont typeface="Wingdings" pitchFamily="2" charset="2"/>
                        <a:buChar char="§"/>
                      </a:pPr>
                      <a:r>
                        <a:rPr lang="en-US" sz="1600" kern="1200" dirty="0">
                          <a:solidFill>
                            <a:schemeClr val="bg1"/>
                          </a:solidFill>
                          <a:effectLst/>
                          <a:latin typeface="+mn-lt"/>
                          <a:ea typeface="+mn-ea"/>
                          <a:cs typeface="+mn-cs"/>
                        </a:rPr>
                        <a:t>Dolutegravir/abacavir/lamivudine </a:t>
                      </a:r>
                    </a:p>
                    <a:p>
                      <a:pPr marL="285750" indent="-285750">
                        <a:buFont typeface="Wingdings" pitchFamily="2" charset="2"/>
                        <a:buChar char="§"/>
                      </a:pPr>
                      <a:r>
                        <a:rPr lang="en-US" sz="1600" kern="1200" dirty="0">
                          <a:solidFill>
                            <a:schemeClr val="bg1"/>
                          </a:solidFill>
                          <a:effectLst/>
                          <a:latin typeface="+mn-lt"/>
                          <a:ea typeface="+mn-ea"/>
                          <a:cs typeface="+mn-cs"/>
                        </a:rPr>
                        <a:t>Dolutegravir plus TAF/emtricitabine</a:t>
                      </a:r>
                    </a:p>
                  </a:txBody>
                  <a:tcP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348055528"/>
                  </a:ext>
                </a:extLst>
              </a:tr>
            </a:tbl>
          </a:graphicData>
        </a:graphic>
      </p:graphicFrame>
      <p:sp>
        <p:nvSpPr>
          <p:cNvPr id="5" name="TextBox 4">
            <a:extLst>
              <a:ext uri="{FF2B5EF4-FFF2-40B4-BE49-F238E27FC236}">
                <a16:creationId xmlns:a16="http://schemas.microsoft.com/office/drawing/2014/main" id="{99E5AFC4-7FC7-2B40-B5E7-53740E6E06A6}"/>
              </a:ext>
            </a:extLst>
          </p:cNvPr>
          <p:cNvSpPr txBox="1"/>
          <p:nvPr/>
        </p:nvSpPr>
        <p:spPr>
          <a:xfrm>
            <a:off x="3097270" y="3020528"/>
            <a:ext cx="5377720" cy="861774"/>
          </a:xfrm>
          <a:prstGeom prst="rect">
            <a:avLst/>
          </a:prstGeom>
          <a:solidFill>
            <a:srgbClr val="BF1E2E"/>
          </a:solidFill>
        </p:spPr>
        <p:txBody>
          <a:bodyPr wrap="square" rtlCol="0">
            <a:spAutoFit/>
          </a:bodyPr>
          <a:lstStyle/>
          <a:p>
            <a:r>
              <a:rPr lang="en-US" sz="1000" dirty="0">
                <a:solidFill>
                  <a:schemeClr val="bg1"/>
                </a:solidFill>
              </a:rPr>
              <a:t>In women who are pregnant or of childbearing potential, before prescribing one of these regimens:</a:t>
            </a:r>
          </a:p>
          <a:p>
            <a:pPr marL="274320" indent="-171450">
              <a:buFont typeface="Wingdings" pitchFamily="2" charset="2"/>
              <a:buChar char="§"/>
            </a:pPr>
            <a:r>
              <a:rPr lang="en-US" sz="1000" dirty="0">
                <a:solidFill>
                  <a:schemeClr val="bg1"/>
                </a:solidFill>
              </a:rPr>
              <a:t>Test for pregnancy prior to ART initiation </a:t>
            </a:r>
          </a:p>
          <a:p>
            <a:pPr marL="274320" indent="-171450">
              <a:buFont typeface="Wingdings" pitchFamily="2" charset="2"/>
              <a:buChar char="§"/>
            </a:pPr>
            <a:r>
              <a:rPr lang="en-US" sz="1000" dirty="0">
                <a:solidFill>
                  <a:schemeClr val="bg1"/>
                </a:solidFill>
              </a:rPr>
              <a:t>Discuss the benefits and risks of using DTG</a:t>
            </a:r>
          </a:p>
          <a:p>
            <a:pPr marL="274320" indent="-171450">
              <a:buFont typeface="Wingdings" pitchFamily="2" charset="2"/>
              <a:buChar char="§"/>
            </a:pPr>
            <a:r>
              <a:rPr lang="en-US" sz="1000" dirty="0">
                <a:solidFill>
                  <a:schemeClr val="bg1"/>
                </a:solidFill>
              </a:rPr>
              <a:t>BIC is not recommended</a:t>
            </a:r>
          </a:p>
          <a:p>
            <a:pPr marL="274320" indent="-171450">
              <a:buFont typeface="Wingdings" pitchFamily="2" charset="2"/>
              <a:buChar char="§"/>
            </a:pPr>
            <a:r>
              <a:rPr lang="en-US" sz="1000" dirty="0">
                <a:solidFill>
                  <a:schemeClr val="bg1"/>
                </a:solidFill>
              </a:rPr>
              <a:t>EVG is not recommended</a:t>
            </a:r>
          </a:p>
        </p:txBody>
      </p:sp>
      <p:sp>
        <p:nvSpPr>
          <p:cNvPr id="9" name="TextBox 8">
            <a:extLst>
              <a:ext uri="{FF2B5EF4-FFF2-40B4-BE49-F238E27FC236}">
                <a16:creationId xmlns:a16="http://schemas.microsoft.com/office/drawing/2014/main" id="{9BCC43A1-4C78-1F49-ACD4-929C0E0D0871}"/>
              </a:ext>
            </a:extLst>
          </p:cNvPr>
          <p:cNvSpPr txBox="1"/>
          <p:nvPr/>
        </p:nvSpPr>
        <p:spPr>
          <a:xfrm>
            <a:off x="3026694" y="4675911"/>
            <a:ext cx="6059837" cy="430887"/>
          </a:xfrm>
          <a:prstGeom prst="rect">
            <a:avLst/>
          </a:prstGeom>
          <a:noFill/>
        </p:spPr>
        <p:txBody>
          <a:bodyPr wrap="square" rtlCol="0">
            <a:spAutoFit/>
          </a:bodyPr>
          <a:lstStyle/>
          <a:p>
            <a:r>
              <a:rPr lang="en-US" sz="1100" dirty="0">
                <a:solidFill>
                  <a:schemeClr val="bg1"/>
                </a:solidFill>
              </a:rPr>
              <a:t>DHHS. </a:t>
            </a:r>
            <a:r>
              <a:rPr lang="en-US" sz="1100" i="1" dirty="0">
                <a:solidFill>
                  <a:schemeClr val="bg1"/>
                </a:solidFill>
              </a:rPr>
              <a:t>Guidelines for the use of antiretroviral agents in HIV-1-infected adults and adolescents. </a:t>
            </a:r>
            <a:r>
              <a:rPr lang="en-US" sz="1100" dirty="0">
                <a:solidFill>
                  <a:schemeClr val="bg1"/>
                </a:solidFill>
              </a:rPr>
              <a:t>2018.</a:t>
            </a:r>
          </a:p>
          <a:p>
            <a:r>
              <a:rPr lang="en-US" sz="1100" dirty="0" err="1">
                <a:solidFill>
                  <a:schemeClr val="bg1"/>
                </a:solidFill>
              </a:rPr>
              <a:t>Saag</a:t>
            </a:r>
            <a:r>
              <a:rPr lang="en-US" sz="1100" dirty="0">
                <a:solidFill>
                  <a:schemeClr val="bg1"/>
                </a:solidFill>
              </a:rPr>
              <a:t> MS, et al. </a:t>
            </a:r>
            <a:r>
              <a:rPr lang="en-US" sz="1100" i="1" dirty="0">
                <a:solidFill>
                  <a:schemeClr val="bg1"/>
                </a:solidFill>
              </a:rPr>
              <a:t>JAMA. </a:t>
            </a:r>
            <a:r>
              <a:rPr lang="en-US" sz="1100" dirty="0">
                <a:solidFill>
                  <a:schemeClr val="bg1"/>
                </a:solidFill>
              </a:rPr>
              <a:t>2018;320(4):379-396 </a:t>
            </a:r>
          </a:p>
        </p:txBody>
      </p:sp>
    </p:spTree>
    <p:extLst>
      <p:ext uri="{BB962C8B-B14F-4D97-AF65-F5344CB8AC3E}">
        <p14:creationId xmlns:p14="http://schemas.microsoft.com/office/powerpoint/2010/main" val="356098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187778" y="205979"/>
            <a:ext cx="8768444" cy="857250"/>
          </a:xfrm>
        </p:spPr>
        <p:txBody>
          <a:bodyPr vert="horz" lIns="91440" tIns="45720" rIns="91440" bIns="45720" rtlCol="0" anchor="ctr">
            <a:noAutofit/>
          </a:bodyPr>
          <a:lstStyle/>
          <a:p>
            <a:pPr>
              <a:lnSpc>
                <a:spcPct val="70000"/>
              </a:lnSpc>
            </a:pPr>
            <a:r>
              <a:rPr lang="en-US" dirty="0"/>
              <a:t>ART for Women With No </a:t>
            </a:r>
            <a:br>
              <a:rPr lang="en-US" dirty="0"/>
            </a:br>
            <a:r>
              <a:rPr lang="en-US" dirty="0"/>
              <a:t>Plans to Conceive</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sz="half" idx="1"/>
          </p:nvPr>
        </p:nvSpPr>
        <p:spPr/>
        <p:txBody>
          <a:bodyPr>
            <a:noAutofit/>
          </a:bodyPr>
          <a:lstStyle/>
          <a:p>
            <a:pPr>
              <a:buFont typeface="Wingdings" pitchFamily="2" charset="2"/>
              <a:buChar char="§"/>
            </a:pPr>
            <a:endParaRPr lang="en-US" sz="1400" dirty="0"/>
          </a:p>
          <a:p>
            <a:pPr>
              <a:buFont typeface="Wingdings" pitchFamily="2" charset="2"/>
              <a:buChar char="§"/>
            </a:pPr>
            <a:endParaRPr lang="en-US" sz="1400" dirty="0"/>
          </a:p>
          <a:p>
            <a:pPr lvl="1">
              <a:buFont typeface="Segoe UI Symbol" panose="020B0502040204020203" pitchFamily="34" charset="0"/>
              <a:buChar char="⏤"/>
            </a:pPr>
            <a:endParaRPr lang="en-US" sz="1400" dirty="0"/>
          </a:p>
          <a:p>
            <a:endParaRPr lang="en-US" sz="1400" dirty="0"/>
          </a:p>
        </p:txBody>
      </p:sp>
      <p:sp>
        <p:nvSpPr>
          <p:cNvPr id="5" name="Content Placeholder 4">
            <a:extLst>
              <a:ext uri="{FF2B5EF4-FFF2-40B4-BE49-F238E27FC236}">
                <a16:creationId xmlns:a16="http://schemas.microsoft.com/office/drawing/2014/main" id="{BB3342C3-3618-D54A-AF62-2C5AAB21BC6A}"/>
              </a:ext>
            </a:extLst>
          </p:cNvPr>
          <p:cNvSpPr>
            <a:spLocks noGrp="1"/>
          </p:cNvSpPr>
          <p:nvPr>
            <p:ph sz="half" idx="2"/>
          </p:nvPr>
        </p:nvSpPr>
        <p:spPr>
          <a:xfrm>
            <a:off x="359230" y="1046852"/>
            <a:ext cx="4114800" cy="2066648"/>
          </a:xfrm>
        </p:spPr>
        <p:txBody>
          <a:bodyPr>
            <a:normAutofit/>
          </a:bodyPr>
          <a:lstStyle/>
          <a:p>
            <a:pPr marL="182880" indent="-182880">
              <a:spcBef>
                <a:spcPts val="0"/>
              </a:spcBef>
              <a:buFont typeface="Wingdings" pitchFamily="2" charset="2"/>
              <a:buChar char="§"/>
            </a:pPr>
            <a:r>
              <a:rPr lang="en-US" sz="1600" dirty="0"/>
              <a:t>Comprehensive reproductive and sexual health counseling for women who are HIV positive</a:t>
            </a:r>
          </a:p>
          <a:p>
            <a:pPr marL="365760" lvl="1" indent="-182880">
              <a:spcBef>
                <a:spcPts val="0"/>
              </a:spcBef>
              <a:buFont typeface="Arial" panose="020B0604020202020204" pitchFamily="34" charset="0"/>
              <a:buChar char="•"/>
            </a:pPr>
            <a:r>
              <a:rPr lang="en-US" sz="1600" dirty="0"/>
              <a:t>Safe sex practices</a:t>
            </a:r>
          </a:p>
          <a:p>
            <a:pPr marL="365760" lvl="1" indent="-182880">
              <a:spcBef>
                <a:spcPts val="0"/>
              </a:spcBef>
              <a:buFont typeface="Arial" panose="020B0604020202020204" pitchFamily="34" charset="0"/>
              <a:buChar char="•"/>
            </a:pPr>
            <a:r>
              <a:rPr lang="en-US" sz="1600" dirty="0"/>
              <a:t>Reproductive desires and options</a:t>
            </a:r>
          </a:p>
          <a:p>
            <a:pPr marL="182880" indent="-182880">
              <a:spcBef>
                <a:spcPts val="600"/>
              </a:spcBef>
              <a:buFont typeface="Wingdings" pitchFamily="2" charset="2"/>
              <a:buChar char="§"/>
            </a:pPr>
            <a:r>
              <a:rPr lang="en-US" sz="1600" dirty="0"/>
              <a:t>A pregnancy test should be conducted in all women before prescribing ART</a:t>
            </a:r>
          </a:p>
          <a:p>
            <a:pPr>
              <a:spcBef>
                <a:spcPts val="0"/>
              </a:spcBef>
            </a:pPr>
            <a:endParaRPr lang="en-US" sz="3200" dirty="0"/>
          </a:p>
        </p:txBody>
      </p:sp>
      <p:graphicFrame>
        <p:nvGraphicFramePr>
          <p:cNvPr id="4" name="Table 3">
            <a:extLst>
              <a:ext uri="{FF2B5EF4-FFF2-40B4-BE49-F238E27FC236}">
                <a16:creationId xmlns:a16="http://schemas.microsoft.com/office/drawing/2014/main" id="{39D1D07B-6678-B142-9C98-DCA53A90533B}"/>
              </a:ext>
            </a:extLst>
          </p:cNvPr>
          <p:cNvGraphicFramePr>
            <a:graphicFrameLocks noGrp="1"/>
          </p:cNvGraphicFramePr>
          <p:nvPr>
            <p:extLst>
              <p:ext uri="{D42A27DB-BD31-4B8C-83A1-F6EECF244321}">
                <p14:modId xmlns:p14="http://schemas.microsoft.com/office/powerpoint/2010/main" val="1545312410"/>
              </p:ext>
            </p:extLst>
          </p:nvPr>
        </p:nvGraphicFramePr>
        <p:xfrm>
          <a:off x="375557" y="3089008"/>
          <a:ext cx="8392886" cy="1280160"/>
        </p:xfrm>
        <a:graphic>
          <a:graphicData uri="http://schemas.openxmlformats.org/drawingml/2006/table">
            <a:tbl>
              <a:tblPr firstRow="1" bandRow="1">
                <a:tableStyleId>{5C22544A-7EE6-4342-B048-85BDC9FD1C3A}</a:tableStyleId>
              </a:tblPr>
              <a:tblGrid>
                <a:gridCol w="4196443">
                  <a:extLst>
                    <a:ext uri="{9D8B030D-6E8A-4147-A177-3AD203B41FA5}">
                      <a16:colId xmlns:a16="http://schemas.microsoft.com/office/drawing/2014/main" val="1605988277"/>
                    </a:ext>
                  </a:extLst>
                </a:gridCol>
                <a:gridCol w="4196443">
                  <a:extLst>
                    <a:ext uri="{9D8B030D-6E8A-4147-A177-3AD203B41FA5}">
                      <a16:colId xmlns:a16="http://schemas.microsoft.com/office/drawing/2014/main" val="1371399411"/>
                    </a:ext>
                  </a:extLst>
                </a:gridCol>
              </a:tblGrid>
              <a:tr h="2514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DHHS 2018 Recommendations</a:t>
                      </a: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solidFill>
                      <a:srgbClr val="BF1E2E"/>
                    </a:solidFill>
                  </a:tcPr>
                </a:tc>
                <a:tc>
                  <a:txBody>
                    <a:bodyPr/>
                    <a:lstStyle/>
                    <a:p>
                      <a:r>
                        <a:rPr lang="en-US" sz="1200" dirty="0"/>
                        <a:t>IAS 2018 Recommendations</a:t>
                      </a: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solidFill>
                      <a:srgbClr val="BF1E2E"/>
                    </a:solidFill>
                  </a:tcPr>
                </a:tc>
                <a:extLst>
                  <a:ext uri="{0D108BD9-81ED-4DB2-BD59-A6C34878D82A}">
                    <a16:rowId xmlns:a16="http://schemas.microsoft.com/office/drawing/2014/main" val="2126041159"/>
                  </a:ext>
                </a:extLst>
              </a:tr>
              <a:tr h="370840">
                <a:tc>
                  <a:txBody>
                    <a:bodyPr/>
                    <a:lstStyle/>
                    <a:p>
                      <a:r>
                        <a:rPr lang="en-US" sz="1200" dirty="0">
                          <a:solidFill>
                            <a:schemeClr val="bg1"/>
                          </a:solidFill>
                        </a:rPr>
                        <a:t>INSTI plus 2 NRTIs: </a:t>
                      </a:r>
                    </a:p>
                    <a:p>
                      <a:pPr marL="182880" indent="-182880">
                        <a:buFont typeface="Wingdings" pitchFamily="2" charset="2"/>
                        <a:buChar char="§"/>
                      </a:pPr>
                      <a:r>
                        <a:rPr lang="en-US" sz="1200" dirty="0">
                          <a:solidFill>
                            <a:schemeClr val="bg1"/>
                          </a:solidFill>
                        </a:rPr>
                        <a:t>BIC/TAF/FTC (AI) </a:t>
                      </a:r>
                    </a:p>
                    <a:p>
                      <a:pPr marL="182880" indent="-182880">
                        <a:buFont typeface="Wingdings" pitchFamily="2" charset="2"/>
                        <a:buChar char="§"/>
                      </a:pPr>
                      <a:r>
                        <a:rPr lang="en-US" sz="1200" dirty="0">
                          <a:solidFill>
                            <a:schemeClr val="bg1"/>
                          </a:solidFill>
                        </a:rPr>
                        <a:t>DTG/ABC/3TC (AI)—if HLA-B*5701 negative</a:t>
                      </a:r>
                    </a:p>
                    <a:p>
                      <a:pPr marL="182880" indent="-182880">
                        <a:buFont typeface="Wingdings" pitchFamily="2" charset="2"/>
                        <a:buChar char="§"/>
                      </a:pPr>
                      <a:r>
                        <a:rPr lang="en-US" sz="1200" dirty="0">
                          <a:solidFill>
                            <a:schemeClr val="bg1"/>
                          </a:solidFill>
                        </a:rPr>
                        <a:t>DTG plus tenofovir /FTC (AI for both TAF/FTC and TDF/FTC)</a:t>
                      </a:r>
                    </a:p>
                    <a:p>
                      <a:pPr marL="182880" indent="-182880">
                        <a:buFont typeface="Wingdings" pitchFamily="2" charset="2"/>
                        <a:buChar char="§"/>
                      </a:pPr>
                      <a:r>
                        <a:rPr lang="en-US" sz="1200" dirty="0">
                          <a:solidFill>
                            <a:schemeClr val="bg1"/>
                          </a:solidFill>
                        </a:rPr>
                        <a:t>RAL plus tenofovir /FTC (BI for TDF/FTC, BII for TAF/FTC) </a:t>
                      </a:r>
                    </a:p>
                  </a:txBody>
                  <a:tcP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tc>
                  <a:txBody>
                    <a:bodyPr/>
                    <a:lstStyle/>
                    <a:p>
                      <a:pPr marL="182880" indent="-182880">
                        <a:buFont typeface="Wingdings" pitchFamily="2" charset="2"/>
                        <a:buChar char="§"/>
                      </a:pPr>
                      <a:r>
                        <a:rPr lang="en-US" sz="1200" kern="1200" dirty="0">
                          <a:solidFill>
                            <a:schemeClr val="bg1"/>
                          </a:solidFill>
                          <a:effectLst/>
                          <a:latin typeface="+mn-lt"/>
                          <a:ea typeface="+mn-ea"/>
                          <a:cs typeface="+mn-cs"/>
                        </a:rPr>
                        <a:t>Bictegravir/TAF/emtricitabine</a:t>
                      </a:r>
                    </a:p>
                    <a:p>
                      <a:pPr marL="182880" indent="-182880">
                        <a:buFont typeface="Wingdings" pitchFamily="2" charset="2"/>
                        <a:buChar char="§"/>
                      </a:pPr>
                      <a:r>
                        <a:rPr lang="en-US" sz="1200" kern="1200" dirty="0">
                          <a:solidFill>
                            <a:schemeClr val="bg1"/>
                          </a:solidFill>
                          <a:effectLst/>
                          <a:latin typeface="+mn-lt"/>
                          <a:ea typeface="+mn-ea"/>
                          <a:cs typeface="+mn-cs"/>
                        </a:rPr>
                        <a:t>Dolutegravir/abacavir/lamivudine </a:t>
                      </a:r>
                    </a:p>
                    <a:p>
                      <a:pPr marL="182880" indent="-182880">
                        <a:buFont typeface="Wingdings" pitchFamily="2" charset="2"/>
                        <a:buChar char="§"/>
                      </a:pPr>
                      <a:r>
                        <a:rPr lang="en-US" sz="1200" kern="1200" dirty="0">
                          <a:solidFill>
                            <a:schemeClr val="bg1"/>
                          </a:solidFill>
                          <a:effectLst/>
                          <a:latin typeface="+mn-lt"/>
                          <a:ea typeface="+mn-ea"/>
                          <a:cs typeface="+mn-cs"/>
                        </a:rPr>
                        <a:t>Dolutegravir plus TAF/emtricitabine</a:t>
                      </a:r>
                    </a:p>
                  </a:txBody>
                  <a:tcP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4281420120"/>
                  </a:ext>
                </a:extLst>
              </a:tr>
            </a:tbl>
          </a:graphicData>
        </a:graphic>
      </p:graphicFrame>
      <p:sp>
        <p:nvSpPr>
          <p:cNvPr id="9" name="TextBox 8">
            <a:extLst>
              <a:ext uri="{FF2B5EF4-FFF2-40B4-BE49-F238E27FC236}">
                <a16:creationId xmlns:a16="http://schemas.microsoft.com/office/drawing/2014/main" id="{2F2A837A-A383-E64D-9FCF-CA68D8E61DEA}"/>
              </a:ext>
            </a:extLst>
          </p:cNvPr>
          <p:cNvSpPr txBox="1"/>
          <p:nvPr/>
        </p:nvSpPr>
        <p:spPr>
          <a:xfrm>
            <a:off x="3080327" y="4467136"/>
            <a:ext cx="6063673" cy="430887"/>
          </a:xfrm>
          <a:prstGeom prst="rect">
            <a:avLst/>
          </a:prstGeom>
          <a:noFill/>
        </p:spPr>
        <p:txBody>
          <a:bodyPr wrap="square" rtlCol="0">
            <a:spAutoFit/>
          </a:bodyPr>
          <a:lstStyle/>
          <a:p>
            <a:r>
              <a:rPr lang="en-US" sz="1100" dirty="0">
                <a:solidFill>
                  <a:schemeClr val="bg1"/>
                </a:solidFill>
              </a:rPr>
              <a:t>1. DHHS. </a:t>
            </a:r>
            <a:r>
              <a:rPr lang="en-US" sz="1100" i="1" dirty="0">
                <a:solidFill>
                  <a:schemeClr val="bg1"/>
                </a:solidFill>
              </a:rPr>
              <a:t>Guidelines for the use of antiretroviral agents in HIV-1-infected adults and adolescents. </a:t>
            </a:r>
            <a:r>
              <a:rPr lang="en-US" sz="1100" dirty="0">
                <a:solidFill>
                  <a:schemeClr val="bg1"/>
                </a:solidFill>
              </a:rPr>
              <a:t>2018. </a:t>
            </a:r>
          </a:p>
          <a:p>
            <a:r>
              <a:rPr lang="en-US" sz="1100" dirty="0">
                <a:solidFill>
                  <a:schemeClr val="bg1"/>
                </a:solidFill>
              </a:rPr>
              <a:t>2. </a:t>
            </a:r>
            <a:r>
              <a:rPr lang="en-US" sz="1100" dirty="0" err="1">
                <a:solidFill>
                  <a:schemeClr val="bg1"/>
                </a:solidFill>
              </a:rPr>
              <a:t>Saag</a:t>
            </a:r>
            <a:r>
              <a:rPr lang="en-US" sz="1100" dirty="0">
                <a:solidFill>
                  <a:schemeClr val="bg1"/>
                </a:solidFill>
              </a:rPr>
              <a:t> MS, et al. </a:t>
            </a:r>
            <a:r>
              <a:rPr lang="en-US" sz="1100" i="1" dirty="0">
                <a:solidFill>
                  <a:schemeClr val="bg1"/>
                </a:solidFill>
              </a:rPr>
              <a:t>JAMA. </a:t>
            </a:r>
            <a:r>
              <a:rPr lang="en-US" sz="1100" dirty="0">
                <a:solidFill>
                  <a:schemeClr val="bg1"/>
                </a:solidFill>
              </a:rPr>
              <a:t>2018;320(4):379-396.</a:t>
            </a:r>
          </a:p>
        </p:txBody>
      </p:sp>
      <p:sp>
        <p:nvSpPr>
          <p:cNvPr id="10" name="Content Placeholder 4">
            <a:extLst>
              <a:ext uri="{FF2B5EF4-FFF2-40B4-BE49-F238E27FC236}">
                <a16:creationId xmlns:a16="http://schemas.microsoft.com/office/drawing/2014/main" id="{0D24A71E-A6FF-0747-96F2-760A22BB94D6}"/>
              </a:ext>
            </a:extLst>
          </p:cNvPr>
          <p:cNvSpPr txBox="1">
            <a:spLocks/>
          </p:cNvSpPr>
          <p:nvPr/>
        </p:nvSpPr>
        <p:spPr>
          <a:xfrm>
            <a:off x="4593772" y="1046852"/>
            <a:ext cx="4114800" cy="20666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2880" indent="-182880">
              <a:spcBef>
                <a:spcPts val="0"/>
              </a:spcBef>
              <a:buFont typeface="Wingdings" pitchFamily="2" charset="2"/>
              <a:buChar char="§"/>
            </a:pPr>
            <a:r>
              <a:rPr lang="en-US" sz="1600" dirty="0"/>
              <a:t>Select ART based on efficacy and safety – usually this means selection of DTG or BIC as initial therapy</a:t>
            </a:r>
          </a:p>
          <a:p>
            <a:pPr marL="182880" indent="-182880">
              <a:spcBef>
                <a:spcPts val="0"/>
              </a:spcBef>
              <a:buFont typeface="Wingdings" pitchFamily="2" charset="2"/>
              <a:buChar char="§"/>
            </a:pPr>
            <a:r>
              <a:rPr lang="en-US" sz="1600" dirty="0"/>
              <a:t>Consider that some ARVs have significant PK interactions with hormonal contraceptive</a:t>
            </a:r>
          </a:p>
          <a:p>
            <a:pPr marL="182880" indent="-182880">
              <a:spcBef>
                <a:spcPts val="0"/>
              </a:spcBef>
              <a:buFont typeface="Wingdings" pitchFamily="2" charset="2"/>
              <a:buChar char="§"/>
            </a:pPr>
            <a:r>
              <a:rPr lang="en-US" sz="1600" dirty="0"/>
              <a:t>If DTG regimen selected, advise patient of potential for birth defects and emphasize need for adherence to contraceptive regimen</a:t>
            </a:r>
          </a:p>
          <a:p>
            <a:pPr>
              <a:spcBef>
                <a:spcPts val="0"/>
              </a:spcBef>
            </a:pPr>
            <a:endParaRPr lang="en-US" sz="3200" dirty="0"/>
          </a:p>
        </p:txBody>
      </p:sp>
    </p:spTree>
    <p:extLst>
      <p:ext uri="{BB962C8B-B14F-4D97-AF65-F5344CB8AC3E}">
        <p14:creationId xmlns:p14="http://schemas.microsoft.com/office/powerpoint/2010/main" val="217253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236764" y="205979"/>
            <a:ext cx="8686800" cy="857250"/>
          </a:xfrm>
        </p:spPr>
        <p:txBody>
          <a:bodyPr vert="horz" lIns="91440" tIns="45720" rIns="91440" bIns="45720" rtlCol="0" anchor="ctr">
            <a:noAutofit/>
          </a:bodyPr>
          <a:lstStyle/>
          <a:p>
            <a:r>
              <a:rPr lang="en-US" dirty="0"/>
              <a:t>ART for Women With Plans to Conceive</a:t>
            </a:r>
          </a:p>
        </p:txBody>
      </p:sp>
      <p:sp>
        <p:nvSpPr>
          <p:cNvPr id="7" name="Content Placeholder 1">
            <a:extLst>
              <a:ext uri="{FF2B5EF4-FFF2-40B4-BE49-F238E27FC236}">
                <a16:creationId xmlns:a16="http://schemas.microsoft.com/office/drawing/2014/main" id="{E99675D7-4C2E-FB48-97C3-4A1B6A3BDDF1}"/>
              </a:ext>
            </a:extLst>
          </p:cNvPr>
          <p:cNvSpPr txBox="1">
            <a:spLocks/>
          </p:cNvSpPr>
          <p:nvPr/>
        </p:nvSpPr>
        <p:spPr>
          <a:xfrm>
            <a:off x="370785" y="1154603"/>
            <a:ext cx="8229600" cy="323778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buFont typeface="Wingdings" pitchFamily="2" charset="2"/>
              <a:buChar char="§"/>
            </a:pPr>
            <a:r>
              <a:rPr lang="en-US" sz="2400" dirty="0"/>
              <a:t>Treatment-naïve women who are either planning to conceive or not using effective contraception should switch to an ART regimen that does </a:t>
            </a:r>
            <a:r>
              <a:rPr lang="en-US" sz="2400" b="1" dirty="0"/>
              <a:t>not</a:t>
            </a:r>
            <a:r>
              <a:rPr lang="en-US" sz="2400" dirty="0"/>
              <a:t> contain dolutegravir due to the potential risk of neural tube defects</a:t>
            </a:r>
            <a:r>
              <a:rPr lang="en-US" sz="2400" baseline="30000" dirty="0"/>
              <a:t>1</a:t>
            </a:r>
          </a:p>
          <a:p>
            <a:pPr>
              <a:lnSpc>
                <a:spcPct val="90000"/>
              </a:lnSpc>
              <a:spcBef>
                <a:spcPts val="1800"/>
              </a:spcBef>
              <a:buFont typeface="Wingdings" pitchFamily="2" charset="2"/>
              <a:buChar char="§"/>
            </a:pPr>
            <a:r>
              <a:rPr lang="en-US" sz="2400" dirty="0"/>
              <a:t>Women who become pregnant on EFV may continue as recent metanalysis show no apparent excess fetal risk</a:t>
            </a:r>
            <a:r>
              <a:rPr lang="en-US" sz="2400" baseline="30000" dirty="0"/>
              <a:t>2</a:t>
            </a:r>
            <a:endParaRPr lang="en-US" sz="2400" dirty="0"/>
          </a:p>
          <a:p>
            <a:pPr marL="0" indent="0">
              <a:lnSpc>
                <a:spcPct val="90000"/>
              </a:lnSpc>
              <a:spcBef>
                <a:spcPts val="0"/>
              </a:spcBef>
              <a:buNone/>
            </a:pPr>
            <a:endParaRPr lang="en-US" sz="2400" dirty="0"/>
          </a:p>
        </p:txBody>
      </p:sp>
      <p:sp>
        <p:nvSpPr>
          <p:cNvPr id="10" name="TextBox 9">
            <a:extLst>
              <a:ext uri="{FF2B5EF4-FFF2-40B4-BE49-F238E27FC236}">
                <a16:creationId xmlns:a16="http://schemas.microsoft.com/office/drawing/2014/main" id="{1841880F-202F-9743-B672-2B2C3C28034F}"/>
              </a:ext>
            </a:extLst>
          </p:cNvPr>
          <p:cNvSpPr txBox="1"/>
          <p:nvPr/>
        </p:nvSpPr>
        <p:spPr>
          <a:xfrm>
            <a:off x="3074484" y="4640449"/>
            <a:ext cx="6063673" cy="430887"/>
          </a:xfrm>
          <a:prstGeom prst="rect">
            <a:avLst/>
          </a:prstGeom>
          <a:noFill/>
        </p:spPr>
        <p:txBody>
          <a:bodyPr wrap="square" rtlCol="0">
            <a:spAutoFit/>
          </a:bodyPr>
          <a:lstStyle/>
          <a:p>
            <a:r>
              <a:rPr lang="en-US" sz="1100" dirty="0">
                <a:solidFill>
                  <a:schemeClr val="bg1"/>
                </a:solidFill>
              </a:rPr>
              <a:t>1. DHHS. </a:t>
            </a:r>
            <a:r>
              <a:rPr lang="en-US" sz="1100" i="1" dirty="0">
                <a:solidFill>
                  <a:schemeClr val="bg1"/>
                </a:solidFill>
              </a:rPr>
              <a:t>Guidelines for the use of antiretroviral agents in HIV-1-infected adults and adolescents. </a:t>
            </a:r>
            <a:r>
              <a:rPr lang="en-US" sz="1100" dirty="0">
                <a:solidFill>
                  <a:schemeClr val="bg1"/>
                </a:solidFill>
              </a:rPr>
              <a:t>2018. </a:t>
            </a:r>
          </a:p>
          <a:p>
            <a:r>
              <a:rPr lang="en-US" sz="1100" dirty="0">
                <a:solidFill>
                  <a:schemeClr val="bg1"/>
                </a:solidFill>
              </a:rPr>
              <a:t>2. </a:t>
            </a:r>
            <a:r>
              <a:rPr lang="en-US" sz="1100" dirty="0" err="1">
                <a:solidFill>
                  <a:schemeClr val="bg1"/>
                </a:solidFill>
              </a:rPr>
              <a:t>Zash</a:t>
            </a:r>
            <a:r>
              <a:rPr lang="en-US" sz="1100" dirty="0">
                <a:solidFill>
                  <a:schemeClr val="bg1"/>
                </a:solidFill>
              </a:rPr>
              <a:t> R, et al. </a:t>
            </a:r>
            <a:r>
              <a:rPr lang="en-US" sz="1100" i="1" dirty="0">
                <a:solidFill>
                  <a:schemeClr val="bg1"/>
                </a:solidFill>
              </a:rPr>
              <a:t>JAID. </a:t>
            </a:r>
            <a:r>
              <a:rPr lang="en-US" sz="1100" dirty="0">
                <a:solidFill>
                  <a:schemeClr val="bg1"/>
                </a:solidFill>
              </a:rPr>
              <a:t>2016;71(4):428-436.</a:t>
            </a:r>
          </a:p>
        </p:txBody>
      </p:sp>
    </p:spTree>
    <p:extLst>
      <p:ext uri="{BB962C8B-B14F-4D97-AF65-F5344CB8AC3E}">
        <p14:creationId xmlns:p14="http://schemas.microsoft.com/office/powerpoint/2010/main" val="104264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447367" y="117488"/>
            <a:ext cx="8229600" cy="857250"/>
          </a:xfrm>
        </p:spPr>
        <p:txBody>
          <a:bodyPr/>
          <a:lstStyle/>
          <a:p>
            <a:r>
              <a:rPr lang="en-US" dirty="0"/>
              <a:t>Epidemiology</a:t>
            </a:r>
          </a:p>
        </p:txBody>
      </p:sp>
      <p:graphicFrame>
        <p:nvGraphicFramePr>
          <p:cNvPr id="4" name="Content Placeholder 3">
            <a:extLst>
              <a:ext uri="{FF2B5EF4-FFF2-40B4-BE49-F238E27FC236}">
                <a16:creationId xmlns:a16="http://schemas.microsoft.com/office/drawing/2014/main" id="{5AD74F00-31A5-894B-A76A-A1F17271FF19}"/>
              </a:ext>
            </a:extLst>
          </p:cNvPr>
          <p:cNvGraphicFramePr>
            <a:graphicFrameLocks noGrp="1"/>
          </p:cNvGraphicFramePr>
          <p:nvPr>
            <p:ph idx="1"/>
            <p:extLst>
              <p:ext uri="{D42A27DB-BD31-4B8C-83A1-F6EECF244321}">
                <p14:modId xmlns:p14="http://schemas.microsoft.com/office/powerpoint/2010/main" val="1749893647"/>
              </p:ext>
            </p:extLst>
          </p:nvPr>
        </p:nvGraphicFramePr>
        <p:xfrm>
          <a:off x="715561" y="889907"/>
          <a:ext cx="8460658" cy="3518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C6D90F79-FD82-1342-BC6F-945C8425FD9E}"/>
              </a:ext>
            </a:extLst>
          </p:cNvPr>
          <p:cNvSpPr txBox="1"/>
          <p:nvPr/>
        </p:nvSpPr>
        <p:spPr>
          <a:xfrm>
            <a:off x="3080327" y="4520732"/>
            <a:ext cx="6063673" cy="553998"/>
          </a:xfrm>
          <a:prstGeom prst="rect">
            <a:avLst/>
          </a:prstGeom>
          <a:noFill/>
        </p:spPr>
        <p:txBody>
          <a:bodyPr wrap="square" rtlCol="0">
            <a:spAutoFit/>
          </a:bodyPr>
          <a:lstStyle/>
          <a:p>
            <a:r>
              <a:rPr lang="en-US" sz="1000" dirty="0">
                <a:solidFill>
                  <a:schemeClr val="bg1"/>
                </a:solidFill>
              </a:rPr>
              <a:t>UNAIDS Data 2017. http://</a:t>
            </a:r>
            <a:r>
              <a:rPr lang="en-US" sz="1000" dirty="0" err="1">
                <a:solidFill>
                  <a:schemeClr val="bg1"/>
                </a:solidFill>
              </a:rPr>
              <a:t>www.unaids.org</a:t>
            </a:r>
            <a:r>
              <a:rPr lang="en-US" sz="1000" dirty="0">
                <a:solidFill>
                  <a:schemeClr val="bg1"/>
                </a:solidFill>
              </a:rPr>
              <a:t>/sites/default/files/</a:t>
            </a:r>
            <a:r>
              <a:rPr lang="en-US" sz="1000" dirty="0" err="1">
                <a:solidFill>
                  <a:schemeClr val="bg1"/>
                </a:solidFill>
              </a:rPr>
              <a:t>media_asset</a:t>
            </a:r>
            <a:r>
              <a:rPr lang="en-US" sz="1000" dirty="0">
                <a:solidFill>
                  <a:schemeClr val="bg1"/>
                </a:solidFill>
              </a:rPr>
              <a:t>/20170720_Data_book_2017_en.pdf </a:t>
            </a:r>
          </a:p>
          <a:p>
            <a:r>
              <a:rPr lang="en-US" sz="1000" dirty="0">
                <a:solidFill>
                  <a:schemeClr val="bg1"/>
                </a:solidFill>
              </a:rPr>
              <a:t>CDC. HIV Among Women. https://www.cdc.gov/hiv/group/gender/women/index.html</a:t>
            </a:r>
          </a:p>
          <a:p>
            <a:r>
              <a:rPr lang="en-US" sz="1000" dirty="0">
                <a:solidFill>
                  <a:schemeClr val="bg1"/>
                </a:solidFill>
              </a:rPr>
              <a:t>CDC. HIV Surveillance Report. 2017. </a:t>
            </a:r>
          </a:p>
        </p:txBody>
      </p:sp>
    </p:spTree>
    <p:extLst>
      <p:ext uri="{BB962C8B-B14F-4D97-AF65-F5344CB8AC3E}">
        <p14:creationId xmlns:p14="http://schemas.microsoft.com/office/powerpoint/2010/main" val="1069613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E99675D7-4C2E-FB48-97C3-4A1B6A3BDDF1}"/>
              </a:ext>
            </a:extLst>
          </p:cNvPr>
          <p:cNvSpPr txBox="1">
            <a:spLocks/>
          </p:cNvSpPr>
          <p:nvPr/>
        </p:nvSpPr>
        <p:spPr>
          <a:xfrm>
            <a:off x="370785" y="1154603"/>
            <a:ext cx="8229600"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p>
        </p:txBody>
      </p:sp>
      <p:sp>
        <p:nvSpPr>
          <p:cNvPr id="10" name="TextBox 9">
            <a:extLst>
              <a:ext uri="{FF2B5EF4-FFF2-40B4-BE49-F238E27FC236}">
                <a16:creationId xmlns:a16="http://schemas.microsoft.com/office/drawing/2014/main" id="{1841880F-202F-9743-B672-2B2C3C28034F}"/>
              </a:ext>
            </a:extLst>
          </p:cNvPr>
          <p:cNvSpPr txBox="1"/>
          <p:nvPr/>
        </p:nvSpPr>
        <p:spPr>
          <a:xfrm>
            <a:off x="3013530" y="4822105"/>
            <a:ext cx="6063673" cy="230832"/>
          </a:xfrm>
          <a:prstGeom prst="rect">
            <a:avLst/>
          </a:prstGeom>
          <a:noFill/>
        </p:spPr>
        <p:txBody>
          <a:bodyPr wrap="square" rtlCol="0">
            <a:spAutoFit/>
          </a:bodyPr>
          <a:lstStyle/>
          <a:p>
            <a:r>
              <a:rPr lang="en-US" sz="900" dirty="0" err="1">
                <a:solidFill>
                  <a:schemeClr val="bg1"/>
                </a:solidFill>
              </a:rPr>
              <a:t>Zash</a:t>
            </a:r>
            <a:r>
              <a:rPr lang="en-US" sz="900" dirty="0">
                <a:solidFill>
                  <a:schemeClr val="bg1"/>
                </a:solidFill>
              </a:rPr>
              <a:t> R, et al. AIDS 2018. 23–27 July 2018. Symposia session TUSY15</a:t>
            </a:r>
            <a:r>
              <a:rPr lang="en-US" sz="900" b="1" dirty="0">
                <a:solidFill>
                  <a:schemeClr val="bg1"/>
                </a:solidFill>
              </a:rPr>
              <a:t>.</a:t>
            </a:r>
            <a:endParaRPr lang="en-US" sz="900" dirty="0">
              <a:solidFill>
                <a:schemeClr val="bg1"/>
              </a:solidFill>
            </a:endParaRPr>
          </a:p>
        </p:txBody>
      </p:sp>
      <p:sp>
        <p:nvSpPr>
          <p:cNvPr id="5" name="Title 5">
            <a:extLst>
              <a:ext uri="{FF2B5EF4-FFF2-40B4-BE49-F238E27FC236}">
                <a16:creationId xmlns:a16="http://schemas.microsoft.com/office/drawing/2014/main" id="{EDE007BD-FBE7-B14D-B62C-7DCC00AAD9F1}"/>
              </a:ext>
            </a:extLst>
          </p:cNvPr>
          <p:cNvSpPr>
            <a:spLocks noGrp="1"/>
          </p:cNvSpPr>
          <p:nvPr>
            <p:ph type="title"/>
          </p:nvPr>
        </p:nvSpPr>
        <p:spPr>
          <a:xfrm>
            <a:off x="101106" y="742486"/>
            <a:ext cx="2358887" cy="857250"/>
          </a:xfrm>
        </p:spPr>
        <p:txBody>
          <a:bodyPr>
            <a:noAutofit/>
          </a:bodyPr>
          <a:lstStyle/>
          <a:p>
            <a:pPr lvl="1" algn="ctr"/>
            <a:r>
              <a:rPr lang="en-US" sz="3200" dirty="0">
                <a:latin typeface="+mn-lt"/>
              </a:rPr>
              <a:t>DTG at Conception and Neural Tube Defects</a:t>
            </a:r>
          </a:p>
        </p:txBody>
      </p:sp>
      <p:pic>
        <p:nvPicPr>
          <p:cNvPr id="8" name="Picture 7">
            <a:extLst>
              <a:ext uri="{FF2B5EF4-FFF2-40B4-BE49-F238E27FC236}">
                <a16:creationId xmlns:a16="http://schemas.microsoft.com/office/drawing/2014/main" id="{9E8C3120-5A9D-744A-B00C-547A22881379}"/>
              </a:ext>
            </a:extLst>
          </p:cNvPr>
          <p:cNvPicPr>
            <a:picLocks noChangeAspect="1"/>
          </p:cNvPicPr>
          <p:nvPr/>
        </p:nvPicPr>
        <p:blipFill>
          <a:blip r:embed="rId4"/>
          <a:stretch>
            <a:fillRect/>
          </a:stretch>
        </p:blipFill>
        <p:spPr>
          <a:xfrm>
            <a:off x="2629059" y="408553"/>
            <a:ext cx="4313976" cy="2232500"/>
          </a:xfrm>
          <a:prstGeom prst="rect">
            <a:avLst/>
          </a:prstGeom>
        </p:spPr>
      </p:pic>
      <p:sp>
        <p:nvSpPr>
          <p:cNvPr id="13" name="TextBox 12">
            <a:extLst>
              <a:ext uri="{FF2B5EF4-FFF2-40B4-BE49-F238E27FC236}">
                <a16:creationId xmlns:a16="http://schemas.microsoft.com/office/drawing/2014/main" id="{35E75476-FE03-7C4A-9792-F7DC54BE4A89}"/>
              </a:ext>
            </a:extLst>
          </p:cNvPr>
          <p:cNvSpPr txBox="1"/>
          <p:nvPr/>
        </p:nvSpPr>
        <p:spPr>
          <a:xfrm>
            <a:off x="5124959" y="949474"/>
            <a:ext cx="3475426" cy="830997"/>
          </a:xfrm>
          <a:prstGeom prst="rect">
            <a:avLst/>
          </a:prstGeom>
          <a:noFill/>
          <a:ln>
            <a:solidFill>
              <a:srgbClr val="000000"/>
            </a:solidFill>
          </a:ln>
        </p:spPr>
        <p:txBody>
          <a:bodyPr wrap="square" rtlCol="0">
            <a:spAutoFit/>
          </a:bodyPr>
          <a:lstStyle/>
          <a:p>
            <a:r>
              <a:rPr lang="en-US" sz="1200" b="1" dirty="0">
                <a:solidFill>
                  <a:srgbClr val="000000"/>
                </a:solidFill>
              </a:rPr>
              <a:t>Updated prevalence of DTG exposure at conception is 4/596 (0.67%, 95% CI 0.26%, 1.7%)</a:t>
            </a:r>
          </a:p>
          <a:p>
            <a:r>
              <a:rPr lang="en-US" sz="1200" dirty="0">
                <a:solidFill>
                  <a:srgbClr val="000000"/>
                </a:solidFill>
              </a:rPr>
              <a:t>-- 95% CI still does not overlap with any other exposure group</a:t>
            </a:r>
          </a:p>
        </p:txBody>
      </p:sp>
      <p:graphicFrame>
        <p:nvGraphicFramePr>
          <p:cNvPr id="2" name="Table 1">
            <a:extLst>
              <a:ext uri="{FF2B5EF4-FFF2-40B4-BE49-F238E27FC236}">
                <a16:creationId xmlns:a16="http://schemas.microsoft.com/office/drawing/2014/main" id="{A5E16328-A227-474C-A6F8-8F9F69CE81BB}"/>
              </a:ext>
            </a:extLst>
          </p:cNvPr>
          <p:cNvGraphicFramePr>
            <a:graphicFrameLocks noGrp="1"/>
          </p:cNvGraphicFramePr>
          <p:nvPr>
            <p:extLst>
              <p:ext uri="{D42A27DB-BD31-4B8C-83A1-F6EECF244321}">
                <p14:modId xmlns:p14="http://schemas.microsoft.com/office/powerpoint/2010/main" val="3502401515"/>
              </p:ext>
            </p:extLst>
          </p:nvPr>
        </p:nvGraphicFramePr>
        <p:xfrm>
          <a:off x="1796243" y="2568994"/>
          <a:ext cx="5008747" cy="1849579"/>
        </p:xfrm>
        <a:graphic>
          <a:graphicData uri="http://schemas.openxmlformats.org/drawingml/2006/table">
            <a:tbl>
              <a:tblPr firstRow="1" bandRow="1">
                <a:tableStyleId>{073A0DAA-6AF3-43AB-8588-CEC1D06C72B9}</a:tableStyleId>
              </a:tblPr>
              <a:tblGrid>
                <a:gridCol w="1292419">
                  <a:extLst>
                    <a:ext uri="{9D8B030D-6E8A-4147-A177-3AD203B41FA5}">
                      <a16:colId xmlns:a16="http://schemas.microsoft.com/office/drawing/2014/main" val="3308580867"/>
                    </a:ext>
                  </a:extLst>
                </a:gridCol>
                <a:gridCol w="774347">
                  <a:extLst>
                    <a:ext uri="{9D8B030D-6E8A-4147-A177-3AD203B41FA5}">
                      <a16:colId xmlns:a16="http://schemas.microsoft.com/office/drawing/2014/main" val="854221266"/>
                    </a:ext>
                  </a:extLst>
                </a:gridCol>
                <a:gridCol w="708991">
                  <a:extLst>
                    <a:ext uri="{9D8B030D-6E8A-4147-A177-3AD203B41FA5}">
                      <a16:colId xmlns:a16="http://schemas.microsoft.com/office/drawing/2014/main" val="964099749"/>
                    </a:ext>
                  </a:extLst>
                </a:gridCol>
                <a:gridCol w="762000">
                  <a:extLst>
                    <a:ext uri="{9D8B030D-6E8A-4147-A177-3AD203B41FA5}">
                      <a16:colId xmlns:a16="http://schemas.microsoft.com/office/drawing/2014/main" val="4245234851"/>
                    </a:ext>
                  </a:extLst>
                </a:gridCol>
                <a:gridCol w="742122">
                  <a:extLst>
                    <a:ext uri="{9D8B030D-6E8A-4147-A177-3AD203B41FA5}">
                      <a16:colId xmlns:a16="http://schemas.microsoft.com/office/drawing/2014/main" val="1458139130"/>
                    </a:ext>
                  </a:extLst>
                </a:gridCol>
                <a:gridCol w="728868">
                  <a:extLst>
                    <a:ext uri="{9D8B030D-6E8A-4147-A177-3AD203B41FA5}">
                      <a16:colId xmlns:a16="http://schemas.microsoft.com/office/drawing/2014/main" val="1971810864"/>
                    </a:ext>
                  </a:extLst>
                </a:gridCol>
              </a:tblGrid>
              <a:tr h="3584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No. of Infants with Defect</a:t>
                      </a:r>
                    </a:p>
                  </a:txBody>
                  <a:tcPr/>
                </a:tc>
                <a:tc>
                  <a:txBody>
                    <a:bodyPr/>
                    <a:lstStyle/>
                    <a:p>
                      <a:pPr algn="ctr">
                        <a:spcBef>
                          <a:spcPts val="0"/>
                        </a:spcBef>
                        <a:spcAft>
                          <a:spcPts val="0"/>
                        </a:spcAft>
                      </a:pPr>
                      <a:r>
                        <a:rPr lang="en-US" sz="900" dirty="0"/>
                        <a:t>4</a:t>
                      </a:r>
                    </a:p>
                  </a:txBody>
                  <a:tcPr>
                    <a:solidFill>
                      <a:srgbClr val="00B0F0"/>
                    </a:solidFill>
                  </a:tcPr>
                </a:tc>
                <a:tc>
                  <a:txBody>
                    <a:bodyPr/>
                    <a:lstStyle/>
                    <a:p>
                      <a:pPr algn="ctr">
                        <a:spcBef>
                          <a:spcPts val="0"/>
                        </a:spcBef>
                        <a:spcAft>
                          <a:spcPts val="0"/>
                        </a:spcAft>
                      </a:pPr>
                      <a:r>
                        <a:rPr lang="en-US" sz="900" dirty="0"/>
                        <a:t>4</a:t>
                      </a:r>
                    </a:p>
                  </a:txBody>
                  <a:tcPr>
                    <a:solidFill>
                      <a:srgbClr val="C00000"/>
                    </a:solidFill>
                  </a:tcPr>
                </a:tc>
                <a:tc>
                  <a:txBody>
                    <a:bodyPr/>
                    <a:lstStyle/>
                    <a:p>
                      <a:pPr algn="ctr">
                        <a:spcBef>
                          <a:spcPts val="0"/>
                        </a:spcBef>
                        <a:spcAft>
                          <a:spcPts val="0"/>
                        </a:spcAft>
                      </a:pPr>
                      <a:r>
                        <a:rPr lang="en-US" sz="900" dirty="0"/>
                        <a:t>14</a:t>
                      </a:r>
                    </a:p>
                  </a:txBody>
                  <a:tcPr>
                    <a:solidFill>
                      <a:schemeClr val="accent6"/>
                    </a:solidFill>
                  </a:tcPr>
                </a:tc>
                <a:tc>
                  <a:txBody>
                    <a:bodyPr/>
                    <a:lstStyle/>
                    <a:p>
                      <a:pPr algn="ctr">
                        <a:spcBef>
                          <a:spcPts val="0"/>
                        </a:spcBef>
                        <a:spcAft>
                          <a:spcPts val="0"/>
                        </a:spcAft>
                      </a:pPr>
                      <a:r>
                        <a:rPr lang="en-US" sz="900" dirty="0"/>
                        <a:t>0</a:t>
                      </a:r>
                    </a:p>
                  </a:txBody>
                  <a:tcPr>
                    <a:solidFill>
                      <a:schemeClr val="accent4"/>
                    </a:solidFill>
                  </a:tcPr>
                </a:tc>
                <a:tc>
                  <a:txBody>
                    <a:bodyPr/>
                    <a:lstStyle/>
                    <a:p>
                      <a:pPr algn="ctr">
                        <a:spcBef>
                          <a:spcPts val="0"/>
                        </a:spcBef>
                        <a:spcAft>
                          <a:spcPts val="0"/>
                        </a:spcAft>
                      </a:pPr>
                      <a:r>
                        <a:rPr lang="en-US" sz="900" dirty="0"/>
                        <a:t>61</a:t>
                      </a:r>
                    </a:p>
                  </a:txBody>
                  <a:tcPr>
                    <a:solidFill>
                      <a:schemeClr val="accent2">
                        <a:lumMod val="75000"/>
                      </a:schemeClr>
                    </a:solidFill>
                  </a:tcPr>
                </a:tc>
                <a:extLst>
                  <a:ext uri="{0D108BD9-81ED-4DB2-BD59-A6C34878D82A}">
                    <a16:rowId xmlns:a16="http://schemas.microsoft.com/office/drawing/2014/main" val="555379770"/>
                  </a:ext>
                </a:extLst>
              </a:tr>
              <a:tr h="225684">
                <a:tc>
                  <a:txBody>
                    <a:bodyPr/>
                    <a:lstStyle/>
                    <a:p>
                      <a:pPr>
                        <a:spcBef>
                          <a:spcPts val="0"/>
                        </a:spcBef>
                        <a:spcAft>
                          <a:spcPts val="0"/>
                        </a:spcAft>
                      </a:pPr>
                      <a:r>
                        <a:rPr lang="en-US" sz="900" dirty="0"/>
                        <a:t>No. of Exposures</a:t>
                      </a:r>
                    </a:p>
                  </a:txBody>
                  <a:tcPr/>
                </a:tc>
                <a:tc>
                  <a:txBody>
                    <a:bodyPr/>
                    <a:lstStyle/>
                    <a:p>
                      <a:pPr algn="ctr">
                        <a:spcBef>
                          <a:spcPts val="0"/>
                        </a:spcBef>
                        <a:spcAft>
                          <a:spcPts val="0"/>
                        </a:spcAft>
                      </a:pPr>
                      <a:r>
                        <a:rPr lang="en-US" sz="900" dirty="0"/>
                        <a:t>426</a:t>
                      </a:r>
                    </a:p>
                  </a:txBody>
                  <a:tcPr>
                    <a:solidFill>
                      <a:schemeClr val="tx2">
                        <a:lumMod val="20000"/>
                        <a:lumOff val="80000"/>
                      </a:schemeClr>
                    </a:solidFill>
                  </a:tcPr>
                </a:tc>
                <a:tc>
                  <a:txBody>
                    <a:bodyPr/>
                    <a:lstStyle/>
                    <a:p>
                      <a:pPr algn="ctr">
                        <a:spcBef>
                          <a:spcPts val="0"/>
                        </a:spcBef>
                        <a:spcAft>
                          <a:spcPts val="0"/>
                        </a:spcAft>
                      </a:pPr>
                      <a:r>
                        <a:rPr lang="en-US" sz="900" dirty="0"/>
                        <a:t>596</a:t>
                      </a:r>
                    </a:p>
                  </a:txBody>
                  <a:tcPr>
                    <a:solidFill>
                      <a:schemeClr val="accent2">
                        <a:lumMod val="20000"/>
                        <a:lumOff val="80000"/>
                      </a:schemeClr>
                    </a:solidFill>
                  </a:tcPr>
                </a:tc>
                <a:tc>
                  <a:txBody>
                    <a:bodyPr/>
                    <a:lstStyle/>
                    <a:p>
                      <a:pPr algn="ctr">
                        <a:spcBef>
                          <a:spcPts val="0"/>
                        </a:spcBef>
                        <a:spcAft>
                          <a:spcPts val="0"/>
                        </a:spcAft>
                      </a:pPr>
                      <a:r>
                        <a:rPr lang="en-US" sz="900" dirty="0"/>
                        <a:t>11,300</a:t>
                      </a:r>
                    </a:p>
                  </a:txBody>
                  <a:tcPr>
                    <a:solidFill>
                      <a:schemeClr val="accent6">
                        <a:lumMod val="20000"/>
                        <a:lumOff val="80000"/>
                      </a:schemeClr>
                    </a:solidFill>
                  </a:tcPr>
                </a:tc>
                <a:tc>
                  <a:txBody>
                    <a:bodyPr/>
                    <a:lstStyle/>
                    <a:p>
                      <a:pPr algn="ctr">
                        <a:spcBef>
                          <a:spcPts val="0"/>
                        </a:spcBef>
                        <a:spcAft>
                          <a:spcPts val="0"/>
                        </a:spcAft>
                      </a:pPr>
                      <a:r>
                        <a:rPr lang="en-US" sz="900" dirty="0"/>
                        <a:t>2812</a:t>
                      </a:r>
                    </a:p>
                  </a:txBody>
                  <a:tcPr>
                    <a:solidFill>
                      <a:schemeClr val="accent4">
                        <a:lumMod val="20000"/>
                        <a:lumOff val="80000"/>
                      </a:schemeClr>
                    </a:solidFill>
                  </a:tcPr>
                </a:tc>
                <a:tc>
                  <a:txBody>
                    <a:bodyPr/>
                    <a:lstStyle/>
                    <a:p>
                      <a:pPr algn="ctr">
                        <a:spcBef>
                          <a:spcPts val="0"/>
                        </a:spcBef>
                        <a:spcAft>
                          <a:spcPts val="0"/>
                        </a:spcAft>
                      </a:pPr>
                      <a:r>
                        <a:rPr lang="en-US" sz="900" dirty="0"/>
                        <a:t>66,054</a:t>
                      </a:r>
                    </a:p>
                  </a:txBody>
                  <a:tcPr>
                    <a:solidFill>
                      <a:schemeClr val="accent2">
                        <a:lumMod val="40000"/>
                        <a:lumOff val="60000"/>
                      </a:schemeClr>
                    </a:solidFill>
                  </a:tcPr>
                </a:tc>
                <a:extLst>
                  <a:ext uri="{0D108BD9-81ED-4DB2-BD59-A6C34878D82A}">
                    <a16:rowId xmlns:a16="http://schemas.microsoft.com/office/drawing/2014/main" val="1469655238"/>
                  </a:ext>
                </a:extLst>
              </a:tr>
              <a:tr h="517745">
                <a:tc>
                  <a:txBody>
                    <a:bodyPr/>
                    <a:lstStyle/>
                    <a:p>
                      <a:pPr>
                        <a:spcBef>
                          <a:spcPts val="0"/>
                        </a:spcBef>
                        <a:spcAft>
                          <a:spcPts val="0"/>
                        </a:spcAft>
                      </a:pPr>
                      <a:r>
                        <a:rPr lang="en-US" sz="900" dirty="0"/>
                        <a:t>Percent with Defect </a:t>
                      </a:r>
                    </a:p>
                    <a:p>
                      <a:pPr>
                        <a:spcBef>
                          <a:spcPts val="0"/>
                        </a:spcBef>
                        <a:spcAft>
                          <a:spcPts val="0"/>
                        </a:spcAft>
                      </a:pPr>
                      <a:r>
                        <a:rPr lang="en-US" sz="900" dirty="0"/>
                        <a:t>(95% CI)</a:t>
                      </a:r>
                    </a:p>
                  </a:txBody>
                  <a:tcPr/>
                </a:tc>
                <a:tc>
                  <a:txBody>
                    <a:bodyPr/>
                    <a:lstStyle/>
                    <a:p>
                      <a:pPr algn="ctr">
                        <a:spcBef>
                          <a:spcPts val="0"/>
                        </a:spcBef>
                        <a:spcAft>
                          <a:spcPts val="0"/>
                        </a:spcAft>
                      </a:pPr>
                      <a:r>
                        <a:rPr lang="en-US" sz="900" dirty="0"/>
                        <a:t>0.94</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(0.37 to 2.4)</a:t>
                      </a:r>
                    </a:p>
                  </a:txBody>
                  <a:tcPr>
                    <a:solidFill>
                      <a:schemeClr val="tx2">
                        <a:lumMod val="20000"/>
                        <a:lumOff val="80000"/>
                      </a:schemeClr>
                    </a:solidFill>
                  </a:tcPr>
                </a:tc>
                <a:tc>
                  <a:txBody>
                    <a:bodyPr/>
                    <a:lstStyle/>
                    <a:p>
                      <a:pPr algn="ctr">
                        <a:spcBef>
                          <a:spcPts val="0"/>
                        </a:spcBef>
                        <a:spcAft>
                          <a:spcPts val="0"/>
                        </a:spcAft>
                      </a:pPr>
                      <a:r>
                        <a:rPr lang="en-US" sz="900" dirty="0"/>
                        <a:t>0.67</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(0.26-1.7)</a:t>
                      </a:r>
                    </a:p>
                    <a:p>
                      <a:pPr algn="ctr">
                        <a:spcBef>
                          <a:spcPts val="0"/>
                        </a:spcBef>
                        <a:spcAft>
                          <a:spcPts val="0"/>
                        </a:spcAft>
                      </a:pPr>
                      <a:endParaRPr lang="en-US" sz="900" dirty="0"/>
                    </a:p>
                  </a:txBody>
                  <a:tcPr>
                    <a:solidFill>
                      <a:schemeClr val="accent2">
                        <a:lumMod val="20000"/>
                        <a:lumOff val="80000"/>
                      </a:schemeClr>
                    </a:solidFill>
                  </a:tcPr>
                </a:tc>
                <a:tc>
                  <a:txBody>
                    <a:bodyPr/>
                    <a:lstStyle/>
                    <a:p>
                      <a:pPr algn="ctr">
                        <a:spcBef>
                          <a:spcPts val="0"/>
                        </a:spcBef>
                        <a:spcAft>
                          <a:spcPts val="0"/>
                        </a:spcAft>
                      </a:pPr>
                      <a:r>
                        <a:rPr lang="en-US" sz="900" dirty="0"/>
                        <a:t>0.12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(0.07 to 0.21)</a:t>
                      </a:r>
                    </a:p>
                  </a:txBody>
                  <a:tcPr>
                    <a:solidFill>
                      <a:schemeClr val="accent6">
                        <a:lumMod val="20000"/>
                        <a:lumOff val="80000"/>
                      </a:schemeClr>
                    </a:solidFill>
                  </a:tcPr>
                </a:tc>
                <a:tc>
                  <a:txBody>
                    <a:bodyPr/>
                    <a:lstStyle/>
                    <a:p>
                      <a:pPr algn="ctr">
                        <a:spcBef>
                          <a:spcPts val="0"/>
                        </a:spcBef>
                        <a:spcAft>
                          <a:spcPts val="0"/>
                        </a:spcAft>
                      </a:pPr>
                      <a:r>
                        <a:rPr lang="en-US" sz="900" dirty="0"/>
                        <a:t>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t>(0.0 to 0.13)</a:t>
                      </a:r>
                    </a:p>
                  </a:txBody>
                  <a:tcPr>
                    <a:solidFill>
                      <a:schemeClr val="accent4">
                        <a:lumMod val="20000"/>
                        <a:lumOff val="80000"/>
                      </a:schemeClr>
                    </a:solidFill>
                  </a:tcPr>
                </a:tc>
                <a:tc>
                  <a:txBody>
                    <a:bodyPr/>
                    <a:lstStyle/>
                    <a:p>
                      <a:pPr algn="ctr">
                        <a:spcBef>
                          <a:spcPts val="0"/>
                        </a:spcBef>
                        <a:spcAft>
                          <a:spcPts val="0"/>
                        </a:spcAft>
                      </a:pPr>
                      <a:r>
                        <a:rPr lang="en-US" sz="900" dirty="0"/>
                        <a:t>0.09</a:t>
                      </a:r>
                    </a:p>
                    <a:p>
                      <a:pPr algn="ctr">
                        <a:spcBef>
                          <a:spcPts val="0"/>
                        </a:spcBef>
                        <a:spcAft>
                          <a:spcPts val="0"/>
                        </a:spcAft>
                      </a:pPr>
                      <a:r>
                        <a:rPr lang="en-US" sz="900" dirty="0"/>
                        <a:t>(0.07 to 0.12)</a:t>
                      </a:r>
                    </a:p>
                  </a:txBody>
                  <a:tcPr>
                    <a:solidFill>
                      <a:schemeClr val="accent2">
                        <a:lumMod val="40000"/>
                        <a:lumOff val="60000"/>
                      </a:schemeClr>
                    </a:solidFill>
                  </a:tcPr>
                </a:tc>
                <a:extLst>
                  <a:ext uri="{0D108BD9-81ED-4DB2-BD59-A6C34878D82A}">
                    <a16:rowId xmlns:a16="http://schemas.microsoft.com/office/drawing/2014/main" val="3630842413"/>
                  </a:ext>
                </a:extLst>
              </a:tr>
              <a:tr h="358439">
                <a:tc>
                  <a:txBody>
                    <a:bodyPr/>
                    <a:lstStyle/>
                    <a:p>
                      <a:pPr>
                        <a:spcBef>
                          <a:spcPts val="0"/>
                        </a:spcBef>
                        <a:spcAft>
                          <a:spcPts val="0"/>
                        </a:spcAft>
                      </a:pPr>
                      <a:r>
                        <a:rPr lang="en-US" sz="900" dirty="0"/>
                        <a:t>Difference in Prevalence</a:t>
                      </a:r>
                    </a:p>
                  </a:txBody>
                  <a:tcPr/>
                </a:tc>
                <a:tc>
                  <a:txBody>
                    <a:bodyPr/>
                    <a:lstStyle/>
                    <a:p>
                      <a:pPr algn="ctr">
                        <a:spcBef>
                          <a:spcPts val="0"/>
                        </a:spcBef>
                        <a:spcAft>
                          <a:spcPts val="0"/>
                        </a:spcAft>
                      </a:pPr>
                      <a:r>
                        <a:rPr lang="en-US" sz="900" dirty="0"/>
                        <a:t>Reference</a:t>
                      </a:r>
                    </a:p>
                  </a:txBody>
                  <a:tcPr>
                    <a:solidFill>
                      <a:schemeClr val="tx2">
                        <a:lumMod val="20000"/>
                        <a:lumOff val="80000"/>
                      </a:schemeClr>
                    </a:solidFill>
                  </a:tcPr>
                </a:tc>
                <a:tc>
                  <a:txBody>
                    <a:bodyPr/>
                    <a:lstStyle/>
                    <a:p>
                      <a:pPr algn="ctr">
                        <a:spcBef>
                          <a:spcPts val="0"/>
                        </a:spcBef>
                        <a:spcAft>
                          <a:spcPts val="0"/>
                        </a:spcAft>
                      </a:pPr>
                      <a:endParaRPr lang="en-US" sz="900" dirty="0"/>
                    </a:p>
                  </a:txBody>
                  <a:tcPr>
                    <a:solidFill>
                      <a:schemeClr val="accent2">
                        <a:lumMod val="20000"/>
                        <a:lumOff val="80000"/>
                      </a:schemeClr>
                    </a:solidFill>
                  </a:tcPr>
                </a:tc>
                <a:tc>
                  <a:txBody>
                    <a:bodyPr/>
                    <a:lstStyle/>
                    <a:p>
                      <a:pPr algn="ctr">
                        <a:spcBef>
                          <a:spcPts val="0"/>
                        </a:spcBef>
                        <a:spcAft>
                          <a:spcPts val="0"/>
                        </a:spcAft>
                      </a:pPr>
                      <a:r>
                        <a:rPr lang="en-US" sz="900" dirty="0"/>
                        <a:t>–0.82</a:t>
                      </a:r>
                    </a:p>
                  </a:txBody>
                  <a:tcPr>
                    <a:solidFill>
                      <a:schemeClr val="accent6">
                        <a:lumMod val="20000"/>
                        <a:lumOff val="80000"/>
                      </a:schemeClr>
                    </a:solidFill>
                  </a:tcPr>
                </a:tc>
                <a:tc>
                  <a:txBody>
                    <a:bodyPr/>
                    <a:lstStyle/>
                    <a:p>
                      <a:pPr algn="ctr">
                        <a:spcBef>
                          <a:spcPts val="0"/>
                        </a:spcBef>
                        <a:spcAft>
                          <a:spcPts val="0"/>
                        </a:spcAft>
                      </a:pPr>
                      <a:r>
                        <a:rPr lang="en-US" sz="900" dirty="0"/>
                        <a:t>–0.9489</a:t>
                      </a:r>
                    </a:p>
                  </a:txBody>
                  <a:tcPr>
                    <a:solidFill>
                      <a:schemeClr val="accent4">
                        <a:lumMod val="20000"/>
                        <a:lumOff val="80000"/>
                      </a:schemeClr>
                    </a:solidFill>
                  </a:tcPr>
                </a:tc>
                <a:tc>
                  <a:txBody>
                    <a:bodyPr/>
                    <a:lstStyle/>
                    <a:p>
                      <a:pPr algn="ctr">
                        <a:spcBef>
                          <a:spcPts val="0"/>
                        </a:spcBef>
                        <a:spcAft>
                          <a:spcPts val="0"/>
                        </a:spcAft>
                      </a:pPr>
                      <a:r>
                        <a:rPr lang="en-US" sz="900" dirty="0"/>
                        <a:t>–0.85</a:t>
                      </a:r>
                    </a:p>
                  </a:txBody>
                  <a:tcPr>
                    <a:solidFill>
                      <a:schemeClr val="accent2">
                        <a:lumMod val="40000"/>
                        <a:lumOff val="60000"/>
                      </a:schemeClr>
                    </a:solidFill>
                  </a:tcPr>
                </a:tc>
                <a:extLst>
                  <a:ext uri="{0D108BD9-81ED-4DB2-BD59-A6C34878D82A}">
                    <a16:rowId xmlns:a16="http://schemas.microsoft.com/office/drawing/2014/main" val="2706818308"/>
                  </a:ext>
                </a:extLst>
              </a:tr>
              <a:tr h="371714">
                <a:tc>
                  <a:txBody>
                    <a:bodyPr/>
                    <a:lstStyle/>
                    <a:p>
                      <a:pPr>
                        <a:spcBef>
                          <a:spcPts val="0"/>
                        </a:spcBef>
                        <a:spcAft>
                          <a:spcPts val="0"/>
                        </a:spcAft>
                      </a:pPr>
                      <a:r>
                        <a:rPr lang="en-US" sz="900" dirty="0"/>
                        <a:t>(95%-CI, Percentage Points)</a:t>
                      </a:r>
                    </a:p>
                  </a:txBody>
                  <a:tcPr/>
                </a:tc>
                <a:tc>
                  <a:txBody>
                    <a:bodyPr/>
                    <a:lstStyle/>
                    <a:p>
                      <a:pPr>
                        <a:spcBef>
                          <a:spcPts val="0"/>
                        </a:spcBef>
                        <a:spcAft>
                          <a:spcPts val="0"/>
                        </a:spcAft>
                      </a:pPr>
                      <a:endParaRPr lang="en-US" sz="800" dirty="0"/>
                    </a:p>
                  </a:txBody>
                  <a:tcPr>
                    <a:solidFill>
                      <a:schemeClr val="tx2">
                        <a:lumMod val="20000"/>
                        <a:lumOff val="80000"/>
                      </a:schemeClr>
                    </a:solidFill>
                  </a:tcPr>
                </a:tc>
                <a:tc>
                  <a:txBody>
                    <a:bodyPr/>
                    <a:lstStyle/>
                    <a:p>
                      <a:pPr>
                        <a:spcBef>
                          <a:spcPts val="0"/>
                        </a:spcBef>
                        <a:spcAft>
                          <a:spcPts val="0"/>
                        </a:spcAft>
                      </a:pPr>
                      <a:endParaRPr lang="en-US" sz="800" dirty="0"/>
                    </a:p>
                  </a:txBody>
                  <a:tcPr>
                    <a:solidFill>
                      <a:schemeClr val="accent2">
                        <a:lumMod val="20000"/>
                        <a:lumOff val="80000"/>
                      </a:schemeClr>
                    </a:solidFill>
                  </a:tcPr>
                </a:tc>
                <a:tc>
                  <a:txBody>
                    <a:bodyPr/>
                    <a:lstStyle/>
                    <a:p>
                      <a:pPr algn="ctr">
                        <a:spcBef>
                          <a:spcPts val="0"/>
                        </a:spcBef>
                        <a:spcAft>
                          <a:spcPts val="0"/>
                        </a:spcAft>
                      </a:pPr>
                      <a:r>
                        <a:rPr lang="en-US" sz="900" dirty="0"/>
                        <a:t>(–0.24 to –2.3)</a:t>
                      </a:r>
                    </a:p>
                  </a:txBody>
                  <a:tcPr>
                    <a:solidFill>
                      <a:schemeClr val="accent6">
                        <a:lumMod val="20000"/>
                        <a:lumOff val="80000"/>
                      </a:schemeClr>
                    </a:solidFill>
                  </a:tcPr>
                </a:tc>
                <a:tc>
                  <a:txBody>
                    <a:bodyPr/>
                    <a:lstStyle/>
                    <a:p>
                      <a:pPr algn="ctr">
                        <a:spcBef>
                          <a:spcPts val="0"/>
                        </a:spcBef>
                        <a:spcAft>
                          <a:spcPts val="0"/>
                        </a:spcAft>
                      </a:pPr>
                      <a:r>
                        <a:rPr lang="en-US" sz="900" dirty="0"/>
                        <a:t>(–0.35 to –2.4)</a:t>
                      </a:r>
                    </a:p>
                  </a:txBody>
                  <a:tcPr>
                    <a:solidFill>
                      <a:schemeClr val="accent4">
                        <a:lumMod val="20000"/>
                        <a:lumOff val="80000"/>
                      </a:schemeClr>
                    </a:solidFill>
                  </a:tcPr>
                </a:tc>
                <a:tc>
                  <a:txBody>
                    <a:bodyPr/>
                    <a:lstStyle/>
                    <a:p>
                      <a:pPr algn="ctr">
                        <a:spcBef>
                          <a:spcPts val="0"/>
                        </a:spcBef>
                        <a:spcAft>
                          <a:spcPts val="0"/>
                        </a:spcAft>
                      </a:pPr>
                      <a:r>
                        <a:rPr lang="en-US" sz="900" dirty="0"/>
                        <a:t>(–0.27 to –2.3)</a:t>
                      </a:r>
                    </a:p>
                  </a:txBody>
                  <a:tcPr>
                    <a:solidFill>
                      <a:schemeClr val="accent2">
                        <a:lumMod val="40000"/>
                        <a:lumOff val="60000"/>
                      </a:schemeClr>
                    </a:solidFill>
                  </a:tcPr>
                </a:tc>
                <a:extLst>
                  <a:ext uri="{0D108BD9-81ED-4DB2-BD59-A6C34878D82A}">
                    <a16:rowId xmlns:a16="http://schemas.microsoft.com/office/drawing/2014/main" val="605399724"/>
                  </a:ext>
                </a:extLst>
              </a:tr>
            </a:tbl>
          </a:graphicData>
        </a:graphic>
      </p:graphicFrame>
      <p:pic>
        <p:nvPicPr>
          <p:cNvPr id="4" name="Picture 3">
            <a:extLst>
              <a:ext uri="{FF2B5EF4-FFF2-40B4-BE49-F238E27FC236}">
                <a16:creationId xmlns:a16="http://schemas.microsoft.com/office/drawing/2014/main" id="{256C7D9C-6D5A-4441-AD5E-48017878DC8E}"/>
              </a:ext>
            </a:extLst>
          </p:cNvPr>
          <p:cNvPicPr>
            <a:picLocks noChangeAspect="1"/>
          </p:cNvPicPr>
          <p:nvPr/>
        </p:nvPicPr>
        <p:blipFill>
          <a:blip r:embed="rId5"/>
          <a:stretch>
            <a:fillRect/>
          </a:stretch>
        </p:blipFill>
        <p:spPr>
          <a:xfrm>
            <a:off x="3946044" y="881573"/>
            <a:ext cx="342900" cy="1168400"/>
          </a:xfrm>
          <a:prstGeom prst="rect">
            <a:avLst/>
          </a:prstGeom>
        </p:spPr>
      </p:pic>
    </p:spTree>
    <p:extLst>
      <p:ext uri="{BB962C8B-B14F-4D97-AF65-F5344CB8AC3E}">
        <p14:creationId xmlns:p14="http://schemas.microsoft.com/office/powerpoint/2010/main" val="43830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pPr>
              <a:lnSpc>
                <a:spcPct val="90000"/>
              </a:lnSpc>
            </a:pPr>
            <a:r>
              <a:rPr lang="en-US" dirty="0"/>
              <a:t>WAVES: Comparison of 2 ART Regimens in Treatment-Naïve Women </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114300" y="1063229"/>
            <a:ext cx="9029700" cy="2739844"/>
          </a:xfrm>
        </p:spPr>
        <p:txBody>
          <a:bodyPr>
            <a:normAutofit/>
          </a:bodyPr>
          <a:lstStyle/>
          <a:p>
            <a:pPr>
              <a:lnSpc>
                <a:spcPct val="120000"/>
              </a:lnSpc>
              <a:spcBef>
                <a:spcPts val="0"/>
              </a:spcBef>
              <a:buFont typeface="Wingdings" pitchFamily="2" charset="2"/>
              <a:buChar char="§"/>
            </a:pPr>
            <a:r>
              <a:rPr lang="en-US" sz="2000" dirty="0"/>
              <a:t>n=575, EVG/COBI/FTC/TDF vs ATV + RTV/FTC/TDF</a:t>
            </a:r>
          </a:p>
          <a:p>
            <a:pPr lvl="1">
              <a:lnSpc>
                <a:spcPct val="120000"/>
              </a:lnSpc>
              <a:spcBef>
                <a:spcPts val="0"/>
              </a:spcBef>
              <a:buFont typeface="Arial" panose="020B0604020202020204" pitchFamily="34" charset="0"/>
              <a:buChar char="•"/>
            </a:pPr>
            <a:r>
              <a:rPr lang="en-US" sz="1400" dirty="0"/>
              <a:t>87% in integrase inhibitor group had plasma HIV-1 RNA &lt;50 copies/mL vs 81% in protease inhibitor group</a:t>
            </a:r>
          </a:p>
          <a:p>
            <a:pPr lvl="1">
              <a:lnSpc>
                <a:spcPct val="120000"/>
              </a:lnSpc>
              <a:spcBef>
                <a:spcPts val="0"/>
              </a:spcBef>
              <a:buFont typeface="Arial" panose="020B0604020202020204" pitchFamily="34" charset="0"/>
              <a:buChar char="•"/>
            </a:pPr>
            <a:r>
              <a:rPr lang="en-US" sz="1400" dirty="0"/>
              <a:t>No virologic failure with resistance in integrase group vs 1% in protease group</a:t>
            </a:r>
            <a:endParaRPr lang="en-US" sz="1800" dirty="0"/>
          </a:p>
          <a:p>
            <a:pPr>
              <a:lnSpc>
                <a:spcPct val="120000"/>
              </a:lnSpc>
              <a:spcBef>
                <a:spcPts val="0"/>
              </a:spcBef>
            </a:pPr>
            <a:endParaRPr lang="en-US" sz="3600" dirty="0"/>
          </a:p>
          <a:p>
            <a:pPr lvl="1">
              <a:lnSpc>
                <a:spcPct val="120000"/>
              </a:lnSpc>
              <a:spcBef>
                <a:spcPts val="0"/>
              </a:spcBef>
            </a:pPr>
            <a:endParaRPr lang="en-US" sz="2400" dirty="0"/>
          </a:p>
          <a:p>
            <a:pPr>
              <a:lnSpc>
                <a:spcPct val="120000"/>
              </a:lnSpc>
              <a:spcBef>
                <a:spcPts val="0"/>
              </a:spcBef>
            </a:pPr>
            <a:endParaRPr lang="en-US" sz="2000" dirty="0"/>
          </a:p>
        </p:txBody>
      </p:sp>
      <p:sp>
        <p:nvSpPr>
          <p:cNvPr id="3" name="TextBox 2">
            <a:extLst>
              <a:ext uri="{FF2B5EF4-FFF2-40B4-BE49-F238E27FC236}">
                <a16:creationId xmlns:a16="http://schemas.microsoft.com/office/drawing/2014/main" id="{B050A712-B7DD-134B-A6CF-D1FEBDDC6756}"/>
              </a:ext>
            </a:extLst>
          </p:cNvPr>
          <p:cNvSpPr txBox="1"/>
          <p:nvPr/>
        </p:nvSpPr>
        <p:spPr>
          <a:xfrm>
            <a:off x="3065318" y="4541228"/>
            <a:ext cx="5527964" cy="430887"/>
          </a:xfrm>
          <a:prstGeom prst="rect">
            <a:avLst/>
          </a:prstGeom>
          <a:noFill/>
        </p:spPr>
        <p:txBody>
          <a:bodyPr wrap="square" rtlCol="0">
            <a:spAutoFit/>
          </a:bodyPr>
          <a:lstStyle/>
          <a:p>
            <a:r>
              <a:rPr lang="en-US" sz="1100" dirty="0">
                <a:solidFill>
                  <a:schemeClr val="bg1"/>
                </a:solidFill>
              </a:rPr>
              <a:t>Squires K, et al. </a:t>
            </a:r>
            <a:r>
              <a:rPr lang="en-US" sz="1100" i="1" dirty="0">
                <a:solidFill>
                  <a:schemeClr val="bg1"/>
                </a:solidFill>
              </a:rPr>
              <a:t>Lancet HIV. </a:t>
            </a:r>
            <a:r>
              <a:rPr lang="en-US" sz="1100" dirty="0">
                <a:solidFill>
                  <a:schemeClr val="bg1"/>
                </a:solidFill>
              </a:rPr>
              <a:t>2016;3(9):e410-e420.</a:t>
            </a:r>
          </a:p>
          <a:p>
            <a:endParaRPr lang="en-US" sz="1100" dirty="0">
              <a:solidFill>
                <a:schemeClr val="bg1"/>
              </a:solidFill>
            </a:endParaRPr>
          </a:p>
        </p:txBody>
      </p:sp>
      <p:pic>
        <p:nvPicPr>
          <p:cNvPr id="5" name="Picture 4">
            <a:extLst>
              <a:ext uri="{FF2B5EF4-FFF2-40B4-BE49-F238E27FC236}">
                <a16:creationId xmlns:a16="http://schemas.microsoft.com/office/drawing/2014/main" id="{9E20E0E9-A247-8741-A67D-DA6A927D34D2}"/>
              </a:ext>
            </a:extLst>
          </p:cNvPr>
          <p:cNvPicPr>
            <a:picLocks noChangeAspect="1"/>
          </p:cNvPicPr>
          <p:nvPr/>
        </p:nvPicPr>
        <p:blipFill>
          <a:blip r:embed="rId4"/>
          <a:stretch>
            <a:fillRect/>
          </a:stretch>
        </p:blipFill>
        <p:spPr>
          <a:xfrm>
            <a:off x="1896341" y="2032866"/>
            <a:ext cx="5465618" cy="2418122"/>
          </a:xfrm>
          <a:prstGeom prst="rect">
            <a:avLst/>
          </a:prstGeom>
          <a:ln>
            <a:noFill/>
          </a:ln>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970BC6D8-D8DD-6446-97F0-7A66F3560971}"/>
              </a:ext>
            </a:extLst>
          </p:cNvPr>
          <p:cNvSpPr txBox="1"/>
          <p:nvPr/>
        </p:nvSpPr>
        <p:spPr>
          <a:xfrm>
            <a:off x="114300" y="2639291"/>
            <a:ext cx="1782041" cy="923330"/>
          </a:xfrm>
          <a:prstGeom prst="rect">
            <a:avLst/>
          </a:prstGeom>
          <a:noFill/>
        </p:spPr>
        <p:txBody>
          <a:bodyPr wrap="square" rtlCol="0">
            <a:spAutoFit/>
          </a:bodyPr>
          <a:lstStyle/>
          <a:p>
            <a:r>
              <a:rPr lang="en-US" dirty="0"/>
              <a:t>Proportion of participants who were responders</a:t>
            </a:r>
          </a:p>
        </p:txBody>
      </p:sp>
      <p:sp>
        <p:nvSpPr>
          <p:cNvPr id="8" name="TextBox 7">
            <a:extLst>
              <a:ext uri="{FF2B5EF4-FFF2-40B4-BE49-F238E27FC236}">
                <a16:creationId xmlns:a16="http://schemas.microsoft.com/office/drawing/2014/main" id="{5DD5B3CE-899D-8140-AFBE-814DDAEEC64A}"/>
              </a:ext>
            </a:extLst>
          </p:cNvPr>
          <p:cNvSpPr txBox="1"/>
          <p:nvPr/>
        </p:nvSpPr>
        <p:spPr>
          <a:xfrm>
            <a:off x="7361959" y="2639291"/>
            <a:ext cx="1782041" cy="1200329"/>
          </a:xfrm>
          <a:prstGeom prst="rect">
            <a:avLst/>
          </a:prstGeom>
          <a:noFill/>
        </p:spPr>
        <p:txBody>
          <a:bodyPr wrap="square" rtlCol="0">
            <a:spAutoFit/>
          </a:bodyPr>
          <a:lstStyle/>
          <a:p>
            <a:r>
              <a:rPr lang="en-US" dirty="0"/>
              <a:t>Proportion of participants with HIV-1 RNA load &lt;50 copies/mL</a:t>
            </a:r>
          </a:p>
        </p:txBody>
      </p:sp>
    </p:spTree>
    <p:extLst>
      <p:ext uri="{BB962C8B-B14F-4D97-AF65-F5344CB8AC3E}">
        <p14:creationId xmlns:p14="http://schemas.microsoft.com/office/powerpoint/2010/main" val="219223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841880F-202F-9743-B672-2B2C3C28034F}"/>
              </a:ext>
            </a:extLst>
          </p:cNvPr>
          <p:cNvSpPr txBox="1"/>
          <p:nvPr/>
        </p:nvSpPr>
        <p:spPr>
          <a:xfrm>
            <a:off x="3080327" y="4767055"/>
            <a:ext cx="6063673" cy="246221"/>
          </a:xfrm>
          <a:prstGeom prst="rect">
            <a:avLst/>
          </a:prstGeom>
          <a:noFill/>
        </p:spPr>
        <p:txBody>
          <a:bodyPr wrap="square" rtlCol="0">
            <a:spAutoFit/>
          </a:bodyPr>
          <a:lstStyle/>
          <a:p>
            <a:r>
              <a:rPr lang="is-IS" altLang="en-US" sz="1000" dirty="0">
                <a:solidFill>
                  <a:schemeClr val="bg1"/>
                </a:solidFill>
                <a:latin typeface="Calibri" panose="020F0502020204030204" pitchFamily="34" charset="0"/>
              </a:rPr>
              <a:t>APRegistry 2018. 2. </a:t>
            </a:r>
            <a:r>
              <a:rPr lang="en-US" altLang="en-US" sz="1000" dirty="0">
                <a:solidFill>
                  <a:schemeClr val="bg1"/>
                </a:solidFill>
                <a:latin typeface="Calibri" panose="020F0502020204030204" pitchFamily="34" charset="0"/>
              </a:rPr>
              <a:t>Farrow T, et al. Glasgow 2018. Abstract P030. </a:t>
            </a:r>
          </a:p>
        </p:txBody>
      </p:sp>
      <p:sp>
        <p:nvSpPr>
          <p:cNvPr id="5" name="Title 5">
            <a:extLst>
              <a:ext uri="{FF2B5EF4-FFF2-40B4-BE49-F238E27FC236}">
                <a16:creationId xmlns:a16="http://schemas.microsoft.com/office/drawing/2014/main" id="{9F170373-96DC-A14E-9F61-30696C3CA558}"/>
              </a:ext>
            </a:extLst>
          </p:cNvPr>
          <p:cNvSpPr txBox="1">
            <a:spLocks/>
          </p:cNvSpPr>
          <p:nvPr/>
        </p:nvSpPr>
        <p:spPr>
          <a:xfrm>
            <a:off x="457200" y="205979"/>
            <a:ext cx="8229600" cy="857250"/>
          </a:xfrm>
          <a:prstGeom prst="rect">
            <a:avLst/>
          </a:prstGeom>
        </p:spPr>
        <p:txBody>
          <a:bodyPr vert="horz" lIns="91440" tIns="45720" rIns="91440" bIns="45720" rtlCol="0" anchor="ctr">
            <a:noAutofit/>
          </a:bodyPr>
          <a:lstStyle>
            <a:lvl1pPr algn="ctr">
              <a:spcBef>
                <a:spcPct val="0"/>
              </a:spcBef>
              <a:buNone/>
              <a:defRPr sz="4000">
                <a:latin typeface="+mj-lt"/>
                <a:ea typeface="+mj-ea"/>
                <a:cs typeface="+mj-cs"/>
              </a:defRPr>
            </a:lvl1pPr>
            <a:lvl2pPr lvl="1" algn="ctr">
              <a:defRPr sz="4000"/>
            </a:lvl2pPr>
          </a:lstStyle>
          <a:p>
            <a:pPr>
              <a:lnSpc>
                <a:spcPct val="90000"/>
              </a:lnSpc>
            </a:pPr>
            <a:r>
              <a:rPr lang="en-US" sz="3200" dirty="0"/>
              <a:t>Risk of Neural Tube Defects in Infants Exposed to Elvitegravir or Bictegravir in Utero</a:t>
            </a:r>
          </a:p>
        </p:txBody>
      </p:sp>
      <p:graphicFrame>
        <p:nvGraphicFramePr>
          <p:cNvPr id="6" name="Group 3">
            <a:extLst>
              <a:ext uri="{FF2B5EF4-FFF2-40B4-BE49-F238E27FC236}">
                <a16:creationId xmlns:a16="http://schemas.microsoft.com/office/drawing/2014/main" id="{31C97DA7-832C-F746-AB60-DB1AC3F39BF2}"/>
              </a:ext>
            </a:extLst>
          </p:cNvPr>
          <p:cNvGraphicFramePr>
            <a:graphicFrameLocks/>
          </p:cNvGraphicFramePr>
          <p:nvPr>
            <p:extLst>
              <p:ext uri="{D42A27DB-BD31-4B8C-83A1-F6EECF244321}">
                <p14:modId xmlns:p14="http://schemas.microsoft.com/office/powerpoint/2010/main" val="674165333"/>
              </p:ext>
            </p:extLst>
          </p:nvPr>
        </p:nvGraphicFramePr>
        <p:xfrm>
          <a:off x="292253" y="2996025"/>
          <a:ext cx="8559493" cy="1364028"/>
        </p:xfrm>
        <a:graphic>
          <a:graphicData uri="http://schemas.openxmlformats.org/drawingml/2006/table">
            <a:tbl>
              <a:tblPr>
                <a:tableStyleId>{8A107856-5554-42FB-B03E-39F5DBC370BA}</a:tableStyleId>
              </a:tblPr>
              <a:tblGrid>
                <a:gridCol w="1129537">
                  <a:extLst>
                    <a:ext uri="{9D8B030D-6E8A-4147-A177-3AD203B41FA5}">
                      <a16:colId xmlns:a16="http://schemas.microsoft.com/office/drawing/2014/main" val="20000"/>
                    </a:ext>
                  </a:extLst>
                </a:gridCol>
                <a:gridCol w="761280">
                  <a:extLst>
                    <a:ext uri="{9D8B030D-6E8A-4147-A177-3AD203B41FA5}">
                      <a16:colId xmlns:a16="http://schemas.microsoft.com/office/drawing/2014/main" val="20001"/>
                    </a:ext>
                  </a:extLst>
                </a:gridCol>
                <a:gridCol w="761280">
                  <a:extLst>
                    <a:ext uri="{9D8B030D-6E8A-4147-A177-3AD203B41FA5}">
                      <a16:colId xmlns:a16="http://schemas.microsoft.com/office/drawing/2014/main" val="20003"/>
                    </a:ext>
                  </a:extLst>
                </a:gridCol>
                <a:gridCol w="761280">
                  <a:extLst>
                    <a:ext uri="{9D8B030D-6E8A-4147-A177-3AD203B41FA5}">
                      <a16:colId xmlns:a16="http://schemas.microsoft.com/office/drawing/2014/main" val="20004"/>
                    </a:ext>
                  </a:extLst>
                </a:gridCol>
                <a:gridCol w="761280">
                  <a:extLst>
                    <a:ext uri="{9D8B030D-6E8A-4147-A177-3AD203B41FA5}">
                      <a16:colId xmlns:a16="http://schemas.microsoft.com/office/drawing/2014/main" val="20002"/>
                    </a:ext>
                  </a:extLst>
                </a:gridCol>
                <a:gridCol w="761280">
                  <a:extLst>
                    <a:ext uri="{9D8B030D-6E8A-4147-A177-3AD203B41FA5}">
                      <a16:colId xmlns:a16="http://schemas.microsoft.com/office/drawing/2014/main" val="20005"/>
                    </a:ext>
                  </a:extLst>
                </a:gridCol>
                <a:gridCol w="761280">
                  <a:extLst>
                    <a:ext uri="{9D8B030D-6E8A-4147-A177-3AD203B41FA5}">
                      <a16:colId xmlns:a16="http://schemas.microsoft.com/office/drawing/2014/main" val="20006"/>
                    </a:ext>
                  </a:extLst>
                </a:gridCol>
                <a:gridCol w="761280">
                  <a:extLst>
                    <a:ext uri="{9D8B030D-6E8A-4147-A177-3AD203B41FA5}">
                      <a16:colId xmlns:a16="http://schemas.microsoft.com/office/drawing/2014/main" val="20007"/>
                    </a:ext>
                  </a:extLst>
                </a:gridCol>
                <a:gridCol w="761280">
                  <a:extLst>
                    <a:ext uri="{9D8B030D-6E8A-4147-A177-3AD203B41FA5}">
                      <a16:colId xmlns:a16="http://schemas.microsoft.com/office/drawing/2014/main" val="20008"/>
                    </a:ext>
                  </a:extLst>
                </a:gridCol>
                <a:gridCol w="761280">
                  <a:extLst>
                    <a:ext uri="{9D8B030D-6E8A-4147-A177-3AD203B41FA5}">
                      <a16:colId xmlns:a16="http://schemas.microsoft.com/office/drawing/2014/main" val="20009"/>
                    </a:ext>
                  </a:extLst>
                </a:gridCol>
                <a:gridCol w="578436">
                  <a:extLst>
                    <a:ext uri="{9D8B030D-6E8A-4147-A177-3AD203B41FA5}">
                      <a16:colId xmlns:a16="http://schemas.microsoft.com/office/drawing/2014/main" val="20010"/>
                    </a:ext>
                  </a:extLst>
                </a:gridCol>
              </a:tblGrid>
              <a:tr h="321416">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050" u="none" strike="noStrike" cap="none" normalizeH="0" baseline="0" dirty="0">
                          <a:ln>
                            <a:noFill/>
                          </a:ln>
                          <a:effectLst/>
                        </a:rPr>
                        <a:t>Total Pregnancy Reports, n (%)</a:t>
                      </a:r>
                      <a:endParaRPr kumimoji="0" lang="en-GB" sz="105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50" u="none" strike="noStrike" cap="none" normalizeH="0" baseline="0" dirty="0">
                          <a:ln>
                            <a:noFill/>
                          </a:ln>
                          <a:effectLst/>
                        </a:rPr>
                        <a:t>Prospective Reports</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50" u="none" strike="noStrike" cap="none" normalizeH="0" baseline="0" dirty="0">
                          <a:ln>
                            <a:noFill/>
                          </a:ln>
                          <a:effectLst/>
                        </a:rPr>
                        <a:t>(n = 264; 41.9%)</a:t>
                      </a:r>
                      <a:endParaRPr kumimoji="0" lang="en-US" sz="105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50" u="none" strike="noStrike" cap="none" normalizeH="0" baseline="0" dirty="0">
                          <a:ln>
                            <a:noFill/>
                          </a:ln>
                          <a:effectLst/>
                        </a:rPr>
                        <a:t>Retrospective Reports</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50" u="none" strike="noStrike" cap="none" normalizeH="0" baseline="0" dirty="0">
                          <a:ln>
                            <a:noFill/>
                          </a:ln>
                          <a:effectLst/>
                        </a:rPr>
                        <a:t>(n = 318; 50.5%)</a:t>
                      </a:r>
                      <a:endParaRPr kumimoji="0" lang="en-US" sz="105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50" u="none" strike="noStrike" cap="none" normalizeH="0" baseline="0" dirty="0">
                          <a:ln>
                            <a:noFill/>
                          </a:ln>
                          <a:effectLst/>
                        </a:rPr>
                        <a:t>Unknown if Retrospective or Prospective (n = 48; 7.6%)</a:t>
                      </a:r>
                      <a:endParaRPr kumimoji="0" lang="en-US" sz="105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50" u="none" strike="noStrike" cap="none" normalizeH="0" baseline="0" dirty="0">
                          <a:ln>
                            <a:noFill/>
                          </a:ln>
                          <a:effectLst/>
                        </a:rPr>
                        <a:t>Total</a:t>
                      </a:r>
                      <a:endParaRPr kumimoji="0" lang="en-US" sz="105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extLst>
                  <a:ext uri="{0D108BD9-81ED-4DB2-BD59-A6C34878D82A}">
                    <a16:rowId xmlns:a16="http://schemas.microsoft.com/office/drawing/2014/main" val="10001"/>
                  </a:ext>
                </a:extLst>
              </a:tr>
              <a:tr h="397041">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48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Preconcep-tion or 1st Trimester</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After 1st Trimester</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Unknown</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Preconcep-tion or 1st Trimester</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After 1st Trimester</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Unknown</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Preconcep-tion or 1st Trimester</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After 1st Trimester</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000" u="none" strike="noStrike" cap="none" normalizeH="0" baseline="0" dirty="0">
                          <a:ln>
                            <a:noFill/>
                          </a:ln>
                          <a:effectLst/>
                        </a:rPr>
                        <a:t>Unknown</a:t>
                      </a:r>
                      <a:endParaRPr kumimoji="0" lang="en-US" sz="10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v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4482"/>
                    </a:solidFill>
                  </a:tcPr>
                </a:tc>
                <a:extLst>
                  <a:ext uri="{0D108BD9-81ED-4DB2-BD59-A6C34878D82A}">
                    <a16:rowId xmlns:a16="http://schemas.microsoft.com/office/drawing/2014/main" val="10002"/>
                  </a:ext>
                </a:extLst>
              </a:tr>
              <a:tr h="18907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sz="1050" u="none" strike="noStrike" cap="none" normalizeH="0" baseline="0" dirty="0">
                          <a:ln>
                            <a:noFill/>
                          </a:ln>
                          <a:effectLst/>
                        </a:rPr>
                        <a:t>EVG exposure</a:t>
                      </a:r>
                      <a:endParaRPr kumimoji="0" lang="en-GB" sz="1050" b="0"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tc>
                <a:tc>
                  <a:txBody>
                    <a:bodyPr/>
                    <a:lstStyle/>
                    <a:p>
                      <a:pPr algn="ctr"/>
                      <a:r>
                        <a:rPr lang="en-US" sz="1050" dirty="0">
                          <a:effectLst/>
                        </a:rPr>
                        <a:t>155 (24.6)</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22 (3.5)</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87 (13.8)</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218 (34.6)</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69 (11.0)</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31 (4.9)</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16 (2.5)</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3 (0.5)</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29 (4.6)</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r>
                        <a:rPr lang="en-US" sz="1050" dirty="0">
                          <a:effectLst/>
                        </a:rPr>
                        <a:t>630</a:t>
                      </a:r>
                      <a:endParaRPr lang="en-US"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CE80E24-994C-2947-82FF-351A0512F3F7}"/>
              </a:ext>
            </a:extLst>
          </p:cNvPr>
          <p:cNvSpPr txBox="1"/>
          <p:nvPr/>
        </p:nvSpPr>
        <p:spPr>
          <a:xfrm>
            <a:off x="292252" y="1229408"/>
            <a:ext cx="8559493" cy="1600438"/>
          </a:xfrm>
          <a:prstGeom prst="rect">
            <a:avLst/>
          </a:prstGeom>
          <a:noFill/>
        </p:spPr>
        <p:txBody>
          <a:bodyPr wrap="square" rtlCol="0">
            <a:spAutoFit/>
          </a:bodyPr>
          <a:lstStyle/>
          <a:p>
            <a:pPr marL="285750" indent="-285750">
              <a:buFont typeface="Wingdings" pitchFamily="2" charset="2"/>
              <a:buChar char="§"/>
            </a:pPr>
            <a:r>
              <a:rPr lang="en-US" sz="1400" dirty="0"/>
              <a:t>Analysis of global safety database identified 630 pregnancies with EVG exposure</a:t>
            </a:r>
          </a:p>
          <a:p>
            <a:pPr marL="742950" lvl="1" indent="-285750">
              <a:buFont typeface="Arial" panose="020B0604020202020204" pitchFamily="34" charset="0"/>
              <a:buChar char="•"/>
            </a:pPr>
            <a:r>
              <a:rPr lang="en-US" sz="1400" dirty="0"/>
              <a:t>No prospective cases of NTDs reported</a:t>
            </a:r>
          </a:p>
          <a:p>
            <a:pPr marL="742950" lvl="1" indent="-285750">
              <a:buFont typeface="Arial" panose="020B0604020202020204" pitchFamily="34" charset="0"/>
              <a:buChar char="•"/>
            </a:pPr>
            <a:r>
              <a:rPr lang="en-US" sz="1400" dirty="0"/>
              <a:t>One retrospective case of an NTD reported in a pregnancy of a woman exposed to EVG prior to conception</a:t>
            </a:r>
          </a:p>
          <a:p>
            <a:pPr marL="285750" indent="-285750">
              <a:buFont typeface="Wingdings" pitchFamily="2" charset="2"/>
              <a:buChar char="§"/>
            </a:pPr>
            <a:r>
              <a:rPr lang="en-US" sz="1400" dirty="0"/>
              <a:t>No cases of NTDs reported among 25 BIC-exposed pregnancies</a:t>
            </a:r>
          </a:p>
          <a:p>
            <a:pPr marL="285750" indent="-285750">
              <a:buFont typeface="Wingdings" pitchFamily="2" charset="2"/>
              <a:buChar char="§"/>
            </a:pPr>
            <a:r>
              <a:rPr lang="en-US" sz="1400" dirty="0"/>
              <a:t>Currently no evidence of increased NTDs risk with EVG- or BIC-containing products during pregnancy</a:t>
            </a:r>
          </a:p>
          <a:p>
            <a:pPr marL="285750" indent="-285750">
              <a:buFont typeface="Wingdings" pitchFamily="2" charset="2"/>
              <a:buChar char="§"/>
            </a:pPr>
            <a:r>
              <a:rPr lang="en-US" sz="1400" dirty="0"/>
              <a:t>Pharmacovigilance monitoring is ongoing</a:t>
            </a:r>
          </a:p>
        </p:txBody>
      </p:sp>
    </p:spTree>
    <p:extLst>
      <p:ext uri="{BB962C8B-B14F-4D97-AF65-F5344CB8AC3E}">
        <p14:creationId xmlns:p14="http://schemas.microsoft.com/office/powerpoint/2010/main" val="254113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841880F-202F-9743-B672-2B2C3C28034F}"/>
              </a:ext>
            </a:extLst>
          </p:cNvPr>
          <p:cNvSpPr txBox="1"/>
          <p:nvPr/>
        </p:nvSpPr>
        <p:spPr>
          <a:xfrm>
            <a:off x="3074484" y="4640449"/>
            <a:ext cx="6063673" cy="430887"/>
          </a:xfrm>
          <a:prstGeom prst="rect">
            <a:avLst/>
          </a:prstGeom>
          <a:noFill/>
        </p:spPr>
        <p:txBody>
          <a:bodyPr wrap="square" rtlCol="0">
            <a:spAutoFit/>
          </a:bodyPr>
          <a:lstStyle/>
          <a:p>
            <a:r>
              <a:rPr lang="en-US" sz="1100" dirty="0">
                <a:solidFill>
                  <a:schemeClr val="bg1"/>
                </a:solidFill>
              </a:rPr>
              <a:t>1. DHHS. </a:t>
            </a:r>
            <a:r>
              <a:rPr lang="en-US" sz="1100" i="1" dirty="0">
                <a:solidFill>
                  <a:schemeClr val="bg1"/>
                </a:solidFill>
              </a:rPr>
              <a:t>Guidelines for the use of antiretroviral agents in HIV-1-infected adults and adolescents. </a:t>
            </a:r>
            <a:r>
              <a:rPr lang="en-US" sz="1100" dirty="0">
                <a:solidFill>
                  <a:schemeClr val="bg1"/>
                </a:solidFill>
              </a:rPr>
              <a:t>2018. </a:t>
            </a:r>
          </a:p>
          <a:p>
            <a:r>
              <a:rPr lang="en-US" sz="1100" dirty="0">
                <a:solidFill>
                  <a:schemeClr val="bg1"/>
                </a:solidFill>
              </a:rPr>
              <a:t>2. </a:t>
            </a:r>
            <a:r>
              <a:rPr lang="en-US" sz="1100" dirty="0" err="1">
                <a:solidFill>
                  <a:schemeClr val="bg1"/>
                </a:solidFill>
              </a:rPr>
              <a:t>Zash</a:t>
            </a:r>
            <a:r>
              <a:rPr lang="en-US" sz="1100" dirty="0">
                <a:solidFill>
                  <a:schemeClr val="bg1"/>
                </a:solidFill>
              </a:rPr>
              <a:t> R, et al. </a:t>
            </a:r>
            <a:r>
              <a:rPr lang="en-US" sz="1100" i="1" dirty="0">
                <a:solidFill>
                  <a:schemeClr val="bg1"/>
                </a:solidFill>
              </a:rPr>
              <a:t>JAID. </a:t>
            </a:r>
            <a:r>
              <a:rPr lang="en-US" sz="1100" dirty="0">
                <a:solidFill>
                  <a:schemeClr val="bg1"/>
                </a:solidFill>
              </a:rPr>
              <a:t>2016;71(4):428-436.</a:t>
            </a:r>
          </a:p>
        </p:txBody>
      </p:sp>
      <p:sp>
        <p:nvSpPr>
          <p:cNvPr id="5" name="Title 5">
            <a:extLst>
              <a:ext uri="{FF2B5EF4-FFF2-40B4-BE49-F238E27FC236}">
                <a16:creationId xmlns:a16="http://schemas.microsoft.com/office/drawing/2014/main" id="{9F170373-96DC-A14E-9F61-30696C3CA558}"/>
              </a:ext>
            </a:extLst>
          </p:cNvPr>
          <p:cNvSpPr txBox="1">
            <a:spLocks/>
          </p:cNvSpPr>
          <p:nvPr/>
        </p:nvSpPr>
        <p:spPr>
          <a:xfrm>
            <a:off x="457200" y="205979"/>
            <a:ext cx="8229600" cy="857250"/>
          </a:xfrm>
          <a:prstGeom prst="rect">
            <a:avLst/>
          </a:prstGeom>
        </p:spPr>
        <p:txBody>
          <a:bodyPr vert="horz" lIns="91440" tIns="45720" rIns="91440" bIns="45720" rtlCol="0" anchor="ctr">
            <a:noAutofit/>
          </a:bodyPr>
          <a:lstStyle>
            <a:lvl1pPr algn="ctr">
              <a:spcBef>
                <a:spcPct val="0"/>
              </a:spcBef>
              <a:buNone/>
              <a:defRPr sz="4000">
                <a:latin typeface="+mj-lt"/>
                <a:ea typeface="+mj-ea"/>
                <a:cs typeface="+mj-cs"/>
              </a:defRPr>
            </a:lvl1pPr>
            <a:lvl2pPr lvl="1" algn="ctr">
              <a:defRPr sz="4000"/>
            </a:lvl2pPr>
          </a:lstStyle>
          <a:p>
            <a:r>
              <a:rPr lang="en-US" dirty="0"/>
              <a:t>Considerations for Therapy Selection</a:t>
            </a:r>
          </a:p>
        </p:txBody>
      </p:sp>
      <p:sp>
        <p:nvSpPr>
          <p:cNvPr id="8" name="Content Placeholder 1">
            <a:extLst>
              <a:ext uri="{FF2B5EF4-FFF2-40B4-BE49-F238E27FC236}">
                <a16:creationId xmlns:a16="http://schemas.microsoft.com/office/drawing/2014/main" id="{D0F60F57-5EC6-A648-9731-103121FE38CC}"/>
              </a:ext>
            </a:extLst>
          </p:cNvPr>
          <p:cNvSpPr>
            <a:spLocks noGrp="1"/>
          </p:cNvSpPr>
          <p:nvPr>
            <p:ph idx="1"/>
          </p:nvPr>
        </p:nvSpPr>
        <p:spPr>
          <a:xfrm>
            <a:off x="457200" y="898445"/>
            <a:ext cx="8229600" cy="3567419"/>
          </a:xfrm>
        </p:spPr>
        <p:txBody>
          <a:bodyPr anchor="ctr">
            <a:normAutofit/>
          </a:bodyPr>
          <a:lstStyle/>
          <a:p>
            <a:pPr>
              <a:buFont typeface="Wingdings" pitchFamily="2" charset="2"/>
              <a:buChar char="§"/>
            </a:pPr>
            <a:r>
              <a:rPr lang="en-US" sz="2000" dirty="0"/>
              <a:t>Pill burden</a:t>
            </a:r>
          </a:p>
          <a:p>
            <a:pPr>
              <a:buFont typeface="Wingdings" pitchFamily="2" charset="2"/>
              <a:buChar char="§"/>
            </a:pPr>
            <a:r>
              <a:rPr lang="en-US" sz="2000" dirty="0"/>
              <a:t>Dosing frequency</a:t>
            </a:r>
          </a:p>
          <a:p>
            <a:pPr>
              <a:buFont typeface="Wingdings" pitchFamily="2" charset="2"/>
              <a:buChar char="§"/>
            </a:pPr>
            <a:r>
              <a:rPr lang="en-US" sz="2000" dirty="0"/>
              <a:t>Potential for drug interactions</a:t>
            </a:r>
          </a:p>
          <a:p>
            <a:pPr>
              <a:buFont typeface="Wingdings" pitchFamily="2" charset="2"/>
              <a:buChar char="§"/>
            </a:pPr>
            <a:r>
              <a:rPr lang="en-US" sz="2000" dirty="0"/>
              <a:t>Food requirements</a:t>
            </a:r>
          </a:p>
          <a:p>
            <a:pPr>
              <a:buFont typeface="Wingdings" pitchFamily="2" charset="2"/>
              <a:buChar char="§"/>
            </a:pPr>
            <a:r>
              <a:rPr lang="en-US" sz="2000" dirty="0"/>
              <a:t>Comorbidities</a:t>
            </a:r>
          </a:p>
          <a:p>
            <a:pPr>
              <a:buFont typeface="Wingdings" pitchFamily="2" charset="2"/>
              <a:buChar char="§"/>
            </a:pPr>
            <a:r>
              <a:rPr lang="en-US" sz="2000" dirty="0"/>
              <a:t>Presence of resistance to antiretroviral agents</a:t>
            </a:r>
          </a:p>
          <a:p>
            <a:pPr>
              <a:buFont typeface="Wingdings" pitchFamily="2" charset="2"/>
              <a:buChar char="§"/>
            </a:pPr>
            <a:r>
              <a:rPr lang="en-US" sz="2000" dirty="0"/>
              <a:t>Special considerations:</a:t>
            </a:r>
          </a:p>
          <a:p>
            <a:pPr lvl="1">
              <a:buFont typeface="Arial" panose="020B0604020202020204" pitchFamily="34" charset="0"/>
              <a:buChar char="•"/>
            </a:pPr>
            <a:r>
              <a:rPr lang="en-US" sz="1800" dirty="0"/>
              <a:t>CD4 and/or viral load requirements</a:t>
            </a:r>
          </a:p>
          <a:p>
            <a:pPr lvl="1">
              <a:buFont typeface="Arial" panose="020B0604020202020204" pitchFamily="34" charset="0"/>
              <a:buChar char="•"/>
            </a:pPr>
            <a:r>
              <a:rPr lang="en-US" sz="1800" dirty="0"/>
              <a:t>HLA-B 5701 testing</a:t>
            </a:r>
          </a:p>
        </p:txBody>
      </p:sp>
    </p:spTree>
    <p:extLst>
      <p:ext uri="{BB962C8B-B14F-4D97-AF65-F5344CB8AC3E}">
        <p14:creationId xmlns:p14="http://schemas.microsoft.com/office/powerpoint/2010/main" val="215159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r>
              <a:rPr lang="en-US" dirty="0"/>
              <a:t>ART Regimens in Pregnancy</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p:txBody>
          <a:bodyPr>
            <a:normAutofit lnSpcReduction="10000"/>
          </a:bodyPr>
          <a:lstStyle/>
          <a:p>
            <a:pPr>
              <a:buFont typeface="Wingdings" pitchFamily="2" charset="2"/>
              <a:buChar char="§"/>
            </a:pPr>
            <a:r>
              <a:rPr lang="en-US" sz="2000" dirty="0"/>
              <a:t>Many women with HIV are diagnosed during pregnancy </a:t>
            </a:r>
          </a:p>
          <a:p>
            <a:pPr>
              <a:buFont typeface="Wingdings" pitchFamily="2" charset="2"/>
              <a:buChar char="§"/>
            </a:pPr>
            <a:r>
              <a:rPr lang="en-US" sz="2000" dirty="0"/>
              <a:t>Women with HIV may choose to become pregnant</a:t>
            </a:r>
          </a:p>
          <a:p>
            <a:pPr>
              <a:buFont typeface="Wingdings" pitchFamily="2" charset="2"/>
              <a:buChar char="§"/>
            </a:pPr>
            <a:r>
              <a:rPr lang="en-US" sz="2000" dirty="0"/>
              <a:t>ART in pregnancy has reduced HIV transmission rate to newborn from approximately ~30% to &lt;1% in resource-rich settings</a:t>
            </a:r>
            <a:r>
              <a:rPr lang="en-US" sz="2000" baseline="30000" dirty="0"/>
              <a:t>1</a:t>
            </a:r>
            <a:endParaRPr lang="en-US" sz="2000" dirty="0"/>
          </a:p>
          <a:p>
            <a:pPr>
              <a:buFont typeface="Wingdings" pitchFamily="2" charset="2"/>
              <a:buChar char="§"/>
            </a:pPr>
            <a:r>
              <a:rPr lang="en-US" sz="2000" dirty="0"/>
              <a:t>Early ART initiation in pregnancy = effective strategy for achieving viral load suppression</a:t>
            </a:r>
            <a:r>
              <a:rPr lang="en-US" sz="2000" baseline="30000" dirty="0"/>
              <a:t>2-3</a:t>
            </a:r>
          </a:p>
          <a:p>
            <a:pPr>
              <a:buFont typeface="Wingdings" pitchFamily="2" charset="2"/>
              <a:buChar char="§"/>
            </a:pPr>
            <a:r>
              <a:rPr lang="en-US" sz="2000" dirty="0"/>
              <a:t>Dosing increases might be warranted for some women during pregnancy, particularly antiretroviral-experienced women</a:t>
            </a:r>
          </a:p>
          <a:p>
            <a:pPr lvl="1">
              <a:buFont typeface="STIXGeneral-Regular" pitchFamily="2" charset="2"/>
              <a:buChar char="⏤"/>
            </a:pPr>
            <a:r>
              <a:rPr lang="en-US" sz="1800" dirty="0" err="1"/>
              <a:t>eg</a:t>
            </a:r>
            <a:r>
              <a:rPr lang="en-US" sz="1800" dirty="0"/>
              <a:t>, Atazanavir to 400 mg daily, boosted with low-dose 100 mg ritonavir </a:t>
            </a:r>
            <a:r>
              <a:rPr lang="en-US" sz="1600" dirty="0"/>
              <a:t> </a:t>
            </a:r>
          </a:p>
          <a:p>
            <a:pPr lvl="1">
              <a:buFont typeface="STIXGeneral-Regular" pitchFamily="2" charset="2"/>
              <a:buChar char="⏤"/>
            </a:pPr>
            <a:r>
              <a:rPr lang="en-US" sz="1800" dirty="0" err="1"/>
              <a:t>eg</a:t>
            </a:r>
            <a:r>
              <a:rPr lang="en-US" sz="1800" dirty="0"/>
              <a:t>, Darunavir-ritonavir 600mg/100mg twice daily</a:t>
            </a:r>
          </a:p>
          <a:p>
            <a:pPr>
              <a:buFont typeface="Wingdings" pitchFamily="2" charset="2"/>
              <a:buChar char="§"/>
            </a:pPr>
            <a:endParaRPr lang="en-US" sz="2400" dirty="0"/>
          </a:p>
        </p:txBody>
      </p:sp>
      <p:sp>
        <p:nvSpPr>
          <p:cNvPr id="3" name="TextBox 2">
            <a:extLst>
              <a:ext uri="{FF2B5EF4-FFF2-40B4-BE49-F238E27FC236}">
                <a16:creationId xmlns:a16="http://schemas.microsoft.com/office/drawing/2014/main" id="{6EB342DD-5BD8-5345-BD4C-1831DEE21F00}"/>
              </a:ext>
            </a:extLst>
          </p:cNvPr>
          <p:cNvSpPr txBox="1"/>
          <p:nvPr/>
        </p:nvSpPr>
        <p:spPr>
          <a:xfrm>
            <a:off x="3002547" y="4468270"/>
            <a:ext cx="5943745" cy="646331"/>
          </a:xfrm>
          <a:prstGeom prst="rect">
            <a:avLst/>
          </a:prstGeom>
          <a:noFill/>
        </p:spPr>
        <p:txBody>
          <a:bodyPr wrap="square" rtlCol="0">
            <a:spAutoFit/>
          </a:bodyPr>
          <a:lstStyle/>
          <a:p>
            <a:pPr>
              <a:lnSpc>
                <a:spcPct val="90000"/>
              </a:lnSpc>
            </a:pPr>
            <a:r>
              <a:rPr lang="en-US" sz="1000" dirty="0">
                <a:solidFill>
                  <a:schemeClr val="bg1"/>
                </a:solidFill>
              </a:rPr>
              <a:t>1. CDC. </a:t>
            </a:r>
            <a:r>
              <a:rPr lang="en-US" sz="1000" i="1" dirty="0">
                <a:solidFill>
                  <a:schemeClr val="bg1"/>
                </a:solidFill>
              </a:rPr>
              <a:t>MMWR</a:t>
            </a:r>
            <a:r>
              <a:rPr lang="en-US" sz="1000" dirty="0">
                <a:solidFill>
                  <a:schemeClr val="bg1"/>
                </a:solidFill>
              </a:rPr>
              <a:t>. 2006;55(21):592-7; 2. Patel M, et al. </a:t>
            </a:r>
            <a:r>
              <a:rPr lang="en-US" sz="1000" i="1" dirty="0">
                <a:solidFill>
                  <a:schemeClr val="bg1"/>
                </a:solidFill>
              </a:rPr>
              <a:t>JIAPAC</a:t>
            </a:r>
            <a:r>
              <a:rPr lang="en-US" sz="1000" dirty="0">
                <a:solidFill>
                  <a:schemeClr val="bg1"/>
                </a:solidFill>
              </a:rPr>
              <a:t>. 2018;17:232; 3. Gilbert EM, et al. </a:t>
            </a:r>
            <a:r>
              <a:rPr lang="en-US" sz="1000" i="1" dirty="0">
                <a:solidFill>
                  <a:schemeClr val="bg1"/>
                </a:solidFill>
              </a:rPr>
              <a:t>J</a:t>
            </a:r>
            <a:r>
              <a:rPr lang="en-US" sz="1000" dirty="0">
                <a:solidFill>
                  <a:schemeClr val="bg1"/>
                </a:solidFill>
              </a:rPr>
              <a:t> </a:t>
            </a:r>
            <a:r>
              <a:rPr lang="en-US" sz="1000" i="1" dirty="0">
                <a:solidFill>
                  <a:schemeClr val="bg1"/>
                </a:solidFill>
              </a:rPr>
              <a:t>Human Pharm Drug </a:t>
            </a:r>
            <a:r>
              <a:rPr lang="en-US" sz="1000" i="1" dirty="0" err="1">
                <a:solidFill>
                  <a:schemeClr val="bg1"/>
                </a:solidFill>
              </a:rPr>
              <a:t>Ther</a:t>
            </a:r>
            <a:r>
              <a:rPr lang="en-US" sz="1000" dirty="0">
                <a:solidFill>
                  <a:schemeClr val="bg1"/>
                </a:solidFill>
              </a:rPr>
              <a:t>. 2015;35(9):838-55; 4. DHHS. Recommendations for Use of Antiretroviral Drugs in Pregnant HIV-1-Infected Women for Maternal Health and Interventions to Reduce Perinatal HIV Transmission in the United States. 2018. </a:t>
            </a:r>
          </a:p>
        </p:txBody>
      </p:sp>
    </p:spTree>
    <p:extLst>
      <p:ext uri="{BB962C8B-B14F-4D97-AF65-F5344CB8AC3E}">
        <p14:creationId xmlns:p14="http://schemas.microsoft.com/office/powerpoint/2010/main" val="393859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pPr>
              <a:lnSpc>
                <a:spcPct val="90000"/>
              </a:lnSpc>
            </a:pPr>
            <a:r>
              <a:rPr lang="en-US" dirty="0"/>
              <a:t>Effects of Pregnancy on </a:t>
            </a:r>
            <a:br>
              <a:rPr lang="en-US" dirty="0"/>
            </a:br>
            <a:r>
              <a:rPr lang="en-US" dirty="0"/>
              <a:t>ART Adherence</a:t>
            </a:r>
          </a:p>
        </p:txBody>
      </p:sp>
      <p:graphicFrame>
        <p:nvGraphicFramePr>
          <p:cNvPr id="4" name="Content Placeholder 3">
            <a:extLst>
              <a:ext uri="{FF2B5EF4-FFF2-40B4-BE49-F238E27FC236}">
                <a16:creationId xmlns:a16="http://schemas.microsoft.com/office/drawing/2014/main" id="{FE6AEEF9-6BCD-7648-BBBC-7B18546EB59E}"/>
              </a:ext>
            </a:extLst>
          </p:cNvPr>
          <p:cNvGraphicFramePr>
            <a:graphicFrameLocks noGrp="1"/>
          </p:cNvGraphicFramePr>
          <p:nvPr>
            <p:ph idx="1"/>
            <p:extLst>
              <p:ext uri="{D42A27DB-BD31-4B8C-83A1-F6EECF244321}">
                <p14:modId xmlns:p14="http://schemas.microsoft.com/office/powerpoint/2010/main" val="3150816506"/>
              </p:ext>
            </p:extLst>
          </p:nvPr>
        </p:nvGraphicFramePr>
        <p:xfrm>
          <a:off x="457200" y="1063229"/>
          <a:ext cx="822960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F8C64C7-5BC1-1B48-97F3-4D4CBE8A8DC2}"/>
              </a:ext>
            </a:extLst>
          </p:cNvPr>
          <p:cNvSpPr txBox="1"/>
          <p:nvPr/>
        </p:nvSpPr>
        <p:spPr>
          <a:xfrm>
            <a:off x="3079855" y="4635443"/>
            <a:ext cx="6104965" cy="430887"/>
          </a:xfrm>
          <a:prstGeom prst="rect">
            <a:avLst/>
          </a:prstGeom>
          <a:noFill/>
        </p:spPr>
        <p:txBody>
          <a:bodyPr wrap="square" rtlCol="0">
            <a:spAutoFit/>
          </a:bodyPr>
          <a:lstStyle/>
          <a:p>
            <a:r>
              <a:rPr lang="en-US" sz="1100" dirty="0">
                <a:solidFill>
                  <a:schemeClr val="bg1"/>
                </a:solidFill>
              </a:rPr>
              <a:t>1. Black S, et al. </a:t>
            </a:r>
            <a:r>
              <a:rPr lang="en-US" sz="1100" i="1" dirty="0">
                <a:solidFill>
                  <a:schemeClr val="bg1"/>
                </a:solidFill>
              </a:rPr>
              <a:t>AIDS Care</a:t>
            </a:r>
            <a:r>
              <a:rPr lang="en-US" sz="1100" dirty="0">
                <a:solidFill>
                  <a:schemeClr val="bg1"/>
                </a:solidFill>
              </a:rPr>
              <a:t>. 2014;26(6):736–741; 2. Elwell K. </a:t>
            </a:r>
            <a:r>
              <a:rPr lang="en-US" sz="1100" i="1" dirty="0">
                <a:solidFill>
                  <a:schemeClr val="bg1"/>
                </a:solidFill>
              </a:rPr>
              <a:t>AIDS Care</a:t>
            </a:r>
            <a:r>
              <a:rPr lang="en-US" sz="1100" dirty="0">
                <a:solidFill>
                  <a:schemeClr val="bg1"/>
                </a:solidFill>
              </a:rPr>
              <a:t>. 2016;28(8):971–975; 3. </a:t>
            </a:r>
            <a:r>
              <a:rPr lang="en-US" sz="1100" dirty="0" err="1">
                <a:solidFill>
                  <a:schemeClr val="bg1"/>
                </a:solidFill>
              </a:rPr>
              <a:t>Katirayi</a:t>
            </a:r>
            <a:r>
              <a:rPr lang="en-US" sz="1100" dirty="0">
                <a:solidFill>
                  <a:schemeClr val="bg1"/>
                </a:solidFill>
              </a:rPr>
              <a:t> L, et al. </a:t>
            </a:r>
            <a:r>
              <a:rPr lang="en-US" sz="1100" i="1" dirty="0">
                <a:solidFill>
                  <a:schemeClr val="bg1"/>
                </a:solidFill>
              </a:rPr>
              <a:t>J </a:t>
            </a:r>
            <a:r>
              <a:rPr lang="en-US" sz="1100" i="1" dirty="0" err="1">
                <a:solidFill>
                  <a:schemeClr val="bg1"/>
                </a:solidFill>
              </a:rPr>
              <a:t>Int</a:t>
            </a:r>
            <a:r>
              <a:rPr lang="en-US" sz="1100" i="1" dirty="0">
                <a:solidFill>
                  <a:schemeClr val="bg1"/>
                </a:solidFill>
              </a:rPr>
              <a:t> AIDS Soc</a:t>
            </a:r>
            <a:r>
              <a:rPr lang="en-US" sz="1100" dirty="0">
                <a:solidFill>
                  <a:schemeClr val="bg1"/>
                </a:solidFill>
              </a:rPr>
              <a:t>. 2016;19(1):20919; 4. </a:t>
            </a:r>
            <a:r>
              <a:rPr lang="en-US" sz="1100" dirty="0" err="1">
                <a:solidFill>
                  <a:schemeClr val="bg1"/>
                </a:solidFill>
              </a:rPr>
              <a:t>Treffry-Goatley</a:t>
            </a:r>
            <a:r>
              <a:rPr lang="en-US" sz="1100" dirty="0">
                <a:solidFill>
                  <a:schemeClr val="bg1"/>
                </a:solidFill>
              </a:rPr>
              <a:t> A, et al. </a:t>
            </a:r>
            <a:r>
              <a:rPr lang="en-US" sz="1100" i="1" dirty="0" err="1">
                <a:solidFill>
                  <a:schemeClr val="bg1"/>
                </a:solidFill>
              </a:rPr>
              <a:t>PLoS</a:t>
            </a:r>
            <a:r>
              <a:rPr lang="en-US" sz="1100" i="1" dirty="0">
                <a:solidFill>
                  <a:schemeClr val="bg1"/>
                </a:solidFill>
              </a:rPr>
              <a:t> ONE</a:t>
            </a:r>
            <a:r>
              <a:rPr lang="en-US" sz="1100" dirty="0">
                <a:solidFill>
                  <a:schemeClr val="bg1"/>
                </a:solidFill>
              </a:rPr>
              <a:t>. 2016;11(2):e0148801.</a:t>
            </a:r>
          </a:p>
        </p:txBody>
      </p:sp>
    </p:spTree>
    <p:extLst>
      <p:ext uri="{BB962C8B-B14F-4D97-AF65-F5344CB8AC3E}">
        <p14:creationId xmlns:p14="http://schemas.microsoft.com/office/powerpoint/2010/main" val="353942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579938" y="213659"/>
            <a:ext cx="8229600" cy="857250"/>
          </a:xfrm>
        </p:spPr>
        <p:txBody>
          <a:bodyPr vert="horz" lIns="91440" tIns="45720" rIns="91440" bIns="45720" rtlCol="0" anchor="ctr">
            <a:noAutofit/>
          </a:bodyPr>
          <a:lstStyle/>
          <a:p>
            <a:pPr>
              <a:lnSpc>
                <a:spcPct val="90000"/>
              </a:lnSpc>
            </a:pPr>
            <a:r>
              <a:rPr lang="en-US" sz="3600" dirty="0"/>
              <a:t>Birth Outcomes in Pregnancy:</a:t>
            </a:r>
            <a:br>
              <a:rPr lang="en-US" sz="3600" dirty="0"/>
            </a:br>
            <a:r>
              <a:rPr lang="en-US" sz="3600" dirty="0"/>
              <a:t>Dolutegravir vs Efavirenz-Based Regimens</a:t>
            </a:r>
          </a:p>
        </p:txBody>
      </p:sp>
      <p:sp>
        <p:nvSpPr>
          <p:cNvPr id="8" name="TextBox 7">
            <a:extLst>
              <a:ext uri="{FF2B5EF4-FFF2-40B4-BE49-F238E27FC236}">
                <a16:creationId xmlns:a16="http://schemas.microsoft.com/office/drawing/2014/main" id="{02A9B6D3-8FBD-C149-AD48-8004F1E57E69}"/>
              </a:ext>
            </a:extLst>
          </p:cNvPr>
          <p:cNvSpPr txBox="1"/>
          <p:nvPr/>
        </p:nvSpPr>
        <p:spPr>
          <a:xfrm>
            <a:off x="3065928" y="4731145"/>
            <a:ext cx="5884433" cy="261610"/>
          </a:xfrm>
          <a:prstGeom prst="rect">
            <a:avLst/>
          </a:prstGeom>
          <a:noFill/>
        </p:spPr>
        <p:txBody>
          <a:bodyPr wrap="square" rtlCol="0">
            <a:spAutoFit/>
          </a:bodyPr>
          <a:lstStyle/>
          <a:p>
            <a:r>
              <a:rPr lang="en-US" sz="1100" dirty="0" err="1">
                <a:solidFill>
                  <a:schemeClr val="bg1"/>
                </a:solidFill>
              </a:rPr>
              <a:t>Zash</a:t>
            </a:r>
            <a:r>
              <a:rPr lang="en-US" sz="1100" dirty="0">
                <a:solidFill>
                  <a:schemeClr val="bg1"/>
                </a:solidFill>
              </a:rPr>
              <a:t> R, et al. </a:t>
            </a:r>
            <a:r>
              <a:rPr lang="en-US" sz="1100" i="1" dirty="0">
                <a:solidFill>
                  <a:schemeClr val="bg1"/>
                </a:solidFill>
              </a:rPr>
              <a:t>Lancet Glob Health</a:t>
            </a:r>
            <a:r>
              <a:rPr lang="en-US" sz="1100" dirty="0">
                <a:solidFill>
                  <a:schemeClr val="bg1"/>
                </a:solidFill>
              </a:rPr>
              <a:t>. 2018 Jul;6(7):e804-e810.</a:t>
            </a:r>
          </a:p>
        </p:txBody>
      </p:sp>
      <p:graphicFrame>
        <p:nvGraphicFramePr>
          <p:cNvPr id="4" name="Content Placeholder 3">
            <a:extLst>
              <a:ext uri="{FF2B5EF4-FFF2-40B4-BE49-F238E27FC236}">
                <a16:creationId xmlns:a16="http://schemas.microsoft.com/office/drawing/2014/main" id="{4BA634FE-3D3A-5142-8514-D36AF7D1DE7B}"/>
              </a:ext>
            </a:extLst>
          </p:cNvPr>
          <p:cNvGraphicFramePr>
            <a:graphicFrameLocks noGrp="1"/>
          </p:cNvGraphicFramePr>
          <p:nvPr>
            <p:ph idx="1"/>
            <p:extLst>
              <p:ext uri="{D42A27DB-BD31-4B8C-83A1-F6EECF244321}">
                <p14:modId xmlns:p14="http://schemas.microsoft.com/office/powerpoint/2010/main" val="1954166042"/>
              </p:ext>
            </p:extLst>
          </p:nvPr>
        </p:nvGraphicFramePr>
        <p:xfrm>
          <a:off x="579938" y="1226032"/>
          <a:ext cx="8229600" cy="3119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01174608"/>
                    </a:ext>
                  </a:extLst>
                </a:gridCol>
                <a:gridCol w="2743200">
                  <a:extLst>
                    <a:ext uri="{9D8B030D-6E8A-4147-A177-3AD203B41FA5}">
                      <a16:colId xmlns:a16="http://schemas.microsoft.com/office/drawing/2014/main" val="4165619639"/>
                    </a:ext>
                  </a:extLst>
                </a:gridCol>
                <a:gridCol w="2743200">
                  <a:extLst>
                    <a:ext uri="{9D8B030D-6E8A-4147-A177-3AD203B41FA5}">
                      <a16:colId xmlns:a16="http://schemas.microsoft.com/office/drawing/2014/main" val="4211290908"/>
                    </a:ext>
                  </a:extLst>
                </a:gridCol>
              </a:tblGrid>
              <a:tr h="370840">
                <a:tc>
                  <a:txBody>
                    <a:bodyPr/>
                    <a:lstStyle/>
                    <a:p>
                      <a:pPr>
                        <a:lnSpc>
                          <a:spcPct val="90000"/>
                        </a:lnSpc>
                      </a:pPr>
                      <a:r>
                        <a:rPr lang="en-US" sz="1600" dirty="0"/>
                        <a:t>Any adverse birth outcome</a:t>
                      </a:r>
                    </a:p>
                  </a:txBody>
                  <a:tcPr>
                    <a:solidFill>
                      <a:srgbClr val="BF1E2E"/>
                    </a:solidFill>
                  </a:tcPr>
                </a:tc>
                <a:tc>
                  <a:txBody>
                    <a:bodyPr/>
                    <a:lstStyle/>
                    <a:p>
                      <a:pPr>
                        <a:lnSpc>
                          <a:spcPct val="90000"/>
                        </a:lnSpc>
                      </a:pPr>
                      <a:r>
                        <a:rPr lang="en-US" sz="1600" dirty="0"/>
                        <a:t>DTG-based ART (n=1729)</a:t>
                      </a:r>
                    </a:p>
                  </a:txBody>
                  <a:tcPr>
                    <a:solidFill>
                      <a:srgbClr val="BF1E2E"/>
                    </a:solidFill>
                  </a:tcPr>
                </a:tc>
                <a:tc>
                  <a:txBody>
                    <a:bodyPr/>
                    <a:lstStyle/>
                    <a:p>
                      <a:pPr>
                        <a:lnSpc>
                          <a:spcPct val="90000"/>
                        </a:lnSpc>
                      </a:pPr>
                      <a:r>
                        <a:rPr lang="en-US" sz="1600" dirty="0"/>
                        <a:t>EFV-based ART (n=4593)</a:t>
                      </a:r>
                    </a:p>
                  </a:txBody>
                  <a:tcPr>
                    <a:solidFill>
                      <a:srgbClr val="BF1E2E"/>
                    </a:solidFill>
                  </a:tcPr>
                </a:tc>
                <a:extLst>
                  <a:ext uri="{0D108BD9-81ED-4DB2-BD59-A6C34878D82A}">
                    <a16:rowId xmlns:a16="http://schemas.microsoft.com/office/drawing/2014/main" val="3782270881"/>
                  </a:ext>
                </a:extLst>
              </a:tr>
              <a:tr h="370840">
                <a:tc>
                  <a:txBody>
                    <a:bodyPr/>
                    <a:lstStyle/>
                    <a:p>
                      <a:pPr>
                        <a:lnSpc>
                          <a:spcPct val="90000"/>
                        </a:lnSpc>
                      </a:pPr>
                      <a:r>
                        <a:rPr lang="en-US" sz="1600" dirty="0">
                          <a:solidFill>
                            <a:schemeClr val="bg1"/>
                          </a:solidFill>
                        </a:rPr>
                        <a:t>No. of women</a:t>
                      </a:r>
                    </a:p>
                    <a:p>
                      <a:pPr>
                        <a:lnSpc>
                          <a:spcPct val="90000"/>
                        </a:lnSpc>
                      </a:pPr>
                      <a:r>
                        <a:rPr lang="en-US" sz="1600" dirty="0">
                          <a:solidFill>
                            <a:schemeClr val="bg1"/>
                          </a:solidFill>
                        </a:rPr>
                        <a:t>Unadjusted relative risk</a:t>
                      </a:r>
                    </a:p>
                    <a:p>
                      <a:pPr>
                        <a:lnSpc>
                          <a:spcPct val="90000"/>
                        </a:lnSpc>
                      </a:pPr>
                      <a:r>
                        <a:rPr lang="en-US" sz="1600" dirty="0">
                          <a:solidFill>
                            <a:schemeClr val="bg1"/>
                          </a:solidFill>
                        </a:rPr>
                        <a:t>Adjusted relative risk</a:t>
                      </a:r>
                    </a:p>
                    <a:p>
                      <a:pPr>
                        <a:lnSpc>
                          <a:spcPct val="90000"/>
                        </a:lnSpc>
                      </a:pPr>
                      <a:r>
                        <a:rPr lang="en-US" sz="1600" dirty="0">
                          <a:solidFill>
                            <a:schemeClr val="bg1"/>
                          </a:solidFill>
                        </a:rPr>
                        <a:t>Unadjusted risk difference</a:t>
                      </a:r>
                    </a:p>
                    <a:p>
                      <a:pPr>
                        <a:lnSpc>
                          <a:spcPct val="90000"/>
                        </a:lnSpc>
                      </a:pPr>
                      <a:r>
                        <a:rPr lang="en-US" sz="1600" dirty="0">
                          <a:solidFill>
                            <a:schemeClr val="bg1"/>
                          </a:solidFill>
                        </a:rPr>
                        <a:t>Adjusted risk difference</a:t>
                      </a:r>
                    </a:p>
                  </a:txBody>
                  <a:tcPr>
                    <a:solidFill>
                      <a:schemeClr val="tx1">
                        <a:lumMod val="50000"/>
                        <a:lumOff val="50000"/>
                      </a:schemeClr>
                    </a:solidFill>
                  </a:tcPr>
                </a:tc>
                <a:tc>
                  <a:txBody>
                    <a:bodyPr/>
                    <a:lstStyle/>
                    <a:p>
                      <a:pPr>
                        <a:lnSpc>
                          <a:spcPct val="90000"/>
                        </a:lnSpc>
                      </a:pPr>
                      <a:r>
                        <a:rPr lang="en-US" sz="1600" dirty="0">
                          <a:solidFill>
                            <a:schemeClr val="bg1"/>
                          </a:solidFill>
                        </a:rPr>
                        <a:t>574 (33.2%, 31.0-35.5)</a:t>
                      </a:r>
                    </a:p>
                    <a:p>
                      <a:pPr>
                        <a:lnSpc>
                          <a:spcPct val="90000"/>
                        </a:lnSpc>
                      </a:pPr>
                      <a:r>
                        <a:rPr lang="en-US" sz="1600" dirty="0">
                          <a:solidFill>
                            <a:schemeClr val="bg1"/>
                          </a:solidFill>
                        </a:rPr>
                        <a:t>0.95 (0.88 to 1.03)</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0.95 (0.88 to 1.03)</a:t>
                      </a:r>
                    </a:p>
                    <a:p>
                      <a:pPr>
                        <a:lnSpc>
                          <a:spcPct val="90000"/>
                        </a:lnSpc>
                      </a:pPr>
                      <a:r>
                        <a:rPr lang="en-US" sz="1600" dirty="0">
                          <a:solidFill>
                            <a:schemeClr val="bg1"/>
                          </a:solidFill>
                        </a:rPr>
                        <a:t>-1.77% (-4.38 to 0.85)</a:t>
                      </a:r>
                    </a:p>
                    <a:p>
                      <a:pPr>
                        <a:lnSpc>
                          <a:spcPct val="90000"/>
                        </a:lnSpc>
                      </a:pPr>
                      <a:r>
                        <a:rPr lang="en-US" sz="1600" dirty="0">
                          <a:solidFill>
                            <a:schemeClr val="bg1"/>
                          </a:solidFill>
                        </a:rPr>
                        <a:t>-1.76% (-4.39 to 0.87)</a:t>
                      </a:r>
                    </a:p>
                  </a:txBody>
                  <a:tcPr>
                    <a:solidFill>
                      <a:schemeClr val="tx1">
                        <a:lumMod val="50000"/>
                        <a:lumOff val="50000"/>
                      </a:schemeClr>
                    </a:solidFill>
                  </a:tcPr>
                </a:tc>
                <a:tc>
                  <a:txBody>
                    <a:bodyPr/>
                    <a:lstStyle/>
                    <a:p>
                      <a:pPr>
                        <a:lnSpc>
                          <a:spcPct val="90000"/>
                        </a:lnSpc>
                      </a:pPr>
                      <a:r>
                        <a:rPr lang="en-US" sz="1600" dirty="0">
                          <a:solidFill>
                            <a:schemeClr val="bg1"/>
                          </a:solidFill>
                        </a:rPr>
                        <a:t>1606 (35.0%, 33.6 to 36.4)</a:t>
                      </a:r>
                    </a:p>
                    <a:p>
                      <a:pPr>
                        <a:lnSpc>
                          <a:spcPct val="90000"/>
                        </a:lnSpc>
                      </a:pPr>
                      <a:r>
                        <a:rPr lang="en-US" sz="1600" dirty="0">
                          <a:solidFill>
                            <a:schemeClr val="bg1"/>
                          </a:solidFill>
                        </a:rPr>
                        <a:t>1 (ref)</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1 (ref)</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1 (ref)</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1 (ref)</a:t>
                      </a:r>
                    </a:p>
                  </a:txBody>
                  <a:tcPr>
                    <a:solidFill>
                      <a:schemeClr val="tx1">
                        <a:lumMod val="50000"/>
                        <a:lumOff val="50000"/>
                      </a:schemeClr>
                    </a:solidFill>
                  </a:tcPr>
                </a:tc>
                <a:extLst>
                  <a:ext uri="{0D108BD9-81ED-4DB2-BD59-A6C34878D82A}">
                    <a16:rowId xmlns:a16="http://schemas.microsoft.com/office/drawing/2014/main" val="4279462899"/>
                  </a:ext>
                </a:extLst>
              </a:tr>
              <a:tr h="37084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600" b="1" dirty="0">
                          <a:solidFill>
                            <a:schemeClr val="bg1"/>
                          </a:solidFill>
                        </a:rPr>
                        <a:t>Any severe birth outcome</a:t>
                      </a:r>
                    </a:p>
                  </a:txBody>
                  <a:tcPr>
                    <a:solidFill>
                      <a:srgbClr val="BF1E2E"/>
                    </a:solidFill>
                  </a:tcPr>
                </a:tc>
                <a:tc>
                  <a:txBody>
                    <a:bodyPr/>
                    <a:lstStyle/>
                    <a:p>
                      <a:pPr>
                        <a:lnSpc>
                          <a:spcPct val="90000"/>
                        </a:lnSpc>
                      </a:pPr>
                      <a:endParaRPr lang="en-US" sz="1600" dirty="0">
                        <a:solidFill>
                          <a:schemeClr val="bg1"/>
                        </a:solidFill>
                      </a:endParaRPr>
                    </a:p>
                  </a:txBody>
                  <a:tcPr>
                    <a:solidFill>
                      <a:srgbClr val="BF1E2E"/>
                    </a:solidFill>
                  </a:tcPr>
                </a:tc>
                <a:tc>
                  <a:txBody>
                    <a:bodyPr/>
                    <a:lstStyle/>
                    <a:p>
                      <a:pPr>
                        <a:lnSpc>
                          <a:spcPct val="90000"/>
                        </a:lnSpc>
                      </a:pPr>
                      <a:endParaRPr lang="en-US" sz="1600" dirty="0">
                        <a:solidFill>
                          <a:schemeClr val="bg1"/>
                        </a:solidFill>
                      </a:endParaRPr>
                    </a:p>
                  </a:txBody>
                  <a:tcPr>
                    <a:solidFill>
                      <a:srgbClr val="BF1E2E"/>
                    </a:solidFill>
                  </a:tcPr>
                </a:tc>
                <a:extLst>
                  <a:ext uri="{0D108BD9-81ED-4DB2-BD59-A6C34878D82A}">
                    <a16:rowId xmlns:a16="http://schemas.microsoft.com/office/drawing/2014/main" val="2224070943"/>
                  </a:ext>
                </a:extLst>
              </a:tr>
              <a:tr h="370840">
                <a:tc>
                  <a:txBody>
                    <a:bodyPr/>
                    <a:lstStyle/>
                    <a:p>
                      <a:pPr>
                        <a:lnSpc>
                          <a:spcPct val="90000"/>
                        </a:lnSpc>
                      </a:pPr>
                      <a:r>
                        <a:rPr lang="en-US" sz="1600" dirty="0">
                          <a:solidFill>
                            <a:schemeClr val="bg1"/>
                          </a:solidFill>
                        </a:rPr>
                        <a:t>No. of women</a:t>
                      </a:r>
                    </a:p>
                    <a:p>
                      <a:pPr>
                        <a:lnSpc>
                          <a:spcPct val="90000"/>
                        </a:lnSpc>
                      </a:pPr>
                      <a:r>
                        <a:rPr lang="en-US" sz="1600" dirty="0">
                          <a:solidFill>
                            <a:schemeClr val="bg1"/>
                          </a:solidFill>
                        </a:rPr>
                        <a:t>Unadjusted relative risk</a:t>
                      </a:r>
                    </a:p>
                    <a:p>
                      <a:pPr>
                        <a:lnSpc>
                          <a:spcPct val="90000"/>
                        </a:lnSpc>
                      </a:pPr>
                      <a:r>
                        <a:rPr lang="en-US" sz="1600" dirty="0">
                          <a:solidFill>
                            <a:schemeClr val="bg1"/>
                          </a:solidFill>
                        </a:rPr>
                        <a:t>Adjusted relative risk</a:t>
                      </a:r>
                    </a:p>
                    <a:p>
                      <a:pPr>
                        <a:lnSpc>
                          <a:spcPct val="90000"/>
                        </a:lnSpc>
                      </a:pPr>
                      <a:r>
                        <a:rPr lang="en-US" sz="1600" dirty="0">
                          <a:solidFill>
                            <a:schemeClr val="bg1"/>
                          </a:solidFill>
                        </a:rPr>
                        <a:t>Unadjusted risk difference</a:t>
                      </a:r>
                    </a:p>
                    <a:p>
                      <a:pPr>
                        <a:lnSpc>
                          <a:spcPct val="90000"/>
                        </a:lnSpc>
                      </a:pPr>
                      <a:r>
                        <a:rPr lang="en-US" sz="1600" dirty="0">
                          <a:solidFill>
                            <a:schemeClr val="bg1"/>
                          </a:solidFill>
                        </a:rPr>
                        <a:t>Adjusted risk difference</a:t>
                      </a:r>
                    </a:p>
                  </a:txBody>
                  <a:tcPr>
                    <a:solidFill>
                      <a:schemeClr val="tx1">
                        <a:lumMod val="50000"/>
                        <a:lumOff val="50000"/>
                      </a:schemeClr>
                    </a:solidFill>
                  </a:tcPr>
                </a:tc>
                <a:tc>
                  <a:txBody>
                    <a:bodyPr/>
                    <a:lstStyle/>
                    <a:p>
                      <a:pPr>
                        <a:lnSpc>
                          <a:spcPct val="90000"/>
                        </a:lnSpc>
                      </a:pPr>
                      <a:r>
                        <a:rPr lang="en-US" sz="1600" dirty="0">
                          <a:solidFill>
                            <a:schemeClr val="bg1"/>
                          </a:solidFill>
                        </a:rPr>
                        <a:t>185 (10.7%, 9.3 to 12.3)</a:t>
                      </a:r>
                    </a:p>
                    <a:p>
                      <a:pPr>
                        <a:lnSpc>
                          <a:spcPct val="90000"/>
                        </a:lnSpc>
                      </a:pPr>
                      <a:r>
                        <a:rPr lang="en-US" sz="1600" dirty="0">
                          <a:solidFill>
                            <a:schemeClr val="bg1"/>
                          </a:solidFill>
                        </a:rPr>
                        <a:t>0.95 (0.81 to 1.11)</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0.95 (0.81 to 1.11)</a:t>
                      </a:r>
                    </a:p>
                    <a:p>
                      <a:pPr>
                        <a:lnSpc>
                          <a:spcPct val="90000"/>
                        </a:lnSpc>
                      </a:pPr>
                      <a:r>
                        <a:rPr lang="en-US" sz="1600" dirty="0">
                          <a:solidFill>
                            <a:schemeClr val="bg1"/>
                          </a:solidFill>
                        </a:rPr>
                        <a:t>0.60% (-.2.32 to 1.12)</a:t>
                      </a:r>
                    </a:p>
                    <a:p>
                      <a:pPr>
                        <a:lnSpc>
                          <a:spcPct val="90000"/>
                        </a:lnSpc>
                      </a:pPr>
                      <a:r>
                        <a:rPr lang="en-US" sz="1600" dirty="0">
                          <a:solidFill>
                            <a:schemeClr val="bg1"/>
                          </a:solidFill>
                        </a:rPr>
                        <a:t>0.51% (-2.27 to 1.23)</a:t>
                      </a:r>
                    </a:p>
                  </a:txBody>
                  <a:tcPr>
                    <a:solidFill>
                      <a:schemeClr val="tx1">
                        <a:lumMod val="50000"/>
                        <a:lumOff val="50000"/>
                      </a:schemeClr>
                    </a:solidFill>
                  </a:tcPr>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519 (11.3%, 10.4 to 12.3)</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1 (ref)</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1 (ref)</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1 (ref)</a:t>
                      </a:r>
                    </a:p>
                    <a:p>
                      <a:pPr marL="0" marR="0" lvl="0" indent="0" algn="l" defTabSz="457200" rtl="0" eaLnBrk="1" fontAlgn="auto" latinLnBrk="0" hangingPunct="1">
                        <a:lnSpc>
                          <a:spcPct val="90000"/>
                        </a:lnSpc>
                        <a:spcBef>
                          <a:spcPts val="0"/>
                        </a:spcBef>
                        <a:spcAft>
                          <a:spcPts val="0"/>
                        </a:spcAft>
                        <a:buClrTx/>
                        <a:buSzTx/>
                        <a:buFontTx/>
                        <a:buNone/>
                        <a:tabLst/>
                        <a:defRPr/>
                      </a:pPr>
                      <a:r>
                        <a:rPr lang="en-US" sz="1600" dirty="0">
                          <a:solidFill>
                            <a:schemeClr val="bg1"/>
                          </a:solidFill>
                        </a:rPr>
                        <a:t>1 (ref)</a:t>
                      </a:r>
                    </a:p>
                  </a:txBody>
                  <a:tcPr>
                    <a:solidFill>
                      <a:schemeClr val="tx1">
                        <a:lumMod val="50000"/>
                        <a:lumOff val="50000"/>
                      </a:schemeClr>
                    </a:solidFill>
                  </a:tcPr>
                </a:tc>
                <a:extLst>
                  <a:ext uri="{0D108BD9-81ED-4DB2-BD59-A6C34878D82A}">
                    <a16:rowId xmlns:a16="http://schemas.microsoft.com/office/drawing/2014/main" val="3965177436"/>
                  </a:ext>
                </a:extLst>
              </a:tr>
            </a:tbl>
          </a:graphicData>
        </a:graphic>
      </p:graphicFrame>
      <p:sp>
        <p:nvSpPr>
          <p:cNvPr id="2" name="Right Arrow 1">
            <a:extLst>
              <a:ext uri="{FF2B5EF4-FFF2-40B4-BE49-F238E27FC236}">
                <a16:creationId xmlns:a16="http://schemas.microsoft.com/office/drawing/2014/main" id="{03FF9818-CE87-7146-B8B0-46FA88599016}"/>
              </a:ext>
            </a:extLst>
          </p:cNvPr>
          <p:cNvSpPr/>
          <p:nvPr/>
        </p:nvSpPr>
        <p:spPr>
          <a:xfrm>
            <a:off x="120544" y="3624999"/>
            <a:ext cx="524706" cy="233203"/>
          </a:xfrm>
          <a:prstGeom prst="rightArrow">
            <a:avLst/>
          </a:prstGeom>
          <a:solidFill>
            <a:srgbClr val="C00000"/>
          </a:solidFill>
          <a:ln w="1270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61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244929" y="205979"/>
            <a:ext cx="8678635" cy="592043"/>
          </a:xfrm>
        </p:spPr>
        <p:txBody>
          <a:bodyPr vert="horz" lIns="91440" tIns="45720" rIns="91440" bIns="45720" rtlCol="0" anchor="ctr">
            <a:noAutofit/>
          </a:bodyPr>
          <a:lstStyle/>
          <a:p>
            <a:pPr>
              <a:lnSpc>
                <a:spcPct val="90000"/>
              </a:lnSpc>
            </a:pPr>
            <a:r>
              <a:rPr lang="en-US" sz="3600" dirty="0"/>
              <a:t>Treatment-Naïve Women Who are Pregnant</a:t>
            </a:r>
          </a:p>
        </p:txBody>
      </p:sp>
      <p:graphicFrame>
        <p:nvGraphicFramePr>
          <p:cNvPr id="3" name="Content Placeholder 2">
            <a:extLst>
              <a:ext uri="{FF2B5EF4-FFF2-40B4-BE49-F238E27FC236}">
                <a16:creationId xmlns:a16="http://schemas.microsoft.com/office/drawing/2014/main" id="{3E063924-1D7C-494B-B781-70578A400797}"/>
              </a:ext>
            </a:extLst>
          </p:cNvPr>
          <p:cNvGraphicFramePr>
            <a:graphicFrameLocks noGrp="1"/>
          </p:cNvGraphicFramePr>
          <p:nvPr>
            <p:ph idx="1"/>
            <p:extLst>
              <p:ext uri="{D42A27DB-BD31-4B8C-83A1-F6EECF244321}">
                <p14:modId xmlns:p14="http://schemas.microsoft.com/office/powerpoint/2010/main" val="4111153293"/>
              </p:ext>
            </p:extLst>
          </p:nvPr>
        </p:nvGraphicFramePr>
        <p:xfrm>
          <a:off x="596766" y="973879"/>
          <a:ext cx="7952874" cy="2565400"/>
        </p:xfrm>
        <a:graphic>
          <a:graphicData uri="http://schemas.openxmlformats.org/drawingml/2006/table">
            <a:tbl>
              <a:tblPr firstRow="1" bandRow="1">
                <a:tableStyleId>{5C22544A-7EE6-4342-B048-85BDC9FD1C3A}</a:tableStyleId>
              </a:tblPr>
              <a:tblGrid>
                <a:gridCol w="3975234">
                  <a:extLst>
                    <a:ext uri="{9D8B030D-6E8A-4147-A177-3AD203B41FA5}">
                      <a16:colId xmlns:a16="http://schemas.microsoft.com/office/drawing/2014/main" val="2414743659"/>
                    </a:ext>
                  </a:extLst>
                </a:gridCol>
                <a:gridCol w="3977640">
                  <a:extLst>
                    <a:ext uri="{9D8B030D-6E8A-4147-A177-3AD203B41FA5}">
                      <a16:colId xmlns:a16="http://schemas.microsoft.com/office/drawing/2014/main" val="1350938401"/>
                    </a:ext>
                  </a:extLst>
                </a:gridCol>
              </a:tblGrid>
              <a:tr h="370840">
                <a:tc gridSpan="2">
                  <a:txBody>
                    <a:bodyPr/>
                    <a:lstStyle/>
                    <a:p>
                      <a:r>
                        <a:rPr lang="en-US" sz="1400" dirty="0"/>
                        <a:t>Recommendations </a:t>
                      </a:r>
                      <a:r>
                        <a:rPr lang="en-US" sz="1400" i="0" dirty="0">
                          <a:solidFill>
                            <a:schemeClr val="bg1"/>
                          </a:solidFill>
                        </a:rPr>
                        <a:t>for Use of Antiretroviral Drugs in Pregnant HIV-1-Infected Women </a:t>
                      </a:r>
                      <a:endParaRPr lang="en-US" sz="1400" i="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rgbClr val="BF1E2E"/>
                    </a:solidFill>
                  </a:tcPr>
                </a:tc>
                <a:tc hMerge="1">
                  <a:txBody>
                    <a:bodyPr/>
                    <a:lstStyle/>
                    <a:p>
                      <a:endParaRPr lang="en-US"/>
                    </a:p>
                  </a:txBody>
                  <a:tcPr/>
                </a:tc>
                <a:extLst>
                  <a:ext uri="{0D108BD9-81ED-4DB2-BD59-A6C34878D82A}">
                    <a16:rowId xmlns:a16="http://schemas.microsoft.com/office/drawing/2014/main" val="2654974120"/>
                  </a:ext>
                </a:extLst>
              </a:tr>
              <a:tr h="370840">
                <a:tc>
                  <a:txBody>
                    <a:bodyPr/>
                    <a:lstStyle/>
                    <a:p>
                      <a:r>
                        <a:rPr lang="en-US" sz="1400" b="0" i="1" u="none" strike="noStrike" kern="1200" dirty="0">
                          <a:solidFill>
                            <a:schemeClr val="bg1"/>
                          </a:solidFill>
                          <a:effectLst/>
                          <a:latin typeface="+mn-lt"/>
                          <a:ea typeface="+mn-ea"/>
                          <a:cs typeface="+mn-cs"/>
                        </a:rPr>
                        <a:t>Preferred 2-NRTI</a:t>
                      </a:r>
                    </a:p>
                    <a:p>
                      <a:r>
                        <a:rPr lang="en-US" sz="1400" b="0" i="0" u="none" strike="noStrike" kern="1200" dirty="0">
                          <a:solidFill>
                            <a:schemeClr val="bg1"/>
                          </a:solidFill>
                          <a:effectLst/>
                          <a:latin typeface="+mn-lt"/>
                          <a:ea typeface="+mn-ea"/>
                          <a:cs typeface="+mn-cs"/>
                        </a:rPr>
                        <a:t>ABC/3TC</a:t>
                      </a:r>
                    </a:p>
                    <a:p>
                      <a:r>
                        <a:rPr lang="en-US" sz="1400" b="0" i="0" u="none" strike="noStrike" kern="1200" dirty="0">
                          <a:solidFill>
                            <a:schemeClr val="bg1"/>
                          </a:solidFill>
                          <a:effectLst/>
                          <a:latin typeface="+mn-lt"/>
                          <a:ea typeface="+mn-ea"/>
                          <a:cs typeface="+mn-cs"/>
                        </a:rPr>
                        <a:t>TDF/FTC or TDF/3TC</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solidFill>
                      <a:schemeClr val="tx1">
                        <a:lumMod val="50000"/>
                        <a:lumOff val="50000"/>
                      </a:schemeClr>
                    </a:solidFill>
                  </a:tcPr>
                </a:tc>
                <a:tc>
                  <a:txBody>
                    <a:bodyPr/>
                    <a:lstStyle/>
                    <a:p>
                      <a:r>
                        <a:rPr lang="en-US" sz="1400" i="1" dirty="0">
                          <a:solidFill>
                            <a:schemeClr val="bg1"/>
                          </a:solidFill>
                        </a:rPr>
                        <a:t>Alternative </a:t>
                      </a:r>
                      <a:r>
                        <a:rPr lang="en-US" sz="1400" b="0" i="1" u="none" strike="noStrike" kern="1200" dirty="0">
                          <a:solidFill>
                            <a:schemeClr val="bg1"/>
                          </a:solidFill>
                          <a:effectLst/>
                          <a:latin typeface="+mn-lt"/>
                          <a:ea typeface="+mn-ea"/>
                          <a:cs typeface="+mn-cs"/>
                        </a:rPr>
                        <a:t>2-NRTI</a:t>
                      </a:r>
                    </a:p>
                    <a:p>
                      <a:r>
                        <a:rPr lang="en-US" sz="1400" b="0" i="0" u="none" strike="noStrike" kern="1200" dirty="0">
                          <a:solidFill>
                            <a:schemeClr val="bg1"/>
                          </a:solidFill>
                          <a:effectLst/>
                          <a:latin typeface="+mn-lt"/>
                          <a:ea typeface="+mn-ea"/>
                          <a:cs typeface="+mn-cs"/>
                        </a:rPr>
                        <a:t>ZDV/3TC</a:t>
                      </a:r>
                      <a:endParaRPr lang="en-US" sz="1400" i="0" dirty="0">
                        <a:solidFill>
                          <a:schemeClr val="bg1"/>
                        </a:solidFill>
                      </a:endParaRPr>
                    </a:p>
                  </a:txBody>
                  <a:tcPr>
                    <a:lnR w="12700" cap="flat" cmpd="sng" algn="ctr">
                      <a:solidFill>
                        <a:schemeClr val="bg1">
                          <a:lumMod val="50000"/>
                        </a:schemeClr>
                      </a:solidFill>
                      <a:prstDash val="solid"/>
                      <a:round/>
                      <a:headEnd type="none" w="med" len="med"/>
                      <a:tailEnd type="none" w="med" len="med"/>
                    </a:lnR>
                    <a:solidFill>
                      <a:schemeClr val="tx1">
                        <a:lumMod val="50000"/>
                        <a:lumOff val="50000"/>
                      </a:schemeClr>
                    </a:solidFill>
                  </a:tcPr>
                </a:tc>
                <a:extLst>
                  <a:ext uri="{0D108BD9-81ED-4DB2-BD59-A6C34878D82A}">
                    <a16:rowId xmlns:a16="http://schemas.microsoft.com/office/drawing/2014/main" val="3348055528"/>
                  </a:ext>
                </a:extLst>
              </a:tr>
              <a:tr h="370840">
                <a:tc>
                  <a:txBody>
                    <a:bodyPr/>
                    <a:lstStyle/>
                    <a:p>
                      <a:r>
                        <a:rPr lang="en-US" sz="1400" i="1" dirty="0">
                          <a:solidFill>
                            <a:schemeClr val="bg1"/>
                          </a:solidFill>
                        </a:rPr>
                        <a:t>Preferred PI</a:t>
                      </a:r>
                    </a:p>
                    <a:p>
                      <a:r>
                        <a:rPr lang="en-US" sz="1400" i="0" dirty="0">
                          <a:solidFill>
                            <a:schemeClr val="bg1"/>
                          </a:solidFill>
                        </a:rPr>
                        <a:t>ATV/r plus preferred 2-NRTI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bg1"/>
                          </a:solidFill>
                        </a:rPr>
                        <a:t>DRV/r plus preferred 2-NRTI</a:t>
                      </a:r>
                    </a:p>
                  </a:txBody>
                  <a:tcPr>
                    <a:lnL w="12700" cap="flat" cmpd="sng" algn="ctr">
                      <a:solidFill>
                        <a:schemeClr val="bg1">
                          <a:lumMod val="50000"/>
                        </a:schemeClr>
                      </a:solidFill>
                      <a:prstDash val="solid"/>
                      <a:round/>
                      <a:headEnd type="none" w="med" len="med"/>
                      <a:tailEnd type="none" w="med" len="med"/>
                    </a:lnL>
                    <a:solidFill>
                      <a:schemeClr val="tx1">
                        <a:lumMod val="75000"/>
                        <a:lumOff val="2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schemeClr val="bg1"/>
                          </a:solidFill>
                        </a:rPr>
                        <a:t>Alternative PI</a:t>
                      </a:r>
                      <a:endParaRPr lang="en-US" sz="1400" i="0"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bg1"/>
                          </a:solidFill>
                        </a:rPr>
                        <a:t>LPV/r plus preferred 2-NRTI</a:t>
                      </a:r>
                    </a:p>
                  </a:txBody>
                  <a:tcPr>
                    <a:lnR w="12700" cap="flat" cmpd="sng" algn="ctr">
                      <a:solidFill>
                        <a:schemeClr val="bg1">
                          <a:lumMod val="50000"/>
                        </a:schemeClr>
                      </a:solidFill>
                      <a:prstDash val="solid"/>
                      <a:round/>
                      <a:headEnd type="none" w="med" len="med"/>
                      <a:tailEnd type="none" w="med" len="med"/>
                    </a:lnR>
                    <a:solidFill>
                      <a:schemeClr val="tx1">
                        <a:lumMod val="75000"/>
                        <a:lumOff val="25000"/>
                      </a:schemeClr>
                    </a:solidFill>
                  </a:tcPr>
                </a:tc>
                <a:extLst>
                  <a:ext uri="{0D108BD9-81ED-4DB2-BD59-A6C34878D82A}">
                    <a16:rowId xmlns:a16="http://schemas.microsoft.com/office/drawing/2014/main" val="125919551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schemeClr val="bg1"/>
                          </a:solidFill>
                        </a:rPr>
                        <a:t>Preferred Integrase Inhibitors</a:t>
                      </a:r>
                      <a:endParaRPr lang="en-US" sz="1400" i="0"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bg1"/>
                          </a:solidFill>
                        </a:rPr>
                        <a:t>RAL plus preferred 2-NRTI</a:t>
                      </a:r>
                      <a:endParaRPr lang="en-US" sz="1400" i="1" dirty="0">
                        <a:solidFill>
                          <a:schemeClr val="bg1"/>
                        </a:solidFill>
                      </a:endParaRPr>
                    </a:p>
                  </a:txBody>
                  <a:tcP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schemeClr val="bg1"/>
                          </a:solidFill>
                        </a:rPr>
                        <a:t>Alternative Integrase Inhibitors</a:t>
                      </a:r>
                      <a:endParaRPr lang="en-US" sz="1400" i="0"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bg1"/>
                          </a:solidFill>
                        </a:rPr>
                        <a:t>EFV plus preferred 2-NRTI</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bg1"/>
                          </a:solidFill>
                        </a:rPr>
                        <a:t>RPV/TDF/FTC (or RPV plus preferred 2-NRTI)</a:t>
                      </a:r>
                      <a:endParaRPr lang="en-US" sz="1400" dirty="0">
                        <a:solidFill>
                          <a:schemeClr val="bg1"/>
                        </a:solidFill>
                      </a:endParaRPr>
                    </a:p>
                  </a:txBody>
                  <a:tcP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288782136"/>
                  </a:ext>
                </a:extLst>
              </a:tr>
            </a:tbl>
          </a:graphicData>
        </a:graphic>
      </p:graphicFrame>
      <p:sp>
        <p:nvSpPr>
          <p:cNvPr id="4" name="TextBox 3">
            <a:extLst>
              <a:ext uri="{FF2B5EF4-FFF2-40B4-BE49-F238E27FC236}">
                <a16:creationId xmlns:a16="http://schemas.microsoft.com/office/drawing/2014/main" id="{877EB099-BA13-2241-8E81-C6F418C118AD}"/>
              </a:ext>
            </a:extLst>
          </p:cNvPr>
          <p:cNvSpPr txBox="1"/>
          <p:nvPr/>
        </p:nvSpPr>
        <p:spPr>
          <a:xfrm>
            <a:off x="3081577" y="4593988"/>
            <a:ext cx="5976851" cy="430887"/>
          </a:xfrm>
          <a:prstGeom prst="rect">
            <a:avLst/>
          </a:prstGeom>
          <a:noFill/>
        </p:spPr>
        <p:txBody>
          <a:bodyPr wrap="square" rtlCol="0">
            <a:spAutoFit/>
          </a:bodyPr>
          <a:lstStyle/>
          <a:p>
            <a:r>
              <a:rPr lang="en-US" sz="1100" dirty="0">
                <a:solidFill>
                  <a:schemeClr val="bg1"/>
                </a:solidFill>
              </a:rPr>
              <a:t>DHSS. </a:t>
            </a:r>
            <a:r>
              <a:rPr lang="en-US" sz="1100" i="1" dirty="0">
                <a:solidFill>
                  <a:schemeClr val="bg1"/>
                </a:solidFill>
              </a:rPr>
              <a:t>Recommendations for Use of Antiretroviral Drugs in Pregnant HIV-1-Infected Women for Maternal Health and Interventions to Reduce Perinatal HIV Transmission in the United States</a:t>
            </a:r>
            <a:r>
              <a:rPr lang="en-US" sz="1100" dirty="0">
                <a:solidFill>
                  <a:schemeClr val="bg1"/>
                </a:solidFill>
              </a:rPr>
              <a:t>. 2018.  </a:t>
            </a:r>
          </a:p>
        </p:txBody>
      </p:sp>
      <p:sp>
        <p:nvSpPr>
          <p:cNvPr id="2" name="Rectangle 1">
            <a:extLst>
              <a:ext uri="{FF2B5EF4-FFF2-40B4-BE49-F238E27FC236}">
                <a16:creationId xmlns:a16="http://schemas.microsoft.com/office/drawing/2014/main" id="{49B6105E-FB70-AD4B-8613-296F8C99A866}"/>
              </a:ext>
            </a:extLst>
          </p:cNvPr>
          <p:cNvSpPr/>
          <p:nvPr/>
        </p:nvSpPr>
        <p:spPr>
          <a:xfrm>
            <a:off x="594360" y="3532203"/>
            <a:ext cx="7955280" cy="634279"/>
          </a:xfrm>
          <a:prstGeom prst="rect">
            <a:avLst/>
          </a:prstGeom>
          <a:solidFill>
            <a:srgbClr val="BF1E2E"/>
          </a:solidFill>
          <a:ln w="12700">
            <a:solidFill>
              <a:schemeClr val="bg1">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1400" dirty="0"/>
              <a:t>DHSS recommends against dolutegravir in women of childbearing potential who plan to conceive or are not using effective contraception</a:t>
            </a:r>
          </a:p>
        </p:txBody>
      </p:sp>
    </p:spTree>
    <p:extLst>
      <p:ext uri="{BB962C8B-B14F-4D97-AF65-F5344CB8AC3E}">
        <p14:creationId xmlns:p14="http://schemas.microsoft.com/office/powerpoint/2010/main" val="1198117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BE68E-BC16-DE42-8751-5094896728A4}"/>
              </a:ext>
            </a:extLst>
          </p:cNvPr>
          <p:cNvSpPr>
            <a:spLocks noGrp="1"/>
          </p:cNvSpPr>
          <p:nvPr>
            <p:ph type="title"/>
          </p:nvPr>
        </p:nvSpPr>
        <p:spPr/>
        <p:txBody>
          <a:bodyPr vert="horz" lIns="91440" tIns="45720" rIns="91440" bIns="45720" rtlCol="0" anchor="ctr">
            <a:noAutofit/>
          </a:bodyPr>
          <a:lstStyle/>
          <a:p>
            <a:pPr>
              <a:lnSpc>
                <a:spcPct val="90000"/>
              </a:lnSpc>
            </a:pPr>
            <a:r>
              <a:rPr lang="en-US" dirty="0"/>
              <a:t>DTG at Conception and Neural Tube Defects: Update</a:t>
            </a:r>
          </a:p>
        </p:txBody>
      </p:sp>
      <p:sp>
        <p:nvSpPr>
          <p:cNvPr id="7" name="Title 5">
            <a:extLst>
              <a:ext uri="{FF2B5EF4-FFF2-40B4-BE49-F238E27FC236}">
                <a16:creationId xmlns:a16="http://schemas.microsoft.com/office/drawing/2014/main" id="{2F04BD14-7401-244D-B69D-1F703337110E}"/>
              </a:ext>
            </a:extLst>
          </p:cNvPr>
          <p:cNvSpPr txBox="1">
            <a:spLocks/>
          </p:cNvSpPr>
          <p:nvPr/>
        </p:nvSpPr>
        <p:spPr>
          <a:xfrm>
            <a:off x="125828" y="126927"/>
            <a:ext cx="9015885" cy="660482"/>
          </a:xfrm>
          <a:prstGeom prst="ellipse">
            <a:avLst/>
          </a:prstGeom>
        </p:spPr>
        <p:txBody>
          <a:bodyPr vert="horz" lIns="91440" tIns="45720" rIns="91440" bIns="45720" rtlCol="0" anchor="ctr">
            <a:noAutofit/>
          </a:bodyPr>
          <a:lstStyle>
            <a:lvl1pPr algn="ctr">
              <a:spcBef>
                <a:spcPct val="0"/>
              </a:spcBef>
              <a:buNone/>
              <a:defRPr sz="4000">
                <a:latin typeface="+mj-lt"/>
                <a:ea typeface="+mj-ea"/>
                <a:cs typeface="+mj-cs"/>
              </a:defRPr>
            </a:lvl1pPr>
            <a:lvl2pPr lvl="1" algn="ctr">
              <a:defRPr sz="4000"/>
            </a:lvl2pPr>
          </a:lstStyle>
          <a:p>
            <a:endParaRPr lang="en-US" dirty="0"/>
          </a:p>
        </p:txBody>
      </p:sp>
      <p:pic>
        <p:nvPicPr>
          <p:cNvPr id="10" name="Content Placeholder 9">
            <a:extLst>
              <a:ext uri="{FF2B5EF4-FFF2-40B4-BE49-F238E27FC236}">
                <a16:creationId xmlns:a16="http://schemas.microsoft.com/office/drawing/2014/main" id="{8720BC0D-99CB-3B44-A908-51D28680CA8A}"/>
              </a:ext>
            </a:extLst>
          </p:cNvPr>
          <p:cNvPicPr>
            <a:picLocks noGrp="1" noChangeAspect="1"/>
          </p:cNvPicPr>
          <p:nvPr>
            <p:ph idx="1"/>
          </p:nvPr>
        </p:nvPicPr>
        <p:blipFill>
          <a:blip r:embed="rId4"/>
          <a:stretch>
            <a:fillRect/>
          </a:stretch>
        </p:blipFill>
        <p:spPr>
          <a:xfrm>
            <a:off x="278296" y="2268606"/>
            <a:ext cx="6177722" cy="2191161"/>
          </a:xfrm>
          <a:prstGeom prst="rect">
            <a:avLst/>
          </a:prstGeom>
        </p:spPr>
      </p:pic>
      <p:sp>
        <p:nvSpPr>
          <p:cNvPr id="11" name="Rectangle 10">
            <a:extLst>
              <a:ext uri="{FF2B5EF4-FFF2-40B4-BE49-F238E27FC236}">
                <a16:creationId xmlns:a16="http://schemas.microsoft.com/office/drawing/2014/main" id="{709A1CFB-D2CE-E243-86FE-ED70523BDD12}"/>
              </a:ext>
            </a:extLst>
          </p:cNvPr>
          <p:cNvSpPr/>
          <p:nvPr/>
        </p:nvSpPr>
        <p:spPr>
          <a:xfrm>
            <a:off x="3085470" y="4542498"/>
            <a:ext cx="6056243" cy="507831"/>
          </a:xfrm>
          <a:prstGeom prst="rect">
            <a:avLst/>
          </a:prstGeom>
        </p:spPr>
        <p:txBody>
          <a:bodyPr wrap="square">
            <a:spAutoFit/>
          </a:bodyPr>
          <a:lstStyle/>
          <a:p>
            <a:pPr defTabSz="1219170">
              <a:defRPr/>
            </a:pPr>
            <a:r>
              <a:rPr lang="en-US" sz="900" dirty="0" err="1">
                <a:solidFill>
                  <a:schemeClr val="bg1"/>
                </a:solidFill>
              </a:rPr>
              <a:t>Zash</a:t>
            </a:r>
            <a:r>
              <a:rPr lang="en-US" sz="900" dirty="0">
                <a:solidFill>
                  <a:schemeClr val="bg1"/>
                </a:solidFill>
              </a:rPr>
              <a:t> R, et al. AIDS 2018; Amsterdam, the Netherlands; July 23-27, 2018; </a:t>
            </a:r>
            <a:r>
              <a:rPr lang="en-US" sz="900" dirty="0" err="1">
                <a:solidFill>
                  <a:schemeClr val="bg1"/>
                </a:solidFill>
              </a:rPr>
              <a:t>Abst</a:t>
            </a:r>
            <a:r>
              <a:rPr lang="en-US" sz="900" dirty="0">
                <a:solidFill>
                  <a:schemeClr val="bg1"/>
                </a:solidFill>
              </a:rPr>
              <a:t>. TUSY1502.</a:t>
            </a:r>
          </a:p>
          <a:p>
            <a:pPr defTabSz="1219170">
              <a:defRPr/>
            </a:pPr>
            <a:r>
              <a:rPr lang="en-US" sz="900" dirty="0">
                <a:solidFill>
                  <a:schemeClr val="bg1"/>
                </a:solidFill>
              </a:rPr>
              <a:t>DHSS. </a:t>
            </a:r>
            <a:r>
              <a:rPr lang="en-US" sz="900" dirty="0">
                <a:solidFill>
                  <a:schemeClr val="bg1"/>
                </a:solidFill>
                <a:sym typeface="Calibri"/>
              </a:rPr>
              <a:t>Recommendations Regarding the Use of Dolutegravir in Adults and Adolescents with HIV who are Pregnant or of Child-Bearing Potential. 2018. </a:t>
            </a:r>
            <a:endParaRPr lang="en-US" sz="900" dirty="0">
              <a:solidFill>
                <a:schemeClr val="bg1"/>
              </a:solidFill>
            </a:endParaRPr>
          </a:p>
        </p:txBody>
      </p:sp>
      <p:sp>
        <p:nvSpPr>
          <p:cNvPr id="12" name="Rectangle 11">
            <a:extLst>
              <a:ext uri="{FF2B5EF4-FFF2-40B4-BE49-F238E27FC236}">
                <a16:creationId xmlns:a16="http://schemas.microsoft.com/office/drawing/2014/main" id="{327A3C01-FA2B-EF46-A5B4-426D01BA63BB}"/>
              </a:ext>
            </a:extLst>
          </p:cNvPr>
          <p:cNvSpPr/>
          <p:nvPr/>
        </p:nvSpPr>
        <p:spPr>
          <a:xfrm>
            <a:off x="6310244" y="2789584"/>
            <a:ext cx="2629650" cy="1351720"/>
          </a:xfrm>
          <a:prstGeom prst="rect">
            <a:avLst/>
          </a:prstGeom>
          <a:solidFill>
            <a:srgbClr val="BF1E2E"/>
          </a:solidFill>
        </p:spPr>
        <p:style>
          <a:lnRef idx="1">
            <a:schemeClr val="accent1"/>
          </a:lnRef>
          <a:fillRef idx="3">
            <a:schemeClr val="accent1"/>
          </a:fillRef>
          <a:effectRef idx="2">
            <a:schemeClr val="accent1"/>
          </a:effectRef>
          <a:fontRef idx="minor">
            <a:schemeClr val="lt1"/>
          </a:fontRef>
        </p:style>
        <p:txBody>
          <a:bodyPr rtlCol="0" anchor="ctr"/>
          <a:lstStyle/>
          <a:p>
            <a:pPr marL="182880" indent="-182880">
              <a:lnSpc>
                <a:spcPct val="90000"/>
              </a:lnSpc>
              <a:spcBef>
                <a:spcPts val="600"/>
              </a:spcBef>
              <a:buFont typeface="Wingdings" pitchFamily="2" charset="2"/>
              <a:buChar char="§"/>
            </a:pPr>
            <a:r>
              <a:rPr lang="en-US" sz="1400" dirty="0"/>
              <a:t>Women who become pregnant while taking dolutegravir can continue taking this agent</a:t>
            </a:r>
          </a:p>
          <a:p>
            <a:pPr marL="182880" indent="-182880">
              <a:lnSpc>
                <a:spcPct val="90000"/>
              </a:lnSpc>
              <a:spcBef>
                <a:spcPts val="600"/>
              </a:spcBef>
              <a:buFont typeface="Wingdings" pitchFamily="2" charset="2"/>
              <a:buChar char="§"/>
            </a:pPr>
            <a:r>
              <a:rPr lang="en-US" sz="1400" dirty="0"/>
              <a:t>Potential to switch if last menstrual period was within prior 8 weeks </a:t>
            </a:r>
          </a:p>
        </p:txBody>
      </p:sp>
      <p:sp>
        <p:nvSpPr>
          <p:cNvPr id="13" name="Content Placeholder 2">
            <a:extLst>
              <a:ext uri="{FF2B5EF4-FFF2-40B4-BE49-F238E27FC236}">
                <a16:creationId xmlns:a16="http://schemas.microsoft.com/office/drawing/2014/main" id="{27473F08-621B-E342-AD9F-A7769C8CDA4A}"/>
              </a:ext>
            </a:extLst>
          </p:cNvPr>
          <p:cNvSpPr txBox="1">
            <a:spLocks/>
          </p:cNvSpPr>
          <p:nvPr/>
        </p:nvSpPr>
        <p:spPr>
          <a:xfrm>
            <a:off x="669312" y="1063229"/>
            <a:ext cx="7566913" cy="128607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pitchFamily="2" charset="2"/>
              <a:buChar char="§"/>
            </a:pPr>
            <a:r>
              <a:rPr lang="en-US" sz="1400" dirty="0"/>
              <a:t>From 1 May-15 July, there were 2 more NTDs; 1 in an infant exposed to DTG started during pregnancy (8 weeks GA) and 1 birth to an HIV-uninfected woman</a:t>
            </a:r>
          </a:p>
          <a:p>
            <a:pPr>
              <a:lnSpc>
                <a:spcPct val="90000"/>
              </a:lnSpc>
              <a:buFont typeface="Wingdings" pitchFamily="2" charset="2"/>
              <a:buChar char="§"/>
            </a:pPr>
            <a:r>
              <a:rPr lang="en-US" sz="1400" dirty="0"/>
              <a:t>NTDs in DTG started in pregnancy: 1/3104 (0.03%, 95% CI 0.01%, 0.18%)</a:t>
            </a:r>
          </a:p>
          <a:p>
            <a:pPr>
              <a:lnSpc>
                <a:spcPct val="90000"/>
              </a:lnSpc>
              <a:buFont typeface="Wingdings" pitchFamily="2" charset="2"/>
              <a:buChar char="§"/>
            </a:pPr>
            <a:r>
              <a:rPr lang="en-US" sz="1400" dirty="0"/>
              <a:t>Updated prevalence of DTG exposure at conception is 4/596 (0.67%, 95% CI 0.26%, 1.7%)</a:t>
            </a:r>
            <a:r>
              <a:rPr lang="en-US" sz="1400" dirty="0">
                <a:cs typeface="Calibri Light" panose="020F0302020204030204" pitchFamily="34" charset="0"/>
              </a:rPr>
              <a:t> </a:t>
            </a:r>
          </a:p>
        </p:txBody>
      </p:sp>
    </p:spTree>
    <p:extLst>
      <p:ext uri="{BB962C8B-B14F-4D97-AF65-F5344CB8AC3E}">
        <p14:creationId xmlns:p14="http://schemas.microsoft.com/office/powerpoint/2010/main" val="49235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457200" y="427781"/>
            <a:ext cx="8229600" cy="857250"/>
          </a:xfrm>
        </p:spPr>
        <p:txBody>
          <a:bodyPr vert="horz" lIns="91440" tIns="45720" rIns="91440" bIns="45720" rtlCol="0" anchor="ctr">
            <a:noAutofit/>
          </a:bodyPr>
          <a:lstStyle/>
          <a:p>
            <a:pPr>
              <a:lnSpc>
                <a:spcPct val="90000"/>
              </a:lnSpc>
            </a:pPr>
            <a:r>
              <a:rPr lang="en-US" sz="3200" dirty="0"/>
              <a:t>DOLPHIN: DTG vs EFV-based therapy in mothers initiating antiretroviral treatment in late pregnancy (28-36w gestation)</a:t>
            </a:r>
          </a:p>
        </p:txBody>
      </p:sp>
      <p:sp>
        <p:nvSpPr>
          <p:cNvPr id="3" name="TextBox 2">
            <a:extLst>
              <a:ext uri="{FF2B5EF4-FFF2-40B4-BE49-F238E27FC236}">
                <a16:creationId xmlns:a16="http://schemas.microsoft.com/office/drawing/2014/main" id="{1D79A50A-D451-BC42-BACE-431A20DEE57A}"/>
              </a:ext>
            </a:extLst>
          </p:cNvPr>
          <p:cNvSpPr txBox="1"/>
          <p:nvPr/>
        </p:nvSpPr>
        <p:spPr>
          <a:xfrm>
            <a:off x="3035807" y="4782312"/>
            <a:ext cx="6045439" cy="261610"/>
          </a:xfrm>
          <a:prstGeom prst="rect">
            <a:avLst/>
          </a:prstGeom>
          <a:noFill/>
        </p:spPr>
        <p:txBody>
          <a:bodyPr wrap="square" rtlCol="0">
            <a:spAutoFit/>
          </a:bodyPr>
          <a:lstStyle/>
          <a:p>
            <a:r>
              <a:rPr lang="en-US" sz="1100" kern="0" dirty="0" err="1">
                <a:solidFill>
                  <a:schemeClr val="bg1"/>
                </a:solidFill>
              </a:rPr>
              <a:t>Orrell</a:t>
            </a:r>
            <a:r>
              <a:rPr lang="en-US" sz="1100" kern="0" dirty="0">
                <a:solidFill>
                  <a:schemeClr val="bg1"/>
                </a:solidFill>
              </a:rPr>
              <a:t> C, et al. Presented at AIDS 2018, Amsterdam, the Netherlands; July 23-27,. </a:t>
            </a:r>
            <a:r>
              <a:rPr lang="en-US" sz="1100" kern="0" dirty="0" err="1">
                <a:solidFill>
                  <a:schemeClr val="bg1"/>
                </a:solidFill>
              </a:rPr>
              <a:t>Abst</a:t>
            </a:r>
            <a:r>
              <a:rPr lang="en-US" sz="1100" kern="0" dirty="0">
                <a:solidFill>
                  <a:schemeClr val="bg1"/>
                </a:solidFill>
              </a:rPr>
              <a:t>. THAB0307LB.</a:t>
            </a:r>
          </a:p>
        </p:txBody>
      </p:sp>
      <p:sp>
        <p:nvSpPr>
          <p:cNvPr id="11" name="TextBox 10">
            <a:extLst>
              <a:ext uri="{FF2B5EF4-FFF2-40B4-BE49-F238E27FC236}">
                <a16:creationId xmlns:a16="http://schemas.microsoft.com/office/drawing/2014/main" id="{150D8C4C-86FE-E849-B46B-D86FF370AA08}"/>
              </a:ext>
            </a:extLst>
          </p:cNvPr>
          <p:cNvSpPr txBox="1"/>
          <p:nvPr/>
        </p:nvSpPr>
        <p:spPr>
          <a:xfrm>
            <a:off x="5513832" y="4235022"/>
            <a:ext cx="3474720" cy="276999"/>
          </a:xfrm>
          <a:prstGeom prst="rect">
            <a:avLst/>
          </a:prstGeom>
          <a:noFill/>
        </p:spPr>
        <p:txBody>
          <a:bodyPr wrap="square" rtlCol="0">
            <a:spAutoFit/>
          </a:bodyPr>
          <a:lstStyle/>
          <a:p>
            <a:pPr algn="r"/>
            <a:r>
              <a:rPr lang="en-US" sz="1200" dirty="0"/>
              <a:t>DTG = dolutegravir; EVF = efavirenz</a:t>
            </a:r>
          </a:p>
        </p:txBody>
      </p:sp>
      <p:pic>
        <p:nvPicPr>
          <p:cNvPr id="8" name="Picture 7">
            <a:extLst>
              <a:ext uri="{FF2B5EF4-FFF2-40B4-BE49-F238E27FC236}">
                <a16:creationId xmlns:a16="http://schemas.microsoft.com/office/drawing/2014/main" id="{03855093-6C40-C74A-961C-F528EBF7363B}"/>
              </a:ext>
            </a:extLst>
          </p:cNvPr>
          <p:cNvPicPr/>
          <p:nvPr/>
        </p:nvPicPr>
        <p:blipFill rotWithShape="1">
          <a:blip r:embed="rId4">
            <a:extLst>
              <a:ext uri="{28A0092B-C50C-407E-A947-70E740481C1C}">
                <a14:useLocalDpi xmlns:a14="http://schemas.microsoft.com/office/drawing/2010/main" val="0"/>
              </a:ext>
            </a:extLst>
          </a:blip>
          <a:srcRect l="1064" t="1587" r="1064" b="1587"/>
          <a:stretch/>
        </p:blipFill>
        <p:spPr bwMode="auto">
          <a:xfrm>
            <a:off x="457200" y="1528346"/>
            <a:ext cx="3974917" cy="2796480"/>
          </a:xfrm>
          <a:prstGeom prst="rect">
            <a:avLst/>
          </a:prstGeom>
          <a:noFill/>
          <a:ln>
            <a:noFill/>
          </a:ln>
          <a:effectLst>
            <a:outerShdw blurRad="50800" dist="38100" dir="5400000" algn="t" rotWithShape="0">
              <a:prstClr val="black">
                <a:alpha val="40000"/>
              </a:prstClr>
            </a:outerShdw>
          </a:effectLst>
        </p:spPr>
      </p:pic>
      <p:graphicFrame>
        <p:nvGraphicFramePr>
          <p:cNvPr id="9" name="Table 8">
            <a:extLst>
              <a:ext uri="{FF2B5EF4-FFF2-40B4-BE49-F238E27FC236}">
                <a16:creationId xmlns:a16="http://schemas.microsoft.com/office/drawing/2014/main" id="{E1A6B1FF-A5D7-8441-8A99-478DAD4F93B6}"/>
              </a:ext>
            </a:extLst>
          </p:cNvPr>
          <p:cNvGraphicFramePr>
            <a:graphicFrameLocks noGrp="1"/>
          </p:cNvGraphicFramePr>
          <p:nvPr>
            <p:extLst>
              <p:ext uri="{D42A27DB-BD31-4B8C-83A1-F6EECF244321}">
                <p14:modId xmlns:p14="http://schemas.microsoft.com/office/powerpoint/2010/main" val="9244375"/>
              </p:ext>
            </p:extLst>
          </p:nvPr>
        </p:nvGraphicFramePr>
        <p:xfrm>
          <a:off x="4512295" y="1708484"/>
          <a:ext cx="4174505" cy="1959122"/>
        </p:xfrm>
        <a:graphic>
          <a:graphicData uri="http://schemas.openxmlformats.org/drawingml/2006/table">
            <a:tbl>
              <a:tblPr firstRow="1" firstCol="1" bandRow="1"/>
              <a:tblGrid>
                <a:gridCol w="1325240">
                  <a:extLst>
                    <a:ext uri="{9D8B030D-6E8A-4147-A177-3AD203B41FA5}">
                      <a16:colId xmlns:a16="http://schemas.microsoft.com/office/drawing/2014/main" val="20000"/>
                    </a:ext>
                  </a:extLst>
                </a:gridCol>
                <a:gridCol w="1109141">
                  <a:extLst>
                    <a:ext uri="{9D8B030D-6E8A-4147-A177-3AD203B41FA5}">
                      <a16:colId xmlns:a16="http://schemas.microsoft.com/office/drawing/2014/main" val="20001"/>
                    </a:ext>
                  </a:extLst>
                </a:gridCol>
                <a:gridCol w="993930">
                  <a:extLst>
                    <a:ext uri="{9D8B030D-6E8A-4147-A177-3AD203B41FA5}">
                      <a16:colId xmlns:a16="http://schemas.microsoft.com/office/drawing/2014/main" val="20002"/>
                    </a:ext>
                  </a:extLst>
                </a:gridCol>
                <a:gridCol w="746194">
                  <a:extLst>
                    <a:ext uri="{9D8B030D-6E8A-4147-A177-3AD203B41FA5}">
                      <a16:colId xmlns:a16="http://schemas.microsoft.com/office/drawing/2014/main" val="20003"/>
                    </a:ext>
                  </a:extLst>
                </a:gridCol>
              </a:tblGrid>
              <a:tr h="544595">
                <a:tc>
                  <a:txBody>
                    <a:bodyPr/>
                    <a:lstStyle/>
                    <a:p>
                      <a:pPr algn="ctr">
                        <a:lnSpc>
                          <a:spcPct val="107000"/>
                        </a:lnSpc>
                      </a:pPr>
                      <a:r>
                        <a:rPr lang="en-GB" sz="1600" b="1" dirty="0">
                          <a:solidFill>
                            <a:schemeClr val="bg1"/>
                          </a:solidFill>
                          <a:effectLst/>
                          <a:latin typeface="Calibri" panose="020F0502020204030204" pitchFamily="34" charset="0"/>
                          <a:cs typeface="Times New Roman" panose="02020603050405020304" pitchFamily="18" charset="0"/>
                        </a:rPr>
                        <a:t>ITT (M=F)</a:t>
                      </a:r>
                    </a:p>
                  </a:txBody>
                  <a:tcPr marL="68580" marR="68580" marT="0" marB="0" anchor="ctr">
                    <a:lnL>
                      <a:noFill/>
                    </a:lnL>
                    <a:lnR>
                      <a:noFill/>
                    </a:lnR>
                    <a:lnT>
                      <a:noFill/>
                    </a:lnT>
                    <a:lnB>
                      <a:noFill/>
                    </a:lnB>
                    <a:solidFill>
                      <a:schemeClr val="tx1">
                        <a:lumMod val="75000"/>
                        <a:lumOff val="25000"/>
                      </a:schemeClr>
                    </a:solidFill>
                  </a:tcPr>
                </a:tc>
                <a:tc>
                  <a:txBody>
                    <a:bodyPr/>
                    <a:lstStyle/>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DTG</a:t>
                      </a:r>
                    </a:p>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a:t>
                      </a:r>
                      <a:r>
                        <a:rPr lang="en-GB" sz="1400" b="1" baseline="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 29)</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tx1">
                        <a:lumMod val="75000"/>
                        <a:lumOff val="25000"/>
                      </a:schemeClr>
                    </a:solidFill>
                  </a:tcPr>
                </a:tc>
                <a:tc>
                  <a:txBody>
                    <a:bodyPr/>
                    <a:lstStyle/>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EFV</a:t>
                      </a:r>
                    </a:p>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 = 31)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tx1">
                        <a:lumMod val="75000"/>
                        <a:lumOff val="25000"/>
                      </a:schemeClr>
                    </a:solidFill>
                  </a:tcPr>
                </a:tc>
                <a:tc>
                  <a:txBody>
                    <a:bodyPr/>
                    <a:lstStyle/>
                    <a:p>
                      <a:pPr algn="ctr">
                        <a:lnSpc>
                          <a:spcPct val="107000"/>
                        </a:lnSpc>
                        <a:spcAft>
                          <a:spcPts val="0"/>
                        </a:spcAft>
                      </a:pPr>
                      <a:r>
                        <a:rPr lang="en-GB" sz="1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 value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chemeClr val="tx1">
                        <a:lumMod val="75000"/>
                        <a:lumOff val="25000"/>
                      </a:schemeClr>
                    </a:solidFill>
                  </a:tcPr>
                </a:tc>
                <a:extLst>
                  <a:ext uri="{0D108BD9-81ED-4DB2-BD59-A6C34878D82A}">
                    <a16:rowId xmlns:a16="http://schemas.microsoft.com/office/drawing/2014/main" val="10000"/>
                  </a:ext>
                </a:extLst>
              </a:tr>
              <a:tr h="260660">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GB" sz="900" dirty="0"/>
                    </a:p>
                  </a:txBody>
                  <a:tcPr marL="68580" marR="68580" marT="0" marB="0" anchor="b">
                    <a:lnL>
                      <a:noFill/>
                    </a:lnL>
                    <a:lnR>
                      <a:noFill/>
                    </a:lnR>
                    <a:lnT>
                      <a:noFill/>
                    </a:lnT>
                    <a:lnB>
                      <a:noFill/>
                    </a:lnB>
                  </a:tcPr>
                </a:tc>
                <a:tc>
                  <a:txBody>
                    <a:bodyPr/>
                    <a:lstStyle/>
                    <a:p>
                      <a:endParaRPr lang="en-GB"/>
                    </a:p>
                  </a:txBody>
                  <a:tcPr marL="68580" marR="68580" marT="0" marB="0" anchor="b">
                    <a:lnL>
                      <a:noFill/>
                    </a:lnL>
                    <a:lnR>
                      <a:noFill/>
                    </a:lnR>
                    <a:lnT>
                      <a:noFill/>
                    </a:lnT>
                    <a:lnB>
                      <a:noFill/>
                    </a:lnB>
                  </a:tcPr>
                </a:tc>
                <a:tc>
                  <a:txBody>
                    <a:bodyPr/>
                    <a:lstStyle/>
                    <a:p>
                      <a:endParaRPr lang="en-GB" sz="900" dirty="0"/>
                    </a:p>
                  </a:txBody>
                  <a:tcPr marL="68580" marR="68580" marT="0" marB="0" anchor="b">
                    <a:lnL>
                      <a:noFill/>
                    </a:lnL>
                    <a:lnR>
                      <a:noFill/>
                    </a:lnR>
                    <a:lnT>
                      <a:noFill/>
                    </a:lnT>
                    <a:lnB>
                      <a:noFill/>
                    </a:lnB>
                  </a:tcPr>
                </a:tc>
                <a:extLst>
                  <a:ext uri="{0D108BD9-81ED-4DB2-BD59-A6C34878D82A}">
                    <a16:rowId xmlns:a16="http://schemas.microsoft.com/office/drawing/2014/main" val="10001"/>
                  </a:ext>
                </a:extLst>
              </a:tr>
              <a:tr h="207321">
                <a:tc gridSpan="4">
                  <a:txBody>
                    <a:bodyPr/>
                    <a:lstStyle/>
                    <a:p>
                      <a:pPr algn="just">
                        <a:lnSpc>
                          <a:spcPct val="107000"/>
                        </a:lnSpc>
                        <a:spcAft>
                          <a:spcPts val="0"/>
                        </a:spcAft>
                      </a:pPr>
                      <a:r>
                        <a:rPr lang="en-GB" sz="1400" b="1" dirty="0">
                          <a:solidFill>
                            <a:srgbClr val="404040"/>
                          </a:solidFill>
                          <a:effectLst/>
                          <a:latin typeface="+mn-lt"/>
                          <a:ea typeface="Calibri" panose="020F0502020204030204" pitchFamily="34" charset="0"/>
                          <a:cs typeface="Times New Roman" panose="02020603050405020304" pitchFamily="18" charset="0"/>
                        </a:rPr>
                        <a:t>HIV-1 RNA level at PP visit</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54023">
                <a:tc>
                  <a:txBody>
                    <a:bodyPr/>
                    <a:lstStyle/>
                    <a:p>
                      <a:pPr algn="l">
                        <a:lnSpc>
                          <a:spcPct val="107000"/>
                        </a:lnSpc>
                        <a:spcAft>
                          <a:spcPts val="0"/>
                        </a:spcAft>
                      </a:pPr>
                      <a:r>
                        <a:rPr lang="en-GB" sz="1200" b="1" dirty="0">
                          <a:solidFill>
                            <a:srgbClr val="404040"/>
                          </a:solidFill>
                          <a:effectLst/>
                          <a:latin typeface="+mn-lt"/>
                          <a:ea typeface="Calibri" panose="020F0502020204030204" pitchFamily="34" charset="0"/>
                          <a:cs typeface="Times New Roman" panose="02020603050405020304" pitchFamily="18" charset="0"/>
                        </a:rPr>
                        <a:t>  </a:t>
                      </a:r>
                      <a:r>
                        <a:rPr lang="en-GB" sz="1400" b="1" dirty="0">
                          <a:solidFill>
                            <a:srgbClr val="404040"/>
                          </a:solidFill>
                          <a:effectLst/>
                          <a:latin typeface="+mn-lt"/>
                          <a:ea typeface="Calibri" panose="020F0502020204030204" pitchFamily="34" charset="0"/>
                          <a:cs typeface="Times New Roman" panose="02020603050405020304" pitchFamily="18" charset="0"/>
                        </a:rPr>
                        <a:t>&lt;50 </a:t>
                      </a:r>
                      <a:r>
                        <a:rPr lang="en-GB" sz="1200" b="1" dirty="0">
                          <a:solidFill>
                            <a:srgbClr val="404040"/>
                          </a:solidFill>
                          <a:effectLst/>
                          <a:latin typeface="+mn-lt"/>
                          <a:ea typeface="Calibri" panose="020F0502020204030204" pitchFamily="34" charset="0"/>
                          <a:cs typeface="Times New Roman" panose="02020603050405020304" pitchFamily="18" charset="0"/>
                        </a:rPr>
                        <a:t>copies/mL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C00000"/>
                          </a:solidFill>
                          <a:effectLst/>
                          <a:latin typeface="+mn-lt"/>
                          <a:ea typeface="Calibri" panose="020F0502020204030204" pitchFamily="34" charset="0"/>
                          <a:cs typeface="Times New Roman" panose="02020603050405020304" pitchFamily="18" charset="0"/>
                        </a:rPr>
                        <a:t>20 (69.0%)</a:t>
                      </a:r>
                      <a:endParaRPr lang="en-GB"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C00000"/>
                          </a:solidFill>
                          <a:effectLst/>
                          <a:latin typeface="+mn-lt"/>
                          <a:ea typeface="Calibri" panose="020F0502020204030204" pitchFamily="34" charset="0"/>
                          <a:cs typeface="Times New Roman" panose="02020603050405020304" pitchFamily="18" charset="0"/>
                        </a:rPr>
                        <a:t>12 (38.7%)</a:t>
                      </a:r>
                      <a:endParaRPr lang="en-GB"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C00000"/>
                          </a:solidFill>
                          <a:effectLst/>
                          <a:latin typeface="+mn-lt"/>
                          <a:ea typeface="Calibri" panose="020F0502020204030204" pitchFamily="34" charset="0"/>
                          <a:cs typeface="Times New Roman" panose="02020603050405020304" pitchFamily="18" charset="0"/>
                        </a:rPr>
                        <a:t>0.02</a:t>
                      </a:r>
                      <a:endParaRPr lang="en-GB" sz="18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269999">
                <a:tc>
                  <a:txBody>
                    <a:bodyPr/>
                    <a:lstStyle/>
                    <a:p>
                      <a:pPr algn="l">
                        <a:lnSpc>
                          <a:spcPct val="107000"/>
                        </a:lnSpc>
                        <a:spcAft>
                          <a:spcPts val="0"/>
                        </a:spcAft>
                      </a:pPr>
                      <a:r>
                        <a:rPr lang="en-GB" sz="1200" b="1" dirty="0">
                          <a:solidFill>
                            <a:srgbClr val="404040"/>
                          </a:solidFill>
                          <a:effectLst/>
                          <a:latin typeface="+mn-lt"/>
                          <a:ea typeface="Calibri" panose="020F0502020204030204" pitchFamily="34" charset="0"/>
                          <a:cs typeface="Times New Roman" panose="02020603050405020304" pitchFamily="18" charset="0"/>
                        </a:rPr>
                        <a:t>  </a:t>
                      </a:r>
                      <a:r>
                        <a:rPr lang="en-GB" sz="1400" b="1" dirty="0">
                          <a:solidFill>
                            <a:srgbClr val="404040"/>
                          </a:solidFill>
                          <a:effectLst/>
                          <a:latin typeface="+mn-lt"/>
                          <a:ea typeface="Calibri" panose="020F0502020204030204" pitchFamily="34" charset="0"/>
                          <a:cs typeface="Times New Roman" panose="02020603050405020304" pitchFamily="18" charset="0"/>
                        </a:rPr>
                        <a:t>≥50 </a:t>
                      </a:r>
                      <a:r>
                        <a:rPr lang="en-GB" sz="1200" b="1" dirty="0">
                          <a:solidFill>
                            <a:srgbClr val="404040"/>
                          </a:solidFill>
                          <a:effectLst/>
                          <a:latin typeface="+mn-lt"/>
                          <a:ea typeface="Calibri" panose="020F0502020204030204" pitchFamily="34" charset="0"/>
                          <a:cs typeface="Times New Roman" panose="02020603050405020304" pitchFamily="18" charset="0"/>
                        </a:rPr>
                        <a:t>copies/mL</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404040"/>
                          </a:solidFill>
                          <a:effectLst/>
                          <a:latin typeface="+mn-lt"/>
                          <a:ea typeface="Calibri" panose="020F0502020204030204" pitchFamily="34" charset="0"/>
                          <a:cs typeface="Times New Roman" panose="02020603050405020304" pitchFamily="18" charset="0"/>
                        </a:rPr>
                        <a:t>9 (31%)</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404040"/>
                          </a:solidFill>
                          <a:effectLst/>
                          <a:latin typeface="+mn-lt"/>
                          <a:ea typeface="Calibri" panose="020F0502020204030204" pitchFamily="34" charset="0"/>
                          <a:cs typeface="Times New Roman" panose="02020603050405020304" pitchFamily="18" charset="0"/>
                        </a:rPr>
                        <a:t>19 (61.3%)</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400" b="1" dirty="0">
                          <a:solidFill>
                            <a:srgbClr val="404040"/>
                          </a:solidFill>
                          <a:effectLst/>
                          <a:latin typeface="+mn-lt"/>
                          <a:ea typeface="Calibri" panose="020F0502020204030204" pitchFamily="34" charset="0"/>
                          <a:cs typeface="Times New Roman" panose="02020603050405020304" pitchFamily="18" charset="0"/>
                        </a:rPr>
                        <a:t> </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260660">
                <a:tc>
                  <a:txBody>
                    <a:bodyPr/>
                    <a:lstStyle/>
                    <a:p>
                      <a:pPr>
                        <a:lnSpc>
                          <a:spcPct val="107000"/>
                        </a:lnSpc>
                      </a:pPr>
                      <a:endParaRPr lang="en-GB" sz="1000" dirty="0">
                        <a:effectLst/>
                        <a:latin typeface="+mn-lt"/>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GB" sz="800" dirty="0">
                        <a:latin typeface="+mn-lt"/>
                      </a:endParaRPr>
                    </a:p>
                  </a:txBody>
                  <a:tcPr marL="68580" marR="68580" marT="0" marB="0" anchor="b">
                    <a:lnL>
                      <a:noFill/>
                    </a:lnL>
                    <a:lnR>
                      <a:noFill/>
                    </a:lnR>
                    <a:lnT>
                      <a:noFill/>
                    </a:lnT>
                    <a:lnB>
                      <a:noFill/>
                    </a:lnB>
                  </a:tcPr>
                </a:tc>
                <a:tc>
                  <a:txBody>
                    <a:bodyPr/>
                    <a:lstStyle/>
                    <a:p>
                      <a:endParaRPr lang="en-GB"/>
                    </a:p>
                  </a:txBody>
                  <a:tcPr marL="68580" marR="68580" marT="0" marB="0" anchor="b">
                    <a:lnL>
                      <a:noFill/>
                    </a:lnL>
                    <a:lnR>
                      <a:noFill/>
                    </a:lnR>
                    <a:lnT>
                      <a:noFill/>
                    </a:lnT>
                    <a:lnB>
                      <a:noFill/>
                    </a:lnB>
                  </a:tcPr>
                </a:tc>
                <a:tc>
                  <a:txBody>
                    <a:bodyPr/>
                    <a:lstStyle/>
                    <a:p>
                      <a:endParaRPr lang="en-GB" dirty="0"/>
                    </a:p>
                  </a:txBody>
                  <a:tcPr marL="68580" marR="68580" marT="0" marB="0" anchor="b">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0" name="Rectangle 9">
            <a:extLst>
              <a:ext uri="{FF2B5EF4-FFF2-40B4-BE49-F238E27FC236}">
                <a16:creationId xmlns:a16="http://schemas.microsoft.com/office/drawing/2014/main" id="{BFA26E81-1B90-1D4B-BB16-354C5ED9DC4D}"/>
              </a:ext>
            </a:extLst>
          </p:cNvPr>
          <p:cNvSpPr/>
          <p:nvPr/>
        </p:nvSpPr>
        <p:spPr>
          <a:xfrm>
            <a:off x="4509246" y="3362198"/>
            <a:ext cx="4572000" cy="630942"/>
          </a:xfrm>
          <a:prstGeom prst="rect">
            <a:avLst/>
          </a:prstGeom>
        </p:spPr>
        <p:txBody>
          <a:bodyPr>
            <a:spAutoFit/>
          </a:bodyPr>
          <a:lstStyle/>
          <a:p>
            <a:pPr algn="just">
              <a:lnSpc>
                <a:spcPct val="150000"/>
              </a:lnSpc>
              <a:spcBef>
                <a:spcPts val="600"/>
              </a:spcBef>
              <a:spcAft>
                <a:spcPts val="0"/>
              </a:spcAft>
            </a:pPr>
            <a:r>
              <a:rPr lang="en-GB" sz="1000" dirty="0">
                <a:ea typeface="Calibri" panose="020F0502020204030204" pitchFamily="34" charset="0"/>
              </a:rPr>
              <a:t>* &lt;50 copies/mL or UD (Roche </a:t>
            </a:r>
            <a:r>
              <a:rPr lang="en-GB" sz="1000" dirty="0" err="1">
                <a:ea typeface="Calibri" panose="020F0502020204030204" pitchFamily="34" charset="0"/>
              </a:rPr>
              <a:t>Ampliprep</a:t>
            </a:r>
            <a:r>
              <a:rPr lang="en-GB" sz="1000" dirty="0">
                <a:ea typeface="Calibri" panose="020F0502020204030204" pitchFamily="34" charset="0"/>
              </a:rPr>
              <a:t> </a:t>
            </a:r>
            <a:r>
              <a:rPr lang="en-GB" sz="1000" dirty="0" err="1">
                <a:ea typeface="Calibri" panose="020F0502020204030204" pitchFamily="34" charset="0"/>
              </a:rPr>
              <a:t>Cobas</a:t>
            </a:r>
            <a:r>
              <a:rPr lang="en-GB" sz="1000" dirty="0">
                <a:ea typeface="Calibri" panose="020F0502020204030204" pitchFamily="34" charset="0"/>
              </a:rPr>
              <a:t> </a:t>
            </a:r>
            <a:r>
              <a:rPr lang="en-GB" sz="1000" dirty="0" err="1">
                <a:ea typeface="Calibri" panose="020F0502020204030204" pitchFamily="34" charset="0"/>
              </a:rPr>
              <a:t>Taqman</a:t>
            </a:r>
            <a:r>
              <a:rPr lang="en-GB" sz="1000" dirty="0">
                <a:ea typeface="Calibri" panose="020F0502020204030204" pitchFamily="34" charset="0"/>
              </a:rPr>
              <a:t> HIV-1 2.0)</a:t>
            </a:r>
          </a:p>
          <a:p>
            <a:r>
              <a:rPr lang="en-GB" sz="1000" dirty="0">
                <a:ea typeface="Calibri" panose="020F0502020204030204" pitchFamily="34" charset="0"/>
              </a:rPr>
              <a:t>** Pearson Chi-squared</a:t>
            </a:r>
          </a:p>
          <a:p>
            <a:r>
              <a:rPr lang="en-GB" sz="1000" dirty="0"/>
              <a:t>Includes individuals missing or discontinued by visit</a:t>
            </a:r>
          </a:p>
        </p:txBody>
      </p:sp>
    </p:spTree>
    <p:extLst>
      <p:ext uri="{BB962C8B-B14F-4D97-AF65-F5344CB8AC3E}">
        <p14:creationId xmlns:p14="http://schemas.microsoft.com/office/powerpoint/2010/main" val="353859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a:normAutofit fontScale="90000"/>
          </a:bodyPr>
          <a:lstStyle/>
          <a:p>
            <a:br>
              <a:rPr lang="en-US" dirty="0"/>
            </a:br>
            <a:endParaRPr lang="en-US" dirty="0"/>
          </a:p>
        </p:txBody>
      </p:sp>
      <p:sp>
        <p:nvSpPr>
          <p:cNvPr id="4" name="Title 5">
            <a:extLst>
              <a:ext uri="{FF2B5EF4-FFF2-40B4-BE49-F238E27FC236}">
                <a16:creationId xmlns:a16="http://schemas.microsoft.com/office/drawing/2014/main" id="{403A501F-A2F8-A14B-82D2-1839FB89A7BB}"/>
              </a:ext>
            </a:extLst>
          </p:cNvPr>
          <p:cNvSpPr txBox="1">
            <a:spLocks/>
          </p:cNvSpPr>
          <p:nvPr/>
        </p:nvSpPr>
        <p:spPr>
          <a:xfrm>
            <a:off x="114460" y="118872"/>
            <a:ext cx="891508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Recommended Initial ART Regimens: 2018 </a:t>
            </a:r>
          </a:p>
        </p:txBody>
      </p:sp>
      <p:graphicFrame>
        <p:nvGraphicFramePr>
          <p:cNvPr id="8" name="Content Placeholder 2">
            <a:extLst>
              <a:ext uri="{FF2B5EF4-FFF2-40B4-BE49-F238E27FC236}">
                <a16:creationId xmlns:a16="http://schemas.microsoft.com/office/drawing/2014/main" id="{7ACBAEC7-3138-B243-892B-472D0D2BECCD}"/>
              </a:ext>
            </a:extLst>
          </p:cNvPr>
          <p:cNvGraphicFramePr>
            <a:graphicFrameLocks noGrp="1"/>
          </p:cNvGraphicFramePr>
          <p:nvPr>
            <p:ph idx="1"/>
            <p:extLst>
              <p:ext uri="{D42A27DB-BD31-4B8C-83A1-F6EECF244321}">
                <p14:modId xmlns:p14="http://schemas.microsoft.com/office/powerpoint/2010/main" val="3845074553"/>
              </p:ext>
            </p:extLst>
          </p:nvPr>
        </p:nvGraphicFramePr>
        <p:xfrm>
          <a:off x="787829" y="1139150"/>
          <a:ext cx="7687160" cy="2895600"/>
        </p:xfrm>
        <a:graphic>
          <a:graphicData uri="http://schemas.openxmlformats.org/drawingml/2006/table">
            <a:tbl>
              <a:tblPr firstRow="1" bandRow="1">
                <a:tableStyleId>{5C22544A-7EE6-4342-B048-85BDC9FD1C3A}</a:tableStyleId>
              </a:tblPr>
              <a:tblGrid>
                <a:gridCol w="2281942">
                  <a:extLst>
                    <a:ext uri="{9D8B030D-6E8A-4147-A177-3AD203B41FA5}">
                      <a16:colId xmlns:a16="http://schemas.microsoft.com/office/drawing/2014/main" val="2414743659"/>
                    </a:ext>
                  </a:extLst>
                </a:gridCol>
                <a:gridCol w="5405218">
                  <a:extLst>
                    <a:ext uri="{9D8B030D-6E8A-4147-A177-3AD203B41FA5}">
                      <a16:colId xmlns:a16="http://schemas.microsoft.com/office/drawing/2014/main" val="3164392086"/>
                    </a:ext>
                  </a:extLst>
                </a:gridCol>
              </a:tblGrid>
              <a:tr h="251482">
                <a:tc>
                  <a:txBody>
                    <a:bodyPr/>
                    <a:lstStyle/>
                    <a:p>
                      <a:pPr algn="ctr"/>
                      <a:r>
                        <a:rPr lang="en-US" sz="1800" dirty="0"/>
                        <a:t>DHHS</a:t>
                      </a:r>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solidFill>
                      <a:srgbClr val="BF1E2E"/>
                    </a:solidFill>
                  </a:tcPr>
                </a:tc>
                <a:tc>
                  <a:txBody>
                    <a:bodyPr/>
                    <a:lstStyle/>
                    <a:p>
                      <a:pPr algn="ctr"/>
                      <a:r>
                        <a:rPr lang="en-US" sz="1800" dirty="0"/>
                        <a:t>IAS</a:t>
                      </a:r>
                    </a:p>
                  </a:txBody>
                  <a:tcP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solidFill>
                      <a:srgbClr val="BF1E2E"/>
                    </a:solidFill>
                  </a:tcPr>
                </a:tc>
                <a:extLst>
                  <a:ext uri="{0D108BD9-81ED-4DB2-BD59-A6C34878D82A}">
                    <a16:rowId xmlns:a16="http://schemas.microsoft.com/office/drawing/2014/main" val="2654974120"/>
                  </a:ext>
                </a:extLst>
              </a:tr>
              <a:tr h="1627797">
                <a:tc>
                  <a:txBody>
                    <a:bodyPr/>
                    <a:lstStyle/>
                    <a:p>
                      <a:r>
                        <a:rPr lang="en-US" sz="1600" dirty="0">
                          <a:solidFill>
                            <a:schemeClr val="bg1"/>
                          </a:solidFill>
                        </a:rPr>
                        <a:t>INSTI plus 2 NRTIs: </a:t>
                      </a:r>
                    </a:p>
                    <a:p>
                      <a:pPr marL="171450" indent="-171450">
                        <a:buFont typeface="Wingdings" pitchFamily="2" charset="2"/>
                        <a:buChar char="§"/>
                      </a:pPr>
                      <a:r>
                        <a:rPr lang="en-US" sz="1600" dirty="0">
                          <a:solidFill>
                            <a:schemeClr val="bg1"/>
                          </a:solidFill>
                        </a:rPr>
                        <a:t>BIC/TAF/FTC (AI) </a:t>
                      </a:r>
                    </a:p>
                    <a:p>
                      <a:pPr marL="171450" indent="-171450">
                        <a:buFont typeface="Wingdings" pitchFamily="2" charset="2"/>
                        <a:buChar char="§"/>
                      </a:pPr>
                      <a:r>
                        <a:rPr lang="en-US" sz="1600" dirty="0">
                          <a:solidFill>
                            <a:schemeClr val="bg1"/>
                          </a:solidFill>
                        </a:rPr>
                        <a:t>DTG/ABC/3TC (AI)—if HLA-B*5701 negative</a:t>
                      </a:r>
                    </a:p>
                    <a:p>
                      <a:pPr marL="171450" indent="-171450">
                        <a:buFont typeface="Wingdings" pitchFamily="2" charset="2"/>
                        <a:buChar char="§"/>
                      </a:pPr>
                      <a:r>
                        <a:rPr lang="en-US" sz="1600" dirty="0">
                          <a:solidFill>
                            <a:schemeClr val="bg1"/>
                          </a:solidFill>
                        </a:rPr>
                        <a:t>DTG plus tenofovir /FTC (AI for both TAF/FTC and TDF/FTC)</a:t>
                      </a:r>
                    </a:p>
                    <a:p>
                      <a:pPr marL="171450" indent="-171450">
                        <a:buFont typeface="Wingdings" pitchFamily="2" charset="2"/>
                        <a:buChar char="§"/>
                      </a:pPr>
                      <a:r>
                        <a:rPr lang="en-US" sz="1600" dirty="0">
                          <a:solidFill>
                            <a:schemeClr val="bg1"/>
                          </a:solidFill>
                        </a:rPr>
                        <a:t>RAL plus </a:t>
                      </a:r>
                      <a:r>
                        <a:rPr lang="en-US" sz="1600" dirty="0" err="1">
                          <a:solidFill>
                            <a:schemeClr val="bg1"/>
                          </a:solidFill>
                        </a:rPr>
                        <a:t>tenofovirb</a:t>
                      </a:r>
                      <a:r>
                        <a:rPr lang="en-US" sz="1600" dirty="0">
                          <a:solidFill>
                            <a:schemeClr val="bg1"/>
                          </a:solidFill>
                        </a:rPr>
                        <a:t> /FTC (BI for TDF/FTC, BII for TAF/FTC) </a:t>
                      </a:r>
                    </a:p>
                  </a:txBody>
                  <a:tcP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marL="285750" indent="-285750">
                        <a:buFont typeface="Wingdings" pitchFamily="2" charset="2"/>
                        <a:buChar char="§"/>
                      </a:pPr>
                      <a:r>
                        <a:rPr lang="en-US" sz="1600" kern="1200" dirty="0">
                          <a:solidFill>
                            <a:schemeClr val="bg1"/>
                          </a:solidFill>
                          <a:effectLst/>
                          <a:latin typeface="+mn-lt"/>
                          <a:ea typeface="+mn-ea"/>
                          <a:cs typeface="+mn-cs"/>
                        </a:rPr>
                        <a:t>Bictegravir/TAF/emtricitabine</a:t>
                      </a:r>
                    </a:p>
                    <a:p>
                      <a:pPr marL="285750" indent="-285750">
                        <a:buFont typeface="Wingdings" pitchFamily="2" charset="2"/>
                        <a:buChar char="§"/>
                      </a:pPr>
                      <a:r>
                        <a:rPr lang="en-US" sz="1600" kern="1200" dirty="0">
                          <a:solidFill>
                            <a:schemeClr val="bg1"/>
                          </a:solidFill>
                          <a:effectLst/>
                          <a:latin typeface="+mn-lt"/>
                          <a:ea typeface="+mn-ea"/>
                          <a:cs typeface="+mn-cs"/>
                        </a:rPr>
                        <a:t>Dolutegravir/abacavir/lamivudine </a:t>
                      </a:r>
                    </a:p>
                    <a:p>
                      <a:pPr marL="285750" indent="-285750">
                        <a:buFont typeface="Wingdings" pitchFamily="2" charset="2"/>
                        <a:buChar char="§"/>
                      </a:pPr>
                      <a:r>
                        <a:rPr lang="en-US" sz="1600" kern="1200" dirty="0">
                          <a:solidFill>
                            <a:schemeClr val="bg1"/>
                          </a:solidFill>
                          <a:effectLst/>
                          <a:latin typeface="+mn-lt"/>
                          <a:ea typeface="+mn-ea"/>
                          <a:cs typeface="+mn-cs"/>
                        </a:rPr>
                        <a:t>Dolutegravir plus TAF/emtricitabine</a:t>
                      </a:r>
                    </a:p>
                  </a:txBody>
                  <a:tcP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348055528"/>
                  </a:ext>
                </a:extLst>
              </a:tr>
            </a:tbl>
          </a:graphicData>
        </a:graphic>
      </p:graphicFrame>
      <p:sp>
        <p:nvSpPr>
          <p:cNvPr id="5" name="TextBox 4">
            <a:extLst>
              <a:ext uri="{FF2B5EF4-FFF2-40B4-BE49-F238E27FC236}">
                <a16:creationId xmlns:a16="http://schemas.microsoft.com/office/drawing/2014/main" id="{99E5AFC4-7FC7-2B40-B5E7-53740E6E06A6}"/>
              </a:ext>
            </a:extLst>
          </p:cNvPr>
          <p:cNvSpPr txBox="1"/>
          <p:nvPr/>
        </p:nvSpPr>
        <p:spPr>
          <a:xfrm>
            <a:off x="3089106" y="3151157"/>
            <a:ext cx="5377720" cy="861774"/>
          </a:xfrm>
          <a:prstGeom prst="rect">
            <a:avLst/>
          </a:prstGeom>
          <a:solidFill>
            <a:srgbClr val="BF1E2E"/>
          </a:solidFill>
        </p:spPr>
        <p:txBody>
          <a:bodyPr wrap="square" rtlCol="0">
            <a:spAutoFit/>
          </a:bodyPr>
          <a:lstStyle/>
          <a:p>
            <a:r>
              <a:rPr lang="en-US" sz="1000" dirty="0">
                <a:solidFill>
                  <a:schemeClr val="bg1"/>
                </a:solidFill>
              </a:rPr>
              <a:t>In women who are pregnant or of childbearing potential, before prescribing one of these regimens:</a:t>
            </a:r>
          </a:p>
          <a:p>
            <a:pPr marL="274320" indent="-171450">
              <a:buFont typeface="Wingdings" pitchFamily="2" charset="2"/>
              <a:buChar char="§"/>
            </a:pPr>
            <a:r>
              <a:rPr lang="en-US" sz="1000" dirty="0">
                <a:solidFill>
                  <a:schemeClr val="bg1"/>
                </a:solidFill>
              </a:rPr>
              <a:t>Test for pregnancy prior to ART initiation </a:t>
            </a:r>
          </a:p>
          <a:p>
            <a:pPr marL="274320" indent="-171450">
              <a:buFont typeface="Wingdings" pitchFamily="2" charset="2"/>
              <a:buChar char="§"/>
            </a:pPr>
            <a:r>
              <a:rPr lang="en-US" sz="1000" dirty="0">
                <a:solidFill>
                  <a:schemeClr val="bg1"/>
                </a:solidFill>
              </a:rPr>
              <a:t>Discuss the benefits and risks of using DTG</a:t>
            </a:r>
          </a:p>
          <a:p>
            <a:pPr marL="274320" indent="-171450">
              <a:buFont typeface="Wingdings" pitchFamily="2" charset="2"/>
              <a:buChar char="§"/>
            </a:pPr>
            <a:r>
              <a:rPr lang="en-US" sz="1000" dirty="0">
                <a:solidFill>
                  <a:schemeClr val="bg1"/>
                </a:solidFill>
              </a:rPr>
              <a:t>BIC is not recommended</a:t>
            </a:r>
          </a:p>
          <a:p>
            <a:pPr marL="274320" indent="-171450">
              <a:buFont typeface="Wingdings" pitchFamily="2" charset="2"/>
              <a:buChar char="§"/>
            </a:pPr>
            <a:r>
              <a:rPr lang="en-US" sz="1000" dirty="0">
                <a:solidFill>
                  <a:schemeClr val="bg1"/>
                </a:solidFill>
              </a:rPr>
              <a:t>EVG is not recommended</a:t>
            </a:r>
          </a:p>
        </p:txBody>
      </p:sp>
      <p:sp>
        <p:nvSpPr>
          <p:cNvPr id="9" name="TextBox 8">
            <a:extLst>
              <a:ext uri="{FF2B5EF4-FFF2-40B4-BE49-F238E27FC236}">
                <a16:creationId xmlns:a16="http://schemas.microsoft.com/office/drawing/2014/main" id="{9BCC43A1-4C78-1F49-ACD4-929C0E0D0871}"/>
              </a:ext>
            </a:extLst>
          </p:cNvPr>
          <p:cNvSpPr txBox="1"/>
          <p:nvPr/>
        </p:nvSpPr>
        <p:spPr>
          <a:xfrm>
            <a:off x="3026694" y="4675911"/>
            <a:ext cx="6059837" cy="430887"/>
          </a:xfrm>
          <a:prstGeom prst="rect">
            <a:avLst/>
          </a:prstGeom>
          <a:noFill/>
        </p:spPr>
        <p:txBody>
          <a:bodyPr wrap="square" rtlCol="0">
            <a:spAutoFit/>
          </a:bodyPr>
          <a:lstStyle/>
          <a:p>
            <a:r>
              <a:rPr lang="en-US" sz="1100" dirty="0">
                <a:solidFill>
                  <a:schemeClr val="bg1"/>
                </a:solidFill>
              </a:rPr>
              <a:t>DHHS. </a:t>
            </a:r>
            <a:r>
              <a:rPr lang="en-US" sz="1100" i="1" dirty="0">
                <a:solidFill>
                  <a:schemeClr val="bg1"/>
                </a:solidFill>
              </a:rPr>
              <a:t>Guidelines for the use of antiretroviral agents in HIV-1-infected adults and adolescents. </a:t>
            </a:r>
            <a:r>
              <a:rPr lang="en-US" sz="1100" dirty="0">
                <a:solidFill>
                  <a:schemeClr val="bg1"/>
                </a:solidFill>
              </a:rPr>
              <a:t>2018.</a:t>
            </a:r>
          </a:p>
          <a:p>
            <a:r>
              <a:rPr lang="en-US" sz="1100" dirty="0" err="1">
                <a:solidFill>
                  <a:schemeClr val="bg1"/>
                </a:solidFill>
              </a:rPr>
              <a:t>Saag</a:t>
            </a:r>
            <a:r>
              <a:rPr lang="en-US" sz="1100" dirty="0">
                <a:solidFill>
                  <a:schemeClr val="bg1"/>
                </a:solidFill>
              </a:rPr>
              <a:t> MS, et al. </a:t>
            </a:r>
            <a:r>
              <a:rPr lang="en-US" sz="1100" i="1" dirty="0">
                <a:solidFill>
                  <a:schemeClr val="bg1"/>
                </a:solidFill>
              </a:rPr>
              <a:t>JAMA. </a:t>
            </a:r>
            <a:r>
              <a:rPr lang="en-US" sz="1100" dirty="0">
                <a:solidFill>
                  <a:schemeClr val="bg1"/>
                </a:solidFill>
              </a:rPr>
              <a:t>2018;320(4):379-396 </a:t>
            </a:r>
          </a:p>
        </p:txBody>
      </p:sp>
    </p:spTree>
    <p:extLst>
      <p:ext uri="{BB962C8B-B14F-4D97-AF65-F5344CB8AC3E}">
        <p14:creationId xmlns:p14="http://schemas.microsoft.com/office/powerpoint/2010/main" val="1821859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pPr>
              <a:lnSpc>
                <a:spcPct val="90000"/>
              </a:lnSpc>
            </a:pPr>
            <a:r>
              <a:rPr lang="en-US" sz="3300" dirty="0"/>
              <a:t>DHHS Recommendations for DTG in Pregnancy</a:t>
            </a:r>
          </a:p>
        </p:txBody>
      </p:sp>
      <p:sp>
        <p:nvSpPr>
          <p:cNvPr id="5" name="Rectangle 4">
            <a:extLst>
              <a:ext uri="{FF2B5EF4-FFF2-40B4-BE49-F238E27FC236}">
                <a16:creationId xmlns:a16="http://schemas.microsoft.com/office/drawing/2014/main" id="{BC94F861-ED42-4D32-B78C-4F198488FCF4}"/>
              </a:ext>
            </a:extLst>
          </p:cNvPr>
          <p:cNvSpPr/>
          <p:nvPr/>
        </p:nvSpPr>
        <p:spPr>
          <a:xfrm>
            <a:off x="457200" y="932601"/>
            <a:ext cx="8229600" cy="3394075"/>
          </a:xfrm>
          <a:prstGeom prst="rect">
            <a:avLst/>
          </a:prstGeom>
          <a:ln>
            <a:noFill/>
          </a:ln>
        </p:spPr>
      </p:sp>
      <p:sp>
        <p:nvSpPr>
          <p:cNvPr id="7" name="Freeform: Shape 6">
            <a:extLst>
              <a:ext uri="{FF2B5EF4-FFF2-40B4-BE49-F238E27FC236}">
                <a16:creationId xmlns:a16="http://schemas.microsoft.com/office/drawing/2014/main" id="{8E5FCBA4-D04B-4470-A00B-4296A42A91CF}"/>
              </a:ext>
            </a:extLst>
          </p:cNvPr>
          <p:cNvSpPr/>
          <p:nvPr/>
        </p:nvSpPr>
        <p:spPr>
          <a:xfrm>
            <a:off x="460294" y="939938"/>
            <a:ext cx="1860500" cy="744200"/>
          </a:xfrm>
          <a:custGeom>
            <a:avLst/>
            <a:gdLst>
              <a:gd name="connsiteX0" fmla="*/ 0 w 1860500"/>
              <a:gd name="connsiteY0" fmla="*/ 0 h 744200"/>
              <a:gd name="connsiteX1" fmla="*/ 1860500 w 1860500"/>
              <a:gd name="connsiteY1" fmla="*/ 0 h 744200"/>
              <a:gd name="connsiteX2" fmla="*/ 1860500 w 1860500"/>
              <a:gd name="connsiteY2" fmla="*/ 744200 h 744200"/>
              <a:gd name="connsiteX3" fmla="*/ 0 w 1860500"/>
              <a:gd name="connsiteY3" fmla="*/ 744200 h 744200"/>
              <a:gd name="connsiteX4" fmla="*/ 0 w 1860500"/>
              <a:gd name="connsiteY4" fmla="*/ 0 h 74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744200">
                <a:moveTo>
                  <a:pt x="0" y="0"/>
                </a:moveTo>
                <a:lnTo>
                  <a:pt x="1860500" y="0"/>
                </a:lnTo>
                <a:lnTo>
                  <a:pt x="1860500" y="744200"/>
                </a:lnTo>
                <a:lnTo>
                  <a:pt x="0" y="744200"/>
                </a:lnTo>
                <a:lnTo>
                  <a:pt x="0" y="0"/>
                </a:lnTo>
                <a:close/>
              </a:path>
            </a:pathLst>
          </a:custGeom>
          <a:solidFill>
            <a:srgbClr val="C00000"/>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Pregnant &lt;8 weeks LMP</a:t>
            </a:r>
          </a:p>
        </p:txBody>
      </p:sp>
      <p:sp>
        <p:nvSpPr>
          <p:cNvPr id="8" name="Freeform: Shape 7">
            <a:extLst>
              <a:ext uri="{FF2B5EF4-FFF2-40B4-BE49-F238E27FC236}">
                <a16:creationId xmlns:a16="http://schemas.microsoft.com/office/drawing/2014/main" id="{FA80DB1D-D33D-4825-B3A3-5F1BF3318709}"/>
              </a:ext>
            </a:extLst>
          </p:cNvPr>
          <p:cNvSpPr/>
          <p:nvPr/>
        </p:nvSpPr>
        <p:spPr>
          <a:xfrm>
            <a:off x="460294" y="1684138"/>
            <a:ext cx="1860500" cy="2635200"/>
          </a:xfrm>
          <a:custGeom>
            <a:avLst/>
            <a:gdLst>
              <a:gd name="connsiteX0" fmla="*/ 0 w 1860500"/>
              <a:gd name="connsiteY0" fmla="*/ 0 h 2635200"/>
              <a:gd name="connsiteX1" fmla="*/ 1860500 w 1860500"/>
              <a:gd name="connsiteY1" fmla="*/ 0 h 2635200"/>
              <a:gd name="connsiteX2" fmla="*/ 1860500 w 1860500"/>
              <a:gd name="connsiteY2" fmla="*/ 2635200 h 2635200"/>
              <a:gd name="connsiteX3" fmla="*/ 0 w 1860500"/>
              <a:gd name="connsiteY3" fmla="*/ 2635200 h 2635200"/>
              <a:gd name="connsiteX4" fmla="*/ 0 w 186050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2635200">
                <a:moveTo>
                  <a:pt x="0" y="0"/>
                </a:moveTo>
                <a:lnTo>
                  <a:pt x="1860500" y="0"/>
                </a:lnTo>
                <a:lnTo>
                  <a:pt x="1860500" y="2635200"/>
                </a:lnTo>
                <a:lnTo>
                  <a:pt x="0" y="2635200"/>
                </a:lnTo>
                <a:lnTo>
                  <a:pt x="0" y="0"/>
                </a:lnTo>
                <a:close/>
              </a:path>
            </a:pathLst>
          </a:custGeom>
          <a:solidFill>
            <a:schemeClr val="tx1">
              <a:lumMod val="85000"/>
              <a:lumOff val="15000"/>
              <a:alpha val="90000"/>
            </a:schemeClr>
          </a:solidFill>
          <a:ln>
            <a:solidFill>
              <a:schemeClr val="bg1">
                <a:lumMod val="5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ts val="1200"/>
              </a:spcBef>
              <a:spcAft>
                <a:spcPts val="0"/>
              </a:spcAft>
              <a:buFont typeface="Wingdings" pitchFamily="2" charset="2"/>
              <a:buChar char="§"/>
            </a:pPr>
            <a:r>
              <a:rPr lang="en-US" sz="1600" b="0" i="0" u="none" kern="1200" dirty="0">
                <a:solidFill>
                  <a:schemeClr val="bg1"/>
                </a:solidFill>
              </a:rPr>
              <a:t>Switch from DTG to an alternative option</a:t>
            </a:r>
            <a:endParaRPr lang="en-US" sz="1600" b="0" kern="1200" dirty="0">
              <a:solidFill>
                <a:schemeClr val="bg1"/>
              </a:solidFill>
            </a:endParaRPr>
          </a:p>
          <a:p>
            <a:pPr marL="171450" lvl="1" indent="-171450" algn="l" defTabSz="711200">
              <a:lnSpc>
                <a:spcPct val="90000"/>
              </a:lnSpc>
              <a:spcBef>
                <a:spcPts val="1200"/>
              </a:spcBef>
              <a:spcAft>
                <a:spcPts val="0"/>
              </a:spcAft>
              <a:buFont typeface="Wingdings" pitchFamily="2" charset="2"/>
              <a:buChar char="§"/>
            </a:pPr>
            <a:r>
              <a:rPr lang="en-US" sz="1600" b="0" kern="1200" dirty="0">
                <a:solidFill>
                  <a:schemeClr val="bg1"/>
                </a:solidFill>
              </a:rPr>
              <a:t>Do not stop DTG without replacing with alternative</a:t>
            </a:r>
          </a:p>
          <a:p>
            <a:pPr marL="171450" lvl="1" indent="-171450" algn="l" defTabSz="711200">
              <a:lnSpc>
                <a:spcPct val="90000"/>
              </a:lnSpc>
              <a:spcBef>
                <a:spcPts val="1200"/>
              </a:spcBef>
              <a:spcAft>
                <a:spcPts val="0"/>
              </a:spcAft>
              <a:buFont typeface="Wingdings" pitchFamily="2" charset="2"/>
              <a:buChar char="§"/>
            </a:pPr>
            <a:r>
              <a:rPr lang="en-US" sz="1600" b="0" kern="1200" dirty="0">
                <a:solidFill>
                  <a:schemeClr val="bg1"/>
                </a:solidFill>
              </a:rPr>
              <a:t>Discuss potential risk of DTG to fetus</a:t>
            </a:r>
          </a:p>
        </p:txBody>
      </p:sp>
      <p:sp>
        <p:nvSpPr>
          <p:cNvPr id="9" name="Freeform: Shape 8">
            <a:extLst>
              <a:ext uri="{FF2B5EF4-FFF2-40B4-BE49-F238E27FC236}">
                <a16:creationId xmlns:a16="http://schemas.microsoft.com/office/drawing/2014/main" id="{28CD0DBE-AAFA-4306-A907-CDC400467DFC}"/>
              </a:ext>
            </a:extLst>
          </p:cNvPr>
          <p:cNvSpPr/>
          <p:nvPr/>
        </p:nvSpPr>
        <p:spPr>
          <a:xfrm>
            <a:off x="2581264" y="939938"/>
            <a:ext cx="1860500" cy="744200"/>
          </a:xfrm>
          <a:custGeom>
            <a:avLst/>
            <a:gdLst>
              <a:gd name="connsiteX0" fmla="*/ 0 w 1860500"/>
              <a:gd name="connsiteY0" fmla="*/ 0 h 744200"/>
              <a:gd name="connsiteX1" fmla="*/ 1860500 w 1860500"/>
              <a:gd name="connsiteY1" fmla="*/ 0 h 744200"/>
              <a:gd name="connsiteX2" fmla="*/ 1860500 w 1860500"/>
              <a:gd name="connsiteY2" fmla="*/ 744200 h 744200"/>
              <a:gd name="connsiteX3" fmla="*/ 0 w 1860500"/>
              <a:gd name="connsiteY3" fmla="*/ 744200 h 744200"/>
              <a:gd name="connsiteX4" fmla="*/ 0 w 1860500"/>
              <a:gd name="connsiteY4" fmla="*/ 0 h 74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744200">
                <a:moveTo>
                  <a:pt x="0" y="0"/>
                </a:moveTo>
                <a:lnTo>
                  <a:pt x="1860500" y="0"/>
                </a:lnTo>
                <a:lnTo>
                  <a:pt x="1860500" y="744200"/>
                </a:lnTo>
                <a:lnTo>
                  <a:pt x="0" y="744200"/>
                </a:lnTo>
                <a:lnTo>
                  <a:pt x="0" y="0"/>
                </a:lnTo>
                <a:close/>
              </a:path>
            </a:pathLst>
          </a:custGeom>
          <a:solidFill>
            <a:srgbClr val="C00000"/>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Pregnant ≥8 weeks LMP</a:t>
            </a:r>
          </a:p>
        </p:txBody>
      </p:sp>
      <p:sp>
        <p:nvSpPr>
          <p:cNvPr id="10" name="Freeform: Shape 9">
            <a:extLst>
              <a:ext uri="{FF2B5EF4-FFF2-40B4-BE49-F238E27FC236}">
                <a16:creationId xmlns:a16="http://schemas.microsoft.com/office/drawing/2014/main" id="{D4C7A8C0-97ED-4CC4-938B-002411457D74}"/>
              </a:ext>
            </a:extLst>
          </p:cNvPr>
          <p:cNvSpPr/>
          <p:nvPr/>
        </p:nvSpPr>
        <p:spPr>
          <a:xfrm>
            <a:off x="2581264" y="1684138"/>
            <a:ext cx="1860500" cy="2635200"/>
          </a:xfrm>
          <a:custGeom>
            <a:avLst/>
            <a:gdLst>
              <a:gd name="connsiteX0" fmla="*/ 0 w 1860500"/>
              <a:gd name="connsiteY0" fmla="*/ 0 h 2635200"/>
              <a:gd name="connsiteX1" fmla="*/ 1860500 w 1860500"/>
              <a:gd name="connsiteY1" fmla="*/ 0 h 2635200"/>
              <a:gd name="connsiteX2" fmla="*/ 1860500 w 1860500"/>
              <a:gd name="connsiteY2" fmla="*/ 2635200 h 2635200"/>
              <a:gd name="connsiteX3" fmla="*/ 0 w 1860500"/>
              <a:gd name="connsiteY3" fmla="*/ 2635200 h 2635200"/>
              <a:gd name="connsiteX4" fmla="*/ 0 w 186050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2635200">
                <a:moveTo>
                  <a:pt x="0" y="0"/>
                </a:moveTo>
                <a:lnTo>
                  <a:pt x="1860500" y="0"/>
                </a:lnTo>
                <a:lnTo>
                  <a:pt x="1860500" y="2635200"/>
                </a:lnTo>
                <a:lnTo>
                  <a:pt x="0" y="2635200"/>
                </a:lnTo>
                <a:lnTo>
                  <a:pt x="0" y="0"/>
                </a:lnTo>
                <a:close/>
              </a:path>
            </a:pathLst>
          </a:custGeom>
          <a:solidFill>
            <a:schemeClr val="tx1">
              <a:lumMod val="85000"/>
              <a:lumOff val="15000"/>
              <a:alpha val="90000"/>
            </a:schemeClr>
          </a:solidFill>
          <a:ln>
            <a:solidFill>
              <a:schemeClr val="bg1">
                <a:lumMod val="5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0"/>
              </a:spcAft>
              <a:buFont typeface="Wingdings" pitchFamily="2" charset="2"/>
              <a:buChar char="§"/>
            </a:pPr>
            <a:r>
              <a:rPr lang="en-US" sz="1600" kern="1200" dirty="0">
                <a:solidFill>
                  <a:schemeClr val="bg1"/>
                </a:solidFill>
              </a:rPr>
              <a:t>DTG can be continued</a:t>
            </a:r>
          </a:p>
          <a:p>
            <a:pPr marL="171450" lvl="1" indent="-171450" algn="l" defTabSz="711200">
              <a:lnSpc>
                <a:spcPct val="90000"/>
              </a:lnSpc>
              <a:spcBef>
                <a:spcPct val="0"/>
              </a:spcBef>
              <a:spcAft>
                <a:spcPts val="0"/>
              </a:spcAft>
              <a:buFont typeface="Wingdings" pitchFamily="2" charset="2"/>
              <a:buChar char="§"/>
            </a:pPr>
            <a:endParaRPr lang="en-US" sz="1600" kern="1200" dirty="0">
              <a:solidFill>
                <a:schemeClr val="bg1"/>
              </a:solidFill>
            </a:endParaRPr>
          </a:p>
        </p:txBody>
      </p:sp>
      <p:sp>
        <p:nvSpPr>
          <p:cNvPr id="11" name="Freeform: Shape 10">
            <a:extLst>
              <a:ext uri="{FF2B5EF4-FFF2-40B4-BE49-F238E27FC236}">
                <a16:creationId xmlns:a16="http://schemas.microsoft.com/office/drawing/2014/main" id="{5453EF28-CA9B-4F05-B948-5C55607D2419}"/>
              </a:ext>
            </a:extLst>
          </p:cNvPr>
          <p:cNvSpPr/>
          <p:nvPr/>
        </p:nvSpPr>
        <p:spPr>
          <a:xfrm>
            <a:off x="4702235" y="939938"/>
            <a:ext cx="1860500" cy="744200"/>
          </a:xfrm>
          <a:custGeom>
            <a:avLst/>
            <a:gdLst>
              <a:gd name="connsiteX0" fmla="*/ 0 w 1860500"/>
              <a:gd name="connsiteY0" fmla="*/ 0 h 744200"/>
              <a:gd name="connsiteX1" fmla="*/ 1860500 w 1860500"/>
              <a:gd name="connsiteY1" fmla="*/ 0 h 744200"/>
              <a:gd name="connsiteX2" fmla="*/ 1860500 w 1860500"/>
              <a:gd name="connsiteY2" fmla="*/ 744200 h 744200"/>
              <a:gd name="connsiteX3" fmla="*/ 0 w 1860500"/>
              <a:gd name="connsiteY3" fmla="*/ 744200 h 744200"/>
              <a:gd name="connsiteX4" fmla="*/ 0 w 1860500"/>
              <a:gd name="connsiteY4" fmla="*/ 0 h 74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744200">
                <a:moveTo>
                  <a:pt x="0" y="0"/>
                </a:moveTo>
                <a:lnTo>
                  <a:pt x="1860500" y="0"/>
                </a:lnTo>
                <a:lnTo>
                  <a:pt x="1860500" y="744200"/>
                </a:lnTo>
                <a:lnTo>
                  <a:pt x="0" y="744200"/>
                </a:lnTo>
                <a:lnTo>
                  <a:pt x="0" y="0"/>
                </a:lnTo>
                <a:close/>
              </a:path>
            </a:pathLst>
          </a:custGeom>
          <a:solidFill>
            <a:srgbClr val="C00000"/>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Patients who desire pregnancy + have effective Rx options beyond DTG </a:t>
            </a:r>
          </a:p>
        </p:txBody>
      </p:sp>
      <p:sp>
        <p:nvSpPr>
          <p:cNvPr id="12" name="Freeform: Shape 11">
            <a:extLst>
              <a:ext uri="{FF2B5EF4-FFF2-40B4-BE49-F238E27FC236}">
                <a16:creationId xmlns:a16="http://schemas.microsoft.com/office/drawing/2014/main" id="{3C52E4F4-D0D2-40A1-AC8E-B8C46F263469}"/>
              </a:ext>
            </a:extLst>
          </p:cNvPr>
          <p:cNvSpPr/>
          <p:nvPr/>
        </p:nvSpPr>
        <p:spPr>
          <a:xfrm>
            <a:off x="4702235" y="1684138"/>
            <a:ext cx="1860500" cy="2635200"/>
          </a:xfrm>
          <a:custGeom>
            <a:avLst/>
            <a:gdLst>
              <a:gd name="connsiteX0" fmla="*/ 0 w 1860500"/>
              <a:gd name="connsiteY0" fmla="*/ 0 h 2635200"/>
              <a:gd name="connsiteX1" fmla="*/ 1860500 w 1860500"/>
              <a:gd name="connsiteY1" fmla="*/ 0 h 2635200"/>
              <a:gd name="connsiteX2" fmla="*/ 1860500 w 1860500"/>
              <a:gd name="connsiteY2" fmla="*/ 2635200 h 2635200"/>
              <a:gd name="connsiteX3" fmla="*/ 0 w 1860500"/>
              <a:gd name="connsiteY3" fmla="*/ 2635200 h 2635200"/>
              <a:gd name="connsiteX4" fmla="*/ 0 w 186050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2635200">
                <a:moveTo>
                  <a:pt x="0" y="0"/>
                </a:moveTo>
                <a:lnTo>
                  <a:pt x="1860500" y="0"/>
                </a:lnTo>
                <a:lnTo>
                  <a:pt x="1860500" y="2635200"/>
                </a:lnTo>
                <a:lnTo>
                  <a:pt x="0" y="2635200"/>
                </a:lnTo>
                <a:lnTo>
                  <a:pt x="0" y="0"/>
                </a:lnTo>
                <a:close/>
              </a:path>
            </a:pathLst>
          </a:custGeom>
          <a:solidFill>
            <a:schemeClr val="tx1">
              <a:lumMod val="85000"/>
              <a:lumOff val="15000"/>
              <a:alpha val="90000"/>
            </a:schemeClr>
          </a:solidFill>
          <a:ln>
            <a:solidFill>
              <a:schemeClr val="bg1">
                <a:lumMod val="5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ts val="1200"/>
              </a:spcBef>
              <a:spcAft>
                <a:spcPts val="0"/>
              </a:spcAft>
              <a:buFont typeface="Wingdings" pitchFamily="2" charset="2"/>
              <a:buChar char="§"/>
            </a:pPr>
            <a:r>
              <a:rPr lang="en-US" sz="1600" b="0" i="0" u="none" kern="1200" dirty="0">
                <a:solidFill>
                  <a:schemeClr val="bg1"/>
                </a:solidFill>
              </a:rPr>
              <a:t>Switch from DTG to an alternative option</a:t>
            </a:r>
            <a:endParaRPr lang="en-US" sz="1600" kern="1200" dirty="0">
              <a:solidFill>
                <a:schemeClr val="bg1"/>
              </a:solidFill>
            </a:endParaRPr>
          </a:p>
          <a:p>
            <a:pPr marL="171450" lvl="1" indent="-171450" algn="l" defTabSz="711200">
              <a:lnSpc>
                <a:spcPct val="90000"/>
              </a:lnSpc>
              <a:spcBef>
                <a:spcPts val="1200"/>
              </a:spcBef>
              <a:spcAft>
                <a:spcPts val="0"/>
              </a:spcAft>
              <a:buFont typeface="Wingdings" pitchFamily="2" charset="2"/>
              <a:buChar char="§"/>
            </a:pPr>
            <a:r>
              <a:rPr lang="en-US" sz="1600" b="0" kern="1200" dirty="0">
                <a:solidFill>
                  <a:schemeClr val="bg1"/>
                </a:solidFill>
              </a:rPr>
              <a:t>Do not stop DTG without replacing with alternative</a:t>
            </a:r>
            <a:endParaRPr lang="en-US" sz="1600" kern="1200" dirty="0">
              <a:solidFill>
                <a:schemeClr val="bg1"/>
              </a:solidFill>
            </a:endParaRPr>
          </a:p>
          <a:p>
            <a:pPr marL="171450" lvl="1" indent="-171450" algn="l" defTabSz="711200">
              <a:lnSpc>
                <a:spcPct val="90000"/>
              </a:lnSpc>
              <a:spcBef>
                <a:spcPts val="1200"/>
              </a:spcBef>
              <a:spcAft>
                <a:spcPts val="0"/>
              </a:spcAft>
              <a:buFont typeface="Wingdings" pitchFamily="2" charset="2"/>
              <a:buChar char="§"/>
            </a:pPr>
            <a:r>
              <a:rPr lang="en-US" sz="1600" b="0" kern="1200" dirty="0">
                <a:solidFill>
                  <a:schemeClr val="bg1"/>
                </a:solidFill>
              </a:rPr>
              <a:t>Discuss potential risk of DTG to fetus</a:t>
            </a:r>
            <a:endParaRPr lang="en-US" sz="1600" kern="1200" dirty="0">
              <a:solidFill>
                <a:schemeClr val="bg1"/>
              </a:solidFill>
            </a:endParaRPr>
          </a:p>
        </p:txBody>
      </p:sp>
      <p:sp>
        <p:nvSpPr>
          <p:cNvPr id="13" name="Freeform: Shape 12">
            <a:extLst>
              <a:ext uri="{FF2B5EF4-FFF2-40B4-BE49-F238E27FC236}">
                <a16:creationId xmlns:a16="http://schemas.microsoft.com/office/drawing/2014/main" id="{33275C31-047E-409D-8213-115F0316188E}"/>
              </a:ext>
            </a:extLst>
          </p:cNvPr>
          <p:cNvSpPr/>
          <p:nvPr/>
        </p:nvSpPr>
        <p:spPr>
          <a:xfrm>
            <a:off x="6823205" y="939938"/>
            <a:ext cx="1860500" cy="744200"/>
          </a:xfrm>
          <a:custGeom>
            <a:avLst/>
            <a:gdLst>
              <a:gd name="connsiteX0" fmla="*/ 0 w 1860500"/>
              <a:gd name="connsiteY0" fmla="*/ 0 h 744200"/>
              <a:gd name="connsiteX1" fmla="*/ 1860500 w 1860500"/>
              <a:gd name="connsiteY1" fmla="*/ 0 h 744200"/>
              <a:gd name="connsiteX2" fmla="*/ 1860500 w 1860500"/>
              <a:gd name="connsiteY2" fmla="*/ 744200 h 744200"/>
              <a:gd name="connsiteX3" fmla="*/ 0 w 1860500"/>
              <a:gd name="connsiteY3" fmla="*/ 744200 h 744200"/>
              <a:gd name="connsiteX4" fmla="*/ 0 w 1860500"/>
              <a:gd name="connsiteY4" fmla="*/ 0 h 74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744200">
                <a:moveTo>
                  <a:pt x="0" y="0"/>
                </a:moveTo>
                <a:lnTo>
                  <a:pt x="1860500" y="0"/>
                </a:lnTo>
                <a:lnTo>
                  <a:pt x="1860500" y="744200"/>
                </a:lnTo>
                <a:lnTo>
                  <a:pt x="0" y="744200"/>
                </a:lnTo>
                <a:lnTo>
                  <a:pt x="0" y="0"/>
                </a:lnTo>
                <a:close/>
              </a:path>
            </a:pathLst>
          </a:custGeom>
          <a:solidFill>
            <a:srgbClr val="C00000"/>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Wingdings" pitchFamily="2" charset="2"/>
              <a:buNone/>
            </a:pPr>
            <a:r>
              <a:rPr lang="en-US" sz="1200" kern="1200" dirty="0"/>
              <a:t>Patients who desire pregnancy + do not have effective Rx options beyond DTG   </a:t>
            </a:r>
          </a:p>
        </p:txBody>
      </p:sp>
      <p:sp>
        <p:nvSpPr>
          <p:cNvPr id="14" name="Freeform: Shape 13">
            <a:extLst>
              <a:ext uri="{FF2B5EF4-FFF2-40B4-BE49-F238E27FC236}">
                <a16:creationId xmlns:a16="http://schemas.microsoft.com/office/drawing/2014/main" id="{26801915-AC44-4672-9972-F1F3532B74CC}"/>
              </a:ext>
            </a:extLst>
          </p:cNvPr>
          <p:cNvSpPr/>
          <p:nvPr/>
        </p:nvSpPr>
        <p:spPr>
          <a:xfrm>
            <a:off x="6823205" y="1684138"/>
            <a:ext cx="1860500" cy="2635200"/>
          </a:xfrm>
          <a:custGeom>
            <a:avLst/>
            <a:gdLst>
              <a:gd name="connsiteX0" fmla="*/ 0 w 1860500"/>
              <a:gd name="connsiteY0" fmla="*/ 0 h 2635200"/>
              <a:gd name="connsiteX1" fmla="*/ 1860500 w 1860500"/>
              <a:gd name="connsiteY1" fmla="*/ 0 h 2635200"/>
              <a:gd name="connsiteX2" fmla="*/ 1860500 w 1860500"/>
              <a:gd name="connsiteY2" fmla="*/ 2635200 h 2635200"/>
              <a:gd name="connsiteX3" fmla="*/ 0 w 1860500"/>
              <a:gd name="connsiteY3" fmla="*/ 2635200 h 2635200"/>
              <a:gd name="connsiteX4" fmla="*/ 0 w 186050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0" h="2635200">
                <a:moveTo>
                  <a:pt x="0" y="0"/>
                </a:moveTo>
                <a:lnTo>
                  <a:pt x="1860500" y="0"/>
                </a:lnTo>
                <a:lnTo>
                  <a:pt x="1860500" y="2635200"/>
                </a:lnTo>
                <a:lnTo>
                  <a:pt x="0" y="2635200"/>
                </a:lnTo>
                <a:lnTo>
                  <a:pt x="0" y="0"/>
                </a:lnTo>
                <a:close/>
              </a:path>
            </a:pathLst>
          </a:custGeom>
          <a:solidFill>
            <a:schemeClr val="tx1">
              <a:lumMod val="85000"/>
              <a:lumOff val="15000"/>
              <a:alpha val="90000"/>
            </a:schemeClr>
          </a:solidFill>
          <a:ln>
            <a:solidFill>
              <a:schemeClr val="bg1">
                <a:lumMod val="5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ts val="1200"/>
              </a:spcBef>
              <a:spcAft>
                <a:spcPts val="0"/>
              </a:spcAft>
              <a:buFont typeface="Wingdings" pitchFamily="2" charset="2"/>
              <a:buChar char="§"/>
            </a:pPr>
            <a:r>
              <a:rPr lang="en-US" sz="1600" kern="1200" dirty="0">
                <a:solidFill>
                  <a:schemeClr val="bg1"/>
                </a:solidFill>
              </a:rPr>
              <a:t>Continue DTG</a:t>
            </a:r>
          </a:p>
          <a:p>
            <a:pPr marL="171450" lvl="1" indent="-171450" algn="l" defTabSz="711200">
              <a:lnSpc>
                <a:spcPct val="90000"/>
              </a:lnSpc>
              <a:spcBef>
                <a:spcPts val="1200"/>
              </a:spcBef>
              <a:spcAft>
                <a:spcPts val="0"/>
              </a:spcAft>
              <a:buFont typeface="Wingdings" pitchFamily="2" charset="2"/>
              <a:buChar char="§"/>
            </a:pPr>
            <a:r>
              <a:rPr lang="en-US" sz="1600" b="0" kern="1200" dirty="0">
                <a:solidFill>
                  <a:schemeClr val="bg1"/>
                </a:solidFill>
              </a:rPr>
              <a:t>Discuss potential risk of DTG to fetus</a:t>
            </a:r>
            <a:endParaRPr lang="en-US" sz="1600" kern="1200" dirty="0">
              <a:solidFill>
                <a:schemeClr val="bg1"/>
              </a:solidFill>
            </a:endParaRPr>
          </a:p>
        </p:txBody>
      </p:sp>
      <p:sp>
        <p:nvSpPr>
          <p:cNvPr id="3" name="TextBox 2">
            <a:extLst>
              <a:ext uri="{FF2B5EF4-FFF2-40B4-BE49-F238E27FC236}">
                <a16:creationId xmlns:a16="http://schemas.microsoft.com/office/drawing/2014/main" id="{E49C0927-E2D0-5241-BF1F-A59F6F715207}"/>
              </a:ext>
            </a:extLst>
          </p:cNvPr>
          <p:cNvSpPr txBox="1"/>
          <p:nvPr/>
        </p:nvSpPr>
        <p:spPr>
          <a:xfrm>
            <a:off x="3065318" y="4806716"/>
            <a:ext cx="6078682" cy="261610"/>
          </a:xfrm>
          <a:prstGeom prst="rect">
            <a:avLst/>
          </a:prstGeom>
          <a:noFill/>
        </p:spPr>
        <p:txBody>
          <a:bodyPr wrap="square" rtlCol="0">
            <a:spAutoFit/>
          </a:bodyPr>
          <a:lstStyle/>
          <a:p>
            <a:r>
              <a:rPr lang="en-US" sz="1100" dirty="0">
                <a:solidFill>
                  <a:schemeClr val="bg1"/>
                </a:solidFill>
              </a:rPr>
              <a:t>DHHS. </a:t>
            </a:r>
            <a:r>
              <a:rPr lang="en-US" sz="1100" i="1" dirty="0">
                <a:solidFill>
                  <a:schemeClr val="bg1"/>
                </a:solidFill>
              </a:rPr>
              <a:t>Guidelines for the use of antiretroviral agents in HIV-1-infected adults and adolescents. </a:t>
            </a:r>
            <a:r>
              <a:rPr lang="en-US" sz="1100" dirty="0">
                <a:solidFill>
                  <a:schemeClr val="bg1"/>
                </a:solidFill>
              </a:rPr>
              <a:t>2018. </a:t>
            </a:r>
          </a:p>
        </p:txBody>
      </p:sp>
    </p:spTree>
    <p:extLst>
      <p:ext uri="{BB962C8B-B14F-4D97-AF65-F5344CB8AC3E}">
        <p14:creationId xmlns:p14="http://schemas.microsoft.com/office/powerpoint/2010/main" val="39047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457200" y="16930"/>
            <a:ext cx="8229600" cy="857250"/>
          </a:xfrm>
        </p:spPr>
        <p:txBody>
          <a:bodyPr vert="horz" lIns="91440" tIns="45720" rIns="91440" bIns="45720" rtlCol="0" anchor="ctr">
            <a:noAutofit/>
          </a:bodyPr>
          <a:lstStyle/>
          <a:p>
            <a:r>
              <a:rPr lang="en-US" dirty="0"/>
              <a:t>Dolutegravir Label Update: 9/2018</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457200" y="1041729"/>
            <a:ext cx="7763435" cy="3394472"/>
          </a:xfrm>
        </p:spPr>
        <p:txBody>
          <a:bodyPr>
            <a:normAutofit/>
          </a:bodyPr>
          <a:lstStyle/>
          <a:p>
            <a:pPr>
              <a:buFont typeface="Wingdings" pitchFamily="2" charset="2"/>
              <a:buChar char="§"/>
            </a:pPr>
            <a:endParaRPr lang="en-US" sz="2400" dirty="0"/>
          </a:p>
          <a:p>
            <a:pPr lvl="1">
              <a:buFont typeface="Wingdings" pitchFamily="2" charset="2"/>
              <a:buChar char="§"/>
            </a:pPr>
            <a:endParaRPr lang="en-US" sz="2400" dirty="0"/>
          </a:p>
          <a:p>
            <a:pPr>
              <a:buFont typeface="Wingdings" pitchFamily="2" charset="2"/>
              <a:buChar char="§"/>
            </a:pPr>
            <a:endParaRPr lang="en-US" dirty="0"/>
          </a:p>
        </p:txBody>
      </p:sp>
      <p:sp>
        <p:nvSpPr>
          <p:cNvPr id="3" name="TextBox 2">
            <a:extLst>
              <a:ext uri="{FF2B5EF4-FFF2-40B4-BE49-F238E27FC236}">
                <a16:creationId xmlns:a16="http://schemas.microsoft.com/office/drawing/2014/main" id="{C6D90F79-FD82-1342-BC6F-945C8425FD9E}"/>
              </a:ext>
            </a:extLst>
          </p:cNvPr>
          <p:cNvSpPr txBox="1"/>
          <p:nvPr/>
        </p:nvSpPr>
        <p:spPr>
          <a:xfrm>
            <a:off x="3017574" y="4543336"/>
            <a:ext cx="6063673" cy="600164"/>
          </a:xfrm>
          <a:prstGeom prst="rect">
            <a:avLst/>
          </a:prstGeom>
          <a:noFill/>
        </p:spPr>
        <p:txBody>
          <a:bodyPr wrap="square" rtlCol="0">
            <a:spAutoFit/>
          </a:bodyPr>
          <a:lstStyle/>
          <a:p>
            <a:r>
              <a:rPr lang="en-US" sz="1100" dirty="0">
                <a:solidFill>
                  <a:schemeClr val="bg1"/>
                </a:solidFill>
              </a:rPr>
              <a:t>Dolutegravir [Prescribing Information]. https://</a:t>
            </a:r>
            <a:r>
              <a:rPr lang="en-US" sz="1100" dirty="0" err="1">
                <a:solidFill>
                  <a:schemeClr val="bg1"/>
                </a:solidFill>
              </a:rPr>
              <a:t>www.accessdata.fda.gov</a:t>
            </a:r>
            <a:r>
              <a:rPr lang="en-US" sz="1100" dirty="0">
                <a:solidFill>
                  <a:schemeClr val="bg1"/>
                </a:solidFill>
              </a:rPr>
              <a:t>/</a:t>
            </a:r>
            <a:r>
              <a:rPr lang="en-US" sz="1100" dirty="0" err="1">
                <a:solidFill>
                  <a:schemeClr val="bg1"/>
                </a:solidFill>
              </a:rPr>
              <a:t>drugsatfda_docs</a:t>
            </a:r>
            <a:r>
              <a:rPr lang="en-US" sz="1100" dirty="0">
                <a:solidFill>
                  <a:schemeClr val="bg1"/>
                </a:solidFill>
              </a:rPr>
              <a:t>/label/2018/204790s016s018lbl.pdf. Accessed September 18, 2018.</a:t>
            </a:r>
          </a:p>
        </p:txBody>
      </p:sp>
      <p:graphicFrame>
        <p:nvGraphicFramePr>
          <p:cNvPr id="4" name="Diagram 3">
            <a:extLst>
              <a:ext uri="{FF2B5EF4-FFF2-40B4-BE49-F238E27FC236}">
                <a16:creationId xmlns:a16="http://schemas.microsoft.com/office/drawing/2014/main" id="{85715781-72D5-034D-85AA-FB470228FBEA}"/>
              </a:ext>
            </a:extLst>
          </p:cNvPr>
          <p:cNvGraphicFramePr/>
          <p:nvPr>
            <p:extLst>
              <p:ext uri="{D42A27DB-BD31-4B8C-83A1-F6EECF244321}">
                <p14:modId xmlns:p14="http://schemas.microsoft.com/office/powerpoint/2010/main" val="3092350754"/>
              </p:ext>
            </p:extLst>
          </p:nvPr>
        </p:nvGraphicFramePr>
        <p:xfrm>
          <a:off x="609601" y="773104"/>
          <a:ext cx="8238563" cy="3658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6706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r>
              <a:rPr lang="en-US" dirty="0"/>
              <a:t>Post-Partum HIV Care in the US</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p:txBody>
          <a:bodyPr>
            <a:normAutofit fontScale="92500" lnSpcReduction="20000"/>
          </a:bodyPr>
          <a:lstStyle/>
          <a:p>
            <a:pPr lvl="0">
              <a:buFont typeface="Wingdings" pitchFamily="2" charset="2"/>
              <a:buChar char="§"/>
            </a:pPr>
            <a:r>
              <a:rPr lang="en-US" sz="2800" dirty="0"/>
              <a:t>Many women lost to HIV care during the postpartum period</a:t>
            </a:r>
            <a:r>
              <a:rPr lang="en-US" sz="2800" baseline="30000" dirty="0"/>
              <a:t>1,2</a:t>
            </a:r>
          </a:p>
          <a:p>
            <a:pPr lvl="1">
              <a:buFont typeface="Arial" panose="020B0604020202020204" pitchFamily="34" charset="0"/>
              <a:buChar char="•"/>
            </a:pPr>
            <a:r>
              <a:rPr lang="en-US" sz="2400" dirty="0"/>
              <a:t>Up to two-thirds of women drop out of care after delivery and are unable to maintain or achieve viral suppression postpartum</a:t>
            </a:r>
            <a:r>
              <a:rPr lang="en-US" sz="2400" baseline="30000" dirty="0"/>
              <a:t>3</a:t>
            </a:r>
          </a:p>
          <a:p>
            <a:pPr lvl="1">
              <a:buFont typeface="Arial" panose="020B0604020202020204" pitchFamily="34" charset="0"/>
              <a:buChar char="•"/>
            </a:pPr>
            <a:r>
              <a:rPr lang="en-US" sz="2400" dirty="0"/>
              <a:t>Scheduling conflicts, limited access to transport, institutionalized stigma, depression, increased child + family responsibilities</a:t>
            </a:r>
            <a:r>
              <a:rPr lang="en-US" sz="2400" baseline="30000" dirty="0"/>
              <a:t>3</a:t>
            </a:r>
            <a:endParaRPr lang="en-US" sz="3200" dirty="0"/>
          </a:p>
          <a:p>
            <a:pPr>
              <a:buFont typeface="Wingdings" pitchFamily="2" charset="2"/>
              <a:buChar char="§"/>
            </a:pPr>
            <a:r>
              <a:rPr lang="en-US" sz="2800" dirty="0"/>
              <a:t>Improved engagement necessary</a:t>
            </a:r>
          </a:p>
          <a:p>
            <a:pPr lvl="1">
              <a:buFont typeface="Arial" panose="020B0604020202020204" pitchFamily="34" charset="0"/>
              <a:buChar char="•"/>
            </a:pPr>
            <a:r>
              <a:rPr lang="en-US" sz="2400" dirty="0"/>
              <a:t>Care coordination, peer support interventions, technology-based interventions</a:t>
            </a:r>
            <a:r>
              <a:rPr lang="en-US" sz="2400" baseline="30000" dirty="0"/>
              <a:t>3</a:t>
            </a:r>
            <a:endParaRPr lang="en-US" sz="2400" dirty="0"/>
          </a:p>
          <a:p>
            <a:pPr lvl="1">
              <a:buFont typeface="STIXGeneral-Regular" pitchFamily="2" charset="2"/>
              <a:buChar char="⏤"/>
            </a:pPr>
            <a:endParaRPr lang="en-US" sz="2400" dirty="0"/>
          </a:p>
        </p:txBody>
      </p:sp>
      <p:sp>
        <p:nvSpPr>
          <p:cNvPr id="3" name="TextBox 2">
            <a:extLst>
              <a:ext uri="{FF2B5EF4-FFF2-40B4-BE49-F238E27FC236}">
                <a16:creationId xmlns:a16="http://schemas.microsoft.com/office/drawing/2014/main" id="{C8FB9BD8-B19C-0843-87F8-065B84D80739}"/>
              </a:ext>
            </a:extLst>
          </p:cNvPr>
          <p:cNvSpPr txBox="1"/>
          <p:nvPr/>
        </p:nvSpPr>
        <p:spPr>
          <a:xfrm>
            <a:off x="3077645" y="4638561"/>
            <a:ext cx="6051176" cy="430887"/>
          </a:xfrm>
          <a:prstGeom prst="rect">
            <a:avLst/>
          </a:prstGeom>
          <a:noFill/>
        </p:spPr>
        <p:txBody>
          <a:bodyPr wrap="square" rtlCol="0">
            <a:spAutoFit/>
          </a:bodyPr>
          <a:lstStyle/>
          <a:p>
            <a:r>
              <a:rPr lang="en-US" sz="1100" dirty="0">
                <a:solidFill>
                  <a:schemeClr val="bg1"/>
                </a:solidFill>
              </a:rPr>
              <a:t>1. Currier JS, et al. </a:t>
            </a:r>
            <a:r>
              <a:rPr lang="en-US" sz="1100" i="1" dirty="0" err="1">
                <a:solidFill>
                  <a:schemeClr val="bg1"/>
                </a:solidFill>
              </a:rPr>
              <a:t>PLoS</a:t>
            </a:r>
            <a:r>
              <a:rPr lang="en-US" sz="1100" i="1" dirty="0">
                <a:solidFill>
                  <a:schemeClr val="bg1"/>
                </a:solidFill>
              </a:rPr>
              <a:t> One</a:t>
            </a:r>
            <a:r>
              <a:rPr lang="en-US" sz="1100" dirty="0">
                <a:solidFill>
                  <a:schemeClr val="bg1"/>
                </a:solidFill>
              </a:rPr>
              <a:t>. 2017;12(5):e0176009. 2. Swain CA, et al. </a:t>
            </a:r>
            <a:r>
              <a:rPr lang="en-US" sz="1100" i="1" dirty="0" err="1">
                <a:solidFill>
                  <a:schemeClr val="bg1"/>
                </a:solidFill>
              </a:rPr>
              <a:t>PLoS</a:t>
            </a:r>
            <a:r>
              <a:rPr lang="en-US" sz="1100" i="1" dirty="0">
                <a:solidFill>
                  <a:schemeClr val="bg1"/>
                </a:solidFill>
              </a:rPr>
              <a:t> One</a:t>
            </a:r>
            <a:r>
              <a:rPr lang="en-US" sz="1100" dirty="0">
                <a:solidFill>
                  <a:schemeClr val="bg1"/>
                </a:solidFill>
              </a:rPr>
              <a:t>. 2016;11(8):30160775. 3. </a:t>
            </a:r>
            <a:r>
              <a:rPr lang="en-US" sz="1100" dirty="0" err="1">
                <a:solidFill>
                  <a:schemeClr val="bg1"/>
                </a:solidFill>
              </a:rPr>
              <a:t>Momplaisir</a:t>
            </a:r>
            <a:r>
              <a:rPr lang="en-US" sz="1100" dirty="0">
                <a:solidFill>
                  <a:schemeClr val="bg1"/>
                </a:solidFill>
              </a:rPr>
              <a:t> FM, et al. </a:t>
            </a:r>
            <a:r>
              <a:rPr lang="en-US" sz="1100" i="1" dirty="0">
                <a:solidFill>
                  <a:schemeClr val="bg1"/>
                </a:solidFill>
              </a:rPr>
              <a:t>AIDS. </a:t>
            </a:r>
            <a:r>
              <a:rPr lang="en-US" sz="1100" dirty="0">
                <a:solidFill>
                  <a:schemeClr val="bg1"/>
                </a:solidFill>
              </a:rPr>
              <a:t>2018;32(2):133-142.</a:t>
            </a:r>
          </a:p>
        </p:txBody>
      </p:sp>
    </p:spTree>
    <p:extLst>
      <p:ext uri="{BB962C8B-B14F-4D97-AF65-F5344CB8AC3E}">
        <p14:creationId xmlns:p14="http://schemas.microsoft.com/office/powerpoint/2010/main" val="236522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a:noAutofit/>
          </a:bodyPr>
          <a:lstStyle/>
          <a:p>
            <a:pPr lvl="1" algn="ctr"/>
            <a:r>
              <a:rPr lang="en-US" sz="4000" dirty="0">
                <a:latin typeface="+mn-lt"/>
              </a:rPr>
              <a:t>Recently Approved INSTI: Bictegravir  </a:t>
            </a:r>
          </a:p>
        </p:txBody>
      </p:sp>
      <p:pic>
        <p:nvPicPr>
          <p:cNvPr id="5" name="Content Placeholder 4">
            <a:extLst>
              <a:ext uri="{FF2B5EF4-FFF2-40B4-BE49-F238E27FC236}">
                <a16:creationId xmlns:a16="http://schemas.microsoft.com/office/drawing/2014/main" id="{71A5F6CF-6E6B-784A-A1F6-C330036B660D}"/>
              </a:ext>
            </a:extLst>
          </p:cNvPr>
          <p:cNvPicPr>
            <a:picLocks noGrp="1" noChangeAspect="1"/>
          </p:cNvPicPr>
          <p:nvPr>
            <p:ph idx="1"/>
          </p:nvPr>
        </p:nvPicPr>
        <p:blipFill>
          <a:blip r:embed="rId4"/>
          <a:stretch>
            <a:fillRect/>
          </a:stretch>
        </p:blipFill>
        <p:spPr>
          <a:xfrm>
            <a:off x="3509240" y="946021"/>
            <a:ext cx="4346203" cy="3158422"/>
          </a:xfrm>
          <a:prstGeom prst="rect">
            <a:avLst/>
          </a:prstGeom>
          <a:ln>
            <a:noFill/>
          </a:ln>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E35F087B-3A2F-9F47-9F32-C5EB933C5CE6}"/>
              </a:ext>
            </a:extLst>
          </p:cNvPr>
          <p:cNvSpPr txBox="1"/>
          <p:nvPr/>
        </p:nvSpPr>
        <p:spPr>
          <a:xfrm>
            <a:off x="3013699" y="4837493"/>
            <a:ext cx="5783283" cy="261610"/>
          </a:xfrm>
          <a:prstGeom prst="rect">
            <a:avLst/>
          </a:prstGeom>
          <a:noFill/>
        </p:spPr>
        <p:txBody>
          <a:bodyPr wrap="square" rtlCol="0">
            <a:spAutoFit/>
          </a:bodyPr>
          <a:lstStyle/>
          <a:p>
            <a:r>
              <a:rPr lang="en-US" sz="1100" dirty="0">
                <a:solidFill>
                  <a:schemeClr val="bg1"/>
                </a:solidFill>
              </a:rPr>
              <a:t>Sax PE, et al. </a:t>
            </a:r>
            <a:r>
              <a:rPr lang="en-US" sz="1100" i="1" dirty="0">
                <a:solidFill>
                  <a:schemeClr val="bg1"/>
                </a:solidFill>
              </a:rPr>
              <a:t>Lancet HIV. </a:t>
            </a:r>
            <a:r>
              <a:rPr lang="en-US" sz="1100" dirty="0">
                <a:solidFill>
                  <a:schemeClr val="bg1"/>
                </a:solidFill>
              </a:rPr>
              <a:t>2017; 390:2073-2082.</a:t>
            </a:r>
          </a:p>
        </p:txBody>
      </p:sp>
      <p:sp>
        <p:nvSpPr>
          <p:cNvPr id="7" name="TextBox 6">
            <a:extLst>
              <a:ext uri="{FF2B5EF4-FFF2-40B4-BE49-F238E27FC236}">
                <a16:creationId xmlns:a16="http://schemas.microsoft.com/office/drawing/2014/main" id="{DE92299C-6762-C542-8876-0A2996938BAE}"/>
              </a:ext>
            </a:extLst>
          </p:cNvPr>
          <p:cNvSpPr txBox="1"/>
          <p:nvPr/>
        </p:nvSpPr>
        <p:spPr>
          <a:xfrm>
            <a:off x="3361777" y="4104443"/>
            <a:ext cx="6046235" cy="261610"/>
          </a:xfrm>
          <a:prstGeom prst="rect">
            <a:avLst/>
          </a:prstGeom>
          <a:noFill/>
        </p:spPr>
        <p:txBody>
          <a:bodyPr wrap="square" rtlCol="0">
            <a:spAutoFit/>
          </a:bodyPr>
          <a:lstStyle/>
          <a:p>
            <a:pPr algn="ctr"/>
            <a:r>
              <a:rPr lang="en-US" sz="1100" dirty="0"/>
              <a:t> </a:t>
            </a:r>
          </a:p>
        </p:txBody>
      </p:sp>
      <p:sp>
        <p:nvSpPr>
          <p:cNvPr id="8" name="TextBox 7">
            <a:extLst>
              <a:ext uri="{FF2B5EF4-FFF2-40B4-BE49-F238E27FC236}">
                <a16:creationId xmlns:a16="http://schemas.microsoft.com/office/drawing/2014/main" id="{E16B7BB1-5D69-584E-80CD-821F1D733497}"/>
              </a:ext>
            </a:extLst>
          </p:cNvPr>
          <p:cNvSpPr txBox="1"/>
          <p:nvPr/>
        </p:nvSpPr>
        <p:spPr>
          <a:xfrm>
            <a:off x="3013699" y="4140633"/>
            <a:ext cx="5290457" cy="276999"/>
          </a:xfrm>
          <a:prstGeom prst="rect">
            <a:avLst/>
          </a:prstGeom>
          <a:noFill/>
        </p:spPr>
        <p:txBody>
          <a:bodyPr wrap="square" rtlCol="0">
            <a:spAutoFit/>
          </a:bodyPr>
          <a:lstStyle/>
          <a:p>
            <a:pPr algn="ctr"/>
            <a:r>
              <a:rPr lang="en-US" sz="1200" dirty="0"/>
              <a:t>Percentage of participants with HIV-1 RNA less then 50 copies per mL by visit</a:t>
            </a:r>
            <a:endParaRPr lang="en-US" sz="900" dirty="0"/>
          </a:p>
        </p:txBody>
      </p:sp>
      <p:sp>
        <p:nvSpPr>
          <p:cNvPr id="9" name="Rectangle 8">
            <a:extLst>
              <a:ext uri="{FF2B5EF4-FFF2-40B4-BE49-F238E27FC236}">
                <a16:creationId xmlns:a16="http://schemas.microsoft.com/office/drawing/2014/main" id="{5BB74B79-58E1-6E45-AAA6-FF29B02B6E23}"/>
              </a:ext>
            </a:extLst>
          </p:cNvPr>
          <p:cNvSpPr/>
          <p:nvPr/>
        </p:nvSpPr>
        <p:spPr>
          <a:xfrm>
            <a:off x="370114" y="1832172"/>
            <a:ext cx="2841172" cy="1226713"/>
          </a:xfrm>
          <a:prstGeom prst="rect">
            <a:avLst/>
          </a:prstGeom>
          <a:solidFill>
            <a:schemeClr val="tx1">
              <a:lumMod val="65000"/>
              <a:lumOff val="35000"/>
            </a:schemeClr>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82880" indent="-182880">
              <a:lnSpc>
                <a:spcPct val="90000"/>
              </a:lnSpc>
              <a:buFont typeface="Wingdings" pitchFamily="2" charset="2"/>
              <a:buChar char="§"/>
            </a:pPr>
            <a:endParaRPr lang="en-US" dirty="0"/>
          </a:p>
          <a:p>
            <a:pPr marL="182880" indent="-182880">
              <a:lnSpc>
                <a:spcPct val="90000"/>
              </a:lnSpc>
              <a:buFont typeface="Wingdings" pitchFamily="2" charset="2"/>
              <a:buChar char="§"/>
            </a:pPr>
            <a:r>
              <a:rPr lang="en-US" dirty="0"/>
              <a:t>Approved as fixed dose, single-pill combination </a:t>
            </a:r>
          </a:p>
          <a:p>
            <a:pPr marL="182880" indent="-182880">
              <a:lnSpc>
                <a:spcPct val="90000"/>
              </a:lnSpc>
              <a:spcBef>
                <a:spcPts val="600"/>
              </a:spcBef>
              <a:buFont typeface="Wingdings" pitchFamily="2" charset="2"/>
              <a:buChar char="§"/>
            </a:pPr>
            <a:r>
              <a:rPr lang="en-US" dirty="0"/>
              <a:t>Resistance not reported in clinical trials</a:t>
            </a:r>
          </a:p>
          <a:p>
            <a:pPr marL="182880" indent="-182880">
              <a:lnSpc>
                <a:spcPct val="90000"/>
              </a:lnSpc>
            </a:pPr>
            <a:endParaRPr lang="en-US" dirty="0"/>
          </a:p>
        </p:txBody>
      </p:sp>
    </p:spTree>
    <p:extLst>
      <p:ext uri="{BB962C8B-B14F-4D97-AF65-F5344CB8AC3E}">
        <p14:creationId xmlns:p14="http://schemas.microsoft.com/office/powerpoint/2010/main" val="28363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pPr lvl="1" algn="ctr"/>
            <a:r>
              <a:rPr lang="en-US" sz="4000" dirty="0">
                <a:latin typeface="+mn-lt"/>
              </a:rPr>
              <a:t>Recently Approved NNRTI: </a:t>
            </a:r>
            <a:r>
              <a:rPr lang="en-US" sz="4000" dirty="0" err="1">
                <a:latin typeface="+mn-lt"/>
              </a:rPr>
              <a:t>Doravirine</a:t>
            </a:r>
            <a:endParaRPr lang="en-US" sz="4000" dirty="0">
              <a:latin typeface="+mn-lt"/>
            </a:endParaRP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953146" y="971989"/>
            <a:ext cx="7568875" cy="1182275"/>
          </a:xfrm>
        </p:spPr>
        <p:txBody>
          <a:bodyPr>
            <a:normAutofit/>
          </a:bodyPr>
          <a:lstStyle/>
          <a:p>
            <a:pPr>
              <a:buFont typeface="Wingdings" pitchFamily="2" charset="2"/>
              <a:buChar char="§"/>
            </a:pPr>
            <a:r>
              <a:rPr lang="en-US" sz="1400" dirty="0"/>
              <a:t>New NNRTI approved September 2018</a:t>
            </a:r>
          </a:p>
          <a:p>
            <a:pPr>
              <a:buFont typeface="Wingdings" pitchFamily="2" charset="2"/>
              <a:buChar char="§"/>
            </a:pPr>
            <a:r>
              <a:rPr lang="en-US" sz="1400" dirty="0"/>
              <a:t>Comparable virologic efficacy with efavirenz- and darunavir-based regimens in randomized trials</a:t>
            </a:r>
          </a:p>
          <a:p>
            <a:pPr>
              <a:buFont typeface="Wingdings" pitchFamily="2" charset="2"/>
              <a:buChar char="§"/>
            </a:pPr>
            <a:r>
              <a:rPr lang="en-US" sz="1400" dirty="0"/>
              <a:t>Fewer central nervous system side effects than efavirenz </a:t>
            </a:r>
          </a:p>
          <a:p>
            <a:pPr>
              <a:buFont typeface="Wingdings" pitchFamily="2" charset="2"/>
              <a:buChar char="§"/>
            </a:pPr>
            <a:r>
              <a:rPr lang="en-US" sz="1400" dirty="0"/>
              <a:t>Better lipid profile than efavirenz and darunavir  </a:t>
            </a:r>
          </a:p>
        </p:txBody>
      </p:sp>
      <p:sp>
        <p:nvSpPr>
          <p:cNvPr id="3" name="TextBox 2">
            <a:extLst>
              <a:ext uri="{FF2B5EF4-FFF2-40B4-BE49-F238E27FC236}">
                <a16:creationId xmlns:a16="http://schemas.microsoft.com/office/drawing/2014/main" id="{E35F087B-3A2F-9F47-9F32-C5EB933C5CE6}"/>
              </a:ext>
            </a:extLst>
          </p:cNvPr>
          <p:cNvSpPr txBox="1"/>
          <p:nvPr/>
        </p:nvSpPr>
        <p:spPr>
          <a:xfrm>
            <a:off x="3024585" y="4495826"/>
            <a:ext cx="5783283" cy="600164"/>
          </a:xfrm>
          <a:prstGeom prst="rect">
            <a:avLst/>
          </a:prstGeom>
          <a:noFill/>
        </p:spPr>
        <p:txBody>
          <a:bodyPr wrap="square" rtlCol="0">
            <a:spAutoFit/>
          </a:bodyPr>
          <a:lstStyle/>
          <a:p>
            <a:r>
              <a:rPr lang="en-US" sz="1100" dirty="0">
                <a:solidFill>
                  <a:schemeClr val="bg1"/>
                </a:solidFill>
              </a:rPr>
              <a:t>1. Molina JM, et al. </a:t>
            </a:r>
            <a:r>
              <a:rPr lang="en-US" sz="1100" i="1" dirty="0">
                <a:solidFill>
                  <a:schemeClr val="bg1"/>
                </a:solidFill>
              </a:rPr>
              <a:t>Lancet HIV. </a:t>
            </a:r>
            <a:r>
              <a:rPr lang="en-US" sz="1100" dirty="0">
                <a:solidFill>
                  <a:schemeClr val="bg1"/>
                </a:solidFill>
              </a:rPr>
              <a:t>2018;5(5):e211-e220.</a:t>
            </a:r>
          </a:p>
          <a:p>
            <a:r>
              <a:rPr lang="en-US" sz="1100" dirty="0">
                <a:solidFill>
                  <a:schemeClr val="bg1"/>
                </a:solidFill>
              </a:rPr>
              <a:t>2. Orkin C, et al. </a:t>
            </a:r>
            <a:r>
              <a:rPr lang="en-US" sz="1100" i="1" dirty="0" err="1">
                <a:solidFill>
                  <a:schemeClr val="bg1"/>
                </a:solidFill>
              </a:rPr>
              <a:t>Clin</a:t>
            </a:r>
            <a:r>
              <a:rPr lang="en-US" sz="1100" i="1" dirty="0">
                <a:solidFill>
                  <a:schemeClr val="bg1"/>
                </a:solidFill>
              </a:rPr>
              <a:t> </a:t>
            </a:r>
            <a:r>
              <a:rPr lang="en-US" sz="1100" i="1" dirty="0" err="1">
                <a:solidFill>
                  <a:schemeClr val="bg1"/>
                </a:solidFill>
              </a:rPr>
              <a:t>Inf</a:t>
            </a:r>
            <a:r>
              <a:rPr lang="en-US" sz="1100" i="1" dirty="0">
                <a:solidFill>
                  <a:schemeClr val="bg1"/>
                </a:solidFill>
              </a:rPr>
              <a:t> Dis. </a:t>
            </a:r>
            <a:r>
              <a:rPr lang="en-US" sz="1100" dirty="0">
                <a:solidFill>
                  <a:schemeClr val="bg1"/>
                </a:solidFill>
              </a:rPr>
              <a:t>2018.</a:t>
            </a:r>
            <a:br>
              <a:rPr lang="en-US" sz="1100" dirty="0">
                <a:solidFill>
                  <a:schemeClr val="bg1"/>
                </a:solidFill>
              </a:rPr>
            </a:br>
            <a:r>
              <a:rPr lang="en-US" sz="1100" dirty="0">
                <a:solidFill>
                  <a:schemeClr val="bg1"/>
                </a:solidFill>
              </a:rPr>
              <a:t>Used under terms of the </a:t>
            </a:r>
            <a:r>
              <a:rPr lang="en-US" sz="1100" dirty="0">
                <a:solidFill>
                  <a:schemeClr val="bg1"/>
                </a:solidFill>
                <a:hlinkClick r:id="rId4">
                  <a:extLst>
                    <a:ext uri="{A12FA001-AC4F-418D-AE19-62706E023703}">
                      <ahyp:hlinkClr xmlns:ahyp="http://schemas.microsoft.com/office/drawing/2018/hyperlinkcolor" val="tx"/>
                    </a:ext>
                  </a:extLst>
                </a:hlinkClick>
              </a:rPr>
              <a:t>Creative Commons CC-BY-NC-ND</a:t>
            </a:r>
            <a:r>
              <a:rPr lang="en-US" sz="1100" dirty="0">
                <a:solidFill>
                  <a:schemeClr val="bg1"/>
                </a:solidFill>
              </a:rPr>
              <a:t> license.</a:t>
            </a:r>
          </a:p>
        </p:txBody>
      </p:sp>
      <p:sp>
        <p:nvSpPr>
          <p:cNvPr id="7" name="TextBox 6">
            <a:extLst>
              <a:ext uri="{FF2B5EF4-FFF2-40B4-BE49-F238E27FC236}">
                <a16:creationId xmlns:a16="http://schemas.microsoft.com/office/drawing/2014/main" id="{DE92299C-6762-C542-8876-0A2996938BAE}"/>
              </a:ext>
            </a:extLst>
          </p:cNvPr>
          <p:cNvSpPr txBox="1"/>
          <p:nvPr/>
        </p:nvSpPr>
        <p:spPr>
          <a:xfrm>
            <a:off x="3361777" y="4104443"/>
            <a:ext cx="6046235" cy="261610"/>
          </a:xfrm>
          <a:prstGeom prst="rect">
            <a:avLst/>
          </a:prstGeom>
          <a:noFill/>
        </p:spPr>
        <p:txBody>
          <a:bodyPr wrap="square" rtlCol="0">
            <a:spAutoFit/>
          </a:bodyPr>
          <a:lstStyle/>
          <a:p>
            <a:pPr algn="ctr"/>
            <a:r>
              <a:rPr lang="en-US" sz="1100" dirty="0"/>
              <a:t> </a:t>
            </a:r>
          </a:p>
        </p:txBody>
      </p:sp>
      <p:grpSp>
        <p:nvGrpSpPr>
          <p:cNvPr id="10" name="Group 9">
            <a:extLst>
              <a:ext uri="{FF2B5EF4-FFF2-40B4-BE49-F238E27FC236}">
                <a16:creationId xmlns:a16="http://schemas.microsoft.com/office/drawing/2014/main" id="{1D868541-A31B-4FB0-8D92-15FE1711EC43}"/>
              </a:ext>
            </a:extLst>
          </p:cNvPr>
          <p:cNvGrpSpPr/>
          <p:nvPr/>
        </p:nvGrpSpPr>
        <p:grpSpPr>
          <a:xfrm>
            <a:off x="772063" y="2040042"/>
            <a:ext cx="7599874" cy="2436646"/>
            <a:chOff x="1004537" y="2040042"/>
            <a:chExt cx="7599874" cy="2436646"/>
          </a:xfrm>
        </p:grpSpPr>
        <p:grpSp>
          <p:nvGrpSpPr>
            <p:cNvPr id="8" name="Group 7">
              <a:extLst>
                <a:ext uri="{FF2B5EF4-FFF2-40B4-BE49-F238E27FC236}">
                  <a16:creationId xmlns:a16="http://schemas.microsoft.com/office/drawing/2014/main" id="{29B5A854-CBA4-4402-AB87-0AC74411F7CB}"/>
                </a:ext>
              </a:extLst>
            </p:cNvPr>
            <p:cNvGrpSpPr/>
            <p:nvPr/>
          </p:nvGrpSpPr>
          <p:grpSpPr>
            <a:xfrm>
              <a:off x="1004537" y="2069881"/>
              <a:ext cx="2832100" cy="2406807"/>
              <a:chOff x="1004537" y="2069881"/>
              <a:chExt cx="2832100" cy="2406807"/>
            </a:xfrm>
          </p:grpSpPr>
          <p:pic>
            <p:nvPicPr>
              <p:cNvPr id="11" name="Picture 10">
                <a:extLst>
                  <a:ext uri="{FF2B5EF4-FFF2-40B4-BE49-F238E27FC236}">
                    <a16:creationId xmlns:a16="http://schemas.microsoft.com/office/drawing/2014/main" id="{378A9B5E-95BF-AE4E-8D32-3A68AF7A4E3C}"/>
                  </a:ext>
                </a:extLst>
              </p:cNvPr>
              <p:cNvPicPr>
                <a:picLocks noChangeAspect="1"/>
              </p:cNvPicPr>
              <p:nvPr/>
            </p:nvPicPr>
            <p:blipFill>
              <a:blip r:embed="rId5"/>
              <a:stretch>
                <a:fillRect/>
              </a:stretch>
            </p:blipFill>
            <p:spPr>
              <a:xfrm>
                <a:off x="1004537" y="2069881"/>
                <a:ext cx="2832100" cy="2044700"/>
              </a:xfrm>
              <a:prstGeom prst="rect">
                <a:avLst/>
              </a:prstGeom>
              <a:ln>
                <a:noFill/>
              </a:ln>
              <a:effectLst>
                <a:outerShdw blurRad="50800" dist="38100" dir="5400000" algn="t" rotWithShape="0">
                  <a:prstClr val="black">
                    <a:alpha val="40000"/>
                  </a:prstClr>
                </a:outerShdw>
              </a:effectLst>
            </p:spPr>
          </p:pic>
          <p:sp>
            <p:nvSpPr>
              <p:cNvPr id="12" name="Rectangle 11">
                <a:extLst>
                  <a:ext uri="{FF2B5EF4-FFF2-40B4-BE49-F238E27FC236}">
                    <a16:creationId xmlns:a16="http://schemas.microsoft.com/office/drawing/2014/main" id="{95F34A3B-62B9-5F47-BBF1-08FE1C1C58E8}"/>
                  </a:ext>
                </a:extLst>
              </p:cNvPr>
              <p:cNvSpPr/>
              <p:nvPr/>
            </p:nvSpPr>
            <p:spPr>
              <a:xfrm>
                <a:off x="1004537" y="4076578"/>
                <a:ext cx="2832100" cy="400110"/>
              </a:xfrm>
              <a:prstGeom prst="rect">
                <a:avLst/>
              </a:prstGeom>
            </p:spPr>
            <p:txBody>
              <a:bodyPr wrap="square">
                <a:spAutoFit/>
              </a:bodyPr>
              <a:lstStyle/>
              <a:p>
                <a:pPr algn="ctr"/>
                <a:r>
                  <a:rPr lang="en-US" sz="1000" dirty="0"/>
                  <a:t>Proportion of participants with HIV-1 RNA of less than 50 copies per mL by visit</a:t>
                </a:r>
                <a:r>
                  <a:rPr lang="en-US" sz="1000" baseline="30000" dirty="0"/>
                  <a:t>1</a:t>
                </a:r>
                <a:endParaRPr lang="en-US" sz="1000" dirty="0"/>
              </a:p>
            </p:txBody>
          </p:sp>
        </p:grpSp>
        <p:grpSp>
          <p:nvGrpSpPr>
            <p:cNvPr id="9" name="Group 8">
              <a:extLst>
                <a:ext uri="{FF2B5EF4-FFF2-40B4-BE49-F238E27FC236}">
                  <a16:creationId xmlns:a16="http://schemas.microsoft.com/office/drawing/2014/main" id="{D133B76E-9E24-4701-8603-A7F35E44E8F9}"/>
                </a:ext>
              </a:extLst>
            </p:cNvPr>
            <p:cNvGrpSpPr/>
            <p:nvPr/>
          </p:nvGrpSpPr>
          <p:grpSpPr>
            <a:xfrm>
              <a:off x="5104019" y="2040042"/>
              <a:ext cx="3500392" cy="2436646"/>
              <a:chOff x="5104019" y="2040042"/>
              <a:chExt cx="3500392" cy="2436646"/>
            </a:xfrm>
          </p:grpSpPr>
          <p:pic>
            <p:nvPicPr>
              <p:cNvPr id="13" name="Picture 7" descr="Cover">
                <a:extLst>
                  <a:ext uri="{FF2B5EF4-FFF2-40B4-BE49-F238E27FC236}">
                    <a16:creationId xmlns:a16="http://schemas.microsoft.com/office/drawing/2014/main" id="{0452726F-E8DB-604B-9954-C25E89F94C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4019" y="2040042"/>
                <a:ext cx="3500392" cy="2044700"/>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AC7EE54-DF09-6640-A32D-7602781AEBDF}"/>
                  </a:ext>
                </a:extLst>
              </p:cNvPr>
              <p:cNvSpPr txBox="1"/>
              <p:nvPr/>
            </p:nvSpPr>
            <p:spPr>
              <a:xfrm>
                <a:off x="5104019" y="4076578"/>
                <a:ext cx="3500392" cy="400110"/>
              </a:xfrm>
              <a:prstGeom prst="rect">
                <a:avLst/>
              </a:prstGeom>
              <a:noFill/>
            </p:spPr>
            <p:txBody>
              <a:bodyPr wrap="square" rtlCol="0">
                <a:spAutoFit/>
              </a:bodyPr>
              <a:lstStyle/>
              <a:p>
                <a:pPr algn="ctr"/>
                <a:r>
                  <a:rPr lang="en-US" altLang="en-US" sz="1000" dirty="0">
                    <a:cs typeface="Arial" panose="020B0604020202020204" pitchFamily="34" charset="0"/>
                  </a:rPr>
                  <a:t>Proportion of participants with Human Immunodeficiency Virus–1 RNA of &lt;50 copies/mL over time</a:t>
                </a:r>
                <a:r>
                  <a:rPr lang="en-US" altLang="en-US" sz="1000" baseline="30000" dirty="0">
                    <a:cs typeface="Arial" panose="020B0604020202020204" pitchFamily="34" charset="0"/>
                  </a:rPr>
                  <a:t>2</a:t>
                </a:r>
                <a:r>
                  <a:rPr lang="en-US" altLang="en-US" sz="1000" dirty="0">
                    <a:cs typeface="Arial" panose="020B0604020202020204" pitchFamily="34" charset="0"/>
                  </a:rPr>
                  <a:t> </a:t>
                </a:r>
                <a:endParaRPr lang="en-US" sz="1000" dirty="0"/>
              </a:p>
            </p:txBody>
          </p:sp>
        </p:grpSp>
      </p:grpSp>
    </p:spTree>
    <p:extLst>
      <p:ext uri="{BB962C8B-B14F-4D97-AF65-F5344CB8AC3E}">
        <p14:creationId xmlns:p14="http://schemas.microsoft.com/office/powerpoint/2010/main" val="102101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pPr lvl="1" algn="ctr"/>
            <a:r>
              <a:rPr lang="en-GB" sz="4000" dirty="0">
                <a:latin typeface="+mn-lt"/>
              </a:rPr>
              <a:t>GEMINI 1 and GEMINI 2: 2018</a:t>
            </a:r>
            <a:endParaRPr lang="en-US" sz="4000" dirty="0">
              <a:latin typeface="+mn-lt"/>
            </a:endParaRP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370113" y="1173271"/>
            <a:ext cx="8229600" cy="660922"/>
          </a:xfrm>
        </p:spPr>
        <p:txBody>
          <a:bodyPr>
            <a:normAutofit/>
          </a:bodyPr>
          <a:lstStyle/>
          <a:p>
            <a:pPr marL="0" indent="0">
              <a:buNone/>
            </a:pPr>
            <a:r>
              <a:rPr lang="en-US" sz="2000" dirty="0"/>
              <a:t>Phase 3 data for dolutegravir + lamivudine</a:t>
            </a:r>
            <a:r>
              <a:rPr lang="en-GB" sz="2000" dirty="0"/>
              <a:t> presented 2018*</a:t>
            </a:r>
          </a:p>
          <a:p>
            <a:pPr marL="0" indent="0">
              <a:buNone/>
            </a:pPr>
            <a:endParaRPr lang="en-GB" sz="2000" dirty="0"/>
          </a:p>
          <a:p>
            <a:pPr marL="0" indent="0">
              <a:buNone/>
            </a:pPr>
            <a:endParaRPr lang="en-US" sz="2000" dirty="0"/>
          </a:p>
          <a:p>
            <a:pPr marL="457200" lvl="1" indent="0">
              <a:buNone/>
            </a:pPr>
            <a:endParaRPr lang="en-GB" sz="1800" dirty="0"/>
          </a:p>
        </p:txBody>
      </p:sp>
      <p:sp>
        <p:nvSpPr>
          <p:cNvPr id="3" name="TextBox 2">
            <a:extLst>
              <a:ext uri="{FF2B5EF4-FFF2-40B4-BE49-F238E27FC236}">
                <a16:creationId xmlns:a16="http://schemas.microsoft.com/office/drawing/2014/main" id="{C9F2C408-3BF3-6C46-A41B-0D38857AB86A}"/>
              </a:ext>
            </a:extLst>
          </p:cNvPr>
          <p:cNvSpPr txBox="1"/>
          <p:nvPr/>
        </p:nvSpPr>
        <p:spPr>
          <a:xfrm>
            <a:off x="3047955" y="4543336"/>
            <a:ext cx="5946710" cy="600164"/>
          </a:xfrm>
          <a:prstGeom prst="rect">
            <a:avLst/>
          </a:prstGeom>
          <a:noFill/>
        </p:spPr>
        <p:txBody>
          <a:bodyPr wrap="square" rtlCol="0">
            <a:spAutoFit/>
          </a:bodyPr>
          <a:lstStyle/>
          <a:p>
            <a:r>
              <a:rPr lang="en-US" sz="1000" dirty="0">
                <a:solidFill>
                  <a:schemeClr val="bg1"/>
                </a:solidFill>
              </a:rPr>
              <a:t>*Cahn P, et al. Presented at the 22nd International AIDS Conference (AIDS 2018), 23-27 July 2018, Amsterdam, The Netherlands. </a:t>
            </a:r>
          </a:p>
          <a:p>
            <a:r>
              <a:rPr lang="en-US" sz="1000" dirty="0">
                <a:solidFill>
                  <a:schemeClr val="bg1"/>
                </a:solidFill>
              </a:rPr>
              <a:t>Cahn P, et al. </a:t>
            </a:r>
            <a:r>
              <a:rPr lang="en-US" sz="1000" i="1" dirty="0">
                <a:solidFill>
                  <a:schemeClr val="bg1"/>
                </a:solidFill>
              </a:rPr>
              <a:t>Lancet. </a:t>
            </a:r>
            <a:r>
              <a:rPr lang="en-US" sz="1000" dirty="0">
                <a:solidFill>
                  <a:schemeClr val="bg1"/>
                </a:solidFill>
              </a:rPr>
              <a:t>2018. </a:t>
            </a:r>
            <a:r>
              <a:rPr lang="en-US" sz="1000" dirty="0" err="1">
                <a:solidFill>
                  <a:schemeClr val="bg1"/>
                </a:solidFill>
              </a:rPr>
              <a:t>Epub</a:t>
            </a:r>
            <a:r>
              <a:rPr lang="en-US" sz="1000" dirty="0">
                <a:solidFill>
                  <a:schemeClr val="bg1"/>
                </a:solidFill>
              </a:rPr>
              <a:t> ahead of print.</a:t>
            </a:r>
          </a:p>
          <a:p>
            <a:endParaRPr lang="en-US" sz="300" dirty="0">
              <a:solidFill>
                <a:schemeClr val="bg1"/>
              </a:solidFill>
            </a:endParaRPr>
          </a:p>
        </p:txBody>
      </p:sp>
      <p:graphicFrame>
        <p:nvGraphicFramePr>
          <p:cNvPr id="4" name="Table 3">
            <a:extLst>
              <a:ext uri="{FF2B5EF4-FFF2-40B4-BE49-F238E27FC236}">
                <a16:creationId xmlns:a16="http://schemas.microsoft.com/office/drawing/2014/main" id="{1C37C1ED-1E84-FB44-97DF-6611C45E8095}"/>
              </a:ext>
            </a:extLst>
          </p:cNvPr>
          <p:cNvGraphicFramePr>
            <a:graphicFrameLocks noGrp="1"/>
          </p:cNvGraphicFramePr>
          <p:nvPr>
            <p:extLst>
              <p:ext uri="{D42A27DB-BD31-4B8C-83A1-F6EECF244321}">
                <p14:modId xmlns:p14="http://schemas.microsoft.com/office/powerpoint/2010/main" val="417928879"/>
              </p:ext>
            </p:extLst>
          </p:nvPr>
        </p:nvGraphicFramePr>
        <p:xfrm>
          <a:off x="544287" y="1620325"/>
          <a:ext cx="5761104" cy="2622345"/>
        </p:xfrm>
        <a:graphic>
          <a:graphicData uri="http://schemas.openxmlformats.org/drawingml/2006/table">
            <a:tbl>
              <a:tblPr firstRow="1" bandRow="1">
                <a:tableStyleId>{073A0DAA-6AF3-43AB-8588-CEC1D06C72B9}</a:tableStyleId>
              </a:tblPr>
              <a:tblGrid>
                <a:gridCol w="2220685">
                  <a:extLst>
                    <a:ext uri="{9D8B030D-6E8A-4147-A177-3AD203B41FA5}">
                      <a16:colId xmlns:a16="http://schemas.microsoft.com/office/drawing/2014/main" val="1298810082"/>
                    </a:ext>
                  </a:extLst>
                </a:gridCol>
                <a:gridCol w="1839685">
                  <a:extLst>
                    <a:ext uri="{9D8B030D-6E8A-4147-A177-3AD203B41FA5}">
                      <a16:colId xmlns:a16="http://schemas.microsoft.com/office/drawing/2014/main" val="1580202855"/>
                    </a:ext>
                  </a:extLst>
                </a:gridCol>
                <a:gridCol w="1700734">
                  <a:extLst>
                    <a:ext uri="{9D8B030D-6E8A-4147-A177-3AD203B41FA5}">
                      <a16:colId xmlns:a16="http://schemas.microsoft.com/office/drawing/2014/main" val="3267766671"/>
                    </a:ext>
                  </a:extLst>
                </a:gridCol>
              </a:tblGrid>
              <a:tr h="335493">
                <a:tc>
                  <a:txBody>
                    <a:bodyPr/>
                    <a:lstStyle/>
                    <a:p>
                      <a:r>
                        <a:rPr lang="en-US" sz="1400" dirty="0"/>
                        <a:t>Study</a:t>
                      </a:r>
                    </a:p>
                  </a:txBody>
                  <a:tcPr>
                    <a:solidFill>
                      <a:schemeClr val="tx1">
                        <a:lumMod val="65000"/>
                        <a:lumOff val="35000"/>
                      </a:schemeClr>
                    </a:solidFill>
                  </a:tcPr>
                </a:tc>
                <a:tc>
                  <a:txBody>
                    <a:bodyPr/>
                    <a:lstStyle/>
                    <a:p>
                      <a:r>
                        <a:rPr lang="en-US" sz="1400" dirty="0"/>
                        <a:t>DTG/3TC, %</a:t>
                      </a:r>
                    </a:p>
                  </a:txBody>
                  <a:tcPr>
                    <a:solidFill>
                      <a:schemeClr val="tx1">
                        <a:lumMod val="65000"/>
                        <a:lumOff val="3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DTG/TDF/FTC</a:t>
                      </a:r>
                      <a:r>
                        <a:rPr lang="en-US" sz="1400" dirty="0"/>
                        <a:t>, %</a:t>
                      </a:r>
                    </a:p>
                  </a:txBody>
                  <a:tcPr>
                    <a:solidFill>
                      <a:schemeClr val="tx1">
                        <a:lumMod val="65000"/>
                        <a:lumOff val="35000"/>
                      </a:schemeClr>
                    </a:solidFill>
                  </a:tcPr>
                </a:tc>
                <a:extLst>
                  <a:ext uri="{0D108BD9-81ED-4DB2-BD59-A6C34878D82A}">
                    <a16:rowId xmlns:a16="http://schemas.microsoft.com/office/drawing/2014/main" val="4191602345"/>
                  </a:ext>
                </a:extLst>
              </a:tr>
              <a:tr h="33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GEMINI 1</a:t>
                      </a:r>
                    </a:p>
                  </a:txBody>
                  <a:tcPr/>
                </a:tc>
                <a:tc>
                  <a:txBody>
                    <a:bodyPr/>
                    <a:lstStyle/>
                    <a:p>
                      <a:pPr algn="ctr"/>
                      <a:r>
                        <a:rPr lang="en-US" sz="1400" dirty="0"/>
                        <a:t>90</a:t>
                      </a:r>
                    </a:p>
                  </a:txBody>
                  <a:tcPr/>
                </a:tc>
                <a:tc>
                  <a:txBody>
                    <a:bodyPr/>
                    <a:lstStyle/>
                    <a:p>
                      <a:pPr algn="ctr"/>
                      <a:r>
                        <a:rPr lang="en-US" sz="1400" dirty="0"/>
                        <a:t>93</a:t>
                      </a:r>
                    </a:p>
                  </a:txBody>
                  <a:tcPr/>
                </a:tc>
                <a:extLst>
                  <a:ext uri="{0D108BD9-81ED-4DB2-BD59-A6C34878D82A}">
                    <a16:rowId xmlns:a16="http://schemas.microsoft.com/office/drawing/2014/main" val="120028654"/>
                  </a:ext>
                </a:extLst>
              </a:tr>
              <a:tr h="33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GEMINI 2</a:t>
                      </a:r>
                    </a:p>
                  </a:txBody>
                  <a:tcPr/>
                </a:tc>
                <a:tc>
                  <a:txBody>
                    <a:bodyPr/>
                    <a:lstStyle/>
                    <a:p>
                      <a:pPr algn="ctr"/>
                      <a:r>
                        <a:rPr lang="en-US" sz="1400" dirty="0"/>
                        <a:t>93</a:t>
                      </a:r>
                    </a:p>
                  </a:txBody>
                  <a:tcPr/>
                </a:tc>
                <a:tc>
                  <a:txBody>
                    <a:bodyPr/>
                    <a:lstStyle/>
                    <a:p>
                      <a:pPr algn="ctr"/>
                      <a:r>
                        <a:rPr lang="en-US" sz="1400" dirty="0"/>
                        <a:t>94</a:t>
                      </a:r>
                    </a:p>
                  </a:txBody>
                  <a:tcPr/>
                </a:tc>
                <a:extLst>
                  <a:ext uri="{0D108BD9-81ED-4DB2-BD59-A6C34878D82A}">
                    <a16:rowId xmlns:a16="http://schemas.microsoft.com/office/drawing/2014/main" val="3193892880"/>
                  </a:ext>
                </a:extLst>
              </a:tr>
              <a:tr h="8548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  *Headache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  *Diarrhea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  *Nasopharyngitis </a:t>
                      </a:r>
                    </a:p>
                  </a:txBody>
                  <a:tcPr/>
                </a:tc>
                <a:tc>
                  <a:txBody>
                    <a:bodyPr/>
                    <a:lstStyle/>
                    <a:p>
                      <a:pPr algn="ctr"/>
                      <a:endParaRPr lang="en-US" sz="1400" dirty="0"/>
                    </a:p>
                    <a:p>
                      <a:pPr algn="ctr"/>
                      <a:r>
                        <a:rPr lang="en-US" sz="1400" dirty="0"/>
                        <a:t>10</a:t>
                      </a:r>
                    </a:p>
                    <a:p>
                      <a:pPr algn="ctr"/>
                      <a:r>
                        <a:rPr lang="en-US" sz="1400" dirty="0"/>
                        <a:t>9</a:t>
                      </a:r>
                    </a:p>
                    <a:p>
                      <a:pPr algn="ctr"/>
                      <a:r>
                        <a:rPr lang="en-US" sz="1400" dirty="0"/>
                        <a:t>8 </a:t>
                      </a:r>
                    </a:p>
                  </a:txBody>
                  <a:tcPr/>
                </a:tc>
                <a:tc>
                  <a:txBody>
                    <a:bodyPr/>
                    <a:lstStyle/>
                    <a:p>
                      <a:pPr algn="ctr"/>
                      <a:endParaRPr lang="en-US" sz="1400" dirty="0"/>
                    </a:p>
                    <a:p>
                      <a:pPr algn="ctr"/>
                      <a:r>
                        <a:rPr lang="en-US" sz="1400" dirty="0"/>
                        <a:t>10</a:t>
                      </a:r>
                    </a:p>
                    <a:p>
                      <a:pPr algn="ctr"/>
                      <a:r>
                        <a:rPr lang="en-US" sz="1400" dirty="0"/>
                        <a:t>11</a:t>
                      </a:r>
                    </a:p>
                    <a:p>
                      <a:pPr algn="ctr"/>
                      <a:r>
                        <a:rPr lang="en-US" sz="1400" dirty="0"/>
                        <a:t>11 </a:t>
                      </a:r>
                    </a:p>
                  </a:txBody>
                  <a:tcPr/>
                </a:tc>
                <a:extLst>
                  <a:ext uri="{0D108BD9-81ED-4DB2-BD59-A6C34878D82A}">
                    <a16:rowId xmlns:a16="http://schemas.microsoft.com/office/drawing/2014/main" val="3847390687"/>
                  </a:ext>
                </a:extLst>
              </a:tr>
              <a:tr h="33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Drug-related AEs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18</a:t>
                      </a:r>
                      <a:endParaRPr lang="en-GB" sz="1400" dirty="0"/>
                    </a:p>
                  </a:txBody>
                  <a:tcPr/>
                </a:tc>
                <a:tc>
                  <a:txBody>
                    <a:bodyPr/>
                    <a:lstStyle/>
                    <a:p>
                      <a:pPr algn="ctr"/>
                      <a:r>
                        <a:rPr lang="en-US" sz="1400" dirty="0"/>
                        <a:t>24</a:t>
                      </a:r>
                    </a:p>
                  </a:txBody>
                  <a:tcPr/>
                </a:tc>
                <a:extLst>
                  <a:ext uri="{0D108BD9-81ED-4DB2-BD59-A6C34878D82A}">
                    <a16:rowId xmlns:a16="http://schemas.microsoft.com/office/drawing/2014/main" val="3268802028"/>
                  </a:ext>
                </a:extLst>
              </a:tr>
              <a:tr h="335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Emergent drug resistance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t>0</a:t>
                      </a:r>
                    </a:p>
                  </a:txBody>
                  <a:tcPr/>
                </a:tc>
                <a:tc>
                  <a:txBody>
                    <a:bodyPr/>
                    <a:lstStyle/>
                    <a:p>
                      <a:pPr algn="ctr"/>
                      <a:r>
                        <a:rPr lang="en-US" sz="1400" dirty="0"/>
                        <a:t>0</a:t>
                      </a:r>
                    </a:p>
                  </a:txBody>
                  <a:tcPr/>
                </a:tc>
                <a:extLst>
                  <a:ext uri="{0D108BD9-81ED-4DB2-BD59-A6C34878D82A}">
                    <a16:rowId xmlns:a16="http://schemas.microsoft.com/office/drawing/2014/main" val="14981962"/>
                  </a:ext>
                </a:extLst>
              </a:tr>
            </a:tbl>
          </a:graphicData>
        </a:graphic>
      </p:graphicFrame>
      <p:sp>
        <p:nvSpPr>
          <p:cNvPr id="5" name="Rectangle 4">
            <a:extLst>
              <a:ext uri="{FF2B5EF4-FFF2-40B4-BE49-F238E27FC236}">
                <a16:creationId xmlns:a16="http://schemas.microsoft.com/office/drawing/2014/main" id="{FDC1638A-4E2E-1E48-B017-CCA6587071AC}"/>
              </a:ext>
            </a:extLst>
          </p:cNvPr>
          <p:cNvSpPr/>
          <p:nvPr/>
        </p:nvSpPr>
        <p:spPr>
          <a:xfrm>
            <a:off x="6542314" y="1600200"/>
            <a:ext cx="2231573" cy="2612571"/>
          </a:xfrm>
          <a:prstGeom prst="rect">
            <a:avLst/>
          </a:prstGeom>
          <a:solidFill>
            <a:schemeClr val="tx1">
              <a:lumMod val="65000"/>
              <a:lumOff val="3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en-US" dirty="0"/>
              <a:t>For treatment-naïve patients who cannot take tenofovir or abacavir</a:t>
            </a:r>
          </a:p>
        </p:txBody>
      </p:sp>
    </p:spTree>
    <p:extLst>
      <p:ext uri="{BB962C8B-B14F-4D97-AF65-F5344CB8AC3E}">
        <p14:creationId xmlns:p14="http://schemas.microsoft.com/office/powerpoint/2010/main" val="238418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pPr lvl="1" algn="ctr">
              <a:lnSpc>
                <a:spcPct val="90000"/>
              </a:lnSpc>
            </a:pPr>
            <a:r>
              <a:rPr lang="en-GB" sz="4000" dirty="0">
                <a:latin typeface="+mn-lt"/>
              </a:rPr>
              <a:t>2-Drug Regimens in Clinical Trials: </a:t>
            </a:r>
            <a:r>
              <a:rPr lang="en-US" sz="4000" dirty="0">
                <a:latin typeface="+mn-lt"/>
              </a:rPr>
              <a:t>Cabotegravir + </a:t>
            </a:r>
            <a:r>
              <a:rPr lang="en-US" sz="4000" dirty="0" err="1">
                <a:latin typeface="+mn-lt"/>
              </a:rPr>
              <a:t>Rilpivirine</a:t>
            </a:r>
            <a:r>
              <a:rPr lang="en-GB" sz="4000" dirty="0">
                <a:latin typeface="+mn-lt"/>
              </a:rPr>
              <a:t> </a:t>
            </a:r>
            <a:endParaRPr lang="en-US" sz="4000" dirty="0">
              <a:latin typeface="+mn-lt"/>
            </a:endParaRP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457200" y="1200151"/>
            <a:ext cx="8229600" cy="3257549"/>
          </a:xfrm>
        </p:spPr>
        <p:txBody>
          <a:bodyPr anchor="ctr">
            <a:normAutofit/>
          </a:bodyPr>
          <a:lstStyle/>
          <a:p>
            <a:pPr>
              <a:spcBef>
                <a:spcPts val="1200"/>
              </a:spcBef>
              <a:buFont typeface="Wingdings" pitchFamily="2" charset="2"/>
              <a:buChar char="§"/>
            </a:pPr>
            <a:r>
              <a:rPr lang="en-GB" sz="2400" dirty="0"/>
              <a:t>Safety and efficacy of monthly dosing in treatment-naïve and treatment-experienced patients </a:t>
            </a:r>
          </a:p>
          <a:p>
            <a:pPr>
              <a:spcBef>
                <a:spcPts val="1800"/>
              </a:spcBef>
              <a:buFont typeface="Wingdings" pitchFamily="2" charset="2"/>
              <a:buChar char="§"/>
            </a:pPr>
            <a:r>
              <a:rPr lang="en-GB" sz="2400" dirty="0"/>
              <a:t>First Long-Acting Injectable Regimen (FLAIR) = cabotegravir + </a:t>
            </a:r>
            <a:r>
              <a:rPr lang="en-GB" sz="2400" dirty="0" err="1"/>
              <a:t>rilpivirine</a:t>
            </a:r>
            <a:r>
              <a:rPr lang="en-GB" sz="2400" dirty="0"/>
              <a:t> vs abacavir/dolutegravir/lamivudine</a:t>
            </a:r>
          </a:p>
          <a:p>
            <a:pPr>
              <a:spcBef>
                <a:spcPts val="1800"/>
              </a:spcBef>
              <a:buFont typeface="Wingdings" pitchFamily="2" charset="2"/>
              <a:buChar char="§"/>
            </a:pPr>
            <a:r>
              <a:rPr lang="en-GB" sz="2400" dirty="0"/>
              <a:t>Antiretroviral Therapy as Long-Acting Suppression (ATLAS) = cabotegravir + </a:t>
            </a:r>
            <a:r>
              <a:rPr lang="en-GB" sz="2400" dirty="0" err="1"/>
              <a:t>rilpivirine</a:t>
            </a:r>
            <a:r>
              <a:rPr lang="en-GB" sz="2400" dirty="0"/>
              <a:t> vs any triple-drug combination</a:t>
            </a:r>
          </a:p>
          <a:p>
            <a:pPr lvl="1">
              <a:spcBef>
                <a:spcPts val="600"/>
              </a:spcBef>
              <a:buFont typeface="Arial" panose="020B0604020202020204" pitchFamily="34" charset="0"/>
              <a:buChar char="•"/>
            </a:pPr>
            <a:r>
              <a:rPr lang="en-GB" sz="2000" dirty="0"/>
              <a:t>Non-inferior to oral therapy*</a:t>
            </a:r>
            <a:endParaRPr lang="en-US" sz="2400" dirty="0"/>
          </a:p>
        </p:txBody>
      </p:sp>
      <p:sp>
        <p:nvSpPr>
          <p:cNvPr id="3" name="TextBox 2">
            <a:extLst>
              <a:ext uri="{FF2B5EF4-FFF2-40B4-BE49-F238E27FC236}">
                <a16:creationId xmlns:a16="http://schemas.microsoft.com/office/drawing/2014/main" id="{9B436B6A-D471-3447-8FC3-DFC543228789}"/>
              </a:ext>
            </a:extLst>
          </p:cNvPr>
          <p:cNvSpPr txBox="1"/>
          <p:nvPr/>
        </p:nvSpPr>
        <p:spPr>
          <a:xfrm>
            <a:off x="3030071" y="4518211"/>
            <a:ext cx="5307106" cy="553998"/>
          </a:xfrm>
          <a:prstGeom prst="rect">
            <a:avLst/>
          </a:prstGeom>
          <a:noFill/>
        </p:spPr>
        <p:txBody>
          <a:bodyPr wrap="square" rtlCol="0">
            <a:spAutoFit/>
          </a:bodyPr>
          <a:lstStyle/>
          <a:p>
            <a:r>
              <a:rPr lang="en-US" sz="1000" dirty="0">
                <a:solidFill>
                  <a:schemeClr val="bg1"/>
                </a:solidFill>
              </a:rPr>
              <a:t>*https://</a:t>
            </a:r>
            <a:r>
              <a:rPr lang="en-US" sz="1000" dirty="0" err="1">
                <a:solidFill>
                  <a:schemeClr val="bg1"/>
                </a:solidFill>
              </a:rPr>
              <a:t>www.viivhealthcare.com</a:t>
            </a:r>
            <a:r>
              <a:rPr lang="en-US" sz="1000" dirty="0">
                <a:solidFill>
                  <a:schemeClr val="bg1"/>
                </a:solidFill>
              </a:rPr>
              <a:t>/media/press-releases/2018/viiv-healthcare-reports-positive-48-week-results-for-first-pivotal-phase-iii-study-for-novel-long-acting-injectable-hiv-treatment-regimen.aspx</a:t>
            </a:r>
          </a:p>
        </p:txBody>
      </p:sp>
    </p:spTree>
    <p:extLst>
      <p:ext uri="{BB962C8B-B14F-4D97-AF65-F5344CB8AC3E}">
        <p14:creationId xmlns:p14="http://schemas.microsoft.com/office/powerpoint/2010/main" val="346861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a:xfrm>
            <a:off x="457200" y="210312"/>
            <a:ext cx="8229600" cy="857250"/>
          </a:xfrm>
        </p:spPr>
        <p:txBody>
          <a:bodyPr vert="horz" lIns="91440" tIns="45720" rIns="91440" bIns="45720" rtlCol="0" anchor="ctr">
            <a:noAutofit/>
          </a:bodyPr>
          <a:lstStyle/>
          <a:p>
            <a:pPr lvl="1" algn="ctr"/>
            <a:r>
              <a:rPr lang="en-GB" sz="4000" dirty="0">
                <a:latin typeface="+mn-lt"/>
              </a:rPr>
              <a:t>Additional Clinical Trials of DTG + 3TC</a:t>
            </a:r>
            <a:endParaRPr lang="en-US" sz="4000" dirty="0">
              <a:latin typeface="+mn-lt"/>
            </a:endParaRPr>
          </a:p>
        </p:txBody>
      </p:sp>
      <p:sp>
        <p:nvSpPr>
          <p:cNvPr id="5" name="Content Placeholder 4">
            <a:extLst>
              <a:ext uri="{FF2B5EF4-FFF2-40B4-BE49-F238E27FC236}">
                <a16:creationId xmlns:a16="http://schemas.microsoft.com/office/drawing/2014/main" id="{A81D0E0C-88E3-F746-A4A7-7ACC7F81272B}"/>
              </a:ext>
            </a:extLst>
          </p:cNvPr>
          <p:cNvSpPr>
            <a:spLocks noGrp="1"/>
          </p:cNvSpPr>
          <p:nvPr>
            <p:ph idx="1"/>
          </p:nvPr>
        </p:nvSpPr>
        <p:spPr>
          <a:xfrm>
            <a:off x="457200" y="1067563"/>
            <a:ext cx="8229600" cy="3381974"/>
          </a:xfrm>
        </p:spPr>
        <p:txBody>
          <a:bodyPr anchor="ctr">
            <a:normAutofit/>
          </a:bodyPr>
          <a:lstStyle/>
          <a:p>
            <a:pPr>
              <a:lnSpc>
                <a:spcPct val="90000"/>
              </a:lnSpc>
              <a:buFont typeface="Wingdings" pitchFamily="2" charset="2"/>
              <a:buChar char="§"/>
            </a:pPr>
            <a:r>
              <a:rPr lang="en-GB" sz="2800" dirty="0"/>
              <a:t>ASPIRE: Pilot trial of DTG + 3TC vs triple therapy for maintenance of virologic suppression</a:t>
            </a:r>
          </a:p>
          <a:p>
            <a:pPr lvl="1">
              <a:lnSpc>
                <a:spcPct val="90000"/>
              </a:lnSpc>
              <a:buFont typeface="Arial" panose="020B0604020202020204" pitchFamily="34" charset="0"/>
              <a:buChar char="•"/>
            </a:pPr>
            <a:r>
              <a:rPr lang="en-GB" sz="2400" dirty="0"/>
              <a:t>Results demonstrated no significant difference in treatment failure</a:t>
            </a:r>
          </a:p>
          <a:p>
            <a:pPr>
              <a:lnSpc>
                <a:spcPct val="90000"/>
              </a:lnSpc>
              <a:spcBef>
                <a:spcPts val="1800"/>
              </a:spcBef>
              <a:buFont typeface="Wingdings" pitchFamily="2" charset="2"/>
              <a:buChar char="§"/>
            </a:pPr>
            <a:r>
              <a:rPr lang="en-GB" sz="2800" dirty="0"/>
              <a:t>TANGO study is designed to evaluate dolutegravir + lamivudine as a switch strategy for subjects receiving triple therapy, including tenofovir alafenamide</a:t>
            </a:r>
            <a:r>
              <a:rPr lang="en-US" sz="2800" dirty="0"/>
              <a:t> </a:t>
            </a:r>
          </a:p>
        </p:txBody>
      </p:sp>
      <p:sp>
        <p:nvSpPr>
          <p:cNvPr id="2" name="TextBox 1">
            <a:extLst>
              <a:ext uri="{FF2B5EF4-FFF2-40B4-BE49-F238E27FC236}">
                <a16:creationId xmlns:a16="http://schemas.microsoft.com/office/drawing/2014/main" id="{3AE3251F-EC16-0C4C-8C2B-09198B7ADEF8}"/>
              </a:ext>
            </a:extLst>
          </p:cNvPr>
          <p:cNvSpPr txBox="1"/>
          <p:nvPr/>
        </p:nvSpPr>
        <p:spPr>
          <a:xfrm>
            <a:off x="3039035" y="4838620"/>
            <a:ext cx="5522259" cy="261610"/>
          </a:xfrm>
          <a:prstGeom prst="rect">
            <a:avLst/>
          </a:prstGeom>
          <a:noFill/>
        </p:spPr>
        <p:txBody>
          <a:bodyPr wrap="square" rtlCol="0">
            <a:spAutoFit/>
          </a:bodyPr>
          <a:lstStyle/>
          <a:p>
            <a:r>
              <a:rPr lang="en-US" sz="1100" dirty="0">
                <a:solidFill>
                  <a:schemeClr val="bg1"/>
                </a:solidFill>
              </a:rPr>
              <a:t>Taiwo BO, et al. </a:t>
            </a:r>
            <a:r>
              <a:rPr lang="en-US" sz="1100" i="1" dirty="0" err="1">
                <a:solidFill>
                  <a:schemeClr val="bg1"/>
                </a:solidFill>
              </a:rPr>
              <a:t>Clin</a:t>
            </a:r>
            <a:r>
              <a:rPr lang="en-US" sz="1100" i="1" dirty="0">
                <a:solidFill>
                  <a:schemeClr val="bg1"/>
                </a:solidFill>
              </a:rPr>
              <a:t> </a:t>
            </a:r>
            <a:r>
              <a:rPr lang="en-US" sz="1100" i="1" dirty="0" err="1">
                <a:solidFill>
                  <a:schemeClr val="bg1"/>
                </a:solidFill>
              </a:rPr>
              <a:t>Inf</a:t>
            </a:r>
            <a:r>
              <a:rPr lang="en-US" sz="1100" i="1" dirty="0">
                <a:solidFill>
                  <a:schemeClr val="bg1"/>
                </a:solidFill>
              </a:rPr>
              <a:t> Dis. </a:t>
            </a:r>
            <a:r>
              <a:rPr lang="en-US" sz="1100" dirty="0">
                <a:solidFill>
                  <a:schemeClr val="bg1"/>
                </a:solidFill>
              </a:rPr>
              <a:t>2018;66(11):1794-1797.</a:t>
            </a:r>
          </a:p>
        </p:txBody>
      </p:sp>
    </p:spTree>
    <p:extLst>
      <p:ext uri="{BB962C8B-B14F-4D97-AF65-F5344CB8AC3E}">
        <p14:creationId xmlns:p14="http://schemas.microsoft.com/office/powerpoint/2010/main" val="317128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49ECD0-CDA3-2F42-96E5-23BCA904A11C}"/>
              </a:ext>
            </a:extLst>
          </p:cNvPr>
          <p:cNvSpPr>
            <a:spLocks noGrp="1"/>
          </p:cNvSpPr>
          <p:nvPr>
            <p:ph type="title"/>
          </p:nvPr>
        </p:nvSpPr>
        <p:spPr/>
        <p:txBody>
          <a:bodyPr vert="horz" lIns="91440" tIns="45720" rIns="91440" bIns="45720" rtlCol="0" anchor="ctr">
            <a:noAutofit/>
          </a:bodyPr>
          <a:lstStyle/>
          <a:p>
            <a:r>
              <a:rPr lang="en-US" dirty="0"/>
              <a:t>Guidelines for HIV Testing</a:t>
            </a:r>
          </a:p>
        </p:txBody>
      </p:sp>
      <p:sp>
        <p:nvSpPr>
          <p:cNvPr id="2" name="Content Placeholder 1">
            <a:extLst>
              <a:ext uri="{FF2B5EF4-FFF2-40B4-BE49-F238E27FC236}">
                <a16:creationId xmlns:a16="http://schemas.microsoft.com/office/drawing/2014/main" id="{32CCF7BB-813C-D245-BE21-3E8A2610D35F}"/>
              </a:ext>
            </a:extLst>
          </p:cNvPr>
          <p:cNvSpPr>
            <a:spLocks noGrp="1"/>
          </p:cNvSpPr>
          <p:nvPr>
            <p:ph idx="1"/>
          </p:nvPr>
        </p:nvSpPr>
        <p:spPr>
          <a:xfrm>
            <a:off x="457200" y="1200151"/>
            <a:ext cx="8621486" cy="3394472"/>
          </a:xfrm>
        </p:spPr>
        <p:txBody>
          <a:bodyPr>
            <a:normAutofit lnSpcReduction="10000"/>
          </a:bodyPr>
          <a:lstStyle/>
          <a:p>
            <a:pPr>
              <a:spcBef>
                <a:spcPts val="0"/>
              </a:spcBef>
              <a:buFont typeface="Wingdings" pitchFamily="2" charset="2"/>
              <a:buChar char="§"/>
            </a:pPr>
            <a:r>
              <a:rPr lang="en-US" sz="2000" dirty="0"/>
              <a:t>Testing as a foundation for access to treatment and care</a:t>
            </a:r>
          </a:p>
          <a:p>
            <a:pPr>
              <a:spcBef>
                <a:spcPts val="0"/>
              </a:spcBef>
              <a:buFont typeface="Wingdings" pitchFamily="2" charset="2"/>
              <a:buChar char="§"/>
            </a:pPr>
            <a:r>
              <a:rPr lang="en-US" sz="2000" dirty="0"/>
              <a:t>Screen adolescents and adults aged 15-65 years </a:t>
            </a:r>
          </a:p>
          <a:p>
            <a:pPr>
              <a:spcBef>
                <a:spcPts val="0"/>
              </a:spcBef>
              <a:buFont typeface="Wingdings" pitchFamily="2" charset="2"/>
              <a:buChar char="§"/>
            </a:pPr>
            <a:r>
              <a:rPr lang="en-US" sz="2000" dirty="0"/>
              <a:t>Screen pregnant women for HIV</a:t>
            </a:r>
          </a:p>
          <a:p>
            <a:pPr lvl="1">
              <a:spcBef>
                <a:spcPts val="0"/>
              </a:spcBef>
              <a:buFont typeface="Arial" panose="020B0604020202020204" pitchFamily="34" charset="0"/>
              <a:buChar char="•"/>
            </a:pPr>
            <a:r>
              <a:rPr lang="en-US" sz="1800" dirty="0"/>
              <a:t>Including those who present in labor who are untested and show HIV status is unknown</a:t>
            </a:r>
          </a:p>
          <a:p>
            <a:pPr>
              <a:spcBef>
                <a:spcPts val="0"/>
              </a:spcBef>
              <a:buFont typeface="Wingdings" pitchFamily="2" charset="2"/>
              <a:buChar char="§"/>
            </a:pPr>
            <a:r>
              <a:rPr lang="en-US" sz="2000" dirty="0"/>
              <a:t>Offer HIV testing to women who are:</a:t>
            </a:r>
          </a:p>
          <a:p>
            <a:pPr lvl="1">
              <a:spcBef>
                <a:spcPts val="0"/>
              </a:spcBef>
              <a:buFont typeface="Arial" panose="020B0604020202020204" pitchFamily="34" charset="0"/>
              <a:buChar char="•"/>
            </a:pPr>
            <a:r>
              <a:rPr lang="en-US" sz="1800" dirty="0"/>
              <a:t>Pregnant—off HIV test as early as possible in pregnancy*</a:t>
            </a:r>
          </a:p>
          <a:p>
            <a:pPr lvl="1">
              <a:spcBef>
                <a:spcPts val="0"/>
              </a:spcBef>
              <a:buFont typeface="Arial" panose="020B0604020202020204" pitchFamily="34" charset="0"/>
              <a:buChar char="•"/>
            </a:pPr>
            <a:r>
              <a:rPr lang="en-US" sz="1800" dirty="0"/>
              <a:t>Diagnosed with a sexually transmitted infection</a:t>
            </a:r>
          </a:p>
          <a:p>
            <a:pPr lvl="1">
              <a:spcBef>
                <a:spcPts val="0"/>
              </a:spcBef>
              <a:buFont typeface="Arial" panose="020B0604020202020204" pitchFamily="34" charset="0"/>
              <a:buChar char="•"/>
            </a:pPr>
            <a:r>
              <a:rPr lang="en-US" sz="1800" dirty="0"/>
              <a:t>Injecting drug users</a:t>
            </a:r>
          </a:p>
          <a:p>
            <a:pPr lvl="1">
              <a:spcBef>
                <a:spcPts val="0"/>
              </a:spcBef>
              <a:buFont typeface="Arial" panose="020B0604020202020204" pitchFamily="34" charset="0"/>
              <a:buChar char="•"/>
            </a:pPr>
            <a:r>
              <a:rPr lang="en-US" sz="1800" dirty="0"/>
              <a:t>Sex workers</a:t>
            </a:r>
          </a:p>
          <a:p>
            <a:pPr lvl="1">
              <a:spcBef>
                <a:spcPts val="0"/>
              </a:spcBef>
              <a:buFont typeface="Arial" panose="020B0604020202020204" pitchFamily="34" charset="0"/>
              <a:buChar char="•"/>
            </a:pPr>
            <a:r>
              <a:rPr lang="en-US" sz="1800" dirty="0"/>
              <a:t>From countries with a high HIV prevalence</a:t>
            </a:r>
          </a:p>
          <a:p>
            <a:pPr lvl="1">
              <a:spcBef>
                <a:spcPts val="0"/>
              </a:spcBef>
              <a:buFont typeface="Arial" panose="020B0604020202020204" pitchFamily="34" charset="0"/>
              <a:buChar char="•"/>
            </a:pPr>
            <a:r>
              <a:rPr lang="en-US" sz="1800" dirty="0"/>
              <a:t>With an HIV-positive partner or a partner at high risk of acquiring HIV</a:t>
            </a:r>
          </a:p>
          <a:p>
            <a:pPr>
              <a:spcBef>
                <a:spcPts val="0"/>
              </a:spcBef>
            </a:pPr>
            <a:endParaRPr lang="en-US" sz="2000" dirty="0"/>
          </a:p>
        </p:txBody>
      </p:sp>
      <p:sp>
        <p:nvSpPr>
          <p:cNvPr id="3" name="TextBox 2">
            <a:extLst>
              <a:ext uri="{FF2B5EF4-FFF2-40B4-BE49-F238E27FC236}">
                <a16:creationId xmlns:a16="http://schemas.microsoft.com/office/drawing/2014/main" id="{C6D90F79-FD82-1342-BC6F-945C8425FD9E}"/>
              </a:ext>
            </a:extLst>
          </p:cNvPr>
          <p:cNvSpPr txBox="1"/>
          <p:nvPr/>
        </p:nvSpPr>
        <p:spPr>
          <a:xfrm>
            <a:off x="3015013" y="4679253"/>
            <a:ext cx="6063673" cy="400110"/>
          </a:xfrm>
          <a:prstGeom prst="rect">
            <a:avLst/>
          </a:prstGeom>
          <a:noFill/>
        </p:spPr>
        <p:txBody>
          <a:bodyPr wrap="square" rtlCol="0">
            <a:spAutoFit/>
          </a:bodyPr>
          <a:lstStyle/>
          <a:p>
            <a:r>
              <a:rPr lang="en-US" sz="1000" dirty="0">
                <a:solidFill>
                  <a:schemeClr val="bg1"/>
                </a:solidFill>
              </a:rPr>
              <a:t>US Preventive Services Task Force. </a:t>
            </a:r>
            <a:r>
              <a:rPr lang="en-US" sz="1000" i="1" dirty="0">
                <a:solidFill>
                  <a:schemeClr val="bg1"/>
                </a:solidFill>
              </a:rPr>
              <a:t>HIV screening</a:t>
            </a:r>
            <a:r>
              <a:rPr lang="en-US" sz="1000" dirty="0">
                <a:solidFill>
                  <a:schemeClr val="bg1"/>
                </a:solidFill>
              </a:rPr>
              <a:t>. 2013.</a:t>
            </a:r>
          </a:p>
          <a:p>
            <a:r>
              <a:rPr lang="en-US" sz="1000" dirty="0">
                <a:solidFill>
                  <a:schemeClr val="bg1"/>
                </a:solidFill>
              </a:rPr>
              <a:t>*Panel on Treatment of Pregnant Women with HIV Infection and Prevention of Perinatal Transmission. 2019. </a:t>
            </a:r>
          </a:p>
        </p:txBody>
      </p:sp>
    </p:spTree>
    <p:extLst>
      <p:ext uri="{BB962C8B-B14F-4D97-AF65-F5344CB8AC3E}">
        <p14:creationId xmlns:p14="http://schemas.microsoft.com/office/powerpoint/2010/main" val="774799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11993</TotalTime>
  <Words>8577</Words>
  <Application>Microsoft Office PowerPoint</Application>
  <PresentationFormat>On-screen Show (16:9)</PresentationFormat>
  <Paragraphs>595</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Segoe UI Symbol</vt:lpstr>
      <vt:lpstr>STIXGeneral-Regular</vt:lpstr>
      <vt:lpstr>Wingdings</vt:lpstr>
      <vt:lpstr>Office Theme</vt:lpstr>
      <vt:lpstr>PowerPoint Presentation</vt:lpstr>
      <vt:lpstr>Epidemiology</vt:lpstr>
      <vt:lpstr> </vt:lpstr>
      <vt:lpstr>Recently Approved INSTI: Bictegravir  </vt:lpstr>
      <vt:lpstr>Recently Approved NNRTI: Doravirine</vt:lpstr>
      <vt:lpstr>GEMINI 1 and GEMINI 2: 2018</vt:lpstr>
      <vt:lpstr>2-Drug Regimens in Clinical Trials: Cabotegravir + Rilpivirine </vt:lpstr>
      <vt:lpstr>Additional Clinical Trials of DTG + 3TC</vt:lpstr>
      <vt:lpstr>Guidelines for HIV Testing</vt:lpstr>
      <vt:lpstr>Barriers to HIV Testing Often Delay or Prevent Access to Care for Women</vt:lpstr>
      <vt:lpstr>Barriers to HIV Testing: Immigrant Women</vt:lpstr>
      <vt:lpstr>Barriers to HIV Testing:  Transgender Women</vt:lpstr>
      <vt:lpstr>Opportunities for HIV  Testing in Women</vt:lpstr>
      <vt:lpstr>Facilitators in HIV Testing Among Women</vt:lpstr>
      <vt:lpstr>ART Initiation for Women with HIV </vt:lpstr>
      <vt:lpstr>Best Practices in Initiating ART</vt:lpstr>
      <vt:lpstr> </vt:lpstr>
      <vt:lpstr>ART for Women With No  Plans to Conceive</vt:lpstr>
      <vt:lpstr>ART for Women With Plans to Conceive</vt:lpstr>
      <vt:lpstr>DTG at Conception and Neural Tube Defects</vt:lpstr>
      <vt:lpstr>WAVES: Comparison of 2 ART Regimens in Treatment-Naïve Women </vt:lpstr>
      <vt:lpstr>PowerPoint Presentation</vt:lpstr>
      <vt:lpstr>PowerPoint Presentation</vt:lpstr>
      <vt:lpstr>ART Regimens in Pregnancy</vt:lpstr>
      <vt:lpstr>Effects of Pregnancy on  ART Adherence</vt:lpstr>
      <vt:lpstr>Birth Outcomes in Pregnancy: Dolutegravir vs Efavirenz-Based Regimens</vt:lpstr>
      <vt:lpstr>Treatment-Naïve Women Who are Pregnant</vt:lpstr>
      <vt:lpstr>DTG at Conception and Neural Tube Defects: Update</vt:lpstr>
      <vt:lpstr>DOLPHIN: DTG vs EFV-based therapy in mothers initiating antiretroviral treatment in late pregnancy (28-36w gestation)</vt:lpstr>
      <vt:lpstr>DHHS Recommendations for DTG in Pregnancy</vt:lpstr>
      <vt:lpstr>Dolutegravir Label Update: 9/2018</vt:lpstr>
      <vt:lpstr>Post-Partum HIV Care in the US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Irmiger</dc:creator>
  <cp:lastModifiedBy>Suellen Evavold</cp:lastModifiedBy>
  <cp:revision>257</cp:revision>
  <dcterms:created xsi:type="dcterms:W3CDTF">2018-08-21T01:41:03Z</dcterms:created>
  <dcterms:modified xsi:type="dcterms:W3CDTF">2019-02-21T17:45:41Z</dcterms:modified>
</cp:coreProperties>
</file>