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256" r:id="rId3"/>
    <p:sldId id="322" r:id="rId4"/>
    <p:sldId id="261" r:id="rId5"/>
    <p:sldId id="262" r:id="rId6"/>
    <p:sldId id="263" r:id="rId7"/>
    <p:sldId id="329" r:id="rId8"/>
    <p:sldId id="330" r:id="rId9"/>
    <p:sldId id="331" r:id="rId10"/>
    <p:sldId id="264" r:id="rId11"/>
    <p:sldId id="265" r:id="rId12"/>
    <p:sldId id="266" r:id="rId13"/>
    <p:sldId id="267" r:id="rId14"/>
    <p:sldId id="268" r:id="rId15"/>
    <p:sldId id="270" r:id="rId16"/>
    <p:sldId id="271" r:id="rId17"/>
    <p:sldId id="272" r:id="rId18"/>
    <p:sldId id="273" r:id="rId19"/>
    <p:sldId id="274" r:id="rId20"/>
    <p:sldId id="276" r:id="rId21"/>
    <p:sldId id="279" r:id="rId22"/>
    <p:sldId id="281" r:id="rId23"/>
    <p:sldId id="332" r:id="rId24"/>
    <p:sldId id="282" r:id="rId25"/>
    <p:sldId id="283" r:id="rId26"/>
    <p:sldId id="284" r:id="rId27"/>
    <p:sldId id="324" r:id="rId28"/>
    <p:sldId id="286" r:id="rId29"/>
    <p:sldId id="288" r:id="rId30"/>
    <p:sldId id="290" r:id="rId31"/>
    <p:sldId id="325" r:id="rId32"/>
    <p:sldId id="289" r:id="rId33"/>
    <p:sldId id="291" r:id="rId34"/>
    <p:sldId id="294" r:id="rId35"/>
    <p:sldId id="326" r:id="rId36"/>
    <p:sldId id="295" r:id="rId37"/>
    <p:sldId id="297" r:id="rId38"/>
    <p:sldId id="299" r:id="rId39"/>
    <p:sldId id="300" r:id="rId40"/>
    <p:sldId id="301" r:id="rId41"/>
    <p:sldId id="327" r:id="rId42"/>
    <p:sldId id="303" r:id="rId43"/>
    <p:sldId id="304" r:id="rId44"/>
    <p:sldId id="305" r:id="rId45"/>
    <p:sldId id="307" r:id="rId46"/>
    <p:sldId id="309" r:id="rId47"/>
    <p:sldId id="310" r:id="rId48"/>
    <p:sldId id="315" r:id="rId49"/>
    <p:sldId id="328" r:id="rId50"/>
    <p:sldId id="318" r:id="rId51"/>
    <p:sldId id="319"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B022E1-C476-4F32-AADD-7A85F5050DED}">
          <p14:sldIdLst>
            <p14:sldId id="257"/>
            <p14:sldId id="256"/>
          </p14:sldIdLst>
        </p14:section>
        <p14:section name="1. Identifying OUD" id="{0D22C6C7-8BF7-4BD7-B262-804FC014895A}">
          <p14:sldIdLst>
            <p14:sldId id="322"/>
            <p14:sldId id="261"/>
            <p14:sldId id="262"/>
            <p14:sldId id="263"/>
            <p14:sldId id="329"/>
            <p14:sldId id="330"/>
            <p14:sldId id="331"/>
            <p14:sldId id="264"/>
            <p14:sldId id="265"/>
            <p14:sldId id="266"/>
            <p14:sldId id="267"/>
            <p14:sldId id="268"/>
            <p14:sldId id="270"/>
            <p14:sldId id="271"/>
            <p14:sldId id="272"/>
            <p14:sldId id="273"/>
            <p14:sldId id="274"/>
            <p14:sldId id="276"/>
          </p14:sldIdLst>
        </p14:section>
        <p14:section name="2. Patient Assessment" id="{D5E65A75-D0E9-4777-9D22-AC955EFA1C59}">
          <p14:sldIdLst>
            <p14:sldId id="279"/>
            <p14:sldId id="281"/>
            <p14:sldId id="332"/>
            <p14:sldId id="282"/>
            <p14:sldId id="283"/>
            <p14:sldId id="284"/>
            <p14:sldId id="324"/>
          </p14:sldIdLst>
        </p14:section>
        <p14:section name="3. Treatment Principles" id="{11F7C859-FE40-4A84-8412-F9ABE9E1980E}">
          <p14:sldIdLst>
            <p14:sldId id="286"/>
            <p14:sldId id="288"/>
            <p14:sldId id="290"/>
            <p14:sldId id="325"/>
            <p14:sldId id="289"/>
            <p14:sldId id="291"/>
            <p14:sldId id="294"/>
            <p14:sldId id="326"/>
            <p14:sldId id="295"/>
          </p14:sldIdLst>
        </p14:section>
        <p14:section name="4. Medication-Assisted Therapy" id="{D9F65BFB-4EE9-45BD-8B6C-6C4FF8CFCDAA}">
          <p14:sldIdLst>
            <p14:sldId id="297"/>
            <p14:sldId id="299"/>
            <p14:sldId id="300"/>
            <p14:sldId id="301"/>
            <p14:sldId id="327"/>
            <p14:sldId id="303"/>
            <p14:sldId id="304"/>
            <p14:sldId id="305"/>
            <p14:sldId id="307"/>
            <p14:sldId id="309"/>
            <p14:sldId id="310"/>
          </p14:sldIdLst>
        </p14:section>
        <p14:section name="5. Minimizing Relapses" id="{39CB19A1-754A-4415-A478-E193B864BB51}">
          <p14:sldIdLst>
            <p14:sldId id="315"/>
            <p14:sldId id="328"/>
            <p14:sldId id="318"/>
            <p14:sldId id="31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Scott" initials="GS" lastIdx="3" clrIdx="0">
    <p:extLst/>
  </p:cmAuthor>
  <p:cmAuthor id="2" name="Jane  Joukovsky" initials="JJ"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9A3"/>
    <a:srgbClr val="0D3150"/>
    <a:srgbClr val="F7931D"/>
    <a:srgbClr val="175E7A"/>
    <a:srgbClr val="005627"/>
    <a:srgbClr val="EE272D"/>
    <a:srgbClr val="F8941E"/>
    <a:srgbClr val="333333"/>
    <a:srgbClr val="1F497D"/>
    <a:srgbClr val="0D3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7" autoAdjust="0"/>
  </p:normalViewPr>
  <p:slideViewPr>
    <p:cSldViewPr snapToGrid="0" snapToObjects="1" showGuides="1">
      <p:cViewPr varScale="1">
        <p:scale>
          <a:sx n="85" d="100"/>
          <a:sy n="85" d="100"/>
        </p:scale>
        <p:origin x="96" y="222"/>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20283-30D5-45C6-BF83-AB731BC693CB}" type="datetimeFigureOut">
              <a:rPr lang="en-US" smtClean="0"/>
              <a:t>8/1/2018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077EA-0492-4CE2-9289-EC67E50ADEFB}" type="slidenum">
              <a:rPr lang="en-US" smtClean="0"/>
              <a:t>‹#›</a:t>
            </a:fld>
            <a:endParaRPr lang="en-US" dirty="0"/>
          </a:p>
        </p:txBody>
      </p:sp>
    </p:spTree>
    <p:extLst>
      <p:ext uri="{BB962C8B-B14F-4D97-AF65-F5344CB8AC3E}">
        <p14:creationId xmlns:p14="http://schemas.microsoft.com/office/powerpoint/2010/main" val="136649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5</a:t>
            </a:fld>
            <a:endParaRPr lang="en-US" dirty="0"/>
          </a:p>
        </p:txBody>
      </p:sp>
    </p:spTree>
    <p:extLst>
      <p:ext uri="{BB962C8B-B14F-4D97-AF65-F5344CB8AC3E}">
        <p14:creationId xmlns:p14="http://schemas.microsoft.com/office/powerpoint/2010/main" val="102649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11</a:t>
            </a:fld>
            <a:endParaRPr lang="en-US" dirty="0"/>
          </a:p>
        </p:txBody>
      </p:sp>
    </p:spTree>
    <p:extLst>
      <p:ext uri="{BB962C8B-B14F-4D97-AF65-F5344CB8AC3E}">
        <p14:creationId xmlns:p14="http://schemas.microsoft.com/office/powerpoint/2010/main" val="378617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12</a:t>
            </a:fld>
            <a:endParaRPr lang="en-US" dirty="0"/>
          </a:p>
        </p:txBody>
      </p:sp>
    </p:spTree>
    <p:extLst>
      <p:ext uri="{BB962C8B-B14F-4D97-AF65-F5344CB8AC3E}">
        <p14:creationId xmlns:p14="http://schemas.microsoft.com/office/powerpoint/2010/main" val="411392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13</a:t>
            </a:fld>
            <a:endParaRPr lang="en-US" dirty="0"/>
          </a:p>
        </p:txBody>
      </p:sp>
    </p:spTree>
    <p:extLst>
      <p:ext uri="{BB962C8B-B14F-4D97-AF65-F5344CB8AC3E}">
        <p14:creationId xmlns:p14="http://schemas.microsoft.com/office/powerpoint/2010/main" val="12998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16</a:t>
            </a:fld>
            <a:endParaRPr lang="en-US" dirty="0"/>
          </a:p>
        </p:txBody>
      </p:sp>
    </p:spTree>
    <p:extLst>
      <p:ext uri="{BB962C8B-B14F-4D97-AF65-F5344CB8AC3E}">
        <p14:creationId xmlns:p14="http://schemas.microsoft.com/office/powerpoint/2010/main" val="22120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20</a:t>
            </a:fld>
            <a:endParaRPr lang="en-US" dirty="0"/>
          </a:p>
        </p:txBody>
      </p:sp>
    </p:spTree>
    <p:extLst>
      <p:ext uri="{BB962C8B-B14F-4D97-AF65-F5344CB8AC3E}">
        <p14:creationId xmlns:p14="http://schemas.microsoft.com/office/powerpoint/2010/main" val="39301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21</a:t>
            </a:fld>
            <a:endParaRPr lang="en-US" dirty="0"/>
          </a:p>
        </p:txBody>
      </p:sp>
    </p:spTree>
    <p:extLst>
      <p:ext uri="{BB962C8B-B14F-4D97-AF65-F5344CB8AC3E}">
        <p14:creationId xmlns:p14="http://schemas.microsoft.com/office/powerpoint/2010/main" val="385102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24</a:t>
            </a:fld>
            <a:endParaRPr lang="en-US" dirty="0"/>
          </a:p>
        </p:txBody>
      </p:sp>
    </p:spTree>
    <p:extLst>
      <p:ext uri="{BB962C8B-B14F-4D97-AF65-F5344CB8AC3E}">
        <p14:creationId xmlns:p14="http://schemas.microsoft.com/office/powerpoint/2010/main" val="41629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077EA-0492-4CE2-9289-EC67E50ADEFB}" type="slidenum">
              <a:rPr lang="en-US" smtClean="0"/>
              <a:t>44</a:t>
            </a:fld>
            <a:endParaRPr lang="en-US" dirty="0"/>
          </a:p>
        </p:txBody>
      </p:sp>
    </p:spTree>
    <p:extLst>
      <p:ext uri="{BB962C8B-B14F-4D97-AF65-F5344CB8AC3E}">
        <p14:creationId xmlns:p14="http://schemas.microsoft.com/office/powerpoint/2010/main" val="173663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27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301371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234886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478DCC2-EBF1-4A63-BDA8-84D301CA86BC}"/>
              </a:ext>
            </a:extLst>
          </p:cNvPr>
          <p:cNvSpPr>
            <a:spLocks noGrp="1"/>
          </p:cNvSpPr>
          <p:nvPr>
            <p:ph type="body" sz="quarter" idx="10"/>
          </p:nvPr>
        </p:nvSpPr>
        <p:spPr>
          <a:xfrm>
            <a:off x="3073400" y="4497388"/>
            <a:ext cx="5613400" cy="539750"/>
          </a:xfrm>
        </p:spPr>
        <p:txBody>
          <a:bodyPr>
            <a:noAutofit/>
          </a:bodyPr>
          <a:lstStyle>
            <a:lvl1pPr marL="0" indent="0">
              <a:buNone/>
              <a:defRPr sz="1000">
                <a:solidFill>
                  <a:schemeClr val="bg1"/>
                </a:solidFill>
              </a:defRPr>
            </a:lvl1pPr>
            <a:lvl2pPr marL="457200" indent="0">
              <a:buNone/>
              <a:defRPr sz="1000">
                <a:solidFill>
                  <a:schemeClr val="bg1"/>
                </a:solidFill>
              </a:defRPr>
            </a:lvl2pPr>
            <a:lvl3pPr marL="914400" indent="0">
              <a:buNone/>
              <a:defRPr sz="100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81674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679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26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783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783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4619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391594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344658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167861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5C29F59-1AAA-354F-896B-9407D8302809}"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CAFE3537-FC90-004C-B9C5-B72EDE4BB29F}" type="slidenum">
              <a:rPr lang="en-US" smtClean="0"/>
              <a:t>‹#›</a:t>
            </a:fld>
            <a:endParaRPr lang="en-US" dirty="0"/>
          </a:p>
        </p:txBody>
      </p:sp>
    </p:spTree>
    <p:extLst>
      <p:ext uri="{BB962C8B-B14F-4D97-AF65-F5344CB8AC3E}">
        <p14:creationId xmlns:p14="http://schemas.microsoft.com/office/powerpoint/2010/main" val="8140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63229"/>
            <a:ext cx="8229600" cy="33549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497049"/>
            <a:ext cx="5562600" cy="544058"/>
          </a:xfrm>
          <a:prstGeom prst="rect">
            <a:avLst/>
          </a:prstGeom>
        </p:spPr>
        <p:txBody>
          <a:bodyPr vert="horz" lIns="91440" tIns="45720" rIns="91440" bIns="45720" rtlCol="0" anchor="t"/>
          <a:lstStyle>
            <a:lvl1pPr algn="l">
              <a:lnSpc>
                <a:spcPct val="90000"/>
              </a:lnSpc>
              <a:defRPr sz="1100">
                <a:solidFill>
                  <a:schemeClr val="bg1"/>
                </a:solidFill>
              </a:defRPr>
            </a:lvl1pPr>
          </a:lstStyle>
          <a:p>
            <a:endParaRPr lang="en-US" dirty="0"/>
          </a:p>
        </p:txBody>
      </p:sp>
    </p:spTree>
    <p:extLst>
      <p:ext uri="{BB962C8B-B14F-4D97-AF65-F5344CB8AC3E}">
        <p14:creationId xmlns:p14="http://schemas.microsoft.com/office/powerpoint/2010/main" val="188030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lnSpc>
          <a:spcPct val="90000"/>
        </a:lnSpc>
        <a:spcBef>
          <a:spcPct val="0"/>
        </a:spcBef>
        <a:buNone/>
        <a:defRPr sz="3800" b="1" kern="1200">
          <a:solidFill>
            <a:srgbClr val="0D3151"/>
          </a:solidFill>
          <a:latin typeface="+mj-lt"/>
          <a:ea typeface="+mj-ea"/>
          <a:cs typeface="+mj-cs"/>
        </a:defRPr>
      </a:lvl1pPr>
    </p:titleStyle>
    <p:bodyStyle>
      <a:lvl1pPr marL="342900" indent="-342900" algn="l" defTabSz="457200" rtl="0" eaLnBrk="1" latinLnBrk="0" hangingPunct="1">
        <a:lnSpc>
          <a:spcPct val="90000"/>
        </a:lnSpc>
        <a:spcBef>
          <a:spcPts val="0"/>
        </a:spcBef>
        <a:buFont typeface="Arial"/>
        <a:buChar char="•"/>
        <a:defRPr sz="3200" kern="1200">
          <a:solidFill>
            <a:srgbClr val="333333"/>
          </a:solidFill>
          <a:latin typeface="+mn-lt"/>
          <a:ea typeface="+mn-ea"/>
          <a:cs typeface="+mn-cs"/>
        </a:defRPr>
      </a:lvl1pPr>
      <a:lvl2pPr marL="742950" indent="-285750" algn="l" defTabSz="457200" rtl="0" eaLnBrk="1" latinLnBrk="0" hangingPunct="1">
        <a:lnSpc>
          <a:spcPct val="90000"/>
        </a:lnSpc>
        <a:spcBef>
          <a:spcPts val="0"/>
        </a:spcBef>
        <a:buFont typeface="Arial"/>
        <a:buChar char="–"/>
        <a:defRPr sz="2800" kern="1200">
          <a:solidFill>
            <a:srgbClr val="333333"/>
          </a:solidFill>
          <a:latin typeface="+mn-lt"/>
          <a:ea typeface="+mn-ea"/>
          <a:cs typeface="+mn-cs"/>
        </a:defRPr>
      </a:lvl2pPr>
      <a:lvl3pPr marL="1143000" indent="-228600" algn="l" defTabSz="457200" rtl="0" eaLnBrk="1" latinLnBrk="0" hangingPunct="1">
        <a:lnSpc>
          <a:spcPct val="90000"/>
        </a:lnSpc>
        <a:spcBef>
          <a:spcPts val="0"/>
        </a:spcBef>
        <a:buFont typeface="Arial"/>
        <a:buChar char="•"/>
        <a:defRPr sz="2400" kern="1200">
          <a:solidFill>
            <a:srgbClr val="333333"/>
          </a:solidFill>
          <a:latin typeface="+mn-lt"/>
          <a:ea typeface="+mn-ea"/>
          <a:cs typeface="+mn-cs"/>
        </a:defRPr>
      </a:lvl3pPr>
      <a:lvl4pPr marL="1600200" indent="-228600" algn="l" defTabSz="457200" rtl="0" eaLnBrk="1" latinLnBrk="0" hangingPunct="1">
        <a:lnSpc>
          <a:spcPct val="90000"/>
        </a:lnSpc>
        <a:spcBef>
          <a:spcPts val="0"/>
        </a:spcBef>
        <a:buFont typeface="Arial"/>
        <a:buChar char="–"/>
        <a:defRPr sz="2000" kern="1200">
          <a:solidFill>
            <a:srgbClr val="333333"/>
          </a:solidFill>
          <a:latin typeface="+mn-lt"/>
          <a:ea typeface="+mn-ea"/>
          <a:cs typeface="+mn-cs"/>
        </a:defRPr>
      </a:lvl4pPr>
      <a:lvl5pPr marL="2057400" indent="-228600" algn="l" defTabSz="457200" rtl="0" eaLnBrk="1" latinLnBrk="0" hangingPunct="1">
        <a:lnSpc>
          <a:spcPct val="90000"/>
        </a:lnSpc>
        <a:spcBef>
          <a:spcPts val="0"/>
        </a:spcBef>
        <a:buFont typeface="Arial"/>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26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E253E-EEC1-487F-8B4A-6E97B37C9987}"/>
              </a:ext>
            </a:extLst>
          </p:cNvPr>
          <p:cNvSpPr>
            <a:spLocks noGrp="1"/>
          </p:cNvSpPr>
          <p:nvPr>
            <p:ph type="title"/>
          </p:nvPr>
        </p:nvSpPr>
        <p:spPr/>
        <p:txBody>
          <a:bodyPr/>
          <a:lstStyle/>
          <a:p>
            <a:r>
              <a:rPr lang="en-US" dirty="0"/>
              <a:t>The 4 C’s of Addiction</a:t>
            </a:r>
          </a:p>
        </p:txBody>
      </p:sp>
      <p:sp>
        <p:nvSpPr>
          <p:cNvPr id="7" name="Content Placeholder 6">
            <a:extLst>
              <a:ext uri="{FF2B5EF4-FFF2-40B4-BE49-F238E27FC236}">
                <a16:creationId xmlns:a16="http://schemas.microsoft.com/office/drawing/2014/main" id="{64B5A431-A3D3-46E5-9304-D884AAE4852B}"/>
              </a:ext>
            </a:extLst>
          </p:cNvPr>
          <p:cNvSpPr>
            <a:spLocks noGrp="1"/>
          </p:cNvSpPr>
          <p:nvPr>
            <p:ph idx="1"/>
          </p:nvPr>
        </p:nvSpPr>
        <p:spPr/>
        <p:txBody>
          <a:bodyPr>
            <a:normAutofit/>
          </a:bodyPr>
          <a:lstStyle/>
          <a:p>
            <a:pPr>
              <a:spcAft>
                <a:spcPts val="1200"/>
              </a:spcAft>
            </a:pPr>
            <a:r>
              <a:rPr lang="en-US" u="sng" dirty="0"/>
              <a:t>c</a:t>
            </a:r>
            <a:r>
              <a:rPr lang="en-US" dirty="0"/>
              <a:t>ompulsive use</a:t>
            </a:r>
          </a:p>
          <a:p>
            <a:pPr>
              <a:spcAft>
                <a:spcPts val="1200"/>
              </a:spcAft>
            </a:pPr>
            <a:r>
              <a:rPr lang="en-US" dirty="0"/>
              <a:t>impaired </a:t>
            </a:r>
            <a:r>
              <a:rPr lang="en-US" u="sng" dirty="0"/>
              <a:t>c</a:t>
            </a:r>
            <a:r>
              <a:rPr lang="en-US" dirty="0"/>
              <a:t>ontrol</a:t>
            </a:r>
          </a:p>
          <a:p>
            <a:pPr>
              <a:spcAft>
                <a:spcPts val="1200"/>
              </a:spcAft>
            </a:pPr>
            <a:r>
              <a:rPr lang="en-US" dirty="0"/>
              <a:t>continued use despite </a:t>
            </a:r>
            <a:r>
              <a:rPr lang="en-US" u="sng" dirty="0"/>
              <a:t>c</a:t>
            </a:r>
            <a:r>
              <a:rPr lang="en-US" dirty="0"/>
              <a:t>onsequences</a:t>
            </a:r>
          </a:p>
          <a:p>
            <a:pPr>
              <a:spcAft>
                <a:spcPts val="1200"/>
              </a:spcAft>
            </a:pPr>
            <a:r>
              <a:rPr lang="en-US" u="sng" dirty="0"/>
              <a:t>c</a:t>
            </a:r>
            <a:r>
              <a:rPr lang="en-US" dirty="0"/>
              <a:t>raving</a:t>
            </a:r>
          </a:p>
        </p:txBody>
      </p:sp>
    </p:spTree>
    <p:extLst>
      <p:ext uri="{BB962C8B-B14F-4D97-AF65-F5344CB8AC3E}">
        <p14:creationId xmlns:p14="http://schemas.microsoft.com/office/powerpoint/2010/main" val="153553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D975-4140-461C-A83B-8564FA455EA7}"/>
              </a:ext>
            </a:extLst>
          </p:cNvPr>
          <p:cNvSpPr>
            <a:spLocks noGrp="1"/>
          </p:cNvSpPr>
          <p:nvPr>
            <p:ph type="title"/>
          </p:nvPr>
        </p:nvSpPr>
        <p:spPr/>
        <p:txBody>
          <a:bodyPr>
            <a:normAutofit fontScale="90000"/>
          </a:bodyPr>
          <a:lstStyle/>
          <a:p>
            <a:r>
              <a:rPr lang="en-US" dirty="0"/>
              <a:t>Preventing Opioid Use Disorder Is Essential</a:t>
            </a:r>
          </a:p>
        </p:txBody>
      </p:sp>
      <p:sp>
        <p:nvSpPr>
          <p:cNvPr id="7" name="Content Placeholder 6">
            <a:extLst>
              <a:ext uri="{FF2B5EF4-FFF2-40B4-BE49-F238E27FC236}">
                <a16:creationId xmlns:a16="http://schemas.microsoft.com/office/drawing/2014/main" id="{CAD13BB3-3DBF-4BDE-A886-3CDB69CC23C4}"/>
              </a:ext>
            </a:extLst>
          </p:cNvPr>
          <p:cNvSpPr>
            <a:spLocks noGrp="1"/>
          </p:cNvSpPr>
          <p:nvPr>
            <p:ph idx="1"/>
          </p:nvPr>
        </p:nvSpPr>
        <p:spPr/>
        <p:txBody>
          <a:bodyPr/>
          <a:lstStyle/>
          <a:p>
            <a:pPr marL="0" indent="0">
              <a:spcBef>
                <a:spcPts val="1800"/>
              </a:spcBef>
              <a:buNone/>
            </a:pPr>
            <a:r>
              <a:rPr lang="en-US" dirty="0"/>
              <a:t>Often begins with short-term opioid use for acute pain</a:t>
            </a:r>
          </a:p>
          <a:p>
            <a:pPr marL="0" indent="0">
              <a:spcBef>
                <a:spcPts val="1800"/>
              </a:spcBef>
              <a:buNone/>
            </a:pPr>
            <a:r>
              <a:rPr lang="en-US" dirty="0"/>
              <a:t>Check prescription drug monitoring program</a:t>
            </a:r>
          </a:p>
          <a:p>
            <a:pPr marL="0" indent="0">
              <a:spcBef>
                <a:spcPts val="1800"/>
              </a:spcBef>
              <a:buNone/>
            </a:pPr>
            <a:r>
              <a:rPr lang="en-US" dirty="0"/>
              <a:t>Use lowest effective dose of short-acting opioid for ≤3 days</a:t>
            </a:r>
          </a:p>
        </p:txBody>
      </p:sp>
    </p:spTree>
    <p:extLst>
      <p:ext uri="{BB962C8B-B14F-4D97-AF65-F5344CB8AC3E}">
        <p14:creationId xmlns:p14="http://schemas.microsoft.com/office/powerpoint/2010/main" val="10433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30DF-DE8B-4B1D-8AC7-6F6770047843}"/>
              </a:ext>
            </a:extLst>
          </p:cNvPr>
          <p:cNvSpPr>
            <a:spLocks noGrp="1"/>
          </p:cNvSpPr>
          <p:nvPr>
            <p:ph type="title"/>
          </p:nvPr>
        </p:nvSpPr>
        <p:spPr/>
        <p:txBody>
          <a:bodyPr/>
          <a:lstStyle/>
          <a:p>
            <a:r>
              <a:rPr lang="en-US" dirty="0"/>
              <a:t>Preventing OUD Is Essential</a:t>
            </a:r>
            <a:r>
              <a:rPr lang="en-US" sz="3000" b="0" i="1" dirty="0"/>
              <a:t> </a:t>
            </a:r>
            <a:r>
              <a:rPr lang="en-US" sz="2000" b="0" i="1" dirty="0"/>
              <a:t>(cont)</a:t>
            </a:r>
          </a:p>
        </p:txBody>
      </p:sp>
      <p:sp>
        <p:nvSpPr>
          <p:cNvPr id="3" name="Content Placeholder 2">
            <a:extLst>
              <a:ext uri="{FF2B5EF4-FFF2-40B4-BE49-F238E27FC236}">
                <a16:creationId xmlns:a16="http://schemas.microsoft.com/office/drawing/2014/main" id="{D948339E-2247-45C3-85F8-7E5502875A8E}"/>
              </a:ext>
            </a:extLst>
          </p:cNvPr>
          <p:cNvSpPr>
            <a:spLocks noGrp="1"/>
          </p:cNvSpPr>
          <p:nvPr>
            <p:ph idx="1"/>
          </p:nvPr>
        </p:nvSpPr>
        <p:spPr/>
        <p:txBody>
          <a:bodyPr>
            <a:normAutofit fontScale="92500" lnSpcReduction="10000"/>
          </a:bodyPr>
          <a:lstStyle/>
          <a:p>
            <a:pPr marL="0" indent="0">
              <a:buNone/>
            </a:pPr>
            <a:r>
              <a:rPr lang="en-US" dirty="0"/>
              <a:t>For chronic pain</a:t>
            </a:r>
          </a:p>
          <a:p>
            <a:pPr lvl="1"/>
            <a:r>
              <a:rPr lang="en-US" dirty="0" err="1"/>
              <a:t>Nonpharmacologic</a:t>
            </a:r>
            <a:r>
              <a:rPr lang="en-US" dirty="0"/>
              <a:t> and </a:t>
            </a:r>
            <a:r>
              <a:rPr lang="en-US" dirty="0" err="1"/>
              <a:t>nonopioid</a:t>
            </a:r>
            <a:r>
              <a:rPr lang="en-US" dirty="0"/>
              <a:t> treatments preferred</a:t>
            </a:r>
          </a:p>
          <a:p>
            <a:pPr lvl="1"/>
            <a:r>
              <a:rPr lang="en-US" dirty="0"/>
              <a:t>Check prescription drug monitoring program</a:t>
            </a:r>
          </a:p>
          <a:p>
            <a:pPr lvl="1"/>
            <a:r>
              <a:rPr lang="en-US" dirty="0"/>
              <a:t>Screen for substance use disorder</a:t>
            </a:r>
          </a:p>
          <a:p>
            <a:pPr lvl="1"/>
            <a:r>
              <a:rPr lang="en-US" dirty="0"/>
              <a:t>Address psychological comorbidities, social stressors, lack of social support</a:t>
            </a:r>
          </a:p>
          <a:p>
            <a:pPr lvl="1"/>
            <a:r>
              <a:rPr lang="en-US" dirty="0"/>
              <a:t>Discuss realistic goals and treatment plan</a:t>
            </a:r>
          </a:p>
          <a:p>
            <a:pPr lvl="1"/>
            <a:r>
              <a:rPr lang="en-US" dirty="0"/>
              <a:t>Use opioid contract</a:t>
            </a:r>
          </a:p>
          <a:p>
            <a:pPr lvl="1"/>
            <a:r>
              <a:rPr lang="en-US" dirty="0"/>
              <a:t>Monitor- pill counts, urine testing</a:t>
            </a:r>
          </a:p>
        </p:txBody>
      </p:sp>
    </p:spTree>
    <p:extLst>
      <p:ext uri="{BB962C8B-B14F-4D97-AF65-F5344CB8AC3E}">
        <p14:creationId xmlns:p14="http://schemas.microsoft.com/office/powerpoint/2010/main" val="345095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E3BC-C956-4BD1-BA14-494C936BDDE1}"/>
              </a:ext>
            </a:extLst>
          </p:cNvPr>
          <p:cNvSpPr>
            <a:spLocks noGrp="1"/>
          </p:cNvSpPr>
          <p:nvPr>
            <p:ph type="title"/>
          </p:nvPr>
        </p:nvSpPr>
        <p:spPr/>
        <p:txBody>
          <a:bodyPr/>
          <a:lstStyle/>
          <a:p>
            <a:r>
              <a:rPr lang="en-US" dirty="0"/>
              <a:t>Who Is at Risk for OUD?</a:t>
            </a:r>
          </a:p>
        </p:txBody>
      </p:sp>
      <p:sp>
        <p:nvSpPr>
          <p:cNvPr id="3" name="Content Placeholder 2">
            <a:extLst>
              <a:ext uri="{FF2B5EF4-FFF2-40B4-BE49-F238E27FC236}">
                <a16:creationId xmlns:a16="http://schemas.microsoft.com/office/drawing/2014/main" id="{9237A771-32A5-4CB9-9412-2F2B6E98C6A8}"/>
              </a:ext>
            </a:extLst>
          </p:cNvPr>
          <p:cNvSpPr>
            <a:spLocks noGrp="1"/>
          </p:cNvSpPr>
          <p:nvPr>
            <p:ph idx="1"/>
          </p:nvPr>
        </p:nvSpPr>
        <p:spPr/>
        <p:txBody>
          <a:bodyPr>
            <a:noAutofit/>
          </a:bodyPr>
          <a:lstStyle/>
          <a:p>
            <a:pPr>
              <a:spcAft>
                <a:spcPts val="600"/>
              </a:spcAft>
            </a:pPr>
            <a:r>
              <a:rPr lang="en-US" sz="2800" dirty="0"/>
              <a:t>Abuse/addiction in chronic pain populations: 3-19%</a:t>
            </a:r>
          </a:p>
          <a:p>
            <a:pPr>
              <a:spcAft>
                <a:spcPts val="600"/>
              </a:spcAft>
            </a:pPr>
            <a:r>
              <a:rPr lang="en-US" sz="2800" dirty="0"/>
              <a:t>Known risk factors for abuse in general population good predictors </a:t>
            </a:r>
          </a:p>
          <a:p>
            <a:pPr lvl="1"/>
            <a:r>
              <a:rPr lang="en-US" sz="2400" dirty="0"/>
              <a:t>Past cocaine use, h/o alcohol or cannabis use</a:t>
            </a:r>
            <a:r>
              <a:rPr lang="en-US" sz="2400" baseline="30000" dirty="0"/>
              <a:t>1</a:t>
            </a:r>
          </a:p>
          <a:p>
            <a:pPr lvl="1"/>
            <a:r>
              <a:rPr lang="en-US" sz="2400" dirty="0"/>
              <a:t>Lifetime history of substance use disorder</a:t>
            </a:r>
            <a:r>
              <a:rPr lang="en-US" sz="2400" baseline="30000" dirty="0"/>
              <a:t>2</a:t>
            </a:r>
          </a:p>
          <a:p>
            <a:pPr lvl="1"/>
            <a:r>
              <a:rPr lang="en-US" sz="2400" dirty="0"/>
              <a:t>Family history of substance abuse, a history of legal problems, and drug and alcohol abuse</a:t>
            </a:r>
            <a:r>
              <a:rPr lang="en-US" sz="2400" baseline="30000" dirty="0"/>
              <a:t>3</a:t>
            </a:r>
          </a:p>
          <a:p>
            <a:pPr lvl="1"/>
            <a:r>
              <a:rPr lang="en-US" sz="2400" dirty="0"/>
              <a:t>Heavy tobacco use</a:t>
            </a:r>
            <a:r>
              <a:rPr lang="en-US" sz="2400" baseline="30000" dirty="0"/>
              <a:t>4</a:t>
            </a:r>
          </a:p>
          <a:p>
            <a:pPr lvl="1"/>
            <a:r>
              <a:rPr lang="en-US" sz="2400" dirty="0"/>
              <a:t>Depression or anxiety</a:t>
            </a:r>
            <a:r>
              <a:rPr lang="en-US" sz="2400" baseline="30000" dirty="0"/>
              <a:t>4</a:t>
            </a:r>
          </a:p>
        </p:txBody>
      </p:sp>
      <p:sp>
        <p:nvSpPr>
          <p:cNvPr id="4" name="Text Placeholder 3">
            <a:extLst>
              <a:ext uri="{FF2B5EF4-FFF2-40B4-BE49-F238E27FC236}">
                <a16:creationId xmlns:a16="http://schemas.microsoft.com/office/drawing/2014/main" id="{14110DCD-72D3-47FF-9DD4-510C10F82F59}"/>
              </a:ext>
            </a:extLst>
          </p:cNvPr>
          <p:cNvSpPr>
            <a:spLocks noGrp="1"/>
          </p:cNvSpPr>
          <p:nvPr>
            <p:ph type="body" sz="quarter" idx="10"/>
          </p:nvPr>
        </p:nvSpPr>
        <p:spPr/>
        <p:txBody>
          <a:bodyPr/>
          <a:lstStyle/>
          <a:p>
            <a:r>
              <a:rPr lang="en-US" dirty="0"/>
              <a:t>1. Ives T, et al. </a:t>
            </a:r>
            <a:r>
              <a:rPr lang="en-US" i="1" dirty="0"/>
              <a:t>BMC Health Serv Res</a:t>
            </a:r>
            <a:r>
              <a:rPr lang="en-US" dirty="0"/>
              <a:t>. 2006;6:46.  2. Reid MC, et al </a:t>
            </a:r>
            <a:r>
              <a:rPr lang="en-US" i="1" dirty="0"/>
              <a:t>J Gen Intern Med</a:t>
            </a:r>
            <a:r>
              <a:rPr lang="en-US" dirty="0"/>
              <a:t>. 2002;17(3):173-179.  3. Michna E, el al. </a:t>
            </a:r>
            <a:r>
              <a:rPr lang="en-US" i="1" dirty="0"/>
              <a:t>J Pain Symptom Manage</a:t>
            </a:r>
            <a:r>
              <a:rPr lang="en-US" dirty="0"/>
              <a:t>. 2004;28(3):250-258. 4. Akbik H, et al. </a:t>
            </a:r>
            <a:r>
              <a:rPr lang="en-US" i="1" dirty="0"/>
              <a:t>J Pain Symptom Mange</a:t>
            </a:r>
            <a:r>
              <a:rPr lang="en-US" dirty="0"/>
              <a:t>. 2006;32(3):287-293.</a:t>
            </a:r>
          </a:p>
        </p:txBody>
      </p:sp>
    </p:spTree>
    <p:extLst>
      <p:ext uri="{BB962C8B-B14F-4D97-AF65-F5344CB8AC3E}">
        <p14:creationId xmlns:p14="http://schemas.microsoft.com/office/powerpoint/2010/main" val="33091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2609-F1EF-4648-AE7D-031266B76573}"/>
              </a:ext>
            </a:extLst>
          </p:cNvPr>
          <p:cNvSpPr>
            <a:spLocks noGrp="1"/>
          </p:cNvSpPr>
          <p:nvPr>
            <p:ph type="title"/>
          </p:nvPr>
        </p:nvSpPr>
        <p:spPr/>
        <p:txBody>
          <a:bodyPr/>
          <a:lstStyle/>
          <a:p>
            <a:r>
              <a:rPr lang="en-US" dirty="0"/>
              <a:t>Opioid Risk Tool</a:t>
            </a:r>
          </a:p>
        </p:txBody>
      </p:sp>
      <p:sp>
        <p:nvSpPr>
          <p:cNvPr id="4" name="Text Placeholder 3">
            <a:extLst>
              <a:ext uri="{FF2B5EF4-FFF2-40B4-BE49-F238E27FC236}">
                <a16:creationId xmlns:a16="http://schemas.microsoft.com/office/drawing/2014/main" id="{C4D1A5FA-A843-45D2-90EF-25E14A84A9AA}"/>
              </a:ext>
            </a:extLst>
          </p:cNvPr>
          <p:cNvSpPr>
            <a:spLocks noGrp="1"/>
          </p:cNvSpPr>
          <p:nvPr>
            <p:ph type="body" sz="quarter" idx="10"/>
          </p:nvPr>
        </p:nvSpPr>
        <p:spPr/>
        <p:txBody>
          <a:bodyPr/>
          <a:lstStyle/>
          <a:p>
            <a:r>
              <a:rPr lang="en-US" dirty="0"/>
              <a:t>Webster LR, et al. </a:t>
            </a:r>
            <a:r>
              <a:rPr lang="en-US" i="1" dirty="0"/>
              <a:t>Pain Med</a:t>
            </a:r>
            <a:r>
              <a:rPr lang="en-US" dirty="0"/>
              <a:t>. 2005;6(6):432-442.</a:t>
            </a:r>
          </a:p>
        </p:txBody>
      </p:sp>
      <p:graphicFrame>
        <p:nvGraphicFramePr>
          <p:cNvPr id="5" name="Content Placeholder 11">
            <a:extLst>
              <a:ext uri="{FF2B5EF4-FFF2-40B4-BE49-F238E27FC236}">
                <a16:creationId xmlns:a16="http://schemas.microsoft.com/office/drawing/2014/main" id="{02379816-5BDC-456B-A6A2-685CA30350FF}"/>
              </a:ext>
            </a:extLst>
          </p:cNvPr>
          <p:cNvGraphicFramePr>
            <a:graphicFrameLocks noGrp="1"/>
          </p:cNvGraphicFramePr>
          <p:nvPr>
            <p:ph idx="1"/>
            <p:extLst>
              <p:ext uri="{D42A27DB-BD31-4B8C-83A1-F6EECF244321}">
                <p14:modId xmlns:p14="http://schemas.microsoft.com/office/powerpoint/2010/main" val="3530266965"/>
              </p:ext>
            </p:extLst>
          </p:nvPr>
        </p:nvGraphicFramePr>
        <p:xfrm>
          <a:off x="76200" y="787179"/>
          <a:ext cx="8991600" cy="3694176"/>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29006">
                <a:tc>
                  <a:txBody>
                    <a:bodyPr/>
                    <a:lstStyle/>
                    <a:p>
                      <a:pPr algn="l">
                        <a:lnSpc>
                          <a:spcPct val="90000"/>
                        </a:lnSpc>
                        <a:spcAft>
                          <a:spcPts val="0"/>
                        </a:spcAft>
                      </a:pPr>
                      <a:r>
                        <a:rPr lang="en-US" sz="1800" dirty="0">
                          <a:solidFill>
                            <a:srgbClr val="0D3151"/>
                          </a:solidFill>
                        </a:rPr>
                        <a:t>Item</a:t>
                      </a:r>
                    </a:p>
                  </a:txBody>
                  <a:tcPr anchor="ctr">
                    <a:lnL w="12700" cmpd="sng">
                      <a:noFill/>
                    </a:lnL>
                    <a:lnR w="12700" cmpd="sng">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800" dirty="0">
                          <a:solidFill>
                            <a:srgbClr val="0D3151"/>
                          </a:solidFill>
                        </a:rPr>
                        <a:t>Score if female</a:t>
                      </a:r>
                    </a:p>
                  </a:txBody>
                  <a:tcPr anchor="ctr">
                    <a:lnL w="12700" cmpd="sng">
                      <a:noFill/>
                    </a:lnL>
                    <a:lnR w="12700" cmpd="sng">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800" dirty="0">
                          <a:solidFill>
                            <a:srgbClr val="0D3151"/>
                          </a:solidFill>
                        </a:rPr>
                        <a:t>Score if male</a:t>
                      </a:r>
                    </a:p>
                  </a:txBody>
                  <a:tcPr anchor="ctr">
                    <a:lnL w="12700" cmpd="sng">
                      <a:noFill/>
                    </a:lnL>
                    <a:lnR w="12700" cmpd="sng">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35854">
                <a:tc>
                  <a:txBody>
                    <a:bodyPr/>
                    <a:lstStyle/>
                    <a:p>
                      <a:pPr>
                        <a:lnSpc>
                          <a:spcPct val="90000"/>
                        </a:lnSpc>
                        <a:spcAft>
                          <a:spcPts val="0"/>
                        </a:spcAft>
                      </a:pPr>
                      <a:r>
                        <a:rPr lang="en-US" sz="1400" dirty="0">
                          <a:solidFill>
                            <a:schemeClr val="tx1"/>
                          </a:solidFill>
                        </a:rPr>
                        <a:t>Family history</a:t>
                      </a:r>
                      <a:r>
                        <a:rPr lang="en-US" sz="1400" baseline="0" dirty="0">
                          <a:solidFill>
                            <a:schemeClr val="tx1"/>
                          </a:solidFill>
                        </a:rPr>
                        <a:t> of substance abuse</a:t>
                      </a:r>
                    </a:p>
                    <a:p>
                      <a:pPr marL="463550" indent="0">
                        <a:lnSpc>
                          <a:spcPct val="90000"/>
                        </a:lnSpc>
                        <a:spcAft>
                          <a:spcPts val="0"/>
                        </a:spcAft>
                      </a:pPr>
                      <a:r>
                        <a:rPr lang="en-US" sz="1400" baseline="0" dirty="0">
                          <a:solidFill>
                            <a:schemeClr val="tx1"/>
                          </a:solidFill>
                        </a:rPr>
                        <a:t>Alcohol</a:t>
                      </a:r>
                    </a:p>
                    <a:p>
                      <a:pPr marL="463550" indent="0">
                        <a:lnSpc>
                          <a:spcPct val="90000"/>
                        </a:lnSpc>
                        <a:spcAft>
                          <a:spcPts val="0"/>
                        </a:spcAft>
                      </a:pPr>
                      <a:r>
                        <a:rPr lang="en-US" sz="1400" baseline="0" dirty="0">
                          <a:solidFill>
                            <a:schemeClr val="tx1"/>
                          </a:solidFill>
                        </a:rPr>
                        <a:t>Illegal drugs</a:t>
                      </a:r>
                    </a:p>
                    <a:p>
                      <a:pPr marL="463550" indent="0">
                        <a:lnSpc>
                          <a:spcPct val="90000"/>
                        </a:lnSpc>
                        <a:spcAft>
                          <a:spcPts val="0"/>
                        </a:spcAft>
                      </a:pPr>
                      <a:r>
                        <a:rPr lang="en-US" sz="1400" baseline="0" dirty="0">
                          <a:solidFill>
                            <a:schemeClr val="tx1"/>
                          </a:solidFill>
                        </a:rPr>
                        <a:t>Prescription drugs</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endParaRPr lang="en-US" sz="1400" dirty="0">
                        <a:solidFill>
                          <a:schemeClr val="tx1"/>
                        </a:solidFill>
                      </a:endParaRPr>
                    </a:p>
                    <a:p>
                      <a:pPr algn="ctr">
                        <a:lnSpc>
                          <a:spcPct val="90000"/>
                        </a:lnSpc>
                        <a:spcAft>
                          <a:spcPts val="0"/>
                        </a:spcAft>
                      </a:pPr>
                      <a:r>
                        <a:rPr lang="en-US" sz="1400" dirty="0">
                          <a:solidFill>
                            <a:schemeClr val="tx1"/>
                          </a:solidFill>
                        </a:rPr>
                        <a:t>1</a:t>
                      </a:r>
                    </a:p>
                    <a:p>
                      <a:pPr algn="ctr">
                        <a:lnSpc>
                          <a:spcPct val="90000"/>
                        </a:lnSpc>
                        <a:spcAft>
                          <a:spcPts val="0"/>
                        </a:spcAft>
                      </a:pPr>
                      <a:r>
                        <a:rPr lang="en-US" sz="1400" dirty="0">
                          <a:solidFill>
                            <a:schemeClr val="tx1"/>
                          </a:solidFill>
                        </a:rPr>
                        <a:t>2</a:t>
                      </a:r>
                    </a:p>
                    <a:p>
                      <a:pPr algn="ctr">
                        <a:lnSpc>
                          <a:spcPct val="90000"/>
                        </a:lnSpc>
                        <a:spcAft>
                          <a:spcPts val="0"/>
                        </a:spcAft>
                      </a:pPr>
                      <a:r>
                        <a:rPr lang="en-US" sz="1400"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0"/>
                        </a:spcAft>
                      </a:pPr>
                      <a:endParaRPr lang="en-US" sz="1400" dirty="0">
                        <a:solidFill>
                          <a:schemeClr val="tx1"/>
                        </a:solidFill>
                      </a:endParaRPr>
                    </a:p>
                    <a:p>
                      <a:pPr algn="ctr">
                        <a:lnSpc>
                          <a:spcPct val="90000"/>
                        </a:lnSpc>
                        <a:spcAft>
                          <a:spcPts val="0"/>
                        </a:spcAft>
                      </a:pPr>
                      <a:r>
                        <a:rPr lang="en-US" sz="1400" dirty="0">
                          <a:solidFill>
                            <a:schemeClr val="tx1"/>
                          </a:solidFill>
                        </a:rPr>
                        <a:t>3</a:t>
                      </a:r>
                    </a:p>
                    <a:p>
                      <a:pPr algn="ctr">
                        <a:lnSpc>
                          <a:spcPct val="90000"/>
                        </a:lnSpc>
                        <a:spcAft>
                          <a:spcPts val="0"/>
                        </a:spcAft>
                      </a:pPr>
                      <a:r>
                        <a:rPr lang="en-US" sz="1400" dirty="0">
                          <a:solidFill>
                            <a:schemeClr val="tx1"/>
                          </a:solidFill>
                        </a:rPr>
                        <a:t>3</a:t>
                      </a:r>
                    </a:p>
                    <a:p>
                      <a:pPr algn="ctr">
                        <a:lnSpc>
                          <a:spcPct val="90000"/>
                        </a:lnSpc>
                        <a:spcAft>
                          <a:spcPts val="0"/>
                        </a:spcAft>
                      </a:pPr>
                      <a:r>
                        <a:rPr lang="en-US" sz="1400" dirty="0">
                          <a:solidFill>
                            <a:schemeClr val="tx1"/>
                          </a:solidFill>
                        </a:rPr>
                        <a:t>4</a:t>
                      </a:r>
                    </a:p>
                  </a:txBody>
                  <a:tcP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35854">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Personal history of substance abuse </a:t>
                      </a:r>
                    </a:p>
                    <a:p>
                      <a:pPr marL="46355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Alcohol</a:t>
                      </a:r>
                    </a:p>
                    <a:p>
                      <a:pPr marL="46355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Illegal drugs</a:t>
                      </a:r>
                    </a:p>
                    <a:p>
                      <a:pPr marL="46355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Prescription drugs</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400" dirty="0">
                        <a:solidFill>
                          <a:schemeClr val="tx1"/>
                        </a:solidFill>
                      </a:endParaRPr>
                    </a:p>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3</a:t>
                      </a:r>
                    </a:p>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4</a:t>
                      </a:r>
                    </a:p>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endParaRPr lang="en-US" sz="1400" dirty="0">
                        <a:solidFill>
                          <a:schemeClr val="tx1"/>
                        </a:solidFill>
                      </a:endParaRPr>
                    </a:p>
                    <a:p>
                      <a:pPr algn="ctr">
                        <a:lnSpc>
                          <a:spcPct val="90000"/>
                        </a:lnSpc>
                        <a:spcAft>
                          <a:spcPts val="0"/>
                        </a:spcAft>
                      </a:pPr>
                      <a:r>
                        <a:rPr lang="en-US" sz="1400" dirty="0">
                          <a:solidFill>
                            <a:schemeClr val="tx1"/>
                          </a:solidFill>
                        </a:rPr>
                        <a:t>3</a:t>
                      </a:r>
                    </a:p>
                    <a:p>
                      <a:pPr algn="ctr">
                        <a:lnSpc>
                          <a:spcPct val="90000"/>
                        </a:lnSpc>
                        <a:spcAft>
                          <a:spcPts val="0"/>
                        </a:spcAft>
                      </a:pPr>
                      <a:r>
                        <a:rPr lang="en-US" sz="1400" dirty="0">
                          <a:solidFill>
                            <a:schemeClr val="tx1"/>
                          </a:solidFill>
                        </a:rPr>
                        <a:t>4</a:t>
                      </a:r>
                    </a:p>
                    <a:p>
                      <a:pPr algn="ctr">
                        <a:lnSpc>
                          <a:spcPct val="90000"/>
                        </a:lnSpc>
                        <a:spcAft>
                          <a:spcPts val="0"/>
                        </a:spcAft>
                      </a:pPr>
                      <a:r>
                        <a:rPr lang="en-US" sz="1400" dirty="0">
                          <a:solidFill>
                            <a:schemeClr val="tx1"/>
                          </a:solidFill>
                        </a:rPr>
                        <a:t>5</a:t>
                      </a:r>
                    </a:p>
                  </a:txBody>
                  <a:tcP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654">
                <a:tc>
                  <a:txBody>
                    <a:bodyPr/>
                    <a:lstStyle/>
                    <a:p>
                      <a:pPr>
                        <a:lnSpc>
                          <a:spcPct val="90000"/>
                        </a:lnSpc>
                        <a:spcAft>
                          <a:spcPts val="0"/>
                        </a:spcAft>
                      </a:pPr>
                      <a:r>
                        <a:rPr lang="en-US" sz="1400" dirty="0">
                          <a:solidFill>
                            <a:schemeClr val="tx1"/>
                          </a:solidFill>
                        </a:rPr>
                        <a:t>Age 16-45 </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40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400" dirty="0">
                          <a:solidFill>
                            <a:schemeClr val="tx1"/>
                          </a:solidFill>
                        </a:rPr>
                        <a:t>1</a:t>
                      </a:r>
                    </a:p>
                  </a:txBody>
                  <a:tcPr anchor="ct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654">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Female: history of preadolescent sexual abuse </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400" dirty="0">
                          <a:solidFill>
                            <a:schemeClr val="tx1"/>
                          </a:solidFill>
                        </a:rPr>
                        <a:t>0</a:t>
                      </a:r>
                    </a:p>
                  </a:txBody>
                  <a:tcPr anchor="ct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2387">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Psychological disease: attention deficit disorder, obsessive-compulsive disorder,  bipolar, schizophrenia</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400" dirty="0">
                          <a:solidFill>
                            <a:schemeClr val="tx1"/>
                          </a:solidFill>
                        </a:rPr>
                        <a:t>2</a:t>
                      </a:r>
                    </a:p>
                  </a:txBody>
                  <a:tcPr anchor="ct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654">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Depression</a:t>
                      </a: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spcAft>
                          <a:spcPts val="0"/>
                        </a:spcAft>
                      </a:pPr>
                      <a:r>
                        <a:rPr lang="en-US" sz="1400" dirty="0">
                          <a:solidFill>
                            <a:schemeClr val="tx1"/>
                          </a:solidFill>
                        </a:rPr>
                        <a:t>1</a:t>
                      </a:r>
                    </a:p>
                  </a:txBody>
                  <a:tcPr anchor="ct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233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b="1" dirty="0">
                          <a:solidFill>
                            <a:schemeClr val="tx1"/>
                          </a:solidFill>
                        </a:rPr>
                        <a:t>Total score risk  </a:t>
                      </a:r>
                      <a:r>
                        <a:rPr lang="en-US" sz="1400" dirty="0">
                          <a:solidFill>
                            <a:schemeClr val="tx1"/>
                          </a:solidFill>
                        </a:rPr>
                        <a:t>Low: 0 – 3; Moderate: 4 – 7; High: </a:t>
                      </a:r>
                      <a:r>
                        <a:rPr lang="en-US" sz="1400" baseline="0" dirty="0">
                          <a:solidFill>
                            <a:schemeClr val="tx1"/>
                          </a:solidFill>
                        </a:rPr>
                        <a:t>≥ 8</a:t>
                      </a:r>
                      <a:endParaRPr lang="en-US" sz="1400" dirty="0">
                        <a:solidFill>
                          <a:schemeClr val="tx1"/>
                        </a:solidFill>
                      </a:endParaRP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600" b="1" dirty="0">
                        <a:solidFill>
                          <a:schemeClr val="tx1"/>
                        </a:solidFill>
                      </a:endParaRPr>
                    </a:p>
                  </a:txBody>
                  <a:tcPr anchor="ctr">
                    <a:lnL w="12700" cmpd="sng">
                      <a:noFill/>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Aft>
                          <a:spcPts val="0"/>
                        </a:spcAft>
                      </a:pPr>
                      <a:endParaRPr lang="en-US" sz="1600" dirty="0">
                        <a:solidFill>
                          <a:schemeClr val="tx1"/>
                        </a:solidFill>
                      </a:endParaRPr>
                    </a:p>
                  </a:txBody>
                  <a:tcPr anchor="ctr">
                    <a:lnL w="12700"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804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497D-5521-42EC-81B0-22E3730F60A9}"/>
              </a:ext>
            </a:extLst>
          </p:cNvPr>
          <p:cNvSpPr>
            <a:spLocks noGrp="1"/>
          </p:cNvSpPr>
          <p:nvPr>
            <p:ph type="title"/>
          </p:nvPr>
        </p:nvSpPr>
        <p:spPr/>
        <p:txBody>
          <a:bodyPr/>
          <a:lstStyle/>
          <a:p>
            <a:r>
              <a:rPr lang="en-US" dirty="0"/>
              <a:t>Approach to Screening</a:t>
            </a:r>
          </a:p>
        </p:txBody>
      </p:sp>
      <p:sp>
        <p:nvSpPr>
          <p:cNvPr id="3" name="Content Placeholder 2">
            <a:extLst>
              <a:ext uri="{FF2B5EF4-FFF2-40B4-BE49-F238E27FC236}">
                <a16:creationId xmlns:a16="http://schemas.microsoft.com/office/drawing/2014/main" id="{EBC45646-D06D-44BD-ABD9-FD3779D2BDD5}"/>
              </a:ext>
            </a:extLst>
          </p:cNvPr>
          <p:cNvSpPr>
            <a:spLocks noGrp="1"/>
          </p:cNvSpPr>
          <p:nvPr>
            <p:ph idx="1"/>
          </p:nvPr>
        </p:nvSpPr>
        <p:spPr/>
        <p:txBody>
          <a:bodyPr>
            <a:noAutofit/>
          </a:bodyPr>
          <a:lstStyle/>
          <a:p>
            <a:pPr>
              <a:spcAft>
                <a:spcPts val="800"/>
              </a:spcAft>
            </a:pPr>
            <a:r>
              <a:rPr lang="en-US" sz="2700" dirty="0"/>
              <a:t>Ask permission</a:t>
            </a:r>
          </a:p>
          <a:p>
            <a:pPr>
              <a:spcAft>
                <a:spcPts val="800"/>
              </a:spcAft>
            </a:pPr>
            <a:r>
              <a:rPr lang="en-US" sz="2700" dirty="0"/>
              <a:t>Avoid stigmatizing language</a:t>
            </a:r>
          </a:p>
          <a:p>
            <a:pPr>
              <a:spcAft>
                <a:spcPts val="800"/>
              </a:spcAft>
            </a:pPr>
            <a:r>
              <a:rPr lang="en-US" sz="2700" dirty="0"/>
              <a:t>Use nonjudgmental approach</a:t>
            </a:r>
          </a:p>
          <a:p>
            <a:pPr>
              <a:spcAft>
                <a:spcPts val="800"/>
              </a:spcAft>
            </a:pPr>
            <a:r>
              <a:rPr lang="en-US" sz="2700" dirty="0"/>
              <a:t>Separate screening from feedback</a:t>
            </a:r>
          </a:p>
          <a:p>
            <a:pPr>
              <a:spcAft>
                <a:spcPts val="800"/>
              </a:spcAft>
            </a:pPr>
            <a:r>
              <a:rPr lang="en-US" sz="2700" dirty="0"/>
              <a:t>Embed screening questions in larger health assessment</a:t>
            </a:r>
          </a:p>
          <a:p>
            <a:pPr>
              <a:spcAft>
                <a:spcPts val="800"/>
              </a:spcAft>
            </a:pPr>
            <a:r>
              <a:rPr lang="en-US" sz="2700" dirty="0"/>
              <a:t>Probe about ranges</a:t>
            </a:r>
          </a:p>
          <a:p>
            <a:pPr>
              <a:spcAft>
                <a:spcPts val="800"/>
              </a:spcAft>
            </a:pPr>
            <a:r>
              <a:rPr lang="en-US" sz="2700" dirty="0"/>
              <a:t>Thank the patient</a:t>
            </a:r>
          </a:p>
        </p:txBody>
      </p:sp>
    </p:spTree>
    <p:extLst>
      <p:ext uri="{BB962C8B-B14F-4D97-AF65-F5344CB8AC3E}">
        <p14:creationId xmlns:p14="http://schemas.microsoft.com/office/powerpoint/2010/main" val="215132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F75F-A4FD-42B3-B46B-E7E442BB9BDA}"/>
              </a:ext>
            </a:extLst>
          </p:cNvPr>
          <p:cNvSpPr>
            <a:spLocks noGrp="1"/>
          </p:cNvSpPr>
          <p:nvPr>
            <p:ph type="title"/>
          </p:nvPr>
        </p:nvSpPr>
        <p:spPr/>
        <p:txBody>
          <a:bodyPr/>
          <a:lstStyle/>
          <a:p>
            <a:r>
              <a:rPr lang="en-US" dirty="0"/>
              <a:t>“Single Question Screen”</a:t>
            </a:r>
          </a:p>
        </p:txBody>
      </p:sp>
      <p:sp>
        <p:nvSpPr>
          <p:cNvPr id="3" name="Content Placeholder 2">
            <a:extLst>
              <a:ext uri="{FF2B5EF4-FFF2-40B4-BE49-F238E27FC236}">
                <a16:creationId xmlns:a16="http://schemas.microsoft.com/office/drawing/2014/main" id="{064C1810-DD22-4554-98CD-6213A83B786B}"/>
              </a:ext>
            </a:extLst>
          </p:cNvPr>
          <p:cNvSpPr>
            <a:spLocks noGrp="1"/>
          </p:cNvSpPr>
          <p:nvPr>
            <p:ph idx="1"/>
          </p:nvPr>
        </p:nvSpPr>
        <p:spPr/>
        <p:txBody>
          <a:bodyPr/>
          <a:lstStyle/>
          <a:p>
            <a:pPr marL="0" indent="0">
              <a:buNone/>
            </a:pPr>
            <a:r>
              <a:rPr lang="en-US" dirty="0"/>
              <a:t>“How many times in the past year have you used an illegal drug or used a prescription medication for nonmedical reasons?” </a:t>
            </a:r>
            <a:r>
              <a:rPr lang="en-US" i="1" dirty="0"/>
              <a:t>(+ answer: &gt; 0)</a:t>
            </a:r>
          </a:p>
          <a:p>
            <a:pPr marL="0" indent="0">
              <a:buNone/>
            </a:pPr>
            <a:endParaRPr lang="en-US" dirty="0"/>
          </a:p>
        </p:txBody>
      </p:sp>
      <p:sp>
        <p:nvSpPr>
          <p:cNvPr id="4" name="Text Placeholder 3">
            <a:extLst>
              <a:ext uri="{FF2B5EF4-FFF2-40B4-BE49-F238E27FC236}">
                <a16:creationId xmlns:a16="http://schemas.microsoft.com/office/drawing/2014/main" id="{1577184A-7416-44D7-B490-30F6F4645E05}"/>
              </a:ext>
            </a:extLst>
          </p:cNvPr>
          <p:cNvSpPr>
            <a:spLocks noGrp="1"/>
          </p:cNvSpPr>
          <p:nvPr>
            <p:ph type="body" sz="quarter" idx="10"/>
          </p:nvPr>
        </p:nvSpPr>
        <p:spPr/>
        <p:txBody>
          <a:bodyPr/>
          <a:lstStyle/>
          <a:p>
            <a:r>
              <a:rPr lang="en-US" dirty="0"/>
              <a:t>Smith PC, et al. </a:t>
            </a:r>
            <a:r>
              <a:rPr lang="en-US" i="1" dirty="0"/>
              <a:t>Arch Intern Med.</a:t>
            </a:r>
            <a:r>
              <a:rPr lang="en-US" dirty="0"/>
              <a:t> 2010; 170(13):1155-1160.</a:t>
            </a:r>
          </a:p>
        </p:txBody>
      </p:sp>
    </p:spTree>
    <p:extLst>
      <p:ext uri="{BB962C8B-B14F-4D97-AF65-F5344CB8AC3E}">
        <p14:creationId xmlns:p14="http://schemas.microsoft.com/office/powerpoint/2010/main" val="131252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4AAB-B175-436D-9C34-154846F51CCB}"/>
              </a:ext>
            </a:extLst>
          </p:cNvPr>
          <p:cNvSpPr>
            <a:spLocks noGrp="1"/>
          </p:cNvSpPr>
          <p:nvPr>
            <p:ph type="title"/>
          </p:nvPr>
        </p:nvSpPr>
        <p:spPr/>
        <p:txBody>
          <a:bodyPr/>
          <a:lstStyle/>
          <a:p>
            <a:r>
              <a:rPr lang="en-US" dirty="0"/>
              <a:t>NIDA-Modified ASSIST</a:t>
            </a:r>
          </a:p>
        </p:txBody>
      </p:sp>
      <p:sp>
        <p:nvSpPr>
          <p:cNvPr id="4" name="Text Placeholder 3">
            <a:extLst>
              <a:ext uri="{FF2B5EF4-FFF2-40B4-BE49-F238E27FC236}">
                <a16:creationId xmlns:a16="http://schemas.microsoft.com/office/drawing/2014/main" id="{D2F18E48-3233-454B-88D4-FCBDFB94F4DA}"/>
              </a:ext>
            </a:extLst>
          </p:cNvPr>
          <p:cNvSpPr>
            <a:spLocks noGrp="1"/>
          </p:cNvSpPr>
          <p:nvPr>
            <p:ph type="body" sz="quarter" idx="10"/>
          </p:nvPr>
        </p:nvSpPr>
        <p:spPr/>
        <p:txBody>
          <a:bodyPr/>
          <a:lstStyle/>
          <a:p>
            <a:r>
              <a:rPr lang="en-US" dirty="0"/>
              <a:t>National Institute on Drug Abuse. https://www.drugabuse.gov/sites/default/files/pdf/nmassist.pdf. Accessed June 25, 2018.</a:t>
            </a:r>
          </a:p>
        </p:txBody>
      </p:sp>
      <p:pic>
        <p:nvPicPr>
          <p:cNvPr id="8" name="Picture 7">
            <a:extLst>
              <a:ext uri="{FF2B5EF4-FFF2-40B4-BE49-F238E27FC236}">
                <a16:creationId xmlns:a16="http://schemas.microsoft.com/office/drawing/2014/main" id="{670DF115-24E3-414F-8984-F77DC6D8EA7A}"/>
              </a:ext>
            </a:extLst>
          </p:cNvPr>
          <p:cNvPicPr>
            <a:picLocks noChangeAspect="1"/>
          </p:cNvPicPr>
          <p:nvPr/>
        </p:nvPicPr>
        <p:blipFill>
          <a:blip r:embed="rId2"/>
          <a:stretch>
            <a:fillRect/>
          </a:stretch>
        </p:blipFill>
        <p:spPr>
          <a:xfrm>
            <a:off x="502127" y="1063229"/>
            <a:ext cx="8139746" cy="2926080"/>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876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762E-4B9F-4CC7-AD5F-54FF04FFEE6E}"/>
              </a:ext>
            </a:extLst>
          </p:cNvPr>
          <p:cNvSpPr>
            <a:spLocks noGrp="1"/>
          </p:cNvSpPr>
          <p:nvPr>
            <p:ph type="title"/>
          </p:nvPr>
        </p:nvSpPr>
        <p:spPr/>
        <p:txBody>
          <a:bodyPr/>
          <a:lstStyle/>
          <a:p>
            <a:r>
              <a:rPr lang="en-US" dirty="0"/>
              <a:t>NIDA-Modified ASSIST</a:t>
            </a:r>
          </a:p>
        </p:txBody>
      </p:sp>
      <p:pic>
        <p:nvPicPr>
          <p:cNvPr id="6" name="Content Placeholder 5">
            <a:extLst>
              <a:ext uri="{FF2B5EF4-FFF2-40B4-BE49-F238E27FC236}">
                <a16:creationId xmlns:a16="http://schemas.microsoft.com/office/drawing/2014/main" id="{57FE0A7A-9CDA-46D7-B0A8-2B72CB359699}"/>
              </a:ext>
            </a:extLst>
          </p:cNvPr>
          <p:cNvPicPr>
            <a:picLocks noGrp="1" noChangeAspect="1"/>
          </p:cNvPicPr>
          <p:nvPr>
            <p:ph idx="1"/>
          </p:nvPr>
        </p:nvPicPr>
        <p:blipFill>
          <a:blip r:embed="rId2"/>
          <a:stretch>
            <a:fillRect/>
          </a:stretch>
        </p:blipFill>
        <p:spPr>
          <a:xfrm>
            <a:off x="288394" y="854801"/>
            <a:ext cx="5092496" cy="3354388"/>
          </a:xfrm>
          <a:ln>
            <a:solidFill>
              <a:schemeClr val="tx1"/>
            </a:solidFill>
          </a:ln>
          <a:effectLst>
            <a:outerShdw blurRad="50800" dist="38100" dir="5400000" algn="t" rotWithShape="0">
              <a:prstClr val="black">
                <a:alpha val="40000"/>
              </a:prstClr>
            </a:outerShdw>
          </a:effectLst>
        </p:spPr>
      </p:pic>
      <p:sp>
        <p:nvSpPr>
          <p:cNvPr id="4" name="Text Placeholder 3">
            <a:extLst>
              <a:ext uri="{FF2B5EF4-FFF2-40B4-BE49-F238E27FC236}">
                <a16:creationId xmlns:a16="http://schemas.microsoft.com/office/drawing/2014/main" id="{CEBFAC38-E31E-49B7-952C-64BCCEF7115B}"/>
              </a:ext>
            </a:extLst>
          </p:cNvPr>
          <p:cNvSpPr>
            <a:spLocks noGrp="1"/>
          </p:cNvSpPr>
          <p:nvPr>
            <p:ph type="body" sz="quarter" idx="10"/>
          </p:nvPr>
        </p:nvSpPr>
        <p:spPr/>
        <p:txBody>
          <a:bodyPr/>
          <a:lstStyle/>
          <a:p>
            <a:r>
              <a:rPr lang="en-US" dirty="0"/>
              <a:t>National Institute on Drug Abuse. https://www.drugabuse.gov/sites/default/files/pdf/nmassist.pdf. Accessed June 25, 2018.</a:t>
            </a:r>
          </a:p>
        </p:txBody>
      </p:sp>
      <p:pic>
        <p:nvPicPr>
          <p:cNvPr id="8" name="Picture 7">
            <a:extLst>
              <a:ext uri="{FF2B5EF4-FFF2-40B4-BE49-F238E27FC236}">
                <a16:creationId xmlns:a16="http://schemas.microsoft.com/office/drawing/2014/main" id="{233EE67F-08C4-4168-A554-D6FA60F5E05F}"/>
              </a:ext>
            </a:extLst>
          </p:cNvPr>
          <p:cNvPicPr>
            <a:picLocks noChangeAspect="1"/>
          </p:cNvPicPr>
          <p:nvPr/>
        </p:nvPicPr>
        <p:blipFill>
          <a:blip r:embed="rId3"/>
          <a:stretch>
            <a:fillRect/>
          </a:stretch>
        </p:blipFill>
        <p:spPr>
          <a:xfrm>
            <a:off x="4010036" y="1092756"/>
            <a:ext cx="4676764" cy="3295594"/>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709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695D-0351-419F-A101-45F8819EE088}"/>
              </a:ext>
            </a:extLst>
          </p:cNvPr>
          <p:cNvSpPr>
            <a:spLocks noGrp="1"/>
          </p:cNvSpPr>
          <p:nvPr>
            <p:ph type="title"/>
          </p:nvPr>
        </p:nvSpPr>
        <p:spPr/>
        <p:txBody>
          <a:bodyPr/>
          <a:lstStyle/>
          <a:p>
            <a:r>
              <a:rPr lang="en-US" dirty="0"/>
              <a:t>NIDA-Modified ASSIST</a:t>
            </a:r>
          </a:p>
        </p:txBody>
      </p:sp>
      <p:pic>
        <p:nvPicPr>
          <p:cNvPr id="6" name="Content Placeholder 5">
            <a:extLst>
              <a:ext uri="{FF2B5EF4-FFF2-40B4-BE49-F238E27FC236}">
                <a16:creationId xmlns:a16="http://schemas.microsoft.com/office/drawing/2014/main" id="{C5EDD3BA-D135-473B-AB16-04BEC21A1FE8}"/>
              </a:ext>
            </a:extLst>
          </p:cNvPr>
          <p:cNvPicPr>
            <a:picLocks noGrp="1" noChangeAspect="1"/>
          </p:cNvPicPr>
          <p:nvPr>
            <p:ph idx="1"/>
          </p:nvPr>
        </p:nvPicPr>
        <p:blipFill>
          <a:blip r:embed="rId2"/>
          <a:stretch>
            <a:fillRect/>
          </a:stretch>
        </p:blipFill>
        <p:spPr>
          <a:xfrm>
            <a:off x="103725" y="894557"/>
            <a:ext cx="5486400" cy="3223913"/>
          </a:xfrm>
          <a:ln>
            <a:solidFill>
              <a:schemeClr val="tx1"/>
            </a:solidFill>
          </a:ln>
          <a:effectLst>
            <a:outerShdw blurRad="50800" dist="38100" dir="5400000" algn="t" rotWithShape="0">
              <a:prstClr val="black">
                <a:alpha val="40000"/>
              </a:prstClr>
            </a:outerShdw>
          </a:effectLst>
        </p:spPr>
      </p:pic>
      <p:sp>
        <p:nvSpPr>
          <p:cNvPr id="4" name="Text Placeholder 3">
            <a:extLst>
              <a:ext uri="{FF2B5EF4-FFF2-40B4-BE49-F238E27FC236}">
                <a16:creationId xmlns:a16="http://schemas.microsoft.com/office/drawing/2014/main" id="{4033D3AA-5BD9-4EFD-9850-85FA9519ED0D}"/>
              </a:ext>
            </a:extLst>
          </p:cNvPr>
          <p:cNvSpPr>
            <a:spLocks noGrp="1"/>
          </p:cNvSpPr>
          <p:nvPr>
            <p:ph type="body" sz="quarter" idx="10"/>
          </p:nvPr>
        </p:nvSpPr>
        <p:spPr/>
        <p:txBody>
          <a:bodyPr/>
          <a:lstStyle/>
          <a:p>
            <a:r>
              <a:rPr lang="en-US" dirty="0"/>
              <a:t>National Institute on Drug Abuse. https://www.drugabuse.gov/sites/default/files/pdf/nmassist.pdf. Accessed June 25, 2018.</a:t>
            </a:r>
          </a:p>
          <a:p>
            <a:endParaRPr lang="en-US" dirty="0"/>
          </a:p>
        </p:txBody>
      </p:sp>
      <p:pic>
        <p:nvPicPr>
          <p:cNvPr id="8" name="Picture 7">
            <a:extLst>
              <a:ext uri="{FF2B5EF4-FFF2-40B4-BE49-F238E27FC236}">
                <a16:creationId xmlns:a16="http://schemas.microsoft.com/office/drawing/2014/main" id="{1BCD4BAA-DDAD-4CF1-8B4F-653A434CA963}"/>
              </a:ext>
            </a:extLst>
          </p:cNvPr>
          <p:cNvPicPr>
            <a:picLocks noChangeAspect="1"/>
          </p:cNvPicPr>
          <p:nvPr/>
        </p:nvPicPr>
        <p:blipFill>
          <a:blip r:embed="rId3"/>
          <a:stretch>
            <a:fillRect/>
          </a:stretch>
        </p:blipFill>
        <p:spPr>
          <a:xfrm>
            <a:off x="3553875" y="1639280"/>
            <a:ext cx="5486400" cy="2756198"/>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22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A5EB3-CDE3-467B-808D-224F4EC1BF83}"/>
              </a:ext>
            </a:extLst>
          </p:cNvPr>
          <p:cNvSpPr>
            <a:spLocks noGrp="1"/>
          </p:cNvSpPr>
          <p:nvPr>
            <p:ph type="title"/>
          </p:nvPr>
        </p:nvSpPr>
        <p:spPr/>
        <p:txBody>
          <a:bodyPr/>
          <a:lstStyle/>
          <a:p>
            <a:r>
              <a:rPr lang="en-US" dirty="0"/>
              <a:t>Faculty Disclosures</a:t>
            </a:r>
          </a:p>
        </p:txBody>
      </p:sp>
      <p:sp>
        <p:nvSpPr>
          <p:cNvPr id="5" name="Content Placeholder 4">
            <a:extLst>
              <a:ext uri="{FF2B5EF4-FFF2-40B4-BE49-F238E27FC236}">
                <a16:creationId xmlns:a16="http://schemas.microsoft.com/office/drawing/2014/main" id="{8725B0B7-33A3-4B23-89C3-29E6A9257260}"/>
              </a:ext>
            </a:extLst>
          </p:cNvPr>
          <p:cNvSpPr>
            <a:spLocks noGrp="1"/>
          </p:cNvSpPr>
          <p:nvPr>
            <p:ph idx="1"/>
          </p:nvPr>
        </p:nvSpPr>
        <p:spPr/>
        <p:txBody>
          <a:bodyPr>
            <a:noAutofit/>
          </a:bodyPr>
          <a:lstStyle/>
          <a:p>
            <a:pPr marL="0" indent="0">
              <a:buNone/>
            </a:pPr>
            <a:r>
              <a:rPr lang="en-US" sz="2800" b="1" dirty="0"/>
              <a:t>Peter D. Friedmann, MD, MPH, DFASAM, FACP</a:t>
            </a:r>
          </a:p>
          <a:p>
            <a:pPr lvl="1"/>
            <a:r>
              <a:rPr lang="en-US" sz="1800" dirty="0"/>
              <a:t>Chief Research Officer and Endowed Chair for Clinical Research, Baystate Health </a:t>
            </a:r>
          </a:p>
          <a:p>
            <a:pPr lvl="1"/>
            <a:r>
              <a:rPr lang="en-US" sz="1800" dirty="0"/>
              <a:t>Associate Dean for Research and Professor of Medicine, University of Massachusetts-Baystate</a:t>
            </a:r>
          </a:p>
          <a:p>
            <a:pPr lvl="1"/>
            <a:r>
              <a:rPr lang="en-US" sz="1800" i="1" dirty="0"/>
              <a:t>Reports legal consulting for Endo</a:t>
            </a:r>
          </a:p>
          <a:p>
            <a:pPr lvl="1"/>
            <a:endParaRPr lang="en-US" sz="1800" i="1" dirty="0"/>
          </a:p>
          <a:p>
            <a:pPr marL="0" indent="0">
              <a:buNone/>
            </a:pPr>
            <a:r>
              <a:rPr lang="en-US" sz="2800" b="1" dirty="0"/>
              <a:t>Jonna Gaberman, MD</a:t>
            </a:r>
          </a:p>
          <a:p>
            <a:pPr lvl="1"/>
            <a:r>
              <a:rPr lang="en-US" sz="1800" dirty="0"/>
              <a:t>Internal Medicine, Baystate Medical Center</a:t>
            </a:r>
          </a:p>
          <a:p>
            <a:pPr lvl="1"/>
            <a:r>
              <a:rPr lang="en-US" sz="1800" dirty="0"/>
              <a:t>Assistant Professor of Medicine, Tufts University School of Medicine</a:t>
            </a:r>
          </a:p>
        </p:txBody>
      </p:sp>
    </p:spTree>
    <p:extLst>
      <p:ext uri="{BB962C8B-B14F-4D97-AF65-F5344CB8AC3E}">
        <p14:creationId xmlns:p14="http://schemas.microsoft.com/office/powerpoint/2010/main" val="331133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5AF9-91EC-49D1-92EA-C91EBEBD7ED1}"/>
              </a:ext>
            </a:extLst>
          </p:cNvPr>
          <p:cNvSpPr>
            <a:spLocks noGrp="1"/>
          </p:cNvSpPr>
          <p:nvPr>
            <p:ph type="title"/>
          </p:nvPr>
        </p:nvSpPr>
        <p:spPr/>
        <p:txBody>
          <a:bodyPr>
            <a:normAutofit/>
          </a:bodyPr>
          <a:lstStyle/>
          <a:p>
            <a:r>
              <a:rPr lang="en-US" dirty="0"/>
              <a:t>Urine Drug Screen</a:t>
            </a:r>
          </a:p>
        </p:txBody>
      </p:sp>
      <p:sp>
        <p:nvSpPr>
          <p:cNvPr id="3" name="Content Placeholder 2">
            <a:extLst>
              <a:ext uri="{FF2B5EF4-FFF2-40B4-BE49-F238E27FC236}">
                <a16:creationId xmlns:a16="http://schemas.microsoft.com/office/drawing/2014/main" id="{0A36D67D-B07A-455D-A0DD-A28620BE9628}"/>
              </a:ext>
            </a:extLst>
          </p:cNvPr>
          <p:cNvSpPr>
            <a:spLocks noGrp="1"/>
          </p:cNvSpPr>
          <p:nvPr>
            <p:ph idx="1"/>
          </p:nvPr>
        </p:nvSpPr>
        <p:spPr/>
        <p:txBody>
          <a:bodyPr>
            <a:noAutofit/>
          </a:bodyPr>
          <a:lstStyle/>
          <a:p>
            <a:pPr marL="0" indent="0">
              <a:buNone/>
            </a:pPr>
            <a:r>
              <a:rPr lang="en-US" sz="2800" b="1" dirty="0">
                <a:solidFill>
                  <a:srgbClr val="0D3151"/>
                </a:solidFill>
              </a:rPr>
              <a:t>Urine detection times for drugs of abuse</a:t>
            </a:r>
          </a:p>
          <a:p>
            <a:pPr marL="274320" indent="0">
              <a:buNone/>
            </a:pPr>
            <a:r>
              <a:rPr lang="en-US" sz="2400" dirty="0"/>
              <a:t>Heroin/morphine:						1-3 days</a:t>
            </a:r>
          </a:p>
          <a:p>
            <a:pPr marL="274320" indent="0">
              <a:buNone/>
            </a:pPr>
            <a:r>
              <a:rPr lang="en-US" sz="2400" dirty="0"/>
              <a:t>Cocaine:									1-3 days</a:t>
            </a:r>
          </a:p>
          <a:p>
            <a:pPr marL="274320" indent="0">
              <a:buNone/>
            </a:pPr>
            <a:r>
              <a:rPr lang="en-US" sz="2400" dirty="0"/>
              <a:t>Marijuana:			occasional use:	1-3 days</a:t>
            </a:r>
          </a:p>
          <a:p>
            <a:pPr marL="274320" indent="0">
              <a:buNone/>
            </a:pPr>
            <a:r>
              <a:rPr lang="en-US" sz="2400" dirty="0"/>
              <a:t>						chronic use:		up to 30 days</a:t>
            </a:r>
          </a:p>
          <a:p>
            <a:pPr marL="274320" indent="0">
              <a:buNone/>
            </a:pPr>
            <a:r>
              <a:rPr lang="en-US" sz="2400" dirty="0"/>
              <a:t>Benzodiazepines:			  			up to 30 days</a:t>
            </a:r>
            <a:endParaRPr lang="en-US" sz="2800" dirty="0"/>
          </a:p>
          <a:p>
            <a:pPr marL="0" indent="0">
              <a:buNone/>
            </a:pPr>
            <a:r>
              <a:rPr lang="en-US" sz="2800" b="1" dirty="0">
                <a:solidFill>
                  <a:srgbClr val="0D3151"/>
                </a:solidFill>
              </a:rPr>
              <a:t>Will not show on routine urine toxicology</a:t>
            </a:r>
            <a:r>
              <a:rPr lang="en-US" sz="2000" dirty="0"/>
              <a:t> </a:t>
            </a:r>
          </a:p>
          <a:p>
            <a:pPr marL="274320" indent="0">
              <a:buNone/>
            </a:pPr>
            <a:r>
              <a:rPr lang="en-US" sz="2000" dirty="0"/>
              <a:t>Fentanyl </a:t>
            </a:r>
          </a:p>
          <a:p>
            <a:pPr marL="274320" indent="0">
              <a:buNone/>
            </a:pPr>
            <a:r>
              <a:rPr lang="en-US" sz="2000" dirty="0"/>
              <a:t>Oxycodone</a:t>
            </a:r>
          </a:p>
          <a:p>
            <a:pPr marL="274320" indent="0">
              <a:buNone/>
            </a:pPr>
            <a:r>
              <a:rPr lang="en-US" sz="2000" dirty="0"/>
              <a:t>Alprazolam, Lorazepam, +/- Clonazepam</a:t>
            </a:r>
          </a:p>
        </p:txBody>
      </p:sp>
    </p:spTree>
    <p:extLst>
      <p:ext uri="{BB962C8B-B14F-4D97-AF65-F5344CB8AC3E}">
        <p14:creationId xmlns:p14="http://schemas.microsoft.com/office/powerpoint/2010/main" val="369623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3572-099C-4431-974A-479F4DBC774E}"/>
              </a:ext>
            </a:extLst>
          </p:cNvPr>
          <p:cNvSpPr>
            <a:spLocks noGrp="1"/>
          </p:cNvSpPr>
          <p:nvPr>
            <p:ph type="title"/>
          </p:nvPr>
        </p:nvSpPr>
        <p:spPr/>
        <p:txBody>
          <a:bodyPr>
            <a:noAutofit/>
          </a:bodyPr>
          <a:lstStyle/>
          <a:p>
            <a:r>
              <a:rPr lang="en-US" dirty="0"/>
              <a:t>Assess the Patient on </a:t>
            </a:r>
            <a:br>
              <a:rPr lang="en-US" dirty="0"/>
            </a:br>
            <a:r>
              <a:rPr lang="en-US" dirty="0"/>
              <a:t>the Spectrum of Substance Use</a:t>
            </a:r>
          </a:p>
        </p:txBody>
      </p:sp>
      <p:sp>
        <p:nvSpPr>
          <p:cNvPr id="5" name="Shape 131">
            <a:extLst>
              <a:ext uri="{FF2B5EF4-FFF2-40B4-BE49-F238E27FC236}">
                <a16:creationId xmlns:a16="http://schemas.microsoft.com/office/drawing/2014/main" id="{48EE55BA-A53C-4B68-9742-00F8D7988330}"/>
              </a:ext>
            </a:extLst>
          </p:cNvPr>
          <p:cNvSpPr/>
          <p:nvPr/>
        </p:nvSpPr>
        <p:spPr>
          <a:xfrm>
            <a:off x="637601" y="2024722"/>
            <a:ext cx="8047814" cy="1094056"/>
          </a:xfrm>
          <a:prstGeom prst="rect">
            <a:avLst/>
          </a:prstGeom>
          <a:gradFill>
            <a:gsLst>
              <a:gs pos="0">
                <a:srgbClr val="526FBC"/>
              </a:gs>
              <a:gs pos="100000">
                <a:srgbClr val="FF2600"/>
              </a:gs>
            </a:gsLst>
          </a:gradFill>
          <a:ln w="3175">
            <a:miter lim="400000"/>
          </a:ln>
          <a:effectLst>
            <a:outerShdw blurRad="38100" dist="23000" dir="5400000" rotWithShape="0">
              <a:srgbClr val="000000">
                <a:alpha val="35000"/>
              </a:srgbClr>
            </a:outerShdw>
          </a:effectLst>
        </p:spPr>
        <p:txBody>
          <a:bodyPr lIns="28126" tIns="28126" rIns="28126" bIns="28126" anchor="ctr"/>
          <a:lstStyle/>
          <a:p>
            <a:pPr algn="r" defTabSz="562545">
              <a:defRPr sz="2600">
                <a:latin typeface="Helvetica"/>
                <a:ea typeface="Helvetica"/>
                <a:cs typeface="Helvetica"/>
                <a:sym typeface="Helvetica"/>
              </a:defRPr>
            </a:pPr>
            <a:endParaRPr dirty="0"/>
          </a:p>
        </p:txBody>
      </p:sp>
      <p:cxnSp>
        <p:nvCxnSpPr>
          <p:cNvPr id="6" name="Straight Arrow Connector 5">
            <a:extLst>
              <a:ext uri="{FF2B5EF4-FFF2-40B4-BE49-F238E27FC236}">
                <a16:creationId xmlns:a16="http://schemas.microsoft.com/office/drawing/2014/main" id="{4F2DA15C-E304-4EC7-804E-B13C19D3DE21}"/>
              </a:ext>
            </a:extLst>
          </p:cNvPr>
          <p:cNvCxnSpPr>
            <a:cxnSpLocks/>
          </p:cNvCxnSpPr>
          <p:nvPr/>
        </p:nvCxnSpPr>
        <p:spPr>
          <a:xfrm>
            <a:off x="638986" y="3417698"/>
            <a:ext cx="8047814" cy="0"/>
          </a:xfrm>
          <a:prstGeom prst="straightConnector1">
            <a:avLst/>
          </a:prstGeom>
          <a:ln w="508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Shape 133">
            <a:extLst>
              <a:ext uri="{FF2B5EF4-FFF2-40B4-BE49-F238E27FC236}">
                <a16:creationId xmlns:a16="http://schemas.microsoft.com/office/drawing/2014/main" id="{AB125AF0-255E-451C-B886-BFF673F3F5B0}"/>
              </a:ext>
            </a:extLst>
          </p:cNvPr>
          <p:cNvSpPr/>
          <p:nvPr/>
        </p:nvSpPr>
        <p:spPr>
          <a:xfrm>
            <a:off x="638986" y="2256888"/>
            <a:ext cx="3909167" cy="525330"/>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defRPr>
                <a:solidFill>
                  <a:srgbClr val="FFFFFF"/>
                </a:solidFill>
              </a:defRPr>
            </a:lvl1pPr>
          </a:lstStyle>
          <a:p>
            <a:pPr algn="ctr">
              <a:lnSpc>
                <a:spcPct val="90000"/>
              </a:lnSpc>
            </a:pPr>
            <a:r>
              <a:rPr sz="2000" b="1" dirty="0"/>
              <a:t>Increasing amounts, higher-risk substances or situations</a:t>
            </a:r>
          </a:p>
        </p:txBody>
      </p:sp>
      <p:sp>
        <p:nvSpPr>
          <p:cNvPr id="8" name="Shape 134">
            <a:extLst>
              <a:ext uri="{FF2B5EF4-FFF2-40B4-BE49-F238E27FC236}">
                <a16:creationId xmlns:a16="http://schemas.microsoft.com/office/drawing/2014/main" id="{74073292-BB68-4A40-B1C4-B3C02EB9D64A}"/>
              </a:ext>
            </a:extLst>
          </p:cNvPr>
          <p:cNvSpPr/>
          <p:nvPr/>
        </p:nvSpPr>
        <p:spPr>
          <a:xfrm>
            <a:off x="4937089" y="2256888"/>
            <a:ext cx="3749712" cy="588162"/>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defRPr>
                <a:solidFill>
                  <a:srgbClr val="FFFFFF"/>
                </a:solidFill>
              </a:defRPr>
            </a:lvl1pPr>
          </a:lstStyle>
          <a:p>
            <a:pPr algn="ctr">
              <a:lnSpc>
                <a:spcPct val="90000"/>
              </a:lnSpc>
            </a:pPr>
            <a:r>
              <a:rPr sz="2000" b="1" dirty="0"/>
              <a:t>Craving, loss of control, consequences</a:t>
            </a:r>
          </a:p>
        </p:txBody>
      </p:sp>
      <p:sp>
        <p:nvSpPr>
          <p:cNvPr id="9" name="Shape 127">
            <a:extLst>
              <a:ext uri="{FF2B5EF4-FFF2-40B4-BE49-F238E27FC236}">
                <a16:creationId xmlns:a16="http://schemas.microsoft.com/office/drawing/2014/main" id="{FD5E5B43-1BC3-45D4-84B0-9FA120DE39AB}"/>
              </a:ext>
            </a:extLst>
          </p:cNvPr>
          <p:cNvSpPr/>
          <p:nvPr/>
        </p:nvSpPr>
        <p:spPr>
          <a:xfrm>
            <a:off x="7707232" y="1655711"/>
            <a:ext cx="978183" cy="363695"/>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lstStyle>
          <a:p>
            <a:pPr algn="r"/>
            <a:r>
              <a:rPr sz="2000" dirty="0"/>
              <a:t>Severe</a:t>
            </a:r>
          </a:p>
        </p:txBody>
      </p:sp>
      <p:sp>
        <p:nvSpPr>
          <p:cNvPr id="10" name="Shape 128">
            <a:extLst>
              <a:ext uri="{FF2B5EF4-FFF2-40B4-BE49-F238E27FC236}">
                <a16:creationId xmlns:a16="http://schemas.microsoft.com/office/drawing/2014/main" id="{5E5DBD01-C942-47F7-94D8-A8743B8397E6}"/>
              </a:ext>
            </a:extLst>
          </p:cNvPr>
          <p:cNvSpPr/>
          <p:nvPr/>
        </p:nvSpPr>
        <p:spPr>
          <a:xfrm>
            <a:off x="4383752" y="1655711"/>
            <a:ext cx="555512" cy="363695"/>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lstStyle>
          <a:p>
            <a:pPr algn="ctr"/>
            <a:r>
              <a:rPr sz="2000" dirty="0"/>
              <a:t>Mild</a:t>
            </a:r>
          </a:p>
        </p:txBody>
      </p:sp>
      <p:sp>
        <p:nvSpPr>
          <p:cNvPr id="11" name="Shape 129">
            <a:extLst>
              <a:ext uri="{FF2B5EF4-FFF2-40B4-BE49-F238E27FC236}">
                <a16:creationId xmlns:a16="http://schemas.microsoft.com/office/drawing/2014/main" id="{DEB5FE25-F166-49AC-AF0F-1AC37E9E5ADB}"/>
              </a:ext>
            </a:extLst>
          </p:cNvPr>
          <p:cNvSpPr/>
          <p:nvPr/>
        </p:nvSpPr>
        <p:spPr>
          <a:xfrm>
            <a:off x="2632597" y="1655711"/>
            <a:ext cx="809512" cy="363695"/>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lstStyle>
          <a:p>
            <a:pPr algn="ctr"/>
            <a:r>
              <a:rPr sz="2000" dirty="0"/>
              <a:t>At risk</a:t>
            </a:r>
          </a:p>
        </p:txBody>
      </p:sp>
      <p:sp>
        <p:nvSpPr>
          <p:cNvPr id="12" name="Shape 130">
            <a:extLst>
              <a:ext uri="{FF2B5EF4-FFF2-40B4-BE49-F238E27FC236}">
                <a16:creationId xmlns:a16="http://schemas.microsoft.com/office/drawing/2014/main" id="{5F42F3CC-1320-4A95-BB3B-0C349B5A03BC}"/>
              </a:ext>
            </a:extLst>
          </p:cNvPr>
          <p:cNvSpPr/>
          <p:nvPr/>
        </p:nvSpPr>
        <p:spPr>
          <a:xfrm>
            <a:off x="637601" y="1372590"/>
            <a:ext cx="1053353" cy="646816"/>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lstStyle>
          <a:p>
            <a:pPr algn="ctr"/>
            <a:r>
              <a:rPr sz="2000" dirty="0"/>
              <a:t>None or low risk</a:t>
            </a:r>
          </a:p>
        </p:txBody>
      </p:sp>
      <p:sp>
        <p:nvSpPr>
          <p:cNvPr id="13" name="Shape 132">
            <a:extLst>
              <a:ext uri="{FF2B5EF4-FFF2-40B4-BE49-F238E27FC236}">
                <a16:creationId xmlns:a16="http://schemas.microsoft.com/office/drawing/2014/main" id="{F5ED0F49-6691-43EE-ABAA-8E671A64A73C}"/>
              </a:ext>
            </a:extLst>
          </p:cNvPr>
          <p:cNvSpPr/>
          <p:nvPr/>
        </p:nvSpPr>
        <p:spPr>
          <a:xfrm>
            <a:off x="5730572" y="1655711"/>
            <a:ext cx="1185352" cy="363695"/>
          </a:xfrm>
          <a:prstGeom prst="rect">
            <a:avLst/>
          </a:prstGeom>
          <a:ln w="3175">
            <a:miter lim="400000"/>
          </a:ln>
          <a:extLst>
            <a:ext uri="{C572A759-6A51-4108-AA02-DFA0A04FC94B}">
              <ma14:wrappingTextBoxFlag xmlns="" xmlns:ma14="http://schemas.microsoft.com/office/mac/drawingml/2011/main" val="1"/>
            </a:ext>
          </a:extLst>
        </p:spPr>
        <p:txBody>
          <a:bodyPr lIns="28126" tIns="28126" rIns="28126" bIns="28126"/>
          <a:lstStyle>
            <a:lvl1pPr defTabSz="914400"/>
          </a:lstStyle>
          <a:p>
            <a:pPr algn="ctr"/>
            <a:r>
              <a:rPr sz="2000" dirty="0"/>
              <a:t>Moderate</a:t>
            </a:r>
          </a:p>
        </p:txBody>
      </p:sp>
    </p:spTree>
    <p:extLst>
      <p:ext uri="{BB962C8B-B14F-4D97-AF65-F5344CB8AC3E}">
        <p14:creationId xmlns:p14="http://schemas.microsoft.com/office/powerpoint/2010/main" val="8347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D9A-8475-4B2A-82F0-E833E1E2B1E8}"/>
              </a:ext>
            </a:extLst>
          </p:cNvPr>
          <p:cNvSpPr>
            <a:spLocks noGrp="1"/>
          </p:cNvSpPr>
          <p:nvPr>
            <p:ph type="title"/>
          </p:nvPr>
        </p:nvSpPr>
        <p:spPr/>
        <p:txBody>
          <a:bodyPr>
            <a:normAutofit fontScale="90000"/>
          </a:bodyPr>
          <a:lstStyle/>
          <a:p>
            <a:r>
              <a:rPr lang="en-US" dirty="0"/>
              <a:t>Substance Use Disorder (DSM-V)</a:t>
            </a:r>
            <a:br>
              <a:rPr lang="en-US" dirty="0"/>
            </a:br>
            <a:r>
              <a:rPr lang="en-US" sz="2700" b="0" dirty="0"/>
              <a:t>(2-3: mild; 4-5: moderate; ≥6: severe)</a:t>
            </a:r>
          </a:p>
        </p:txBody>
      </p:sp>
      <p:sp>
        <p:nvSpPr>
          <p:cNvPr id="3" name="Content Placeholder 2">
            <a:extLst>
              <a:ext uri="{FF2B5EF4-FFF2-40B4-BE49-F238E27FC236}">
                <a16:creationId xmlns:a16="http://schemas.microsoft.com/office/drawing/2014/main" id="{44D228EF-A684-4AFF-AE57-0EC1B1947F07}"/>
              </a:ext>
            </a:extLst>
          </p:cNvPr>
          <p:cNvSpPr>
            <a:spLocks noGrp="1"/>
          </p:cNvSpPr>
          <p:nvPr>
            <p:ph idx="1"/>
          </p:nvPr>
        </p:nvSpPr>
        <p:spPr/>
        <p:txBody>
          <a:bodyPr>
            <a:noAutofit/>
          </a:bodyPr>
          <a:lstStyle/>
          <a:p>
            <a:pPr marL="0" indent="0">
              <a:buNone/>
            </a:pPr>
            <a:r>
              <a:rPr lang="en-US" sz="1800" b="1" dirty="0"/>
              <a:t>Impaired Control – </a:t>
            </a:r>
            <a:r>
              <a:rPr lang="en-US" sz="1800" b="1" i="1" dirty="0"/>
              <a:t>SOME FEATURES SEEN WITH CHRONIC OPIOIDS</a:t>
            </a:r>
          </a:p>
          <a:p>
            <a:pPr lvl="1" indent="-342900">
              <a:buFont typeface="+mj-lt"/>
              <a:buAutoNum type="arabicPeriod"/>
            </a:pPr>
            <a:r>
              <a:rPr lang="en-US" sz="1400" i="1" dirty="0"/>
              <a:t>Larger amounts/longer period than intended</a:t>
            </a:r>
          </a:p>
          <a:p>
            <a:pPr lvl="1" indent="-342900">
              <a:buFont typeface="+mj-lt"/>
              <a:buAutoNum type="arabicPeriod"/>
            </a:pPr>
            <a:r>
              <a:rPr lang="en-US" sz="1400" i="1" dirty="0"/>
              <a:t>Inability to/persistent desire to cut down or control</a:t>
            </a:r>
          </a:p>
          <a:p>
            <a:pPr lvl="1" indent="-342900">
              <a:buFont typeface="+mj-lt"/>
              <a:buAutoNum type="arabicPeriod"/>
            </a:pPr>
            <a:r>
              <a:rPr lang="en-US" sz="1400" i="1" dirty="0"/>
              <a:t>Much time spent to obtain, use or recover from use</a:t>
            </a:r>
          </a:p>
          <a:p>
            <a:pPr lvl="1" indent="-342900">
              <a:buFont typeface="+mj-lt"/>
              <a:buAutoNum type="arabicPeriod"/>
            </a:pPr>
            <a:r>
              <a:rPr lang="en-US" sz="1400" dirty="0"/>
              <a:t>Craving and urges to use</a:t>
            </a:r>
          </a:p>
          <a:p>
            <a:pPr marL="0" indent="0">
              <a:spcBef>
                <a:spcPts val="600"/>
              </a:spcBef>
              <a:buNone/>
            </a:pPr>
            <a:r>
              <a:rPr lang="en-US" sz="1800" b="1" dirty="0"/>
              <a:t>Social Impairment – </a:t>
            </a:r>
            <a:r>
              <a:rPr lang="en-US" sz="1800" b="1" i="1" dirty="0"/>
              <a:t>OFTEN SEEN WITH CHRONIC PAIN</a:t>
            </a:r>
          </a:p>
          <a:p>
            <a:pPr lvl="1" indent="-342900">
              <a:buFont typeface="+mj-lt"/>
              <a:buAutoNum type="arabicPeriod" startAt="5"/>
            </a:pPr>
            <a:r>
              <a:rPr lang="en-US" sz="1400" i="1" dirty="0"/>
              <a:t>Not able to function at work, home or school b/o use</a:t>
            </a:r>
          </a:p>
          <a:p>
            <a:pPr lvl="1" indent="-342900">
              <a:buFont typeface="+mj-lt"/>
              <a:buAutoNum type="arabicPeriod" startAt="5"/>
            </a:pPr>
            <a:r>
              <a:rPr lang="en-US" sz="1400" dirty="0"/>
              <a:t>Continued use despite it causing interpersonal problems</a:t>
            </a:r>
          </a:p>
          <a:p>
            <a:pPr lvl="1" indent="-342900">
              <a:buFont typeface="+mj-lt"/>
              <a:buAutoNum type="arabicPeriod" startAt="5"/>
            </a:pPr>
            <a:r>
              <a:rPr lang="en-US" sz="1400" i="1" dirty="0"/>
              <a:t>Reduced social, occupational and recreational activities</a:t>
            </a:r>
          </a:p>
          <a:p>
            <a:pPr marL="0" indent="0">
              <a:spcBef>
                <a:spcPts val="600"/>
              </a:spcBef>
              <a:buNone/>
            </a:pPr>
            <a:r>
              <a:rPr lang="en-US" sz="1800" b="1" dirty="0"/>
              <a:t>Risky Use</a:t>
            </a:r>
          </a:p>
          <a:p>
            <a:pPr lvl="1" indent="-342900">
              <a:buFont typeface="+mj-lt"/>
              <a:buAutoNum type="arabicPeriod" startAt="8"/>
            </a:pPr>
            <a:r>
              <a:rPr lang="en-US" sz="1400" dirty="0"/>
              <a:t>Use in dangerous circumstances</a:t>
            </a:r>
          </a:p>
          <a:p>
            <a:pPr lvl="1" indent="-342900">
              <a:buFont typeface="+mj-lt"/>
              <a:buAutoNum type="arabicPeriod" startAt="8"/>
            </a:pPr>
            <a:r>
              <a:rPr lang="en-US" sz="1400" dirty="0"/>
              <a:t>Continued use despite physical or psychological problems caused or worsened</a:t>
            </a:r>
          </a:p>
          <a:p>
            <a:pPr marL="0" indent="0">
              <a:spcBef>
                <a:spcPts val="600"/>
              </a:spcBef>
              <a:buNone/>
            </a:pPr>
            <a:r>
              <a:rPr lang="en-US" sz="1800" b="1" dirty="0"/>
              <a:t>Physiological Manifestations – </a:t>
            </a:r>
            <a:r>
              <a:rPr lang="en-US" sz="1800" b="1" i="1" dirty="0"/>
              <a:t>OFTEN SEEN WITH CHRONIC OPIOIDS</a:t>
            </a:r>
          </a:p>
          <a:p>
            <a:pPr lvl="1" indent="-342900">
              <a:buFont typeface="+mj-lt"/>
              <a:buAutoNum type="arabicPeriod" startAt="10"/>
            </a:pPr>
            <a:r>
              <a:rPr lang="en-US" sz="1400" i="1" dirty="0"/>
              <a:t>Tolerance</a:t>
            </a:r>
          </a:p>
          <a:p>
            <a:pPr lvl="1" indent="-342900">
              <a:buFont typeface="+mj-lt"/>
              <a:buAutoNum type="arabicPeriod" startAt="10"/>
            </a:pPr>
            <a:r>
              <a:rPr lang="en-US" sz="1400" i="1" dirty="0"/>
              <a:t>Withdrawal</a:t>
            </a:r>
          </a:p>
          <a:p>
            <a:pPr marL="0" indent="0">
              <a:buNone/>
            </a:pPr>
            <a:endParaRPr lang="en-US" sz="1800" dirty="0"/>
          </a:p>
        </p:txBody>
      </p:sp>
      <p:sp>
        <p:nvSpPr>
          <p:cNvPr id="5" name="Text Placeholder 3">
            <a:extLst>
              <a:ext uri="{FF2B5EF4-FFF2-40B4-BE49-F238E27FC236}">
                <a16:creationId xmlns:a16="http://schemas.microsoft.com/office/drawing/2014/main" id="{53398740-153F-4227-905C-E8C731E3EF1C}"/>
              </a:ext>
            </a:extLst>
          </p:cNvPr>
          <p:cNvSpPr>
            <a:spLocks noGrp="1"/>
          </p:cNvSpPr>
          <p:nvPr>
            <p:ph type="body" sz="quarter" idx="10"/>
          </p:nvPr>
        </p:nvSpPr>
        <p:spPr>
          <a:xfrm>
            <a:off x="3073400" y="4497388"/>
            <a:ext cx="5613400" cy="539750"/>
          </a:xfrm>
        </p:spPr>
        <p:txBody>
          <a:bodyPr/>
          <a:lstStyle/>
          <a:p>
            <a:r>
              <a:rPr lang="en-US" dirty="0"/>
              <a:t>American Psychiatric Association. https://www.psychiatry.org/psychiatrists/practice/dsm. Accessed July 23, 2018.</a:t>
            </a:r>
          </a:p>
        </p:txBody>
      </p:sp>
    </p:spTree>
    <p:extLst>
      <p:ext uri="{BB962C8B-B14F-4D97-AF65-F5344CB8AC3E}">
        <p14:creationId xmlns:p14="http://schemas.microsoft.com/office/powerpoint/2010/main" val="56402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A587-91E1-4942-8668-93611D192EB7}"/>
              </a:ext>
            </a:extLst>
          </p:cNvPr>
          <p:cNvSpPr>
            <a:spLocks noGrp="1"/>
          </p:cNvSpPr>
          <p:nvPr>
            <p:ph type="title"/>
          </p:nvPr>
        </p:nvSpPr>
        <p:spPr/>
        <p:txBody>
          <a:bodyPr>
            <a:normAutofit fontScale="90000"/>
          </a:bodyPr>
          <a:lstStyle/>
          <a:p>
            <a:r>
              <a:rPr lang="en-US" dirty="0"/>
              <a:t>Next Steps for Patients Who Meet DSM-V Criteria for a Substance Use Disorder</a:t>
            </a:r>
          </a:p>
        </p:txBody>
      </p:sp>
      <p:sp>
        <p:nvSpPr>
          <p:cNvPr id="3" name="Content Placeholder 2">
            <a:extLst>
              <a:ext uri="{FF2B5EF4-FFF2-40B4-BE49-F238E27FC236}">
                <a16:creationId xmlns:a16="http://schemas.microsoft.com/office/drawing/2014/main" id="{6A1C1408-0700-4AA5-82CB-775684C86042}"/>
              </a:ext>
            </a:extLst>
          </p:cNvPr>
          <p:cNvSpPr>
            <a:spLocks noGrp="1"/>
          </p:cNvSpPr>
          <p:nvPr>
            <p:ph idx="1"/>
          </p:nvPr>
        </p:nvSpPr>
        <p:spPr/>
        <p:txBody>
          <a:bodyPr anchor="ctr">
            <a:normAutofit/>
          </a:bodyPr>
          <a:lstStyle/>
          <a:p>
            <a:pPr>
              <a:spcBef>
                <a:spcPts val="1800"/>
              </a:spcBef>
            </a:pPr>
            <a:r>
              <a:rPr lang="en-US" sz="2800" dirty="0"/>
              <a:t>Help accept diagnosis</a:t>
            </a:r>
          </a:p>
          <a:p>
            <a:pPr>
              <a:spcBef>
                <a:spcPts val="1800"/>
              </a:spcBef>
            </a:pPr>
            <a:r>
              <a:rPr lang="en-US" sz="2800" dirty="0"/>
              <a:t>Assess understanding of harms</a:t>
            </a:r>
          </a:p>
          <a:p>
            <a:pPr>
              <a:spcBef>
                <a:spcPts val="1800"/>
              </a:spcBef>
            </a:pPr>
            <a:r>
              <a:rPr lang="en-US" sz="2800" dirty="0"/>
              <a:t>Assess readiness for treatment</a:t>
            </a:r>
          </a:p>
          <a:p>
            <a:pPr>
              <a:spcBef>
                <a:spcPts val="1800"/>
              </a:spcBef>
            </a:pPr>
            <a:r>
              <a:rPr lang="en-US" sz="2800" dirty="0"/>
              <a:t>Negotiate</a:t>
            </a:r>
          </a:p>
          <a:p>
            <a:pPr>
              <a:spcBef>
                <a:spcPts val="1800"/>
              </a:spcBef>
            </a:pPr>
            <a:r>
              <a:rPr lang="en-US" sz="2800" dirty="0"/>
              <a:t>Engaging the patient is critical</a:t>
            </a:r>
          </a:p>
        </p:txBody>
      </p:sp>
    </p:spTree>
    <p:extLst>
      <p:ext uri="{BB962C8B-B14F-4D97-AF65-F5344CB8AC3E}">
        <p14:creationId xmlns:p14="http://schemas.microsoft.com/office/powerpoint/2010/main" val="390757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8C4BC4-8832-4D3A-A10A-CA3068767C44}"/>
              </a:ext>
            </a:extLst>
          </p:cNvPr>
          <p:cNvSpPr>
            <a:spLocks noGrp="1"/>
          </p:cNvSpPr>
          <p:nvPr>
            <p:ph type="title"/>
          </p:nvPr>
        </p:nvSpPr>
        <p:spPr/>
        <p:txBody>
          <a:bodyPr/>
          <a:lstStyle/>
          <a:p>
            <a:r>
              <a:rPr lang="en-US" dirty="0"/>
              <a:t>Readiness: A “Quick” Version</a:t>
            </a:r>
          </a:p>
        </p:txBody>
      </p:sp>
      <p:sp>
        <p:nvSpPr>
          <p:cNvPr id="8" name="Content Placeholder 7">
            <a:extLst>
              <a:ext uri="{FF2B5EF4-FFF2-40B4-BE49-F238E27FC236}">
                <a16:creationId xmlns:a16="http://schemas.microsoft.com/office/drawing/2014/main" id="{FE203DB4-72CB-45F7-9887-7630FDFF1E20}"/>
              </a:ext>
            </a:extLst>
          </p:cNvPr>
          <p:cNvSpPr>
            <a:spLocks noGrp="1"/>
          </p:cNvSpPr>
          <p:nvPr>
            <p:ph idx="1"/>
          </p:nvPr>
        </p:nvSpPr>
        <p:spPr/>
        <p:txBody>
          <a:bodyPr>
            <a:normAutofit/>
          </a:bodyPr>
          <a:lstStyle/>
          <a:p>
            <a:pPr marL="0" indent="0">
              <a:buNone/>
            </a:pPr>
            <a:r>
              <a:rPr lang="en-US" dirty="0"/>
              <a:t>“On a scale from 1 to 10, 10 being very much…”</a:t>
            </a:r>
          </a:p>
          <a:p>
            <a:pPr lvl="1"/>
            <a:r>
              <a:rPr lang="en-US" sz="2600" dirty="0"/>
              <a:t>“…How much do you right now want to stop using drugs?”</a:t>
            </a:r>
          </a:p>
          <a:p>
            <a:pPr lvl="2">
              <a:spcBef>
                <a:spcPts val="600"/>
              </a:spcBef>
            </a:pPr>
            <a:r>
              <a:rPr lang="en-US" dirty="0"/>
              <a:t>“Why did you say 3 and not 0?”</a:t>
            </a:r>
          </a:p>
          <a:p>
            <a:pPr lvl="2">
              <a:spcBef>
                <a:spcPts val="600"/>
              </a:spcBef>
            </a:pPr>
            <a:r>
              <a:rPr lang="en-US" dirty="0"/>
              <a:t>“What would it take to get you from 3 to 6?”</a:t>
            </a:r>
          </a:p>
          <a:p>
            <a:pPr lvl="1">
              <a:spcBef>
                <a:spcPts val="1800"/>
              </a:spcBef>
            </a:pPr>
            <a:r>
              <a:rPr lang="en-US" sz="2600" dirty="0"/>
              <a:t>“If you did decide to change, how confident are you that you would succeed?”</a:t>
            </a:r>
          </a:p>
        </p:txBody>
      </p:sp>
    </p:spTree>
    <p:extLst>
      <p:ext uri="{BB962C8B-B14F-4D97-AF65-F5344CB8AC3E}">
        <p14:creationId xmlns:p14="http://schemas.microsoft.com/office/powerpoint/2010/main" val="93602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14FB-EC30-45FC-955B-861A29E6A423}"/>
              </a:ext>
            </a:extLst>
          </p:cNvPr>
          <p:cNvSpPr>
            <a:spLocks noGrp="1"/>
          </p:cNvSpPr>
          <p:nvPr>
            <p:ph type="title"/>
          </p:nvPr>
        </p:nvSpPr>
        <p:spPr/>
        <p:txBody>
          <a:bodyPr>
            <a:noAutofit/>
          </a:bodyPr>
          <a:lstStyle/>
          <a:p>
            <a:r>
              <a:rPr lang="en-US" dirty="0"/>
              <a:t>Needs To Consider </a:t>
            </a:r>
            <a:br>
              <a:rPr lang="en-US" dirty="0"/>
            </a:br>
            <a:r>
              <a:rPr lang="en-US" dirty="0"/>
              <a:t>In The Treatment Plan</a:t>
            </a:r>
          </a:p>
        </p:txBody>
      </p:sp>
      <p:sp>
        <p:nvSpPr>
          <p:cNvPr id="3" name="Content Placeholder 2">
            <a:extLst>
              <a:ext uri="{FF2B5EF4-FFF2-40B4-BE49-F238E27FC236}">
                <a16:creationId xmlns:a16="http://schemas.microsoft.com/office/drawing/2014/main" id="{CB1BD333-F46A-4F00-ACDA-5C072FA960A8}"/>
              </a:ext>
            </a:extLst>
          </p:cNvPr>
          <p:cNvSpPr>
            <a:spLocks noGrp="1"/>
          </p:cNvSpPr>
          <p:nvPr>
            <p:ph idx="1"/>
          </p:nvPr>
        </p:nvSpPr>
        <p:spPr/>
        <p:txBody>
          <a:bodyPr>
            <a:noAutofit/>
          </a:bodyPr>
          <a:lstStyle/>
          <a:p>
            <a:r>
              <a:rPr lang="en-US" sz="2400" dirty="0"/>
              <a:t>ASAM criteria can help guide</a:t>
            </a:r>
          </a:p>
          <a:p>
            <a:pPr lvl="1"/>
            <a:r>
              <a:rPr lang="en-US" sz="2000" dirty="0"/>
              <a:t>Acute intoxication/withdrawal potential</a:t>
            </a:r>
          </a:p>
          <a:p>
            <a:pPr lvl="1"/>
            <a:r>
              <a:rPr lang="en-US" sz="2000" dirty="0"/>
              <a:t>Biomedical conditions, complications</a:t>
            </a:r>
          </a:p>
          <a:p>
            <a:pPr lvl="1"/>
            <a:r>
              <a:rPr lang="en-US" sz="2000" dirty="0"/>
              <a:t>Emotional/behavioral/cognitive conditions &amp; complications</a:t>
            </a:r>
          </a:p>
          <a:p>
            <a:pPr lvl="1"/>
            <a:r>
              <a:rPr lang="en-US" sz="2000" dirty="0"/>
              <a:t>Readiness to change</a:t>
            </a:r>
          </a:p>
          <a:p>
            <a:pPr lvl="1"/>
            <a:r>
              <a:rPr lang="en-US" sz="2000" dirty="0"/>
              <a:t>Continued use or continued problem potential</a:t>
            </a:r>
          </a:p>
          <a:p>
            <a:pPr lvl="2"/>
            <a:r>
              <a:rPr lang="en-US" sz="1800" dirty="0"/>
              <a:t>Relapse potential</a:t>
            </a:r>
          </a:p>
          <a:p>
            <a:pPr lvl="1"/>
            <a:r>
              <a:rPr lang="en-US" sz="2000" dirty="0"/>
              <a:t>Recovery environment</a:t>
            </a:r>
          </a:p>
          <a:p>
            <a:pPr lvl="2"/>
            <a:r>
              <a:rPr lang="en-US" sz="1800" dirty="0"/>
              <a:t>Structured and supportive?</a:t>
            </a:r>
          </a:p>
          <a:p>
            <a:pPr>
              <a:spcBef>
                <a:spcPts val="1200"/>
              </a:spcBef>
            </a:pPr>
            <a:r>
              <a:rPr lang="en-US" sz="2400" dirty="0"/>
              <a:t>Can the needs of the patient be addressed by available resources?</a:t>
            </a:r>
          </a:p>
        </p:txBody>
      </p:sp>
    </p:spTree>
    <p:extLst>
      <p:ext uri="{BB962C8B-B14F-4D97-AF65-F5344CB8AC3E}">
        <p14:creationId xmlns:p14="http://schemas.microsoft.com/office/powerpoint/2010/main" val="350106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4B442-1B1F-44DD-A8B9-EFE4AEBA2BB5}"/>
              </a:ext>
            </a:extLst>
          </p:cNvPr>
          <p:cNvSpPr/>
          <p:nvPr/>
        </p:nvSpPr>
        <p:spPr>
          <a:xfrm>
            <a:off x="7002101" y="1165534"/>
            <a:ext cx="1828799" cy="1463039"/>
          </a:xfrm>
          <a:prstGeom prst="rect">
            <a:avLst/>
          </a:prstGeom>
          <a:solidFill>
            <a:schemeClr val="accent3">
              <a:lumMod val="60000"/>
              <a:lumOff val="40000"/>
            </a:schemeClr>
          </a:solidFill>
          <a:ln w="6350">
            <a:solidFill>
              <a:srgbClr val="0D31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A75AD8-195A-46E0-9FB1-B3C5075E3275}"/>
              </a:ext>
            </a:extLst>
          </p:cNvPr>
          <p:cNvSpPr>
            <a:spLocks noGrp="1"/>
          </p:cNvSpPr>
          <p:nvPr>
            <p:ph type="title"/>
          </p:nvPr>
        </p:nvSpPr>
        <p:spPr/>
        <p:txBody>
          <a:bodyPr>
            <a:noAutofit/>
          </a:bodyPr>
          <a:lstStyle/>
          <a:p>
            <a:r>
              <a:rPr lang="en-US" dirty="0"/>
              <a:t>CDC Guideline 2016: </a:t>
            </a:r>
            <a:br>
              <a:rPr lang="en-US" dirty="0"/>
            </a:br>
            <a:r>
              <a:rPr lang="en-US" dirty="0"/>
              <a:t>Rec. 8: Assess Overdose Risk</a:t>
            </a:r>
          </a:p>
        </p:txBody>
      </p:sp>
      <p:sp>
        <p:nvSpPr>
          <p:cNvPr id="4" name="Text Placeholder 3">
            <a:extLst>
              <a:ext uri="{FF2B5EF4-FFF2-40B4-BE49-F238E27FC236}">
                <a16:creationId xmlns:a16="http://schemas.microsoft.com/office/drawing/2014/main" id="{19AE9424-A407-4376-AEE7-29F33D9D03C2}"/>
              </a:ext>
            </a:extLst>
          </p:cNvPr>
          <p:cNvSpPr>
            <a:spLocks noGrp="1"/>
          </p:cNvSpPr>
          <p:nvPr>
            <p:ph type="body" sz="quarter" idx="10"/>
          </p:nvPr>
        </p:nvSpPr>
        <p:spPr/>
        <p:txBody>
          <a:bodyPr/>
          <a:lstStyle/>
          <a:p>
            <a:r>
              <a:rPr lang="en-US" dirty="0"/>
              <a:t>Centers for Disease Control and Prevention. https://www.cdc.gov/mmwr/volumes/65/rr/rr6501e1.htm.  Accessed June 25, 2018.</a:t>
            </a:r>
          </a:p>
        </p:txBody>
      </p:sp>
      <p:sp>
        <p:nvSpPr>
          <p:cNvPr id="5" name="Rectangle 4">
            <a:extLst>
              <a:ext uri="{FF2B5EF4-FFF2-40B4-BE49-F238E27FC236}">
                <a16:creationId xmlns:a16="http://schemas.microsoft.com/office/drawing/2014/main" id="{59DE6AC9-3E1D-4936-841C-EBB74E377CC3}"/>
              </a:ext>
            </a:extLst>
          </p:cNvPr>
          <p:cNvSpPr>
            <a:spLocks noChangeAspect="1"/>
          </p:cNvSpPr>
          <p:nvPr/>
        </p:nvSpPr>
        <p:spPr>
          <a:xfrm>
            <a:off x="2544906" y="1165535"/>
            <a:ext cx="1828800" cy="1342731"/>
          </a:xfrm>
          <a:prstGeom prst="rect">
            <a:avLst/>
          </a:prstGeom>
          <a:blipFill>
            <a:blip r:embed="rId2">
              <a:extLst>
                <a:ext uri="{28A0092B-C50C-407E-A947-70E740481C1C}">
                  <a14:useLocalDpi xmlns:a14="http://schemas.microsoft.com/office/drawing/2010/main" val="0"/>
                </a:ext>
              </a:extLst>
            </a:blip>
            <a:srcRect/>
            <a:stretch>
              <a:fillRect l="-10000" t="-8960" r="-10000"/>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5">
            <a:extLst>
              <a:ext uri="{FF2B5EF4-FFF2-40B4-BE49-F238E27FC236}">
                <a16:creationId xmlns:a16="http://schemas.microsoft.com/office/drawing/2014/main" id="{CCC673E1-A756-4725-BAE8-5D77234F670A}"/>
              </a:ext>
            </a:extLst>
          </p:cNvPr>
          <p:cNvSpPr>
            <a:spLocks noChangeAspect="1"/>
          </p:cNvSpPr>
          <p:nvPr/>
        </p:nvSpPr>
        <p:spPr>
          <a:xfrm>
            <a:off x="4774951" y="1165535"/>
            <a:ext cx="1828800" cy="1463040"/>
          </a:xfrm>
          <a:prstGeom prst="rect">
            <a:avLst/>
          </a:prstGeom>
          <a:blipFill>
            <a:blip r:embed="rId3">
              <a:extLst>
                <a:ext uri="{28A0092B-C50C-407E-A947-70E740481C1C}">
                  <a14:useLocalDpi xmlns:a14="http://schemas.microsoft.com/office/drawing/2010/main" val="0"/>
                </a:ext>
              </a:extLst>
            </a:blip>
            <a:srcRect/>
            <a:stretch>
              <a:fillRect l="-10000" r="-10000"/>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ctangle 6">
            <a:extLst>
              <a:ext uri="{FF2B5EF4-FFF2-40B4-BE49-F238E27FC236}">
                <a16:creationId xmlns:a16="http://schemas.microsoft.com/office/drawing/2014/main" id="{688A53E8-5D38-42DF-8B47-BCE3CA5A47F3}"/>
              </a:ext>
            </a:extLst>
          </p:cNvPr>
          <p:cNvSpPr>
            <a:spLocks noChangeAspect="1"/>
          </p:cNvSpPr>
          <p:nvPr/>
        </p:nvSpPr>
        <p:spPr>
          <a:xfrm>
            <a:off x="7244155" y="1182834"/>
            <a:ext cx="1344689" cy="1077335"/>
          </a:xfrm>
          <a:prstGeom prst="rect">
            <a:avLst/>
          </a:prstGeom>
          <a:blipFill>
            <a:blip r:embed="rId4" cstate="print">
              <a:extLst>
                <a:ext uri="{28A0092B-C50C-407E-A947-70E740481C1C}">
                  <a14:useLocalDpi xmlns:a14="http://schemas.microsoft.com/office/drawing/2010/main" val="0"/>
                </a:ext>
              </a:extLst>
            </a:blip>
            <a:srcRect/>
            <a:stretch>
              <a:fillRect/>
            </a:stretch>
          </a:blipFill>
          <a:ln w="635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 name="Rectangle 7">
            <a:extLst>
              <a:ext uri="{FF2B5EF4-FFF2-40B4-BE49-F238E27FC236}">
                <a16:creationId xmlns:a16="http://schemas.microsoft.com/office/drawing/2014/main" id="{869EE801-6EED-4B68-BAA3-933EFB592874}"/>
              </a:ext>
            </a:extLst>
          </p:cNvPr>
          <p:cNvSpPr>
            <a:spLocks noChangeAspect="1"/>
          </p:cNvSpPr>
          <p:nvPr/>
        </p:nvSpPr>
        <p:spPr>
          <a:xfrm>
            <a:off x="311267" y="2768603"/>
            <a:ext cx="1828800" cy="1463040"/>
          </a:xfrm>
          <a:prstGeom prst="rect">
            <a:avLst/>
          </a:prstGeom>
          <a:blipFill>
            <a:blip r:embed="rId5">
              <a:extLst>
                <a:ext uri="{28A0092B-C50C-407E-A947-70E740481C1C}">
                  <a14:useLocalDpi xmlns:a14="http://schemas.microsoft.com/office/drawing/2010/main" val="0"/>
                </a:ext>
              </a:extLst>
            </a:blip>
            <a:srcRect/>
            <a:stretch>
              <a:fillRect l="-7000" r="-7000"/>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a:extLst>
              <a:ext uri="{FF2B5EF4-FFF2-40B4-BE49-F238E27FC236}">
                <a16:creationId xmlns:a16="http://schemas.microsoft.com/office/drawing/2014/main" id="{8B04E071-9F96-441E-9A57-AD776F9DA097}"/>
              </a:ext>
            </a:extLst>
          </p:cNvPr>
          <p:cNvSpPr>
            <a:spLocks noChangeAspect="1"/>
          </p:cNvSpPr>
          <p:nvPr/>
        </p:nvSpPr>
        <p:spPr>
          <a:xfrm>
            <a:off x="2544906" y="2768603"/>
            <a:ext cx="1828800" cy="1463040"/>
          </a:xfrm>
          <a:prstGeom prst="rect">
            <a:avLst/>
          </a:prstGeom>
          <a:blipFill>
            <a:blip r:embed="rId6">
              <a:extLst>
                <a:ext uri="{28A0092B-C50C-407E-A947-70E740481C1C}">
                  <a14:useLocalDpi xmlns:a14="http://schemas.microsoft.com/office/drawing/2010/main" val="0"/>
                </a:ext>
              </a:extLst>
            </a:blip>
            <a:srcRect/>
            <a:stretch>
              <a:fillRect l="-10000" r="-10000"/>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a:extLst>
              <a:ext uri="{FF2B5EF4-FFF2-40B4-BE49-F238E27FC236}">
                <a16:creationId xmlns:a16="http://schemas.microsoft.com/office/drawing/2014/main" id="{9CF53E4D-739A-458F-91B8-14663C7AAB4B}"/>
              </a:ext>
            </a:extLst>
          </p:cNvPr>
          <p:cNvSpPr>
            <a:spLocks noChangeAspect="1"/>
          </p:cNvSpPr>
          <p:nvPr/>
        </p:nvSpPr>
        <p:spPr>
          <a:xfrm>
            <a:off x="4774951" y="2768603"/>
            <a:ext cx="1828800" cy="1367216"/>
          </a:xfrm>
          <a:prstGeom prst="rect">
            <a:avLst/>
          </a:prstGeom>
          <a:blipFill>
            <a:blip r:embed="rId7" cstate="print">
              <a:extLst>
                <a:ext uri="{28A0092B-C50C-407E-A947-70E740481C1C}">
                  <a14:useLocalDpi xmlns:a14="http://schemas.microsoft.com/office/drawing/2010/main" val="0"/>
                </a:ext>
              </a:extLst>
            </a:blip>
            <a:srcRect/>
            <a:stretch>
              <a:fillRect t="-14499" b="-7491"/>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a:extLst>
              <a:ext uri="{FF2B5EF4-FFF2-40B4-BE49-F238E27FC236}">
                <a16:creationId xmlns:a16="http://schemas.microsoft.com/office/drawing/2014/main" id="{E85083C4-7B03-4152-92EA-50475D6FF776}"/>
              </a:ext>
            </a:extLst>
          </p:cNvPr>
          <p:cNvSpPr>
            <a:spLocks noChangeAspect="1"/>
          </p:cNvSpPr>
          <p:nvPr/>
        </p:nvSpPr>
        <p:spPr>
          <a:xfrm>
            <a:off x="7004997" y="2768603"/>
            <a:ext cx="1828800" cy="1463040"/>
          </a:xfrm>
          <a:prstGeom prst="rect">
            <a:avLst/>
          </a:prstGeom>
          <a:blipFill>
            <a:blip r:embed="rId8" cstate="print">
              <a:extLst>
                <a:ext uri="{28A0092B-C50C-407E-A947-70E740481C1C}">
                  <a14:useLocalDpi xmlns:a14="http://schemas.microsoft.com/office/drawing/2010/main" val="0"/>
                </a:ext>
              </a:extLst>
            </a:blip>
            <a:srcRect/>
            <a:stretch>
              <a:fillRect/>
            </a:stretch>
          </a:blipFill>
          <a:ln w="6350">
            <a:solidFill>
              <a:srgbClr val="0D315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icture 2" descr="Image result for overdose photos">
            <a:extLst>
              <a:ext uri="{FF2B5EF4-FFF2-40B4-BE49-F238E27FC236}">
                <a16:creationId xmlns:a16="http://schemas.microsoft.com/office/drawing/2014/main" id="{1B497623-B2A0-46BA-BDD6-FBBFF0AC382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11267" y="1165535"/>
            <a:ext cx="1828800" cy="1158240"/>
          </a:xfrm>
          <a:prstGeom prst="rect">
            <a:avLst/>
          </a:prstGeom>
          <a:noFill/>
          <a:ln w="6350">
            <a:solidFill>
              <a:srgbClr val="0D3151"/>
            </a:solidFill>
          </a:ln>
          <a:extLst>
            <a:ext uri="{909E8E84-426E-40dd-AFC4-6F175D3DCCD1}">
              <a14:hiddenFill xmlns=""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58F084D-72FF-4DCF-A3A4-7A444771AB1B}"/>
              </a:ext>
            </a:extLst>
          </p:cNvPr>
          <p:cNvSpPr/>
          <p:nvPr/>
        </p:nvSpPr>
        <p:spPr>
          <a:xfrm>
            <a:off x="311267" y="2147550"/>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pPr>
            <a:r>
              <a:rPr lang="en-US" sz="1400" b="1" dirty="0">
                <a:solidFill>
                  <a:srgbClr val="FFFFFF"/>
                </a:solidFill>
              </a:rPr>
              <a:t>Prior nonfatal overdose</a:t>
            </a:r>
          </a:p>
        </p:txBody>
      </p:sp>
      <p:sp>
        <p:nvSpPr>
          <p:cNvPr id="15" name="Rectangle 14">
            <a:extLst>
              <a:ext uri="{FF2B5EF4-FFF2-40B4-BE49-F238E27FC236}">
                <a16:creationId xmlns:a16="http://schemas.microsoft.com/office/drawing/2014/main" id="{D3A90648-3BC3-4B71-9836-63799EC6774E}"/>
              </a:ext>
            </a:extLst>
          </p:cNvPr>
          <p:cNvSpPr/>
          <p:nvPr/>
        </p:nvSpPr>
        <p:spPr>
          <a:xfrm>
            <a:off x="2544906" y="2147550"/>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pPr>
            <a:r>
              <a:rPr lang="en-US" sz="1400" b="1" dirty="0">
                <a:solidFill>
                  <a:srgbClr val="FFFFFF"/>
                </a:solidFill>
              </a:rPr>
              <a:t>History of substance use disorder</a:t>
            </a:r>
          </a:p>
        </p:txBody>
      </p:sp>
      <p:sp>
        <p:nvSpPr>
          <p:cNvPr id="16" name="Rectangle 15">
            <a:extLst>
              <a:ext uri="{FF2B5EF4-FFF2-40B4-BE49-F238E27FC236}">
                <a16:creationId xmlns:a16="http://schemas.microsoft.com/office/drawing/2014/main" id="{8E1C096F-4E22-40C4-898F-049C15D387CF}"/>
              </a:ext>
            </a:extLst>
          </p:cNvPr>
          <p:cNvSpPr/>
          <p:nvPr/>
        </p:nvSpPr>
        <p:spPr>
          <a:xfrm>
            <a:off x="4774951" y="2147550"/>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pPr>
            <a:r>
              <a:rPr lang="en-US" sz="1400" b="1" dirty="0">
                <a:solidFill>
                  <a:srgbClr val="FFFFFF"/>
                </a:solidFill>
              </a:rPr>
              <a:t>High daily doses of opioids</a:t>
            </a:r>
          </a:p>
        </p:txBody>
      </p:sp>
      <p:sp>
        <p:nvSpPr>
          <p:cNvPr id="18" name="Rectangle 17">
            <a:extLst>
              <a:ext uri="{FF2B5EF4-FFF2-40B4-BE49-F238E27FC236}">
                <a16:creationId xmlns:a16="http://schemas.microsoft.com/office/drawing/2014/main" id="{87CDCF68-9968-406B-A17B-24BC44F863B9}"/>
              </a:ext>
            </a:extLst>
          </p:cNvPr>
          <p:cNvSpPr/>
          <p:nvPr/>
        </p:nvSpPr>
        <p:spPr>
          <a:xfrm>
            <a:off x="7004997" y="2147550"/>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pPr>
            <a:r>
              <a:rPr lang="en-US" sz="1400" b="1" dirty="0">
                <a:solidFill>
                  <a:srgbClr val="FFFFFF"/>
                </a:solidFill>
              </a:rPr>
              <a:t>Switching from one opioid to another </a:t>
            </a:r>
          </a:p>
        </p:txBody>
      </p:sp>
      <p:sp>
        <p:nvSpPr>
          <p:cNvPr id="20" name="Rectangle 19">
            <a:extLst>
              <a:ext uri="{FF2B5EF4-FFF2-40B4-BE49-F238E27FC236}">
                <a16:creationId xmlns:a16="http://schemas.microsoft.com/office/drawing/2014/main" id="{45028153-5922-495C-8A03-826A1BD3CD1B}"/>
              </a:ext>
            </a:extLst>
          </p:cNvPr>
          <p:cNvSpPr/>
          <p:nvPr/>
        </p:nvSpPr>
        <p:spPr>
          <a:xfrm>
            <a:off x="311267" y="3839077"/>
            <a:ext cx="1828800" cy="548640"/>
          </a:xfrm>
          <a:prstGeom prst="rect">
            <a:avLst/>
          </a:prstGeom>
          <a:solidFill>
            <a:srgbClr val="0D3151"/>
          </a:solidFill>
          <a:ln w="12700">
            <a:solidFill>
              <a:srgbClr val="0D315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400" b="1" dirty="0">
                <a:solidFill>
                  <a:srgbClr val="FFFFFF"/>
                </a:solidFill>
              </a:rPr>
              <a:t>Any opioid for pain + benzodiazepine or other sedative</a:t>
            </a:r>
          </a:p>
        </p:txBody>
      </p:sp>
      <p:sp>
        <p:nvSpPr>
          <p:cNvPr id="21" name="Rectangle 20">
            <a:extLst>
              <a:ext uri="{FF2B5EF4-FFF2-40B4-BE49-F238E27FC236}">
                <a16:creationId xmlns:a16="http://schemas.microsoft.com/office/drawing/2014/main" id="{01455D72-C052-49A4-9A74-C367739158D0}"/>
              </a:ext>
            </a:extLst>
          </p:cNvPr>
          <p:cNvSpPr/>
          <p:nvPr/>
        </p:nvSpPr>
        <p:spPr>
          <a:xfrm>
            <a:off x="2544906" y="3839077"/>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400" b="1" dirty="0">
                <a:solidFill>
                  <a:srgbClr val="FFFFFF"/>
                </a:solidFill>
              </a:rPr>
              <a:t>Any opioid for pain + antidepressant</a:t>
            </a:r>
          </a:p>
        </p:txBody>
      </p:sp>
      <p:sp>
        <p:nvSpPr>
          <p:cNvPr id="22" name="Rectangle 21">
            <a:extLst>
              <a:ext uri="{FF2B5EF4-FFF2-40B4-BE49-F238E27FC236}">
                <a16:creationId xmlns:a16="http://schemas.microsoft.com/office/drawing/2014/main" id="{EDAB5FEE-E50C-411B-8BD4-72AA490229E4}"/>
              </a:ext>
            </a:extLst>
          </p:cNvPr>
          <p:cNvSpPr/>
          <p:nvPr/>
        </p:nvSpPr>
        <p:spPr>
          <a:xfrm>
            <a:off x="4774951" y="3839077"/>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400" b="1" dirty="0">
                <a:solidFill>
                  <a:srgbClr val="FFFFFF"/>
                </a:solidFill>
              </a:rPr>
              <a:t>Any opioid for pain + respiratory problems</a:t>
            </a:r>
          </a:p>
        </p:txBody>
      </p:sp>
      <p:sp>
        <p:nvSpPr>
          <p:cNvPr id="23" name="Rectangle 22">
            <a:extLst>
              <a:ext uri="{FF2B5EF4-FFF2-40B4-BE49-F238E27FC236}">
                <a16:creationId xmlns:a16="http://schemas.microsoft.com/office/drawing/2014/main" id="{80FAF49A-EC80-461C-981E-70ED70786E29}"/>
              </a:ext>
            </a:extLst>
          </p:cNvPr>
          <p:cNvSpPr/>
          <p:nvPr/>
        </p:nvSpPr>
        <p:spPr>
          <a:xfrm>
            <a:off x="7004997" y="3839077"/>
            <a:ext cx="1828800" cy="548640"/>
          </a:xfrm>
          <a:prstGeom prst="rect">
            <a:avLst/>
          </a:prstGeom>
          <a:solidFill>
            <a:srgbClr val="0D315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sz="1400" b="1" dirty="0">
                <a:solidFill>
                  <a:srgbClr val="FFFFFF"/>
                </a:solidFill>
              </a:rPr>
              <a:t>Any opioid for pain + renal/liver disease or other conditions</a:t>
            </a:r>
          </a:p>
        </p:txBody>
      </p:sp>
    </p:spTree>
    <p:extLst>
      <p:ext uri="{BB962C8B-B14F-4D97-AF65-F5344CB8AC3E}">
        <p14:creationId xmlns:p14="http://schemas.microsoft.com/office/powerpoint/2010/main" val="394741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340B-8F3F-4E94-8869-FE95B8D050DD}"/>
              </a:ext>
            </a:extLst>
          </p:cNvPr>
          <p:cNvSpPr>
            <a:spLocks noGrp="1"/>
          </p:cNvSpPr>
          <p:nvPr>
            <p:ph type="title"/>
          </p:nvPr>
        </p:nvSpPr>
        <p:spPr/>
        <p:txBody>
          <a:bodyPr/>
          <a:lstStyle/>
          <a:p>
            <a:r>
              <a:rPr lang="en-US" dirty="0"/>
              <a:t>Case Scenario 3</a:t>
            </a:r>
          </a:p>
        </p:txBody>
      </p:sp>
      <p:sp>
        <p:nvSpPr>
          <p:cNvPr id="3" name="Content Placeholder 2">
            <a:extLst>
              <a:ext uri="{FF2B5EF4-FFF2-40B4-BE49-F238E27FC236}">
                <a16:creationId xmlns:a16="http://schemas.microsoft.com/office/drawing/2014/main" id="{724DBB88-7BE0-4149-9D27-06CC9CE6948F}"/>
              </a:ext>
            </a:extLst>
          </p:cNvPr>
          <p:cNvSpPr>
            <a:spLocks noGrp="1"/>
          </p:cNvSpPr>
          <p:nvPr>
            <p:ph idx="1"/>
          </p:nvPr>
        </p:nvSpPr>
        <p:spPr/>
        <p:txBody>
          <a:bodyPr/>
          <a:lstStyle/>
          <a:p>
            <a:pPr marL="0" indent="0">
              <a:buNone/>
            </a:pPr>
            <a:r>
              <a:rPr lang="en-US" dirty="0"/>
              <a:t>58-year-old female new to your practice with established rheumatoid arthritis; reports modest pain relief with various combinations of DMARDs; reports that only effective treatment is oxycodone extended-release 40 mg q12h plus oxycodone 5 mg prn up to 5/day for breakthrough pain.</a:t>
            </a:r>
          </a:p>
          <a:p>
            <a:endParaRPr lang="en-US" dirty="0"/>
          </a:p>
        </p:txBody>
      </p:sp>
    </p:spTree>
    <p:extLst>
      <p:ext uri="{BB962C8B-B14F-4D97-AF65-F5344CB8AC3E}">
        <p14:creationId xmlns:p14="http://schemas.microsoft.com/office/powerpoint/2010/main" val="27962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B327-0CDA-450B-A60C-059C61F89B46}"/>
              </a:ext>
            </a:extLst>
          </p:cNvPr>
          <p:cNvSpPr>
            <a:spLocks noGrp="1"/>
          </p:cNvSpPr>
          <p:nvPr>
            <p:ph type="title"/>
          </p:nvPr>
        </p:nvSpPr>
        <p:spPr/>
        <p:txBody>
          <a:bodyPr>
            <a:normAutofit fontScale="90000"/>
          </a:bodyPr>
          <a:lstStyle/>
          <a:p>
            <a:r>
              <a:rPr lang="en-US" dirty="0"/>
              <a:t>Goals of Medication-Addiction Treatment</a:t>
            </a:r>
          </a:p>
        </p:txBody>
      </p:sp>
      <p:sp>
        <p:nvSpPr>
          <p:cNvPr id="3" name="Content Placeholder 2">
            <a:extLst>
              <a:ext uri="{FF2B5EF4-FFF2-40B4-BE49-F238E27FC236}">
                <a16:creationId xmlns:a16="http://schemas.microsoft.com/office/drawing/2014/main" id="{21241343-4243-4BF4-ACC6-7D214EA3C492}"/>
              </a:ext>
            </a:extLst>
          </p:cNvPr>
          <p:cNvSpPr>
            <a:spLocks noGrp="1"/>
          </p:cNvSpPr>
          <p:nvPr>
            <p:ph idx="1"/>
          </p:nvPr>
        </p:nvSpPr>
        <p:spPr/>
        <p:txBody>
          <a:bodyPr>
            <a:noAutofit/>
          </a:bodyPr>
          <a:lstStyle/>
          <a:p>
            <a:pPr>
              <a:spcBef>
                <a:spcPts val="600"/>
              </a:spcBef>
            </a:pPr>
            <a:r>
              <a:rPr lang="en-US" sz="2400" dirty="0"/>
              <a:t>Substance-free is ideal but patients are not always ready</a:t>
            </a:r>
          </a:p>
          <a:p>
            <a:pPr lvl="1">
              <a:spcBef>
                <a:spcPts val="600"/>
              </a:spcBef>
            </a:pPr>
            <a:r>
              <a:rPr lang="en-US" sz="2000" dirty="0"/>
              <a:t>Interrupt use </a:t>
            </a:r>
            <a:r>
              <a:rPr lang="en-US" sz="2000" dirty="0">
                <a:sym typeface="Wingdings" panose="05000000000000000000" pitchFamily="2" charset="2"/>
              </a:rPr>
              <a:t> enter into remission</a:t>
            </a:r>
            <a:endParaRPr lang="en-US" sz="2000" dirty="0"/>
          </a:p>
          <a:p>
            <a:pPr>
              <a:spcBef>
                <a:spcPts val="1800"/>
              </a:spcBef>
            </a:pPr>
            <a:r>
              <a:rPr lang="en-US" sz="2400" dirty="0"/>
              <a:t>Harm reduction is key, especially for patients who are not ready for treatment</a:t>
            </a:r>
          </a:p>
          <a:p>
            <a:pPr>
              <a:spcBef>
                <a:spcPts val="1800"/>
              </a:spcBef>
            </a:pPr>
            <a:r>
              <a:rPr lang="en-US" sz="2400" dirty="0"/>
              <a:t>Avoiding overdose and avoiding infections are major goals</a:t>
            </a:r>
          </a:p>
          <a:p>
            <a:pPr>
              <a:spcBef>
                <a:spcPts val="1800"/>
              </a:spcBef>
            </a:pPr>
            <a:r>
              <a:rPr lang="en-US" sz="2400" dirty="0"/>
              <a:t>Important to understand that relapse is common</a:t>
            </a:r>
          </a:p>
          <a:p>
            <a:pPr lvl="1">
              <a:spcBef>
                <a:spcPts val="300"/>
              </a:spcBef>
            </a:pPr>
            <a:r>
              <a:rPr lang="en-US" sz="2000" dirty="0"/>
              <a:t>Medication-free treatment after OUD </a:t>
            </a:r>
            <a:r>
              <a:rPr lang="en-US" sz="2000" dirty="0">
                <a:sym typeface="Wingdings" panose="05000000000000000000" pitchFamily="2" charset="2"/>
              </a:rPr>
              <a:t></a:t>
            </a:r>
            <a:r>
              <a:rPr lang="en-US" sz="2000" dirty="0"/>
              <a:t> higher overdose risk</a:t>
            </a:r>
          </a:p>
        </p:txBody>
      </p:sp>
    </p:spTree>
    <p:extLst>
      <p:ext uri="{BB962C8B-B14F-4D97-AF65-F5344CB8AC3E}">
        <p14:creationId xmlns:p14="http://schemas.microsoft.com/office/powerpoint/2010/main" val="214000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54A0-42E3-46EF-A070-C1E0A437CBE2}"/>
              </a:ext>
            </a:extLst>
          </p:cNvPr>
          <p:cNvSpPr>
            <a:spLocks noGrp="1"/>
          </p:cNvSpPr>
          <p:nvPr>
            <p:ph type="title"/>
          </p:nvPr>
        </p:nvSpPr>
        <p:spPr/>
        <p:txBody>
          <a:bodyPr>
            <a:noAutofit/>
          </a:bodyPr>
          <a:lstStyle/>
          <a:p>
            <a:r>
              <a:rPr lang="en-US" dirty="0"/>
              <a:t>Treatment Principles</a:t>
            </a:r>
          </a:p>
        </p:txBody>
      </p:sp>
      <p:sp>
        <p:nvSpPr>
          <p:cNvPr id="3" name="Content Placeholder 2">
            <a:extLst>
              <a:ext uri="{FF2B5EF4-FFF2-40B4-BE49-F238E27FC236}">
                <a16:creationId xmlns:a16="http://schemas.microsoft.com/office/drawing/2014/main" id="{C0AC0B52-BA8B-4FEB-8F4C-AD2D6EB5DBA0}"/>
              </a:ext>
            </a:extLst>
          </p:cNvPr>
          <p:cNvSpPr>
            <a:spLocks noGrp="1"/>
          </p:cNvSpPr>
          <p:nvPr>
            <p:ph idx="1"/>
          </p:nvPr>
        </p:nvSpPr>
        <p:spPr/>
        <p:txBody>
          <a:bodyPr>
            <a:noAutofit/>
          </a:bodyPr>
          <a:lstStyle/>
          <a:p>
            <a:pPr>
              <a:spcBef>
                <a:spcPts val="300"/>
              </a:spcBef>
            </a:pPr>
            <a:r>
              <a:rPr lang="en-US" sz="2800" dirty="0"/>
              <a:t>Meet each patient where they are</a:t>
            </a:r>
          </a:p>
          <a:p>
            <a:pPr>
              <a:spcBef>
                <a:spcPts val="1800"/>
              </a:spcBef>
            </a:pPr>
            <a:r>
              <a:rPr lang="en-US" sz="2800" dirty="0"/>
              <a:t>Implement strategies to reduce negative consequences of drug use </a:t>
            </a:r>
          </a:p>
          <a:p>
            <a:pPr>
              <a:spcBef>
                <a:spcPts val="1800"/>
              </a:spcBef>
            </a:pPr>
            <a:r>
              <a:rPr lang="en-US" sz="2800" dirty="0"/>
              <a:t>Acknowledge a continuum of drug using behaviors, with some being safer than others</a:t>
            </a:r>
          </a:p>
          <a:p>
            <a:pPr lvl="1">
              <a:spcBef>
                <a:spcPts val="300"/>
              </a:spcBef>
            </a:pPr>
            <a:r>
              <a:rPr lang="en-US" sz="2400" dirty="0"/>
              <a:t>Provide naloxone</a:t>
            </a:r>
          </a:p>
          <a:p>
            <a:pPr lvl="1">
              <a:spcBef>
                <a:spcPts val="300"/>
              </a:spcBef>
            </a:pPr>
            <a:r>
              <a:rPr lang="en-US" sz="2400" dirty="0"/>
              <a:t>Educate about needle programs</a:t>
            </a:r>
          </a:p>
        </p:txBody>
      </p:sp>
      <p:sp>
        <p:nvSpPr>
          <p:cNvPr id="4" name="Text Placeholder 3">
            <a:extLst>
              <a:ext uri="{FF2B5EF4-FFF2-40B4-BE49-F238E27FC236}">
                <a16:creationId xmlns:a16="http://schemas.microsoft.com/office/drawing/2014/main" id="{AE629134-4C99-4B46-A317-F36F5C807EA5}"/>
              </a:ext>
            </a:extLst>
          </p:cNvPr>
          <p:cNvSpPr>
            <a:spLocks noGrp="1"/>
          </p:cNvSpPr>
          <p:nvPr>
            <p:ph type="body" sz="quarter" idx="10"/>
          </p:nvPr>
        </p:nvSpPr>
        <p:spPr>
          <a:xfrm>
            <a:off x="3073399" y="4497388"/>
            <a:ext cx="5928193" cy="539750"/>
          </a:xfrm>
        </p:spPr>
        <p:txBody>
          <a:bodyPr/>
          <a:lstStyle/>
          <a:p>
            <a:r>
              <a:rPr lang="en-US" sz="900" dirty="0"/>
              <a:t>Harm Reduction Coalition. http://harmreduction.org/about-us/principles-of-harm-reduction/. Accessed June 26, 2018.</a:t>
            </a:r>
          </a:p>
          <a:p>
            <a:r>
              <a:rPr lang="en-US" sz="900" dirty="0"/>
              <a:t>Boston University School of Public Health. http://www.bu.edu/bniart/sbirt-in-health-care/sbirt-brief-negotiated-interview-bni/. Accessed June 26, 2018.</a:t>
            </a:r>
          </a:p>
        </p:txBody>
      </p:sp>
    </p:spTree>
    <p:extLst>
      <p:ext uri="{BB962C8B-B14F-4D97-AF65-F5344CB8AC3E}">
        <p14:creationId xmlns:p14="http://schemas.microsoft.com/office/powerpoint/2010/main" val="348159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6E18-551F-4CE1-9365-73E73FCE267A}"/>
              </a:ext>
            </a:extLst>
          </p:cNvPr>
          <p:cNvSpPr>
            <a:spLocks noGrp="1"/>
          </p:cNvSpPr>
          <p:nvPr>
            <p:ph type="title"/>
          </p:nvPr>
        </p:nvSpPr>
        <p:spPr/>
        <p:txBody>
          <a:bodyPr/>
          <a:lstStyle/>
          <a:p>
            <a:r>
              <a:rPr lang="en-US" dirty="0"/>
              <a:t>Case Scenarios</a:t>
            </a:r>
          </a:p>
        </p:txBody>
      </p:sp>
      <p:sp>
        <p:nvSpPr>
          <p:cNvPr id="3" name="Content Placeholder 2">
            <a:extLst>
              <a:ext uri="{FF2B5EF4-FFF2-40B4-BE49-F238E27FC236}">
                <a16:creationId xmlns:a16="http://schemas.microsoft.com/office/drawing/2014/main" id="{DC61FFDE-F127-4640-8EAF-B53992363BE3}"/>
              </a:ext>
            </a:extLst>
          </p:cNvPr>
          <p:cNvSpPr>
            <a:spLocks noGrp="1"/>
          </p:cNvSpPr>
          <p:nvPr>
            <p:ph idx="1"/>
          </p:nvPr>
        </p:nvSpPr>
        <p:spPr>
          <a:xfrm>
            <a:off x="457200" y="987659"/>
            <a:ext cx="8229600" cy="3354947"/>
          </a:xfrm>
        </p:spPr>
        <p:txBody>
          <a:bodyPr>
            <a:noAutofit/>
          </a:bodyPr>
          <a:lstStyle/>
          <a:p>
            <a:pPr>
              <a:spcBef>
                <a:spcPts val="1200"/>
              </a:spcBef>
              <a:buFont typeface="+mj-lt"/>
              <a:buAutoNum type="arabicPeriod"/>
            </a:pPr>
            <a:r>
              <a:rPr lang="en-US" sz="2200" dirty="0"/>
              <a:t>31-year-old male started on an opioid 7 months ago to treat knee and neck pain he suffered during a skiing accident; opioid dose has increased </a:t>
            </a:r>
            <a:r>
              <a:rPr lang="en-US" sz="2200" dirty="0">
                <a:sym typeface="Symbol"/>
              </a:rPr>
              <a:t></a:t>
            </a:r>
            <a:r>
              <a:rPr lang="en-US" sz="2200" dirty="0"/>
              <a:t>50% over past 5 months; complains of moderate-severe pain; PDMP shows he received hydrocodone from a PCP across town 3 times over past 6 months.</a:t>
            </a:r>
          </a:p>
          <a:p>
            <a:pPr>
              <a:spcBef>
                <a:spcPts val="2400"/>
              </a:spcBef>
              <a:buFont typeface="+mj-lt"/>
              <a:buAutoNum type="arabicPeriod"/>
            </a:pPr>
            <a:r>
              <a:rPr lang="en-US" sz="2200" dirty="0"/>
              <a:t>46-year-old female who has experienced chronic low back pain since suffering a work-related back injury 4 years ago; completed </a:t>
            </a:r>
            <a:br>
              <a:rPr lang="en-US" sz="2200" dirty="0"/>
            </a:br>
            <a:r>
              <a:rPr lang="en-US" sz="2200" dirty="0"/>
              <a:t>3 months of physical therapy; has been taking a stable dose of an opioid for past 17 months.</a:t>
            </a:r>
          </a:p>
        </p:txBody>
      </p:sp>
    </p:spTree>
    <p:extLst>
      <p:ext uri="{BB962C8B-B14F-4D97-AF65-F5344CB8AC3E}">
        <p14:creationId xmlns:p14="http://schemas.microsoft.com/office/powerpoint/2010/main" val="81855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C30C-2087-475D-9B01-3F9FA8290786}"/>
              </a:ext>
            </a:extLst>
          </p:cNvPr>
          <p:cNvSpPr>
            <a:spLocks noGrp="1"/>
          </p:cNvSpPr>
          <p:nvPr>
            <p:ph type="title"/>
          </p:nvPr>
        </p:nvSpPr>
        <p:spPr/>
        <p:txBody>
          <a:bodyPr/>
          <a:lstStyle/>
          <a:p>
            <a:r>
              <a:rPr lang="en-US" dirty="0"/>
              <a:t>Treatment Principles</a:t>
            </a:r>
            <a:r>
              <a:rPr lang="en-US" sz="4000" b="0" i="1" dirty="0"/>
              <a:t> </a:t>
            </a:r>
            <a:r>
              <a:rPr lang="en-US" sz="2000" b="0" i="1" dirty="0"/>
              <a:t>(cont)</a:t>
            </a:r>
            <a:endParaRPr lang="en-US" b="0" i="1" dirty="0"/>
          </a:p>
        </p:txBody>
      </p:sp>
      <p:sp>
        <p:nvSpPr>
          <p:cNvPr id="3" name="Content Placeholder 2">
            <a:extLst>
              <a:ext uri="{FF2B5EF4-FFF2-40B4-BE49-F238E27FC236}">
                <a16:creationId xmlns:a16="http://schemas.microsoft.com/office/drawing/2014/main" id="{75391A3B-4AF8-4618-BCCA-ED8BB048398D}"/>
              </a:ext>
            </a:extLst>
          </p:cNvPr>
          <p:cNvSpPr>
            <a:spLocks noGrp="1"/>
          </p:cNvSpPr>
          <p:nvPr>
            <p:ph idx="1"/>
          </p:nvPr>
        </p:nvSpPr>
        <p:spPr/>
        <p:txBody>
          <a:bodyPr>
            <a:normAutofit lnSpcReduction="10000"/>
          </a:bodyPr>
          <a:lstStyle/>
          <a:p>
            <a:pPr>
              <a:spcBef>
                <a:spcPts val="600"/>
              </a:spcBef>
            </a:pPr>
            <a:r>
              <a:rPr lang="en-US" dirty="0"/>
              <a:t>Treat individuals with dignity</a:t>
            </a:r>
          </a:p>
          <a:p>
            <a:pPr>
              <a:spcBef>
                <a:spcPts val="600"/>
              </a:spcBef>
            </a:pPr>
            <a:r>
              <a:rPr lang="en-US" dirty="0"/>
              <a:t>Begin the conversation by asking permission</a:t>
            </a:r>
          </a:p>
          <a:p>
            <a:pPr>
              <a:spcBef>
                <a:spcPts val="600"/>
              </a:spcBef>
            </a:pPr>
            <a:r>
              <a:rPr lang="en-US" dirty="0"/>
              <a:t>Use medically specific words that don’t stigmatize</a:t>
            </a:r>
          </a:p>
          <a:p>
            <a:pPr lvl="1">
              <a:spcBef>
                <a:spcPts val="600"/>
              </a:spcBef>
            </a:pPr>
            <a:r>
              <a:rPr lang="en-US" dirty="0"/>
              <a:t>“person with substance use disorder” vs “addict”</a:t>
            </a:r>
          </a:p>
          <a:p>
            <a:pPr lvl="1">
              <a:spcBef>
                <a:spcPts val="1200"/>
              </a:spcBef>
            </a:pPr>
            <a:r>
              <a:rPr lang="en-US" dirty="0"/>
              <a:t>“medication for addiction treatment” vs “replacement or substitution treatment”</a:t>
            </a:r>
          </a:p>
          <a:p>
            <a:pPr>
              <a:spcBef>
                <a:spcPts val="600"/>
              </a:spcBef>
            </a:pPr>
            <a:endParaRPr lang="en-US" dirty="0"/>
          </a:p>
        </p:txBody>
      </p:sp>
      <p:sp>
        <p:nvSpPr>
          <p:cNvPr id="4" name="Text Placeholder 3">
            <a:extLst>
              <a:ext uri="{FF2B5EF4-FFF2-40B4-BE49-F238E27FC236}">
                <a16:creationId xmlns:a16="http://schemas.microsoft.com/office/drawing/2014/main" id="{C8886808-E1B3-4224-9744-8CD23839645A}"/>
              </a:ext>
            </a:extLst>
          </p:cNvPr>
          <p:cNvSpPr>
            <a:spLocks noGrp="1"/>
          </p:cNvSpPr>
          <p:nvPr>
            <p:ph type="body" sz="quarter" idx="10"/>
          </p:nvPr>
        </p:nvSpPr>
        <p:spPr/>
        <p:txBody>
          <a:bodyPr/>
          <a:lstStyle/>
          <a:p>
            <a:r>
              <a:rPr lang="en-US" dirty="0"/>
              <a:t>Boston University School of Public Health. http://www.bu.edu/bniart/sbirt-in-health-care/sbirt-brief-negotiated-interview-bni/. Accessed June 26, 2018.</a:t>
            </a:r>
          </a:p>
        </p:txBody>
      </p:sp>
    </p:spTree>
    <p:extLst>
      <p:ext uri="{BB962C8B-B14F-4D97-AF65-F5344CB8AC3E}">
        <p14:creationId xmlns:p14="http://schemas.microsoft.com/office/powerpoint/2010/main" val="183161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C30C-2087-475D-9B01-3F9FA8290786}"/>
              </a:ext>
            </a:extLst>
          </p:cNvPr>
          <p:cNvSpPr>
            <a:spLocks noGrp="1"/>
          </p:cNvSpPr>
          <p:nvPr>
            <p:ph type="title"/>
          </p:nvPr>
        </p:nvSpPr>
        <p:spPr/>
        <p:txBody>
          <a:bodyPr/>
          <a:lstStyle/>
          <a:p>
            <a:r>
              <a:rPr lang="en-US" dirty="0"/>
              <a:t>Treatment Principles </a:t>
            </a:r>
            <a:r>
              <a:rPr lang="en-US" sz="2000" b="0" i="1" dirty="0"/>
              <a:t>(cont)</a:t>
            </a:r>
          </a:p>
        </p:txBody>
      </p:sp>
      <p:sp>
        <p:nvSpPr>
          <p:cNvPr id="3" name="Content Placeholder 2">
            <a:extLst>
              <a:ext uri="{FF2B5EF4-FFF2-40B4-BE49-F238E27FC236}">
                <a16:creationId xmlns:a16="http://schemas.microsoft.com/office/drawing/2014/main" id="{75391A3B-4AF8-4618-BCCA-ED8BB048398D}"/>
              </a:ext>
            </a:extLst>
          </p:cNvPr>
          <p:cNvSpPr>
            <a:spLocks noGrp="1"/>
          </p:cNvSpPr>
          <p:nvPr>
            <p:ph idx="1"/>
          </p:nvPr>
        </p:nvSpPr>
        <p:spPr/>
        <p:txBody>
          <a:bodyPr>
            <a:normAutofit/>
          </a:bodyPr>
          <a:lstStyle/>
          <a:p>
            <a:pPr>
              <a:spcBef>
                <a:spcPts val="600"/>
              </a:spcBef>
            </a:pPr>
            <a:r>
              <a:rPr lang="en-US" dirty="0"/>
              <a:t>Comprehensive treatment goes beyond medication addiction treatment to include psychosocial support</a:t>
            </a:r>
          </a:p>
          <a:p>
            <a:pPr lvl="1">
              <a:spcBef>
                <a:spcPts val="600"/>
              </a:spcBef>
            </a:pPr>
            <a:r>
              <a:rPr lang="en-US" dirty="0"/>
              <a:t>Important due to high occurrence of social exclusion, isolation, joblessness, housing insecurity</a:t>
            </a:r>
          </a:p>
          <a:p>
            <a:pPr>
              <a:spcBef>
                <a:spcPts val="600"/>
              </a:spcBef>
            </a:pPr>
            <a:endParaRPr lang="en-US" dirty="0"/>
          </a:p>
        </p:txBody>
      </p:sp>
      <p:sp>
        <p:nvSpPr>
          <p:cNvPr id="4" name="Text Placeholder 3">
            <a:extLst>
              <a:ext uri="{FF2B5EF4-FFF2-40B4-BE49-F238E27FC236}">
                <a16:creationId xmlns:a16="http://schemas.microsoft.com/office/drawing/2014/main" id="{C8886808-E1B3-4224-9744-8CD23839645A}"/>
              </a:ext>
            </a:extLst>
          </p:cNvPr>
          <p:cNvSpPr>
            <a:spLocks noGrp="1"/>
          </p:cNvSpPr>
          <p:nvPr>
            <p:ph type="body" sz="quarter" idx="10"/>
          </p:nvPr>
        </p:nvSpPr>
        <p:spPr/>
        <p:txBody>
          <a:bodyPr/>
          <a:lstStyle/>
          <a:p>
            <a:r>
              <a:rPr lang="en-US" dirty="0"/>
              <a:t>Boston University School of Public Health. http://www.bu.edu/bniart/sbirt-in-health-care/sbirt-brief-negotiated-interview-bni/. Accessed June 26, 2018.</a:t>
            </a:r>
          </a:p>
        </p:txBody>
      </p:sp>
    </p:spTree>
    <p:extLst>
      <p:ext uri="{BB962C8B-B14F-4D97-AF65-F5344CB8AC3E}">
        <p14:creationId xmlns:p14="http://schemas.microsoft.com/office/powerpoint/2010/main" val="396493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441-31E2-475B-AAC6-6972C57769DF}"/>
              </a:ext>
            </a:extLst>
          </p:cNvPr>
          <p:cNvSpPr>
            <a:spLocks noGrp="1"/>
          </p:cNvSpPr>
          <p:nvPr>
            <p:ph type="title"/>
          </p:nvPr>
        </p:nvSpPr>
        <p:spPr/>
        <p:txBody>
          <a:bodyPr/>
          <a:lstStyle/>
          <a:p>
            <a:r>
              <a:rPr lang="en-US" dirty="0"/>
              <a:t>Goals Are Those for a Chronic Disorder</a:t>
            </a:r>
          </a:p>
        </p:txBody>
      </p:sp>
      <p:sp>
        <p:nvSpPr>
          <p:cNvPr id="4" name="Text Placeholder 3">
            <a:extLst>
              <a:ext uri="{FF2B5EF4-FFF2-40B4-BE49-F238E27FC236}">
                <a16:creationId xmlns:a16="http://schemas.microsoft.com/office/drawing/2014/main" id="{AE100E33-0999-4DBE-9078-C7A675B8ECEB}"/>
              </a:ext>
            </a:extLst>
          </p:cNvPr>
          <p:cNvSpPr>
            <a:spLocks noGrp="1"/>
          </p:cNvSpPr>
          <p:nvPr>
            <p:ph type="body" sz="quarter" idx="10"/>
          </p:nvPr>
        </p:nvSpPr>
        <p:spPr/>
        <p:txBody>
          <a:bodyPr/>
          <a:lstStyle/>
          <a:p>
            <a:r>
              <a:rPr lang="en-US" dirty="0"/>
              <a:t>NIDA. Principles of Drug Addiction Treatment. Published 2012. https://www.drugabuse.gov/sites/default/files/podat_1.pdf. Accessed July 12, 2018.</a:t>
            </a:r>
          </a:p>
        </p:txBody>
      </p:sp>
      <p:pic>
        <p:nvPicPr>
          <p:cNvPr id="7" name="Picture 2">
            <a:extLst>
              <a:ext uri="{FF2B5EF4-FFF2-40B4-BE49-F238E27FC236}">
                <a16:creationId xmlns:a16="http://schemas.microsoft.com/office/drawing/2014/main" id="{7EDD6EAF-04DB-414E-A876-4E76B1CF9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3257" y="932012"/>
            <a:ext cx="6517487" cy="3354388"/>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23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BB86-72FB-4F13-B35D-A183074F6043}"/>
              </a:ext>
            </a:extLst>
          </p:cNvPr>
          <p:cNvSpPr>
            <a:spLocks noGrp="1"/>
          </p:cNvSpPr>
          <p:nvPr>
            <p:ph type="title"/>
          </p:nvPr>
        </p:nvSpPr>
        <p:spPr/>
        <p:txBody>
          <a:bodyPr/>
          <a:lstStyle/>
          <a:p>
            <a:r>
              <a:rPr lang="en-US" dirty="0"/>
              <a:t>Treatment Principles </a:t>
            </a:r>
            <a:r>
              <a:rPr lang="en-US" sz="2000" b="0" i="1" dirty="0"/>
              <a:t>(cont)</a:t>
            </a:r>
          </a:p>
        </p:txBody>
      </p:sp>
      <p:sp>
        <p:nvSpPr>
          <p:cNvPr id="3" name="Content Placeholder 2">
            <a:extLst>
              <a:ext uri="{FF2B5EF4-FFF2-40B4-BE49-F238E27FC236}">
                <a16:creationId xmlns:a16="http://schemas.microsoft.com/office/drawing/2014/main" id="{0D84976A-83E2-41C1-AC31-6A6F35C8ED86}"/>
              </a:ext>
            </a:extLst>
          </p:cNvPr>
          <p:cNvSpPr>
            <a:spLocks noGrp="1"/>
          </p:cNvSpPr>
          <p:nvPr>
            <p:ph idx="1"/>
          </p:nvPr>
        </p:nvSpPr>
        <p:spPr/>
        <p:txBody>
          <a:bodyPr/>
          <a:lstStyle/>
          <a:p>
            <a:pPr>
              <a:lnSpc>
                <a:spcPct val="100000"/>
              </a:lnSpc>
            </a:pPr>
            <a:r>
              <a:rPr lang="en-US" dirty="0"/>
              <a:t>Nonjudgmental, appreciative inquiry</a:t>
            </a:r>
          </a:p>
          <a:p>
            <a:pPr>
              <a:lnSpc>
                <a:spcPct val="100000"/>
              </a:lnSpc>
            </a:pPr>
            <a:r>
              <a:rPr lang="en-US" dirty="0"/>
              <a:t>Set expectations upfront</a:t>
            </a:r>
          </a:p>
          <a:p>
            <a:pPr lvl="1">
              <a:lnSpc>
                <a:spcPct val="100000"/>
              </a:lnSpc>
            </a:pPr>
            <a:r>
              <a:rPr lang="en-US" dirty="0"/>
              <a:t>Written treatment agreement for medication and monitoring</a:t>
            </a:r>
          </a:p>
          <a:p>
            <a:pPr>
              <a:lnSpc>
                <a:spcPct val="100000"/>
              </a:lnSpc>
            </a:pPr>
            <a:r>
              <a:rPr lang="en-US" dirty="0"/>
              <a:t>Shared decision-making</a:t>
            </a:r>
          </a:p>
          <a:p>
            <a:pPr>
              <a:lnSpc>
                <a:spcPct val="100000"/>
              </a:lnSpc>
            </a:pPr>
            <a:r>
              <a:rPr lang="en-US" dirty="0"/>
              <a:t>Contingency management model</a:t>
            </a:r>
          </a:p>
        </p:txBody>
      </p:sp>
    </p:spTree>
    <p:extLst>
      <p:ext uri="{BB962C8B-B14F-4D97-AF65-F5344CB8AC3E}">
        <p14:creationId xmlns:p14="http://schemas.microsoft.com/office/powerpoint/2010/main" val="86281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1092-4831-49E3-801E-7587105222AC}"/>
              </a:ext>
            </a:extLst>
          </p:cNvPr>
          <p:cNvSpPr>
            <a:spLocks noGrp="1"/>
          </p:cNvSpPr>
          <p:nvPr>
            <p:ph type="title"/>
          </p:nvPr>
        </p:nvSpPr>
        <p:spPr/>
        <p:txBody>
          <a:bodyPr>
            <a:noAutofit/>
          </a:bodyPr>
          <a:lstStyle/>
          <a:p>
            <a:r>
              <a:rPr lang="en-US" dirty="0"/>
              <a:t>Harm Reduction Strategies for Individual and Community</a:t>
            </a:r>
          </a:p>
        </p:txBody>
      </p:sp>
      <p:sp>
        <p:nvSpPr>
          <p:cNvPr id="3" name="Content Placeholder 2">
            <a:extLst>
              <a:ext uri="{FF2B5EF4-FFF2-40B4-BE49-F238E27FC236}">
                <a16:creationId xmlns:a16="http://schemas.microsoft.com/office/drawing/2014/main" id="{527CB5BC-E0FC-49F1-8FAE-C7F95973BDD4}"/>
              </a:ext>
            </a:extLst>
          </p:cNvPr>
          <p:cNvSpPr>
            <a:spLocks noGrp="1"/>
          </p:cNvSpPr>
          <p:nvPr>
            <p:ph idx="1"/>
          </p:nvPr>
        </p:nvSpPr>
        <p:spPr>
          <a:xfrm>
            <a:off x="457200" y="1375379"/>
            <a:ext cx="8229600" cy="3042797"/>
          </a:xfrm>
        </p:spPr>
        <p:txBody>
          <a:bodyPr>
            <a:noAutofit/>
          </a:bodyPr>
          <a:lstStyle/>
          <a:p>
            <a:pPr>
              <a:spcBef>
                <a:spcPts val="1800"/>
              </a:spcBef>
            </a:pPr>
            <a:r>
              <a:rPr lang="en-US" sz="2400" dirty="0"/>
              <a:t>Bystander prevention and family training</a:t>
            </a:r>
          </a:p>
          <a:p>
            <a:pPr>
              <a:spcBef>
                <a:spcPts val="1800"/>
              </a:spcBef>
            </a:pPr>
            <a:r>
              <a:rPr lang="en-US" sz="2400" dirty="0"/>
              <a:t>Safe needle and syringe use and disposal</a:t>
            </a:r>
          </a:p>
          <a:p>
            <a:pPr>
              <a:spcBef>
                <a:spcPts val="1800"/>
              </a:spcBef>
            </a:pPr>
            <a:r>
              <a:rPr lang="en-US" sz="2400" dirty="0"/>
              <a:t>Safe medication storage</a:t>
            </a:r>
          </a:p>
          <a:p>
            <a:pPr>
              <a:spcBef>
                <a:spcPts val="1800"/>
              </a:spcBef>
            </a:pPr>
            <a:r>
              <a:rPr lang="en-US" sz="2400" dirty="0"/>
              <a:t>Screen/Vaccinate for hepatitis B</a:t>
            </a:r>
          </a:p>
          <a:p>
            <a:pPr>
              <a:spcBef>
                <a:spcPts val="1800"/>
              </a:spcBef>
            </a:pPr>
            <a:r>
              <a:rPr lang="en-US" sz="2400" dirty="0"/>
              <a:t>Part of holistic patient management</a:t>
            </a:r>
          </a:p>
          <a:p>
            <a:pPr>
              <a:spcBef>
                <a:spcPts val="1800"/>
              </a:spcBef>
            </a:pPr>
            <a:endParaRPr lang="en-US" sz="2400" dirty="0"/>
          </a:p>
        </p:txBody>
      </p:sp>
    </p:spTree>
    <p:extLst>
      <p:ext uri="{BB962C8B-B14F-4D97-AF65-F5344CB8AC3E}">
        <p14:creationId xmlns:p14="http://schemas.microsoft.com/office/powerpoint/2010/main" val="2097152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1092-4831-49E3-801E-7587105222AC}"/>
              </a:ext>
            </a:extLst>
          </p:cNvPr>
          <p:cNvSpPr>
            <a:spLocks noGrp="1"/>
          </p:cNvSpPr>
          <p:nvPr>
            <p:ph type="title"/>
          </p:nvPr>
        </p:nvSpPr>
        <p:spPr/>
        <p:txBody>
          <a:bodyPr>
            <a:noAutofit/>
          </a:bodyPr>
          <a:lstStyle/>
          <a:p>
            <a:r>
              <a:rPr lang="en-US" dirty="0"/>
              <a:t>Harm Reduction Strategies for Individual and Community</a:t>
            </a:r>
          </a:p>
        </p:txBody>
      </p:sp>
      <p:sp>
        <p:nvSpPr>
          <p:cNvPr id="3" name="Content Placeholder 2">
            <a:extLst>
              <a:ext uri="{FF2B5EF4-FFF2-40B4-BE49-F238E27FC236}">
                <a16:creationId xmlns:a16="http://schemas.microsoft.com/office/drawing/2014/main" id="{527CB5BC-E0FC-49F1-8FAE-C7F95973BDD4}"/>
              </a:ext>
            </a:extLst>
          </p:cNvPr>
          <p:cNvSpPr>
            <a:spLocks noGrp="1"/>
          </p:cNvSpPr>
          <p:nvPr>
            <p:ph idx="1"/>
          </p:nvPr>
        </p:nvSpPr>
        <p:spPr>
          <a:xfrm>
            <a:off x="457200" y="1095693"/>
            <a:ext cx="8229600" cy="2952113"/>
          </a:xfrm>
        </p:spPr>
        <p:txBody>
          <a:bodyPr>
            <a:noAutofit/>
          </a:bodyPr>
          <a:lstStyle/>
          <a:p>
            <a:pPr>
              <a:spcBef>
                <a:spcPts val="400"/>
              </a:spcBef>
            </a:pPr>
            <a:r>
              <a:rPr lang="en-US" sz="2400" dirty="0"/>
              <a:t>Education on overdose prevention</a:t>
            </a:r>
          </a:p>
          <a:p>
            <a:pPr lvl="1">
              <a:spcBef>
                <a:spcPts val="400"/>
              </a:spcBef>
            </a:pPr>
            <a:r>
              <a:rPr lang="en-US" sz="2000" dirty="0"/>
              <a:t>Avoid mixing substances</a:t>
            </a:r>
          </a:p>
          <a:p>
            <a:pPr lvl="1">
              <a:spcBef>
                <a:spcPts val="400"/>
              </a:spcBef>
            </a:pPr>
            <a:r>
              <a:rPr lang="en-US" sz="2000" dirty="0"/>
              <a:t>Abstinence lowers tolerance</a:t>
            </a:r>
          </a:p>
          <a:p>
            <a:pPr lvl="1">
              <a:spcBef>
                <a:spcPts val="400"/>
              </a:spcBef>
            </a:pPr>
            <a:r>
              <a:rPr lang="en-US" sz="2000" dirty="0"/>
              <a:t>Use tester, indicator strips with each new batch</a:t>
            </a:r>
          </a:p>
          <a:p>
            <a:pPr lvl="1">
              <a:spcBef>
                <a:spcPts val="400"/>
              </a:spcBef>
            </a:pPr>
            <a:r>
              <a:rPr lang="en-US" sz="2000" dirty="0"/>
              <a:t>Always have naloxone available</a:t>
            </a:r>
          </a:p>
          <a:p>
            <a:pPr lvl="1">
              <a:spcBef>
                <a:spcPts val="400"/>
              </a:spcBef>
            </a:pPr>
            <a:r>
              <a:rPr lang="en-US" sz="2000" dirty="0"/>
              <a:t>Never use alone</a:t>
            </a:r>
          </a:p>
          <a:p>
            <a:pPr lvl="1">
              <a:spcBef>
                <a:spcPts val="400"/>
              </a:spcBef>
            </a:pPr>
            <a:r>
              <a:rPr lang="en-US" sz="2000" dirty="0"/>
              <a:t>Have naloxone readily available</a:t>
            </a:r>
          </a:p>
          <a:p>
            <a:pPr lvl="1">
              <a:spcBef>
                <a:spcPts val="400"/>
              </a:spcBef>
            </a:pPr>
            <a:r>
              <a:rPr lang="en-US" sz="2000" dirty="0"/>
              <a:t>Recognize signs/symptoms; know how to respond</a:t>
            </a:r>
          </a:p>
          <a:p>
            <a:pPr>
              <a:spcBef>
                <a:spcPts val="400"/>
              </a:spcBef>
            </a:pPr>
            <a:r>
              <a:rPr lang="en-US" sz="2400" dirty="0"/>
              <a:t>Encourage continuation of medication addiction treatment</a:t>
            </a:r>
          </a:p>
        </p:txBody>
      </p:sp>
    </p:spTree>
    <p:extLst>
      <p:ext uri="{BB962C8B-B14F-4D97-AF65-F5344CB8AC3E}">
        <p14:creationId xmlns:p14="http://schemas.microsoft.com/office/powerpoint/2010/main" val="2032641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0698-E4B0-45AF-BCEC-DE2AEA7FFCD2}"/>
              </a:ext>
            </a:extLst>
          </p:cNvPr>
          <p:cNvSpPr>
            <a:spLocks noGrp="1"/>
          </p:cNvSpPr>
          <p:nvPr>
            <p:ph type="title"/>
          </p:nvPr>
        </p:nvSpPr>
        <p:spPr/>
        <p:txBody>
          <a:bodyPr>
            <a:noAutofit/>
          </a:bodyPr>
          <a:lstStyle/>
          <a:p>
            <a:r>
              <a:rPr lang="en-US" dirty="0"/>
              <a:t>Pain Can and Should Be Treated in Patients on MAT</a:t>
            </a:r>
          </a:p>
        </p:txBody>
      </p:sp>
      <p:sp>
        <p:nvSpPr>
          <p:cNvPr id="3" name="Content Placeholder 2">
            <a:extLst>
              <a:ext uri="{FF2B5EF4-FFF2-40B4-BE49-F238E27FC236}">
                <a16:creationId xmlns:a16="http://schemas.microsoft.com/office/drawing/2014/main" id="{9DA460B9-3D65-46CB-B759-36DB03749EA5}"/>
              </a:ext>
            </a:extLst>
          </p:cNvPr>
          <p:cNvSpPr>
            <a:spLocks noGrp="1"/>
          </p:cNvSpPr>
          <p:nvPr>
            <p:ph idx="1"/>
          </p:nvPr>
        </p:nvSpPr>
        <p:spPr>
          <a:xfrm>
            <a:off x="457200" y="1162801"/>
            <a:ext cx="8229600" cy="3354947"/>
          </a:xfrm>
        </p:spPr>
        <p:txBody>
          <a:bodyPr>
            <a:normAutofit/>
          </a:bodyPr>
          <a:lstStyle/>
          <a:p>
            <a:pPr>
              <a:spcBef>
                <a:spcPts val="500"/>
              </a:spcBef>
            </a:pPr>
            <a:r>
              <a:rPr lang="en-US" sz="2400" dirty="0"/>
              <a:t>Must treat opioid “debt” to prevent withdrawal before treating pain. </a:t>
            </a:r>
          </a:p>
          <a:p>
            <a:pPr>
              <a:spcBef>
                <a:spcPts val="500"/>
              </a:spcBef>
            </a:pPr>
            <a:r>
              <a:rPr lang="en-US" sz="2400" dirty="0"/>
              <a:t>Often need higher doses of opioids to treat acute pain in patients on buprenorphine and methadone.</a:t>
            </a:r>
          </a:p>
          <a:p>
            <a:pPr>
              <a:spcBef>
                <a:spcPts val="500"/>
              </a:spcBef>
            </a:pPr>
            <a:r>
              <a:rPr lang="en-US" sz="2400" dirty="0"/>
              <a:t>Buprenorphine analgesic effect is 4-8 h, whereas opioid withdrawal effect 24-48 h</a:t>
            </a:r>
          </a:p>
          <a:p>
            <a:pPr>
              <a:spcBef>
                <a:spcPts val="500"/>
              </a:spcBef>
            </a:pPr>
            <a:r>
              <a:rPr lang="en-US" sz="2400" dirty="0"/>
              <a:t>With acute pain: continue buprenorphine, but divide dose TID. Add short-acting opioid for pain control</a:t>
            </a:r>
          </a:p>
          <a:p>
            <a:pPr>
              <a:spcBef>
                <a:spcPts val="500"/>
              </a:spcBef>
            </a:pPr>
            <a:r>
              <a:rPr lang="en-US" sz="2400" dirty="0"/>
              <a:t>Different with naltrexone!</a:t>
            </a:r>
          </a:p>
        </p:txBody>
      </p:sp>
    </p:spTree>
    <p:extLst>
      <p:ext uri="{BB962C8B-B14F-4D97-AF65-F5344CB8AC3E}">
        <p14:creationId xmlns:p14="http://schemas.microsoft.com/office/powerpoint/2010/main" val="2624343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840B714C-75AC-477E-A711-C97AD94FB763}"/>
              </a:ext>
            </a:extLst>
          </p:cNvPr>
          <p:cNvSpPr/>
          <p:nvPr/>
        </p:nvSpPr>
        <p:spPr>
          <a:xfrm>
            <a:off x="457199" y="2099934"/>
            <a:ext cx="2057400" cy="1005840"/>
          </a:xfrm>
          <a:custGeom>
            <a:avLst/>
            <a:gdLst>
              <a:gd name="connsiteX0" fmla="*/ 0 w 2057400"/>
              <a:gd name="connsiteY0" fmla="*/ 0 h 1005840"/>
              <a:gd name="connsiteX1" fmla="*/ 2057400 w 2057400"/>
              <a:gd name="connsiteY1" fmla="*/ 0 h 1005840"/>
              <a:gd name="connsiteX2" fmla="*/ 1554480 w 2057400"/>
              <a:gd name="connsiteY2" fmla="*/ 502920 h 1005840"/>
              <a:gd name="connsiteX3" fmla="*/ 2057400 w 2057400"/>
              <a:gd name="connsiteY3" fmla="*/ 1005840 h 1005840"/>
              <a:gd name="connsiteX4" fmla="*/ 0 w 2057400"/>
              <a:gd name="connsiteY4" fmla="*/ 100584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005840">
                <a:moveTo>
                  <a:pt x="0" y="0"/>
                </a:moveTo>
                <a:lnTo>
                  <a:pt x="2057400" y="0"/>
                </a:lnTo>
                <a:cubicBezTo>
                  <a:pt x="1779645" y="0"/>
                  <a:pt x="1554480" y="225165"/>
                  <a:pt x="1554480" y="502920"/>
                </a:cubicBezTo>
                <a:cubicBezTo>
                  <a:pt x="1554480" y="780675"/>
                  <a:pt x="1779645" y="1005840"/>
                  <a:pt x="2057400" y="1005840"/>
                </a:cubicBezTo>
                <a:lnTo>
                  <a:pt x="0" y="1005840"/>
                </a:lnTo>
                <a:close/>
              </a:path>
            </a:pathLst>
          </a:custGeom>
          <a:solidFill>
            <a:srgbClr val="0D315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2">
            <a:extLst>
              <a:ext uri="{FF2B5EF4-FFF2-40B4-BE49-F238E27FC236}">
                <a16:creationId xmlns:a16="http://schemas.microsoft.com/office/drawing/2014/main" id="{DAB3ADCC-B8B8-4288-B2B7-7754138DEB94}"/>
              </a:ext>
            </a:extLst>
          </p:cNvPr>
          <p:cNvSpPr/>
          <p:nvPr/>
        </p:nvSpPr>
        <p:spPr>
          <a:xfrm>
            <a:off x="457199" y="3226689"/>
            <a:ext cx="2057400" cy="1005840"/>
          </a:xfrm>
          <a:custGeom>
            <a:avLst/>
            <a:gdLst>
              <a:gd name="connsiteX0" fmla="*/ 0 w 2057400"/>
              <a:gd name="connsiteY0" fmla="*/ 0 h 1005840"/>
              <a:gd name="connsiteX1" fmla="*/ 2057400 w 2057400"/>
              <a:gd name="connsiteY1" fmla="*/ 0 h 1005840"/>
              <a:gd name="connsiteX2" fmla="*/ 1554480 w 2057400"/>
              <a:gd name="connsiteY2" fmla="*/ 502920 h 1005840"/>
              <a:gd name="connsiteX3" fmla="*/ 2057400 w 2057400"/>
              <a:gd name="connsiteY3" fmla="*/ 1005840 h 1005840"/>
              <a:gd name="connsiteX4" fmla="*/ 0 w 2057400"/>
              <a:gd name="connsiteY4" fmla="*/ 100584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005840">
                <a:moveTo>
                  <a:pt x="0" y="0"/>
                </a:moveTo>
                <a:lnTo>
                  <a:pt x="2057400" y="0"/>
                </a:lnTo>
                <a:cubicBezTo>
                  <a:pt x="1779645" y="0"/>
                  <a:pt x="1554480" y="225165"/>
                  <a:pt x="1554480" y="502920"/>
                </a:cubicBezTo>
                <a:cubicBezTo>
                  <a:pt x="1554480" y="780675"/>
                  <a:pt x="1779645" y="1005840"/>
                  <a:pt x="2057400" y="1005840"/>
                </a:cubicBezTo>
                <a:lnTo>
                  <a:pt x="0" y="1005840"/>
                </a:lnTo>
                <a:close/>
              </a:path>
            </a:pathLst>
          </a:custGeom>
          <a:solidFill>
            <a:srgbClr val="0D315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Shape 18">
            <a:extLst>
              <a:ext uri="{FF2B5EF4-FFF2-40B4-BE49-F238E27FC236}">
                <a16:creationId xmlns:a16="http://schemas.microsoft.com/office/drawing/2014/main" id="{456E488E-8783-48B1-846F-D7D3B94584EE}"/>
              </a:ext>
            </a:extLst>
          </p:cNvPr>
          <p:cNvSpPr/>
          <p:nvPr/>
        </p:nvSpPr>
        <p:spPr>
          <a:xfrm>
            <a:off x="457199" y="974718"/>
            <a:ext cx="2057400" cy="1005840"/>
          </a:xfrm>
          <a:custGeom>
            <a:avLst/>
            <a:gdLst>
              <a:gd name="connsiteX0" fmla="*/ 0 w 2057400"/>
              <a:gd name="connsiteY0" fmla="*/ 0 h 1005840"/>
              <a:gd name="connsiteX1" fmla="*/ 2057400 w 2057400"/>
              <a:gd name="connsiteY1" fmla="*/ 0 h 1005840"/>
              <a:gd name="connsiteX2" fmla="*/ 1554480 w 2057400"/>
              <a:gd name="connsiteY2" fmla="*/ 502920 h 1005840"/>
              <a:gd name="connsiteX3" fmla="*/ 2057400 w 2057400"/>
              <a:gd name="connsiteY3" fmla="*/ 1005840 h 1005840"/>
              <a:gd name="connsiteX4" fmla="*/ 0 w 2057400"/>
              <a:gd name="connsiteY4" fmla="*/ 100584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1005840">
                <a:moveTo>
                  <a:pt x="0" y="0"/>
                </a:moveTo>
                <a:lnTo>
                  <a:pt x="2057400" y="0"/>
                </a:lnTo>
                <a:cubicBezTo>
                  <a:pt x="1779645" y="0"/>
                  <a:pt x="1554480" y="225165"/>
                  <a:pt x="1554480" y="502920"/>
                </a:cubicBezTo>
                <a:cubicBezTo>
                  <a:pt x="1554480" y="780675"/>
                  <a:pt x="1779645" y="1005840"/>
                  <a:pt x="2057400" y="1005840"/>
                </a:cubicBezTo>
                <a:lnTo>
                  <a:pt x="0" y="1005840"/>
                </a:lnTo>
                <a:close/>
              </a:path>
            </a:pathLst>
          </a:custGeom>
          <a:solidFill>
            <a:srgbClr val="0D315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5BC63ED9-C951-49B1-93B6-F372D6652DD3}"/>
              </a:ext>
            </a:extLst>
          </p:cNvPr>
          <p:cNvSpPr>
            <a:spLocks noGrp="1"/>
          </p:cNvSpPr>
          <p:nvPr>
            <p:ph type="title"/>
          </p:nvPr>
        </p:nvSpPr>
        <p:spPr/>
        <p:txBody>
          <a:bodyPr/>
          <a:lstStyle/>
          <a:p>
            <a:r>
              <a:rPr lang="en-US" dirty="0"/>
              <a:t>Activation of the Mu-Opioid Receptor</a:t>
            </a:r>
          </a:p>
        </p:txBody>
      </p:sp>
      <p:sp>
        <p:nvSpPr>
          <p:cNvPr id="13" name="TextBox 12">
            <a:extLst>
              <a:ext uri="{FF2B5EF4-FFF2-40B4-BE49-F238E27FC236}">
                <a16:creationId xmlns:a16="http://schemas.microsoft.com/office/drawing/2014/main" id="{6FA0934B-E3CB-473D-9021-D78961EA7203}"/>
              </a:ext>
            </a:extLst>
          </p:cNvPr>
          <p:cNvSpPr txBox="1"/>
          <p:nvPr/>
        </p:nvSpPr>
        <p:spPr>
          <a:xfrm>
            <a:off x="457200" y="1063680"/>
            <a:ext cx="1690255" cy="830997"/>
          </a:xfrm>
          <a:prstGeom prst="rect">
            <a:avLst/>
          </a:prstGeom>
          <a:noFill/>
        </p:spPr>
        <p:txBody>
          <a:bodyPr wrap="square" rtlCol="0">
            <a:spAutoFit/>
          </a:bodyPr>
          <a:lstStyle/>
          <a:p>
            <a:r>
              <a:rPr lang="en-US" sz="2400" dirty="0">
                <a:solidFill>
                  <a:schemeClr val="bg1"/>
                </a:solidFill>
              </a:rPr>
              <a:t>Mu-Opioid</a:t>
            </a:r>
          </a:p>
          <a:p>
            <a:r>
              <a:rPr lang="en-US" sz="2400" dirty="0">
                <a:solidFill>
                  <a:schemeClr val="bg1"/>
                </a:solidFill>
              </a:rPr>
              <a:t>Receptor</a:t>
            </a:r>
          </a:p>
        </p:txBody>
      </p:sp>
      <p:sp>
        <p:nvSpPr>
          <p:cNvPr id="14" name="TextBox 13">
            <a:extLst>
              <a:ext uri="{FF2B5EF4-FFF2-40B4-BE49-F238E27FC236}">
                <a16:creationId xmlns:a16="http://schemas.microsoft.com/office/drawing/2014/main" id="{1C187335-A34E-482A-BA41-E856280208D9}"/>
              </a:ext>
            </a:extLst>
          </p:cNvPr>
          <p:cNvSpPr txBox="1"/>
          <p:nvPr/>
        </p:nvSpPr>
        <p:spPr>
          <a:xfrm>
            <a:off x="457200" y="2187356"/>
            <a:ext cx="1690255" cy="830997"/>
          </a:xfrm>
          <a:prstGeom prst="rect">
            <a:avLst/>
          </a:prstGeom>
          <a:noFill/>
        </p:spPr>
        <p:txBody>
          <a:bodyPr wrap="square" rtlCol="0">
            <a:spAutoFit/>
          </a:bodyPr>
          <a:lstStyle/>
          <a:p>
            <a:r>
              <a:rPr lang="en-US" sz="2400" dirty="0">
                <a:solidFill>
                  <a:schemeClr val="bg1"/>
                </a:solidFill>
              </a:rPr>
              <a:t>Mu-Opioid</a:t>
            </a:r>
          </a:p>
          <a:p>
            <a:r>
              <a:rPr lang="en-US" sz="2400" dirty="0">
                <a:solidFill>
                  <a:schemeClr val="bg1"/>
                </a:solidFill>
              </a:rPr>
              <a:t>Receptor</a:t>
            </a:r>
          </a:p>
        </p:txBody>
      </p:sp>
      <p:sp>
        <p:nvSpPr>
          <p:cNvPr id="15" name="TextBox 14">
            <a:extLst>
              <a:ext uri="{FF2B5EF4-FFF2-40B4-BE49-F238E27FC236}">
                <a16:creationId xmlns:a16="http://schemas.microsoft.com/office/drawing/2014/main" id="{9F80F315-378C-4895-90D8-6CD966DF2931}"/>
              </a:ext>
            </a:extLst>
          </p:cNvPr>
          <p:cNvSpPr txBox="1"/>
          <p:nvPr/>
        </p:nvSpPr>
        <p:spPr>
          <a:xfrm>
            <a:off x="457200" y="3314111"/>
            <a:ext cx="1690255" cy="830997"/>
          </a:xfrm>
          <a:prstGeom prst="rect">
            <a:avLst/>
          </a:prstGeom>
          <a:noFill/>
        </p:spPr>
        <p:txBody>
          <a:bodyPr wrap="square" rtlCol="0">
            <a:spAutoFit/>
          </a:bodyPr>
          <a:lstStyle/>
          <a:p>
            <a:r>
              <a:rPr lang="en-US" sz="2400" dirty="0">
                <a:solidFill>
                  <a:schemeClr val="bg1"/>
                </a:solidFill>
              </a:rPr>
              <a:t>Mu-Opioid</a:t>
            </a:r>
          </a:p>
          <a:p>
            <a:r>
              <a:rPr lang="en-US" sz="2400" dirty="0">
                <a:solidFill>
                  <a:schemeClr val="bg1"/>
                </a:solidFill>
              </a:rPr>
              <a:t>Receptor</a:t>
            </a:r>
          </a:p>
        </p:txBody>
      </p:sp>
      <p:sp>
        <p:nvSpPr>
          <p:cNvPr id="24" name="Freeform: Shape 23">
            <a:extLst>
              <a:ext uri="{FF2B5EF4-FFF2-40B4-BE49-F238E27FC236}">
                <a16:creationId xmlns:a16="http://schemas.microsoft.com/office/drawing/2014/main" id="{AF769E76-1985-4DCC-9FBA-A8428DF1EE20}"/>
              </a:ext>
            </a:extLst>
          </p:cNvPr>
          <p:cNvSpPr/>
          <p:nvPr/>
        </p:nvSpPr>
        <p:spPr>
          <a:xfrm>
            <a:off x="2012468" y="974718"/>
            <a:ext cx="3570912" cy="1005840"/>
          </a:xfrm>
          <a:custGeom>
            <a:avLst/>
            <a:gdLst>
              <a:gd name="connsiteX0" fmla="*/ 502920 w 3570912"/>
              <a:gd name="connsiteY0" fmla="*/ 0 h 1005840"/>
              <a:gd name="connsiteX1" fmla="*/ 529839 w 3570912"/>
              <a:gd name="connsiteY1" fmla="*/ 2714 h 1005840"/>
              <a:gd name="connsiteX2" fmla="*/ 529839 w 3570912"/>
              <a:gd name="connsiteY2" fmla="*/ 0 h 1005840"/>
              <a:gd name="connsiteX3" fmla="*/ 2587239 w 3570912"/>
              <a:gd name="connsiteY3" fmla="*/ 0 h 1005840"/>
              <a:gd name="connsiteX4" fmla="*/ 3570912 w 3570912"/>
              <a:gd name="connsiteY4" fmla="*/ 0 h 1005840"/>
              <a:gd name="connsiteX5" fmla="*/ 3570912 w 3570912"/>
              <a:gd name="connsiteY5" fmla="*/ 1005840 h 1005840"/>
              <a:gd name="connsiteX6" fmla="*/ 2587239 w 3570912"/>
              <a:gd name="connsiteY6" fmla="*/ 1005840 h 1005840"/>
              <a:gd name="connsiteX7" fmla="*/ 529839 w 3570912"/>
              <a:gd name="connsiteY7" fmla="*/ 1005840 h 1005840"/>
              <a:gd name="connsiteX8" fmla="*/ 529839 w 3570912"/>
              <a:gd name="connsiteY8" fmla="*/ 1003126 h 1005840"/>
              <a:gd name="connsiteX9" fmla="*/ 502920 w 3570912"/>
              <a:gd name="connsiteY9" fmla="*/ 1005840 h 1005840"/>
              <a:gd name="connsiteX10" fmla="*/ 0 w 3570912"/>
              <a:gd name="connsiteY10" fmla="*/ 502920 h 1005840"/>
              <a:gd name="connsiteX11" fmla="*/ 502920 w 3570912"/>
              <a:gd name="connsiteY11"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912" h="1005840">
                <a:moveTo>
                  <a:pt x="502920" y="0"/>
                </a:moveTo>
                <a:lnTo>
                  <a:pt x="529839" y="2714"/>
                </a:lnTo>
                <a:lnTo>
                  <a:pt x="529839" y="0"/>
                </a:lnTo>
                <a:lnTo>
                  <a:pt x="2587239" y="0"/>
                </a:lnTo>
                <a:lnTo>
                  <a:pt x="3570912" y="0"/>
                </a:lnTo>
                <a:lnTo>
                  <a:pt x="3570912" y="1005840"/>
                </a:lnTo>
                <a:lnTo>
                  <a:pt x="2587239" y="1005840"/>
                </a:lnTo>
                <a:lnTo>
                  <a:pt x="529839" y="1005840"/>
                </a:lnTo>
                <a:lnTo>
                  <a:pt x="529839" y="1003126"/>
                </a:lnTo>
                <a:lnTo>
                  <a:pt x="502920" y="1005840"/>
                </a:lnTo>
                <a:cubicBezTo>
                  <a:pt x="225165" y="1005840"/>
                  <a:pt x="0" y="780675"/>
                  <a:pt x="0" y="502920"/>
                </a:cubicBezTo>
                <a:cubicBezTo>
                  <a:pt x="0" y="225165"/>
                  <a:pt x="225165" y="0"/>
                  <a:pt x="502920" y="0"/>
                </a:cubicBezTo>
                <a:close/>
              </a:path>
            </a:pathLst>
          </a:custGeom>
          <a:solidFill>
            <a:srgbClr val="0D315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reeform: Shape 25">
            <a:extLst>
              <a:ext uri="{FF2B5EF4-FFF2-40B4-BE49-F238E27FC236}">
                <a16:creationId xmlns:a16="http://schemas.microsoft.com/office/drawing/2014/main" id="{44CCBF9F-CDBC-49F7-A099-261B4967009E}"/>
              </a:ext>
            </a:extLst>
          </p:cNvPr>
          <p:cNvSpPr/>
          <p:nvPr/>
        </p:nvSpPr>
        <p:spPr>
          <a:xfrm>
            <a:off x="2012468" y="2099934"/>
            <a:ext cx="3570912" cy="502920"/>
          </a:xfrm>
          <a:custGeom>
            <a:avLst/>
            <a:gdLst>
              <a:gd name="connsiteX0" fmla="*/ 502920 w 3570912"/>
              <a:gd name="connsiteY0" fmla="*/ 0 h 502920"/>
              <a:gd name="connsiteX1" fmla="*/ 529839 w 3570912"/>
              <a:gd name="connsiteY1" fmla="*/ 2714 h 502920"/>
              <a:gd name="connsiteX2" fmla="*/ 529839 w 3570912"/>
              <a:gd name="connsiteY2" fmla="*/ 0 h 502920"/>
              <a:gd name="connsiteX3" fmla="*/ 2587239 w 3570912"/>
              <a:gd name="connsiteY3" fmla="*/ 0 h 502920"/>
              <a:gd name="connsiteX4" fmla="*/ 3570912 w 3570912"/>
              <a:gd name="connsiteY4" fmla="*/ 0 h 502920"/>
              <a:gd name="connsiteX5" fmla="*/ 3570912 w 3570912"/>
              <a:gd name="connsiteY5" fmla="*/ 502920 h 502920"/>
              <a:gd name="connsiteX6" fmla="*/ 0 w 3570912"/>
              <a:gd name="connsiteY6" fmla="*/ 502920 h 502920"/>
              <a:gd name="connsiteX7" fmla="*/ 502920 w 3570912"/>
              <a:gd name="connsiteY7" fmla="*/ 0 h 5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912" h="502920">
                <a:moveTo>
                  <a:pt x="502920" y="0"/>
                </a:moveTo>
                <a:lnTo>
                  <a:pt x="529839" y="2714"/>
                </a:lnTo>
                <a:lnTo>
                  <a:pt x="529839" y="0"/>
                </a:lnTo>
                <a:lnTo>
                  <a:pt x="2587239" y="0"/>
                </a:lnTo>
                <a:lnTo>
                  <a:pt x="3570912" y="0"/>
                </a:lnTo>
                <a:lnTo>
                  <a:pt x="3570912" y="502920"/>
                </a:lnTo>
                <a:lnTo>
                  <a:pt x="0" y="502920"/>
                </a:lnTo>
                <a:cubicBezTo>
                  <a:pt x="0" y="225165"/>
                  <a:pt x="225165" y="0"/>
                  <a:pt x="502920" y="0"/>
                </a:cubicBez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7" name="Straight Connector 26">
            <a:extLst>
              <a:ext uri="{FF2B5EF4-FFF2-40B4-BE49-F238E27FC236}">
                <a16:creationId xmlns:a16="http://schemas.microsoft.com/office/drawing/2014/main" id="{F6A626C8-4E35-4575-8A44-940D5FD483D2}"/>
              </a:ext>
            </a:extLst>
          </p:cNvPr>
          <p:cNvCxnSpPr>
            <a:cxnSpLocks/>
          </p:cNvCxnSpPr>
          <p:nvPr/>
        </p:nvCxnSpPr>
        <p:spPr>
          <a:xfrm>
            <a:off x="2514599" y="3172694"/>
            <a:ext cx="0" cy="1115291"/>
          </a:xfrm>
          <a:prstGeom prst="line">
            <a:avLst/>
          </a:prstGeom>
          <a:ln cap="rnd">
            <a:solidFill>
              <a:srgbClr val="0D315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66469B5-BF2A-4533-AC42-649A64773500}"/>
              </a:ext>
            </a:extLst>
          </p:cNvPr>
          <p:cNvCxnSpPr>
            <a:cxnSpLocks/>
          </p:cNvCxnSpPr>
          <p:nvPr/>
        </p:nvCxnSpPr>
        <p:spPr>
          <a:xfrm flipV="1">
            <a:off x="2514599" y="3729609"/>
            <a:ext cx="263237" cy="730"/>
          </a:xfrm>
          <a:prstGeom prst="line">
            <a:avLst/>
          </a:prstGeom>
          <a:ln>
            <a:solidFill>
              <a:srgbClr val="0D3151"/>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082D4744-1A01-4ED6-9518-A57F4787D775}"/>
              </a:ext>
            </a:extLst>
          </p:cNvPr>
          <p:cNvSpPr/>
          <p:nvPr/>
        </p:nvSpPr>
        <p:spPr>
          <a:xfrm>
            <a:off x="2777835" y="3226689"/>
            <a:ext cx="2819395" cy="1005840"/>
          </a:xfrm>
          <a:prstGeom prst="rect">
            <a:avLst/>
          </a:prstGeom>
          <a:noFill/>
          <a:ln w="38100">
            <a:solidFill>
              <a:srgbClr val="0D3151"/>
            </a:solidFill>
            <a:miter lim="800000"/>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DE3FBC6A-D7B8-4171-AB49-5510AA77F780}"/>
              </a:ext>
            </a:extLst>
          </p:cNvPr>
          <p:cNvSpPr txBox="1"/>
          <p:nvPr/>
        </p:nvSpPr>
        <p:spPr>
          <a:xfrm>
            <a:off x="2424545" y="1121727"/>
            <a:ext cx="3089564" cy="707886"/>
          </a:xfrm>
          <a:prstGeom prst="rect">
            <a:avLst/>
          </a:prstGeom>
          <a:noFill/>
        </p:spPr>
        <p:txBody>
          <a:bodyPr wrap="square" rtlCol="0">
            <a:spAutoFit/>
          </a:bodyPr>
          <a:lstStyle/>
          <a:p>
            <a:r>
              <a:rPr lang="en-US" sz="2000" b="1" dirty="0">
                <a:solidFill>
                  <a:schemeClr val="bg1"/>
                </a:solidFill>
              </a:rPr>
              <a:t>Full agonist binds &amp; fully activates receptor</a:t>
            </a:r>
          </a:p>
        </p:txBody>
      </p:sp>
      <p:sp>
        <p:nvSpPr>
          <p:cNvPr id="35" name="TextBox 34">
            <a:extLst>
              <a:ext uri="{FF2B5EF4-FFF2-40B4-BE49-F238E27FC236}">
                <a16:creationId xmlns:a16="http://schemas.microsoft.com/office/drawing/2014/main" id="{2BFC7F8C-A3DA-4960-AF4C-288F7966C82B}"/>
              </a:ext>
            </a:extLst>
          </p:cNvPr>
          <p:cNvSpPr txBox="1"/>
          <p:nvPr/>
        </p:nvSpPr>
        <p:spPr>
          <a:xfrm>
            <a:off x="2424545" y="2071185"/>
            <a:ext cx="3089564" cy="590931"/>
          </a:xfrm>
          <a:prstGeom prst="rect">
            <a:avLst/>
          </a:prstGeom>
          <a:noFill/>
        </p:spPr>
        <p:txBody>
          <a:bodyPr wrap="square" rtlCol="0">
            <a:spAutoFit/>
          </a:bodyPr>
          <a:lstStyle/>
          <a:p>
            <a:pPr>
              <a:lnSpc>
                <a:spcPct val="80000"/>
              </a:lnSpc>
            </a:pPr>
            <a:r>
              <a:rPr lang="en-US" sz="2000" b="1" dirty="0">
                <a:solidFill>
                  <a:srgbClr val="FFFFCC"/>
                </a:solidFill>
              </a:rPr>
              <a:t>Partial agonist binds &amp; activates to a ceiling</a:t>
            </a:r>
          </a:p>
        </p:txBody>
      </p:sp>
      <p:sp>
        <p:nvSpPr>
          <p:cNvPr id="36" name="TextBox 35">
            <a:extLst>
              <a:ext uri="{FF2B5EF4-FFF2-40B4-BE49-F238E27FC236}">
                <a16:creationId xmlns:a16="http://schemas.microsoft.com/office/drawing/2014/main" id="{6FAE0893-179D-48CA-A0EF-0E9B458E8208}"/>
              </a:ext>
            </a:extLst>
          </p:cNvPr>
          <p:cNvSpPr txBox="1"/>
          <p:nvPr/>
        </p:nvSpPr>
        <p:spPr>
          <a:xfrm>
            <a:off x="2790536" y="3375238"/>
            <a:ext cx="2792844" cy="707886"/>
          </a:xfrm>
          <a:prstGeom prst="rect">
            <a:avLst/>
          </a:prstGeom>
          <a:noFill/>
        </p:spPr>
        <p:txBody>
          <a:bodyPr wrap="square" rtlCol="0">
            <a:spAutoFit/>
          </a:bodyPr>
          <a:lstStyle/>
          <a:p>
            <a:r>
              <a:rPr lang="en-US" sz="2000" b="1" dirty="0">
                <a:solidFill>
                  <a:srgbClr val="0D3151"/>
                </a:solidFill>
              </a:rPr>
              <a:t>Antagonist binds but does not activate</a:t>
            </a:r>
          </a:p>
        </p:txBody>
      </p:sp>
      <p:pic>
        <p:nvPicPr>
          <p:cNvPr id="218" name="Picture 217">
            <a:extLst>
              <a:ext uri="{FF2B5EF4-FFF2-40B4-BE49-F238E27FC236}">
                <a16:creationId xmlns:a16="http://schemas.microsoft.com/office/drawing/2014/main" id="{5F7C9CA0-BD71-4492-8F63-5B51C4AC57E6}"/>
              </a:ext>
            </a:extLst>
          </p:cNvPr>
          <p:cNvPicPr>
            <a:picLocks noChangeAspect="1"/>
          </p:cNvPicPr>
          <p:nvPr/>
        </p:nvPicPr>
        <p:blipFill>
          <a:blip r:embed="rId2"/>
          <a:stretch>
            <a:fillRect/>
          </a:stretch>
        </p:blipFill>
        <p:spPr>
          <a:xfrm>
            <a:off x="5825331" y="970960"/>
            <a:ext cx="2459683" cy="3261569"/>
          </a:xfrm>
          <a:prstGeom prst="rect">
            <a:avLst/>
          </a:prstGeom>
          <a:effectLst>
            <a:outerShdw blurRad="50800" dist="38100" dir="5400000" algn="t" rotWithShape="0">
              <a:prstClr val="black">
                <a:alpha val="40000"/>
              </a:prstClr>
            </a:outerShdw>
          </a:effectLst>
        </p:spPr>
      </p:pic>
      <p:sp>
        <p:nvSpPr>
          <p:cNvPr id="219" name="Rectangle 132">
            <a:extLst>
              <a:ext uri="{FF2B5EF4-FFF2-40B4-BE49-F238E27FC236}">
                <a16:creationId xmlns:a16="http://schemas.microsoft.com/office/drawing/2014/main" id="{6B7CA61B-28ED-4D70-8758-0A8005063069}"/>
              </a:ext>
            </a:extLst>
          </p:cNvPr>
          <p:cNvSpPr>
            <a:spLocks noChangeArrowheads="1"/>
          </p:cNvSpPr>
          <p:nvPr/>
        </p:nvSpPr>
        <p:spPr bwMode="auto">
          <a:xfrm>
            <a:off x="7222212" y="988835"/>
            <a:ext cx="1005840" cy="182880"/>
          </a:xfrm>
          <a:prstGeom prst="rect">
            <a:avLst/>
          </a:prstGeom>
          <a:solidFill>
            <a:srgbClr val="0D3151"/>
          </a:solidFill>
          <a:ln>
            <a:noFill/>
          </a:ln>
          <a:extLst/>
        </p:spPr>
        <p:txBody>
          <a:bodyPr wrap="none" lIns="0" tIns="0" rIns="0" bIns="0">
            <a:spAutoFit/>
          </a:bodyPr>
          <a:lstStyle/>
          <a:p>
            <a:pPr algn="ctr" eaLnBrk="0" hangingPunct="0"/>
            <a:r>
              <a:rPr lang="en-US" sz="1100" b="1" dirty="0">
                <a:solidFill>
                  <a:schemeClr val="bg1"/>
                </a:solidFill>
              </a:rPr>
              <a:t>Full Agonist</a:t>
            </a:r>
            <a:endParaRPr lang="en-US" sz="1600" b="1" dirty="0">
              <a:solidFill>
                <a:schemeClr val="bg1"/>
              </a:solidFill>
            </a:endParaRPr>
          </a:p>
        </p:txBody>
      </p:sp>
      <p:sp>
        <p:nvSpPr>
          <p:cNvPr id="220" name="Rectangle 132">
            <a:extLst>
              <a:ext uri="{FF2B5EF4-FFF2-40B4-BE49-F238E27FC236}">
                <a16:creationId xmlns:a16="http://schemas.microsoft.com/office/drawing/2014/main" id="{4CBED892-9AB3-4FFE-BC83-BB15B230623C}"/>
              </a:ext>
            </a:extLst>
          </p:cNvPr>
          <p:cNvSpPr>
            <a:spLocks noChangeArrowheads="1"/>
          </p:cNvSpPr>
          <p:nvPr/>
        </p:nvSpPr>
        <p:spPr bwMode="auto">
          <a:xfrm>
            <a:off x="7222212" y="2423978"/>
            <a:ext cx="1005840" cy="182880"/>
          </a:xfrm>
          <a:prstGeom prst="rect">
            <a:avLst/>
          </a:prstGeom>
          <a:solidFill>
            <a:srgbClr val="31859C"/>
          </a:solidFill>
          <a:ln>
            <a:noFill/>
          </a:ln>
          <a:extLst/>
        </p:spPr>
        <p:txBody>
          <a:bodyPr wrap="none" lIns="0" tIns="0" rIns="0" bIns="0">
            <a:spAutoFit/>
          </a:bodyPr>
          <a:lstStyle/>
          <a:p>
            <a:pPr algn="ctr" eaLnBrk="0" hangingPunct="0"/>
            <a:r>
              <a:rPr lang="en-US" sz="1100" b="1" dirty="0">
                <a:solidFill>
                  <a:srgbClr val="FFFFCC"/>
                </a:solidFill>
              </a:rPr>
              <a:t>Partial Agonist</a:t>
            </a:r>
            <a:endParaRPr lang="en-US" sz="1600" b="1" dirty="0">
              <a:solidFill>
                <a:srgbClr val="FFFFCC"/>
              </a:solidFill>
            </a:endParaRPr>
          </a:p>
        </p:txBody>
      </p:sp>
      <p:sp>
        <p:nvSpPr>
          <p:cNvPr id="221" name="Rectangle 132">
            <a:extLst>
              <a:ext uri="{FF2B5EF4-FFF2-40B4-BE49-F238E27FC236}">
                <a16:creationId xmlns:a16="http://schemas.microsoft.com/office/drawing/2014/main" id="{69FE4913-707C-43B3-987D-6508B34D4F69}"/>
              </a:ext>
            </a:extLst>
          </p:cNvPr>
          <p:cNvSpPr>
            <a:spLocks noChangeArrowheads="1"/>
          </p:cNvSpPr>
          <p:nvPr/>
        </p:nvSpPr>
        <p:spPr bwMode="auto">
          <a:xfrm>
            <a:off x="7222212" y="3484178"/>
            <a:ext cx="1005840" cy="182880"/>
          </a:xfrm>
          <a:prstGeom prst="rect">
            <a:avLst/>
          </a:prstGeom>
          <a:noFill/>
          <a:ln w="19050">
            <a:solidFill>
              <a:srgbClr val="0D3151"/>
            </a:solidFill>
          </a:ln>
          <a:extLst/>
        </p:spPr>
        <p:txBody>
          <a:bodyPr wrap="none" lIns="0" tIns="0" rIns="0" bIns="0">
            <a:spAutoFit/>
          </a:bodyPr>
          <a:lstStyle/>
          <a:p>
            <a:pPr algn="ctr" eaLnBrk="0" hangingPunct="0"/>
            <a:r>
              <a:rPr lang="en-US" sz="1100" b="1" dirty="0">
                <a:solidFill>
                  <a:srgbClr val="0D3151"/>
                </a:solidFill>
              </a:rPr>
              <a:t>Antagonist</a:t>
            </a:r>
            <a:endParaRPr lang="en-US" sz="1600" b="1" dirty="0">
              <a:solidFill>
                <a:srgbClr val="0D3151"/>
              </a:solidFill>
            </a:endParaRPr>
          </a:p>
        </p:txBody>
      </p:sp>
      <p:sp>
        <p:nvSpPr>
          <p:cNvPr id="222" name="TextBox 221">
            <a:extLst>
              <a:ext uri="{FF2B5EF4-FFF2-40B4-BE49-F238E27FC236}">
                <a16:creationId xmlns:a16="http://schemas.microsoft.com/office/drawing/2014/main" id="{9C6EE0C4-9FEA-4DEC-8ED2-199C08FF1B4A}"/>
              </a:ext>
            </a:extLst>
          </p:cNvPr>
          <p:cNvSpPr txBox="1"/>
          <p:nvPr/>
        </p:nvSpPr>
        <p:spPr>
          <a:xfrm>
            <a:off x="409878" y="4219251"/>
            <a:ext cx="2367956" cy="246221"/>
          </a:xfrm>
          <a:prstGeom prst="rect">
            <a:avLst/>
          </a:prstGeom>
          <a:noFill/>
        </p:spPr>
        <p:txBody>
          <a:bodyPr wrap="none" rtlCol="0">
            <a:spAutoFit/>
          </a:bodyPr>
          <a:lstStyle/>
          <a:p>
            <a:r>
              <a:rPr lang="en-US" sz="1000" dirty="0">
                <a:cs typeface="Helvetica" panose="020B0604020202020204" pitchFamily="34" charset="0"/>
              </a:rPr>
              <a:t>MAT, medication for addiction treatment.</a:t>
            </a:r>
          </a:p>
        </p:txBody>
      </p:sp>
    </p:spTree>
    <p:extLst>
      <p:ext uri="{BB962C8B-B14F-4D97-AF65-F5344CB8AC3E}">
        <p14:creationId xmlns:p14="http://schemas.microsoft.com/office/powerpoint/2010/main" val="689864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8190-AEC8-4370-8973-4DC7DC14D28B}"/>
              </a:ext>
            </a:extLst>
          </p:cNvPr>
          <p:cNvSpPr>
            <a:spLocks noGrp="1"/>
          </p:cNvSpPr>
          <p:nvPr>
            <p:ph type="title"/>
          </p:nvPr>
        </p:nvSpPr>
        <p:spPr/>
        <p:txBody>
          <a:bodyPr/>
          <a:lstStyle/>
          <a:p>
            <a:r>
              <a:rPr lang="en-US" dirty="0"/>
              <a:t>Medication Treatment of OUD</a:t>
            </a:r>
          </a:p>
        </p:txBody>
      </p:sp>
      <p:sp>
        <p:nvSpPr>
          <p:cNvPr id="3" name="Content Placeholder 2">
            <a:extLst>
              <a:ext uri="{FF2B5EF4-FFF2-40B4-BE49-F238E27FC236}">
                <a16:creationId xmlns:a16="http://schemas.microsoft.com/office/drawing/2014/main" id="{0BB2B027-7D93-48AF-956A-95DD61B976B9}"/>
              </a:ext>
            </a:extLst>
          </p:cNvPr>
          <p:cNvSpPr>
            <a:spLocks noGrp="1"/>
          </p:cNvSpPr>
          <p:nvPr>
            <p:ph idx="1"/>
          </p:nvPr>
        </p:nvSpPr>
        <p:spPr/>
        <p:txBody>
          <a:bodyPr>
            <a:normAutofit lnSpcReduction="10000"/>
          </a:bodyPr>
          <a:lstStyle/>
          <a:p>
            <a:r>
              <a:rPr lang="en-US" sz="2800" dirty="0"/>
              <a:t>Effective in reducing relapse, overdose, infections and other harms</a:t>
            </a:r>
          </a:p>
          <a:p>
            <a:pPr>
              <a:spcBef>
                <a:spcPts val="1200"/>
              </a:spcBef>
            </a:pPr>
            <a:r>
              <a:rPr lang="en-US" sz="2800" dirty="0"/>
              <a:t>Options</a:t>
            </a:r>
          </a:p>
          <a:p>
            <a:pPr lvl="1"/>
            <a:r>
              <a:rPr lang="en-US" sz="2400" dirty="0"/>
              <a:t>Agonist therapy with methadone</a:t>
            </a:r>
          </a:p>
          <a:p>
            <a:pPr lvl="1"/>
            <a:r>
              <a:rPr lang="en-US" sz="2400" dirty="0"/>
              <a:t>Partial agonist therapy with buprenorphine/naloxone</a:t>
            </a:r>
          </a:p>
          <a:p>
            <a:pPr lvl="1"/>
            <a:r>
              <a:rPr lang="en-US" sz="2400" dirty="0"/>
              <a:t>Antagonist therapy with naltrexone</a:t>
            </a:r>
          </a:p>
          <a:p>
            <a:pPr>
              <a:spcBef>
                <a:spcPts val="1200"/>
              </a:spcBef>
            </a:pPr>
            <a:r>
              <a:rPr lang="en-US" sz="2800" dirty="0"/>
              <a:t>Team approach best, to address co-occurring medical and psychological conditions and social barriers</a:t>
            </a:r>
          </a:p>
        </p:txBody>
      </p:sp>
      <p:sp>
        <p:nvSpPr>
          <p:cNvPr id="4" name="Text Placeholder 3">
            <a:extLst>
              <a:ext uri="{FF2B5EF4-FFF2-40B4-BE49-F238E27FC236}">
                <a16:creationId xmlns:a16="http://schemas.microsoft.com/office/drawing/2014/main" id="{DF9E760A-0E60-4DCE-92D1-3F73643C6FB4}"/>
              </a:ext>
            </a:extLst>
          </p:cNvPr>
          <p:cNvSpPr>
            <a:spLocks noGrp="1"/>
          </p:cNvSpPr>
          <p:nvPr>
            <p:ph type="body" sz="quarter" idx="10"/>
          </p:nvPr>
        </p:nvSpPr>
        <p:spPr>
          <a:xfrm>
            <a:off x="3073400" y="4497388"/>
            <a:ext cx="5613400" cy="539750"/>
          </a:xfrm>
        </p:spPr>
        <p:txBody>
          <a:bodyPr/>
          <a:lstStyle/>
          <a:p>
            <a:r>
              <a:rPr lang="en-US" dirty="0"/>
              <a:t>Schuckit MA. </a:t>
            </a:r>
            <a:r>
              <a:rPr lang="en-US" i="1" dirty="0"/>
              <a:t>N Engl J Med</a:t>
            </a:r>
            <a:r>
              <a:rPr lang="en-US" dirty="0"/>
              <a:t>. 2016;375(4):357-368.</a:t>
            </a:r>
          </a:p>
        </p:txBody>
      </p:sp>
    </p:spTree>
    <p:extLst>
      <p:ext uri="{BB962C8B-B14F-4D97-AF65-F5344CB8AC3E}">
        <p14:creationId xmlns:p14="http://schemas.microsoft.com/office/powerpoint/2010/main" val="296105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D86D-4775-4169-A830-FE0970DD8F71}"/>
              </a:ext>
            </a:extLst>
          </p:cNvPr>
          <p:cNvSpPr>
            <a:spLocks noGrp="1"/>
          </p:cNvSpPr>
          <p:nvPr>
            <p:ph type="title"/>
          </p:nvPr>
        </p:nvSpPr>
        <p:spPr/>
        <p:txBody>
          <a:bodyPr>
            <a:normAutofit/>
          </a:bodyPr>
          <a:lstStyle/>
          <a:p>
            <a:r>
              <a:rPr lang="en-US" sz="3500" dirty="0"/>
              <a:t>Medication Treatment of OUD: Options</a:t>
            </a:r>
          </a:p>
        </p:txBody>
      </p:sp>
      <p:sp>
        <p:nvSpPr>
          <p:cNvPr id="4" name="Text Placeholder 3">
            <a:extLst>
              <a:ext uri="{FF2B5EF4-FFF2-40B4-BE49-F238E27FC236}">
                <a16:creationId xmlns:a16="http://schemas.microsoft.com/office/drawing/2014/main" id="{4B97171D-73BF-4960-9694-E8EAC0AC25D0}"/>
              </a:ext>
            </a:extLst>
          </p:cNvPr>
          <p:cNvSpPr>
            <a:spLocks noGrp="1"/>
          </p:cNvSpPr>
          <p:nvPr>
            <p:ph type="body" sz="quarter" idx="10"/>
          </p:nvPr>
        </p:nvSpPr>
        <p:spPr/>
        <p:txBody>
          <a:bodyPr/>
          <a:lstStyle/>
          <a:p>
            <a:r>
              <a:rPr lang="en-US" dirty="0"/>
              <a:t>Schuckit MA. </a:t>
            </a:r>
            <a:r>
              <a:rPr lang="en-US" i="1" dirty="0"/>
              <a:t>N Engl J Med</a:t>
            </a:r>
            <a:r>
              <a:rPr lang="en-US" dirty="0"/>
              <a:t>. 2016;375(4):357-368.</a:t>
            </a:r>
          </a:p>
        </p:txBody>
      </p:sp>
      <p:graphicFrame>
        <p:nvGraphicFramePr>
          <p:cNvPr id="5" name="Table 4">
            <a:extLst>
              <a:ext uri="{FF2B5EF4-FFF2-40B4-BE49-F238E27FC236}">
                <a16:creationId xmlns:a16="http://schemas.microsoft.com/office/drawing/2014/main" id="{BEF81EEB-1F14-46A9-8E44-47DDAED2769E}"/>
              </a:ext>
            </a:extLst>
          </p:cNvPr>
          <p:cNvGraphicFramePr>
            <a:graphicFrameLocks noGrp="1"/>
          </p:cNvGraphicFramePr>
          <p:nvPr>
            <p:extLst>
              <p:ext uri="{D42A27DB-BD31-4B8C-83A1-F6EECF244321}">
                <p14:modId xmlns:p14="http://schemas.microsoft.com/office/powerpoint/2010/main" val="320480907"/>
              </p:ext>
            </p:extLst>
          </p:nvPr>
        </p:nvGraphicFramePr>
        <p:xfrm>
          <a:off x="460612" y="882575"/>
          <a:ext cx="8222777" cy="3400780"/>
        </p:xfrm>
        <a:graphic>
          <a:graphicData uri="http://schemas.openxmlformats.org/drawingml/2006/table">
            <a:tbl>
              <a:tblPr firstRow="1" bandRow="1">
                <a:tableStyleId>{35758FB7-9AC5-4552-8A53-C91805E547FA}</a:tableStyleId>
              </a:tblPr>
              <a:tblGrid>
                <a:gridCol w="1418384">
                  <a:extLst>
                    <a:ext uri="{9D8B030D-6E8A-4147-A177-3AD203B41FA5}">
                      <a16:colId xmlns:a16="http://schemas.microsoft.com/office/drawing/2014/main" val="1646079188"/>
                    </a:ext>
                  </a:extLst>
                </a:gridCol>
                <a:gridCol w="2160046">
                  <a:extLst>
                    <a:ext uri="{9D8B030D-6E8A-4147-A177-3AD203B41FA5}">
                      <a16:colId xmlns:a16="http://schemas.microsoft.com/office/drawing/2014/main" val="2919714503"/>
                    </a:ext>
                  </a:extLst>
                </a:gridCol>
                <a:gridCol w="2207968">
                  <a:extLst>
                    <a:ext uri="{9D8B030D-6E8A-4147-A177-3AD203B41FA5}">
                      <a16:colId xmlns:a16="http://schemas.microsoft.com/office/drawing/2014/main" val="933901535"/>
                    </a:ext>
                  </a:extLst>
                </a:gridCol>
                <a:gridCol w="2436379">
                  <a:extLst>
                    <a:ext uri="{9D8B030D-6E8A-4147-A177-3AD203B41FA5}">
                      <a16:colId xmlns:a16="http://schemas.microsoft.com/office/drawing/2014/main" val="169830868"/>
                    </a:ext>
                  </a:extLst>
                </a:gridCol>
              </a:tblGrid>
              <a:tr h="320828">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nSpc>
                          <a:spcPct val="90000"/>
                        </a:lnSpc>
                      </a:pPr>
                      <a:endParaRPr lang="en-US" dirty="0">
                        <a:latin typeface="+mn-lt"/>
                      </a:endParaRPr>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lnSpc>
                          <a:spcPct val="90000"/>
                        </a:lnSpc>
                      </a:pPr>
                      <a:r>
                        <a:rPr lang="en-US" dirty="0"/>
                        <a:t>Methadone</a:t>
                      </a:r>
                      <a:endParaRPr lang="en-US" dirty="0">
                        <a:latin typeface="+mn-lt"/>
                        <a:cs typeface="Arial" panose="020B0604020202020204" pitchFamily="34" charset="0"/>
                      </a:endParaRPr>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lnSpc>
                          <a:spcPct val="90000"/>
                        </a:lnSpc>
                      </a:pPr>
                      <a:r>
                        <a:rPr lang="en-US" dirty="0"/>
                        <a:t>Buprenorphine</a:t>
                      </a:r>
                      <a:endParaRPr lang="en-US" dirty="0">
                        <a:latin typeface="+mn-lt"/>
                        <a:cs typeface="Arial" panose="020B0604020202020204" pitchFamily="34" charset="0"/>
                      </a:endParaRPr>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lnSpc>
                          <a:spcPct val="90000"/>
                        </a:lnSpc>
                      </a:pPr>
                      <a:r>
                        <a:rPr lang="en-US" dirty="0"/>
                        <a:t>Naltrexone (IM)</a:t>
                      </a:r>
                      <a:endParaRPr lang="en-US" dirty="0">
                        <a:latin typeface="+mn-lt"/>
                        <a:cs typeface="Arial" panose="020B0604020202020204" pitchFamily="34" charset="0"/>
                      </a:endParaRPr>
                    </a:p>
                  </a:txBody>
                  <a:tcPr>
                    <a:solidFill>
                      <a:srgbClr val="0D3151"/>
                    </a:solidFill>
                  </a:tcPr>
                </a:tc>
                <a:extLst>
                  <a:ext uri="{0D108BD9-81ED-4DB2-BD59-A6C34878D82A}">
                    <a16:rowId xmlns:a16="http://schemas.microsoft.com/office/drawing/2014/main" val="4191988470"/>
                  </a:ext>
                </a:extLst>
              </a:tr>
              <a:tr h="787488">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nSpc>
                          <a:spcPct val="90000"/>
                        </a:lnSpc>
                      </a:pPr>
                      <a:r>
                        <a:rPr lang="en-US" sz="1600" b="1" baseline="0" dirty="0"/>
                        <a:t>Action on</a:t>
                      </a:r>
                      <a:br>
                        <a:rPr lang="en-US" sz="1600" b="1" baseline="0" dirty="0"/>
                      </a:br>
                      <a:r>
                        <a:rPr lang="en-US" sz="1600" b="1" baseline="0" dirty="0"/>
                        <a:t>Mu-Opioid Receptor</a:t>
                      </a:r>
                      <a:endParaRPr lang="en-US" sz="1600" b="1" baseline="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Full</a:t>
                      </a:r>
                      <a:r>
                        <a:rPr lang="en-US" sz="1600" baseline="0" dirty="0"/>
                        <a:t> Agonist</a:t>
                      </a:r>
                      <a:endParaRPr lang="en-US" sz="1600" baseline="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Partial Agonist</a:t>
                      </a:r>
                      <a:endParaRPr lang="en-US" sz="160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Antagonist</a:t>
                      </a:r>
                      <a:endParaRPr lang="en-US"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004989079"/>
                  </a:ext>
                </a:extLst>
              </a:tr>
              <a:tr h="320828">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nSpc>
                          <a:spcPct val="90000"/>
                        </a:lnSpc>
                      </a:pPr>
                      <a:r>
                        <a:rPr lang="en-US" sz="1600" b="1" dirty="0"/>
                        <a:t>Dosing</a:t>
                      </a:r>
                      <a:endParaRPr lang="en-US" sz="1600" b="1"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80 mg to ≥100 mg</a:t>
                      </a:r>
                      <a:endParaRPr lang="en-US" sz="160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4 to 32 mg SL</a:t>
                      </a:r>
                      <a:endParaRPr lang="en-US" sz="160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gn="l">
                        <a:lnSpc>
                          <a:spcPct val="90000"/>
                        </a:lnSpc>
                      </a:pPr>
                      <a:r>
                        <a:rPr lang="en-US" sz="1600" dirty="0"/>
                        <a:t>380 mg depot injection</a:t>
                      </a:r>
                      <a:endParaRPr lang="en-US"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172747095"/>
                  </a:ext>
                </a:extLst>
              </a:tr>
              <a:tr h="1954136">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a:lnSpc>
                          <a:spcPct val="90000"/>
                        </a:lnSpc>
                      </a:pPr>
                      <a:r>
                        <a:rPr lang="en-US" sz="1600" b="1" dirty="0"/>
                        <a:t>Advantages</a:t>
                      </a:r>
                      <a:endParaRPr lang="en-US" sz="1600" b="1"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marL="182880" indent="-182880" algn="l">
                        <a:lnSpc>
                          <a:spcPct val="90000"/>
                        </a:lnSpc>
                        <a:spcBef>
                          <a:spcPts val="400"/>
                        </a:spcBef>
                        <a:buFont typeface="Wingdings" panose="05000000000000000000" pitchFamily="2" charset="2"/>
                        <a:buChar char="§"/>
                      </a:pPr>
                      <a:r>
                        <a:rPr lang="en-US" sz="1600" dirty="0"/>
                        <a:t>Highly structured supervised setting </a:t>
                      </a:r>
                    </a:p>
                    <a:p>
                      <a:pPr marL="182880" indent="-182880" algn="l">
                        <a:lnSpc>
                          <a:spcPct val="90000"/>
                        </a:lnSpc>
                        <a:spcBef>
                          <a:spcPts val="400"/>
                        </a:spcBef>
                        <a:buFont typeface="Wingdings" panose="05000000000000000000" pitchFamily="2" charset="2"/>
                        <a:buChar char="§"/>
                      </a:pPr>
                      <a:r>
                        <a:rPr lang="en-US" sz="1600" dirty="0"/>
                        <a:t>Additional services </a:t>
                      </a:r>
                      <a:r>
                        <a:rPr lang="en-US" sz="1600" baseline="0" dirty="0"/>
                        <a:t>on-site &amp; diversion  unlikely</a:t>
                      </a:r>
                    </a:p>
                    <a:p>
                      <a:pPr marL="182880" indent="-182880" algn="l">
                        <a:lnSpc>
                          <a:spcPct val="90000"/>
                        </a:lnSpc>
                        <a:spcBef>
                          <a:spcPts val="400"/>
                        </a:spcBef>
                        <a:buFont typeface="Wingdings" panose="05000000000000000000" pitchFamily="2" charset="2"/>
                        <a:buChar char="§"/>
                      </a:pPr>
                      <a:r>
                        <a:rPr lang="en-US" sz="1600" baseline="0" dirty="0"/>
                        <a:t>For individuals who need structure and support</a:t>
                      </a:r>
                      <a:endParaRPr lang="en-US" sz="160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marL="182880" indent="-182880" algn="l">
                        <a:lnSpc>
                          <a:spcPct val="90000"/>
                        </a:lnSpc>
                        <a:spcBef>
                          <a:spcPts val="400"/>
                        </a:spcBef>
                        <a:buFont typeface="Wingdings" panose="05000000000000000000" pitchFamily="2" charset="2"/>
                        <a:buChar char="§"/>
                      </a:pPr>
                      <a:r>
                        <a:rPr lang="en-US" sz="1600" dirty="0"/>
                        <a:t>Safer than full agonist</a:t>
                      </a:r>
                    </a:p>
                    <a:p>
                      <a:pPr marL="182880" indent="-182880" algn="l">
                        <a:lnSpc>
                          <a:spcPct val="90000"/>
                        </a:lnSpc>
                        <a:spcBef>
                          <a:spcPts val="1200"/>
                        </a:spcBef>
                        <a:buFont typeface="Wingdings" panose="05000000000000000000" pitchFamily="2" charset="2"/>
                        <a:buChar char="§"/>
                      </a:pPr>
                      <a:r>
                        <a:rPr lang="en-US" sz="1600" dirty="0"/>
                        <a:t>Available</a:t>
                      </a:r>
                      <a:r>
                        <a:rPr lang="en-US" sz="1600" baseline="0" dirty="0"/>
                        <a:t> in office settings</a:t>
                      </a:r>
                    </a:p>
                    <a:p>
                      <a:pPr marL="182880" indent="-182880" algn="l">
                        <a:lnSpc>
                          <a:spcPct val="90000"/>
                        </a:lnSpc>
                        <a:spcBef>
                          <a:spcPts val="1200"/>
                        </a:spcBef>
                        <a:buFont typeface="Wingdings" panose="05000000000000000000" pitchFamily="2" charset="2"/>
                        <a:buChar char="§"/>
                      </a:pPr>
                      <a:r>
                        <a:rPr lang="en-US" sz="1600" baseline="0" dirty="0"/>
                        <a:t>Allows some patient schedule and travel flexibility</a:t>
                      </a:r>
                      <a:endParaRPr lang="en-US" sz="1600" dirty="0">
                        <a:solidFill>
                          <a:srgbClr val="000000"/>
                        </a:solidFill>
                        <a:latin typeface="+mn-lt"/>
                        <a:cs typeface="Arial" panose="020B0604020202020204" pitchFamily="34" charset="0"/>
                      </a:endParaRPr>
                    </a:p>
                  </a:txBody>
                  <a:tcPr/>
                </a:tc>
                <a:tc>
                  <a:txBody>
                    <a:bodyPr/>
                    <a:lstStyle>
                      <a:lvl1pPr marL="0" algn="l" defTabSz="847521" rtl="0" eaLnBrk="1" latinLnBrk="0" hangingPunct="1">
                        <a:defRPr sz="1600" kern="1200">
                          <a:solidFill>
                            <a:schemeClr val="dk1"/>
                          </a:solidFill>
                          <a:latin typeface="Calibri"/>
                        </a:defRPr>
                      </a:lvl1pPr>
                      <a:lvl2pPr marL="423761" algn="l" defTabSz="847521" rtl="0" eaLnBrk="1" latinLnBrk="0" hangingPunct="1">
                        <a:defRPr sz="1600" kern="1200">
                          <a:solidFill>
                            <a:schemeClr val="dk1"/>
                          </a:solidFill>
                          <a:latin typeface="Calibri"/>
                        </a:defRPr>
                      </a:lvl2pPr>
                      <a:lvl3pPr marL="847521" algn="l" defTabSz="847521" rtl="0" eaLnBrk="1" latinLnBrk="0" hangingPunct="1">
                        <a:defRPr sz="1600" kern="1200">
                          <a:solidFill>
                            <a:schemeClr val="dk1"/>
                          </a:solidFill>
                          <a:latin typeface="Calibri"/>
                        </a:defRPr>
                      </a:lvl3pPr>
                      <a:lvl4pPr marL="1271281" algn="l" defTabSz="847521" rtl="0" eaLnBrk="1" latinLnBrk="0" hangingPunct="1">
                        <a:defRPr sz="1600" kern="1200">
                          <a:solidFill>
                            <a:schemeClr val="dk1"/>
                          </a:solidFill>
                          <a:latin typeface="Calibri"/>
                        </a:defRPr>
                      </a:lvl4pPr>
                      <a:lvl5pPr marL="1695043" algn="l" defTabSz="847521" rtl="0" eaLnBrk="1" latinLnBrk="0" hangingPunct="1">
                        <a:defRPr sz="1600" kern="1200">
                          <a:solidFill>
                            <a:schemeClr val="dk1"/>
                          </a:solidFill>
                          <a:latin typeface="Calibri"/>
                        </a:defRPr>
                      </a:lvl5pPr>
                      <a:lvl6pPr marL="2118802" algn="l" defTabSz="847521" rtl="0" eaLnBrk="1" latinLnBrk="0" hangingPunct="1">
                        <a:defRPr sz="1600" kern="1200">
                          <a:solidFill>
                            <a:schemeClr val="dk1"/>
                          </a:solidFill>
                          <a:latin typeface="Calibri"/>
                        </a:defRPr>
                      </a:lvl6pPr>
                      <a:lvl7pPr marL="2542565" algn="l" defTabSz="847521" rtl="0" eaLnBrk="1" latinLnBrk="0" hangingPunct="1">
                        <a:defRPr sz="1600" kern="1200">
                          <a:solidFill>
                            <a:schemeClr val="dk1"/>
                          </a:solidFill>
                          <a:latin typeface="Calibri"/>
                        </a:defRPr>
                      </a:lvl7pPr>
                      <a:lvl8pPr marL="2966323" algn="l" defTabSz="847521" rtl="0" eaLnBrk="1" latinLnBrk="0" hangingPunct="1">
                        <a:defRPr sz="1600" kern="1200">
                          <a:solidFill>
                            <a:schemeClr val="dk1"/>
                          </a:solidFill>
                          <a:latin typeface="Calibri"/>
                        </a:defRPr>
                      </a:lvl8pPr>
                      <a:lvl9pPr marL="3390086" algn="l" defTabSz="847521" rtl="0" eaLnBrk="1" latinLnBrk="0" hangingPunct="1">
                        <a:defRPr sz="1600" kern="1200">
                          <a:solidFill>
                            <a:schemeClr val="dk1"/>
                          </a:solidFill>
                          <a:latin typeface="Calibri"/>
                        </a:defRPr>
                      </a:lvl9pPr>
                    </a:lstStyle>
                    <a:p>
                      <a:pPr marL="182880" marR="0" lvl="0" indent="-18288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sz="1600" dirty="0"/>
                        <a:t>No addictive potential or diversion risk</a:t>
                      </a:r>
                    </a:p>
                    <a:p>
                      <a:pPr marL="182880" marR="0" lvl="0" indent="-18288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sz="1600" dirty="0"/>
                        <a:t>Option for indi</a:t>
                      </a:r>
                      <a:r>
                        <a:rPr lang="en-US" sz="1600" baseline="0" dirty="0"/>
                        <a:t>viduals seeking to avoid all opioids</a:t>
                      </a:r>
                    </a:p>
                    <a:p>
                      <a:pPr marL="182880" marR="0" lvl="0" indent="-182880" algn="l" defTabSz="914400"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sz="1600" baseline="0" dirty="0"/>
                        <a:t>Daily oral dose or monthly injection</a:t>
                      </a:r>
                      <a:endParaRPr lang="en-US" sz="1600" dirty="0">
                        <a:solidFill>
                          <a:srgbClr val="000000"/>
                        </a:solidFill>
                        <a:latin typeface="+mn-lt"/>
                        <a:cs typeface="Arial" panose="020B0604020202020204" pitchFamily="34" charset="0"/>
                      </a:endParaRPr>
                    </a:p>
                  </a:txBody>
                  <a:tcPr/>
                </a:tc>
                <a:extLst>
                  <a:ext uri="{0D108BD9-81ED-4DB2-BD59-A6C34878D82A}">
                    <a16:rowId xmlns:a16="http://schemas.microsoft.com/office/drawing/2014/main" val="2200505615"/>
                  </a:ext>
                </a:extLst>
              </a:tr>
            </a:tbl>
          </a:graphicData>
        </a:graphic>
      </p:graphicFrame>
    </p:spTree>
    <p:extLst>
      <p:ext uri="{BB962C8B-B14F-4D97-AF65-F5344CB8AC3E}">
        <p14:creationId xmlns:p14="http://schemas.microsoft.com/office/powerpoint/2010/main" val="94547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519-94E7-414B-9493-E8923438A4C9}"/>
              </a:ext>
            </a:extLst>
          </p:cNvPr>
          <p:cNvSpPr>
            <a:spLocks noGrp="1"/>
          </p:cNvSpPr>
          <p:nvPr>
            <p:ph type="title"/>
          </p:nvPr>
        </p:nvSpPr>
        <p:spPr/>
        <p:txBody>
          <a:bodyPr>
            <a:normAutofit fontScale="90000"/>
          </a:bodyPr>
          <a:lstStyle/>
          <a:p>
            <a:r>
              <a:rPr lang="en-US" dirty="0"/>
              <a:t>Long-Lasting Abnormalities </a:t>
            </a:r>
            <a:br>
              <a:rPr lang="en-US" dirty="0"/>
            </a:br>
            <a:r>
              <a:rPr lang="en-US" dirty="0"/>
              <a:t>In Brain Dopamine Transporters</a:t>
            </a:r>
          </a:p>
        </p:txBody>
      </p:sp>
      <p:sp>
        <p:nvSpPr>
          <p:cNvPr id="17" name="Text Placeholder 16">
            <a:extLst>
              <a:ext uri="{FF2B5EF4-FFF2-40B4-BE49-F238E27FC236}">
                <a16:creationId xmlns:a16="http://schemas.microsoft.com/office/drawing/2014/main" id="{0D4C2908-2D11-4858-82DA-8DDA3F73D429}"/>
              </a:ext>
            </a:extLst>
          </p:cNvPr>
          <p:cNvSpPr>
            <a:spLocks noGrp="1"/>
          </p:cNvSpPr>
          <p:nvPr>
            <p:ph type="body" sz="quarter" idx="10"/>
          </p:nvPr>
        </p:nvSpPr>
        <p:spPr/>
        <p:txBody>
          <a:bodyPr/>
          <a:lstStyle/>
          <a:p>
            <a:r>
              <a:rPr lang="en-US" dirty="0"/>
              <a:t>Volkow ND, et al. </a:t>
            </a:r>
            <a:r>
              <a:rPr lang="en-US" i="1" dirty="0"/>
              <a:t>J Neurosci. </a:t>
            </a:r>
            <a:r>
              <a:rPr lang="en-US" dirty="0"/>
              <a:t>2001;21(23):9414-9418. Courtesy of the authors.</a:t>
            </a:r>
          </a:p>
        </p:txBody>
      </p:sp>
      <p:pic>
        <p:nvPicPr>
          <p:cNvPr id="4" name="Picture 2">
            <a:extLst>
              <a:ext uri="{FF2B5EF4-FFF2-40B4-BE49-F238E27FC236}">
                <a16:creationId xmlns:a16="http://schemas.microsoft.com/office/drawing/2014/main" id="{8AB53DB3-8E40-4469-A7B2-EAC9FE2EE6B8}"/>
              </a:ext>
            </a:extLst>
          </p:cNvPr>
          <p:cNvPicPr>
            <a:picLocks noChangeAspect="1" noChangeArrowheads="1"/>
          </p:cNvPicPr>
          <p:nvPr/>
        </p:nvPicPr>
        <p:blipFill>
          <a:blip r:embed="rId2" cstate="print"/>
          <a:srcRect l="9166" t="4445" r="57225" b="71111"/>
          <a:stretch>
            <a:fillRect/>
          </a:stretch>
        </p:blipFill>
        <p:spPr bwMode="auto">
          <a:xfrm>
            <a:off x="522570" y="1085519"/>
            <a:ext cx="2347208" cy="2926080"/>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7D3AF48B-8446-4431-8627-2097C2BE0120}"/>
              </a:ext>
            </a:extLst>
          </p:cNvPr>
          <p:cNvGrpSpPr/>
          <p:nvPr/>
        </p:nvGrpSpPr>
        <p:grpSpPr>
          <a:xfrm>
            <a:off x="3164172" y="1085519"/>
            <a:ext cx="5586515" cy="2988895"/>
            <a:chOff x="3164172" y="1157078"/>
            <a:chExt cx="5586515" cy="2988895"/>
          </a:xfrm>
        </p:grpSpPr>
        <p:pic>
          <p:nvPicPr>
            <p:cNvPr id="5" name="Picture 4">
              <a:extLst>
                <a:ext uri="{FF2B5EF4-FFF2-40B4-BE49-F238E27FC236}">
                  <a16:creationId xmlns:a16="http://schemas.microsoft.com/office/drawing/2014/main" id="{0649DA0F-9062-41CC-A3CD-FD7E960CA110}"/>
                </a:ext>
              </a:extLst>
            </p:cNvPr>
            <p:cNvPicPr>
              <a:picLocks noChangeAspect="1" noChangeArrowheads="1"/>
            </p:cNvPicPr>
            <p:nvPr/>
          </p:nvPicPr>
          <p:blipFill>
            <a:blip r:embed="rId2" cstate="print"/>
            <a:srcRect l="7639" t="32222" r="54169" b="41112"/>
            <a:stretch>
              <a:fillRect/>
            </a:stretch>
          </p:blipFill>
          <p:spPr bwMode="auto">
            <a:xfrm>
              <a:off x="3164172" y="1157078"/>
              <a:ext cx="2577170" cy="2926080"/>
            </a:xfrm>
            <a:prstGeom prst="rect">
              <a:avLst/>
            </a:prstGeom>
            <a:noFill/>
            <a:ln w="9525">
              <a:noFill/>
              <a:miter lim="800000"/>
              <a:headEnd/>
              <a:tailEnd/>
            </a:ln>
          </p:spPr>
        </p:pic>
        <p:pic>
          <p:nvPicPr>
            <p:cNvPr id="6" name="Picture 5">
              <a:extLst>
                <a:ext uri="{FF2B5EF4-FFF2-40B4-BE49-F238E27FC236}">
                  <a16:creationId xmlns:a16="http://schemas.microsoft.com/office/drawing/2014/main" id="{C8C40B67-362C-4C10-BB25-F3C0BED13976}"/>
                </a:ext>
              </a:extLst>
            </p:cNvPr>
            <p:cNvPicPr>
              <a:picLocks noChangeAspect="1" noChangeArrowheads="1"/>
            </p:cNvPicPr>
            <p:nvPr/>
          </p:nvPicPr>
          <p:blipFill>
            <a:blip r:embed="rId2" cstate="print"/>
            <a:srcRect l="9166" t="65556" r="54169" b="7777"/>
            <a:stretch>
              <a:fillRect/>
            </a:stretch>
          </p:blipFill>
          <p:spPr bwMode="auto">
            <a:xfrm>
              <a:off x="5575186" y="1157078"/>
              <a:ext cx="2474084" cy="2926080"/>
            </a:xfrm>
            <a:prstGeom prst="rect">
              <a:avLst/>
            </a:prstGeom>
            <a:noFill/>
            <a:ln w="9525">
              <a:noFill/>
              <a:miter lim="800000"/>
              <a:headEnd/>
              <a:tailEnd/>
            </a:ln>
          </p:spPr>
        </p:pic>
        <p:grpSp>
          <p:nvGrpSpPr>
            <p:cNvPr id="7" name="Group 9">
              <a:extLst>
                <a:ext uri="{FF2B5EF4-FFF2-40B4-BE49-F238E27FC236}">
                  <a16:creationId xmlns:a16="http://schemas.microsoft.com/office/drawing/2014/main" id="{AE1C26AB-4324-46B5-A171-4929CA25154F}"/>
                </a:ext>
              </a:extLst>
            </p:cNvPr>
            <p:cNvGrpSpPr>
              <a:grpSpLocks/>
            </p:cNvGrpSpPr>
            <p:nvPr/>
          </p:nvGrpSpPr>
          <p:grpSpPr bwMode="auto">
            <a:xfrm>
              <a:off x="7967661" y="1488020"/>
              <a:ext cx="783026" cy="2657953"/>
              <a:chOff x="5863" y="1718"/>
              <a:chExt cx="394" cy="1219"/>
            </a:xfrm>
          </p:grpSpPr>
          <p:pic>
            <p:nvPicPr>
              <p:cNvPr id="8" name="Picture 10">
                <a:extLst>
                  <a:ext uri="{FF2B5EF4-FFF2-40B4-BE49-F238E27FC236}">
                    <a16:creationId xmlns:a16="http://schemas.microsoft.com/office/drawing/2014/main" id="{4A1D1322-0AF9-4F6C-AC8A-D99106AE59E5}"/>
                  </a:ext>
                </a:extLst>
              </p:cNvPr>
              <p:cNvPicPr>
                <a:picLocks noChangeAspect="1" noChangeArrowheads="1"/>
              </p:cNvPicPr>
              <p:nvPr/>
            </p:nvPicPr>
            <p:blipFill>
              <a:blip r:embed="rId2" cstate="print"/>
              <a:srcRect l="84787" t="38889" r="10439" b="36667"/>
              <a:stretch>
                <a:fillRect/>
              </a:stretch>
            </p:blipFill>
            <p:spPr bwMode="auto">
              <a:xfrm>
                <a:off x="5904" y="1728"/>
                <a:ext cx="150" cy="1056"/>
              </a:xfrm>
              <a:prstGeom prst="rect">
                <a:avLst/>
              </a:prstGeom>
              <a:noFill/>
              <a:ln w="9525">
                <a:noFill/>
                <a:miter lim="800000"/>
                <a:headEnd/>
                <a:tailEnd/>
              </a:ln>
            </p:spPr>
          </p:pic>
          <p:sp>
            <p:nvSpPr>
              <p:cNvPr id="9" name="Text Box 11">
                <a:extLst>
                  <a:ext uri="{FF2B5EF4-FFF2-40B4-BE49-F238E27FC236}">
                    <a16:creationId xmlns:a16="http://schemas.microsoft.com/office/drawing/2014/main" id="{A2844883-AB33-4A70-8814-602E05010114}"/>
                  </a:ext>
                </a:extLst>
              </p:cNvPr>
              <p:cNvSpPr txBox="1">
                <a:spLocks noChangeArrowheads="1"/>
              </p:cNvSpPr>
              <p:nvPr/>
            </p:nvSpPr>
            <p:spPr bwMode="auto">
              <a:xfrm>
                <a:off x="6118" y="2638"/>
                <a:ext cx="139" cy="120"/>
              </a:xfrm>
              <a:prstGeom prst="rect">
                <a:avLst/>
              </a:prstGeom>
              <a:noFill/>
              <a:ln w="9525">
                <a:noFill/>
                <a:miter lim="800000"/>
                <a:headEnd/>
                <a:tailEnd/>
              </a:ln>
              <a:effectLst/>
            </p:spPr>
            <p:txBody>
              <a:bodyPr wrap="none">
                <a:spAutoFit/>
              </a:bodyPr>
              <a:lstStyle/>
              <a:p>
                <a:pPr algn="ctr" eaLnBrk="1" hangingPunct="1">
                  <a:lnSpc>
                    <a:spcPct val="75000"/>
                  </a:lnSpc>
                </a:pPr>
                <a:r>
                  <a:rPr lang="en-US" sz="1400" dirty="0">
                    <a:solidFill>
                      <a:srgbClr val="333333"/>
                    </a:solidFill>
                    <a:ea typeface="Osaka" charset="-128"/>
                  </a:rPr>
                  <a:t>0</a:t>
                </a:r>
              </a:p>
            </p:txBody>
          </p:sp>
          <p:sp>
            <p:nvSpPr>
              <p:cNvPr id="10" name="Text Box 12">
                <a:extLst>
                  <a:ext uri="{FF2B5EF4-FFF2-40B4-BE49-F238E27FC236}">
                    <a16:creationId xmlns:a16="http://schemas.microsoft.com/office/drawing/2014/main" id="{598B2BCD-A8DA-4C1F-9570-8EE5127B943A}"/>
                  </a:ext>
                </a:extLst>
              </p:cNvPr>
              <p:cNvSpPr txBox="1">
                <a:spLocks noChangeArrowheads="1"/>
              </p:cNvSpPr>
              <p:nvPr/>
            </p:nvSpPr>
            <p:spPr bwMode="auto">
              <a:xfrm>
                <a:off x="6118" y="1718"/>
                <a:ext cx="139" cy="120"/>
              </a:xfrm>
              <a:prstGeom prst="rect">
                <a:avLst/>
              </a:prstGeom>
              <a:noFill/>
              <a:ln w="9525">
                <a:noFill/>
                <a:miter lim="800000"/>
                <a:headEnd/>
                <a:tailEnd/>
              </a:ln>
              <a:effectLst/>
            </p:spPr>
            <p:txBody>
              <a:bodyPr wrap="none">
                <a:spAutoFit/>
              </a:bodyPr>
              <a:lstStyle/>
              <a:p>
                <a:pPr algn="ctr" eaLnBrk="1" hangingPunct="1">
                  <a:lnSpc>
                    <a:spcPct val="75000"/>
                  </a:lnSpc>
                </a:pPr>
                <a:r>
                  <a:rPr lang="en-US" sz="1400" dirty="0">
                    <a:solidFill>
                      <a:srgbClr val="333333"/>
                    </a:solidFill>
                    <a:ea typeface="Osaka" charset="-128"/>
                  </a:rPr>
                  <a:t>3</a:t>
                </a:r>
              </a:p>
            </p:txBody>
          </p:sp>
          <p:sp>
            <p:nvSpPr>
              <p:cNvPr id="11" name="Line 13">
                <a:extLst>
                  <a:ext uri="{FF2B5EF4-FFF2-40B4-BE49-F238E27FC236}">
                    <a16:creationId xmlns:a16="http://schemas.microsoft.com/office/drawing/2014/main" id="{744DB104-16AE-45E9-9A33-406D97CA3400}"/>
                  </a:ext>
                </a:extLst>
              </p:cNvPr>
              <p:cNvSpPr>
                <a:spLocks noChangeShapeType="1"/>
              </p:cNvSpPr>
              <p:nvPr/>
            </p:nvSpPr>
            <p:spPr bwMode="auto">
              <a:xfrm>
                <a:off x="6000" y="2688"/>
                <a:ext cx="144" cy="0"/>
              </a:xfrm>
              <a:prstGeom prst="line">
                <a:avLst/>
              </a:prstGeom>
              <a:noFill/>
              <a:ln w="28575">
                <a:solidFill>
                  <a:schemeClr val="bg1"/>
                </a:solidFill>
                <a:round/>
                <a:headEnd type="triangle" w="med" len="med"/>
                <a:tailEnd/>
              </a:ln>
              <a:effectLst/>
            </p:spPr>
            <p:txBody>
              <a:bodyPr/>
              <a:lstStyle/>
              <a:p>
                <a:endParaRPr lang="en-US" dirty="0"/>
              </a:p>
            </p:txBody>
          </p:sp>
          <p:sp>
            <p:nvSpPr>
              <p:cNvPr id="12" name="Line 14">
                <a:extLst>
                  <a:ext uri="{FF2B5EF4-FFF2-40B4-BE49-F238E27FC236}">
                    <a16:creationId xmlns:a16="http://schemas.microsoft.com/office/drawing/2014/main" id="{5625A281-8E2A-4031-8A65-ECFD19268DF4}"/>
                  </a:ext>
                </a:extLst>
              </p:cNvPr>
              <p:cNvSpPr>
                <a:spLocks noChangeShapeType="1"/>
              </p:cNvSpPr>
              <p:nvPr/>
            </p:nvSpPr>
            <p:spPr bwMode="auto">
              <a:xfrm>
                <a:off x="6000" y="1768"/>
                <a:ext cx="144" cy="0"/>
              </a:xfrm>
              <a:prstGeom prst="line">
                <a:avLst/>
              </a:prstGeom>
              <a:noFill/>
              <a:ln w="28575">
                <a:solidFill>
                  <a:schemeClr val="bg1"/>
                </a:solidFill>
                <a:round/>
                <a:headEnd type="triangle" w="med" len="med"/>
                <a:tailEnd/>
              </a:ln>
              <a:effectLst/>
            </p:spPr>
            <p:txBody>
              <a:bodyPr/>
              <a:lstStyle/>
              <a:p>
                <a:endParaRPr lang="en-US" dirty="0"/>
              </a:p>
            </p:txBody>
          </p:sp>
          <p:sp>
            <p:nvSpPr>
              <p:cNvPr id="13" name="Text Box 15">
                <a:extLst>
                  <a:ext uri="{FF2B5EF4-FFF2-40B4-BE49-F238E27FC236}">
                    <a16:creationId xmlns:a16="http://schemas.microsoft.com/office/drawing/2014/main" id="{D2A68CEF-A5FF-4EB3-BC37-F46B90E57F3D}"/>
                  </a:ext>
                </a:extLst>
              </p:cNvPr>
              <p:cNvSpPr txBox="1">
                <a:spLocks noChangeArrowheads="1"/>
              </p:cNvSpPr>
              <p:nvPr/>
            </p:nvSpPr>
            <p:spPr bwMode="auto">
              <a:xfrm>
                <a:off x="5863" y="2817"/>
                <a:ext cx="333" cy="120"/>
              </a:xfrm>
              <a:prstGeom prst="rect">
                <a:avLst/>
              </a:prstGeom>
              <a:noFill/>
              <a:ln w="9525">
                <a:noFill/>
                <a:miter lim="800000"/>
                <a:headEnd/>
                <a:tailEnd/>
              </a:ln>
              <a:effectLst/>
            </p:spPr>
            <p:txBody>
              <a:bodyPr wrap="none">
                <a:spAutoFit/>
              </a:bodyPr>
              <a:lstStyle/>
              <a:p>
                <a:pPr algn="ctr" eaLnBrk="1" hangingPunct="1">
                  <a:lnSpc>
                    <a:spcPct val="75000"/>
                  </a:lnSpc>
                </a:pPr>
                <a:r>
                  <a:rPr lang="en-US" sz="1400" dirty="0">
                    <a:solidFill>
                      <a:srgbClr val="333333"/>
                    </a:solidFill>
                    <a:ea typeface="Osaka" charset="-128"/>
                  </a:rPr>
                  <a:t>ml/gm</a:t>
                </a:r>
              </a:p>
            </p:txBody>
          </p:sp>
        </p:grpSp>
      </p:grpSp>
      <p:sp>
        <p:nvSpPr>
          <p:cNvPr id="18" name="TextBox 17">
            <a:extLst>
              <a:ext uri="{FF2B5EF4-FFF2-40B4-BE49-F238E27FC236}">
                <a16:creationId xmlns:a16="http://schemas.microsoft.com/office/drawing/2014/main" id="{6C2CB3CD-34FE-429E-955F-EB83E183E4AE}"/>
              </a:ext>
            </a:extLst>
          </p:cNvPr>
          <p:cNvSpPr txBox="1"/>
          <p:nvPr/>
        </p:nvSpPr>
        <p:spPr>
          <a:xfrm>
            <a:off x="522570" y="4011599"/>
            <a:ext cx="2347208" cy="338554"/>
          </a:xfrm>
          <a:prstGeom prst="rect">
            <a:avLst/>
          </a:prstGeom>
          <a:noFill/>
        </p:spPr>
        <p:txBody>
          <a:bodyPr wrap="square" rtlCol="0">
            <a:spAutoFit/>
          </a:bodyPr>
          <a:lstStyle/>
          <a:p>
            <a:pPr algn="ctr"/>
            <a:r>
              <a:rPr lang="en-US" sz="1600" dirty="0">
                <a:solidFill>
                  <a:srgbClr val="333333"/>
                </a:solidFill>
              </a:rPr>
              <a:t>Normal Control</a:t>
            </a:r>
          </a:p>
        </p:txBody>
      </p:sp>
      <p:sp>
        <p:nvSpPr>
          <p:cNvPr id="19" name="TextBox 18">
            <a:extLst>
              <a:ext uri="{FF2B5EF4-FFF2-40B4-BE49-F238E27FC236}">
                <a16:creationId xmlns:a16="http://schemas.microsoft.com/office/drawing/2014/main" id="{669C90AA-82C7-4FC1-BCF7-1C41A5E2999D}"/>
              </a:ext>
            </a:extLst>
          </p:cNvPr>
          <p:cNvSpPr txBox="1"/>
          <p:nvPr/>
        </p:nvSpPr>
        <p:spPr>
          <a:xfrm>
            <a:off x="3164172" y="3992227"/>
            <a:ext cx="2577170" cy="491160"/>
          </a:xfrm>
          <a:prstGeom prst="rect">
            <a:avLst/>
          </a:prstGeom>
          <a:noFill/>
        </p:spPr>
        <p:txBody>
          <a:bodyPr wrap="square" rtlCol="0">
            <a:spAutoFit/>
          </a:bodyPr>
          <a:lstStyle/>
          <a:p>
            <a:pPr algn="ctr">
              <a:lnSpc>
                <a:spcPct val="80000"/>
              </a:lnSpc>
            </a:pPr>
            <a:r>
              <a:rPr lang="en-US" sz="1600" dirty="0">
                <a:solidFill>
                  <a:srgbClr val="333333"/>
                </a:solidFill>
              </a:rPr>
              <a:t>Methamphetamine d/o</a:t>
            </a:r>
          </a:p>
          <a:p>
            <a:pPr algn="ctr">
              <a:lnSpc>
                <a:spcPct val="80000"/>
              </a:lnSpc>
            </a:pPr>
            <a:r>
              <a:rPr lang="en-US" sz="1600" dirty="0">
                <a:solidFill>
                  <a:srgbClr val="333333"/>
                </a:solidFill>
              </a:rPr>
              <a:t>(1 month detox)</a:t>
            </a:r>
          </a:p>
        </p:txBody>
      </p:sp>
      <p:sp>
        <p:nvSpPr>
          <p:cNvPr id="20" name="TextBox 19">
            <a:extLst>
              <a:ext uri="{FF2B5EF4-FFF2-40B4-BE49-F238E27FC236}">
                <a16:creationId xmlns:a16="http://schemas.microsoft.com/office/drawing/2014/main" id="{2C240241-5622-402B-BC2B-38DDEAA4F913}"/>
              </a:ext>
            </a:extLst>
          </p:cNvPr>
          <p:cNvSpPr txBox="1"/>
          <p:nvPr/>
        </p:nvSpPr>
        <p:spPr>
          <a:xfrm>
            <a:off x="5662767" y="3992227"/>
            <a:ext cx="2577170" cy="491160"/>
          </a:xfrm>
          <a:prstGeom prst="rect">
            <a:avLst/>
          </a:prstGeom>
          <a:noFill/>
        </p:spPr>
        <p:txBody>
          <a:bodyPr wrap="square" rtlCol="0">
            <a:spAutoFit/>
          </a:bodyPr>
          <a:lstStyle/>
          <a:p>
            <a:pPr algn="ctr">
              <a:lnSpc>
                <a:spcPct val="80000"/>
              </a:lnSpc>
            </a:pPr>
            <a:r>
              <a:rPr lang="en-US" sz="1600" dirty="0">
                <a:solidFill>
                  <a:srgbClr val="333333"/>
                </a:solidFill>
              </a:rPr>
              <a:t>Methamphetamine d/o</a:t>
            </a:r>
          </a:p>
          <a:p>
            <a:pPr algn="ctr">
              <a:lnSpc>
                <a:spcPct val="80000"/>
              </a:lnSpc>
            </a:pPr>
            <a:r>
              <a:rPr lang="en-US" sz="1600" dirty="0">
                <a:solidFill>
                  <a:srgbClr val="333333"/>
                </a:solidFill>
              </a:rPr>
              <a:t>(24 months detox)</a:t>
            </a:r>
          </a:p>
        </p:txBody>
      </p:sp>
    </p:spTree>
    <p:extLst>
      <p:ext uri="{BB962C8B-B14F-4D97-AF65-F5344CB8AC3E}">
        <p14:creationId xmlns:p14="http://schemas.microsoft.com/office/powerpoint/2010/main" val="166406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D4BF-E6B0-4A55-8E30-3D11F24EE442}"/>
              </a:ext>
            </a:extLst>
          </p:cNvPr>
          <p:cNvSpPr>
            <a:spLocks noGrp="1"/>
          </p:cNvSpPr>
          <p:nvPr>
            <p:ph type="title"/>
          </p:nvPr>
        </p:nvSpPr>
        <p:spPr>
          <a:xfrm>
            <a:off x="457200" y="205979"/>
            <a:ext cx="8229600" cy="857250"/>
          </a:xfrm>
        </p:spPr>
        <p:txBody>
          <a:bodyPr>
            <a:noAutofit/>
          </a:bodyPr>
          <a:lstStyle/>
          <a:p>
            <a:r>
              <a:rPr lang="en-US" sz="3500" dirty="0"/>
              <a:t>Medication Treatment of OUD: Options</a:t>
            </a:r>
            <a:r>
              <a:rPr lang="en-US" sz="2400" dirty="0"/>
              <a:t> </a:t>
            </a:r>
            <a:r>
              <a:rPr lang="en-US" sz="2000" b="0" i="1" dirty="0"/>
              <a:t>(cont)</a:t>
            </a:r>
          </a:p>
        </p:txBody>
      </p:sp>
      <p:sp>
        <p:nvSpPr>
          <p:cNvPr id="4" name="Text Placeholder 3">
            <a:extLst>
              <a:ext uri="{FF2B5EF4-FFF2-40B4-BE49-F238E27FC236}">
                <a16:creationId xmlns:a16="http://schemas.microsoft.com/office/drawing/2014/main" id="{301779DA-8B2A-450A-B830-69D9D57364E0}"/>
              </a:ext>
            </a:extLst>
          </p:cNvPr>
          <p:cNvSpPr>
            <a:spLocks noGrp="1"/>
          </p:cNvSpPr>
          <p:nvPr>
            <p:ph type="body" sz="quarter" idx="10"/>
          </p:nvPr>
        </p:nvSpPr>
        <p:spPr/>
        <p:txBody>
          <a:bodyPr/>
          <a:lstStyle/>
          <a:p>
            <a:r>
              <a:rPr lang="en-US" dirty="0"/>
              <a:t>Schuckit MA. </a:t>
            </a:r>
            <a:r>
              <a:rPr lang="en-US" i="1" dirty="0"/>
              <a:t>N Engl J Med</a:t>
            </a:r>
            <a:r>
              <a:rPr lang="en-US" dirty="0"/>
              <a:t>. 2016;375(4):357-368.</a:t>
            </a:r>
          </a:p>
        </p:txBody>
      </p:sp>
      <p:graphicFrame>
        <p:nvGraphicFramePr>
          <p:cNvPr id="5" name="Content Placeholder 4">
            <a:extLst>
              <a:ext uri="{FF2B5EF4-FFF2-40B4-BE49-F238E27FC236}">
                <a16:creationId xmlns:a16="http://schemas.microsoft.com/office/drawing/2014/main" id="{71D62816-C15E-4AA4-BFBF-638325E1583B}"/>
              </a:ext>
            </a:extLst>
          </p:cNvPr>
          <p:cNvGraphicFramePr>
            <a:graphicFrameLocks noGrp="1"/>
          </p:cNvGraphicFramePr>
          <p:nvPr>
            <p:ph idx="1"/>
            <p:extLst>
              <p:ext uri="{D42A27DB-BD31-4B8C-83A1-F6EECF244321}">
                <p14:modId xmlns:p14="http://schemas.microsoft.com/office/powerpoint/2010/main" val="208676392"/>
              </p:ext>
            </p:extLst>
          </p:nvPr>
        </p:nvGraphicFramePr>
        <p:xfrm>
          <a:off x="457200" y="966643"/>
          <a:ext cx="8222777" cy="3344671"/>
        </p:xfrm>
        <a:graphic>
          <a:graphicData uri="http://schemas.openxmlformats.org/drawingml/2006/table">
            <a:tbl>
              <a:tblPr firstRow="1" bandRow="1">
                <a:tableStyleId>{35758FB7-9AC5-4552-8A53-C91805E547FA}</a:tableStyleId>
              </a:tblPr>
              <a:tblGrid>
                <a:gridCol w="1418384">
                  <a:extLst>
                    <a:ext uri="{9D8B030D-6E8A-4147-A177-3AD203B41FA5}">
                      <a16:colId xmlns:a16="http://schemas.microsoft.com/office/drawing/2014/main" val="1646079188"/>
                    </a:ext>
                  </a:extLst>
                </a:gridCol>
                <a:gridCol w="2160046">
                  <a:extLst>
                    <a:ext uri="{9D8B030D-6E8A-4147-A177-3AD203B41FA5}">
                      <a16:colId xmlns:a16="http://schemas.microsoft.com/office/drawing/2014/main" val="2919714503"/>
                    </a:ext>
                  </a:extLst>
                </a:gridCol>
                <a:gridCol w="2207968">
                  <a:extLst>
                    <a:ext uri="{9D8B030D-6E8A-4147-A177-3AD203B41FA5}">
                      <a16:colId xmlns:a16="http://schemas.microsoft.com/office/drawing/2014/main" val="933901535"/>
                    </a:ext>
                  </a:extLst>
                </a:gridCol>
                <a:gridCol w="2436379">
                  <a:extLst>
                    <a:ext uri="{9D8B030D-6E8A-4147-A177-3AD203B41FA5}">
                      <a16:colId xmlns:a16="http://schemas.microsoft.com/office/drawing/2014/main" val="169830868"/>
                    </a:ext>
                  </a:extLst>
                </a:gridCol>
              </a:tblGrid>
              <a:tr h="274320">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endParaRPr lang="en-US" dirty="0"/>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r>
                        <a:rPr lang="en-US" dirty="0"/>
                        <a:t>Methadone</a:t>
                      </a:r>
                      <a:endParaRPr lang="en-US" dirty="0">
                        <a:latin typeface="Arial" panose="020B0604020202020204" pitchFamily="34" charset="0"/>
                        <a:cs typeface="Arial" panose="020B0604020202020204" pitchFamily="34" charset="0"/>
                      </a:endParaRPr>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r>
                        <a:rPr lang="en-US" dirty="0"/>
                        <a:t>Buprenorphine</a:t>
                      </a:r>
                      <a:endParaRPr lang="en-US" dirty="0">
                        <a:latin typeface="Arial" panose="020B0604020202020204" pitchFamily="34" charset="0"/>
                        <a:cs typeface="Arial" panose="020B0604020202020204" pitchFamily="34" charset="0"/>
                      </a:endParaRPr>
                    </a:p>
                  </a:txBody>
                  <a:tcPr>
                    <a:solidFill>
                      <a:srgbClr val="0D3151"/>
                    </a:solidFill>
                  </a:tcPr>
                </a:tc>
                <a:tc>
                  <a:txBody>
                    <a:bodyPr/>
                    <a:lstStyle>
                      <a:lvl1pPr marL="0" algn="l" defTabSz="847521" rtl="0" eaLnBrk="1" latinLnBrk="0" hangingPunct="1">
                        <a:defRPr sz="1600" b="1" kern="1200">
                          <a:solidFill>
                            <a:schemeClr val="lt1"/>
                          </a:solidFill>
                          <a:latin typeface="Calibri"/>
                        </a:defRPr>
                      </a:lvl1pPr>
                      <a:lvl2pPr marL="423761" algn="l" defTabSz="847521" rtl="0" eaLnBrk="1" latinLnBrk="0" hangingPunct="1">
                        <a:defRPr sz="1600" b="1" kern="1200">
                          <a:solidFill>
                            <a:schemeClr val="lt1"/>
                          </a:solidFill>
                          <a:latin typeface="Calibri"/>
                        </a:defRPr>
                      </a:lvl2pPr>
                      <a:lvl3pPr marL="847521" algn="l" defTabSz="847521" rtl="0" eaLnBrk="1" latinLnBrk="0" hangingPunct="1">
                        <a:defRPr sz="1600" b="1" kern="1200">
                          <a:solidFill>
                            <a:schemeClr val="lt1"/>
                          </a:solidFill>
                          <a:latin typeface="Calibri"/>
                        </a:defRPr>
                      </a:lvl3pPr>
                      <a:lvl4pPr marL="1271281" algn="l" defTabSz="847521" rtl="0" eaLnBrk="1" latinLnBrk="0" hangingPunct="1">
                        <a:defRPr sz="1600" b="1" kern="1200">
                          <a:solidFill>
                            <a:schemeClr val="lt1"/>
                          </a:solidFill>
                          <a:latin typeface="Calibri"/>
                        </a:defRPr>
                      </a:lvl4pPr>
                      <a:lvl5pPr marL="1695043" algn="l" defTabSz="847521" rtl="0" eaLnBrk="1" latinLnBrk="0" hangingPunct="1">
                        <a:defRPr sz="1600" b="1" kern="1200">
                          <a:solidFill>
                            <a:schemeClr val="lt1"/>
                          </a:solidFill>
                          <a:latin typeface="Calibri"/>
                        </a:defRPr>
                      </a:lvl5pPr>
                      <a:lvl6pPr marL="2118802" algn="l" defTabSz="847521" rtl="0" eaLnBrk="1" latinLnBrk="0" hangingPunct="1">
                        <a:defRPr sz="1600" b="1" kern="1200">
                          <a:solidFill>
                            <a:schemeClr val="lt1"/>
                          </a:solidFill>
                          <a:latin typeface="Calibri"/>
                        </a:defRPr>
                      </a:lvl6pPr>
                      <a:lvl7pPr marL="2542565" algn="l" defTabSz="847521" rtl="0" eaLnBrk="1" latinLnBrk="0" hangingPunct="1">
                        <a:defRPr sz="1600" b="1" kern="1200">
                          <a:solidFill>
                            <a:schemeClr val="lt1"/>
                          </a:solidFill>
                          <a:latin typeface="Calibri"/>
                        </a:defRPr>
                      </a:lvl7pPr>
                      <a:lvl8pPr marL="2966323" algn="l" defTabSz="847521" rtl="0" eaLnBrk="1" latinLnBrk="0" hangingPunct="1">
                        <a:defRPr sz="1600" b="1" kern="1200">
                          <a:solidFill>
                            <a:schemeClr val="lt1"/>
                          </a:solidFill>
                          <a:latin typeface="Calibri"/>
                        </a:defRPr>
                      </a:lvl8pPr>
                      <a:lvl9pPr marL="3390086" algn="l" defTabSz="847521" rtl="0" eaLnBrk="1" latinLnBrk="0" hangingPunct="1">
                        <a:defRPr sz="1600" b="1" kern="1200">
                          <a:solidFill>
                            <a:schemeClr val="lt1"/>
                          </a:solidFill>
                          <a:latin typeface="Calibri"/>
                        </a:defRPr>
                      </a:lvl9pPr>
                    </a:lstStyle>
                    <a:p>
                      <a:pPr algn="l"/>
                      <a:r>
                        <a:rPr lang="en-US" dirty="0"/>
                        <a:t>Naltrexone (IM)</a:t>
                      </a:r>
                      <a:endParaRPr lang="en-US" dirty="0">
                        <a:latin typeface="Arial" panose="020B0604020202020204" pitchFamily="34" charset="0"/>
                        <a:cs typeface="Arial" panose="020B0604020202020204" pitchFamily="34" charset="0"/>
                      </a:endParaRPr>
                    </a:p>
                  </a:txBody>
                  <a:tcPr>
                    <a:solidFill>
                      <a:srgbClr val="0D3151"/>
                    </a:solidFill>
                  </a:tcPr>
                </a:tc>
                <a:extLst>
                  <a:ext uri="{0D108BD9-81ED-4DB2-BD59-A6C34878D82A}">
                    <a16:rowId xmlns:a16="http://schemas.microsoft.com/office/drawing/2014/main" val="4191988470"/>
                  </a:ext>
                </a:extLst>
              </a:tr>
              <a:tr h="2926080">
                <a:tc>
                  <a:txBody>
                    <a:bodyPr/>
                    <a:lstStyle/>
                    <a:p>
                      <a:r>
                        <a:rPr lang="en-US" sz="1500" b="1" dirty="0"/>
                        <a:t>Barriers/</a:t>
                      </a:r>
                    </a:p>
                    <a:p>
                      <a:r>
                        <a:rPr lang="en-US" sz="1500" b="1" dirty="0"/>
                        <a:t>Concerns</a:t>
                      </a:r>
                      <a:endParaRPr lang="en-US" sz="1500" b="1" dirty="0">
                        <a:solidFill>
                          <a:srgbClr val="000000"/>
                        </a:solidFill>
                        <a:latin typeface="Arial" panose="020B0604020202020204" pitchFamily="34" charset="0"/>
                        <a:cs typeface="Arial" panose="020B0604020202020204" pitchFamily="34" charset="0"/>
                      </a:endParaRPr>
                    </a:p>
                  </a:txBody>
                  <a:tcPr/>
                </a:tc>
                <a:tc>
                  <a:txBody>
                    <a:bodyPr/>
                    <a:lstStyle/>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Stigma</a:t>
                      </a:r>
                    </a:p>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Must be prescribed through a registered program</a:t>
                      </a:r>
                    </a:p>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Daily, in-person dosing early in treatment</a:t>
                      </a:r>
                    </a:p>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Restricts patient travel</a:t>
                      </a:r>
                    </a:p>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QT prolongation</a:t>
                      </a:r>
                    </a:p>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Drug-drug interactions</a:t>
                      </a:r>
                    </a:p>
                  </a:txBody>
                  <a:tcPr/>
                </a:tc>
                <a:tc>
                  <a:txBody>
                    <a:bodyPr/>
                    <a:lstStyle/>
                    <a:p>
                      <a:pPr marL="182880" indent="-182880" algn="l" defTabSz="847521" rtl="0" eaLnBrk="1" latinLnBrk="0" hangingPunct="1">
                        <a:lnSpc>
                          <a:spcPct val="90000"/>
                        </a:lnSpc>
                        <a:spcBef>
                          <a:spcPts val="400"/>
                        </a:spcBef>
                        <a:buFont typeface="Wingdings" panose="05000000000000000000" pitchFamily="2" charset="2"/>
                        <a:buChar char="§"/>
                      </a:pPr>
                      <a:r>
                        <a:rPr lang="en-US" sz="1600" kern="1200" dirty="0">
                          <a:solidFill>
                            <a:schemeClr val="dk1"/>
                          </a:solidFill>
                          <a:latin typeface="Calibri"/>
                          <a:ea typeface="+mn-ea"/>
                          <a:cs typeface="+mn-cs"/>
                        </a:rPr>
                        <a:t>Daily adherence</a:t>
                      </a:r>
                    </a:p>
                    <a:p>
                      <a:pPr marL="182880" indent="-182880" algn="l" defTabSz="847521" rtl="0" eaLnBrk="1" latinLnBrk="0" hangingPunct="1">
                        <a:lnSpc>
                          <a:spcPct val="90000"/>
                        </a:lnSpc>
                        <a:spcBef>
                          <a:spcPts val="600"/>
                        </a:spcBef>
                        <a:buFont typeface="Wingdings" panose="05000000000000000000" pitchFamily="2" charset="2"/>
                        <a:buChar char="§"/>
                      </a:pPr>
                      <a:r>
                        <a:rPr lang="en-US" sz="1600" kern="1200" dirty="0">
                          <a:solidFill>
                            <a:schemeClr val="dk1"/>
                          </a:solidFill>
                          <a:latin typeface="Calibri"/>
                          <a:ea typeface="+mn-ea"/>
                          <a:cs typeface="+mn-cs"/>
                        </a:rPr>
                        <a:t>Diversion</a:t>
                      </a:r>
                    </a:p>
                    <a:p>
                      <a:pPr marL="182880" indent="-182880" algn="l" defTabSz="847521" rtl="0" eaLnBrk="1" latinLnBrk="0" hangingPunct="1">
                        <a:lnSpc>
                          <a:spcPct val="90000"/>
                        </a:lnSpc>
                        <a:spcBef>
                          <a:spcPts val="600"/>
                        </a:spcBef>
                        <a:buFont typeface="Wingdings" panose="05000000000000000000" pitchFamily="2" charset="2"/>
                        <a:buChar char="§"/>
                      </a:pPr>
                      <a:r>
                        <a:rPr lang="en-US" sz="1600" kern="1200" dirty="0">
                          <a:solidFill>
                            <a:schemeClr val="dk1"/>
                          </a:solidFill>
                          <a:latin typeface="Calibri"/>
                          <a:ea typeface="+mn-ea"/>
                          <a:cs typeface="+mn-cs"/>
                        </a:rPr>
                        <a:t>“Bridge” between illicit opioid use</a:t>
                      </a:r>
                    </a:p>
                    <a:p>
                      <a:pPr marL="182880" indent="-182880" algn="l" defTabSz="847521" rtl="0" eaLnBrk="1" latinLnBrk="0" hangingPunct="1">
                        <a:lnSpc>
                          <a:spcPct val="90000"/>
                        </a:lnSpc>
                        <a:spcBef>
                          <a:spcPts val="600"/>
                        </a:spcBef>
                        <a:buFont typeface="Wingdings" panose="05000000000000000000" pitchFamily="2" charset="2"/>
                        <a:buChar char="§"/>
                      </a:pPr>
                      <a:r>
                        <a:rPr lang="en-US" sz="1600" kern="1200" dirty="0">
                          <a:solidFill>
                            <a:schemeClr val="dk1"/>
                          </a:solidFill>
                          <a:latin typeface="Calibri"/>
                          <a:ea typeface="+mn-ea"/>
                          <a:cs typeface="+mn-cs"/>
                        </a:rPr>
                        <a:t>Providers must complete training, apply for a waiver to prescribe</a:t>
                      </a:r>
                    </a:p>
                    <a:p>
                      <a:pPr marL="182880" indent="-182880" algn="l" defTabSz="847521" rtl="0" eaLnBrk="1" latinLnBrk="0" hangingPunct="1">
                        <a:lnSpc>
                          <a:spcPct val="90000"/>
                        </a:lnSpc>
                        <a:spcBef>
                          <a:spcPts val="600"/>
                        </a:spcBef>
                        <a:buFont typeface="Wingdings" panose="05000000000000000000" pitchFamily="2" charset="2"/>
                        <a:buChar char="§"/>
                      </a:pPr>
                      <a:r>
                        <a:rPr lang="en-US" sz="1600" kern="1200" dirty="0">
                          <a:solidFill>
                            <a:schemeClr val="dk1"/>
                          </a:solidFill>
                          <a:latin typeface="Calibri"/>
                          <a:ea typeface="+mn-ea"/>
                          <a:cs typeface="+mn-cs"/>
                        </a:rPr>
                        <a:t>Child ingestions</a:t>
                      </a:r>
                    </a:p>
                    <a:p>
                      <a:pPr marL="182880" marR="0" lvl="0" indent="-182880" algn="l" defTabSz="847521" rtl="0" eaLnBrk="1" fontAlgn="auto" latinLnBrk="0" hangingPunct="1">
                        <a:lnSpc>
                          <a:spcPct val="90000"/>
                        </a:lnSpc>
                        <a:spcBef>
                          <a:spcPts val="600"/>
                        </a:spcBef>
                        <a:spcAft>
                          <a:spcPts val="0"/>
                        </a:spcAft>
                        <a:buClrTx/>
                        <a:buSzTx/>
                        <a:buFont typeface="Wingdings" panose="05000000000000000000" pitchFamily="2" charset="2"/>
                        <a:buChar char="§"/>
                        <a:tabLst/>
                        <a:defRPr/>
                      </a:pPr>
                      <a:r>
                        <a:rPr lang="en-US" sz="1600" kern="1200" dirty="0">
                          <a:solidFill>
                            <a:schemeClr val="dk1"/>
                          </a:solidFill>
                          <a:latin typeface="Calibri"/>
                          <a:ea typeface="+mn-ea"/>
                          <a:cs typeface="+mn-cs"/>
                        </a:rPr>
                        <a:t>Pain management</a:t>
                      </a:r>
                    </a:p>
                  </a:txBody>
                  <a:tcPr/>
                </a:tc>
                <a:tc>
                  <a:txBody>
                    <a:bodyPr/>
                    <a:lstStyle/>
                    <a:p>
                      <a:pPr marL="182880" marR="0" lvl="0" indent="-182880" algn="l" defTabSz="847521"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kern="1200" dirty="0">
                          <a:solidFill>
                            <a:schemeClr val="dk1"/>
                          </a:solidFill>
                          <a:latin typeface="Calibri"/>
                          <a:ea typeface="+mn-ea"/>
                          <a:cs typeface="+mn-cs"/>
                        </a:rPr>
                        <a:t>Must be opioid-free</a:t>
                      </a:r>
                    </a:p>
                    <a:p>
                      <a:pPr marL="182880" marR="0" lvl="0" indent="-182880" algn="l" defTabSz="847521"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kern="1200" dirty="0">
                          <a:solidFill>
                            <a:schemeClr val="dk1"/>
                          </a:solidFill>
                          <a:latin typeface="Calibri"/>
                          <a:ea typeface="+mn-ea"/>
                          <a:cs typeface="+mn-cs"/>
                        </a:rPr>
                        <a:t>Risk of overdose if stop NTX and resume opioid</a:t>
                      </a:r>
                    </a:p>
                    <a:p>
                      <a:pPr marL="182880" marR="0" lvl="0" indent="-182880" algn="l" defTabSz="847521"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kern="1200" dirty="0">
                          <a:solidFill>
                            <a:schemeClr val="dk1"/>
                          </a:solidFill>
                          <a:latin typeface="Calibri"/>
                          <a:ea typeface="+mn-ea"/>
                          <a:cs typeface="+mn-cs"/>
                        </a:rPr>
                        <a:t>Pain management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23802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9637-115E-4C75-A661-EFACBEA67695}"/>
              </a:ext>
            </a:extLst>
          </p:cNvPr>
          <p:cNvSpPr>
            <a:spLocks noGrp="1"/>
          </p:cNvSpPr>
          <p:nvPr>
            <p:ph type="title"/>
          </p:nvPr>
        </p:nvSpPr>
        <p:spPr/>
        <p:txBody>
          <a:bodyPr>
            <a:noAutofit/>
          </a:bodyPr>
          <a:lstStyle/>
          <a:p>
            <a:r>
              <a:rPr lang="fr-FR" dirty="0"/>
              <a:t>MAT (Buprenorphine):</a:t>
            </a:r>
            <a:br>
              <a:rPr lang="fr-FR" dirty="0"/>
            </a:br>
            <a:r>
              <a:rPr lang="fr-FR" dirty="0"/>
              <a:t>Maintenance vs Taper</a:t>
            </a:r>
            <a:endParaRPr lang="en-US" dirty="0"/>
          </a:p>
        </p:txBody>
      </p:sp>
      <p:sp>
        <p:nvSpPr>
          <p:cNvPr id="3" name="Content Placeholder 2">
            <a:extLst>
              <a:ext uri="{FF2B5EF4-FFF2-40B4-BE49-F238E27FC236}">
                <a16:creationId xmlns:a16="http://schemas.microsoft.com/office/drawing/2014/main" id="{141DE305-CA34-48A5-97EB-D55CA744A52E}"/>
              </a:ext>
            </a:extLst>
          </p:cNvPr>
          <p:cNvSpPr>
            <a:spLocks noGrp="1"/>
          </p:cNvSpPr>
          <p:nvPr>
            <p:ph idx="1"/>
          </p:nvPr>
        </p:nvSpPr>
        <p:spPr>
          <a:xfrm>
            <a:off x="899410" y="1037351"/>
            <a:ext cx="7360170" cy="765571"/>
          </a:xfrm>
        </p:spPr>
        <p:txBody>
          <a:bodyPr>
            <a:normAutofit/>
          </a:bodyPr>
          <a:lstStyle/>
          <a:p>
            <a:pPr marL="0" indent="0" algn="ctr">
              <a:lnSpc>
                <a:spcPct val="80000"/>
              </a:lnSpc>
              <a:buNone/>
            </a:pPr>
            <a:r>
              <a:rPr lang="en-US" sz="2000" dirty="0"/>
              <a:t>All received weekly individual cognitive-behavioral counseling and thrice-per-week supervised urine toxicology </a:t>
            </a:r>
          </a:p>
        </p:txBody>
      </p:sp>
      <p:sp>
        <p:nvSpPr>
          <p:cNvPr id="116" name="Text Placeholder 115">
            <a:extLst>
              <a:ext uri="{FF2B5EF4-FFF2-40B4-BE49-F238E27FC236}">
                <a16:creationId xmlns:a16="http://schemas.microsoft.com/office/drawing/2014/main" id="{A830EA01-7114-429B-8C00-1AED184E50F3}"/>
              </a:ext>
            </a:extLst>
          </p:cNvPr>
          <p:cNvSpPr>
            <a:spLocks noGrp="1"/>
          </p:cNvSpPr>
          <p:nvPr>
            <p:ph type="body" sz="quarter" idx="10"/>
          </p:nvPr>
        </p:nvSpPr>
        <p:spPr/>
        <p:txBody>
          <a:bodyPr/>
          <a:lstStyle/>
          <a:p>
            <a:r>
              <a:rPr lang="en-US" dirty="0"/>
              <a:t>Kakko J, et al. </a:t>
            </a:r>
            <a:r>
              <a:rPr lang="en-US" i="1" dirty="0"/>
              <a:t>Lancet</a:t>
            </a:r>
            <a:r>
              <a:rPr lang="en-US" dirty="0"/>
              <a:t>. 2003;361(9358):662-668.</a:t>
            </a:r>
          </a:p>
        </p:txBody>
      </p:sp>
      <p:pic>
        <p:nvPicPr>
          <p:cNvPr id="118" name="Picture 117">
            <a:extLst>
              <a:ext uri="{FF2B5EF4-FFF2-40B4-BE49-F238E27FC236}">
                <a16:creationId xmlns:a16="http://schemas.microsoft.com/office/drawing/2014/main" id="{DD4AF8C6-D582-4C80-BFB8-157B46BD025C}"/>
              </a:ext>
            </a:extLst>
          </p:cNvPr>
          <p:cNvPicPr>
            <a:picLocks noChangeAspect="1"/>
          </p:cNvPicPr>
          <p:nvPr/>
        </p:nvPicPr>
        <p:blipFill>
          <a:blip r:embed="rId2"/>
          <a:stretch>
            <a:fillRect/>
          </a:stretch>
        </p:blipFill>
        <p:spPr>
          <a:xfrm>
            <a:off x="2093572" y="1621766"/>
            <a:ext cx="4956855" cy="272163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373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3774-CB4E-4B2B-A994-596D2D6DE674}"/>
              </a:ext>
            </a:extLst>
          </p:cNvPr>
          <p:cNvSpPr>
            <a:spLocks noGrp="1"/>
          </p:cNvSpPr>
          <p:nvPr>
            <p:ph type="title"/>
          </p:nvPr>
        </p:nvSpPr>
        <p:spPr/>
        <p:txBody>
          <a:bodyPr/>
          <a:lstStyle/>
          <a:p>
            <a:r>
              <a:rPr lang="en-US" dirty="0"/>
              <a:t>Relapse While on Treatment</a:t>
            </a:r>
          </a:p>
        </p:txBody>
      </p:sp>
      <p:sp>
        <p:nvSpPr>
          <p:cNvPr id="3" name="Content Placeholder 2">
            <a:extLst>
              <a:ext uri="{FF2B5EF4-FFF2-40B4-BE49-F238E27FC236}">
                <a16:creationId xmlns:a16="http://schemas.microsoft.com/office/drawing/2014/main" id="{607A7A6A-3208-4CF8-AC2C-145403B078C7}"/>
              </a:ext>
            </a:extLst>
          </p:cNvPr>
          <p:cNvSpPr>
            <a:spLocks noGrp="1"/>
          </p:cNvSpPr>
          <p:nvPr>
            <p:ph idx="1"/>
          </p:nvPr>
        </p:nvSpPr>
        <p:spPr/>
        <p:txBody>
          <a:bodyPr>
            <a:normAutofit/>
          </a:bodyPr>
          <a:lstStyle/>
          <a:p>
            <a:r>
              <a:rPr lang="en-US" sz="2400" dirty="0"/>
              <a:t>Relapse less often on medication, but still occurs</a:t>
            </a:r>
          </a:p>
          <a:p>
            <a:pPr>
              <a:spcBef>
                <a:spcPts val="600"/>
              </a:spcBef>
            </a:pPr>
            <a:r>
              <a:rPr lang="en-US" sz="2400" dirty="0"/>
              <a:t>Patients may still struggle with other substances such as cocaine, even when not relapsing with opioid use</a:t>
            </a:r>
          </a:p>
          <a:p>
            <a:pPr>
              <a:spcBef>
                <a:spcPts val="600"/>
              </a:spcBef>
            </a:pPr>
            <a:r>
              <a:rPr lang="en-US" sz="2400" dirty="0"/>
              <a:t>Use privileges as behavioral contingencies</a:t>
            </a:r>
          </a:p>
          <a:p>
            <a:pPr lvl="1"/>
            <a:r>
              <a:rPr lang="en-US" sz="2000" dirty="0"/>
              <a:t>Longer prescriptions depend on progress</a:t>
            </a:r>
          </a:p>
          <a:p>
            <a:pPr>
              <a:spcBef>
                <a:spcPts val="600"/>
              </a:spcBef>
            </a:pPr>
            <a:r>
              <a:rPr lang="en-US" sz="2400" dirty="0"/>
              <a:t>Negotiate responses to concerning behavior</a:t>
            </a:r>
          </a:p>
          <a:p>
            <a:pPr lvl="1"/>
            <a:r>
              <a:rPr lang="en-US" sz="2000" dirty="0"/>
              <a:t>Plan has to make sense for patient, you and your office </a:t>
            </a:r>
          </a:p>
          <a:p>
            <a:pPr lvl="1"/>
            <a:r>
              <a:rPr lang="en-US" sz="2000" dirty="0"/>
              <a:t>Increase frequency of visits, counseling, urine tox</a:t>
            </a:r>
          </a:p>
          <a:p>
            <a:pPr lvl="1"/>
            <a:r>
              <a:rPr lang="en-US" sz="2000" dirty="0"/>
              <a:t>Consider increased level of care: Methadone maintenance, intensive outpatient program, partial hospitalization, or residential care</a:t>
            </a:r>
          </a:p>
          <a:p>
            <a:endParaRPr lang="en-US" sz="2400" dirty="0"/>
          </a:p>
        </p:txBody>
      </p:sp>
    </p:spTree>
    <p:extLst>
      <p:ext uri="{BB962C8B-B14F-4D97-AF65-F5344CB8AC3E}">
        <p14:creationId xmlns:p14="http://schemas.microsoft.com/office/powerpoint/2010/main" val="3251113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ADF5-2191-4944-A5B7-165F1A757DCE}"/>
              </a:ext>
            </a:extLst>
          </p:cNvPr>
          <p:cNvSpPr>
            <a:spLocks noGrp="1"/>
          </p:cNvSpPr>
          <p:nvPr>
            <p:ph type="title"/>
          </p:nvPr>
        </p:nvSpPr>
        <p:spPr/>
        <p:txBody>
          <a:bodyPr/>
          <a:lstStyle/>
          <a:p>
            <a:r>
              <a:rPr lang="en-US" dirty="0"/>
              <a:t>Monthly Naltrexone XR</a:t>
            </a:r>
          </a:p>
        </p:txBody>
      </p:sp>
      <p:sp>
        <p:nvSpPr>
          <p:cNvPr id="3" name="Content Placeholder 2">
            <a:extLst>
              <a:ext uri="{FF2B5EF4-FFF2-40B4-BE49-F238E27FC236}">
                <a16:creationId xmlns:a16="http://schemas.microsoft.com/office/drawing/2014/main" id="{3BAFE73C-A185-4A01-87D4-84D9C26651FA}"/>
              </a:ext>
            </a:extLst>
          </p:cNvPr>
          <p:cNvSpPr>
            <a:spLocks noGrp="1"/>
          </p:cNvSpPr>
          <p:nvPr>
            <p:ph idx="1"/>
          </p:nvPr>
        </p:nvSpPr>
        <p:spPr>
          <a:xfrm>
            <a:off x="457200" y="1063229"/>
            <a:ext cx="2616200" cy="1222771"/>
          </a:xfrm>
        </p:spPr>
        <p:txBody>
          <a:bodyPr>
            <a:normAutofit/>
          </a:bodyPr>
          <a:lstStyle/>
          <a:p>
            <a:r>
              <a:rPr lang="en-US" sz="2000" dirty="0"/>
              <a:t>Monthly gluteal IM injection</a:t>
            </a:r>
          </a:p>
          <a:p>
            <a:r>
              <a:rPr lang="en-US" sz="2000" dirty="0"/>
              <a:t>Must be completely opioid-free</a:t>
            </a:r>
          </a:p>
          <a:p>
            <a:endParaRPr lang="en-US" sz="2000" dirty="0"/>
          </a:p>
        </p:txBody>
      </p:sp>
      <p:sp>
        <p:nvSpPr>
          <p:cNvPr id="4" name="Text Placeholder 3">
            <a:extLst>
              <a:ext uri="{FF2B5EF4-FFF2-40B4-BE49-F238E27FC236}">
                <a16:creationId xmlns:a16="http://schemas.microsoft.com/office/drawing/2014/main" id="{C2196089-834E-49FF-B985-BD47B7FF57DD}"/>
              </a:ext>
            </a:extLst>
          </p:cNvPr>
          <p:cNvSpPr>
            <a:spLocks noGrp="1"/>
          </p:cNvSpPr>
          <p:nvPr>
            <p:ph type="body" sz="quarter" idx="10"/>
          </p:nvPr>
        </p:nvSpPr>
        <p:spPr/>
        <p:txBody>
          <a:bodyPr/>
          <a:lstStyle/>
          <a:p>
            <a:r>
              <a:rPr lang="da-DK" dirty="0"/>
              <a:t>Lee JD, et al. </a:t>
            </a:r>
            <a:r>
              <a:rPr lang="da-DK" i="1" dirty="0"/>
              <a:t>N Engl J Med</a:t>
            </a:r>
            <a:r>
              <a:rPr lang="da-DK" dirty="0"/>
              <a:t>. 2016;374:1232-1242.</a:t>
            </a:r>
          </a:p>
        </p:txBody>
      </p:sp>
      <p:pic>
        <p:nvPicPr>
          <p:cNvPr id="7" name="Picture 10" descr="Needle_Butt">
            <a:extLst>
              <a:ext uri="{FF2B5EF4-FFF2-40B4-BE49-F238E27FC236}">
                <a16:creationId xmlns:a16="http://schemas.microsoft.com/office/drawing/2014/main" id="{76329E15-803C-4BFB-8705-DBD672231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66" y="2275352"/>
            <a:ext cx="2891261" cy="2063277"/>
          </a:xfrm>
          <a:prstGeom prst="rect">
            <a:avLst/>
          </a:prstGeom>
          <a:noFill/>
          <a:ln>
            <a:noFill/>
          </a:ln>
          <a:effectLst>
            <a:softEdge rad="3175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D13143C-3652-4692-9C7F-9400370D1DC5}"/>
              </a:ext>
            </a:extLst>
          </p:cNvPr>
          <p:cNvPicPr>
            <a:picLocks noChangeAspect="1" noChangeArrowheads="1"/>
          </p:cNvPicPr>
          <p:nvPr/>
        </p:nvPicPr>
        <p:blipFill>
          <a:blip r:embed="rId3"/>
          <a:stretch>
            <a:fillRect/>
          </a:stretch>
        </p:blipFill>
        <p:spPr bwMode="auto">
          <a:xfrm>
            <a:off x="3594975" y="955349"/>
            <a:ext cx="4783106" cy="3383280"/>
          </a:xfrm>
          <a:prstGeom prst="rect">
            <a:avLst/>
          </a:prstGeom>
          <a:noFill/>
          <a:ln w="12700">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2499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7E97-70C6-4425-93D9-335D7578A1E1}"/>
              </a:ext>
            </a:extLst>
          </p:cNvPr>
          <p:cNvSpPr>
            <a:spLocks noGrp="1"/>
          </p:cNvSpPr>
          <p:nvPr>
            <p:ph type="title"/>
          </p:nvPr>
        </p:nvSpPr>
        <p:spPr/>
        <p:txBody>
          <a:bodyPr>
            <a:noAutofit/>
          </a:bodyPr>
          <a:lstStyle/>
          <a:p>
            <a:r>
              <a:rPr lang="en-US" dirty="0"/>
              <a:t>Relapse-Free Survival: Naltrexone XR vs Buprenorphine/Naloxone</a:t>
            </a:r>
          </a:p>
        </p:txBody>
      </p:sp>
      <p:sp>
        <p:nvSpPr>
          <p:cNvPr id="3" name="Content Placeholder 2">
            <a:extLst>
              <a:ext uri="{FF2B5EF4-FFF2-40B4-BE49-F238E27FC236}">
                <a16:creationId xmlns:a16="http://schemas.microsoft.com/office/drawing/2014/main" id="{78D666C4-B182-4E08-81C3-3828FE49F7E1}"/>
              </a:ext>
            </a:extLst>
          </p:cNvPr>
          <p:cNvSpPr>
            <a:spLocks noGrp="1"/>
          </p:cNvSpPr>
          <p:nvPr>
            <p:ph idx="1"/>
          </p:nvPr>
        </p:nvSpPr>
        <p:spPr>
          <a:xfrm>
            <a:off x="457200" y="4235568"/>
            <a:ext cx="8229600" cy="217112"/>
          </a:xfrm>
        </p:spPr>
        <p:txBody>
          <a:bodyPr>
            <a:noAutofit/>
          </a:bodyPr>
          <a:lstStyle/>
          <a:p>
            <a:pPr marL="0" indent="0">
              <a:buNone/>
            </a:pPr>
            <a:r>
              <a:rPr lang="en-US" sz="1100" dirty="0"/>
              <a:t>ITT, intention-to-treat; PP, per-protocol.</a:t>
            </a:r>
          </a:p>
        </p:txBody>
      </p:sp>
      <p:sp>
        <p:nvSpPr>
          <p:cNvPr id="4" name="Text Placeholder 3">
            <a:extLst>
              <a:ext uri="{FF2B5EF4-FFF2-40B4-BE49-F238E27FC236}">
                <a16:creationId xmlns:a16="http://schemas.microsoft.com/office/drawing/2014/main" id="{E1C22084-0AA5-4958-B067-25F02A4E7B7C}"/>
              </a:ext>
            </a:extLst>
          </p:cNvPr>
          <p:cNvSpPr>
            <a:spLocks noGrp="1"/>
          </p:cNvSpPr>
          <p:nvPr>
            <p:ph type="body" sz="quarter" idx="10"/>
          </p:nvPr>
        </p:nvSpPr>
        <p:spPr/>
        <p:txBody>
          <a:bodyPr/>
          <a:lstStyle/>
          <a:p>
            <a:r>
              <a:rPr lang="en-US" dirty="0"/>
              <a:t>Lee JD, et al. </a:t>
            </a:r>
            <a:r>
              <a:rPr lang="en-US" i="1" dirty="0"/>
              <a:t>Lancet</a:t>
            </a:r>
            <a:r>
              <a:rPr lang="en-US" dirty="0"/>
              <a:t>. 2018;391(10118):309-318.</a:t>
            </a:r>
          </a:p>
        </p:txBody>
      </p:sp>
      <p:pic>
        <p:nvPicPr>
          <p:cNvPr id="7" name="Picture 6">
            <a:extLst>
              <a:ext uri="{FF2B5EF4-FFF2-40B4-BE49-F238E27FC236}">
                <a16:creationId xmlns:a16="http://schemas.microsoft.com/office/drawing/2014/main" id="{C3D7026E-7CD1-4620-B294-D7F1D791092B}"/>
              </a:ext>
            </a:extLst>
          </p:cNvPr>
          <p:cNvPicPr>
            <a:picLocks noChangeAspect="1"/>
          </p:cNvPicPr>
          <p:nvPr/>
        </p:nvPicPr>
        <p:blipFill>
          <a:blip r:embed="rId3"/>
          <a:stretch>
            <a:fillRect/>
          </a:stretch>
        </p:blipFill>
        <p:spPr>
          <a:xfrm>
            <a:off x="795059" y="1345720"/>
            <a:ext cx="7553882" cy="2862392"/>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9896DF71-DF76-4618-85FA-F1D07DD4A719}"/>
              </a:ext>
            </a:extLst>
          </p:cNvPr>
          <p:cNvSpPr txBox="1"/>
          <p:nvPr/>
        </p:nvSpPr>
        <p:spPr>
          <a:xfrm>
            <a:off x="6939581" y="1785836"/>
            <a:ext cx="1409360" cy="523220"/>
          </a:xfrm>
          <a:prstGeom prst="rect">
            <a:avLst/>
          </a:prstGeom>
          <a:noFill/>
        </p:spPr>
        <p:txBody>
          <a:bodyPr wrap="none" rtlCol="0">
            <a:spAutoFit/>
          </a:bodyPr>
          <a:lstStyle/>
          <a:p>
            <a:r>
              <a:rPr lang="en-US" sz="1400" dirty="0">
                <a:solidFill>
                  <a:srgbClr val="333333"/>
                </a:solidFill>
              </a:rPr>
              <a:t>HR 0.92</a:t>
            </a:r>
          </a:p>
          <a:p>
            <a:r>
              <a:rPr lang="en-US" sz="1400" dirty="0">
                <a:solidFill>
                  <a:srgbClr val="333333"/>
                </a:solidFill>
              </a:rPr>
              <a:t>95% CI 0.71-1.18</a:t>
            </a:r>
          </a:p>
        </p:txBody>
      </p:sp>
      <p:sp>
        <p:nvSpPr>
          <p:cNvPr id="9" name="TextBox 8">
            <a:extLst>
              <a:ext uri="{FF2B5EF4-FFF2-40B4-BE49-F238E27FC236}">
                <a16:creationId xmlns:a16="http://schemas.microsoft.com/office/drawing/2014/main" id="{1ACF310F-5091-41AA-A0BF-53FA577D7E0D}"/>
              </a:ext>
            </a:extLst>
          </p:cNvPr>
          <p:cNvSpPr txBox="1"/>
          <p:nvPr/>
        </p:nvSpPr>
        <p:spPr>
          <a:xfrm>
            <a:off x="3321170" y="1785836"/>
            <a:ext cx="1409360" cy="523220"/>
          </a:xfrm>
          <a:prstGeom prst="rect">
            <a:avLst/>
          </a:prstGeom>
          <a:noFill/>
        </p:spPr>
        <p:txBody>
          <a:bodyPr wrap="none" rtlCol="0">
            <a:spAutoFit/>
          </a:bodyPr>
          <a:lstStyle/>
          <a:p>
            <a:r>
              <a:rPr lang="en-US" sz="1400" dirty="0">
                <a:solidFill>
                  <a:srgbClr val="333333"/>
                </a:solidFill>
              </a:rPr>
              <a:t>HR 1.36</a:t>
            </a:r>
          </a:p>
          <a:p>
            <a:r>
              <a:rPr lang="en-US" sz="1400" dirty="0">
                <a:solidFill>
                  <a:srgbClr val="333333"/>
                </a:solidFill>
              </a:rPr>
              <a:t>95% CI 1.10-1.68</a:t>
            </a:r>
          </a:p>
        </p:txBody>
      </p:sp>
      <p:sp>
        <p:nvSpPr>
          <p:cNvPr id="10" name="TextBox 9">
            <a:extLst>
              <a:ext uri="{FF2B5EF4-FFF2-40B4-BE49-F238E27FC236}">
                <a16:creationId xmlns:a16="http://schemas.microsoft.com/office/drawing/2014/main" id="{491F181F-09E4-470B-952F-8EEC03A3A55C}"/>
              </a:ext>
            </a:extLst>
          </p:cNvPr>
          <p:cNvSpPr txBox="1"/>
          <p:nvPr/>
        </p:nvSpPr>
        <p:spPr>
          <a:xfrm>
            <a:off x="1557066" y="1044569"/>
            <a:ext cx="3369256" cy="338554"/>
          </a:xfrm>
          <a:prstGeom prst="rect">
            <a:avLst/>
          </a:prstGeom>
          <a:noFill/>
        </p:spPr>
        <p:txBody>
          <a:bodyPr wrap="none" rtlCol="0">
            <a:spAutoFit/>
          </a:bodyPr>
          <a:lstStyle/>
          <a:p>
            <a:r>
              <a:rPr lang="en-US" sz="1600" b="1" dirty="0">
                <a:solidFill>
                  <a:srgbClr val="333333"/>
                </a:solidFill>
              </a:rPr>
              <a:t>Relapse-free survival (ITT population)</a:t>
            </a:r>
          </a:p>
        </p:txBody>
      </p:sp>
      <p:sp>
        <p:nvSpPr>
          <p:cNvPr id="11" name="TextBox 10">
            <a:extLst>
              <a:ext uri="{FF2B5EF4-FFF2-40B4-BE49-F238E27FC236}">
                <a16:creationId xmlns:a16="http://schemas.microsoft.com/office/drawing/2014/main" id="{B74FA05A-F603-4460-BB39-1619DDFA4A0D}"/>
              </a:ext>
            </a:extLst>
          </p:cNvPr>
          <p:cNvSpPr txBox="1"/>
          <p:nvPr/>
        </p:nvSpPr>
        <p:spPr>
          <a:xfrm>
            <a:off x="5128521" y="1044569"/>
            <a:ext cx="3328283" cy="338554"/>
          </a:xfrm>
          <a:prstGeom prst="rect">
            <a:avLst/>
          </a:prstGeom>
          <a:noFill/>
        </p:spPr>
        <p:txBody>
          <a:bodyPr wrap="square" rtlCol="0">
            <a:spAutoFit/>
          </a:bodyPr>
          <a:lstStyle/>
          <a:p>
            <a:r>
              <a:rPr lang="en-US" sz="1600" b="1" dirty="0">
                <a:solidFill>
                  <a:srgbClr val="333333"/>
                </a:solidFill>
              </a:rPr>
              <a:t>Relapse-free survival (PP population)</a:t>
            </a:r>
          </a:p>
        </p:txBody>
      </p:sp>
    </p:spTree>
    <p:extLst>
      <p:ext uri="{BB962C8B-B14F-4D97-AF65-F5344CB8AC3E}">
        <p14:creationId xmlns:p14="http://schemas.microsoft.com/office/powerpoint/2010/main" val="3622083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33BC-1C57-448F-AD9F-EA99E510B6F8}"/>
              </a:ext>
            </a:extLst>
          </p:cNvPr>
          <p:cNvSpPr>
            <a:spLocks noGrp="1"/>
          </p:cNvSpPr>
          <p:nvPr>
            <p:ph type="title"/>
          </p:nvPr>
        </p:nvSpPr>
        <p:spPr/>
        <p:txBody>
          <a:bodyPr/>
          <a:lstStyle/>
          <a:p>
            <a:r>
              <a:rPr lang="en-US" dirty="0"/>
              <a:t>Monthly Injectable Buprenorphine</a:t>
            </a:r>
          </a:p>
        </p:txBody>
      </p:sp>
      <p:sp>
        <p:nvSpPr>
          <p:cNvPr id="4" name="Text Placeholder 3">
            <a:extLst>
              <a:ext uri="{FF2B5EF4-FFF2-40B4-BE49-F238E27FC236}">
                <a16:creationId xmlns:a16="http://schemas.microsoft.com/office/drawing/2014/main" id="{AE9EDC2D-C759-4E74-9296-3C274C22C4D5}"/>
              </a:ext>
            </a:extLst>
          </p:cNvPr>
          <p:cNvSpPr>
            <a:spLocks noGrp="1"/>
          </p:cNvSpPr>
          <p:nvPr>
            <p:ph type="body" sz="quarter" idx="10"/>
          </p:nvPr>
        </p:nvSpPr>
        <p:spPr/>
        <p:txBody>
          <a:bodyPr/>
          <a:lstStyle/>
          <a:p>
            <a:r>
              <a:rPr lang="en-US" dirty="0"/>
              <a:t>FDA Psychopharmacology Drugs Advisory Committee 10/31/2017. Available at https://www.fda.gov/downloads/AdvisoryCommittees/CommitteesMeetingMaterials/Drugs/</a:t>
            </a:r>
            <a:br>
              <a:rPr lang="en-US" dirty="0"/>
            </a:br>
            <a:r>
              <a:rPr lang="en-US" dirty="0"/>
              <a:t>PsychopharmacologicDrugsAdvisoryCommittee/UCM582447.pdf.  Accessed June 26, 2018.</a:t>
            </a:r>
          </a:p>
        </p:txBody>
      </p:sp>
      <p:pic>
        <p:nvPicPr>
          <p:cNvPr id="5" name="Content Placeholder 6">
            <a:extLst>
              <a:ext uri="{FF2B5EF4-FFF2-40B4-BE49-F238E27FC236}">
                <a16:creationId xmlns:a16="http://schemas.microsoft.com/office/drawing/2014/main" id="{814B5199-5D43-47AC-8AE1-354C6396647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083" y="980105"/>
            <a:ext cx="4744496" cy="2011680"/>
          </a:xfrm>
          <a:effectLst>
            <a:outerShdw blurRad="50800" dist="38100" dir="5400000" algn="t" rotWithShape="0">
              <a:prstClr val="black">
                <a:alpha val="40000"/>
              </a:prstClr>
            </a:outerShdw>
          </a:effectLst>
        </p:spPr>
      </p:pic>
      <p:pic>
        <p:nvPicPr>
          <p:cNvPr id="6" name="Picture 2">
            <a:extLst>
              <a:ext uri="{FF2B5EF4-FFF2-40B4-BE49-F238E27FC236}">
                <a16:creationId xmlns:a16="http://schemas.microsoft.com/office/drawing/2014/main" id="{33B679EB-83FB-4B2F-93E7-9A38088FDA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5129" y="2382981"/>
            <a:ext cx="4766224" cy="2011680"/>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1498C4E-24EA-4725-BDAF-EC4F409B7770}"/>
              </a:ext>
            </a:extLst>
          </p:cNvPr>
          <p:cNvSpPr txBox="1"/>
          <p:nvPr/>
        </p:nvSpPr>
        <p:spPr>
          <a:xfrm>
            <a:off x="8127109" y="2623249"/>
            <a:ext cx="663964" cy="307777"/>
          </a:xfrm>
          <a:prstGeom prst="rect">
            <a:avLst/>
          </a:prstGeom>
          <a:noFill/>
        </p:spPr>
        <p:txBody>
          <a:bodyPr wrap="none" rtlCol="0">
            <a:spAutoFit/>
          </a:bodyPr>
          <a:lstStyle/>
          <a:p>
            <a:r>
              <a:rPr lang="en-US" sz="1400" dirty="0"/>
              <a:t>N=201</a:t>
            </a:r>
          </a:p>
        </p:txBody>
      </p:sp>
    </p:spTree>
    <p:extLst>
      <p:ext uri="{BB962C8B-B14F-4D97-AF65-F5344CB8AC3E}">
        <p14:creationId xmlns:p14="http://schemas.microsoft.com/office/powerpoint/2010/main" val="2010992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D6FC-C89C-42CC-96A5-6F0C67923DE2}"/>
              </a:ext>
            </a:extLst>
          </p:cNvPr>
          <p:cNvSpPr>
            <a:spLocks noGrp="1"/>
          </p:cNvSpPr>
          <p:nvPr>
            <p:ph type="title"/>
          </p:nvPr>
        </p:nvSpPr>
        <p:spPr/>
        <p:txBody>
          <a:bodyPr>
            <a:noAutofit/>
          </a:bodyPr>
          <a:lstStyle/>
          <a:p>
            <a:r>
              <a:rPr lang="en-US" dirty="0"/>
              <a:t>Medication for OUD Saves Lives, but Not Often Prescribed!</a:t>
            </a:r>
          </a:p>
        </p:txBody>
      </p:sp>
      <p:sp>
        <p:nvSpPr>
          <p:cNvPr id="3" name="Content Placeholder 2">
            <a:extLst>
              <a:ext uri="{FF2B5EF4-FFF2-40B4-BE49-F238E27FC236}">
                <a16:creationId xmlns:a16="http://schemas.microsoft.com/office/drawing/2014/main" id="{CA1E6448-2E81-43F9-A8D7-A1316A072AF2}"/>
              </a:ext>
            </a:extLst>
          </p:cNvPr>
          <p:cNvSpPr>
            <a:spLocks noGrp="1"/>
          </p:cNvSpPr>
          <p:nvPr>
            <p:ph idx="1"/>
          </p:nvPr>
        </p:nvSpPr>
        <p:spPr>
          <a:xfrm>
            <a:off x="457200" y="1063230"/>
            <a:ext cx="8229600" cy="3155480"/>
          </a:xfrm>
        </p:spPr>
        <p:txBody>
          <a:bodyPr>
            <a:noAutofit/>
          </a:bodyPr>
          <a:lstStyle/>
          <a:p>
            <a:r>
              <a:rPr lang="en-US" sz="2200" dirty="0"/>
              <a:t>Retrospective cohort study</a:t>
            </a:r>
          </a:p>
          <a:p>
            <a:pPr lvl="1"/>
            <a:r>
              <a:rPr lang="en-US" sz="1800" dirty="0"/>
              <a:t>17,568 Massachusetts individuals without cancer surviving OD over next 12 months</a:t>
            </a:r>
          </a:p>
          <a:p>
            <a:r>
              <a:rPr lang="en-US" sz="2200" dirty="0"/>
              <a:t>30% received medication</a:t>
            </a:r>
          </a:p>
          <a:p>
            <a:pPr lvl="1"/>
            <a:r>
              <a:rPr lang="en-US" sz="1800" dirty="0"/>
              <a:t>11% received methadone (median 5 months)</a:t>
            </a:r>
          </a:p>
          <a:p>
            <a:pPr lvl="1"/>
            <a:r>
              <a:rPr lang="en-US" sz="1800" dirty="0"/>
              <a:t>17% buprenorphine (median 4 months)</a:t>
            </a:r>
          </a:p>
          <a:p>
            <a:pPr lvl="1"/>
            <a:r>
              <a:rPr lang="en-US" sz="1800" dirty="0"/>
              <a:t>6% naltrexone (median 1 month)</a:t>
            </a:r>
          </a:p>
          <a:p>
            <a:r>
              <a:rPr lang="en-US" sz="2200" dirty="0"/>
              <a:t>All-cause mortality</a:t>
            </a:r>
          </a:p>
          <a:p>
            <a:pPr lvl="1"/>
            <a:r>
              <a:rPr lang="en-US" sz="1800" dirty="0"/>
              <a:t>Cohort 4.7 deaths/100 person-years</a:t>
            </a:r>
          </a:p>
          <a:p>
            <a:pPr lvl="1"/>
            <a:r>
              <a:rPr lang="en-US" sz="1800" dirty="0"/>
              <a:t>Methadone (AHR 0.47; 95% CI 0.32-0.71)</a:t>
            </a:r>
          </a:p>
          <a:p>
            <a:pPr lvl="1"/>
            <a:r>
              <a:rPr lang="en-US" sz="1800" dirty="0"/>
              <a:t>Buprenorphine (AHR 0.63; 95% CI 0.46-0.87)</a:t>
            </a:r>
          </a:p>
          <a:p>
            <a:pPr lvl="1"/>
            <a:r>
              <a:rPr lang="en-US" sz="1800" dirty="0"/>
              <a:t>Naltrexone (AHR 1.44; 95% CI 0.84-2.46)</a:t>
            </a:r>
          </a:p>
        </p:txBody>
      </p:sp>
      <p:sp>
        <p:nvSpPr>
          <p:cNvPr id="4" name="Text Placeholder 3">
            <a:extLst>
              <a:ext uri="{FF2B5EF4-FFF2-40B4-BE49-F238E27FC236}">
                <a16:creationId xmlns:a16="http://schemas.microsoft.com/office/drawing/2014/main" id="{9B362D5F-34FB-465D-ADAE-A8A7456A17A9}"/>
              </a:ext>
            </a:extLst>
          </p:cNvPr>
          <p:cNvSpPr>
            <a:spLocks noGrp="1"/>
          </p:cNvSpPr>
          <p:nvPr>
            <p:ph type="body" sz="quarter" idx="10"/>
          </p:nvPr>
        </p:nvSpPr>
        <p:spPr/>
        <p:txBody>
          <a:bodyPr/>
          <a:lstStyle/>
          <a:p>
            <a:r>
              <a:rPr lang="en-US" dirty="0"/>
              <a:t>Larochelle MR, et al. </a:t>
            </a:r>
            <a:r>
              <a:rPr lang="en-US" i="1" dirty="0"/>
              <a:t>Ann Intern Med</a:t>
            </a:r>
            <a:r>
              <a:rPr lang="en-US" dirty="0"/>
              <a:t>. 2018;doi:10.7326/M17-3107.</a:t>
            </a:r>
          </a:p>
        </p:txBody>
      </p:sp>
      <p:sp>
        <p:nvSpPr>
          <p:cNvPr id="5" name="TextBox 4">
            <a:extLst>
              <a:ext uri="{FF2B5EF4-FFF2-40B4-BE49-F238E27FC236}">
                <a16:creationId xmlns:a16="http://schemas.microsoft.com/office/drawing/2014/main" id="{A3B71ACF-7B6B-4238-9FD6-6E0166AD188D}"/>
              </a:ext>
            </a:extLst>
          </p:cNvPr>
          <p:cNvSpPr txBox="1"/>
          <p:nvPr/>
        </p:nvSpPr>
        <p:spPr>
          <a:xfrm>
            <a:off x="457200" y="4218710"/>
            <a:ext cx="7121236" cy="261610"/>
          </a:xfrm>
          <a:prstGeom prst="rect">
            <a:avLst/>
          </a:prstGeom>
          <a:noFill/>
        </p:spPr>
        <p:txBody>
          <a:bodyPr wrap="square" rtlCol="0">
            <a:spAutoFit/>
          </a:bodyPr>
          <a:lstStyle/>
          <a:p>
            <a:r>
              <a:rPr lang="en-US" sz="1100" dirty="0">
                <a:solidFill>
                  <a:srgbClr val="333333"/>
                </a:solidFill>
              </a:rPr>
              <a:t>AHR, adjusted hazard ratio; CI, confidence interval.</a:t>
            </a:r>
          </a:p>
        </p:txBody>
      </p:sp>
    </p:spTree>
    <p:extLst>
      <p:ext uri="{BB962C8B-B14F-4D97-AF65-F5344CB8AC3E}">
        <p14:creationId xmlns:p14="http://schemas.microsoft.com/office/powerpoint/2010/main" val="1307167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D4FB-F65B-4F5C-8E49-4838BEDEAED9}"/>
              </a:ext>
            </a:extLst>
          </p:cNvPr>
          <p:cNvSpPr>
            <a:spLocks noGrp="1"/>
          </p:cNvSpPr>
          <p:nvPr>
            <p:ph type="title"/>
          </p:nvPr>
        </p:nvSpPr>
        <p:spPr/>
        <p:txBody>
          <a:bodyPr>
            <a:noAutofit/>
          </a:bodyPr>
          <a:lstStyle/>
          <a:p>
            <a:r>
              <a:rPr lang="en-US" dirty="0"/>
              <a:t>The Science is Clear: </a:t>
            </a:r>
            <a:br>
              <a:rPr lang="en-US" dirty="0"/>
            </a:br>
            <a:r>
              <a:rPr lang="en-US" dirty="0"/>
              <a:t>Medication-Assisted Treatment Works</a:t>
            </a:r>
          </a:p>
        </p:txBody>
      </p:sp>
      <p:sp>
        <p:nvSpPr>
          <p:cNvPr id="3" name="Content Placeholder 2">
            <a:extLst>
              <a:ext uri="{FF2B5EF4-FFF2-40B4-BE49-F238E27FC236}">
                <a16:creationId xmlns:a16="http://schemas.microsoft.com/office/drawing/2014/main" id="{F18E5957-4994-4316-B300-041A9099DDE8}"/>
              </a:ext>
            </a:extLst>
          </p:cNvPr>
          <p:cNvSpPr>
            <a:spLocks noGrp="1"/>
          </p:cNvSpPr>
          <p:nvPr>
            <p:ph idx="1"/>
          </p:nvPr>
        </p:nvSpPr>
        <p:spPr/>
        <p:txBody>
          <a:bodyPr anchor="ctr">
            <a:noAutofit/>
          </a:bodyPr>
          <a:lstStyle/>
          <a:p>
            <a:pPr marL="0" indent="0">
              <a:buNone/>
            </a:pPr>
            <a:r>
              <a:rPr lang="en-US" sz="1900" i="1" dirty="0"/>
              <a:t>“The use of opioid agonist medications to treat opioid use disorders has always had its critics. Many people, including some policymakers, authorities in the criminal justice system, and treatment providers, have viewed maintenance treatments as ‘substituting one substance for another’ and have adhered instead to an abstinence-only philosophy that avoids the use of medications, especially those that activate opioid receptors. Such views are not scientifically supported; the research clearly demonstrates that MAT [medication-assisted treatment] leads to better treatment outcomes compared to behavioral treatments alone. Moreover, withholding medications greatly increases the risk of relapse to illicit opioid use and overdose death. Decades of research have shown that the benefits of MAT greatly outweigh the risks associated with diversion.”</a:t>
            </a:r>
          </a:p>
        </p:txBody>
      </p:sp>
      <p:sp>
        <p:nvSpPr>
          <p:cNvPr id="4" name="Text Placeholder 3">
            <a:extLst>
              <a:ext uri="{FF2B5EF4-FFF2-40B4-BE49-F238E27FC236}">
                <a16:creationId xmlns:a16="http://schemas.microsoft.com/office/drawing/2014/main" id="{4B85FBDD-4F60-4C7A-B4E9-230879EDB0B3}"/>
              </a:ext>
            </a:extLst>
          </p:cNvPr>
          <p:cNvSpPr>
            <a:spLocks noGrp="1"/>
          </p:cNvSpPr>
          <p:nvPr>
            <p:ph type="body" sz="quarter" idx="10"/>
          </p:nvPr>
        </p:nvSpPr>
        <p:spPr/>
        <p:txBody>
          <a:bodyPr/>
          <a:lstStyle/>
          <a:p>
            <a:r>
              <a:rPr lang="en-US" dirty="0"/>
              <a:t>Surgeon General’s Report on Alcohol, Drugs, and Health. Published 2016. https://addiction.surgeongeneral.gov/sites/default/files/surgeon-generals-report.pdf. Accessed June 25, 2018.</a:t>
            </a:r>
          </a:p>
        </p:txBody>
      </p:sp>
    </p:spTree>
    <p:extLst>
      <p:ext uri="{BB962C8B-B14F-4D97-AF65-F5344CB8AC3E}">
        <p14:creationId xmlns:p14="http://schemas.microsoft.com/office/powerpoint/2010/main" val="1348969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327E-AA19-4361-9764-F662BA782A27}"/>
              </a:ext>
            </a:extLst>
          </p:cNvPr>
          <p:cNvSpPr>
            <a:spLocks noGrp="1"/>
          </p:cNvSpPr>
          <p:nvPr>
            <p:ph type="title"/>
          </p:nvPr>
        </p:nvSpPr>
        <p:spPr/>
        <p:txBody>
          <a:bodyPr>
            <a:noAutofit/>
          </a:bodyPr>
          <a:lstStyle/>
          <a:p>
            <a:r>
              <a:rPr lang="en-US" dirty="0"/>
              <a:t>Primary Care Models for OUD Treatment</a:t>
            </a:r>
          </a:p>
        </p:txBody>
      </p:sp>
      <p:sp>
        <p:nvSpPr>
          <p:cNvPr id="3" name="Content Placeholder 2">
            <a:extLst>
              <a:ext uri="{FF2B5EF4-FFF2-40B4-BE49-F238E27FC236}">
                <a16:creationId xmlns:a16="http://schemas.microsoft.com/office/drawing/2014/main" id="{3ADF65A6-B459-41AF-884B-6414DCDEF001}"/>
              </a:ext>
            </a:extLst>
          </p:cNvPr>
          <p:cNvSpPr>
            <a:spLocks noGrp="1"/>
          </p:cNvSpPr>
          <p:nvPr>
            <p:ph idx="1"/>
          </p:nvPr>
        </p:nvSpPr>
        <p:spPr/>
        <p:txBody>
          <a:bodyPr>
            <a:noAutofit/>
          </a:bodyPr>
          <a:lstStyle/>
          <a:p>
            <a:pPr marL="0" indent="0">
              <a:buNone/>
            </a:pPr>
            <a:r>
              <a:rPr lang="en-US" sz="2800" dirty="0"/>
              <a:t>12 major models, including</a:t>
            </a:r>
          </a:p>
          <a:p>
            <a:pPr lvl="1">
              <a:spcBef>
                <a:spcPts val="600"/>
              </a:spcBef>
            </a:pPr>
            <a:r>
              <a:rPr lang="en-US" sz="2400" dirty="0"/>
              <a:t>Hub-and-spoke and collaborative opioid treatment model</a:t>
            </a:r>
          </a:p>
          <a:p>
            <a:pPr lvl="2">
              <a:spcBef>
                <a:spcPts val="600"/>
              </a:spcBef>
            </a:pPr>
            <a:r>
              <a:rPr lang="en-US" sz="2000" dirty="0"/>
              <a:t>Vermont model</a:t>
            </a:r>
          </a:p>
          <a:p>
            <a:pPr lvl="2">
              <a:spcBef>
                <a:spcPts val="600"/>
              </a:spcBef>
            </a:pPr>
            <a:r>
              <a:rPr lang="en-US" sz="2000" dirty="0"/>
              <a:t>Central intake, induction then transfer to PCP</a:t>
            </a:r>
          </a:p>
          <a:p>
            <a:pPr lvl="1">
              <a:spcBef>
                <a:spcPts val="1800"/>
              </a:spcBef>
            </a:pPr>
            <a:r>
              <a:rPr lang="en-US" sz="2400" dirty="0"/>
              <a:t>Massachusetts Nurse Care Manager Model</a:t>
            </a:r>
          </a:p>
          <a:p>
            <a:pPr lvl="2">
              <a:spcBef>
                <a:spcPts val="600"/>
              </a:spcBef>
            </a:pPr>
            <a:r>
              <a:rPr lang="en-US" sz="2000" dirty="0"/>
              <a:t>Typically in federally qualified health centers</a:t>
            </a:r>
          </a:p>
          <a:p>
            <a:pPr lvl="2">
              <a:spcBef>
                <a:spcPts val="600"/>
              </a:spcBef>
            </a:pPr>
            <a:r>
              <a:rPr lang="en-US" sz="2000" dirty="0"/>
              <a:t>Nurse provides day-to-day management in support of the prescriber</a:t>
            </a:r>
          </a:p>
        </p:txBody>
      </p:sp>
      <p:sp>
        <p:nvSpPr>
          <p:cNvPr id="4" name="Text Placeholder 3">
            <a:extLst>
              <a:ext uri="{FF2B5EF4-FFF2-40B4-BE49-F238E27FC236}">
                <a16:creationId xmlns:a16="http://schemas.microsoft.com/office/drawing/2014/main" id="{64CB0DD8-6E33-460E-9C7C-07E1933B296A}"/>
              </a:ext>
            </a:extLst>
          </p:cNvPr>
          <p:cNvSpPr>
            <a:spLocks noGrp="1"/>
          </p:cNvSpPr>
          <p:nvPr>
            <p:ph type="body" sz="quarter" idx="10"/>
          </p:nvPr>
        </p:nvSpPr>
        <p:spPr/>
        <p:txBody>
          <a:bodyPr/>
          <a:lstStyle/>
          <a:p>
            <a:r>
              <a:rPr lang="nb-NO" dirty="0"/>
              <a:t>Korthuis PT, et al. </a:t>
            </a:r>
            <a:r>
              <a:rPr lang="nb-NO" i="1" dirty="0"/>
              <a:t>Ann Intern Med</a:t>
            </a:r>
            <a:r>
              <a:rPr lang="nb-NO" dirty="0"/>
              <a:t>. 2017;166(4):268-278.</a:t>
            </a:r>
          </a:p>
        </p:txBody>
      </p:sp>
    </p:spTree>
    <p:extLst>
      <p:ext uri="{BB962C8B-B14F-4D97-AF65-F5344CB8AC3E}">
        <p14:creationId xmlns:p14="http://schemas.microsoft.com/office/powerpoint/2010/main" val="2278789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327E-AA19-4361-9764-F662BA782A27}"/>
              </a:ext>
            </a:extLst>
          </p:cNvPr>
          <p:cNvSpPr>
            <a:spLocks noGrp="1"/>
          </p:cNvSpPr>
          <p:nvPr>
            <p:ph type="title"/>
          </p:nvPr>
        </p:nvSpPr>
        <p:spPr/>
        <p:txBody>
          <a:bodyPr>
            <a:noAutofit/>
          </a:bodyPr>
          <a:lstStyle/>
          <a:p>
            <a:r>
              <a:rPr lang="en-US" dirty="0"/>
              <a:t>Primary Care Models for OUD Treatment</a:t>
            </a:r>
          </a:p>
        </p:txBody>
      </p:sp>
      <p:sp>
        <p:nvSpPr>
          <p:cNvPr id="3" name="Content Placeholder 2">
            <a:extLst>
              <a:ext uri="{FF2B5EF4-FFF2-40B4-BE49-F238E27FC236}">
                <a16:creationId xmlns:a16="http://schemas.microsoft.com/office/drawing/2014/main" id="{3ADF65A6-B459-41AF-884B-6414DCDEF001}"/>
              </a:ext>
            </a:extLst>
          </p:cNvPr>
          <p:cNvSpPr>
            <a:spLocks noGrp="1"/>
          </p:cNvSpPr>
          <p:nvPr>
            <p:ph idx="1"/>
          </p:nvPr>
        </p:nvSpPr>
        <p:spPr/>
        <p:txBody>
          <a:bodyPr>
            <a:noAutofit/>
          </a:bodyPr>
          <a:lstStyle/>
          <a:p>
            <a:pPr marL="0" indent="0">
              <a:buNone/>
            </a:pPr>
            <a:r>
              <a:rPr lang="en-US" sz="2800" dirty="0"/>
              <a:t>4 major components</a:t>
            </a:r>
          </a:p>
          <a:p>
            <a:pPr lvl="1"/>
            <a:r>
              <a:rPr lang="en-US" sz="2400" dirty="0"/>
              <a:t>Pharmacotherapy</a:t>
            </a:r>
          </a:p>
          <a:p>
            <a:pPr lvl="1">
              <a:spcBef>
                <a:spcPts val="1800"/>
              </a:spcBef>
            </a:pPr>
            <a:r>
              <a:rPr lang="en-US" sz="2400" dirty="0"/>
              <a:t>Educational interventions</a:t>
            </a:r>
          </a:p>
          <a:p>
            <a:pPr lvl="1">
              <a:spcBef>
                <a:spcPts val="1800"/>
              </a:spcBef>
            </a:pPr>
            <a:r>
              <a:rPr lang="en-US" sz="2400" dirty="0"/>
              <a:t>Coordination and integration with other medical and psychosocial needs</a:t>
            </a:r>
          </a:p>
          <a:p>
            <a:pPr lvl="1">
              <a:spcBef>
                <a:spcPts val="1800"/>
              </a:spcBef>
            </a:pPr>
            <a:r>
              <a:rPr lang="en-US" sz="2400" dirty="0"/>
              <a:t>Psychosocial services</a:t>
            </a:r>
          </a:p>
          <a:p>
            <a:pPr lvl="2">
              <a:spcBef>
                <a:spcPts val="600"/>
              </a:spcBef>
            </a:pPr>
            <a:r>
              <a:rPr lang="en-US" sz="2000" dirty="0"/>
              <a:t>Counseling on-site or by referral</a:t>
            </a:r>
          </a:p>
        </p:txBody>
      </p:sp>
      <p:sp>
        <p:nvSpPr>
          <p:cNvPr id="4" name="Text Placeholder 3">
            <a:extLst>
              <a:ext uri="{FF2B5EF4-FFF2-40B4-BE49-F238E27FC236}">
                <a16:creationId xmlns:a16="http://schemas.microsoft.com/office/drawing/2014/main" id="{64CB0DD8-6E33-460E-9C7C-07E1933B296A}"/>
              </a:ext>
            </a:extLst>
          </p:cNvPr>
          <p:cNvSpPr>
            <a:spLocks noGrp="1"/>
          </p:cNvSpPr>
          <p:nvPr>
            <p:ph type="body" sz="quarter" idx="10"/>
          </p:nvPr>
        </p:nvSpPr>
        <p:spPr/>
        <p:txBody>
          <a:bodyPr/>
          <a:lstStyle/>
          <a:p>
            <a:r>
              <a:rPr lang="nb-NO" dirty="0"/>
              <a:t>Korthuis PT, et al. </a:t>
            </a:r>
            <a:r>
              <a:rPr lang="nb-NO" i="1" dirty="0"/>
              <a:t>Ann Intern Med</a:t>
            </a:r>
            <a:r>
              <a:rPr lang="nb-NO" dirty="0"/>
              <a:t>. 2017;166(4):268-278.</a:t>
            </a:r>
          </a:p>
        </p:txBody>
      </p:sp>
    </p:spTree>
    <p:extLst>
      <p:ext uri="{BB962C8B-B14F-4D97-AF65-F5344CB8AC3E}">
        <p14:creationId xmlns:p14="http://schemas.microsoft.com/office/powerpoint/2010/main" val="32780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16F9-0540-47BF-AA5A-E54EDD856B71}"/>
              </a:ext>
            </a:extLst>
          </p:cNvPr>
          <p:cNvSpPr>
            <a:spLocks noGrp="1"/>
          </p:cNvSpPr>
          <p:nvPr>
            <p:ph type="title"/>
          </p:nvPr>
        </p:nvSpPr>
        <p:spPr/>
        <p:txBody>
          <a:bodyPr/>
          <a:lstStyle/>
          <a:p>
            <a:r>
              <a:rPr lang="en-US" dirty="0"/>
              <a:t>Opioid Withdrawal Syndrome</a:t>
            </a:r>
          </a:p>
        </p:txBody>
      </p:sp>
      <p:sp>
        <p:nvSpPr>
          <p:cNvPr id="3" name="Content Placeholder 2">
            <a:extLst>
              <a:ext uri="{FF2B5EF4-FFF2-40B4-BE49-F238E27FC236}">
                <a16:creationId xmlns:a16="http://schemas.microsoft.com/office/drawing/2014/main" id="{285FE52A-FD52-4E14-A8FD-E9D8212FBFD5}"/>
              </a:ext>
            </a:extLst>
          </p:cNvPr>
          <p:cNvSpPr>
            <a:spLocks noGrp="1"/>
          </p:cNvSpPr>
          <p:nvPr>
            <p:ph idx="1"/>
          </p:nvPr>
        </p:nvSpPr>
        <p:spPr>
          <a:xfrm>
            <a:off x="457200" y="1063229"/>
            <a:ext cx="2944551" cy="3354947"/>
          </a:xfrm>
        </p:spPr>
        <p:txBody>
          <a:bodyPr>
            <a:normAutofit/>
          </a:bodyPr>
          <a:lstStyle/>
          <a:p>
            <a:r>
              <a:rPr lang="en-US" sz="2600" dirty="0"/>
              <a:t>Excruciating!!</a:t>
            </a:r>
          </a:p>
          <a:p>
            <a:pPr lvl="1"/>
            <a:r>
              <a:rPr lang="en-US" sz="2400" dirty="0"/>
              <a:t>cessation </a:t>
            </a:r>
          </a:p>
          <a:p>
            <a:pPr lvl="1"/>
            <a:r>
              <a:rPr lang="en-US" sz="2400" dirty="0"/>
              <a:t>precipitated</a:t>
            </a:r>
          </a:p>
          <a:p>
            <a:pPr>
              <a:spcBef>
                <a:spcPts val="1800"/>
              </a:spcBef>
            </a:pPr>
            <a:r>
              <a:rPr lang="en-US" sz="2600" dirty="0"/>
              <a:t>Powerful negative</a:t>
            </a:r>
            <a:br>
              <a:rPr lang="en-US" sz="2600" dirty="0"/>
            </a:br>
            <a:r>
              <a:rPr lang="en-US" sz="2600" dirty="0"/>
              <a:t>reinforcer</a:t>
            </a:r>
          </a:p>
        </p:txBody>
      </p:sp>
      <p:pic>
        <p:nvPicPr>
          <p:cNvPr id="6" name="Picture 5">
            <a:extLst>
              <a:ext uri="{FF2B5EF4-FFF2-40B4-BE49-F238E27FC236}">
                <a16:creationId xmlns:a16="http://schemas.microsoft.com/office/drawing/2014/main" id="{3AE8D962-2EDF-4BA3-90C7-DCEB372E8314}"/>
              </a:ext>
            </a:extLst>
          </p:cNvPr>
          <p:cNvPicPr>
            <a:picLocks noChangeAspect="1"/>
          </p:cNvPicPr>
          <p:nvPr/>
        </p:nvPicPr>
        <p:blipFill rotWithShape="1">
          <a:blip r:embed="rId3">
            <a:extLst>
              <a:ext uri="{28A0092B-C50C-407E-A947-70E740481C1C}">
                <a14:useLocalDpi xmlns:a14="http://schemas.microsoft.com/office/drawing/2010/main" val="0"/>
              </a:ext>
            </a:extLst>
          </a:blip>
          <a:srcRect l="2654"/>
          <a:stretch/>
        </p:blipFill>
        <p:spPr>
          <a:xfrm>
            <a:off x="6784166" y="3041975"/>
            <a:ext cx="1871772" cy="1371600"/>
          </a:xfrm>
          <a:prstGeom prst="roundRect">
            <a:avLst>
              <a:gd name="adj" fmla="val 8594"/>
            </a:avLst>
          </a:prstGeom>
          <a:solidFill>
            <a:srgbClr val="FFFFFF">
              <a:shade val="85000"/>
            </a:srgbClr>
          </a:solidFill>
          <a:ln>
            <a:solidFill>
              <a:schemeClr val="tx1"/>
            </a:solidFill>
          </a:ln>
          <a:effectLst/>
        </p:spPr>
      </p:pic>
      <p:pic>
        <p:nvPicPr>
          <p:cNvPr id="18" name="Picture 17">
            <a:extLst>
              <a:ext uri="{FF2B5EF4-FFF2-40B4-BE49-F238E27FC236}">
                <a16:creationId xmlns:a16="http://schemas.microsoft.com/office/drawing/2014/main" id="{8A039F74-C107-4284-BAF5-23592900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037215"/>
            <a:ext cx="3283857" cy="2493609"/>
          </a:xfrm>
          <a:prstGeom prst="rect">
            <a:avLst/>
          </a:prstGeom>
        </p:spPr>
      </p:pic>
    </p:spTree>
    <p:extLst>
      <p:ext uri="{BB962C8B-B14F-4D97-AF65-F5344CB8AC3E}">
        <p14:creationId xmlns:p14="http://schemas.microsoft.com/office/powerpoint/2010/main" val="3211245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7456-5529-4114-904E-BAECEE88FE6E}"/>
              </a:ext>
            </a:extLst>
          </p:cNvPr>
          <p:cNvSpPr>
            <a:spLocks noGrp="1"/>
          </p:cNvSpPr>
          <p:nvPr>
            <p:ph type="title"/>
          </p:nvPr>
        </p:nvSpPr>
        <p:spPr/>
        <p:txBody>
          <a:bodyPr/>
          <a:lstStyle/>
          <a:p>
            <a:r>
              <a:rPr lang="en-US" dirty="0"/>
              <a:t>Educational Resources</a:t>
            </a:r>
          </a:p>
        </p:txBody>
      </p:sp>
      <p:sp>
        <p:nvSpPr>
          <p:cNvPr id="3" name="Content Placeholder 2">
            <a:extLst>
              <a:ext uri="{FF2B5EF4-FFF2-40B4-BE49-F238E27FC236}">
                <a16:creationId xmlns:a16="http://schemas.microsoft.com/office/drawing/2014/main" id="{A0E8F35B-4F76-4708-86ED-F6BB94488862}"/>
              </a:ext>
            </a:extLst>
          </p:cNvPr>
          <p:cNvSpPr>
            <a:spLocks noGrp="1"/>
          </p:cNvSpPr>
          <p:nvPr>
            <p:ph idx="1"/>
          </p:nvPr>
        </p:nvSpPr>
        <p:spPr/>
        <p:txBody>
          <a:bodyPr>
            <a:noAutofit/>
          </a:bodyPr>
          <a:lstStyle/>
          <a:p>
            <a:pPr marL="0" indent="0">
              <a:buNone/>
            </a:pPr>
            <a:r>
              <a:rPr lang="en-US" sz="1800" b="1" dirty="0"/>
              <a:t>CDC Guideline for Prescribing Opioids for Chronic Pain — United States 2016 </a:t>
            </a:r>
          </a:p>
          <a:p>
            <a:pPr marL="0" indent="0">
              <a:buNone/>
            </a:pPr>
            <a:r>
              <a:rPr lang="en-US" sz="1800" dirty="0"/>
              <a:t>(https://www.cdc.gov/mmwr/volumes/65/rr/pdfs/rr6501e1.pdf) </a:t>
            </a:r>
          </a:p>
          <a:p>
            <a:pPr marL="0" indent="0">
              <a:spcBef>
                <a:spcPts val="600"/>
              </a:spcBef>
              <a:buNone/>
            </a:pPr>
            <a:r>
              <a:rPr lang="en-US" sz="1800" b="1" dirty="0"/>
              <a:t>HHS Treatment &amp; Recovery Resources</a:t>
            </a:r>
          </a:p>
          <a:p>
            <a:pPr marL="0" indent="0">
              <a:buNone/>
            </a:pPr>
            <a:r>
              <a:rPr lang="en-US" sz="1800" dirty="0"/>
              <a:t>(http://www.hhs.gov/opioids/)</a:t>
            </a:r>
          </a:p>
          <a:p>
            <a:pPr marL="0" indent="0">
              <a:spcBef>
                <a:spcPts val="600"/>
              </a:spcBef>
              <a:buNone/>
            </a:pPr>
            <a:r>
              <a:rPr lang="en-US" sz="1800" b="1" dirty="0"/>
              <a:t>Prescription Drug Monitoring Program </a:t>
            </a:r>
            <a:r>
              <a:rPr lang="en-US" sz="1800" dirty="0"/>
              <a:t>(https://www.cdc.gov/drugoverdose/pdmp/providers.html) </a:t>
            </a:r>
          </a:p>
          <a:p>
            <a:pPr marL="0" indent="0">
              <a:spcBef>
                <a:spcPts val="600"/>
              </a:spcBef>
              <a:buNone/>
            </a:pPr>
            <a:r>
              <a:rPr lang="en-US" sz="1800" b="1" dirty="0"/>
              <a:t>SAMHSA’s Buprenorphine Physician Locator </a:t>
            </a:r>
          </a:p>
          <a:p>
            <a:pPr marL="0" indent="0">
              <a:buNone/>
            </a:pPr>
            <a:r>
              <a:rPr lang="en-US" sz="1800" dirty="0"/>
              <a:t>(https://www.samhsa.gov/medication-assisted-treatment/physician-program-data/treatment-physician-locator) </a:t>
            </a:r>
          </a:p>
          <a:p>
            <a:pPr marL="0" indent="0">
              <a:spcBef>
                <a:spcPts val="600"/>
              </a:spcBef>
              <a:buNone/>
            </a:pPr>
            <a:r>
              <a:rPr lang="en-US" sz="1800" b="1" dirty="0"/>
              <a:t>SAMHSA’s Buprenorphine Waiver </a:t>
            </a:r>
          </a:p>
          <a:p>
            <a:pPr marL="0" indent="0">
              <a:buNone/>
            </a:pPr>
            <a:r>
              <a:rPr lang="en-US" sz="1800" dirty="0"/>
              <a:t>(https://www.samhsa.gov/programs-campaigns/medication-assisted-treatment/training-materials-resources/buprenorphine-waiver)</a:t>
            </a:r>
          </a:p>
          <a:p>
            <a:pPr marL="0" indent="0">
              <a:buNone/>
            </a:pPr>
            <a:endParaRPr lang="en-US" sz="1800" dirty="0"/>
          </a:p>
        </p:txBody>
      </p:sp>
    </p:spTree>
    <p:extLst>
      <p:ext uri="{BB962C8B-B14F-4D97-AF65-F5344CB8AC3E}">
        <p14:creationId xmlns:p14="http://schemas.microsoft.com/office/powerpoint/2010/main" val="2642944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7456-5529-4114-904E-BAECEE88FE6E}"/>
              </a:ext>
            </a:extLst>
          </p:cNvPr>
          <p:cNvSpPr>
            <a:spLocks noGrp="1"/>
          </p:cNvSpPr>
          <p:nvPr>
            <p:ph type="title"/>
          </p:nvPr>
        </p:nvSpPr>
        <p:spPr/>
        <p:txBody>
          <a:bodyPr/>
          <a:lstStyle/>
          <a:p>
            <a:r>
              <a:rPr lang="en-US" dirty="0"/>
              <a:t>Educational Resources</a:t>
            </a:r>
            <a:r>
              <a:rPr lang="en-US" sz="2800" b="0" i="1" dirty="0"/>
              <a:t> </a:t>
            </a:r>
            <a:r>
              <a:rPr lang="en-US" sz="2000" b="0" i="1" dirty="0"/>
              <a:t>(cont)</a:t>
            </a:r>
          </a:p>
        </p:txBody>
      </p:sp>
      <p:sp>
        <p:nvSpPr>
          <p:cNvPr id="3" name="Content Placeholder 2">
            <a:extLst>
              <a:ext uri="{FF2B5EF4-FFF2-40B4-BE49-F238E27FC236}">
                <a16:creationId xmlns:a16="http://schemas.microsoft.com/office/drawing/2014/main" id="{A0E8F35B-4F76-4708-86ED-F6BB94488862}"/>
              </a:ext>
            </a:extLst>
          </p:cNvPr>
          <p:cNvSpPr>
            <a:spLocks noGrp="1"/>
          </p:cNvSpPr>
          <p:nvPr>
            <p:ph idx="1"/>
          </p:nvPr>
        </p:nvSpPr>
        <p:spPr/>
        <p:txBody>
          <a:bodyPr>
            <a:noAutofit/>
          </a:bodyPr>
          <a:lstStyle/>
          <a:p>
            <a:pPr marL="0" indent="0">
              <a:buNone/>
            </a:pPr>
            <a:r>
              <a:rPr lang="en-US" sz="1800" b="1" dirty="0"/>
              <a:t>SAMHSA’s Medication-assisted Treatment </a:t>
            </a:r>
          </a:p>
          <a:p>
            <a:pPr marL="0" indent="0">
              <a:buNone/>
            </a:pPr>
            <a:r>
              <a:rPr lang="en-US" sz="1800" dirty="0"/>
              <a:t>(https://www.samhsa.gov/medication-assisted-treatment) </a:t>
            </a:r>
          </a:p>
          <a:p>
            <a:pPr marL="0" indent="0">
              <a:spcBef>
                <a:spcPts val="1000"/>
              </a:spcBef>
              <a:buNone/>
            </a:pPr>
            <a:r>
              <a:rPr lang="en-US" sz="1800" b="1" dirty="0"/>
              <a:t>SAMHSA’s Opioid Overdose Prevention Toolkit </a:t>
            </a:r>
          </a:p>
          <a:p>
            <a:pPr marL="0" indent="0">
              <a:buNone/>
            </a:pPr>
            <a:r>
              <a:rPr lang="en-US" sz="1800" dirty="0"/>
              <a:t>(https://store.samhsa.gov/shin/content//SMA16-4742/SMA16-4742.pdf) </a:t>
            </a:r>
          </a:p>
          <a:p>
            <a:pPr marL="0" indent="0">
              <a:spcBef>
                <a:spcPts val="1000"/>
              </a:spcBef>
              <a:buNone/>
            </a:pPr>
            <a:r>
              <a:rPr lang="en-US" sz="1800" b="1" dirty="0"/>
              <a:t>SAMHSA’s Opioid Treatment Program Directory </a:t>
            </a:r>
            <a:r>
              <a:rPr lang="en-US" sz="1800" dirty="0"/>
              <a:t>(http://dpt2.samhsa.gov/treatment/directory.aspx)</a:t>
            </a:r>
          </a:p>
          <a:p>
            <a:pPr marL="0" indent="0">
              <a:spcBef>
                <a:spcPts val="1000"/>
              </a:spcBef>
              <a:buNone/>
            </a:pPr>
            <a:r>
              <a:rPr lang="en-US" sz="1800" b="1" dirty="0"/>
              <a:t>SAMHSA’s Provider’s Clinical Support System for Medication-Assisted Treatment </a:t>
            </a:r>
          </a:p>
          <a:p>
            <a:pPr marL="0" indent="0">
              <a:buNone/>
            </a:pPr>
            <a:r>
              <a:rPr lang="en-US" sz="1800" dirty="0"/>
              <a:t>(http://pcssmat.org)</a:t>
            </a:r>
          </a:p>
          <a:p>
            <a:pPr marL="0" indent="0">
              <a:spcBef>
                <a:spcPts val="1000"/>
              </a:spcBef>
              <a:buNone/>
            </a:pPr>
            <a:r>
              <a:rPr lang="en-US" sz="1800" b="1" dirty="0"/>
              <a:t>SAMHSA’s Store </a:t>
            </a:r>
          </a:p>
          <a:p>
            <a:pPr marL="0" indent="0">
              <a:buNone/>
            </a:pPr>
            <a:r>
              <a:rPr lang="en-US" sz="1800" dirty="0"/>
              <a:t>(http://store.samhsa.gov)</a:t>
            </a:r>
          </a:p>
        </p:txBody>
      </p:sp>
    </p:spTree>
    <p:extLst>
      <p:ext uri="{BB962C8B-B14F-4D97-AF65-F5344CB8AC3E}">
        <p14:creationId xmlns:p14="http://schemas.microsoft.com/office/powerpoint/2010/main" val="155272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D9A-8475-4B2A-82F0-E833E1E2B1E8}"/>
              </a:ext>
            </a:extLst>
          </p:cNvPr>
          <p:cNvSpPr>
            <a:spLocks noGrp="1"/>
          </p:cNvSpPr>
          <p:nvPr>
            <p:ph type="title"/>
          </p:nvPr>
        </p:nvSpPr>
        <p:spPr/>
        <p:txBody>
          <a:bodyPr>
            <a:normAutofit fontScale="90000"/>
          </a:bodyPr>
          <a:lstStyle/>
          <a:p>
            <a:r>
              <a:rPr lang="en-US" dirty="0"/>
              <a:t>Substance Use Disorder (DSM-V)</a:t>
            </a:r>
            <a:br>
              <a:rPr lang="en-US" dirty="0"/>
            </a:br>
            <a:r>
              <a:rPr lang="en-US" sz="2700" b="0" dirty="0"/>
              <a:t>(2-3: mild; 4-5: moderate; ≥6: severe)</a:t>
            </a:r>
          </a:p>
        </p:txBody>
      </p:sp>
      <p:sp>
        <p:nvSpPr>
          <p:cNvPr id="3" name="Content Placeholder 2">
            <a:extLst>
              <a:ext uri="{FF2B5EF4-FFF2-40B4-BE49-F238E27FC236}">
                <a16:creationId xmlns:a16="http://schemas.microsoft.com/office/drawing/2014/main" id="{44D228EF-A684-4AFF-AE57-0EC1B1947F07}"/>
              </a:ext>
            </a:extLst>
          </p:cNvPr>
          <p:cNvSpPr>
            <a:spLocks noGrp="1"/>
          </p:cNvSpPr>
          <p:nvPr>
            <p:ph idx="1"/>
          </p:nvPr>
        </p:nvSpPr>
        <p:spPr/>
        <p:txBody>
          <a:bodyPr>
            <a:noAutofit/>
          </a:bodyPr>
          <a:lstStyle/>
          <a:p>
            <a:pPr marL="0" indent="0">
              <a:buNone/>
            </a:pPr>
            <a:r>
              <a:rPr lang="en-US" sz="1800" b="1" dirty="0"/>
              <a:t>Impaired Control</a:t>
            </a:r>
          </a:p>
          <a:p>
            <a:pPr lvl="1" indent="-342900">
              <a:buFont typeface="+mj-lt"/>
              <a:buAutoNum type="arabicPeriod"/>
            </a:pPr>
            <a:r>
              <a:rPr lang="en-US" sz="1400" dirty="0"/>
              <a:t>Larger amounts/longer period than intended</a:t>
            </a:r>
          </a:p>
          <a:p>
            <a:pPr lvl="1" indent="-342900">
              <a:buFont typeface="+mj-lt"/>
              <a:buAutoNum type="arabicPeriod"/>
            </a:pPr>
            <a:r>
              <a:rPr lang="en-US" sz="1400" dirty="0"/>
              <a:t>Inability to/persistent desire to cut down or control</a:t>
            </a:r>
          </a:p>
          <a:p>
            <a:pPr lvl="1" indent="-342900">
              <a:buFont typeface="+mj-lt"/>
              <a:buAutoNum type="arabicPeriod"/>
            </a:pPr>
            <a:r>
              <a:rPr lang="en-US" sz="1400" dirty="0"/>
              <a:t>Much time spent to obtain, use or recover from use</a:t>
            </a:r>
          </a:p>
          <a:p>
            <a:pPr lvl="1" indent="-342900">
              <a:buFont typeface="+mj-lt"/>
              <a:buAutoNum type="arabicPeriod"/>
            </a:pPr>
            <a:r>
              <a:rPr lang="en-US" sz="1400" dirty="0"/>
              <a:t>Craving and urges to use</a:t>
            </a:r>
          </a:p>
          <a:p>
            <a:pPr marL="0" indent="0">
              <a:spcBef>
                <a:spcPts val="500"/>
              </a:spcBef>
              <a:buNone/>
            </a:pPr>
            <a:r>
              <a:rPr lang="en-US" sz="1800" b="1" dirty="0"/>
              <a:t>Social Impairment</a:t>
            </a:r>
          </a:p>
          <a:p>
            <a:pPr lvl="1" indent="-342900">
              <a:buFont typeface="+mj-lt"/>
              <a:buAutoNum type="arabicPeriod" startAt="5"/>
            </a:pPr>
            <a:r>
              <a:rPr lang="en-US" sz="1400" dirty="0"/>
              <a:t>Not able to function at work, home or school b/o use</a:t>
            </a:r>
          </a:p>
          <a:p>
            <a:pPr lvl="1" indent="-342900">
              <a:buFont typeface="+mj-lt"/>
              <a:buAutoNum type="arabicPeriod" startAt="5"/>
            </a:pPr>
            <a:r>
              <a:rPr lang="en-US" sz="1400" dirty="0"/>
              <a:t>Continued use despite it causing interpersonal problems</a:t>
            </a:r>
          </a:p>
          <a:p>
            <a:pPr lvl="1" indent="-342900">
              <a:buFont typeface="+mj-lt"/>
              <a:buAutoNum type="arabicPeriod" startAt="5"/>
            </a:pPr>
            <a:r>
              <a:rPr lang="en-US" sz="1400" dirty="0"/>
              <a:t>Reduced social, occupational and recreational activities</a:t>
            </a:r>
          </a:p>
          <a:p>
            <a:pPr marL="0" indent="0">
              <a:spcBef>
                <a:spcPts val="500"/>
              </a:spcBef>
              <a:buNone/>
            </a:pPr>
            <a:r>
              <a:rPr lang="en-US" sz="1800" b="1" dirty="0"/>
              <a:t>Risky Use</a:t>
            </a:r>
          </a:p>
          <a:p>
            <a:pPr lvl="1" indent="-342900">
              <a:buFont typeface="+mj-lt"/>
              <a:buAutoNum type="arabicPeriod" startAt="8"/>
            </a:pPr>
            <a:r>
              <a:rPr lang="en-US" sz="1400" dirty="0"/>
              <a:t>Use in dangerous circumstances</a:t>
            </a:r>
          </a:p>
          <a:p>
            <a:pPr lvl="1" indent="-342900">
              <a:buFont typeface="+mj-lt"/>
              <a:buAutoNum type="arabicPeriod" startAt="8"/>
            </a:pPr>
            <a:r>
              <a:rPr lang="en-US" sz="1400" dirty="0"/>
              <a:t>Continued use despite physical or psychological problems caused or worsened</a:t>
            </a:r>
          </a:p>
          <a:p>
            <a:pPr marL="0" indent="0">
              <a:spcBef>
                <a:spcPts val="500"/>
              </a:spcBef>
              <a:buNone/>
            </a:pPr>
            <a:r>
              <a:rPr lang="en-US" sz="1800" b="1" dirty="0"/>
              <a:t>Physiological Manifestations</a:t>
            </a:r>
          </a:p>
          <a:p>
            <a:pPr lvl="1" indent="-342900">
              <a:buFont typeface="+mj-lt"/>
              <a:buAutoNum type="arabicPeriod" startAt="10"/>
            </a:pPr>
            <a:r>
              <a:rPr lang="en-US" sz="1400" dirty="0"/>
              <a:t>Tolerance</a:t>
            </a:r>
          </a:p>
          <a:p>
            <a:pPr lvl="1" indent="-342900">
              <a:buFont typeface="+mj-lt"/>
              <a:buAutoNum type="arabicPeriod" startAt="10"/>
            </a:pPr>
            <a:r>
              <a:rPr lang="en-US" sz="1400" dirty="0"/>
              <a:t>Withdrawal</a:t>
            </a:r>
          </a:p>
          <a:p>
            <a:pPr marL="0" indent="0">
              <a:buNone/>
            </a:pPr>
            <a:endParaRPr lang="en-US" sz="1800" dirty="0"/>
          </a:p>
        </p:txBody>
      </p:sp>
      <p:sp>
        <p:nvSpPr>
          <p:cNvPr id="4" name="Text Placeholder 3">
            <a:extLst>
              <a:ext uri="{FF2B5EF4-FFF2-40B4-BE49-F238E27FC236}">
                <a16:creationId xmlns:a16="http://schemas.microsoft.com/office/drawing/2014/main" id="{FB6B63D6-BF6E-43E6-B0FD-F9B1DF03B97A}"/>
              </a:ext>
            </a:extLst>
          </p:cNvPr>
          <p:cNvSpPr>
            <a:spLocks noGrp="1"/>
          </p:cNvSpPr>
          <p:nvPr>
            <p:ph type="body" sz="quarter" idx="10"/>
          </p:nvPr>
        </p:nvSpPr>
        <p:spPr/>
        <p:txBody>
          <a:bodyPr/>
          <a:lstStyle/>
          <a:p>
            <a:r>
              <a:rPr lang="en-US" dirty="0"/>
              <a:t>American Psychiatric Association. https://www.psychiatry.org/psychiatrists/practice/dsm. Accessed July 23, 2018.</a:t>
            </a:r>
          </a:p>
        </p:txBody>
      </p:sp>
    </p:spTree>
    <p:extLst>
      <p:ext uri="{BB962C8B-B14F-4D97-AF65-F5344CB8AC3E}">
        <p14:creationId xmlns:p14="http://schemas.microsoft.com/office/powerpoint/2010/main" val="352565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D9A-8475-4B2A-82F0-E833E1E2B1E8}"/>
              </a:ext>
            </a:extLst>
          </p:cNvPr>
          <p:cNvSpPr>
            <a:spLocks noGrp="1"/>
          </p:cNvSpPr>
          <p:nvPr>
            <p:ph type="title"/>
          </p:nvPr>
        </p:nvSpPr>
        <p:spPr/>
        <p:txBody>
          <a:bodyPr>
            <a:normAutofit fontScale="90000"/>
          </a:bodyPr>
          <a:lstStyle/>
          <a:p>
            <a:r>
              <a:rPr lang="en-US" dirty="0"/>
              <a:t>Substance Use Disorder (DSM-V)</a:t>
            </a:r>
            <a:br>
              <a:rPr lang="en-US" dirty="0"/>
            </a:br>
            <a:r>
              <a:rPr lang="en-US" sz="2700" b="0" dirty="0"/>
              <a:t>(2-3: mild; 4-5: moderate; ≥6: severe)</a:t>
            </a:r>
          </a:p>
        </p:txBody>
      </p:sp>
      <p:sp>
        <p:nvSpPr>
          <p:cNvPr id="3" name="Content Placeholder 2">
            <a:extLst>
              <a:ext uri="{FF2B5EF4-FFF2-40B4-BE49-F238E27FC236}">
                <a16:creationId xmlns:a16="http://schemas.microsoft.com/office/drawing/2014/main" id="{44D228EF-A684-4AFF-AE57-0EC1B1947F07}"/>
              </a:ext>
            </a:extLst>
          </p:cNvPr>
          <p:cNvSpPr>
            <a:spLocks noGrp="1"/>
          </p:cNvSpPr>
          <p:nvPr>
            <p:ph idx="1"/>
          </p:nvPr>
        </p:nvSpPr>
        <p:spPr/>
        <p:txBody>
          <a:bodyPr>
            <a:noAutofit/>
          </a:bodyPr>
          <a:lstStyle/>
          <a:p>
            <a:pPr marL="0" indent="0">
              <a:buNone/>
            </a:pPr>
            <a:r>
              <a:rPr lang="en-US" sz="2400" b="1" dirty="0"/>
              <a:t>Impaired Control – SOME FEATURES SEEN WITH CHRONIC OPIOIDS</a:t>
            </a:r>
          </a:p>
          <a:p>
            <a:pPr lvl="1" indent="-342900">
              <a:spcBef>
                <a:spcPts val="1200"/>
              </a:spcBef>
              <a:buFont typeface="+mj-lt"/>
              <a:buAutoNum type="arabicPeriod"/>
            </a:pPr>
            <a:r>
              <a:rPr lang="en-US" sz="2000" dirty="0"/>
              <a:t>Larger amounts/longer period than intended</a:t>
            </a:r>
          </a:p>
          <a:p>
            <a:pPr lvl="1" indent="-342900">
              <a:spcBef>
                <a:spcPts val="1800"/>
              </a:spcBef>
              <a:buFont typeface="+mj-lt"/>
              <a:buAutoNum type="arabicPeriod"/>
            </a:pPr>
            <a:r>
              <a:rPr lang="en-US" sz="2000" dirty="0"/>
              <a:t>Inability to/persistent desire to cut down or control</a:t>
            </a:r>
          </a:p>
          <a:p>
            <a:pPr lvl="1" indent="-342900">
              <a:spcBef>
                <a:spcPts val="1800"/>
              </a:spcBef>
              <a:buFont typeface="+mj-lt"/>
              <a:buAutoNum type="arabicPeriod"/>
            </a:pPr>
            <a:r>
              <a:rPr lang="en-US" sz="2000" dirty="0"/>
              <a:t>Much time spent to obtain, use or recover from use</a:t>
            </a:r>
          </a:p>
          <a:p>
            <a:pPr lvl="1" indent="-342900">
              <a:spcBef>
                <a:spcPts val="1800"/>
              </a:spcBef>
              <a:buFont typeface="+mj-lt"/>
              <a:buAutoNum type="arabicPeriod"/>
            </a:pPr>
            <a:r>
              <a:rPr lang="en-US" sz="2000" dirty="0"/>
              <a:t>Craving and urges to use</a:t>
            </a:r>
          </a:p>
          <a:p>
            <a:pPr marL="0" indent="0">
              <a:buNone/>
            </a:pPr>
            <a:endParaRPr lang="en-US" sz="1800" dirty="0"/>
          </a:p>
        </p:txBody>
      </p:sp>
      <p:sp>
        <p:nvSpPr>
          <p:cNvPr id="5" name="Text Placeholder 3">
            <a:extLst>
              <a:ext uri="{FF2B5EF4-FFF2-40B4-BE49-F238E27FC236}">
                <a16:creationId xmlns:a16="http://schemas.microsoft.com/office/drawing/2014/main" id="{FD090331-0190-479D-B587-D20610F455D1}"/>
              </a:ext>
            </a:extLst>
          </p:cNvPr>
          <p:cNvSpPr>
            <a:spLocks noGrp="1"/>
          </p:cNvSpPr>
          <p:nvPr>
            <p:ph type="body" sz="quarter" idx="10"/>
          </p:nvPr>
        </p:nvSpPr>
        <p:spPr>
          <a:xfrm>
            <a:off x="3073400" y="4497388"/>
            <a:ext cx="5613400" cy="539750"/>
          </a:xfrm>
        </p:spPr>
        <p:txBody>
          <a:bodyPr/>
          <a:lstStyle/>
          <a:p>
            <a:r>
              <a:rPr lang="en-US" dirty="0"/>
              <a:t>American Psychiatric Association. https://www.psychiatry.org/psychiatrists/practice/dsm. Accessed July 23, 2018.</a:t>
            </a:r>
          </a:p>
        </p:txBody>
      </p:sp>
    </p:spTree>
    <p:extLst>
      <p:ext uri="{BB962C8B-B14F-4D97-AF65-F5344CB8AC3E}">
        <p14:creationId xmlns:p14="http://schemas.microsoft.com/office/powerpoint/2010/main" val="181633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D9A-8475-4B2A-82F0-E833E1E2B1E8}"/>
              </a:ext>
            </a:extLst>
          </p:cNvPr>
          <p:cNvSpPr>
            <a:spLocks noGrp="1"/>
          </p:cNvSpPr>
          <p:nvPr>
            <p:ph type="title"/>
          </p:nvPr>
        </p:nvSpPr>
        <p:spPr/>
        <p:txBody>
          <a:bodyPr>
            <a:normAutofit fontScale="90000"/>
          </a:bodyPr>
          <a:lstStyle/>
          <a:p>
            <a:r>
              <a:rPr lang="en-US" dirty="0"/>
              <a:t>Substance Use Disorder (DSM-V)</a:t>
            </a:r>
            <a:br>
              <a:rPr lang="en-US" dirty="0"/>
            </a:br>
            <a:r>
              <a:rPr lang="en-US" sz="2700" b="0" dirty="0"/>
              <a:t>(2-3: mild; 4-5: moderate; ≥6: severe)</a:t>
            </a:r>
          </a:p>
        </p:txBody>
      </p:sp>
      <p:sp>
        <p:nvSpPr>
          <p:cNvPr id="3" name="Content Placeholder 2">
            <a:extLst>
              <a:ext uri="{FF2B5EF4-FFF2-40B4-BE49-F238E27FC236}">
                <a16:creationId xmlns:a16="http://schemas.microsoft.com/office/drawing/2014/main" id="{44D228EF-A684-4AFF-AE57-0EC1B1947F07}"/>
              </a:ext>
            </a:extLst>
          </p:cNvPr>
          <p:cNvSpPr>
            <a:spLocks noGrp="1"/>
          </p:cNvSpPr>
          <p:nvPr>
            <p:ph idx="1"/>
          </p:nvPr>
        </p:nvSpPr>
        <p:spPr/>
        <p:txBody>
          <a:bodyPr>
            <a:noAutofit/>
          </a:bodyPr>
          <a:lstStyle/>
          <a:p>
            <a:pPr marL="0" indent="0">
              <a:spcBef>
                <a:spcPts val="500"/>
              </a:spcBef>
              <a:buNone/>
            </a:pPr>
            <a:r>
              <a:rPr lang="en-US" sz="2400" b="1" dirty="0"/>
              <a:t>Social Impairment – OFTEN SEEN WITH CHRONIC PAIN</a:t>
            </a:r>
          </a:p>
          <a:p>
            <a:pPr lvl="1" indent="-342900">
              <a:spcBef>
                <a:spcPts val="1200"/>
              </a:spcBef>
              <a:buFont typeface="+mj-lt"/>
              <a:buAutoNum type="arabicPeriod" startAt="5"/>
            </a:pPr>
            <a:r>
              <a:rPr lang="en-US" sz="2000" dirty="0"/>
              <a:t>Not able to function at work, home or school b/o use</a:t>
            </a:r>
          </a:p>
          <a:p>
            <a:pPr lvl="1" indent="-342900">
              <a:spcBef>
                <a:spcPts val="1800"/>
              </a:spcBef>
              <a:buFont typeface="+mj-lt"/>
              <a:buAutoNum type="arabicPeriod" startAt="5"/>
            </a:pPr>
            <a:r>
              <a:rPr lang="en-US" sz="2000" dirty="0"/>
              <a:t>Continued use despite it causing interpersonal problems</a:t>
            </a:r>
          </a:p>
          <a:p>
            <a:pPr lvl="1" indent="-342900">
              <a:spcBef>
                <a:spcPts val="1800"/>
              </a:spcBef>
              <a:buFont typeface="+mj-lt"/>
              <a:buAutoNum type="arabicPeriod" startAt="5"/>
            </a:pPr>
            <a:r>
              <a:rPr lang="en-US" sz="2000" dirty="0"/>
              <a:t>Reduced social, occupational and recreational activities</a:t>
            </a:r>
          </a:p>
        </p:txBody>
      </p:sp>
      <p:sp>
        <p:nvSpPr>
          <p:cNvPr id="5" name="Text Placeholder 3">
            <a:extLst>
              <a:ext uri="{FF2B5EF4-FFF2-40B4-BE49-F238E27FC236}">
                <a16:creationId xmlns:a16="http://schemas.microsoft.com/office/drawing/2014/main" id="{58B05E19-CCB5-4A28-BB17-B0F69D3FE48E}"/>
              </a:ext>
            </a:extLst>
          </p:cNvPr>
          <p:cNvSpPr>
            <a:spLocks noGrp="1"/>
          </p:cNvSpPr>
          <p:nvPr>
            <p:ph type="body" sz="quarter" idx="10"/>
          </p:nvPr>
        </p:nvSpPr>
        <p:spPr>
          <a:xfrm>
            <a:off x="3073400" y="4497388"/>
            <a:ext cx="5613400" cy="539750"/>
          </a:xfrm>
        </p:spPr>
        <p:txBody>
          <a:bodyPr/>
          <a:lstStyle/>
          <a:p>
            <a:r>
              <a:rPr lang="en-US" dirty="0"/>
              <a:t>American Psychiatric Association. https://www.psychiatry.org/psychiatrists/practice/dsm. Accessed July 23, 2018.</a:t>
            </a:r>
          </a:p>
        </p:txBody>
      </p:sp>
    </p:spTree>
    <p:extLst>
      <p:ext uri="{BB962C8B-B14F-4D97-AF65-F5344CB8AC3E}">
        <p14:creationId xmlns:p14="http://schemas.microsoft.com/office/powerpoint/2010/main" val="214617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9D9A-8475-4B2A-82F0-E833E1E2B1E8}"/>
              </a:ext>
            </a:extLst>
          </p:cNvPr>
          <p:cNvSpPr>
            <a:spLocks noGrp="1"/>
          </p:cNvSpPr>
          <p:nvPr>
            <p:ph type="title"/>
          </p:nvPr>
        </p:nvSpPr>
        <p:spPr/>
        <p:txBody>
          <a:bodyPr>
            <a:normAutofit fontScale="90000"/>
          </a:bodyPr>
          <a:lstStyle/>
          <a:p>
            <a:r>
              <a:rPr lang="en-US" dirty="0"/>
              <a:t>Substance Use Disorder (DSM-V)</a:t>
            </a:r>
            <a:br>
              <a:rPr lang="en-US" dirty="0"/>
            </a:br>
            <a:r>
              <a:rPr lang="en-US" sz="2700" b="0" dirty="0"/>
              <a:t>(2-3: mild; 4-5: moderate; ≥6: severe)</a:t>
            </a:r>
          </a:p>
        </p:txBody>
      </p:sp>
      <p:sp>
        <p:nvSpPr>
          <p:cNvPr id="3" name="Content Placeholder 2">
            <a:extLst>
              <a:ext uri="{FF2B5EF4-FFF2-40B4-BE49-F238E27FC236}">
                <a16:creationId xmlns:a16="http://schemas.microsoft.com/office/drawing/2014/main" id="{44D228EF-A684-4AFF-AE57-0EC1B1947F07}"/>
              </a:ext>
            </a:extLst>
          </p:cNvPr>
          <p:cNvSpPr>
            <a:spLocks noGrp="1"/>
          </p:cNvSpPr>
          <p:nvPr>
            <p:ph idx="1"/>
          </p:nvPr>
        </p:nvSpPr>
        <p:spPr/>
        <p:txBody>
          <a:bodyPr>
            <a:noAutofit/>
          </a:bodyPr>
          <a:lstStyle/>
          <a:p>
            <a:pPr marL="0" indent="0">
              <a:spcBef>
                <a:spcPts val="500"/>
              </a:spcBef>
              <a:buNone/>
            </a:pPr>
            <a:r>
              <a:rPr lang="en-US" sz="2400" b="1" dirty="0"/>
              <a:t>Risky Use</a:t>
            </a:r>
          </a:p>
          <a:p>
            <a:pPr lvl="1" indent="-342900">
              <a:spcBef>
                <a:spcPts val="1200"/>
              </a:spcBef>
              <a:buFont typeface="+mj-lt"/>
              <a:buAutoNum type="arabicPeriod" startAt="8"/>
            </a:pPr>
            <a:r>
              <a:rPr lang="en-US" sz="2000" dirty="0"/>
              <a:t>Use in dangerous circumstances</a:t>
            </a:r>
          </a:p>
          <a:p>
            <a:pPr lvl="1" indent="-342900">
              <a:spcBef>
                <a:spcPts val="1200"/>
              </a:spcBef>
              <a:buFont typeface="+mj-lt"/>
              <a:buAutoNum type="arabicPeriod" startAt="8"/>
            </a:pPr>
            <a:r>
              <a:rPr lang="en-US" sz="2000" dirty="0"/>
              <a:t>Continued use despite physical or psychological problems caused or worsened</a:t>
            </a:r>
          </a:p>
          <a:p>
            <a:pPr marL="0" indent="0">
              <a:spcBef>
                <a:spcPts val="500"/>
              </a:spcBef>
              <a:buNone/>
            </a:pPr>
            <a:r>
              <a:rPr lang="en-US" sz="2400" b="1" dirty="0"/>
              <a:t>Physiological Manifestations – OFTEN SEEN WITH CHRONIC OPIOIDS</a:t>
            </a:r>
          </a:p>
          <a:p>
            <a:pPr lvl="1" indent="-342900">
              <a:spcBef>
                <a:spcPts val="1200"/>
              </a:spcBef>
              <a:buFont typeface="+mj-lt"/>
              <a:buAutoNum type="arabicPeriod" startAt="10"/>
            </a:pPr>
            <a:r>
              <a:rPr lang="en-US" sz="2000" dirty="0"/>
              <a:t>Tolerance</a:t>
            </a:r>
          </a:p>
          <a:p>
            <a:pPr lvl="1" indent="-342900">
              <a:spcBef>
                <a:spcPts val="1200"/>
              </a:spcBef>
              <a:buFont typeface="+mj-lt"/>
              <a:buAutoNum type="arabicPeriod" startAt="10"/>
            </a:pPr>
            <a:r>
              <a:rPr lang="en-US" sz="2000" dirty="0"/>
              <a:t>Withdrawal</a:t>
            </a:r>
          </a:p>
        </p:txBody>
      </p:sp>
      <p:sp>
        <p:nvSpPr>
          <p:cNvPr id="5" name="Text Placeholder 3">
            <a:extLst>
              <a:ext uri="{FF2B5EF4-FFF2-40B4-BE49-F238E27FC236}">
                <a16:creationId xmlns:a16="http://schemas.microsoft.com/office/drawing/2014/main" id="{57885C46-B0AC-4643-99C8-6CE26E7E8884}"/>
              </a:ext>
            </a:extLst>
          </p:cNvPr>
          <p:cNvSpPr>
            <a:spLocks noGrp="1"/>
          </p:cNvSpPr>
          <p:nvPr>
            <p:ph type="body" sz="quarter" idx="10"/>
          </p:nvPr>
        </p:nvSpPr>
        <p:spPr>
          <a:xfrm>
            <a:off x="3073400" y="4497388"/>
            <a:ext cx="5613400" cy="539750"/>
          </a:xfrm>
        </p:spPr>
        <p:txBody>
          <a:bodyPr/>
          <a:lstStyle/>
          <a:p>
            <a:r>
              <a:rPr lang="en-US" dirty="0"/>
              <a:t>American Psychiatric Association. https://www.psychiatry.org/psychiatrists/practice/dsm. Accessed July 23, 2018.</a:t>
            </a:r>
          </a:p>
        </p:txBody>
      </p:sp>
    </p:spTree>
    <p:extLst>
      <p:ext uri="{BB962C8B-B14F-4D97-AF65-F5344CB8AC3E}">
        <p14:creationId xmlns:p14="http://schemas.microsoft.com/office/powerpoint/2010/main" val="1759720827"/>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0D3151"/>
      </a:accent1>
      <a:accent2>
        <a:srgbClr val="C0504D"/>
      </a:accent2>
      <a:accent3>
        <a:srgbClr val="9BBB59"/>
      </a:accent3>
      <a:accent4>
        <a:srgbClr val="8064A2"/>
      </a:accent4>
      <a:accent5>
        <a:srgbClr val="AEC3C9"/>
      </a:accent5>
      <a:accent6>
        <a:srgbClr val="F893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2487</TotalTime>
  <Words>3113</Words>
  <Application>Microsoft Office PowerPoint</Application>
  <PresentationFormat>On-screen Show (16:9)</PresentationFormat>
  <Paragraphs>436</Paragraphs>
  <Slides>51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Helvetica</vt:lpstr>
      <vt:lpstr>Osaka</vt:lpstr>
      <vt:lpstr>Symbol</vt:lpstr>
      <vt:lpstr>Wingdings</vt:lpstr>
      <vt:lpstr>Office Theme</vt:lpstr>
      <vt:lpstr>PowerPoint Presentation</vt:lpstr>
      <vt:lpstr>Faculty Disclosures</vt:lpstr>
      <vt:lpstr>Case Scenarios</vt:lpstr>
      <vt:lpstr>Long-Lasting Abnormalities  In Brain Dopamine Transporters</vt:lpstr>
      <vt:lpstr>Opioid Withdrawal Syndrome</vt:lpstr>
      <vt:lpstr>Substance Use Disorder (DSM-V) (2-3: mild; 4-5: moderate; ≥6: severe)</vt:lpstr>
      <vt:lpstr>Substance Use Disorder (DSM-V) (2-3: mild; 4-5: moderate; ≥6: severe)</vt:lpstr>
      <vt:lpstr>Substance Use Disorder (DSM-V) (2-3: mild; 4-5: moderate; ≥6: severe)</vt:lpstr>
      <vt:lpstr>Substance Use Disorder (DSM-V) (2-3: mild; 4-5: moderate; ≥6: severe)</vt:lpstr>
      <vt:lpstr>The 4 C’s of Addiction</vt:lpstr>
      <vt:lpstr>Preventing Opioid Use Disorder Is Essential</vt:lpstr>
      <vt:lpstr>Preventing OUD Is Essential (cont)</vt:lpstr>
      <vt:lpstr>Who Is at Risk for OUD?</vt:lpstr>
      <vt:lpstr>Opioid Risk Tool</vt:lpstr>
      <vt:lpstr>Approach to Screening</vt:lpstr>
      <vt:lpstr>“Single Question Screen”</vt:lpstr>
      <vt:lpstr>NIDA-Modified ASSIST</vt:lpstr>
      <vt:lpstr>NIDA-Modified ASSIST</vt:lpstr>
      <vt:lpstr>NIDA-Modified ASSIST</vt:lpstr>
      <vt:lpstr>Urine Drug Screen</vt:lpstr>
      <vt:lpstr>Assess the Patient on  the Spectrum of Substance Use</vt:lpstr>
      <vt:lpstr>Substance Use Disorder (DSM-V) (2-3: mild; 4-5: moderate; ≥6: severe)</vt:lpstr>
      <vt:lpstr>Next Steps for Patients Who Meet DSM-V Criteria for a Substance Use Disorder</vt:lpstr>
      <vt:lpstr>Readiness: A “Quick” Version</vt:lpstr>
      <vt:lpstr>Needs To Consider  In The Treatment Plan</vt:lpstr>
      <vt:lpstr>CDC Guideline 2016:  Rec. 8: Assess Overdose Risk</vt:lpstr>
      <vt:lpstr>Case Scenario 3</vt:lpstr>
      <vt:lpstr>Goals of Medication-Addiction Treatment</vt:lpstr>
      <vt:lpstr>Treatment Principles</vt:lpstr>
      <vt:lpstr>Treatment Principles (cont)</vt:lpstr>
      <vt:lpstr>Treatment Principles (cont)</vt:lpstr>
      <vt:lpstr>Goals Are Those for a Chronic Disorder</vt:lpstr>
      <vt:lpstr>Treatment Principles (cont)</vt:lpstr>
      <vt:lpstr>Harm Reduction Strategies for Individual and Community</vt:lpstr>
      <vt:lpstr>Harm Reduction Strategies for Individual and Community</vt:lpstr>
      <vt:lpstr>Pain Can and Should Be Treated in Patients on MAT</vt:lpstr>
      <vt:lpstr>Activation of the Mu-Opioid Receptor</vt:lpstr>
      <vt:lpstr>Medication Treatment of OUD</vt:lpstr>
      <vt:lpstr>Medication Treatment of OUD: Options</vt:lpstr>
      <vt:lpstr>Medication Treatment of OUD: Options (cont)</vt:lpstr>
      <vt:lpstr>MAT (Buprenorphine): Maintenance vs Taper</vt:lpstr>
      <vt:lpstr>Relapse While on Treatment</vt:lpstr>
      <vt:lpstr>Monthly Naltrexone XR</vt:lpstr>
      <vt:lpstr>Relapse-Free Survival: Naltrexone XR vs Buprenorphine/Naloxone</vt:lpstr>
      <vt:lpstr>Monthly Injectable Buprenorphine</vt:lpstr>
      <vt:lpstr>Medication for OUD Saves Lives, but Not Often Prescribed!</vt:lpstr>
      <vt:lpstr>The Science is Clear:  Medication-Assisted Treatment Works</vt:lpstr>
      <vt:lpstr>Primary Care Models for OUD Treatment</vt:lpstr>
      <vt:lpstr>Primary Care Models for OUD Treatment</vt:lpstr>
      <vt:lpstr>Educational Resources</vt:lpstr>
      <vt:lpstr>Educational Resources (cont)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Irmiger</dc:creator>
  <cp:lastModifiedBy>Suellen Evavold</cp:lastModifiedBy>
  <cp:revision>143</cp:revision>
  <dcterms:created xsi:type="dcterms:W3CDTF">2018-06-25T01:47:42Z</dcterms:created>
  <dcterms:modified xsi:type="dcterms:W3CDTF">2018-08-01T22:17:48Z</dcterms:modified>
</cp:coreProperties>
</file>