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8.xml" ContentType="application/vnd.openxmlformats-officedocument.presentationml.tags+xml"/>
  <Override PartName="/ppt/notesSlides/notesSlide40.xml" ContentType="application/vnd.openxmlformats-officedocument.presentationml.notesSlide+xml"/>
  <Override PartName="/ppt/tags/tag9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0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1.xml" ContentType="application/vnd.openxmlformats-officedocument.presentationml.tags+xml"/>
  <Override PartName="/ppt/notesSlides/notesSlide4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5.xml" ContentType="application/vnd.openxmlformats-officedocument.presentationml.notesSlide+xml"/>
  <Override PartName="/ppt/tags/tag12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3.xml" ContentType="application/vnd.openxmlformats-officedocument.presentationml.tags+xml"/>
  <Override PartName="/ppt/notesSlides/notesSlide52.xml" ContentType="application/vnd.openxmlformats-officedocument.presentationml.notesSlide+xml"/>
  <Override PartName="/ppt/tags/tag14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15.xml" ContentType="application/vnd.openxmlformats-officedocument.presentationml.tags+xml"/>
  <Override PartName="/ppt/notesSlides/notesSlide60.xml" ContentType="application/vnd.openxmlformats-officedocument.presentationml.notesSlide+xml"/>
  <Override PartName="/ppt/tags/tag16.xml" ContentType="application/vnd.openxmlformats-officedocument.presentationml.tags+xml"/>
  <Override PartName="/ppt/notesSlides/notesSlide6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7.xml" ContentType="application/vnd.openxmlformats-officedocument.presentationml.tags+xml"/>
  <Override PartName="/ppt/notesSlides/notesSlide66.xml" ContentType="application/vnd.openxmlformats-officedocument.presentationml.notesSlide+xml"/>
  <Override PartName="/ppt/tags/tag18.xml" ContentType="application/vnd.openxmlformats-officedocument.presentationml.tags+xml"/>
  <Override PartName="/ppt/notesSlides/notesSlide67.xml" ContentType="application/vnd.openxmlformats-officedocument.presentationml.notesSlide+xml"/>
  <Override PartName="/ppt/tags/tag19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517" r:id="rId3"/>
    <p:sldId id="519" r:id="rId4"/>
    <p:sldId id="404" r:id="rId5"/>
    <p:sldId id="477" r:id="rId6"/>
    <p:sldId id="538" r:id="rId7"/>
    <p:sldId id="369" r:id="rId8"/>
    <p:sldId id="260" r:id="rId9"/>
    <p:sldId id="533" r:id="rId10"/>
    <p:sldId id="294" r:id="rId11"/>
    <p:sldId id="295" r:id="rId12"/>
    <p:sldId id="406" r:id="rId13"/>
    <p:sldId id="407" r:id="rId14"/>
    <p:sldId id="480" r:id="rId15"/>
    <p:sldId id="331" r:id="rId16"/>
    <p:sldId id="411" r:id="rId17"/>
    <p:sldId id="465" r:id="rId18"/>
    <p:sldId id="482" r:id="rId19"/>
    <p:sldId id="318" r:id="rId20"/>
    <p:sldId id="510" r:id="rId21"/>
    <p:sldId id="523" r:id="rId22"/>
    <p:sldId id="525" r:id="rId23"/>
    <p:sldId id="526" r:id="rId24"/>
    <p:sldId id="527" r:id="rId25"/>
    <p:sldId id="259" r:id="rId26"/>
    <p:sldId id="261" r:id="rId27"/>
    <p:sldId id="267" r:id="rId28"/>
    <p:sldId id="534" r:id="rId29"/>
    <p:sldId id="536" r:id="rId30"/>
    <p:sldId id="535" r:id="rId31"/>
    <p:sldId id="528" r:id="rId32"/>
    <p:sldId id="530" r:id="rId33"/>
    <p:sldId id="319" r:id="rId34"/>
    <p:sldId id="320" r:id="rId35"/>
    <p:sldId id="515" r:id="rId36"/>
    <p:sldId id="325" r:id="rId37"/>
    <p:sldId id="276" r:id="rId38"/>
    <p:sldId id="456" r:id="rId39"/>
    <p:sldId id="329" r:id="rId40"/>
    <p:sldId id="278" r:id="rId41"/>
    <p:sldId id="277" r:id="rId42"/>
    <p:sldId id="279" r:id="rId43"/>
    <p:sldId id="457" r:id="rId44"/>
    <p:sldId id="516" r:id="rId45"/>
    <p:sldId id="496" r:id="rId46"/>
    <p:sldId id="466" r:id="rId47"/>
    <p:sldId id="471" r:id="rId48"/>
    <p:sldId id="459" r:id="rId49"/>
    <p:sldId id="531" r:id="rId50"/>
    <p:sldId id="539" r:id="rId51"/>
    <p:sldId id="460" r:id="rId52"/>
    <p:sldId id="296" r:id="rId53"/>
    <p:sldId id="473" r:id="rId54"/>
    <p:sldId id="332" r:id="rId55"/>
    <p:sldId id="336" r:id="rId56"/>
    <p:sldId id="330" r:id="rId57"/>
    <p:sldId id="494" r:id="rId58"/>
    <p:sldId id="495" r:id="rId59"/>
    <p:sldId id="337" r:id="rId60"/>
    <p:sldId id="497" r:id="rId61"/>
    <p:sldId id="498" r:id="rId62"/>
    <p:sldId id="532" r:id="rId63"/>
    <p:sldId id="503" r:id="rId64"/>
    <p:sldId id="506" r:id="rId65"/>
    <p:sldId id="537" r:id="rId66"/>
    <p:sldId id="461" r:id="rId67"/>
    <p:sldId id="280" r:id="rId68"/>
    <p:sldId id="281" r:id="rId69"/>
    <p:sldId id="505" r:id="rId70"/>
    <p:sldId id="507" r:id="rId71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Joukovsky" initials="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830"/>
    <a:srgbClr val="CC942E"/>
    <a:srgbClr val="E6EBD9"/>
    <a:srgbClr val="D0DAB8"/>
    <a:srgbClr val="F5F7F0"/>
    <a:srgbClr val="8A0000"/>
    <a:srgbClr val="FFD966"/>
    <a:srgbClr val="F4F4ED"/>
    <a:srgbClr val="F4F5E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5315" autoAdjust="0"/>
  </p:normalViewPr>
  <p:slideViewPr>
    <p:cSldViewPr snapToGrid="0" snapToObjects="1" showGuides="1">
      <p:cViewPr varScale="1">
        <p:scale>
          <a:sx n="141" d="100"/>
          <a:sy n="141" d="100"/>
        </p:scale>
        <p:origin x="138" y="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0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B8-4829-909C-1629526D32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B8-4829-909C-1629526D32B6}"/>
              </c:ext>
            </c:extLst>
          </c:dPt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16.2</c:v>
                </c:pt>
                <c:pt idx="1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B8-4829-909C-1629526D3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C942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68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DDC-4350-89E7-A3D2FDE8B1A6}"/>
              </c:ext>
            </c:extLst>
          </c:dPt>
          <c:dPt>
            <c:idx val="1"/>
            <c:invertIfNegative val="0"/>
            <c:bubble3D val="0"/>
            <c:spPr>
              <a:solidFill>
                <a:srgbClr val="CC94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6-489C-9AB5-51F9D3255EEC}"/>
              </c:ext>
            </c:extLst>
          </c:dPt>
          <c:dPt>
            <c:idx val="2"/>
            <c:invertIfNegative val="0"/>
            <c:bubble3D val="0"/>
            <c:spPr>
              <a:solidFill>
                <a:srgbClr val="CC94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6-489C-9AB5-51F9D3255EEC}"/>
              </c:ext>
            </c:extLst>
          </c:dPt>
          <c:dPt>
            <c:idx val="3"/>
            <c:invertIfNegative val="0"/>
            <c:bubble3D val="0"/>
            <c:spPr>
              <a:solidFill>
                <a:srgbClr val="CC94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76-489C-9AB5-51F9D3255EEC}"/>
              </c:ext>
            </c:extLst>
          </c:dPt>
          <c:dPt>
            <c:idx val="4"/>
            <c:invertIfNegative val="0"/>
            <c:bubble3D val="0"/>
            <c:spPr>
              <a:solidFill>
                <a:srgbClr val="CC94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76-489C-9AB5-51F9D3255EEC}"/>
              </c:ext>
            </c:extLst>
          </c:dPt>
          <c:dPt>
            <c:idx val="5"/>
            <c:invertIfNegative val="0"/>
            <c:bubble3D val="0"/>
            <c:spPr>
              <a:solidFill>
                <a:srgbClr val="CC94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495-4069-99E1-E0A6555858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White Men</c:v>
                </c:pt>
                <c:pt idx="1">
                  <c:v>White</c:v>
                </c:pt>
                <c:pt idx="2">
                  <c:v>Asian</c:v>
                </c:pt>
                <c:pt idx="3">
                  <c:v>Hispanic</c:v>
                </c:pt>
                <c:pt idx="4">
                  <c:v>African American</c:v>
                </c:pt>
                <c:pt idx="5">
                  <c:v>Native American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64</c:v>
                </c:pt>
                <c:pt idx="2">
                  <c:v>91</c:v>
                </c:pt>
                <c:pt idx="3">
                  <c:v>138</c:v>
                </c:pt>
                <c:pt idx="4">
                  <c:v>211</c:v>
                </c:pt>
                <c:pt idx="5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76-489C-9AB5-51F9D3255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50"/>
        <c:axId val="2125157672"/>
        <c:axId val="2126272248"/>
      </c:barChart>
      <c:catAx>
        <c:axId val="2125157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272248"/>
        <c:crosses val="autoZero"/>
        <c:auto val="1"/>
        <c:lblAlgn val="ctr"/>
        <c:lblOffset val="100"/>
        <c:noMultiLvlLbl val="0"/>
      </c:catAx>
      <c:valAx>
        <c:axId val="2126272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>
                    <a:effectLst/>
                  </a:rPr>
                  <a:t>Prevalence (per 100,000)</a:t>
                </a:r>
                <a:endParaRPr lang="en-US" sz="11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857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157672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B8-4829-909C-1629526D32B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B8-4829-909C-1629526D32B6}"/>
              </c:ext>
            </c:extLst>
          </c:dPt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B8-4829-909C-1629526D3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5008732658799"/>
          <c:y val="9.6140748031496095E-2"/>
          <c:w val="0.77056116120713902"/>
          <c:h val="0.76727559055118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DC-43B7-B42D-E5D3112CF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186280"/>
        <c:axId val="2132195144"/>
      </c:scatterChart>
      <c:valAx>
        <c:axId val="2132186280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Years After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Diagnosis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195144"/>
        <c:crosses val="autoZero"/>
        <c:crossBetween val="midCat"/>
      </c:valAx>
      <c:valAx>
        <c:axId val="213219514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Cumulative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Survival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186280"/>
        <c:crosses val="autoZero"/>
        <c:crossBetween val="midCat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8313489799298E-2"/>
          <c:y val="2.13207983383502E-2"/>
          <c:w val="0.90897168651020099"/>
          <c:h val="0.75832468082231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Cumulative Change</c:v>
                </c:pt>
                <c:pt idx="1">
                  <c:v>Cumulative Decrease</c:v>
                </c:pt>
                <c:pt idx="2">
                  <c:v>Cumulative Increase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916</c:v>
                </c:pt>
                <c:pt idx="1">
                  <c:v>-542</c:v>
                </c:pt>
                <c:pt idx="2">
                  <c:v>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5-4F7C-AE2B-DD05F50BE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Belimumab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Cumulative Change</c:v>
                </c:pt>
                <c:pt idx="1">
                  <c:v>Cumulative Decrease</c:v>
                </c:pt>
                <c:pt idx="2">
                  <c:v>Cumulative Increase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531</c:v>
                </c:pt>
                <c:pt idx="1">
                  <c:v>-740</c:v>
                </c:pt>
                <c:pt idx="2">
                  <c:v>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85-4F7C-AE2B-DD05F50BE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094091496"/>
        <c:axId val="2094082664"/>
      </c:barChart>
      <c:catAx>
        <c:axId val="209409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082664"/>
        <c:crosses val="autoZero"/>
        <c:auto val="1"/>
        <c:lblAlgn val="ctr"/>
        <c:lblOffset val="100"/>
        <c:noMultiLvlLbl val="0"/>
      </c:catAx>
      <c:valAx>
        <c:axId val="2094082664"/>
        <c:scaling>
          <c:orientation val="minMax"/>
          <c:max val="1500"/>
          <c:min val="-9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091496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73577790980055"/>
          <c:y val="4.3286238643850099E-3"/>
          <c:w val="0.60440748467962335"/>
          <c:h val="6.744453884836790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SRI Response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206119162640899E-2"/>
                  <c:y val="-0.1494949494949500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9D-42C8-B99C-781FB255B088}"/>
                </c:ext>
              </c:extLst>
            </c:dLbl>
            <c:dLbl>
              <c:idx val="9"/>
              <c:layout>
                <c:manualLayout>
                  <c:x val="-1.1808773943670699E-16"/>
                  <c:y val="-0.1414141414141409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9D-42C8-B99C-781FB255B08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0.47</c:v>
                </c:pt>
                <c:pt idx="1">
                  <c:v>0.56999999999999995</c:v>
                </c:pt>
                <c:pt idx="2">
                  <c:v>0.55000000000000004</c:v>
                </c:pt>
                <c:pt idx="3">
                  <c:v>0.59</c:v>
                </c:pt>
                <c:pt idx="4">
                  <c:v>0.62</c:v>
                </c:pt>
                <c:pt idx="5">
                  <c:v>0.61</c:v>
                </c:pt>
                <c:pt idx="6">
                  <c:v>0.68</c:v>
                </c:pt>
                <c:pt idx="7">
                  <c:v>0.62</c:v>
                </c:pt>
                <c:pt idx="8">
                  <c:v>0.65</c:v>
                </c:pt>
                <c:pt idx="9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9D-42C8-B99C-781FB255B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208376"/>
        <c:axId val="2135214872"/>
      </c:lineChart>
      <c:catAx>
        <c:axId val="2135208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Study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214872"/>
        <c:crosses val="autoZero"/>
        <c:auto val="1"/>
        <c:lblAlgn val="ctr"/>
        <c:lblOffset val="100"/>
        <c:noMultiLvlLbl val="0"/>
      </c:catAx>
      <c:valAx>
        <c:axId val="213521487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208376"/>
        <c:crossesAt val="1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Prednisone Use (median % change from baseline)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69575442854589E-2"/>
                  <c:y val="8.888887003603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E6-4971-B7E5-5A821701FE5C}"/>
                </c:ext>
              </c:extLst>
            </c:dLbl>
            <c:dLbl>
              <c:idx val="9"/>
              <c:layout>
                <c:manualLayout>
                  <c:x val="-8.0047789725209095E-2"/>
                  <c:y val="-9.4276074280638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E6-4971-B7E5-5A821701FE5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-4.0000000000000001E-3</c:v>
                </c:pt>
                <c:pt idx="1">
                  <c:v>-0.25</c:v>
                </c:pt>
                <c:pt idx="2">
                  <c:v>-0.37</c:v>
                </c:pt>
                <c:pt idx="3">
                  <c:v>-0.5</c:v>
                </c:pt>
                <c:pt idx="4">
                  <c:v>-0.48</c:v>
                </c:pt>
                <c:pt idx="5">
                  <c:v>-0.6</c:v>
                </c:pt>
                <c:pt idx="6">
                  <c:v>-0.63</c:v>
                </c:pt>
                <c:pt idx="7">
                  <c:v>-0.7</c:v>
                </c:pt>
                <c:pt idx="8">
                  <c:v>-0.67</c:v>
                </c:pt>
                <c:pt idx="9">
                  <c:v>-0.66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E6-4971-B7E5-5A821701F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244984"/>
        <c:axId val="2135251528"/>
      </c:lineChart>
      <c:catAx>
        <c:axId val="21352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Study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251528"/>
        <c:crosses val="autoZero"/>
        <c:auto val="1"/>
        <c:lblAlgn val="ctr"/>
        <c:lblOffset val="100"/>
        <c:noMultiLvlLbl val="0"/>
      </c:catAx>
      <c:valAx>
        <c:axId val="213525152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244984"/>
        <c:crossesAt val="1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6DA9A-38C2-4C49-8FBD-B8A238ADB4F1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F18E48-7BC5-43C7-9BEE-8AADE20A2212}">
      <dgm:prSet phldrT="[Text]" custT="1"/>
      <dgm:spPr/>
      <dgm:t>
        <a:bodyPr/>
        <a:lstStyle/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Sun </a:t>
          </a:r>
        </a:p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Sensitivity </a:t>
          </a:r>
        </a:p>
      </dgm:t>
    </dgm:pt>
    <dgm:pt modelId="{61D65293-83DF-40FB-AACB-F24D29B739E6}" type="parTrans" cxnId="{2834C19D-A060-4811-88A4-FCC754ABB0C7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E9D99EBE-169C-40F7-840B-AAF3752DB17B}" type="sibTrans" cxnId="{2834C19D-A060-4811-88A4-FCC754ABB0C7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4EC336A9-D0CD-4773-85C4-8E4F6B167C9B}">
      <dgm:prSet phldrT="[Text]" custT="1"/>
      <dgm:spPr/>
      <dgm:t>
        <a:bodyPr/>
        <a:lstStyle/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Malar </a:t>
          </a:r>
        </a:p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Rash</a:t>
          </a:r>
        </a:p>
      </dgm:t>
    </dgm:pt>
    <dgm:pt modelId="{1375CE27-23D8-4359-B9E4-0EE956360FEF}" type="parTrans" cxnId="{B8B028D6-3132-4F85-8204-78BB7539522A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D07E1B07-32E9-4BB3-AADD-406C13A0EC01}" type="sibTrans" cxnId="{B8B028D6-3132-4F85-8204-78BB7539522A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4140154F-C396-427A-A192-F046272097F2}">
      <dgm:prSet phldrT="[Text]" custT="1"/>
      <dgm:spPr/>
      <dgm:t>
        <a:bodyPr/>
        <a:lstStyle/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ANA</a:t>
          </a:r>
        </a:p>
      </dgm:t>
    </dgm:pt>
    <dgm:pt modelId="{06571B82-453A-4C5D-9884-961AC0C62DB6}" type="parTrans" cxnId="{579860B6-FBDF-4564-AC28-797838137AA1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AC9E43DA-E835-4B12-99EE-5F7CF0137E0B}" type="sibTrans" cxnId="{579860B6-FBDF-4564-AC28-797838137AA1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0C7301AD-F858-4C76-862F-9F0F8BDBFDDC}">
      <dgm:prSet phldrT="[Text]" custT="1"/>
      <dgm:spPr/>
      <dgm:t>
        <a:bodyPr lIns="0"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600" dirty="0"/>
            <a:t>Discoid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dirty="0"/>
            <a:t>Rash</a:t>
          </a:r>
        </a:p>
      </dgm:t>
    </dgm:pt>
    <dgm:pt modelId="{4CBFB991-6C40-440D-82FD-920E970EB505}" type="parTrans" cxnId="{26F4CD8A-D144-412C-92EF-DBF5271F0B23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58E6254D-5762-4E04-B693-1F9029AD9613}" type="sibTrans" cxnId="{26F4CD8A-D144-412C-92EF-DBF5271F0B23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C76554ED-9A10-4DDF-8BFB-F009114F327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600" dirty="0" err="1"/>
            <a:t>Serositis</a:t>
          </a:r>
          <a:r>
            <a:rPr lang="en-US" sz="1600" dirty="0"/>
            <a:t> </a:t>
          </a:r>
        </a:p>
      </dgm:t>
    </dgm:pt>
    <dgm:pt modelId="{5DA3679B-39B8-4173-8854-B9F6DD1A7520}" type="parTrans" cxnId="{1F696960-1AB7-41DC-AF44-C430B61AD339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C9ED2C3F-788C-4B9F-8764-6FB1E27C5FA5}" type="sibTrans" cxnId="{1F696960-1AB7-41DC-AF44-C430B61AD339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E6F60003-4256-4F3D-9E68-D51804C7F0D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600" dirty="0"/>
            <a:t>Inflammatory </a:t>
          </a:r>
          <a:r>
            <a:rPr lang="en-US" sz="1600" baseline="0" dirty="0"/>
            <a:t>Arthritis</a:t>
          </a:r>
          <a:endParaRPr lang="en-US" sz="1600"/>
        </a:p>
      </dgm:t>
    </dgm:pt>
    <dgm:pt modelId="{A940AFDD-8D42-41FD-ADDF-60C2877B5AF4}" type="parTrans" cxnId="{E64A4611-E267-4A39-ACC5-35DC6AD4931D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7448F76A-B204-4358-9E06-F8AF6E5C8347}" type="sibTrans" cxnId="{E64A4611-E267-4A39-ACC5-35DC6AD4931D}">
      <dgm:prSet/>
      <dgm:spPr/>
      <dgm:t>
        <a:bodyPr/>
        <a:lstStyle/>
        <a:p>
          <a:pPr>
            <a:lnSpc>
              <a:spcPct val="90000"/>
            </a:lnSpc>
          </a:pPr>
          <a:endParaRPr lang="en-US" sz="2400"/>
        </a:p>
      </dgm:t>
    </dgm:pt>
    <dgm:pt modelId="{69C4C822-D491-4AEB-A01D-7FBF38D44CD1}" type="pres">
      <dgm:prSet presAssocID="{7A86DA9A-38C2-4C49-8FBD-B8A238ADB4F1}" presName="cycle" presStyleCnt="0">
        <dgm:presLayoutVars>
          <dgm:dir/>
          <dgm:resizeHandles val="exact"/>
        </dgm:presLayoutVars>
      </dgm:prSet>
      <dgm:spPr/>
    </dgm:pt>
    <dgm:pt modelId="{9A5046A8-A263-4A44-AC82-91478E5124C4}" type="pres">
      <dgm:prSet presAssocID="{9EF18E48-7BC5-43C7-9BEE-8AADE20A2212}" presName="node" presStyleLbl="node1" presStyleIdx="0" presStyleCnt="6" custScaleX="166041">
        <dgm:presLayoutVars>
          <dgm:bulletEnabled val="1"/>
        </dgm:presLayoutVars>
      </dgm:prSet>
      <dgm:spPr/>
    </dgm:pt>
    <dgm:pt modelId="{95E23B15-A9BB-4ED8-82FD-25F2759FF366}" type="pres">
      <dgm:prSet presAssocID="{9EF18E48-7BC5-43C7-9BEE-8AADE20A2212}" presName="spNode" presStyleCnt="0"/>
      <dgm:spPr/>
    </dgm:pt>
    <dgm:pt modelId="{4CB70D12-3B9D-42FB-ADC3-7A26BA1F2514}" type="pres">
      <dgm:prSet presAssocID="{E9D99EBE-169C-40F7-840B-AAF3752DB17B}" presName="sibTrans" presStyleLbl="sibTrans1D1" presStyleIdx="0" presStyleCnt="6"/>
      <dgm:spPr/>
    </dgm:pt>
    <dgm:pt modelId="{7BC02B98-A5EC-419E-903F-DF613CCA6787}" type="pres">
      <dgm:prSet presAssocID="{4EC336A9-D0CD-4773-85C4-8E4F6B167C9B}" presName="node" presStyleLbl="node1" presStyleIdx="1" presStyleCnt="6" custScaleX="166041" custRadScaleRad="93676" custRadScaleInc="37978">
        <dgm:presLayoutVars>
          <dgm:bulletEnabled val="1"/>
        </dgm:presLayoutVars>
      </dgm:prSet>
      <dgm:spPr/>
    </dgm:pt>
    <dgm:pt modelId="{CEFF0EEE-D25C-43FF-9848-93A226CAA485}" type="pres">
      <dgm:prSet presAssocID="{4EC336A9-D0CD-4773-85C4-8E4F6B167C9B}" presName="spNode" presStyleCnt="0"/>
      <dgm:spPr/>
    </dgm:pt>
    <dgm:pt modelId="{937837EB-CE20-4ACD-B01C-20B2C3D93897}" type="pres">
      <dgm:prSet presAssocID="{D07E1B07-32E9-4BB3-AADD-406C13A0EC01}" presName="sibTrans" presStyleLbl="sibTrans1D1" presStyleIdx="1" presStyleCnt="6"/>
      <dgm:spPr/>
    </dgm:pt>
    <dgm:pt modelId="{DA82FFB4-6DBB-45FF-A3AF-4E214EA22E05}" type="pres">
      <dgm:prSet presAssocID="{4140154F-C396-427A-A192-F046272097F2}" presName="node" presStyleLbl="node1" presStyleIdx="2" presStyleCnt="6" custScaleX="166041">
        <dgm:presLayoutVars>
          <dgm:bulletEnabled val="1"/>
        </dgm:presLayoutVars>
      </dgm:prSet>
      <dgm:spPr/>
    </dgm:pt>
    <dgm:pt modelId="{4DAFA412-83FD-4355-83B2-9DD6F33EA82C}" type="pres">
      <dgm:prSet presAssocID="{4140154F-C396-427A-A192-F046272097F2}" presName="spNode" presStyleCnt="0"/>
      <dgm:spPr/>
    </dgm:pt>
    <dgm:pt modelId="{2FA2B14A-0BEE-470E-A424-A65787B12672}" type="pres">
      <dgm:prSet presAssocID="{AC9E43DA-E835-4B12-99EE-5F7CF0137E0B}" presName="sibTrans" presStyleLbl="sibTrans1D1" presStyleIdx="2" presStyleCnt="6"/>
      <dgm:spPr/>
    </dgm:pt>
    <dgm:pt modelId="{82FE6CE0-A03A-4023-A9DD-FBB36C530889}" type="pres">
      <dgm:prSet presAssocID="{0C7301AD-F858-4C76-862F-9F0F8BDBFDDC}" presName="node" presStyleLbl="node1" presStyleIdx="3" presStyleCnt="6" custScaleX="166041">
        <dgm:presLayoutVars>
          <dgm:bulletEnabled val="1"/>
        </dgm:presLayoutVars>
      </dgm:prSet>
      <dgm:spPr/>
    </dgm:pt>
    <dgm:pt modelId="{681EFC8E-85E6-490C-BDE5-8CB29FD1BF9E}" type="pres">
      <dgm:prSet presAssocID="{0C7301AD-F858-4C76-862F-9F0F8BDBFDDC}" presName="spNode" presStyleCnt="0"/>
      <dgm:spPr/>
    </dgm:pt>
    <dgm:pt modelId="{F07F436E-F5A4-4F76-88CE-27656AACD075}" type="pres">
      <dgm:prSet presAssocID="{58E6254D-5762-4E04-B693-1F9029AD9613}" presName="sibTrans" presStyleLbl="sibTrans1D1" presStyleIdx="3" presStyleCnt="6"/>
      <dgm:spPr/>
    </dgm:pt>
    <dgm:pt modelId="{C1B2855B-CE35-4325-95ED-EFF491B6E031}" type="pres">
      <dgm:prSet presAssocID="{C76554ED-9A10-4DDF-8BFB-F009114F327B}" presName="node" presStyleLbl="node1" presStyleIdx="4" presStyleCnt="6" custScaleX="166041">
        <dgm:presLayoutVars>
          <dgm:bulletEnabled val="1"/>
        </dgm:presLayoutVars>
      </dgm:prSet>
      <dgm:spPr/>
    </dgm:pt>
    <dgm:pt modelId="{C1EC8F3C-F634-4DC4-A61B-640AC004AFEF}" type="pres">
      <dgm:prSet presAssocID="{C76554ED-9A10-4DDF-8BFB-F009114F327B}" presName="spNode" presStyleCnt="0"/>
      <dgm:spPr/>
    </dgm:pt>
    <dgm:pt modelId="{D1EA01D1-99EC-4172-B080-90A41D1C8CF6}" type="pres">
      <dgm:prSet presAssocID="{C9ED2C3F-788C-4B9F-8764-6FB1E27C5FA5}" presName="sibTrans" presStyleLbl="sibTrans1D1" presStyleIdx="4" presStyleCnt="6"/>
      <dgm:spPr/>
    </dgm:pt>
    <dgm:pt modelId="{0F01AC9D-D253-470F-948D-B6AC2633E840}" type="pres">
      <dgm:prSet presAssocID="{E6F60003-4256-4F3D-9E68-D51804C7F0D0}" presName="node" presStyleLbl="node1" presStyleIdx="5" presStyleCnt="6" custScaleX="166145" custRadScaleRad="98789" custRadScaleInc="-44065">
        <dgm:presLayoutVars>
          <dgm:bulletEnabled val="1"/>
        </dgm:presLayoutVars>
      </dgm:prSet>
      <dgm:spPr/>
    </dgm:pt>
    <dgm:pt modelId="{EAB2F95A-B8EC-4B35-B798-3EDEFA76A464}" type="pres">
      <dgm:prSet presAssocID="{E6F60003-4256-4F3D-9E68-D51804C7F0D0}" presName="spNode" presStyleCnt="0"/>
      <dgm:spPr/>
    </dgm:pt>
    <dgm:pt modelId="{46CC3412-5C5F-431E-BEA1-11A11E5B4D2E}" type="pres">
      <dgm:prSet presAssocID="{7448F76A-B204-4358-9E06-F8AF6E5C8347}" presName="sibTrans" presStyleLbl="sibTrans1D1" presStyleIdx="5" presStyleCnt="6"/>
      <dgm:spPr/>
    </dgm:pt>
  </dgm:ptLst>
  <dgm:cxnLst>
    <dgm:cxn modelId="{E64A4611-E267-4A39-ACC5-35DC6AD4931D}" srcId="{7A86DA9A-38C2-4C49-8FBD-B8A238ADB4F1}" destId="{E6F60003-4256-4F3D-9E68-D51804C7F0D0}" srcOrd="5" destOrd="0" parTransId="{A940AFDD-8D42-41FD-ADDF-60C2877B5AF4}" sibTransId="{7448F76A-B204-4358-9E06-F8AF6E5C8347}"/>
    <dgm:cxn modelId="{39758E16-8448-4095-86EF-AC8E32182B6A}" type="presOf" srcId="{E6F60003-4256-4F3D-9E68-D51804C7F0D0}" destId="{0F01AC9D-D253-470F-948D-B6AC2633E840}" srcOrd="0" destOrd="0" presId="urn:microsoft.com/office/officeart/2005/8/layout/cycle6"/>
    <dgm:cxn modelId="{48115D1D-69ED-45C7-B9DB-A9D77E3DA233}" type="presOf" srcId="{58E6254D-5762-4E04-B693-1F9029AD9613}" destId="{F07F436E-F5A4-4F76-88CE-27656AACD075}" srcOrd="0" destOrd="0" presId="urn:microsoft.com/office/officeart/2005/8/layout/cycle6"/>
    <dgm:cxn modelId="{73D4981E-64AE-4C80-A0E1-6632DE9CAAB7}" type="presOf" srcId="{9EF18E48-7BC5-43C7-9BEE-8AADE20A2212}" destId="{9A5046A8-A263-4A44-AC82-91478E5124C4}" srcOrd="0" destOrd="0" presId="urn:microsoft.com/office/officeart/2005/8/layout/cycle6"/>
    <dgm:cxn modelId="{BE321C20-9E2B-4060-B8A5-3ADBB16F65D4}" type="presOf" srcId="{E9D99EBE-169C-40F7-840B-AAF3752DB17B}" destId="{4CB70D12-3B9D-42FB-ADC3-7A26BA1F2514}" srcOrd="0" destOrd="0" presId="urn:microsoft.com/office/officeart/2005/8/layout/cycle6"/>
    <dgm:cxn modelId="{76961830-EE46-4B59-B82D-4FD75BDE07CF}" type="presOf" srcId="{4140154F-C396-427A-A192-F046272097F2}" destId="{DA82FFB4-6DBB-45FF-A3AF-4E214EA22E05}" srcOrd="0" destOrd="0" presId="urn:microsoft.com/office/officeart/2005/8/layout/cycle6"/>
    <dgm:cxn modelId="{F7A0253D-8EA7-44B9-A8A5-9CC9D876A518}" type="presOf" srcId="{C76554ED-9A10-4DDF-8BFB-F009114F327B}" destId="{C1B2855B-CE35-4325-95ED-EFF491B6E031}" srcOrd="0" destOrd="0" presId="urn:microsoft.com/office/officeart/2005/8/layout/cycle6"/>
    <dgm:cxn modelId="{1F696960-1AB7-41DC-AF44-C430B61AD339}" srcId="{7A86DA9A-38C2-4C49-8FBD-B8A238ADB4F1}" destId="{C76554ED-9A10-4DDF-8BFB-F009114F327B}" srcOrd="4" destOrd="0" parTransId="{5DA3679B-39B8-4173-8854-B9F6DD1A7520}" sibTransId="{C9ED2C3F-788C-4B9F-8764-6FB1E27C5FA5}"/>
    <dgm:cxn modelId="{85971465-3664-48FB-9FE0-A8AEA7F022E3}" type="presOf" srcId="{D07E1B07-32E9-4BB3-AADD-406C13A0EC01}" destId="{937837EB-CE20-4ACD-B01C-20B2C3D93897}" srcOrd="0" destOrd="0" presId="urn:microsoft.com/office/officeart/2005/8/layout/cycle6"/>
    <dgm:cxn modelId="{344A166B-3D55-4535-941B-4C8E407067F4}" type="presOf" srcId="{4EC336A9-D0CD-4773-85C4-8E4F6B167C9B}" destId="{7BC02B98-A5EC-419E-903F-DF613CCA6787}" srcOrd="0" destOrd="0" presId="urn:microsoft.com/office/officeart/2005/8/layout/cycle6"/>
    <dgm:cxn modelId="{9985DA6B-9668-46FB-ACBE-F25576AA21FF}" type="presOf" srcId="{C9ED2C3F-788C-4B9F-8764-6FB1E27C5FA5}" destId="{D1EA01D1-99EC-4172-B080-90A41D1C8CF6}" srcOrd="0" destOrd="0" presId="urn:microsoft.com/office/officeart/2005/8/layout/cycle6"/>
    <dgm:cxn modelId="{E7AD986C-F02B-4414-BE14-71211595A87E}" type="presOf" srcId="{7448F76A-B204-4358-9E06-F8AF6E5C8347}" destId="{46CC3412-5C5F-431E-BEA1-11A11E5B4D2E}" srcOrd="0" destOrd="0" presId="urn:microsoft.com/office/officeart/2005/8/layout/cycle6"/>
    <dgm:cxn modelId="{26F4CD8A-D144-412C-92EF-DBF5271F0B23}" srcId="{7A86DA9A-38C2-4C49-8FBD-B8A238ADB4F1}" destId="{0C7301AD-F858-4C76-862F-9F0F8BDBFDDC}" srcOrd="3" destOrd="0" parTransId="{4CBFB991-6C40-440D-82FD-920E970EB505}" sibTransId="{58E6254D-5762-4E04-B693-1F9029AD9613}"/>
    <dgm:cxn modelId="{2834C19D-A060-4811-88A4-FCC754ABB0C7}" srcId="{7A86DA9A-38C2-4C49-8FBD-B8A238ADB4F1}" destId="{9EF18E48-7BC5-43C7-9BEE-8AADE20A2212}" srcOrd="0" destOrd="0" parTransId="{61D65293-83DF-40FB-AACB-F24D29B739E6}" sibTransId="{E9D99EBE-169C-40F7-840B-AAF3752DB17B}"/>
    <dgm:cxn modelId="{FEDAB6AB-4399-432D-BC6C-4296266125F0}" type="presOf" srcId="{AC9E43DA-E835-4B12-99EE-5F7CF0137E0B}" destId="{2FA2B14A-0BEE-470E-A424-A65787B12672}" srcOrd="0" destOrd="0" presId="urn:microsoft.com/office/officeart/2005/8/layout/cycle6"/>
    <dgm:cxn modelId="{204628AE-438C-442F-A3CA-D6C67A77918E}" type="presOf" srcId="{0C7301AD-F858-4C76-862F-9F0F8BDBFDDC}" destId="{82FE6CE0-A03A-4023-A9DD-FBB36C530889}" srcOrd="0" destOrd="0" presId="urn:microsoft.com/office/officeart/2005/8/layout/cycle6"/>
    <dgm:cxn modelId="{579860B6-FBDF-4564-AC28-797838137AA1}" srcId="{7A86DA9A-38C2-4C49-8FBD-B8A238ADB4F1}" destId="{4140154F-C396-427A-A192-F046272097F2}" srcOrd="2" destOrd="0" parTransId="{06571B82-453A-4C5D-9884-961AC0C62DB6}" sibTransId="{AC9E43DA-E835-4B12-99EE-5F7CF0137E0B}"/>
    <dgm:cxn modelId="{B8B028D6-3132-4F85-8204-78BB7539522A}" srcId="{7A86DA9A-38C2-4C49-8FBD-B8A238ADB4F1}" destId="{4EC336A9-D0CD-4773-85C4-8E4F6B167C9B}" srcOrd="1" destOrd="0" parTransId="{1375CE27-23D8-4359-B9E4-0EE956360FEF}" sibTransId="{D07E1B07-32E9-4BB3-AADD-406C13A0EC01}"/>
    <dgm:cxn modelId="{F334B1FD-4ABD-4CD1-B986-6AFC5ACCEE9F}" type="presOf" srcId="{7A86DA9A-38C2-4C49-8FBD-B8A238ADB4F1}" destId="{69C4C822-D491-4AEB-A01D-7FBF38D44CD1}" srcOrd="0" destOrd="0" presId="urn:microsoft.com/office/officeart/2005/8/layout/cycle6"/>
    <dgm:cxn modelId="{06BA26E2-474F-40E2-BFE1-463B963C33F6}" type="presParOf" srcId="{69C4C822-D491-4AEB-A01D-7FBF38D44CD1}" destId="{9A5046A8-A263-4A44-AC82-91478E5124C4}" srcOrd="0" destOrd="0" presId="urn:microsoft.com/office/officeart/2005/8/layout/cycle6"/>
    <dgm:cxn modelId="{BBF2AD76-DBA9-4F32-9122-11A11125153D}" type="presParOf" srcId="{69C4C822-D491-4AEB-A01D-7FBF38D44CD1}" destId="{95E23B15-A9BB-4ED8-82FD-25F2759FF366}" srcOrd="1" destOrd="0" presId="urn:microsoft.com/office/officeart/2005/8/layout/cycle6"/>
    <dgm:cxn modelId="{AFAC11C2-56F8-4664-8FF8-823D37E73066}" type="presParOf" srcId="{69C4C822-D491-4AEB-A01D-7FBF38D44CD1}" destId="{4CB70D12-3B9D-42FB-ADC3-7A26BA1F2514}" srcOrd="2" destOrd="0" presId="urn:microsoft.com/office/officeart/2005/8/layout/cycle6"/>
    <dgm:cxn modelId="{45557CFA-52D4-4AA8-B37B-52B5BF7E54C3}" type="presParOf" srcId="{69C4C822-D491-4AEB-A01D-7FBF38D44CD1}" destId="{7BC02B98-A5EC-419E-903F-DF613CCA6787}" srcOrd="3" destOrd="0" presId="urn:microsoft.com/office/officeart/2005/8/layout/cycle6"/>
    <dgm:cxn modelId="{DADD47DE-8331-4D5B-9758-54E6AE8E437D}" type="presParOf" srcId="{69C4C822-D491-4AEB-A01D-7FBF38D44CD1}" destId="{CEFF0EEE-D25C-43FF-9848-93A226CAA485}" srcOrd="4" destOrd="0" presId="urn:microsoft.com/office/officeart/2005/8/layout/cycle6"/>
    <dgm:cxn modelId="{E22027D0-A4F8-402A-9F4B-9F222B778555}" type="presParOf" srcId="{69C4C822-D491-4AEB-A01D-7FBF38D44CD1}" destId="{937837EB-CE20-4ACD-B01C-20B2C3D93897}" srcOrd="5" destOrd="0" presId="urn:microsoft.com/office/officeart/2005/8/layout/cycle6"/>
    <dgm:cxn modelId="{85AF32C7-FA23-4768-A750-FB752E1CFB39}" type="presParOf" srcId="{69C4C822-D491-4AEB-A01D-7FBF38D44CD1}" destId="{DA82FFB4-6DBB-45FF-A3AF-4E214EA22E05}" srcOrd="6" destOrd="0" presId="urn:microsoft.com/office/officeart/2005/8/layout/cycle6"/>
    <dgm:cxn modelId="{27020FE4-CDAD-4B14-A6A6-FC1E1DEBCC52}" type="presParOf" srcId="{69C4C822-D491-4AEB-A01D-7FBF38D44CD1}" destId="{4DAFA412-83FD-4355-83B2-9DD6F33EA82C}" srcOrd="7" destOrd="0" presId="urn:microsoft.com/office/officeart/2005/8/layout/cycle6"/>
    <dgm:cxn modelId="{13148CD4-D5B4-42F9-AD87-F12AE69DBA86}" type="presParOf" srcId="{69C4C822-D491-4AEB-A01D-7FBF38D44CD1}" destId="{2FA2B14A-0BEE-470E-A424-A65787B12672}" srcOrd="8" destOrd="0" presId="urn:microsoft.com/office/officeart/2005/8/layout/cycle6"/>
    <dgm:cxn modelId="{8C74B474-23F5-4D0E-B57B-993E94C1D06E}" type="presParOf" srcId="{69C4C822-D491-4AEB-A01D-7FBF38D44CD1}" destId="{82FE6CE0-A03A-4023-A9DD-FBB36C530889}" srcOrd="9" destOrd="0" presId="urn:microsoft.com/office/officeart/2005/8/layout/cycle6"/>
    <dgm:cxn modelId="{F3DD7EE1-CC64-47DC-A40D-12472FC2330E}" type="presParOf" srcId="{69C4C822-D491-4AEB-A01D-7FBF38D44CD1}" destId="{681EFC8E-85E6-490C-BDE5-8CB29FD1BF9E}" srcOrd="10" destOrd="0" presId="urn:microsoft.com/office/officeart/2005/8/layout/cycle6"/>
    <dgm:cxn modelId="{BCC8FF81-EB1D-494B-B6EA-C57843F4422A}" type="presParOf" srcId="{69C4C822-D491-4AEB-A01D-7FBF38D44CD1}" destId="{F07F436E-F5A4-4F76-88CE-27656AACD075}" srcOrd="11" destOrd="0" presId="urn:microsoft.com/office/officeart/2005/8/layout/cycle6"/>
    <dgm:cxn modelId="{2B686D0A-33C4-4183-B66A-B11EF4023228}" type="presParOf" srcId="{69C4C822-D491-4AEB-A01D-7FBF38D44CD1}" destId="{C1B2855B-CE35-4325-95ED-EFF491B6E031}" srcOrd="12" destOrd="0" presId="urn:microsoft.com/office/officeart/2005/8/layout/cycle6"/>
    <dgm:cxn modelId="{46A0814F-68A4-4E4A-AF4F-8D49B10F7644}" type="presParOf" srcId="{69C4C822-D491-4AEB-A01D-7FBF38D44CD1}" destId="{C1EC8F3C-F634-4DC4-A61B-640AC004AFEF}" srcOrd="13" destOrd="0" presId="urn:microsoft.com/office/officeart/2005/8/layout/cycle6"/>
    <dgm:cxn modelId="{922BD17D-3242-4A28-8541-7B0EAE954A59}" type="presParOf" srcId="{69C4C822-D491-4AEB-A01D-7FBF38D44CD1}" destId="{D1EA01D1-99EC-4172-B080-90A41D1C8CF6}" srcOrd="14" destOrd="0" presId="urn:microsoft.com/office/officeart/2005/8/layout/cycle6"/>
    <dgm:cxn modelId="{F3182821-58C8-4F40-8D33-503C77A37962}" type="presParOf" srcId="{69C4C822-D491-4AEB-A01D-7FBF38D44CD1}" destId="{0F01AC9D-D253-470F-948D-B6AC2633E840}" srcOrd="15" destOrd="0" presId="urn:microsoft.com/office/officeart/2005/8/layout/cycle6"/>
    <dgm:cxn modelId="{AEF1ADB3-C6C3-40B7-89F9-65D7B728FCEA}" type="presParOf" srcId="{69C4C822-D491-4AEB-A01D-7FBF38D44CD1}" destId="{EAB2F95A-B8EC-4B35-B798-3EDEFA76A464}" srcOrd="16" destOrd="0" presId="urn:microsoft.com/office/officeart/2005/8/layout/cycle6"/>
    <dgm:cxn modelId="{171DA892-9B57-4C31-99B2-6EC89D4C7AC2}" type="presParOf" srcId="{69C4C822-D491-4AEB-A01D-7FBF38D44CD1}" destId="{46CC3412-5C5F-431E-BEA1-11A11E5B4D2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542C2-27DC-4C13-BCC7-5592BCDB193D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DCBCCB-4CCF-41DC-9B76-E7540B8D1300}">
      <dgm:prSet phldrT="[Text]" custT="1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NSAIDs (multiple)</a:t>
          </a:r>
        </a:p>
      </dgm:t>
    </dgm:pt>
    <dgm:pt modelId="{48568872-9882-4313-9B0E-58F6F94944D4}" type="parTrans" cxnId="{4CAAA59B-A785-43B0-B861-E71477E2EE35}">
      <dgm:prSet/>
      <dgm:spPr/>
      <dgm:t>
        <a:bodyPr/>
        <a:lstStyle/>
        <a:p>
          <a:endParaRPr lang="en-US" sz="1200"/>
        </a:p>
      </dgm:t>
    </dgm:pt>
    <dgm:pt modelId="{19BBF38E-F1CA-4533-8046-72A404285637}" type="sibTrans" cxnId="{4CAAA59B-A785-43B0-B861-E71477E2EE35}">
      <dgm:prSet/>
      <dgm:spPr/>
      <dgm:t>
        <a:bodyPr/>
        <a:lstStyle/>
        <a:p>
          <a:endParaRPr lang="en-US" sz="1200"/>
        </a:p>
      </dgm:t>
    </dgm:pt>
    <dgm:pt modelId="{7335E63C-ED65-401D-8629-1465433C7E36}">
      <dgm:prSet phldrT="[Text]" custT="1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Anti-</a:t>
          </a:r>
          <a:r>
            <a:rPr lang="en-US" sz="1400" dirty="0" err="1"/>
            <a:t>malarials</a:t>
          </a:r>
          <a:r>
            <a:rPr lang="en-US" sz="1400" dirty="0"/>
            <a:t> (HCQ)</a:t>
          </a:r>
        </a:p>
      </dgm:t>
    </dgm:pt>
    <dgm:pt modelId="{4E842152-7E26-421F-A177-4557C33A8277}" type="parTrans" cxnId="{73AD0E52-1F46-4304-A9C1-56A06F733B19}">
      <dgm:prSet/>
      <dgm:spPr/>
      <dgm:t>
        <a:bodyPr/>
        <a:lstStyle/>
        <a:p>
          <a:endParaRPr lang="en-US" sz="1200"/>
        </a:p>
      </dgm:t>
    </dgm:pt>
    <dgm:pt modelId="{DF86C4F3-88E6-4771-84BE-B1E1EBF3EAC6}" type="sibTrans" cxnId="{73AD0E52-1F46-4304-A9C1-56A06F733B19}">
      <dgm:prSet/>
      <dgm:spPr/>
      <dgm:t>
        <a:bodyPr/>
        <a:lstStyle/>
        <a:p>
          <a:endParaRPr lang="en-US" sz="1200"/>
        </a:p>
      </dgm:t>
    </dgm:pt>
    <dgm:pt modelId="{CF42C9FC-030C-42D3-AD00-A7915ABB1149}">
      <dgm:prSet phldrT="[Text]" custT="1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dirty="0" err="1"/>
            <a:t>Cortico</a:t>
          </a:r>
          <a:r>
            <a:rPr lang="en-US" sz="1400" dirty="0"/>
            <a:t>-steroids (prednisone)</a:t>
          </a:r>
        </a:p>
      </dgm:t>
    </dgm:pt>
    <dgm:pt modelId="{8B56B8BD-B1D2-45E0-AE2F-AC8D3F2267DC}" type="parTrans" cxnId="{6650DEF3-2442-4531-A155-912A9EA659EA}">
      <dgm:prSet/>
      <dgm:spPr/>
      <dgm:t>
        <a:bodyPr/>
        <a:lstStyle/>
        <a:p>
          <a:endParaRPr lang="en-US" sz="1200"/>
        </a:p>
      </dgm:t>
    </dgm:pt>
    <dgm:pt modelId="{00648E06-5973-4B9A-9979-93560C761A1C}" type="sibTrans" cxnId="{6650DEF3-2442-4531-A155-912A9EA659EA}">
      <dgm:prSet/>
      <dgm:spPr/>
      <dgm:t>
        <a:bodyPr/>
        <a:lstStyle/>
        <a:p>
          <a:endParaRPr lang="en-US" sz="1200"/>
        </a:p>
      </dgm:t>
    </dgm:pt>
    <dgm:pt modelId="{0F78CD63-2E20-45E6-A5B1-F2AE970107D8}">
      <dgm:prSet phldrT="[Text]" custT="1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Immuno-suppressants</a:t>
          </a:r>
          <a:br>
            <a:rPr lang="en-US" sz="1400" dirty="0"/>
          </a:br>
          <a:r>
            <a:rPr lang="en-US" sz="1200" dirty="0"/>
            <a:t>(CYC, AZA, MMF)</a:t>
          </a:r>
        </a:p>
      </dgm:t>
    </dgm:pt>
    <dgm:pt modelId="{2652AE96-D140-4F94-9346-27603DF17D8F}" type="parTrans" cxnId="{FF09CE4E-F011-4DF8-944B-4F66368AA270}">
      <dgm:prSet/>
      <dgm:spPr/>
      <dgm:t>
        <a:bodyPr/>
        <a:lstStyle/>
        <a:p>
          <a:endParaRPr lang="en-US" sz="1200"/>
        </a:p>
      </dgm:t>
    </dgm:pt>
    <dgm:pt modelId="{63362999-B860-445D-861F-D6A087F0998A}" type="sibTrans" cxnId="{FF09CE4E-F011-4DF8-944B-4F66368AA270}">
      <dgm:prSet/>
      <dgm:spPr/>
      <dgm:t>
        <a:bodyPr/>
        <a:lstStyle/>
        <a:p>
          <a:endParaRPr lang="en-US" sz="1200"/>
        </a:p>
      </dgm:t>
    </dgm:pt>
    <dgm:pt modelId="{7A21E4D9-C874-40EE-976F-522F30F7A9C7}">
      <dgm:prSet phldrT="[Text]" custT="1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Monoclonal antibodies (</a:t>
          </a:r>
          <a:r>
            <a:rPr lang="en-US" sz="1400" dirty="0" err="1"/>
            <a:t>belimumab</a:t>
          </a:r>
          <a:r>
            <a:rPr lang="en-US" sz="1400" dirty="0"/>
            <a:t>)</a:t>
          </a:r>
        </a:p>
      </dgm:t>
    </dgm:pt>
    <dgm:pt modelId="{9F018306-C5C6-4433-B586-72A17629AF50}" type="parTrans" cxnId="{2885D1B7-430B-4DE3-9FF2-AF166C657EDF}">
      <dgm:prSet/>
      <dgm:spPr/>
      <dgm:t>
        <a:bodyPr/>
        <a:lstStyle/>
        <a:p>
          <a:endParaRPr lang="en-US" sz="1200"/>
        </a:p>
      </dgm:t>
    </dgm:pt>
    <dgm:pt modelId="{1E0D970C-C838-4400-ACDC-40FCB3F91491}" type="sibTrans" cxnId="{2885D1B7-430B-4DE3-9FF2-AF166C657EDF}">
      <dgm:prSet/>
      <dgm:spPr/>
      <dgm:t>
        <a:bodyPr/>
        <a:lstStyle/>
        <a:p>
          <a:endParaRPr lang="en-US" sz="1200"/>
        </a:p>
      </dgm:t>
    </dgm:pt>
    <dgm:pt modelId="{4543B36B-18CB-4472-92B0-8F76AF213150}" type="pres">
      <dgm:prSet presAssocID="{E36542C2-27DC-4C13-BCC7-5592BCDB193D}" presName="Name0" presStyleCnt="0">
        <dgm:presLayoutVars>
          <dgm:dir/>
          <dgm:resizeHandles val="exact"/>
        </dgm:presLayoutVars>
      </dgm:prSet>
      <dgm:spPr/>
    </dgm:pt>
    <dgm:pt modelId="{B0D0F215-DFEA-4B2C-A591-23301A93D922}" type="pres">
      <dgm:prSet presAssocID="{E36542C2-27DC-4C13-BCC7-5592BCDB193D}" presName="cycle" presStyleCnt="0"/>
      <dgm:spPr/>
    </dgm:pt>
    <dgm:pt modelId="{A19DB4EA-2053-4FA7-8310-CF8C8C179504}" type="pres">
      <dgm:prSet presAssocID="{75DCBCCB-4CCF-41DC-9B76-E7540B8D1300}" presName="nodeFirstNode" presStyleLbl="node1" presStyleIdx="0" presStyleCnt="5" custScaleX="111210" custScaleY="80393">
        <dgm:presLayoutVars>
          <dgm:bulletEnabled val="1"/>
        </dgm:presLayoutVars>
      </dgm:prSet>
      <dgm:spPr/>
    </dgm:pt>
    <dgm:pt modelId="{356E127D-C5B5-4B85-828D-B81CA7F18E92}" type="pres">
      <dgm:prSet presAssocID="{19BBF38E-F1CA-4533-8046-72A404285637}" presName="sibTransFirstNode" presStyleLbl="bgShp" presStyleIdx="0" presStyleCnt="1"/>
      <dgm:spPr/>
    </dgm:pt>
    <dgm:pt modelId="{68EC2B68-B946-4C4B-B835-8E69002FD94B}" type="pres">
      <dgm:prSet presAssocID="{7335E63C-ED65-401D-8629-1465433C7E36}" presName="nodeFollowingNodes" presStyleLbl="node1" presStyleIdx="1" presStyleCnt="5" custScaleX="111210" custScaleY="80393" custRadScaleRad="101705" custRadScaleInc="1612">
        <dgm:presLayoutVars>
          <dgm:bulletEnabled val="1"/>
        </dgm:presLayoutVars>
      </dgm:prSet>
      <dgm:spPr/>
    </dgm:pt>
    <dgm:pt modelId="{9A12DC7B-D965-4350-A3C9-271E5113EA00}" type="pres">
      <dgm:prSet presAssocID="{CF42C9FC-030C-42D3-AD00-A7915ABB1149}" presName="nodeFollowingNodes" presStyleLbl="node1" presStyleIdx="2" presStyleCnt="5" custScaleX="111210" custScaleY="80393" custRadScaleRad="115118" custRadScaleInc="-24658">
        <dgm:presLayoutVars>
          <dgm:bulletEnabled val="1"/>
        </dgm:presLayoutVars>
      </dgm:prSet>
      <dgm:spPr/>
    </dgm:pt>
    <dgm:pt modelId="{0864F354-12A8-43B4-B285-9C3930D66F03}" type="pres">
      <dgm:prSet presAssocID="{0F78CD63-2E20-45E6-A5B1-F2AE970107D8}" presName="nodeFollowingNodes" presStyleLbl="node1" presStyleIdx="3" presStyleCnt="5" custScaleX="111210" custScaleY="80393" custRadScaleRad="112040" custRadScaleInc="22498">
        <dgm:presLayoutVars>
          <dgm:bulletEnabled val="1"/>
        </dgm:presLayoutVars>
      </dgm:prSet>
      <dgm:spPr/>
    </dgm:pt>
    <dgm:pt modelId="{B84CF44A-EAD4-4E14-A1D8-B810EBD39ADE}" type="pres">
      <dgm:prSet presAssocID="{7A21E4D9-C874-40EE-976F-522F30F7A9C7}" presName="nodeFollowingNodes" presStyleLbl="node1" presStyleIdx="4" presStyleCnt="5" custScaleX="111210" custScaleY="80393">
        <dgm:presLayoutVars>
          <dgm:bulletEnabled val="1"/>
        </dgm:presLayoutVars>
      </dgm:prSet>
      <dgm:spPr/>
    </dgm:pt>
  </dgm:ptLst>
  <dgm:cxnLst>
    <dgm:cxn modelId="{F1FF610D-EA8A-4CAF-BB50-97EEFB788D7A}" type="presOf" srcId="{CF42C9FC-030C-42D3-AD00-A7915ABB1149}" destId="{9A12DC7B-D965-4350-A3C9-271E5113EA00}" srcOrd="0" destOrd="0" presId="urn:microsoft.com/office/officeart/2005/8/layout/cycle3"/>
    <dgm:cxn modelId="{E9838D61-9367-4918-AB13-48FCFEDD2B36}" type="presOf" srcId="{75DCBCCB-4CCF-41DC-9B76-E7540B8D1300}" destId="{A19DB4EA-2053-4FA7-8310-CF8C8C179504}" srcOrd="0" destOrd="0" presId="urn:microsoft.com/office/officeart/2005/8/layout/cycle3"/>
    <dgm:cxn modelId="{FF09CE4E-F011-4DF8-944B-4F66368AA270}" srcId="{E36542C2-27DC-4C13-BCC7-5592BCDB193D}" destId="{0F78CD63-2E20-45E6-A5B1-F2AE970107D8}" srcOrd="3" destOrd="0" parTransId="{2652AE96-D140-4F94-9346-27603DF17D8F}" sibTransId="{63362999-B860-445D-861F-D6A087F0998A}"/>
    <dgm:cxn modelId="{73AD0E52-1F46-4304-A9C1-56A06F733B19}" srcId="{E36542C2-27DC-4C13-BCC7-5592BCDB193D}" destId="{7335E63C-ED65-401D-8629-1465433C7E36}" srcOrd="1" destOrd="0" parTransId="{4E842152-7E26-421F-A177-4557C33A8277}" sibTransId="{DF86C4F3-88E6-4771-84BE-B1E1EBF3EAC6}"/>
    <dgm:cxn modelId="{C403FB53-BC49-4398-9675-E1E92482D150}" type="presOf" srcId="{7335E63C-ED65-401D-8629-1465433C7E36}" destId="{68EC2B68-B946-4C4B-B835-8E69002FD94B}" srcOrd="0" destOrd="0" presId="urn:microsoft.com/office/officeart/2005/8/layout/cycle3"/>
    <dgm:cxn modelId="{B1404B8D-3879-4486-8682-54097EF0FB0C}" type="presOf" srcId="{19BBF38E-F1CA-4533-8046-72A404285637}" destId="{356E127D-C5B5-4B85-828D-B81CA7F18E92}" srcOrd="0" destOrd="0" presId="urn:microsoft.com/office/officeart/2005/8/layout/cycle3"/>
    <dgm:cxn modelId="{C5E0E68F-9E0D-4463-8521-EF66B6FC821A}" type="presOf" srcId="{7A21E4D9-C874-40EE-976F-522F30F7A9C7}" destId="{B84CF44A-EAD4-4E14-A1D8-B810EBD39ADE}" srcOrd="0" destOrd="0" presId="urn:microsoft.com/office/officeart/2005/8/layout/cycle3"/>
    <dgm:cxn modelId="{4CAAA59B-A785-43B0-B861-E71477E2EE35}" srcId="{E36542C2-27DC-4C13-BCC7-5592BCDB193D}" destId="{75DCBCCB-4CCF-41DC-9B76-E7540B8D1300}" srcOrd="0" destOrd="0" parTransId="{48568872-9882-4313-9B0E-58F6F94944D4}" sibTransId="{19BBF38E-F1CA-4533-8046-72A404285637}"/>
    <dgm:cxn modelId="{2885D1B7-430B-4DE3-9FF2-AF166C657EDF}" srcId="{E36542C2-27DC-4C13-BCC7-5592BCDB193D}" destId="{7A21E4D9-C874-40EE-976F-522F30F7A9C7}" srcOrd="4" destOrd="0" parTransId="{9F018306-C5C6-4433-B586-72A17629AF50}" sibTransId="{1E0D970C-C838-4400-ACDC-40FCB3F91491}"/>
    <dgm:cxn modelId="{AB3151C2-C0EA-4103-AA70-4FBE7589DC3C}" type="presOf" srcId="{0F78CD63-2E20-45E6-A5B1-F2AE970107D8}" destId="{0864F354-12A8-43B4-B285-9C3930D66F03}" srcOrd="0" destOrd="0" presId="urn:microsoft.com/office/officeart/2005/8/layout/cycle3"/>
    <dgm:cxn modelId="{6650DEF3-2442-4531-A155-912A9EA659EA}" srcId="{E36542C2-27DC-4C13-BCC7-5592BCDB193D}" destId="{CF42C9FC-030C-42D3-AD00-A7915ABB1149}" srcOrd="2" destOrd="0" parTransId="{8B56B8BD-B1D2-45E0-AE2F-AC8D3F2267DC}" sibTransId="{00648E06-5973-4B9A-9979-93560C761A1C}"/>
    <dgm:cxn modelId="{2D57C0F7-6105-40AF-890D-25BDC20B94F5}" type="presOf" srcId="{E36542C2-27DC-4C13-BCC7-5592BCDB193D}" destId="{4543B36B-18CB-4472-92B0-8F76AF213150}" srcOrd="0" destOrd="0" presId="urn:microsoft.com/office/officeart/2005/8/layout/cycle3"/>
    <dgm:cxn modelId="{4E775A62-0C7B-4A72-8C69-8601B58E2189}" type="presParOf" srcId="{4543B36B-18CB-4472-92B0-8F76AF213150}" destId="{B0D0F215-DFEA-4B2C-A591-23301A93D922}" srcOrd="0" destOrd="0" presId="urn:microsoft.com/office/officeart/2005/8/layout/cycle3"/>
    <dgm:cxn modelId="{C17173D7-476F-4D48-9A7C-029A409B7A22}" type="presParOf" srcId="{B0D0F215-DFEA-4B2C-A591-23301A93D922}" destId="{A19DB4EA-2053-4FA7-8310-CF8C8C179504}" srcOrd="0" destOrd="0" presId="urn:microsoft.com/office/officeart/2005/8/layout/cycle3"/>
    <dgm:cxn modelId="{B7B7B82C-D2C8-4694-B9A6-CD16A528A7C3}" type="presParOf" srcId="{B0D0F215-DFEA-4B2C-A591-23301A93D922}" destId="{356E127D-C5B5-4B85-828D-B81CA7F18E92}" srcOrd="1" destOrd="0" presId="urn:microsoft.com/office/officeart/2005/8/layout/cycle3"/>
    <dgm:cxn modelId="{C64B3DB6-CB0A-4DAC-9251-01F9B1B572B0}" type="presParOf" srcId="{B0D0F215-DFEA-4B2C-A591-23301A93D922}" destId="{68EC2B68-B946-4C4B-B835-8E69002FD94B}" srcOrd="2" destOrd="0" presId="urn:microsoft.com/office/officeart/2005/8/layout/cycle3"/>
    <dgm:cxn modelId="{9C7909CE-4953-4C4A-8D1B-1191F6882847}" type="presParOf" srcId="{B0D0F215-DFEA-4B2C-A591-23301A93D922}" destId="{9A12DC7B-D965-4350-A3C9-271E5113EA00}" srcOrd="3" destOrd="0" presId="urn:microsoft.com/office/officeart/2005/8/layout/cycle3"/>
    <dgm:cxn modelId="{59EF1E9B-A7E4-416D-BF9E-EC4CAC0DC652}" type="presParOf" srcId="{B0D0F215-DFEA-4B2C-A591-23301A93D922}" destId="{0864F354-12A8-43B4-B285-9C3930D66F03}" srcOrd="4" destOrd="0" presId="urn:microsoft.com/office/officeart/2005/8/layout/cycle3"/>
    <dgm:cxn modelId="{5828CB91-DD0E-4786-8CDA-77A0CC90C28A}" type="presParOf" srcId="{B0D0F215-DFEA-4B2C-A591-23301A93D922}" destId="{B84CF44A-EAD4-4E14-A1D8-B810EBD39AD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046A8-A263-4A44-AC82-91478E5124C4}">
      <dsp:nvSpPr>
        <dsp:cNvPr id="0" name=""/>
        <dsp:cNvSpPr/>
      </dsp:nvSpPr>
      <dsp:spPr>
        <a:xfrm>
          <a:off x="3356083" y="1908"/>
          <a:ext cx="1517908" cy="5942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Sun 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Sensitivity </a:t>
          </a:r>
        </a:p>
      </dsp:txBody>
      <dsp:txXfrm>
        <a:off x="3385090" y="30915"/>
        <a:ext cx="1459894" cy="536200"/>
      </dsp:txXfrm>
    </dsp:sp>
    <dsp:sp modelId="{4CB70D12-3B9D-42FB-ADC3-7A26BA1F2514}">
      <dsp:nvSpPr>
        <dsp:cNvPr id="0" name=""/>
        <dsp:cNvSpPr/>
      </dsp:nvSpPr>
      <dsp:spPr>
        <a:xfrm>
          <a:off x="2509599" y="136095"/>
          <a:ext cx="2797631" cy="2797631"/>
        </a:xfrm>
        <a:custGeom>
          <a:avLst/>
          <a:gdLst/>
          <a:ahLst/>
          <a:cxnLst/>
          <a:rect l="0" t="0" r="0" b="0"/>
          <a:pathLst>
            <a:path>
              <a:moveTo>
                <a:pt x="2367799" y="389977"/>
              </a:moveTo>
              <a:arcTo wR="1398815" hR="1398815" stAng="18830737" swAng="11416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02B98-A5EC-419E-903F-DF613CCA6787}">
      <dsp:nvSpPr>
        <dsp:cNvPr id="0" name=""/>
        <dsp:cNvSpPr/>
      </dsp:nvSpPr>
      <dsp:spPr>
        <a:xfrm>
          <a:off x="4567528" y="901293"/>
          <a:ext cx="1517908" cy="594214"/>
        </a:xfrm>
        <a:prstGeom prst="roundRect">
          <a:avLst/>
        </a:prstGeom>
        <a:solidFill>
          <a:schemeClr val="accent2">
            <a:hueOff val="2807954"/>
            <a:satOff val="-5450"/>
            <a:lumOff val="-3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Malar 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Rash</a:t>
          </a:r>
        </a:p>
      </dsp:txBody>
      <dsp:txXfrm>
        <a:off x="4596535" y="930300"/>
        <a:ext cx="1459894" cy="536200"/>
      </dsp:txXfrm>
    </dsp:sp>
    <dsp:sp modelId="{937837EB-CE20-4ACD-B01C-20B2C3D93897}">
      <dsp:nvSpPr>
        <dsp:cNvPr id="0" name=""/>
        <dsp:cNvSpPr/>
      </dsp:nvSpPr>
      <dsp:spPr>
        <a:xfrm>
          <a:off x="2671608" y="500528"/>
          <a:ext cx="2797631" cy="2797631"/>
        </a:xfrm>
        <a:custGeom>
          <a:avLst/>
          <a:gdLst/>
          <a:ahLst/>
          <a:cxnLst/>
          <a:rect l="0" t="0" r="0" b="0"/>
          <a:pathLst>
            <a:path>
              <a:moveTo>
                <a:pt x="2739807" y="1000788"/>
              </a:moveTo>
              <a:arcTo wR="1398815" hR="1398815" stAng="20608099" swAng="1472170"/>
            </a:path>
          </a:pathLst>
        </a:custGeom>
        <a:noFill/>
        <a:ln w="9525" cap="flat" cmpd="sng" algn="ctr">
          <a:solidFill>
            <a:schemeClr val="accent2">
              <a:hueOff val="2807954"/>
              <a:satOff val="-5450"/>
              <a:lumOff val="-3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2FFB4-6DBB-45FF-A3AF-4E214EA22E05}">
      <dsp:nvSpPr>
        <dsp:cNvPr id="0" name=""/>
        <dsp:cNvSpPr/>
      </dsp:nvSpPr>
      <dsp:spPr>
        <a:xfrm>
          <a:off x="4567493" y="2100131"/>
          <a:ext cx="1517908" cy="594214"/>
        </a:xfrm>
        <a:prstGeom prst="roundRect">
          <a:avLst/>
        </a:prstGeom>
        <a:solidFill>
          <a:schemeClr val="accent2">
            <a:hueOff val="5615908"/>
            <a:satOff val="-10900"/>
            <a:lumOff val="-7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ANA</a:t>
          </a:r>
        </a:p>
      </dsp:txBody>
      <dsp:txXfrm>
        <a:off x="4596500" y="2129138"/>
        <a:ext cx="1459894" cy="536200"/>
      </dsp:txXfrm>
    </dsp:sp>
    <dsp:sp modelId="{2FA2B14A-0BEE-470E-A424-A65787B12672}">
      <dsp:nvSpPr>
        <dsp:cNvPr id="0" name=""/>
        <dsp:cNvSpPr/>
      </dsp:nvSpPr>
      <dsp:spPr>
        <a:xfrm>
          <a:off x="2716222" y="299015"/>
          <a:ext cx="2797631" cy="2797631"/>
        </a:xfrm>
        <a:custGeom>
          <a:avLst/>
          <a:gdLst/>
          <a:ahLst/>
          <a:cxnLst/>
          <a:rect l="0" t="0" r="0" b="0"/>
          <a:pathLst>
            <a:path>
              <a:moveTo>
                <a:pt x="2378433" y="2397331"/>
              </a:moveTo>
              <a:arcTo wR="1398815" hR="1398815" stAng="2732842" swAng="688621"/>
            </a:path>
          </a:pathLst>
        </a:custGeom>
        <a:noFill/>
        <a:ln w="9525" cap="flat" cmpd="sng" algn="ctr">
          <a:solidFill>
            <a:schemeClr val="accent2">
              <a:hueOff val="5615908"/>
              <a:satOff val="-10900"/>
              <a:lumOff val="-76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E6CE0-A03A-4023-A9DD-FBB36C530889}">
      <dsp:nvSpPr>
        <dsp:cNvPr id="0" name=""/>
        <dsp:cNvSpPr/>
      </dsp:nvSpPr>
      <dsp:spPr>
        <a:xfrm>
          <a:off x="3356083" y="2799539"/>
          <a:ext cx="1517908" cy="594214"/>
        </a:xfrm>
        <a:prstGeom prst="roundRect">
          <a:avLst/>
        </a:prstGeom>
        <a:solidFill>
          <a:schemeClr val="accent2">
            <a:hueOff val="8423862"/>
            <a:satOff val="-16351"/>
            <a:lumOff val="-11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Discoid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Rash</a:t>
          </a:r>
        </a:p>
      </dsp:txBody>
      <dsp:txXfrm>
        <a:off x="3385090" y="2828546"/>
        <a:ext cx="1459894" cy="536200"/>
      </dsp:txXfrm>
    </dsp:sp>
    <dsp:sp modelId="{F07F436E-F5A4-4F76-88CE-27656AACD075}">
      <dsp:nvSpPr>
        <dsp:cNvPr id="0" name=""/>
        <dsp:cNvSpPr/>
      </dsp:nvSpPr>
      <dsp:spPr>
        <a:xfrm>
          <a:off x="2716222" y="299015"/>
          <a:ext cx="2797631" cy="2797631"/>
        </a:xfrm>
        <a:custGeom>
          <a:avLst/>
          <a:gdLst/>
          <a:ahLst/>
          <a:cxnLst/>
          <a:rect l="0" t="0" r="0" b="0"/>
          <a:pathLst>
            <a:path>
              <a:moveTo>
                <a:pt x="637465" y="2572285"/>
              </a:moveTo>
              <a:arcTo wR="1398815" hR="1398815" stAng="7378536" swAng="688621"/>
            </a:path>
          </a:pathLst>
        </a:custGeom>
        <a:noFill/>
        <a:ln w="9525" cap="flat" cmpd="sng" algn="ctr">
          <a:solidFill>
            <a:schemeClr val="accent2">
              <a:hueOff val="8423862"/>
              <a:satOff val="-16351"/>
              <a:lumOff val="-114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2855B-CE35-4325-95ED-EFF491B6E031}">
      <dsp:nvSpPr>
        <dsp:cNvPr id="0" name=""/>
        <dsp:cNvSpPr/>
      </dsp:nvSpPr>
      <dsp:spPr>
        <a:xfrm>
          <a:off x="2144673" y="2100131"/>
          <a:ext cx="1517908" cy="594214"/>
        </a:xfrm>
        <a:prstGeom prst="roundRect">
          <a:avLst/>
        </a:prstGeom>
        <a:solidFill>
          <a:schemeClr val="accent2">
            <a:hueOff val="11231816"/>
            <a:satOff val="-21801"/>
            <a:lumOff val="-15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 err="1"/>
            <a:t>Serositis</a:t>
          </a:r>
          <a:r>
            <a:rPr lang="en-US" sz="1600" kern="1200" dirty="0"/>
            <a:t> </a:t>
          </a:r>
        </a:p>
      </dsp:txBody>
      <dsp:txXfrm>
        <a:off x="2173680" y="2129138"/>
        <a:ext cx="1459894" cy="536200"/>
      </dsp:txXfrm>
    </dsp:sp>
    <dsp:sp modelId="{D1EA01D1-99EC-4172-B080-90A41D1C8CF6}">
      <dsp:nvSpPr>
        <dsp:cNvPr id="0" name=""/>
        <dsp:cNvSpPr/>
      </dsp:nvSpPr>
      <dsp:spPr>
        <a:xfrm>
          <a:off x="2727174" y="337475"/>
          <a:ext cx="2797631" cy="2797631"/>
        </a:xfrm>
        <a:custGeom>
          <a:avLst/>
          <a:gdLst/>
          <a:ahLst/>
          <a:cxnLst/>
          <a:rect l="0" t="0" r="0" b="0"/>
          <a:pathLst>
            <a:path>
              <a:moveTo>
                <a:pt x="46585" y="1756809"/>
              </a:moveTo>
              <a:arcTo wR="1398815" hR="1398815" stAng="9910292" swAng="1469540"/>
            </a:path>
          </a:pathLst>
        </a:custGeom>
        <a:noFill/>
        <a:ln w="9525" cap="flat" cmpd="sng" algn="ctr">
          <a:solidFill>
            <a:schemeClr val="accent2">
              <a:hueOff val="11231816"/>
              <a:satOff val="-21801"/>
              <a:lumOff val="-152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AC9D-D253-470F-948D-B6AC2633E840}">
      <dsp:nvSpPr>
        <dsp:cNvPr id="0" name=""/>
        <dsp:cNvSpPr/>
      </dsp:nvSpPr>
      <dsp:spPr>
        <a:xfrm>
          <a:off x="2067139" y="901296"/>
          <a:ext cx="1518858" cy="594214"/>
        </a:xfrm>
        <a:prstGeom prst="roundRect">
          <a:avLst/>
        </a:prstGeom>
        <a:solidFill>
          <a:schemeClr val="accent2">
            <a:hueOff val="14039769"/>
            <a:satOff val="-27251"/>
            <a:lumOff val="-19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Inflammatory </a:t>
          </a:r>
          <a:r>
            <a:rPr lang="en-US" sz="1600" kern="1200" baseline="0" dirty="0"/>
            <a:t>Arthritis</a:t>
          </a:r>
          <a:endParaRPr lang="en-US" sz="1600" kern="1200"/>
        </a:p>
      </dsp:txBody>
      <dsp:txXfrm>
        <a:off x="2096146" y="930303"/>
        <a:ext cx="1460844" cy="536200"/>
      </dsp:txXfrm>
    </dsp:sp>
    <dsp:sp modelId="{46CC3412-5C5F-431E-BEA1-11A11E5B4D2E}">
      <dsp:nvSpPr>
        <dsp:cNvPr id="0" name=""/>
        <dsp:cNvSpPr/>
      </dsp:nvSpPr>
      <dsp:spPr>
        <a:xfrm>
          <a:off x="2753994" y="273739"/>
          <a:ext cx="2797631" cy="2797631"/>
        </a:xfrm>
        <a:custGeom>
          <a:avLst/>
          <a:gdLst/>
          <a:ahLst/>
          <a:cxnLst/>
          <a:rect l="0" t="0" r="0" b="0"/>
          <a:pathLst>
            <a:path>
              <a:moveTo>
                <a:pt x="234762" y="623144"/>
              </a:moveTo>
              <a:arcTo wR="1398815" hR="1398815" stAng="12820658" swAng="1283106"/>
            </a:path>
          </a:pathLst>
        </a:custGeom>
        <a:noFill/>
        <a:ln w="9525" cap="flat" cmpd="sng" algn="ctr">
          <a:solidFill>
            <a:schemeClr val="accent2">
              <a:hueOff val="14039769"/>
              <a:satOff val="-27251"/>
              <a:lumOff val="-190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E127D-C5B5-4B85-828D-B81CA7F18E92}">
      <dsp:nvSpPr>
        <dsp:cNvPr id="0" name=""/>
        <dsp:cNvSpPr/>
      </dsp:nvSpPr>
      <dsp:spPr>
        <a:xfrm>
          <a:off x="1363480" y="-70170"/>
          <a:ext cx="3171893" cy="3171893"/>
        </a:xfrm>
        <a:prstGeom prst="circularArrow">
          <a:avLst>
            <a:gd name="adj1" fmla="val 5544"/>
            <a:gd name="adj2" fmla="val 330680"/>
            <a:gd name="adj3" fmla="val 13565876"/>
            <a:gd name="adj4" fmla="val 17515169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DB4EA-2053-4FA7-8310-CF8C8C179504}">
      <dsp:nvSpPr>
        <dsp:cNvPr id="0" name=""/>
        <dsp:cNvSpPr/>
      </dsp:nvSpPr>
      <dsp:spPr>
        <a:xfrm>
          <a:off x="2140624" y="72475"/>
          <a:ext cx="1617606" cy="584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NSAIDs (multiple)</a:t>
          </a:r>
        </a:p>
      </dsp:txBody>
      <dsp:txXfrm>
        <a:off x="2169166" y="101017"/>
        <a:ext cx="1560522" cy="527594"/>
      </dsp:txXfrm>
    </dsp:sp>
    <dsp:sp modelId="{68EC2B68-B946-4C4B-B835-8E69002FD94B}">
      <dsp:nvSpPr>
        <dsp:cNvPr id="0" name=""/>
        <dsp:cNvSpPr/>
      </dsp:nvSpPr>
      <dsp:spPr>
        <a:xfrm>
          <a:off x="3455964" y="1022131"/>
          <a:ext cx="1617606" cy="584678"/>
        </a:xfrm>
        <a:prstGeom prst="roundRect">
          <a:avLst/>
        </a:prstGeom>
        <a:solidFill>
          <a:schemeClr val="accent2">
            <a:hueOff val="3509942"/>
            <a:satOff val="-6813"/>
            <a:lumOff val="-4755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Anti-</a:t>
          </a:r>
          <a:r>
            <a:rPr lang="en-US" sz="1400" kern="1200" dirty="0" err="1"/>
            <a:t>malarials</a:t>
          </a:r>
          <a:r>
            <a:rPr lang="en-US" sz="1400" kern="1200" dirty="0"/>
            <a:t> (HCQ)</a:t>
          </a:r>
        </a:p>
      </dsp:txBody>
      <dsp:txXfrm>
        <a:off x="3484506" y="1050673"/>
        <a:ext cx="1560522" cy="527594"/>
      </dsp:txXfrm>
    </dsp:sp>
    <dsp:sp modelId="{9A12DC7B-D965-4350-A3C9-271E5113EA00}">
      <dsp:nvSpPr>
        <dsp:cNvPr id="0" name=""/>
        <dsp:cNvSpPr/>
      </dsp:nvSpPr>
      <dsp:spPr>
        <a:xfrm>
          <a:off x="3347207" y="2409343"/>
          <a:ext cx="1617606" cy="584678"/>
        </a:xfrm>
        <a:prstGeom prst="roundRect">
          <a:avLst/>
        </a:prstGeom>
        <a:solidFill>
          <a:schemeClr val="accent2">
            <a:hueOff val="7019885"/>
            <a:satOff val="-13625"/>
            <a:lumOff val="-9511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/>
            <a:t>Cortico</a:t>
          </a:r>
          <a:r>
            <a:rPr lang="en-US" sz="1400" kern="1200" dirty="0"/>
            <a:t>-steroids (prednisone)</a:t>
          </a:r>
        </a:p>
      </dsp:txBody>
      <dsp:txXfrm>
        <a:off x="3375749" y="2437885"/>
        <a:ext cx="1560522" cy="527594"/>
      </dsp:txXfrm>
    </dsp:sp>
    <dsp:sp modelId="{0864F354-12A8-43B4-B285-9C3930D66F03}">
      <dsp:nvSpPr>
        <dsp:cNvPr id="0" name=""/>
        <dsp:cNvSpPr/>
      </dsp:nvSpPr>
      <dsp:spPr>
        <a:xfrm>
          <a:off x="988268" y="2409341"/>
          <a:ext cx="1617606" cy="584678"/>
        </a:xfrm>
        <a:prstGeom prst="roundRect">
          <a:avLst/>
        </a:prstGeom>
        <a:solidFill>
          <a:schemeClr val="accent2">
            <a:hueOff val="10529827"/>
            <a:satOff val="-20438"/>
            <a:lumOff val="-14266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Immuno-suppressants</a:t>
          </a:r>
          <a:br>
            <a:rPr lang="en-US" sz="1400" kern="1200" dirty="0"/>
          </a:br>
          <a:r>
            <a:rPr lang="en-US" sz="1200" kern="1200" dirty="0"/>
            <a:t>(CYC, AZA, MMF)</a:t>
          </a:r>
        </a:p>
      </dsp:txBody>
      <dsp:txXfrm>
        <a:off x="1016810" y="2437883"/>
        <a:ext cx="1560522" cy="527594"/>
      </dsp:txXfrm>
    </dsp:sp>
    <dsp:sp modelId="{B84CF44A-EAD4-4E14-A1D8-B810EBD39ADE}">
      <dsp:nvSpPr>
        <dsp:cNvPr id="0" name=""/>
        <dsp:cNvSpPr/>
      </dsp:nvSpPr>
      <dsp:spPr>
        <a:xfrm>
          <a:off x="854206" y="1007112"/>
          <a:ext cx="1617606" cy="584678"/>
        </a:xfrm>
        <a:prstGeom prst="roundRect">
          <a:avLst/>
        </a:prstGeom>
        <a:solidFill>
          <a:schemeClr val="accent2">
            <a:hueOff val="14039769"/>
            <a:satOff val="-27251"/>
            <a:lumOff val="-19021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Monoclonal antibodies (</a:t>
          </a:r>
          <a:r>
            <a:rPr lang="en-US" sz="1400" kern="1200" dirty="0" err="1"/>
            <a:t>belimumab</a:t>
          </a:r>
          <a:r>
            <a:rPr lang="en-US" sz="1400" kern="1200" dirty="0"/>
            <a:t>)</a:t>
          </a:r>
        </a:p>
      </dsp:txBody>
      <dsp:txXfrm>
        <a:off x="882748" y="1035654"/>
        <a:ext cx="1560522" cy="527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5A96D3-8576-4175-AF4B-43D917C763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2607E-FB79-42FE-8605-A39FB5EBDD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42EF3-87CD-4D0D-AB64-FF0B0EC070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C02F8-C749-4619-820E-11D5B620FA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269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F6A31B9-4F38-479D-B23D-BE80496F446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1BAA57-53AE-4F7B-8C38-D2968536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23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8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3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114178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6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19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7675" y="706438"/>
            <a:ext cx="6608763" cy="37179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11" y="4665389"/>
            <a:ext cx="5526965" cy="4611159"/>
          </a:xfrm>
        </p:spPr>
        <p:txBody>
          <a:bodyPr/>
          <a:lstStyle/>
          <a:p>
            <a:pPr lvl="1">
              <a:buFont typeface="Arial" charset="0"/>
              <a:buNone/>
            </a:pPr>
            <a:r>
              <a:rPr lang="en-US" sz="1400" dirty="0"/>
              <a:t>CC</a:t>
            </a:r>
          </a:p>
          <a:p>
            <a:pPr lvl="1">
              <a:buFont typeface="Arial" charset="0"/>
              <a:buNone/>
            </a:pPr>
            <a:endParaRPr lang="en-US" sz="1400" dirty="0"/>
          </a:p>
          <a:p>
            <a:pPr lvl="1">
              <a:buFont typeface="Arial" charset="0"/>
              <a:buNone/>
            </a:pPr>
            <a:r>
              <a:rPr lang="en-US" sz="1400" dirty="0"/>
              <a:t>Wallace</a:t>
            </a:r>
          </a:p>
          <a:p>
            <a:pPr lvl="1">
              <a:buFont typeface="Arial" charset="0"/>
              <a:buNone/>
            </a:pPr>
            <a:r>
              <a:rPr lang="en-US" sz="1400" dirty="0"/>
              <a:t>CNS:</a:t>
            </a:r>
          </a:p>
          <a:p>
            <a:pPr lvl="1">
              <a:buFont typeface="Arial" charset="0"/>
              <a:buNone/>
            </a:pPr>
            <a:r>
              <a:rPr lang="en-US" sz="1400" dirty="0"/>
              <a:t>Cognitive impairment rates have been reported as high as 66% of patients.</a:t>
            </a:r>
            <a:r>
              <a:rPr lang="en-US" sz="1400" baseline="30000" dirty="0"/>
              <a:t>1</a:t>
            </a:r>
            <a:endParaRPr lang="en-US" sz="1400" dirty="0"/>
          </a:p>
          <a:p>
            <a:pPr lvl="1">
              <a:buFont typeface="Arial" charset="0"/>
              <a:buNone/>
            </a:pPr>
            <a:r>
              <a:rPr lang="en-US" sz="1400" dirty="0"/>
              <a:t>Patients may be impaired despite disease activity.</a:t>
            </a:r>
            <a:r>
              <a:rPr lang="en-US" sz="1400" baseline="30000" dirty="0"/>
              <a:t>2</a:t>
            </a:r>
            <a:endParaRPr lang="en-US" sz="1400" dirty="0"/>
          </a:p>
          <a:p>
            <a:pPr lvl="1">
              <a:buFont typeface="Arial" charset="0"/>
              <a:buNone/>
            </a:pPr>
            <a:r>
              <a:rPr lang="en-US" sz="1400" dirty="0"/>
              <a:t>One report revealed 85% of patients with active disease also had cognitive impairment, and of these patients, 85% also had neurologic abnormalities.</a:t>
            </a:r>
            <a:r>
              <a:rPr lang="en-US" sz="1400" baseline="30000" dirty="0"/>
              <a:t>3</a:t>
            </a:r>
            <a:endParaRPr lang="en-US" sz="1400" dirty="0"/>
          </a:p>
          <a:p>
            <a:pPr lvl="1">
              <a:buFont typeface="Arial" charset="0"/>
              <a:buNone/>
            </a:pPr>
            <a:r>
              <a:rPr lang="en-US" sz="1400" dirty="0"/>
              <a:t>Other neurologic symptoms associated with SLE are less common, such as delirium (7%) and dementia (5%).</a:t>
            </a:r>
            <a:r>
              <a:rPr lang="en-US" sz="1400" baseline="30000" dirty="0"/>
              <a:t>3</a:t>
            </a:r>
          </a:p>
          <a:p>
            <a:pPr lvl="1">
              <a:buFont typeface="Arial" charset="0"/>
              <a:buNone/>
            </a:pPr>
            <a:r>
              <a:rPr lang="en-US" sz="1400" dirty="0"/>
              <a:t>The frequency of stroke is unknown but stroke increases the risk of future strokes and the risk of seizures.</a:t>
            </a:r>
            <a:r>
              <a:rPr lang="en-US" sz="1400" baseline="30000" dirty="0"/>
              <a:t>4</a:t>
            </a:r>
            <a:endParaRPr lang="en-US" sz="1400" dirty="0"/>
          </a:p>
          <a:p>
            <a:pPr lvl="1">
              <a:buFont typeface="Arial" charset="0"/>
              <a:buNone/>
            </a:pPr>
            <a:endParaRPr lang="en-US" sz="1400" dirty="0"/>
          </a:p>
          <a:p>
            <a:pPr lvl="1">
              <a:buFont typeface="Arial" charset="0"/>
              <a:buNone/>
            </a:pPr>
            <a:r>
              <a:rPr lang="en-US" sz="1400" dirty="0"/>
              <a:t>Musculoskeletal:</a:t>
            </a:r>
          </a:p>
          <a:p>
            <a:pPr lvl="1">
              <a:buFont typeface="Arial" charset="0"/>
              <a:buNone/>
            </a:pPr>
            <a:r>
              <a:rPr lang="en-US" sz="1400" dirty="0"/>
              <a:t>In the musculoskeletal system, signs and symptoms of SLE disease activity include arthritis, myositis, inflammatory tendonitis, arthralgia, and myalgia.</a:t>
            </a:r>
            <a:r>
              <a:rPr lang="en-US" sz="1400" baseline="30000" dirty="0"/>
              <a:t>5</a:t>
            </a:r>
            <a:endParaRPr lang="en-US" sz="1400" dirty="0"/>
          </a:p>
          <a:p>
            <a:pPr lvl="1">
              <a:buFont typeface="Arial" charset="0"/>
              <a:buNone/>
            </a:pPr>
            <a:r>
              <a:rPr lang="en-US" sz="1400" dirty="0"/>
              <a:t>SLE-related end-organ damage in the musculoskeletal system includes tendon degeneration, fixed deformities, and osteoporosis. End-organ damage may be treatment related (eg, osteoporosis associated with glucocorticoid use).</a:t>
            </a:r>
            <a:r>
              <a:rPr lang="en-US" sz="1400" baseline="30000" dirty="0"/>
              <a:t>5</a:t>
            </a:r>
            <a:endParaRPr lang="en-US" sz="1400" dirty="0"/>
          </a:p>
          <a:p>
            <a:pPr lvl="1"/>
            <a:endParaRPr lang="en-US" dirty="0"/>
          </a:p>
          <a:p>
            <a:pPr lvl="1"/>
            <a:r>
              <a:rPr lang="en-US" sz="1000" baseline="30000" dirty="0"/>
              <a:t>1</a:t>
            </a:r>
            <a:r>
              <a:rPr lang="en-US" sz="1000" dirty="0"/>
              <a:t>Denburg et al. </a:t>
            </a:r>
            <a:r>
              <a:rPr lang="en-US" sz="1000" i="1" dirty="0"/>
              <a:t>Neurology.</a:t>
            </a:r>
            <a:r>
              <a:rPr lang="en-US" sz="1000" dirty="0"/>
              <a:t> 1987;37:464-467.</a:t>
            </a:r>
          </a:p>
          <a:p>
            <a:pPr lvl="1"/>
            <a:r>
              <a:rPr lang="en-US" sz="1000" baseline="30000" dirty="0"/>
              <a:t>2</a:t>
            </a:r>
            <a:r>
              <a:rPr lang="en-US" sz="1000" dirty="0"/>
              <a:t>Carbotte RM, et al. </a:t>
            </a:r>
            <a:r>
              <a:rPr lang="en-US" sz="1000" i="1" dirty="0"/>
              <a:t>J Rheumatol.</a:t>
            </a:r>
            <a:r>
              <a:rPr lang="en-US" sz="1000" dirty="0"/>
              <a:t> 199522;863-867.</a:t>
            </a:r>
          </a:p>
          <a:p>
            <a:pPr lvl="1"/>
            <a:r>
              <a:rPr lang="en-US" sz="1000" baseline="30000" dirty="0"/>
              <a:t>3</a:t>
            </a:r>
            <a:r>
              <a:rPr lang="en-US" sz="1000" dirty="0"/>
              <a:t>Miguel ED, et al. </a:t>
            </a:r>
            <a:r>
              <a:rPr lang="en-US" sz="1000" i="1" dirty="0"/>
              <a:t>Medicine.</a:t>
            </a:r>
            <a:r>
              <a:rPr lang="en-US" sz="1000" dirty="0"/>
              <a:t> 1994;73:224-234.</a:t>
            </a:r>
          </a:p>
          <a:p>
            <a:pPr lvl="1"/>
            <a:r>
              <a:rPr lang="en-US" sz="1000" baseline="30000" dirty="0"/>
              <a:t>4</a:t>
            </a:r>
            <a:r>
              <a:rPr lang="en-US" sz="1000" dirty="0"/>
              <a:t>Futrell N, et al. </a:t>
            </a:r>
            <a:r>
              <a:rPr lang="en-US" sz="1000" i="1" dirty="0"/>
              <a:t>Neurology.</a:t>
            </a:r>
            <a:r>
              <a:rPr lang="en-US" sz="1000" dirty="0"/>
              <a:t> 1992;42:1649-1657.</a:t>
            </a:r>
          </a:p>
          <a:p>
            <a:pPr lvl="1"/>
            <a:r>
              <a:rPr lang="en-US" sz="1000" baseline="30000" dirty="0"/>
              <a:t>5</a:t>
            </a:r>
            <a:r>
              <a:rPr lang="en-US" sz="1000" dirty="0"/>
              <a:t>Egol KA, et al. </a:t>
            </a:r>
            <a:r>
              <a:rPr lang="en-US" sz="1000" i="1" dirty="0"/>
              <a:t>Bull Hosp Jt Dis</a:t>
            </a:r>
            <a:r>
              <a:rPr lang="en-US" sz="1000" dirty="0"/>
              <a:t>. 2001;60(1):29-34.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2138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7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54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4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8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56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1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28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2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0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21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6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82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87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2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5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16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7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9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657181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367295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100"/>
              <a:t>Wallace DJ, Curr Opinion Rheumatol, 2002, 14: 212-219</a:t>
            </a:r>
          </a:p>
        </p:txBody>
      </p:sp>
    </p:spTree>
    <p:extLst>
      <p:ext uri="{BB962C8B-B14F-4D97-AF65-F5344CB8AC3E}">
        <p14:creationId xmlns:p14="http://schemas.microsoft.com/office/powerpoint/2010/main" val="513294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463631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20.30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11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8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71791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</p:spPr>
        <p:txBody>
          <a:bodyPr/>
          <a:lstStyle/>
          <a:p>
            <a:r>
              <a:rPr lang="en-US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35851889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99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71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5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8962419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10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22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16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1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352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</p:spPr>
        <p:txBody>
          <a:bodyPr/>
          <a:lstStyle/>
          <a:p>
            <a:r>
              <a:rPr lang="en-US" dirty="0"/>
              <a:t>38:47</a:t>
            </a:r>
          </a:p>
          <a:p>
            <a:r>
              <a:rPr lang="en-US" dirty="0"/>
              <a:t>(check my edit)</a:t>
            </a:r>
          </a:p>
        </p:txBody>
      </p:sp>
    </p:spTree>
    <p:extLst>
      <p:ext uri="{BB962C8B-B14F-4D97-AF65-F5344CB8AC3E}">
        <p14:creationId xmlns:p14="http://schemas.microsoft.com/office/powerpoint/2010/main" val="11505764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458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8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55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395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14627004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3942212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8707038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6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29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2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85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38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02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76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781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22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40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21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46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410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3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Hochberg MC, Arthritis and Rheumatism, 1996</a:t>
            </a:r>
          </a:p>
        </p:txBody>
      </p:sp>
    </p:spTree>
    <p:extLst>
      <p:ext uri="{BB962C8B-B14F-4D97-AF65-F5344CB8AC3E}">
        <p14:creationId xmlns:p14="http://schemas.microsoft.com/office/powerpoint/2010/main" val="184880310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1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5481" y="4597939"/>
            <a:ext cx="6958519" cy="502920"/>
          </a:xfrm>
          <a:prstGeom prst="rect">
            <a:avLst/>
          </a:prstGeom>
        </p:spPr>
        <p:txBody>
          <a:bodyPr lIns="45720" tIns="9144" rIns="228600" anchor="t"/>
          <a:lstStyle>
            <a:lvl1pPr>
              <a:lnSpc>
                <a:spcPct val="90000"/>
              </a:lnSpc>
              <a:defRPr lang="en-US" sz="1000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7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SzPct val="75000"/>
              <a:buFont typeface="Courier New" panose="02070309020205020404" pitchFamily="49" charset="0"/>
              <a:buChar char="o"/>
              <a:defRPr/>
            </a:lvl2pPr>
            <a:lvl4pPr marL="1600200" indent="-228600">
              <a:buSzPct val="75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02C280-71A9-4851-9A3B-4E318711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5416" y="4599432"/>
            <a:ext cx="6958584" cy="502920"/>
          </a:xfrm>
          <a:prstGeom prst="rect">
            <a:avLst/>
          </a:prstGeom>
        </p:spPr>
        <p:txBody>
          <a:bodyPr lIns="45720" tIns="9144" rIns="228600" anchor="t"/>
          <a:lstStyle>
            <a:lvl1pPr>
              <a:lnSpc>
                <a:spcPct val="90000"/>
              </a:lnSpc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8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i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54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32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6B516F-E6F6-423B-90AD-3DD3A1A2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5416" y="4597939"/>
            <a:ext cx="6958584" cy="502920"/>
          </a:xfrm>
          <a:prstGeom prst="rect">
            <a:avLst/>
          </a:prstGeom>
        </p:spPr>
        <p:txBody>
          <a:bodyPr lIns="45720" tIns="9144" rIns="228600" anchor="t"/>
          <a:lstStyle>
            <a:lvl1pPr>
              <a:lnSpc>
                <a:spcPct val="90000"/>
              </a:lnSpc>
              <a:defRPr lang="en-US" sz="1000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8C948-3B82-4261-A01A-CC914996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5416" y="4599432"/>
            <a:ext cx="6958584" cy="499354"/>
          </a:xfrm>
          <a:prstGeom prst="rect">
            <a:avLst/>
          </a:prstGeom>
        </p:spPr>
        <p:txBody>
          <a:bodyPr lIns="45720" tIns="9144" rIns="228600" anchor="t"/>
          <a:lstStyle>
            <a:lvl1pPr>
              <a:lnSpc>
                <a:spcPct val="90000"/>
              </a:lnSpc>
              <a:defRPr lang="en-US"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21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9" y="134541"/>
            <a:ext cx="7254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1116806"/>
            <a:ext cx="7429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6972"/>
            <a:ext cx="76200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213" y="1572817"/>
            <a:ext cx="3562350" cy="1259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2963" y="1572817"/>
            <a:ext cx="3562350" cy="1259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57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04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90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4" r:id="rId6"/>
    <p:sldLayoutId id="2147483655" r:id="rId7"/>
    <p:sldLayoutId id="2147483660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600"/>
        </a:spcBef>
        <a:buClr>
          <a:srgbClr val="CEBA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600"/>
        </a:spcBef>
        <a:buClr>
          <a:srgbClr val="CEBA0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600"/>
        </a:spcBef>
        <a:buClr>
          <a:srgbClr val="CEBA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600"/>
        </a:spcBef>
        <a:buClr>
          <a:srgbClr val="CEBA0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600"/>
        </a:spcBef>
        <a:buClr>
          <a:srgbClr val="CEBA0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chart" Target="../charts/char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chart" Target="../charts/char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35 AAFP Title Slide 16-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87086" y="205979"/>
            <a:ext cx="8969828" cy="857250"/>
          </a:xfrm>
        </p:spPr>
        <p:txBody>
          <a:bodyPr>
            <a:noAutofit/>
          </a:bodyPr>
          <a:lstStyle/>
          <a:p>
            <a:r>
              <a:rPr lang="en-US" sz="2800" dirty="0"/>
              <a:t>Incidence of Clinical and Laboratory Manifestations of SLE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5B99DF20-AF44-4C68-BF32-5FFA115B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685DE-8E92-42C2-B2AA-C224038AF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49" y="833047"/>
            <a:ext cx="6210302" cy="34774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7D4064-FD83-42C5-A2EE-B533D0D31A4A}"/>
              </a:ext>
            </a:extLst>
          </p:cNvPr>
          <p:cNvSpPr/>
          <p:nvPr/>
        </p:nvSpPr>
        <p:spPr>
          <a:xfrm>
            <a:off x="1719580" y="3657600"/>
            <a:ext cx="1196340" cy="383540"/>
          </a:xfrm>
          <a:prstGeom prst="rect">
            <a:avLst/>
          </a:prstGeom>
          <a:solidFill>
            <a:srgbClr val="F4F4ED"/>
          </a:solidFill>
          <a:ln>
            <a:solidFill>
              <a:srgbClr val="F4F5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25C895-9552-45EE-A679-0D1F6605C5AC}"/>
              </a:ext>
            </a:extLst>
          </p:cNvPr>
          <p:cNvSpPr txBox="1"/>
          <p:nvPr/>
        </p:nvSpPr>
        <p:spPr>
          <a:xfrm>
            <a:off x="1058090" y="3617874"/>
            <a:ext cx="1915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/>
              <a:t>Pleural or Pericardial Effusion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927ECA-FBB4-42A9-8ABB-5892EB235E87}"/>
              </a:ext>
            </a:extLst>
          </p:cNvPr>
          <p:cNvSpPr txBox="1"/>
          <p:nvPr/>
        </p:nvSpPr>
        <p:spPr>
          <a:xfrm>
            <a:off x="2071188" y="3814724"/>
            <a:ext cx="902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/>
              <a:t>Adenopathy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42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Mucocutaneous Features of SLE</a:t>
            </a:r>
            <a:endParaRPr lang="en-US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3146878"/>
          </a:xfrm>
        </p:spPr>
        <p:txBody>
          <a:bodyPr>
            <a:noAutofit/>
          </a:bodyPr>
          <a:lstStyle/>
          <a:p>
            <a:r>
              <a:rPr lang="en-US" sz="2400" dirty="0"/>
              <a:t>Malar (butterfly) rash</a:t>
            </a:r>
          </a:p>
          <a:p>
            <a:r>
              <a:rPr lang="en-US" sz="2400" dirty="0"/>
              <a:t>Discoid lupus (DLE)</a:t>
            </a:r>
          </a:p>
          <a:p>
            <a:r>
              <a:rPr lang="en-US" sz="2400" dirty="0"/>
              <a:t>Mucosal ulcers</a:t>
            </a:r>
          </a:p>
          <a:p>
            <a:r>
              <a:rPr lang="en-US" sz="2400" dirty="0"/>
              <a:t>Alopecia</a:t>
            </a:r>
          </a:p>
          <a:p>
            <a:r>
              <a:rPr lang="en-US" sz="2400" dirty="0"/>
              <a:t>Subacute cutaneous lupus (SCLE)</a:t>
            </a:r>
          </a:p>
          <a:p>
            <a:r>
              <a:rPr lang="en-US" sz="2400" dirty="0"/>
              <a:t>Cutaneous vasculitis</a:t>
            </a:r>
          </a:p>
          <a:p>
            <a:r>
              <a:rPr lang="en-US" sz="2400" dirty="0"/>
              <a:t>Bullous lupus</a:t>
            </a:r>
          </a:p>
          <a:p>
            <a:r>
              <a:rPr lang="en-US" sz="2400" dirty="0"/>
              <a:t>Panniculitis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53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Malar Rash</a:t>
            </a:r>
          </a:p>
        </p:txBody>
      </p:sp>
      <p:sp>
        <p:nvSpPr>
          <p:cNvPr id="32770" name="Content Placeholder 5"/>
          <p:cNvSpPr>
            <a:spLocks noGrp="1"/>
          </p:cNvSpPr>
          <p:nvPr>
            <p:ph sz="half" idx="1"/>
          </p:nvPr>
        </p:nvSpPr>
        <p:spPr>
          <a:xfrm>
            <a:off x="457199" y="900113"/>
            <a:ext cx="4616689" cy="354125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Erythema (redness)</a:t>
            </a:r>
          </a:p>
          <a:p>
            <a:pPr lvl="1"/>
            <a:r>
              <a:rPr lang="en-US" sz="1600" dirty="0">
                <a:latin typeface="Calibri" charset="0"/>
              </a:rPr>
              <a:t>Flat or raised</a:t>
            </a:r>
          </a:p>
          <a:p>
            <a:pPr lvl="1"/>
            <a:r>
              <a:rPr lang="en-US" sz="1600" dirty="0">
                <a:latin typeface="Calibri" charset="0"/>
              </a:rPr>
              <a:t>Over the malar eminences (cheek bones) and bridge of the nose </a:t>
            </a:r>
          </a:p>
          <a:p>
            <a:pPr lvl="1"/>
            <a:r>
              <a:rPr lang="en-US" sz="1600" dirty="0">
                <a:latin typeface="Calibri" charset="0"/>
              </a:rPr>
              <a:t>Resembles a butterfly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Spares the nasolabial folds</a:t>
            </a:r>
          </a:p>
          <a:p>
            <a:pPr lvl="1"/>
            <a:r>
              <a:rPr lang="en-US" sz="1600" dirty="0">
                <a:latin typeface="Calibri" charset="0"/>
              </a:rPr>
              <a:t>Differentiates from rosacea which has a similar appearance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Photosensitive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Can be transient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(several days or weeks)</a:t>
            </a:r>
          </a:p>
          <a:p>
            <a:pPr eaLnBrk="1" hangingPunct="1"/>
            <a:endParaRPr lang="en-US" sz="3200" dirty="0">
              <a:latin typeface="Calibri" charset="0"/>
            </a:endParaRPr>
          </a:p>
        </p:txBody>
      </p:sp>
      <p:pic>
        <p:nvPicPr>
          <p:cNvPr id="32772" name="Picture 4" descr="discoid lu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27" y="1231710"/>
            <a:ext cx="2246276" cy="30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1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Discoid Lupus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 charset="0"/>
              </a:rPr>
              <a:t>Can occur as part of systemic lupus or exist in isolation without any other organ involvement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 charset="0"/>
              </a:rPr>
              <a:t>10% of discoid lupus patients will develop SLE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 charset="0"/>
              </a:rPr>
              <a:t>Coin-shaped scaly plaques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 charset="0"/>
              </a:rPr>
              <a:t>Plaques expand to form lesions with depressed central scarring and increased skin pigment around the edge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 charset="0"/>
              </a:rPr>
              <a:t>Can occur anywhere on the body, cause hair loss in the scalp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46" y="3061855"/>
            <a:ext cx="3881385" cy="13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19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7B5A82-AE2A-4159-B16B-62EF4576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Features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1A936B-20A0-4923-B683-3BA115CAC408}"/>
              </a:ext>
            </a:extLst>
          </p:cNvPr>
          <p:cNvGrpSpPr/>
          <p:nvPr/>
        </p:nvGrpSpPr>
        <p:grpSpPr>
          <a:xfrm>
            <a:off x="264209" y="1115756"/>
            <a:ext cx="8615582" cy="3112603"/>
            <a:chOff x="470807" y="1115756"/>
            <a:chExt cx="8615582" cy="31126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76396DF-2384-49D7-9A5B-976559539A30}"/>
                </a:ext>
              </a:extLst>
            </p:cNvPr>
            <p:cNvGrpSpPr/>
            <p:nvPr/>
          </p:nvGrpSpPr>
          <p:grpSpPr>
            <a:xfrm>
              <a:off x="5082216" y="1115756"/>
              <a:ext cx="4004173" cy="3112603"/>
              <a:chOff x="5082216" y="1115756"/>
              <a:chExt cx="4004173" cy="3112603"/>
            </a:xfrm>
          </p:grpSpPr>
          <p:pic>
            <p:nvPicPr>
              <p:cNvPr id="5" name="Picture 3" descr="Picture1">
                <a:extLst>
                  <a:ext uri="{FF2B5EF4-FFF2-40B4-BE49-F238E27FC236}">
                    <a16:creationId xmlns:a16="http://schemas.microsoft.com/office/drawing/2014/main" id="{A289CA12-0676-4083-9920-C0F5DA5D23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56"/>
              <a:stretch/>
            </p:blipFill>
            <p:spPr bwMode="auto">
              <a:xfrm>
                <a:off x="5236368" y="1115756"/>
                <a:ext cx="3695868" cy="269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82597C-401D-4AEF-A851-F4DA8B64B05E}"/>
                  </a:ext>
                </a:extLst>
              </p:cNvPr>
              <p:cNvSpPr/>
              <p:nvPr/>
            </p:nvSpPr>
            <p:spPr>
              <a:xfrm>
                <a:off x="5082216" y="3828249"/>
                <a:ext cx="40041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latin typeface="Calibri" charset="0"/>
                  </a:rPr>
                  <a:t>Vasomotor instability; dysautonomia</a:t>
                </a:r>
                <a:endParaRPr lang="en-US" sz="20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2CBB4F8-2770-4661-88F1-994B1E7A1437}"/>
                </a:ext>
              </a:extLst>
            </p:cNvPr>
            <p:cNvGrpSpPr/>
            <p:nvPr/>
          </p:nvGrpSpPr>
          <p:grpSpPr>
            <a:xfrm>
              <a:off x="470807" y="1115756"/>
              <a:ext cx="3695868" cy="3112603"/>
              <a:chOff x="470807" y="1115756"/>
              <a:chExt cx="3695868" cy="3112603"/>
            </a:xfrm>
          </p:grpSpPr>
          <p:pic>
            <p:nvPicPr>
              <p:cNvPr id="4" name="Picture 3" descr="Picture1">
                <a:extLst>
                  <a:ext uri="{FF2B5EF4-FFF2-40B4-BE49-F238E27FC236}">
                    <a16:creationId xmlns:a16="http://schemas.microsoft.com/office/drawing/2014/main" id="{34942BCA-B028-40AF-B554-5C622662F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6" r="1933"/>
              <a:stretch/>
            </p:blipFill>
            <p:spPr bwMode="auto">
              <a:xfrm>
                <a:off x="470807" y="1115756"/>
                <a:ext cx="3695868" cy="269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C3CB7E-D11F-46DA-AC40-71882157FFB3}"/>
                  </a:ext>
                </a:extLst>
              </p:cNvPr>
              <p:cNvSpPr/>
              <p:nvPr/>
            </p:nvSpPr>
            <p:spPr>
              <a:xfrm>
                <a:off x="970231" y="3828249"/>
                <a:ext cx="2697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latin typeface="Calibri" charset="0"/>
                  </a:rPr>
                  <a:t>Raynaud’s phenomenon</a:t>
                </a:r>
                <a:endParaRPr lang="en-US" sz="2000" dirty="0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F33AC5-4564-4915-AFD6-0D2D740A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7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Musculoskeletal Involvement</a:t>
            </a:r>
            <a:endParaRPr lang="en-US" dirty="0"/>
          </a:p>
        </p:txBody>
      </p:sp>
      <p:sp>
        <p:nvSpPr>
          <p:cNvPr id="353290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070451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Musculoskeletal symptoms</a:t>
            </a:r>
          </a:p>
          <a:p>
            <a:r>
              <a:rPr lang="en-US" sz="1400" dirty="0"/>
              <a:t>Arthralgia</a:t>
            </a:r>
          </a:p>
          <a:p>
            <a:pPr lvl="1"/>
            <a:r>
              <a:rPr lang="en-US" sz="1200" dirty="0"/>
              <a:t>Common presenting symptom (&gt;76%)</a:t>
            </a:r>
          </a:p>
          <a:p>
            <a:pPr lvl="1"/>
            <a:r>
              <a:rPr lang="en-US" sz="1200" dirty="0"/>
              <a:t>Usually symmetric hand and knee joints</a:t>
            </a:r>
          </a:p>
          <a:p>
            <a:r>
              <a:rPr lang="en-US" sz="1400" dirty="0"/>
              <a:t>Arthritis</a:t>
            </a:r>
          </a:p>
          <a:p>
            <a:pPr lvl="1"/>
            <a:r>
              <a:rPr lang="en-US" sz="1200" dirty="0"/>
              <a:t>Swelling erythema, warmth less common</a:t>
            </a:r>
          </a:p>
          <a:p>
            <a:pPr lvl="1"/>
            <a:r>
              <a:rPr lang="en-US" sz="1200" dirty="0"/>
              <a:t>No bone erosion or fixed deformities</a:t>
            </a:r>
          </a:p>
          <a:p>
            <a:r>
              <a:rPr lang="en-US" sz="1400" dirty="0"/>
              <a:t>Myositis</a:t>
            </a:r>
          </a:p>
          <a:p>
            <a:r>
              <a:rPr lang="en-US" sz="1400" dirty="0"/>
              <a:t>Inflammatory tendonitis</a:t>
            </a:r>
          </a:p>
          <a:p>
            <a:r>
              <a:rPr lang="en-US" sz="1400" dirty="0"/>
              <a:t>Myalgia</a:t>
            </a:r>
          </a:p>
          <a:p>
            <a:r>
              <a:rPr lang="en-US" sz="1400" dirty="0"/>
              <a:t>Musculoskeletal system organ damage</a:t>
            </a:r>
          </a:p>
          <a:p>
            <a:r>
              <a:rPr lang="en-US" sz="1400" dirty="0"/>
              <a:t>Tendon degeneration</a:t>
            </a:r>
          </a:p>
          <a:p>
            <a:r>
              <a:rPr lang="en-US" sz="1400" dirty="0"/>
              <a:t>Fixed deformities</a:t>
            </a:r>
          </a:p>
          <a:p>
            <a:r>
              <a:rPr lang="en-US" sz="1400" dirty="0"/>
              <a:t>Osteoporosis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47C7F-A06B-4E54-8761-63D53576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3294" name="Picture 14" descr="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01" y="1063229"/>
            <a:ext cx="1401818" cy="3208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3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Serositis</a:t>
            </a:r>
            <a:endParaRPr lang="en-US" sz="1800" dirty="0">
              <a:latin typeface="Calibri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1"/>
            <a:ext cx="8229600" cy="307430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dirty="0">
                <a:latin typeface="Calibri" charset="0"/>
              </a:rPr>
              <a:t>Lining of heart, lungs, abdomen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 charset="0"/>
              </a:rPr>
              <a:t>Pleuritis is inflammation of the lining of the lungs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 charset="0"/>
              </a:rPr>
              <a:t>Pericarditis is inflammation of the lining of the heart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>
                <a:latin typeface="Calibri" charset="0"/>
              </a:rPr>
              <a:t>Symptoms include pain in chest with deep breathing or when lying flat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>
                <a:latin typeface="Calibri" charset="0"/>
              </a:rPr>
              <a:t>Fluid may accumulate (effusion) causing increased shortness of breath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8FD4CA-359C-40D1-B9FD-1AF304EB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5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Abnormalities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Anemia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Decreased red blood cells due to immune destruction/hemolysis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Thrombocytopenia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Platelets &lt; 100k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Lymphopenia/neutropenia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Decreased white blood cells &lt; 4k, particularly lymphocytes &lt; 1.5k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Exclude other reasons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Medications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Blood loss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Infection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001E-420B-4ED4-A4F6-87AC668E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Dooley MA. In: Wallace DJ, Hahn BH, eds. </a:t>
            </a:r>
            <a:r>
              <a:rPr lang="en-US" i="1" dirty="0"/>
              <a:t>Dubois’ Lupus Erythematosus</a:t>
            </a:r>
            <a:r>
              <a:rPr lang="en-US" dirty="0"/>
              <a:t>. 8</a:t>
            </a:r>
            <a:r>
              <a:rPr lang="en-US" baseline="30000" dirty="0"/>
              <a:t>th</a:t>
            </a:r>
            <a:r>
              <a:rPr lang="en-US" dirty="0"/>
              <a:t> Ed. Philadelphia, PA: Elsevier; 2012: 526.</a:t>
            </a:r>
          </a:p>
        </p:txBody>
      </p:sp>
    </p:spTree>
    <p:extLst>
      <p:ext uri="{BB962C8B-B14F-4D97-AF65-F5344CB8AC3E}">
        <p14:creationId xmlns:p14="http://schemas.microsoft.com/office/powerpoint/2010/main" val="21265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Differential Diagnosis of SLE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A75CF8A-E81A-4866-BB8B-A1C428E87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277908"/>
              </p:ext>
            </p:extLst>
          </p:nvPr>
        </p:nvGraphicFramePr>
        <p:xfrm>
          <a:off x="457200" y="900164"/>
          <a:ext cx="8229600" cy="3535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514478301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400" b="1" dirty="0"/>
                        <a:t>Autoimmune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Rheumatoid arthritis, scleroderma, myositis, vasculitis, spondyloarthropathies, inflammatory bowel disorder, </a:t>
                      </a:r>
                      <a:r>
                        <a:rPr lang="en-US" sz="1400" dirty="0" err="1"/>
                        <a:t>Behçet's</a:t>
                      </a:r>
                      <a:r>
                        <a:rPr lang="en-US" sz="1400" dirty="0"/>
                        <a:t> disease, sarcoidosis, Sjogren’s syndrome,  thyroiditis, polymyalgia rheumatica, undifferentiated connective tissue disease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3076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Tuberculosis, Lyme, Bacterial endocarditis, HIV, CMV, EBV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0124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Fibromyalgia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168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Allergies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8834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Neurologic disorders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myasthenia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gravis, </a:t>
                      </a:r>
                      <a:r>
                        <a:rPr lang="en-US" sz="1400" dirty="0"/>
                        <a:t>multiple sclerosis)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6354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Malignancy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lymphoproliferative disorders)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1729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Drug-induced lupus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Chlorpromazine, methyldopa, isoniazid, h</a:t>
                      </a:r>
                      <a:r>
                        <a:rPr lang="en-US" sz="1400" dirty="0"/>
                        <a:t>ydralazine, procainamide, quinidine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96954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Psychiatric disorders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Bipolar illness, malnutrition, substance abuse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21025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C34E5-5838-4D24-B9AA-26C0EAED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Wallace DJ. </a:t>
            </a:r>
            <a:r>
              <a:rPr lang="en-US" i="1" dirty="0"/>
              <a:t>The Lupus Book</a:t>
            </a:r>
            <a:r>
              <a:rPr lang="en-US" dirty="0"/>
              <a:t>. New York, NY: Oxford University Press; 2012. Manson JJ, et al. </a:t>
            </a:r>
            <a:r>
              <a:rPr lang="en-US" i="1" dirty="0" err="1"/>
              <a:t>Orphanet</a:t>
            </a:r>
            <a:r>
              <a:rPr lang="en-US" i="1" dirty="0"/>
              <a:t> Journal of Rare Diseases.</a:t>
            </a:r>
            <a:r>
              <a:rPr lang="en-US" dirty="0"/>
              <a:t>2006, 1:6, http://bestpractice.bmj.com/best-practice/monograph/103/diagnosis/differential.html. </a:t>
            </a:r>
          </a:p>
        </p:txBody>
      </p:sp>
    </p:spTree>
    <p:extLst>
      <p:ext uri="{BB962C8B-B14F-4D97-AF65-F5344CB8AC3E}">
        <p14:creationId xmlns:p14="http://schemas.microsoft.com/office/powerpoint/2010/main" val="330064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Diagnosis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sz="2100" dirty="0"/>
              <a:t>No single test can determine whether a person has lupus, but several laboratory tests may help make a diagnosis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Diagnostic Tests</a:t>
            </a:r>
          </a:p>
          <a:p>
            <a:pPr lvl="1"/>
            <a:r>
              <a:rPr lang="en-US" sz="1800" dirty="0"/>
              <a:t>Antinuclear antibody (ANA) test</a:t>
            </a:r>
          </a:p>
          <a:p>
            <a:pPr lvl="1"/>
            <a:r>
              <a:rPr lang="en-US" sz="1800" dirty="0"/>
              <a:t>Autoantibodies:  anti-DNA, anti-Sm, anti-RNP, anti-Ro (SSA), and anti-La (SSB)</a:t>
            </a:r>
          </a:p>
          <a:p>
            <a:pPr lvl="1"/>
            <a:r>
              <a:rPr lang="en-US" sz="1800" dirty="0"/>
              <a:t>Anticardiolipin antibody</a:t>
            </a:r>
          </a:p>
          <a:p>
            <a:pPr lvl="1"/>
            <a:r>
              <a:rPr lang="en-US" sz="1800" dirty="0"/>
              <a:t>Antiphospholipid antibody</a:t>
            </a:r>
          </a:p>
          <a:p>
            <a:pPr lvl="1"/>
            <a:r>
              <a:rPr lang="en-US" sz="1800" dirty="0"/>
              <a:t>Skin biopsy</a:t>
            </a:r>
          </a:p>
          <a:p>
            <a:pPr lvl="1"/>
            <a:r>
              <a:rPr lang="en-US" sz="1800" dirty="0"/>
              <a:t>Kidney biopsy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1795DF-F3E4-4AA0-B6F7-7E5559E1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U.S. Department of Health and Human Services. National Institutes of Health. National Institute of Arthritis and Musculoskeletal and Skin Diseases. NIH Publication No. 03-4178. http://www.niams.nih.gov/Health_Info/Lupus/lupus_ff.asp. Accessed January 2013. </a:t>
            </a:r>
          </a:p>
        </p:txBody>
      </p:sp>
    </p:spTree>
    <p:extLst>
      <p:ext uri="{BB962C8B-B14F-4D97-AF65-F5344CB8AC3E}">
        <p14:creationId xmlns:p14="http://schemas.microsoft.com/office/powerpoint/2010/main" val="385834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33209-87D0-46A3-9F48-4A53D249F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Daniel J. Wallace, MD, FACP, MACR</a:t>
            </a:r>
            <a:br>
              <a:rPr lang="en-US" dirty="0"/>
            </a:br>
            <a:r>
              <a:rPr lang="en-US" sz="2000" dirty="0"/>
              <a:t>Associate Director, Rheumatology Fellowship Program</a:t>
            </a:r>
            <a:br>
              <a:rPr lang="en-US" sz="2000" dirty="0"/>
            </a:br>
            <a:r>
              <a:rPr lang="en-US" sz="2000" dirty="0"/>
              <a:t>Board of Governors, Cedars-Sinai Medical Center</a:t>
            </a:r>
            <a:br>
              <a:rPr lang="en-US" sz="2000" dirty="0"/>
            </a:br>
            <a:r>
              <a:rPr lang="en-US" sz="2000" dirty="0"/>
              <a:t>Professor of Medicine, Cedars-Sinai Medical Center</a:t>
            </a:r>
            <a:br>
              <a:rPr lang="en-US" sz="2000" dirty="0"/>
            </a:br>
            <a:r>
              <a:rPr lang="en-US" sz="2000" dirty="0"/>
              <a:t>David Geffen School of Medicine Center at UCLA</a:t>
            </a:r>
            <a:br>
              <a:rPr lang="en-US" sz="2000" dirty="0"/>
            </a:br>
            <a:r>
              <a:rPr lang="en-US" sz="2000" dirty="0"/>
              <a:t>In affiliation with Attune Health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3446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10005DA2-C264-4965-8898-70F75254241A}"/>
              </a:ext>
            </a:extLst>
          </p:cNvPr>
          <p:cNvSpPr/>
          <p:nvPr/>
        </p:nvSpPr>
        <p:spPr>
          <a:xfrm>
            <a:off x="1683532" y="2461678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">
            <a:extLst>
              <a:ext uri="{FF2B5EF4-FFF2-40B4-BE49-F238E27FC236}">
                <a16:creationId xmlns:a16="http://schemas.microsoft.com/office/drawing/2014/main" id="{7712E08D-36D6-4702-8E06-98B837742ECD}"/>
              </a:ext>
            </a:extLst>
          </p:cNvPr>
          <p:cNvSpPr/>
          <p:nvPr/>
        </p:nvSpPr>
        <p:spPr>
          <a:xfrm>
            <a:off x="2565018" y="3306734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DE327B7-03CA-4230-A46D-4509215B297A}"/>
              </a:ext>
            </a:extLst>
          </p:cNvPr>
          <p:cNvSpPr/>
          <p:nvPr/>
        </p:nvSpPr>
        <p:spPr>
          <a:xfrm>
            <a:off x="802046" y="1622905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D0D6-8D25-4F38-8804-BF5F0D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Useful Tests in SLE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FE433E-3BB2-40E8-B456-83B3AC733831}"/>
              </a:ext>
            </a:extLst>
          </p:cNvPr>
          <p:cNvSpPr/>
          <p:nvPr/>
        </p:nvSpPr>
        <p:spPr>
          <a:xfrm>
            <a:off x="742347" y="3728732"/>
            <a:ext cx="4420919" cy="5486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Specialized testing limited to selected clinical circumstances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88AE6-3893-468D-8A71-BA9726AFD12B}"/>
              </a:ext>
            </a:extLst>
          </p:cNvPr>
          <p:cNvSpPr/>
          <p:nvPr/>
        </p:nvSpPr>
        <p:spPr>
          <a:xfrm>
            <a:off x="188265" y="2046688"/>
            <a:ext cx="548640" cy="54864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C48227-A188-4ED3-B550-750BAFA44DE7}"/>
              </a:ext>
            </a:extLst>
          </p:cNvPr>
          <p:cNvSpPr/>
          <p:nvPr/>
        </p:nvSpPr>
        <p:spPr>
          <a:xfrm>
            <a:off x="188265" y="2887710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0B9102-8F80-4191-9484-A2713407C5CD}"/>
              </a:ext>
            </a:extLst>
          </p:cNvPr>
          <p:cNvSpPr/>
          <p:nvPr/>
        </p:nvSpPr>
        <p:spPr>
          <a:xfrm>
            <a:off x="188265" y="3728732"/>
            <a:ext cx="548640" cy="5486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9C9D2-F4EA-495E-94CC-88C1AC95C029}"/>
              </a:ext>
            </a:extLst>
          </p:cNvPr>
          <p:cNvGrpSpPr/>
          <p:nvPr/>
        </p:nvGrpSpPr>
        <p:grpSpPr>
          <a:xfrm>
            <a:off x="188265" y="1120330"/>
            <a:ext cx="548640" cy="707886"/>
            <a:chOff x="188265" y="1120330"/>
            <a:chExt cx="548640" cy="7078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BFF3E9E-8BD3-4796-BCBF-1BC6176AAA52}"/>
                </a:ext>
              </a:extLst>
            </p:cNvPr>
            <p:cNvSpPr/>
            <p:nvPr/>
          </p:nvSpPr>
          <p:spPr>
            <a:xfrm>
              <a:off x="188265" y="1202703"/>
              <a:ext cx="548640" cy="5486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09E062-BD48-4CD8-922F-3D80576AD695}"/>
                </a:ext>
              </a:extLst>
            </p:cNvPr>
            <p:cNvSpPr txBox="1"/>
            <p:nvPr/>
          </p:nvSpPr>
          <p:spPr>
            <a:xfrm>
              <a:off x="237194" y="1120330"/>
              <a:ext cx="440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187187-E702-40D8-BC1E-834F3261D48D}"/>
              </a:ext>
            </a:extLst>
          </p:cNvPr>
          <p:cNvSpPr txBox="1"/>
          <p:nvPr/>
        </p:nvSpPr>
        <p:spPr>
          <a:xfrm>
            <a:off x="245300" y="1960213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B6D08-9F36-4D4F-9838-BD3D0501F0ED}"/>
              </a:ext>
            </a:extLst>
          </p:cNvPr>
          <p:cNvSpPr txBox="1"/>
          <p:nvPr/>
        </p:nvSpPr>
        <p:spPr>
          <a:xfrm>
            <a:off x="253806" y="2801098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210B8-7069-4696-B6FA-80C7B2951996}"/>
              </a:ext>
            </a:extLst>
          </p:cNvPr>
          <p:cNvSpPr txBox="1"/>
          <p:nvPr/>
        </p:nvSpPr>
        <p:spPr>
          <a:xfrm>
            <a:off x="212843" y="3628484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96E5D-20B0-4C44-9C6B-26A4F212FD0F}"/>
              </a:ext>
            </a:extLst>
          </p:cNvPr>
          <p:cNvSpPr/>
          <p:nvPr/>
        </p:nvSpPr>
        <p:spPr>
          <a:xfrm>
            <a:off x="742347" y="1205666"/>
            <a:ext cx="4420919" cy="54864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Routine screening for all patients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1768E-B865-4568-A15B-6BE21828A99D}"/>
              </a:ext>
            </a:extLst>
          </p:cNvPr>
          <p:cNvSpPr/>
          <p:nvPr/>
        </p:nvSpPr>
        <p:spPr>
          <a:xfrm>
            <a:off x="742347" y="2046688"/>
            <a:ext cx="4420919" cy="54864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Readily available and inexpensive testing for select patients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33B8AF-6303-4F3D-909F-67CBA0C3C34B}"/>
              </a:ext>
            </a:extLst>
          </p:cNvPr>
          <p:cNvSpPr/>
          <p:nvPr/>
        </p:nvSpPr>
        <p:spPr>
          <a:xfrm>
            <a:off x="742347" y="2887710"/>
            <a:ext cx="4420919" cy="5486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Reflex panel testing to characterize nature of lupus involvement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24EF1-5FFB-4B44-BCA8-63342DF81AE9}"/>
              </a:ext>
            </a:extLst>
          </p:cNvPr>
          <p:cNvSpPr txBox="1"/>
          <p:nvPr/>
        </p:nvSpPr>
        <p:spPr>
          <a:xfrm>
            <a:off x="188265" y="941901"/>
            <a:ext cx="54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8217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10005DA2-C264-4965-8898-70F75254241A}"/>
              </a:ext>
            </a:extLst>
          </p:cNvPr>
          <p:cNvSpPr/>
          <p:nvPr/>
        </p:nvSpPr>
        <p:spPr>
          <a:xfrm>
            <a:off x="1683532" y="2461678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">
            <a:extLst>
              <a:ext uri="{FF2B5EF4-FFF2-40B4-BE49-F238E27FC236}">
                <a16:creationId xmlns:a16="http://schemas.microsoft.com/office/drawing/2014/main" id="{7712E08D-36D6-4702-8E06-98B837742ECD}"/>
              </a:ext>
            </a:extLst>
          </p:cNvPr>
          <p:cNvSpPr/>
          <p:nvPr/>
        </p:nvSpPr>
        <p:spPr>
          <a:xfrm>
            <a:off x="2565018" y="3306734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DE327B7-03CA-4230-A46D-4509215B297A}"/>
              </a:ext>
            </a:extLst>
          </p:cNvPr>
          <p:cNvSpPr/>
          <p:nvPr/>
        </p:nvSpPr>
        <p:spPr>
          <a:xfrm>
            <a:off x="802046" y="1622905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D0D6-8D25-4F38-8804-BF5F0D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Useful Tests in SLE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FE433E-3BB2-40E8-B456-83B3AC733831}"/>
              </a:ext>
            </a:extLst>
          </p:cNvPr>
          <p:cNvSpPr/>
          <p:nvPr/>
        </p:nvSpPr>
        <p:spPr>
          <a:xfrm>
            <a:off x="742347" y="3728732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Specialized testing limited to selected clinical circumstances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88AE6-3893-468D-8A71-BA9726AFD12B}"/>
              </a:ext>
            </a:extLst>
          </p:cNvPr>
          <p:cNvSpPr/>
          <p:nvPr/>
        </p:nvSpPr>
        <p:spPr>
          <a:xfrm>
            <a:off x="188265" y="2046688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C48227-A188-4ED3-B550-750BAFA44DE7}"/>
              </a:ext>
            </a:extLst>
          </p:cNvPr>
          <p:cNvSpPr/>
          <p:nvPr/>
        </p:nvSpPr>
        <p:spPr>
          <a:xfrm>
            <a:off x="188265" y="2887710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0B9102-8F80-4191-9484-A2713407C5CD}"/>
              </a:ext>
            </a:extLst>
          </p:cNvPr>
          <p:cNvSpPr/>
          <p:nvPr/>
        </p:nvSpPr>
        <p:spPr>
          <a:xfrm>
            <a:off x="188265" y="3728732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9C9D2-F4EA-495E-94CC-88C1AC95C029}"/>
              </a:ext>
            </a:extLst>
          </p:cNvPr>
          <p:cNvGrpSpPr/>
          <p:nvPr/>
        </p:nvGrpSpPr>
        <p:grpSpPr>
          <a:xfrm>
            <a:off x="188265" y="1120330"/>
            <a:ext cx="548640" cy="707886"/>
            <a:chOff x="188265" y="1120330"/>
            <a:chExt cx="548640" cy="7078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BFF3E9E-8BD3-4796-BCBF-1BC6176AAA52}"/>
                </a:ext>
              </a:extLst>
            </p:cNvPr>
            <p:cNvSpPr/>
            <p:nvPr/>
          </p:nvSpPr>
          <p:spPr>
            <a:xfrm>
              <a:off x="188265" y="1202703"/>
              <a:ext cx="548640" cy="5486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09E062-BD48-4CD8-922F-3D80576AD695}"/>
                </a:ext>
              </a:extLst>
            </p:cNvPr>
            <p:cNvSpPr txBox="1"/>
            <p:nvPr/>
          </p:nvSpPr>
          <p:spPr>
            <a:xfrm>
              <a:off x="237194" y="1120330"/>
              <a:ext cx="440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187187-E702-40D8-BC1E-834F3261D48D}"/>
              </a:ext>
            </a:extLst>
          </p:cNvPr>
          <p:cNvSpPr txBox="1"/>
          <p:nvPr/>
        </p:nvSpPr>
        <p:spPr>
          <a:xfrm>
            <a:off x="245300" y="1960213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B6D08-9F36-4D4F-9838-BD3D0501F0ED}"/>
              </a:ext>
            </a:extLst>
          </p:cNvPr>
          <p:cNvSpPr txBox="1"/>
          <p:nvPr/>
        </p:nvSpPr>
        <p:spPr>
          <a:xfrm>
            <a:off x="253806" y="2801098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210B8-7069-4696-B6FA-80C7B2951996}"/>
              </a:ext>
            </a:extLst>
          </p:cNvPr>
          <p:cNvSpPr txBox="1"/>
          <p:nvPr/>
        </p:nvSpPr>
        <p:spPr>
          <a:xfrm>
            <a:off x="212843" y="3628484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96E5D-20B0-4C44-9C6B-26A4F212FD0F}"/>
              </a:ext>
            </a:extLst>
          </p:cNvPr>
          <p:cNvSpPr/>
          <p:nvPr/>
        </p:nvSpPr>
        <p:spPr>
          <a:xfrm>
            <a:off x="742347" y="1205666"/>
            <a:ext cx="4420919" cy="54864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Routine screening for all patients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1768E-B865-4568-A15B-6BE21828A99D}"/>
              </a:ext>
            </a:extLst>
          </p:cNvPr>
          <p:cNvSpPr/>
          <p:nvPr/>
        </p:nvSpPr>
        <p:spPr>
          <a:xfrm>
            <a:off x="742347" y="2046688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Readily available and inexpensive testing for select patients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33B8AF-6303-4F3D-909F-67CBA0C3C34B}"/>
              </a:ext>
            </a:extLst>
          </p:cNvPr>
          <p:cNvSpPr/>
          <p:nvPr/>
        </p:nvSpPr>
        <p:spPr>
          <a:xfrm>
            <a:off x="742347" y="2887710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Reflex panel testing to characterize nature of lupus involvement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2E122A-5FA4-4969-81CD-F023BC126214}"/>
              </a:ext>
            </a:extLst>
          </p:cNvPr>
          <p:cNvSpPr/>
          <p:nvPr/>
        </p:nvSpPr>
        <p:spPr>
          <a:xfrm rot="16200000">
            <a:off x="5461038" y="910670"/>
            <a:ext cx="3074670" cy="3658734"/>
          </a:xfrm>
          <a:custGeom>
            <a:avLst/>
            <a:gdLst>
              <a:gd name="connsiteX0" fmla="*/ 3071707 w 3074670"/>
              <a:gd name="connsiteY0" fmla="*/ 496147 h 3658734"/>
              <a:gd name="connsiteX1" fmla="*/ 2523067 w 3074670"/>
              <a:gd name="connsiteY1" fmla="*/ 496147 h 3658734"/>
              <a:gd name="connsiteX2" fmla="*/ 2797387 w 3074670"/>
              <a:gd name="connsiteY2" fmla="*/ 0 h 3658734"/>
              <a:gd name="connsiteX3" fmla="*/ 3074670 w 3074670"/>
              <a:gd name="connsiteY3" fmla="*/ 496148 h 3658734"/>
              <a:gd name="connsiteX4" fmla="*/ 3074669 w 3074670"/>
              <a:gd name="connsiteY4" fmla="*/ 3658734 h 3658734"/>
              <a:gd name="connsiteX5" fmla="*/ 0 w 3074670"/>
              <a:gd name="connsiteY5" fmla="*/ 3658734 h 3658734"/>
              <a:gd name="connsiteX6" fmla="*/ 0 w 3074670"/>
              <a:gd name="connsiteY6" fmla="*/ 496147 h 365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670" h="3658734">
                <a:moveTo>
                  <a:pt x="3071707" y="496147"/>
                </a:moveTo>
                <a:lnTo>
                  <a:pt x="2523067" y="496147"/>
                </a:lnTo>
                <a:lnTo>
                  <a:pt x="2797387" y="0"/>
                </a:lnTo>
                <a:close/>
                <a:moveTo>
                  <a:pt x="3074670" y="496148"/>
                </a:moveTo>
                <a:lnTo>
                  <a:pt x="3074669" y="3658734"/>
                </a:lnTo>
                <a:lnTo>
                  <a:pt x="0" y="3658734"/>
                </a:lnTo>
                <a:lnTo>
                  <a:pt x="0" y="49614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5A32A-B055-461E-93F0-1C33A61412CD}"/>
              </a:ext>
            </a:extLst>
          </p:cNvPr>
          <p:cNvSpPr txBox="1"/>
          <p:nvPr/>
        </p:nvSpPr>
        <p:spPr>
          <a:xfrm>
            <a:off x="5803547" y="1764716"/>
            <a:ext cx="29210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CBC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Comprehensive metabolic profile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Urinalysis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Muscle enzymes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Acute phase reactants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(eg, CRP, ESR)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Chest X-ray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EKG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ANA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C3 or C4 complement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Anti-dsDNA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B1AFE-6013-4EAA-A22C-C6E59230D76C}"/>
              </a:ext>
            </a:extLst>
          </p:cNvPr>
          <p:cNvSpPr/>
          <p:nvPr/>
        </p:nvSpPr>
        <p:spPr>
          <a:xfrm>
            <a:off x="5744813" y="1299043"/>
            <a:ext cx="2231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b="1" dirty="0">
                <a:solidFill>
                  <a:schemeClr val="bg1"/>
                </a:solidFill>
              </a:rPr>
              <a:t>Total cost under $500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11A5F-5C6A-473D-8C68-234BA428048C}"/>
              </a:ext>
            </a:extLst>
          </p:cNvPr>
          <p:cNvCxnSpPr/>
          <p:nvPr/>
        </p:nvCxnSpPr>
        <p:spPr>
          <a:xfrm>
            <a:off x="5803547" y="1708815"/>
            <a:ext cx="2883253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3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10005DA2-C264-4965-8898-70F75254241A}"/>
              </a:ext>
            </a:extLst>
          </p:cNvPr>
          <p:cNvSpPr/>
          <p:nvPr/>
        </p:nvSpPr>
        <p:spPr>
          <a:xfrm>
            <a:off x="1683532" y="2461678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">
            <a:extLst>
              <a:ext uri="{FF2B5EF4-FFF2-40B4-BE49-F238E27FC236}">
                <a16:creationId xmlns:a16="http://schemas.microsoft.com/office/drawing/2014/main" id="{7712E08D-36D6-4702-8E06-98B837742ECD}"/>
              </a:ext>
            </a:extLst>
          </p:cNvPr>
          <p:cNvSpPr/>
          <p:nvPr/>
        </p:nvSpPr>
        <p:spPr>
          <a:xfrm>
            <a:off x="2565018" y="3306734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DE327B7-03CA-4230-A46D-4509215B297A}"/>
              </a:ext>
            </a:extLst>
          </p:cNvPr>
          <p:cNvSpPr/>
          <p:nvPr/>
        </p:nvSpPr>
        <p:spPr>
          <a:xfrm>
            <a:off x="802046" y="1622905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D0D6-8D25-4F38-8804-BF5F0D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Useful Tests in SLE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FE433E-3BB2-40E8-B456-83B3AC733831}"/>
              </a:ext>
            </a:extLst>
          </p:cNvPr>
          <p:cNvSpPr/>
          <p:nvPr/>
        </p:nvSpPr>
        <p:spPr>
          <a:xfrm>
            <a:off x="742347" y="3728732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Specialized testing limited to selected clinical circumstances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88AE6-3893-468D-8A71-BA9726AFD12B}"/>
              </a:ext>
            </a:extLst>
          </p:cNvPr>
          <p:cNvSpPr/>
          <p:nvPr/>
        </p:nvSpPr>
        <p:spPr>
          <a:xfrm>
            <a:off x="188265" y="2046688"/>
            <a:ext cx="548640" cy="54864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C48227-A188-4ED3-B550-750BAFA44DE7}"/>
              </a:ext>
            </a:extLst>
          </p:cNvPr>
          <p:cNvSpPr/>
          <p:nvPr/>
        </p:nvSpPr>
        <p:spPr>
          <a:xfrm>
            <a:off x="188265" y="2887710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0B9102-8F80-4191-9484-A2713407C5CD}"/>
              </a:ext>
            </a:extLst>
          </p:cNvPr>
          <p:cNvSpPr/>
          <p:nvPr/>
        </p:nvSpPr>
        <p:spPr>
          <a:xfrm>
            <a:off x="188265" y="3728732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9C9D2-F4EA-495E-94CC-88C1AC95C029}"/>
              </a:ext>
            </a:extLst>
          </p:cNvPr>
          <p:cNvGrpSpPr/>
          <p:nvPr/>
        </p:nvGrpSpPr>
        <p:grpSpPr>
          <a:xfrm>
            <a:off x="188265" y="1120330"/>
            <a:ext cx="548640" cy="707886"/>
            <a:chOff x="188265" y="1120330"/>
            <a:chExt cx="548640" cy="707886"/>
          </a:xfrm>
          <a:solidFill>
            <a:schemeClr val="bg1">
              <a:lumMod val="50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BFF3E9E-8BD3-4796-BCBF-1BC6176AAA52}"/>
                </a:ext>
              </a:extLst>
            </p:cNvPr>
            <p:cNvSpPr/>
            <p:nvPr/>
          </p:nvSpPr>
          <p:spPr>
            <a:xfrm>
              <a:off x="188265" y="1202703"/>
              <a:ext cx="548640" cy="54864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09E062-BD48-4CD8-922F-3D80576AD695}"/>
                </a:ext>
              </a:extLst>
            </p:cNvPr>
            <p:cNvSpPr txBox="1"/>
            <p:nvPr/>
          </p:nvSpPr>
          <p:spPr>
            <a:xfrm>
              <a:off x="237194" y="1120330"/>
              <a:ext cx="440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187187-E702-40D8-BC1E-834F3261D48D}"/>
              </a:ext>
            </a:extLst>
          </p:cNvPr>
          <p:cNvSpPr txBox="1"/>
          <p:nvPr/>
        </p:nvSpPr>
        <p:spPr>
          <a:xfrm>
            <a:off x="245300" y="1960213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B6D08-9F36-4D4F-9838-BD3D0501F0ED}"/>
              </a:ext>
            </a:extLst>
          </p:cNvPr>
          <p:cNvSpPr txBox="1"/>
          <p:nvPr/>
        </p:nvSpPr>
        <p:spPr>
          <a:xfrm>
            <a:off x="253806" y="2801098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210B8-7069-4696-B6FA-80C7B2951996}"/>
              </a:ext>
            </a:extLst>
          </p:cNvPr>
          <p:cNvSpPr txBox="1"/>
          <p:nvPr/>
        </p:nvSpPr>
        <p:spPr>
          <a:xfrm>
            <a:off x="212843" y="3628484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96E5D-20B0-4C44-9C6B-26A4F212FD0F}"/>
              </a:ext>
            </a:extLst>
          </p:cNvPr>
          <p:cNvSpPr/>
          <p:nvPr/>
        </p:nvSpPr>
        <p:spPr>
          <a:xfrm>
            <a:off x="742347" y="1205666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Routine screening for all patients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1768E-B865-4568-A15B-6BE21828A99D}"/>
              </a:ext>
            </a:extLst>
          </p:cNvPr>
          <p:cNvSpPr/>
          <p:nvPr/>
        </p:nvSpPr>
        <p:spPr>
          <a:xfrm>
            <a:off x="742347" y="2046688"/>
            <a:ext cx="4420919" cy="54864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Readily available and inexpensive testing for select patients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33B8AF-6303-4F3D-909F-67CBA0C3C34B}"/>
              </a:ext>
            </a:extLst>
          </p:cNvPr>
          <p:cNvSpPr/>
          <p:nvPr/>
        </p:nvSpPr>
        <p:spPr>
          <a:xfrm>
            <a:off x="742347" y="2887710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Reflex panel testing to characterize nature of lupus involvement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175A9F9-A318-4FB3-BC58-164CEE8F7132}"/>
              </a:ext>
            </a:extLst>
          </p:cNvPr>
          <p:cNvSpPr/>
          <p:nvPr/>
        </p:nvSpPr>
        <p:spPr>
          <a:xfrm rot="16200000">
            <a:off x="5461038" y="910670"/>
            <a:ext cx="3074670" cy="3658734"/>
          </a:xfrm>
          <a:custGeom>
            <a:avLst/>
            <a:gdLst>
              <a:gd name="connsiteX0" fmla="*/ 2230685 w 3074670"/>
              <a:gd name="connsiteY0" fmla="*/ 496147 h 3658734"/>
              <a:gd name="connsiteX1" fmla="*/ 1682045 w 3074670"/>
              <a:gd name="connsiteY1" fmla="*/ 496147 h 3658734"/>
              <a:gd name="connsiteX2" fmla="*/ 1956365 w 3074670"/>
              <a:gd name="connsiteY2" fmla="*/ 0 h 3658734"/>
              <a:gd name="connsiteX3" fmla="*/ 3074670 w 3074670"/>
              <a:gd name="connsiteY3" fmla="*/ 496148 h 3658734"/>
              <a:gd name="connsiteX4" fmla="*/ 3074669 w 3074670"/>
              <a:gd name="connsiteY4" fmla="*/ 3658734 h 3658734"/>
              <a:gd name="connsiteX5" fmla="*/ 0 w 3074670"/>
              <a:gd name="connsiteY5" fmla="*/ 3658734 h 3658734"/>
              <a:gd name="connsiteX6" fmla="*/ 0 w 3074670"/>
              <a:gd name="connsiteY6" fmla="*/ 496148 h 365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670" h="3658734">
                <a:moveTo>
                  <a:pt x="2230685" y="496147"/>
                </a:moveTo>
                <a:lnTo>
                  <a:pt x="1682045" y="496147"/>
                </a:lnTo>
                <a:lnTo>
                  <a:pt x="1956365" y="0"/>
                </a:lnTo>
                <a:close/>
                <a:moveTo>
                  <a:pt x="3074670" y="496148"/>
                </a:moveTo>
                <a:lnTo>
                  <a:pt x="3074669" y="3658734"/>
                </a:lnTo>
                <a:lnTo>
                  <a:pt x="0" y="3658734"/>
                </a:lnTo>
                <a:lnTo>
                  <a:pt x="0" y="496148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2B066D-AAD9-4FCB-9B8B-01CE1395A101}"/>
              </a:ext>
            </a:extLst>
          </p:cNvPr>
          <p:cNvSpPr txBox="1"/>
          <p:nvPr/>
        </p:nvSpPr>
        <p:spPr>
          <a:xfrm>
            <a:off x="5803547" y="1764716"/>
            <a:ext cx="292106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Clotting tests (eg, PTT)</a:t>
            </a:r>
          </a:p>
          <a:p>
            <a:pPr marL="285750" lvl="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2D echo</a:t>
            </a:r>
          </a:p>
          <a:p>
            <a:pPr marL="285750" lvl="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Musculoskeletal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X-rays/ultrasound</a:t>
            </a:r>
          </a:p>
          <a:p>
            <a:pPr marL="285750" lvl="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Rheumatoid factor</a:t>
            </a:r>
          </a:p>
          <a:p>
            <a:pPr marL="285750" lvl="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Anti-CCP</a:t>
            </a:r>
          </a:p>
          <a:p>
            <a:pPr marL="285750" lvl="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Bone densitometry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0EEE1-6BCD-44A4-AB4F-7F5F0D158D90}"/>
              </a:ext>
            </a:extLst>
          </p:cNvPr>
          <p:cNvSpPr/>
          <p:nvPr/>
        </p:nvSpPr>
        <p:spPr>
          <a:xfrm>
            <a:off x="5744813" y="1299043"/>
            <a:ext cx="230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Relatively inexpensive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AE8807-6EE2-4CE9-9906-6C97E873F479}"/>
              </a:ext>
            </a:extLst>
          </p:cNvPr>
          <p:cNvCxnSpPr/>
          <p:nvPr/>
        </p:nvCxnSpPr>
        <p:spPr>
          <a:xfrm>
            <a:off x="5803547" y="1708815"/>
            <a:ext cx="2883253" cy="0"/>
          </a:xfrm>
          <a:prstGeom prst="line">
            <a:avLst/>
          </a:prstGeom>
          <a:ln w="12700" cap="rnd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6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10005DA2-C264-4965-8898-70F75254241A}"/>
              </a:ext>
            </a:extLst>
          </p:cNvPr>
          <p:cNvSpPr/>
          <p:nvPr/>
        </p:nvSpPr>
        <p:spPr>
          <a:xfrm>
            <a:off x="1683532" y="2461678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">
            <a:extLst>
              <a:ext uri="{FF2B5EF4-FFF2-40B4-BE49-F238E27FC236}">
                <a16:creationId xmlns:a16="http://schemas.microsoft.com/office/drawing/2014/main" id="{7712E08D-36D6-4702-8E06-98B837742ECD}"/>
              </a:ext>
            </a:extLst>
          </p:cNvPr>
          <p:cNvSpPr/>
          <p:nvPr/>
        </p:nvSpPr>
        <p:spPr>
          <a:xfrm>
            <a:off x="2565018" y="3306734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DE327B7-03CA-4230-A46D-4509215B297A}"/>
              </a:ext>
            </a:extLst>
          </p:cNvPr>
          <p:cNvSpPr/>
          <p:nvPr/>
        </p:nvSpPr>
        <p:spPr>
          <a:xfrm>
            <a:off x="802046" y="1622905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D0D6-8D25-4F38-8804-BF5F0D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Useful Tests in SLE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FE433E-3BB2-40E8-B456-83B3AC733831}"/>
              </a:ext>
            </a:extLst>
          </p:cNvPr>
          <p:cNvSpPr/>
          <p:nvPr/>
        </p:nvSpPr>
        <p:spPr>
          <a:xfrm>
            <a:off x="742347" y="3728732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Specialized testing limited to selected clinical circumstances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88AE6-3893-468D-8A71-BA9726AFD12B}"/>
              </a:ext>
            </a:extLst>
          </p:cNvPr>
          <p:cNvSpPr/>
          <p:nvPr/>
        </p:nvSpPr>
        <p:spPr>
          <a:xfrm>
            <a:off x="188265" y="2046688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C48227-A188-4ED3-B550-750BAFA44DE7}"/>
              </a:ext>
            </a:extLst>
          </p:cNvPr>
          <p:cNvSpPr/>
          <p:nvPr/>
        </p:nvSpPr>
        <p:spPr>
          <a:xfrm>
            <a:off x="188265" y="2887710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0B9102-8F80-4191-9484-A2713407C5CD}"/>
              </a:ext>
            </a:extLst>
          </p:cNvPr>
          <p:cNvSpPr/>
          <p:nvPr/>
        </p:nvSpPr>
        <p:spPr>
          <a:xfrm>
            <a:off x="188265" y="3728732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9C9D2-F4EA-495E-94CC-88C1AC95C029}"/>
              </a:ext>
            </a:extLst>
          </p:cNvPr>
          <p:cNvGrpSpPr/>
          <p:nvPr/>
        </p:nvGrpSpPr>
        <p:grpSpPr>
          <a:xfrm>
            <a:off x="188265" y="1120330"/>
            <a:ext cx="548640" cy="707886"/>
            <a:chOff x="188265" y="1120330"/>
            <a:chExt cx="548640" cy="707886"/>
          </a:xfrm>
          <a:solidFill>
            <a:schemeClr val="bg1">
              <a:lumMod val="50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BFF3E9E-8BD3-4796-BCBF-1BC6176AAA52}"/>
                </a:ext>
              </a:extLst>
            </p:cNvPr>
            <p:cNvSpPr/>
            <p:nvPr/>
          </p:nvSpPr>
          <p:spPr>
            <a:xfrm>
              <a:off x="188265" y="1202703"/>
              <a:ext cx="548640" cy="54864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09E062-BD48-4CD8-922F-3D80576AD695}"/>
                </a:ext>
              </a:extLst>
            </p:cNvPr>
            <p:cNvSpPr txBox="1"/>
            <p:nvPr/>
          </p:nvSpPr>
          <p:spPr>
            <a:xfrm>
              <a:off x="237194" y="1120330"/>
              <a:ext cx="440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187187-E702-40D8-BC1E-834F3261D48D}"/>
              </a:ext>
            </a:extLst>
          </p:cNvPr>
          <p:cNvSpPr txBox="1"/>
          <p:nvPr/>
        </p:nvSpPr>
        <p:spPr>
          <a:xfrm>
            <a:off x="245300" y="1960213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B6D08-9F36-4D4F-9838-BD3D0501F0ED}"/>
              </a:ext>
            </a:extLst>
          </p:cNvPr>
          <p:cNvSpPr txBox="1"/>
          <p:nvPr/>
        </p:nvSpPr>
        <p:spPr>
          <a:xfrm>
            <a:off x="253806" y="2801098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210B8-7069-4696-B6FA-80C7B2951996}"/>
              </a:ext>
            </a:extLst>
          </p:cNvPr>
          <p:cNvSpPr txBox="1"/>
          <p:nvPr/>
        </p:nvSpPr>
        <p:spPr>
          <a:xfrm>
            <a:off x="212843" y="3628484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96E5D-20B0-4C44-9C6B-26A4F212FD0F}"/>
              </a:ext>
            </a:extLst>
          </p:cNvPr>
          <p:cNvSpPr/>
          <p:nvPr/>
        </p:nvSpPr>
        <p:spPr>
          <a:xfrm>
            <a:off x="742347" y="1205666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Routine screening for all patients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1768E-B865-4568-A15B-6BE21828A99D}"/>
              </a:ext>
            </a:extLst>
          </p:cNvPr>
          <p:cNvSpPr/>
          <p:nvPr/>
        </p:nvSpPr>
        <p:spPr>
          <a:xfrm>
            <a:off x="742347" y="2046688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Readily available and inexpensive testing for select patients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33B8AF-6303-4F3D-909F-67CBA0C3C34B}"/>
              </a:ext>
            </a:extLst>
          </p:cNvPr>
          <p:cNvSpPr/>
          <p:nvPr/>
        </p:nvSpPr>
        <p:spPr>
          <a:xfrm>
            <a:off x="742347" y="2887710"/>
            <a:ext cx="4420919" cy="5486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Reflex panel testing to characterize nature of lupus involvement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144CB0-2E54-4707-A655-9266C9956EE8}"/>
              </a:ext>
            </a:extLst>
          </p:cNvPr>
          <p:cNvSpPr/>
          <p:nvPr/>
        </p:nvSpPr>
        <p:spPr>
          <a:xfrm rot="16200000">
            <a:off x="5461038" y="910670"/>
            <a:ext cx="3074670" cy="3658734"/>
          </a:xfrm>
          <a:custGeom>
            <a:avLst/>
            <a:gdLst>
              <a:gd name="connsiteX0" fmla="*/ 1389663 w 3074670"/>
              <a:gd name="connsiteY0" fmla="*/ 496147 h 3658734"/>
              <a:gd name="connsiteX1" fmla="*/ 841023 w 3074670"/>
              <a:gd name="connsiteY1" fmla="*/ 496147 h 3658734"/>
              <a:gd name="connsiteX2" fmla="*/ 1115343 w 3074670"/>
              <a:gd name="connsiteY2" fmla="*/ 0 h 3658734"/>
              <a:gd name="connsiteX3" fmla="*/ 3074670 w 3074670"/>
              <a:gd name="connsiteY3" fmla="*/ 496148 h 3658734"/>
              <a:gd name="connsiteX4" fmla="*/ 3074669 w 3074670"/>
              <a:gd name="connsiteY4" fmla="*/ 3658734 h 3658734"/>
              <a:gd name="connsiteX5" fmla="*/ 0 w 3074670"/>
              <a:gd name="connsiteY5" fmla="*/ 3658734 h 3658734"/>
              <a:gd name="connsiteX6" fmla="*/ 0 w 3074670"/>
              <a:gd name="connsiteY6" fmla="*/ 496148 h 365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670" h="3658734">
                <a:moveTo>
                  <a:pt x="1389663" y="496147"/>
                </a:moveTo>
                <a:lnTo>
                  <a:pt x="841023" y="496147"/>
                </a:lnTo>
                <a:lnTo>
                  <a:pt x="1115343" y="0"/>
                </a:lnTo>
                <a:close/>
                <a:moveTo>
                  <a:pt x="3074670" y="496148"/>
                </a:moveTo>
                <a:lnTo>
                  <a:pt x="3074669" y="3658734"/>
                </a:lnTo>
                <a:lnTo>
                  <a:pt x="0" y="3658734"/>
                </a:lnTo>
                <a:lnTo>
                  <a:pt x="0" y="496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6C2B8-BD12-429C-B87B-CEE452EE9A92}"/>
              </a:ext>
            </a:extLst>
          </p:cNvPr>
          <p:cNvSpPr/>
          <p:nvPr/>
        </p:nvSpPr>
        <p:spPr>
          <a:xfrm>
            <a:off x="5753678" y="1292534"/>
            <a:ext cx="2997582" cy="1417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FBBD5B-D808-45E1-BD46-8B685E4E5CF3}"/>
              </a:ext>
            </a:extLst>
          </p:cNvPr>
          <p:cNvSpPr/>
          <p:nvPr/>
        </p:nvSpPr>
        <p:spPr>
          <a:xfrm>
            <a:off x="5753678" y="2787348"/>
            <a:ext cx="2997582" cy="14173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D9C80C-5B70-41AC-8BB9-A21B9AA55253}"/>
              </a:ext>
            </a:extLst>
          </p:cNvPr>
          <p:cNvSpPr txBox="1"/>
          <p:nvPr/>
        </p:nvSpPr>
        <p:spPr>
          <a:xfrm>
            <a:off x="5803547" y="1764716"/>
            <a:ext cx="2921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Anti-</a:t>
            </a:r>
            <a:r>
              <a:rPr lang="en-US" sz="1400" dirty="0" err="1">
                <a:solidFill>
                  <a:schemeClr val="bg1"/>
                </a:solidFill>
              </a:rPr>
              <a:t>Sm</a:t>
            </a:r>
            <a:endParaRPr lang="en-US" sz="1400" dirty="0">
              <a:solidFill>
                <a:schemeClr val="bg1"/>
              </a:solidFill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Anti RNP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</a:rPr>
              <a:t>Anti SSA (Ro) and SSB (La)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5B9042-AC0B-4D64-9D66-257541EA59D7}"/>
              </a:ext>
            </a:extLst>
          </p:cNvPr>
          <p:cNvSpPr/>
          <p:nvPr/>
        </p:nvSpPr>
        <p:spPr>
          <a:xfrm>
            <a:off x="5744813" y="1299043"/>
            <a:ext cx="288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b="1" dirty="0">
                <a:solidFill>
                  <a:schemeClr val="bg1"/>
                </a:solidFill>
              </a:rPr>
              <a:t>Extractable nuclear antigens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A6DD84-3F4F-4EF7-B8F4-CB4F1337AD3E}"/>
              </a:ext>
            </a:extLst>
          </p:cNvPr>
          <p:cNvCxnSpPr/>
          <p:nvPr/>
        </p:nvCxnSpPr>
        <p:spPr>
          <a:xfrm>
            <a:off x="5803547" y="1708815"/>
            <a:ext cx="2883253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A30C2C-CBB7-4E36-AD56-0C4D0AA67354}"/>
              </a:ext>
            </a:extLst>
          </p:cNvPr>
          <p:cNvSpPr txBox="1"/>
          <p:nvPr/>
        </p:nvSpPr>
        <p:spPr>
          <a:xfrm>
            <a:off x="5818445" y="3264655"/>
            <a:ext cx="2932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RPR (false positive syphilis serology)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Lupus anticoagulant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Anticardiolipin 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Other antiphospholipid antibodies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C934FC-46CD-46B3-A961-68CBADF89217}"/>
              </a:ext>
            </a:extLst>
          </p:cNvPr>
          <p:cNvSpPr/>
          <p:nvPr/>
        </p:nvSpPr>
        <p:spPr>
          <a:xfrm>
            <a:off x="5759710" y="2798982"/>
            <a:ext cx="24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b="1" dirty="0">
                <a:solidFill>
                  <a:schemeClr val="bg1"/>
                </a:solidFill>
              </a:rPr>
              <a:t>Antiphospholipid panel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35103A-EAC7-4FA7-84E9-6D06CA4B358B}"/>
              </a:ext>
            </a:extLst>
          </p:cNvPr>
          <p:cNvCxnSpPr/>
          <p:nvPr/>
        </p:nvCxnSpPr>
        <p:spPr>
          <a:xfrm>
            <a:off x="5818444" y="3208754"/>
            <a:ext cx="2883253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28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10005DA2-C264-4965-8898-70F75254241A}"/>
              </a:ext>
            </a:extLst>
          </p:cNvPr>
          <p:cNvSpPr/>
          <p:nvPr/>
        </p:nvSpPr>
        <p:spPr>
          <a:xfrm>
            <a:off x="1683532" y="2461678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">
            <a:extLst>
              <a:ext uri="{FF2B5EF4-FFF2-40B4-BE49-F238E27FC236}">
                <a16:creationId xmlns:a16="http://schemas.microsoft.com/office/drawing/2014/main" id="{7712E08D-36D6-4702-8E06-98B837742ECD}"/>
              </a:ext>
            </a:extLst>
          </p:cNvPr>
          <p:cNvSpPr/>
          <p:nvPr/>
        </p:nvSpPr>
        <p:spPr>
          <a:xfrm>
            <a:off x="2565018" y="3306734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DE327B7-03CA-4230-A46D-4509215B297A}"/>
              </a:ext>
            </a:extLst>
          </p:cNvPr>
          <p:cNvSpPr/>
          <p:nvPr/>
        </p:nvSpPr>
        <p:spPr>
          <a:xfrm>
            <a:off x="802046" y="1622905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D0D6-8D25-4F38-8804-BF5F0D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Useful Tests in SLE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FE433E-3BB2-40E8-B456-83B3AC733831}"/>
              </a:ext>
            </a:extLst>
          </p:cNvPr>
          <p:cNvSpPr/>
          <p:nvPr/>
        </p:nvSpPr>
        <p:spPr>
          <a:xfrm>
            <a:off x="742347" y="3728732"/>
            <a:ext cx="4420919" cy="5486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Specialized testing limited to selected clinical circumstances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88AE6-3893-468D-8A71-BA9726AFD12B}"/>
              </a:ext>
            </a:extLst>
          </p:cNvPr>
          <p:cNvSpPr/>
          <p:nvPr/>
        </p:nvSpPr>
        <p:spPr>
          <a:xfrm>
            <a:off x="188265" y="2046688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C48227-A188-4ED3-B550-750BAFA44DE7}"/>
              </a:ext>
            </a:extLst>
          </p:cNvPr>
          <p:cNvSpPr/>
          <p:nvPr/>
        </p:nvSpPr>
        <p:spPr>
          <a:xfrm>
            <a:off x="188265" y="2887710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0B9102-8F80-4191-9484-A2713407C5CD}"/>
              </a:ext>
            </a:extLst>
          </p:cNvPr>
          <p:cNvSpPr/>
          <p:nvPr/>
        </p:nvSpPr>
        <p:spPr>
          <a:xfrm>
            <a:off x="188265" y="3728732"/>
            <a:ext cx="548640" cy="5486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9C9D2-F4EA-495E-94CC-88C1AC95C029}"/>
              </a:ext>
            </a:extLst>
          </p:cNvPr>
          <p:cNvGrpSpPr/>
          <p:nvPr/>
        </p:nvGrpSpPr>
        <p:grpSpPr>
          <a:xfrm>
            <a:off x="188265" y="1120330"/>
            <a:ext cx="548640" cy="707886"/>
            <a:chOff x="188265" y="1120330"/>
            <a:chExt cx="548640" cy="707886"/>
          </a:xfrm>
          <a:solidFill>
            <a:schemeClr val="bg1">
              <a:lumMod val="50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BFF3E9E-8BD3-4796-BCBF-1BC6176AAA52}"/>
                </a:ext>
              </a:extLst>
            </p:cNvPr>
            <p:cNvSpPr/>
            <p:nvPr/>
          </p:nvSpPr>
          <p:spPr>
            <a:xfrm>
              <a:off x="188265" y="1202703"/>
              <a:ext cx="548640" cy="54864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09E062-BD48-4CD8-922F-3D80576AD695}"/>
                </a:ext>
              </a:extLst>
            </p:cNvPr>
            <p:cNvSpPr txBox="1"/>
            <p:nvPr/>
          </p:nvSpPr>
          <p:spPr>
            <a:xfrm>
              <a:off x="237194" y="1120330"/>
              <a:ext cx="440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187187-E702-40D8-BC1E-834F3261D48D}"/>
              </a:ext>
            </a:extLst>
          </p:cNvPr>
          <p:cNvSpPr txBox="1"/>
          <p:nvPr/>
        </p:nvSpPr>
        <p:spPr>
          <a:xfrm>
            <a:off x="245300" y="1960213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B6D08-9F36-4D4F-9838-BD3D0501F0ED}"/>
              </a:ext>
            </a:extLst>
          </p:cNvPr>
          <p:cNvSpPr txBox="1"/>
          <p:nvPr/>
        </p:nvSpPr>
        <p:spPr>
          <a:xfrm>
            <a:off x="253806" y="2801098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210B8-7069-4696-B6FA-80C7B2951996}"/>
              </a:ext>
            </a:extLst>
          </p:cNvPr>
          <p:cNvSpPr txBox="1"/>
          <p:nvPr/>
        </p:nvSpPr>
        <p:spPr>
          <a:xfrm>
            <a:off x="212843" y="3628484"/>
            <a:ext cx="440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96E5D-20B0-4C44-9C6B-26A4F212FD0F}"/>
              </a:ext>
            </a:extLst>
          </p:cNvPr>
          <p:cNvSpPr/>
          <p:nvPr/>
        </p:nvSpPr>
        <p:spPr>
          <a:xfrm>
            <a:off x="742347" y="1205666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Routine screening for all patients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1768E-B865-4568-A15B-6BE21828A99D}"/>
              </a:ext>
            </a:extLst>
          </p:cNvPr>
          <p:cNvSpPr/>
          <p:nvPr/>
        </p:nvSpPr>
        <p:spPr>
          <a:xfrm>
            <a:off x="742347" y="2046688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Readily available and inexpensive testing for select patients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33B8AF-6303-4F3D-909F-67CBA0C3C34B}"/>
              </a:ext>
            </a:extLst>
          </p:cNvPr>
          <p:cNvSpPr/>
          <p:nvPr/>
        </p:nvSpPr>
        <p:spPr>
          <a:xfrm>
            <a:off x="742347" y="2887710"/>
            <a:ext cx="4420919" cy="5486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Reflex panel testing to characterize nature of lupus involvement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AC0B6F0-4C2E-40A0-94A1-DCBDCC65A0FD}"/>
              </a:ext>
            </a:extLst>
          </p:cNvPr>
          <p:cNvSpPr/>
          <p:nvPr/>
        </p:nvSpPr>
        <p:spPr>
          <a:xfrm>
            <a:off x="5169006" y="1202703"/>
            <a:ext cx="3658734" cy="3074669"/>
          </a:xfrm>
          <a:custGeom>
            <a:avLst/>
            <a:gdLst>
              <a:gd name="connsiteX0" fmla="*/ 496147 w 3658734"/>
              <a:gd name="connsiteY0" fmla="*/ 2526029 h 3074669"/>
              <a:gd name="connsiteX1" fmla="*/ 496147 w 3658734"/>
              <a:gd name="connsiteY1" fmla="*/ 3074669 h 3074669"/>
              <a:gd name="connsiteX2" fmla="*/ 0 w 3658734"/>
              <a:gd name="connsiteY2" fmla="*/ 2800349 h 3074669"/>
              <a:gd name="connsiteX3" fmla="*/ 496148 w 3658734"/>
              <a:gd name="connsiteY3" fmla="*/ 0 h 3074669"/>
              <a:gd name="connsiteX4" fmla="*/ 3658734 w 3658734"/>
              <a:gd name="connsiteY4" fmla="*/ 0 h 3074669"/>
              <a:gd name="connsiteX5" fmla="*/ 3658734 w 3658734"/>
              <a:gd name="connsiteY5" fmla="*/ 3074669 h 3074669"/>
              <a:gd name="connsiteX6" fmla="*/ 496148 w 3658734"/>
              <a:gd name="connsiteY6" fmla="*/ 3074669 h 307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8734" h="3074669">
                <a:moveTo>
                  <a:pt x="496147" y="2526029"/>
                </a:moveTo>
                <a:lnTo>
                  <a:pt x="496147" y="3074669"/>
                </a:lnTo>
                <a:lnTo>
                  <a:pt x="0" y="2800349"/>
                </a:lnTo>
                <a:close/>
                <a:moveTo>
                  <a:pt x="496148" y="0"/>
                </a:moveTo>
                <a:lnTo>
                  <a:pt x="3658734" y="0"/>
                </a:lnTo>
                <a:lnTo>
                  <a:pt x="3658734" y="3074669"/>
                </a:lnTo>
                <a:lnTo>
                  <a:pt x="496148" y="30746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320262-2734-4052-BEF9-56AAD1B2F4D0}"/>
              </a:ext>
            </a:extLst>
          </p:cNvPr>
          <p:cNvSpPr txBox="1"/>
          <p:nvPr/>
        </p:nvSpPr>
        <p:spPr>
          <a:xfrm>
            <a:off x="5803547" y="1450010"/>
            <a:ext cx="29210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CT or MR imaging</a:t>
            </a:r>
          </a:p>
          <a:p>
            <a:pPr marL="285750" lvl="0" indent="-285750" defTabSz="9144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Electrical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(eg, EEG, EMG)</a:t>
            </a:r>
          </a:p>
          <a:p>
            <a:pPr marL="285750" lvl="0" indent="-285750" defTabSz="9144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Bone scan</a:t>
            </a:r>
          </a:p>
          <a:p>
            <a:pPr marL="285750" lvl="0" indent="-285750" defTabSz="9144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Niche serologies (eg, Coombs, anti-histone, myositis panel)</a:t>
            </a:r>
          </a:p>
        </p:txBody>
      </p:sp>
    </p:spTree>
    <p:extLst>
      <p:ext uri="{BB962C8B-B14F-4D97-AF65-F5344CB8AC3E}">
        <p14:creationId xmlns:p14="http://schemas.microsoft.com/office/powerpoint/2010/main" val="239753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Study: Diagnosing 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Kelsey, a 23-year-old Caucasian woman </a:t>
            </a:r>
          </a:p>
          <a:p>
            <a:pPr lvl="1"/>
            <a:r>
              <a:rPr lang="en-US" dirty="0"/>
              <a:t>Unremarkable history until 3 months ago</a:t>
            </a:r>
          </a:p>
          <a:p>
            <a:pPr lvl="1"/>
            <a:r>
              <a:rPr lang="en-US" dirty="0"/>
              <a:t>Currently feels tired and achy, flu-like symptoms, heavier than usual periods</a:t>
            </a:r>
          </a:p>
          <a:p>
            <a:pPr>
              <a:spcBef>
                <a:spcPts val="1200"/>
              </a:spcBef>
            </a:pPr>
            <a:r>
              <a:rPr lang="en-US" dirty="0"/>
              <a:t>Physical exam</a:t>
            </a:r>
          </a:p>
          <a:p>
            <a:pPr lvl="1"/>
            <a:r>
              <a:rPr lang="en-US" dirty="0"/>
              <a:t>Some fullness at MCP joint</a:t>
            </a:r>
          </a:p>
          <a:p>
            <a:pPr lvl="1"/>
            <a:r>
              <a:rPr lang="en-US" dirty="0"/>
              <a:t>Dull discomfort on taking deep breaths</a:t>
            </a:r>
          </a:p>
          <a:p>
            <a:pPr lvl="1"/>
            <a:r>
              <a:rPr lang="en-US" dirty="0"/>
              <a:t>Mild erythematous rash on cheeks</a:t>
            </a:r>
          </a:p>
          <a:p>
            <a:pPr lvl="1"/>
            <a:r>
              <a:rPr lang="en-US" dirty="0"/>
              <a:t>Mild erythema on forearms</a:t>
            </a:r>
          </a:p>
          <a:p>
            <a:pPr>
              <a:spcBef>
                <a:spcPts val="1200"/>
              </a:spcBef>
            </a:pPr>
            <a:r>
              <a:rPr lang="en-US" dirty="0"/>
              <a:t>Social</a:t>
            </a:r>
          </a:p>
          <a:p>
            <a:pPr lvl="1"/>
            <a:r>
              <a:rPr lang="en-US" dirty="0"/>
              <a:t>Under stress at work, poor sleep, lack of exercise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510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Laboratory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sz="2200" dirty="0"/>
              <a:t>Normal blood chemistry panel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Mild anemia (</a:t>
            </a:r>
            <a:r>
              <a:rPr lang="en-US" sz="2200" dirty="0" err="1"/>
              <a:t>Hb</a:t>
            </a:r>
            <a:r>
              <a:rPr lang="en-US" sz="2200" dirty="0"/>
              <a:t> = 11.0 g/</a:t>
            </a:r>
            <a:r>
              <a:rPr lang="en-US" sz="2200" dirty="0" err="1"/>
              <a:t>dL</a:t>
            </a:r>
            <a:r>
              <a:rPr lang="en-US" sz="2200" dirty="0"/>
              <a:t>) 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Ferritin = 8 </a:t>
            </a:r>
            <a:r>
              <a:rPr lang="en-US" sz="2200" dirty="0" err="1"/>
              <a:t>ng</a:t>
            </a:r>
            <a:r>
              <a:rPr lang="en-US" sz="2200" dirty="0"/>
              <a:t>/mL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Urine: trace proteinuria, no casts or red cells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ANA screen: notable for a 1:160 speckled pattern</a:t>
            </a:r>
          </a:p>
          <a:p>
            <a:pPr>
              <a:spcBef>
                <a:spcPts val="1400"/>
              </a:spcBef>
            </a:pPr>
            <a:r>
              <a:rPr lang="en-US" sz="2200" dirty="0" err="1"/>
              <a:t>Sed</a:t>
            </a:r>
            <a:r>
              <a:rPr lang="en-US" sz="2200" dirty="0"/>
              <a:t> rate = 30 mm/</a:t>
            </a:r>
            <a:r>
              <a:rPr lang="en-US" sz="2200" dirty="0" err="1"/>
              <a:t>hr</a:t>
            </a:r>
            <a:endParaRPr lang="en-US" sz="2200" dirty="0"/>
          </a:p>
          <a:p>
            <a:pPr>
              <a:spcBef>
                <a:spcPts val="1400"/>
              </a:spcBef>
            </a:pPr>
            <a:r>
              <a:rPr lang="en-US" sz="2200" dirty="0"/>
              <a:t>CRP 1.5 mg/L (normal &lt; 1.0 mg/L) </a:t>
            </a:r>
          </a:p>
          <a:p>
            <a:pPr>
              <a:spcBef>
                <a:spcPts val="1400"/>
              </a:spcBef>
            </a:pP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B653E-8FD8-4B2A-B93D-12FB03A3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79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Work-Up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Serology</a:t>
            </a:r>
          </a:p>
          <a:p>
            <a:pPr lvl="1"/>
            <a:r>
              <a:rPr lang="en-US" sz="2000" dirty="0"/>
              <a:t>Rheumatoid factor: 25 (normal &lt;20)</a:t>
            </a:r>
          </a:p>
          <a:p>
            <a:pPr lvl="1"/>
            <a:r>
              <a:rPr lang="en-US" sz="2000" dirty="0"/>
              <a:t>Anti-CCP: negative</a:t>
            </a:r>
          </a:p>
          <a:p>
            <a:pPr lvl="1"/>
            <a:r>
              <a:rPr lang="en-US" sz="2000" dirty="0"/>
              <a:t>C3 complement: 68 (normal ≥ 70)</a:t>
            </a:r>
          </a:p>
          <a:p>
            <a:pPr lvl="1"/>
            <a:r>
              <a:rPr lang="en-US" sz="2000" dirty="0"/>
              <a:t>C4 complement: 13 (normal ≥ 14)</a:t>
            </a:r>
          </a:p>
          <a:p>
            <a:pPr lvl="1"/>
            <a:r>
              <a:rPr lang="en-US" sz="2000" dirty="0"/>
              <a:t>Anti-</a:t>
            </a:r>
            <a:r>
              <a:rPr lang="en-US" sz="2000" dirty="0" err="1"/>
              <a:t>Sm</a:t>
            </a:r>
            <a:r>
              <a:rPr lang="en-US" sz="2000" dirty="0"/>
              <a:t>, RNP, SSA, SSB, and anti-dsDNA: negative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Chest X-ray: small right pleural effusion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Urine protein/creatinine ratio: essentially negative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3A4E6-5F2C-4D0D-B7F8-59C16EAA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554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0208-4435-4AA9-B231-1E1C80FA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Kelsey’s SLE Diagnosis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D4BB11-194C-4769-8098-757823529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624302"/>
              </p:ext>
            </p:extLst>
          </p:nvPr>
        </p:nvGraphicFramePr>
        <p:xfrm>
          <a:off x="457200" y="1069975"/>
          <a:ext cx="8229600" cy="33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958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47836A87-C036-4877-B368-BD8237BCC603}"/>
              </a:ext>
            </a:extLst>
          </p:cNvPr>
          <p:cNvSpPr/>
          <p:nvPr/>
        </p:nvSpPr>
        <p:spPr>
          <a:xfrm rot="7839955">
            <a:off x="8103974" y="2422277"/>
            <a:ext cx="993393" cy="1391493"/>
          </a:xfrm>
          <a:prstGeom prst="circularArrow">
            <a:avLst>
              <a:gd name="adj1" fmla="val 12500"/>
              <a:gd name="adj2" fmla="val 1015780"/>
              <a:gd name="adj3" fmla="val 20457681"/>
              <a:gd name="adj4" fmla="val 3801362"/>
              <a:gd name="adj5" fmla="val 1760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32F1A-5182-405C-972F-0678AC2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114800" cy="316535"/>
          </a:xfrm>
        </p:spPr>
        <p:txBody>
          <a:bodyPr>
            <a:noAutofit/>
          </a:bodyPr>
          <a:lstStyle/>
          <a:p>
            <a:r>
              <a:rPr lang="en-US" sz="2000" dirty="0"/>
              <a:t>Primary Care Physicians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90AF6D-9F58-46CD-B502-0B368EB46C44}"/>
              </a:ext>
            </a:extLst>
          </p:cNvPr>
          <p:cNvSpPr txBox="1">
            <a:spLocks/>
          </p:cNvSpPr>
          <p:nvPr/>
        </p:nvSpPr>
        <p:spPr>
          <a:xfrm>
            <a:off x="4572000" y="200111"/>
            <a:ext cx="4114800" cy="3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Lupus Care Specialist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4A90B0B-43CE-4E26-950F-8C1350C1E2D6}"/>
              </a:ext>
            </a:extLst>
          </p:cNvPr>
          <p:cNvSpPr/>
          <p:nvPr/>
        </p:nvSpPr>
        <p:spPr>
          <a:xfrm>
            <a:off x="825030" y="605018"/>
            <a:ext cx="4661369" cy="605016"/>
          </a:xfrm>
          <a:custGeom>
            <a:avLst/>
            <a:gdLst>
              <a:gd name="connsiteX0" fmla="*/ 1629415 w 4661369"/>
              <a:gd name="connsiteY0" fmla="*/ 0 h 605016"/>
              <a:gd name="connsiteX1" fmla="*/ 2666314 w 4661369"/>
              <a:gd name="connsiteY1" fmla="*/ 192505 h 605016"/>
              <a:gd name="connsiteX2" fmla="*/ 4441363 w 4661369"/>
              <a:gd name="connsiteY2" fmla="*/ 192505 h 605016"/>
              <a:gd name="connsiteX3" fmla="*/ 4441363 w 4661369"/>
              <a:gd name="connsiteY3" fmla="*/ 82502 h 605016"/>
              <a:gd name="connsiteX4" fmla="*/ 4661369 w 4661369"/>
              <a:gd name="connsiteY4" fmla="*/ 302508 h 605016"/>
              <a:gd name="connsiteX5" fmla="*/ 4441363 w 4661369"/>
              <a:gd name="connsiteY5" fmla="*/ 522514 h 605016"/>
              <a:gd name="connsiteX6" fmla="*/ 4441363 w 4661369"/>
              <a:gd name="connsiteY6" fmla="*/ 412511 h 605016"/>
              <a:gd name="connsiteX7" fmla="*/ 2666314 w 4661369"/>
              <a:gd name="connsiteY7" fmla="*/ 412511 h 605016"/>
              <a:gd name="connsiteX8" fmla="*/ 1629415 w 4661369"/>
              <a:gd name="connsiteY8" fmla="*/ 605016 h 605016"/>
              <a:gd name="connsiteX9" fmla="*/ 0 w 4661369"/>
              <a:gd name="connsiteY9" fmla="*/ 302508 h 60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1369" h="605016">
                <a:moveTo>
                  <a:pt x="1629415" y="0"/>
                </a:moveTo>
                <a:lnTo>
                  <a:pt x="2666314" y="192505"/>
                </a:lnTo>
                <a:lnTo>
                  <a:pt x="4441363" y="192505"/>
                </a:lnTo>
                <a:lnTo>
                  <a:pt x="4441363" y="82502"/>
                </a:lnTo>
                <a:lnTo>
                  <a:pt x="4661369" y="302508"/>
                </a:lnTo>
                <a:lnTo>
                  <a:pt x="4441363" y="522514"/>
                </a:lnTo>
                <a:lnTo>
                  <a:pt x="4441363" y="412511"/>
                </a:lnTo>
                <a:lnTo>
                  <a:pt x="2666314" y="412511"/>
                </a:lnTo>
                <a:lnTo>
                  <a:pt x="1629415" y="605016"/>
                </a:lnTo>
                <a:lnTo>
                  <a:pt x="0" y="30250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/>
            <a:r>
              <a:rPr lang="en-US" dirty="0"/>
              <a:t>SLE Suspected</a:t>
            </a: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35C0616B-5583-4C70-8BFB-A82D6F20CDD6}"/>
              </a:ext>
            </a:extLst>
          </p:cNvPr>
          <p:cNvSpPr/>
          <p:nvPr/>
        </p:nvSpPr>
        <p:spPr>
          <a:xfrm>
            <a:off x="5486399" y="694394"/>
            <a:ext cx="2743200" cy="640080"/>
          </a:xfrm>
          <a:prstGeom prst="downArrowCallou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Establish Diagnosis</a:t>
            </a: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5419DBEF-8016-4929-99E5-8AFA261DB259}"/>
              </a:ext>
            </a:extLst>
          </p:cNvPr>
          <p:cNvSpPr/>
          <p:nvPr/>
        </p:nvSpPr>
        <p:spPr>
          <a:xfrm>
            <a:off x="5486399" y="1362661"/>
            <a:ext cx="2743200" cy="640080"/>
          </a:xfrm>
          <a:prstGeom prst="downArrowCallou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Assess Activity and Severity</a:t>
            </a:r>
          </a:p>
        </p:txBody>
      </p:sp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B35E1739-C52E-4917-9049-183D3C47E74A}"/>
              </a:ext>
            </a:extLst>
          </p:cNvPr>
          <p:cNvSpPr/>
          <p:nvPr/>
        </p:nvSpPr>
        <p:spPr>
          <a:xfrm>
            <a:off x="5486399" y="2030928"/>
            <a:ext cx="2743200" cy="640080"/>
          </a:xfrm>
          <a:prstGeom prst="downArrowCallou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Develop Treatment Plan</a:t>
            </a:r>
          </a:p>
        </p:txBody>
      </p: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876C76BB-1860-47EA-9624-156889984748}"/>
              </a:ext>
            </a:extLst>
          </p:cNvPr>
          <p:cNvSpPr/>
          <p:nvPr/>
        </p:nvSpPr>
        <p:spPr>
          <a:xfrm>
            <a:off x="5486399" y="2699195"/>
            <a:ext cx="2743200" cy="640080"/>
          </a:xfrm>
          <a:prstGeom prst="downArrowCallou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Disease Activity Monitoring</a:t>
            </a: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77D665D8-37BF-4EDD-9284-CDFB7D834FFB}"/>
              </a:ext>
            </a:extLst>
          </p:cNvPr>
          <p:cNvSpPr/>
          <p:nvPr/>
        </p:nvSpPr>
        <p:spPr>
          <a:xfrm>
            <a:off x="5486399" y="3367462"/>
            <a:ext cx="2743200" cy="640080"/>
          </a:xfrm>
          <a:prstGeom prst="downArrowCallou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</a:rPr>
              <a:t>Moderate/Severe Disease Management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AF3168-993C-420F-AC56-B7A2C3A4385D}"/>
              </a:ext>
            </a:extLst>
          </p:cNvPr>
          <p:cNvSpPr/>
          <p:nvPr/>
        </p:nvSpPr>
        <p:spPr>
          <a:xfrm>
            <a:off x="5486399" y="4035731"/>
            <a:ext cx="2743200" cy="457200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</a:rPr>
              <a:t>Refractory/Serious Disease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09D3E7-F496-4469-AD8A-C0F6C7BC5C0E}"/>
              </a:ext>
            </a:extLst>
          </p:cNvPr>
          <p:cNvSpPr txBox="1"/>
          <p:nvPr/>
        </p:nvSpPr>
        <p:spPr>
          <a:xfrm>
            <a:off x="8002558" y="2870518"/>
            <a:ext cx="106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Annual Consultation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A3DBC3BE-6782-49AC-817D-84A259ED1CE7}"/>
              </a:ext>
            </a:extLst>
          </p:cNvPr>
          <p:cNvSpPr/>
          <p:nvPr/>
        </p:nvSpPr>
        <p:spPr>
          <a:xfrm>
            <a:off x="1180698" y="2572348"/>
            <a:ext cx="2358184" cy="893774"/>
          </a:xfrm>
          <a:prstGeom prst="snip2Diag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Monitoring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Disease Activity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Treatment Toxicities</a:t>
            </a: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7C1004D1-578B-4435-BECC-785514A46ED3}"/>
              </a:ext>
            </a:extLst>
          </p:cNvPr>
          <p:cNvSpPr/>
          <p:nvPr/>
        </p:nvSpPr>
        <p:spPr>
          <a:xfrm>
            <a:off x="3568621" y="2710288"/>
            <a:ext cx="1737360" cy="457200"/>
          </a:xfrm>
          <a:prstGeom prst="leftRightArrow">
            <a:avLst>
              <a:gd name="adj1" fmla="val 40977"/>
              <a:gd name="adj2" fmla="val 36465"/>
            </a:avLst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bg1"/>
                </a:solidFill>
                <a:sym typeface="Wingdings 3" panose="05040102010807070707" pitchFamily="18" charset="2"/>
              </a:rPr>
              <a:t>Mild Disease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87BB6D-1BC9-45CF-95B7-2D27A4586BB6}"/>
              </a:ext>
            </a:extLst>
          </p:cNvPr>
          <p:cNvSpPr txBox="1"/>
          <p:nvPr/>
        </p:nvSpPr>
        <p:spPr>
          <a:xfrm>
            <a:off x="3629466" y="722928"/>
            <a:ext cx="1615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Referral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F6FB470-E9B7-4F2D-90CD-6DC0A54F83EC}"/>
              </a:ext>
            </a:extLst>
          </p:cNvPr>
          <p:cNvSpPr/>
          <p:nvPr/>
        </p:nvSpPr>
        <p:spPr>
          <a:xfrm rot="979379">
            <a:off x="3548392" y="3361390"/>
            <a:ext cx="1737360" cy="457200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sym typeface="Wingdings 3" panose="05040102010807070707" pitchFamily="18" charset="2"/>
              </a:rPr>
              <a:t></a:t>
            </a:r>
            <a:r>
              <a:rPr lang="en-US" sz="1600" i="1" dirty="0">
                <a:solidFill>
                  <a:schemeClr val="bg1"/>
                </a:solidFill>
                <a:sym typeface="Wingdings 3" panose="05040102010807070707" pitchFamily="18" charset="2"/>
              </a:rPr>
              <a:t> Disease Activity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62A157D-7D16-4145-A4FD-453005D70B23}"/>
              </a:ext>
            </a:extLst>
          </p:cNvPr>
          <p:cNvSpPr/>
          <p:nvPr/>
        </p:nvSpPr>
        <p:spPr>
          <a:xfrm rot="979379">
            <a:off x="3572573" y="3804676"/>
            <a:ext cx="1737360" cy="457200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sym typeface="Wingdings 3" panose="05040102010807070707" pitchFamily="18" charset="2"/>
              </a:rPr>
              <a:t>Complication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1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A255-11B8-4387-A2DD-6119573D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C285-1768-4C2A-9EB3-991695A0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000" dirty="0"/>
              <a:t>Apply the ACR diagnostic criteria to recognize patients who may have SLE</a:t>
            </a:r>
          </a:p>
          <a:p>
            <a:pPr>
              <a:spcBef>
                <a:spcPts val="3000"/>
              </a:spcBef>
            </a:pPr>
            <a:r>
              <a:rPr lang="en-US" sz="2000" dirty="0"/>
              <a:t>Utilize and interpret laboratory findings to investigate possible SLE</a:t>
            </a:r>
          </a:p>
          <a:p>
            <a:pPr>
              <a:spcBef>
                <a:spcPts val="3000"/>
              </a:spcBef>
            </a:pPr>
            <a:r>
              <a:rPr lang="en-US" sz="2000" dirty="0"/>
              <a:t>Develop SLE treatment plans based on individual patients’ disease characteristics, treatment goals, and consensus recommendations</a:t>
            </a:r>
          </a:p>
          <a:p>
            <a:pPr>
              <a:spcBef>
                <a:spcPts val="3000"/>
              </a:spcBef>
            </a:pPr>
            <a:r>
              <a:rPr lang="en-US" sz="2000" dirty="0"/>
              <a:t>Identify a validated SLE disease activity measure for regular patient monitoring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36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F4F0-9615-4F45-8E3D-BB6DEC28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Used SLE Medications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8381F-E66D-4E4F-9F6B-1F498F34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Maidhof W, et al. </a:t>
            </a:r>
            <a:r>
              <a:rPr lang="da-DK" i="1" dirty="0"/>
              <a:t>P T</a:t>
            </a:r>
            <a:r>
              <a:rPr lang="da-DK" dirty="0"/>
              <a:t>. 2012 Apr; 37(4): 240-246.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B80D4F-A97B-4EF1-946E-5B4DB5828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499697"/>
              </p:ext>
            </p:extLst>
          </p:nvPr>
        </p:nvGraphicFramePr>
        <p:xfrm>
          <a:off x="1657349" y="1335574"/>
          <a:ext cx="5898855" cy="317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C712FA1-4683-4E68-93D0-E2375E311E51}"/>
              </a:ext>
            </a:extLst>
          </p:cNvPr>
          <p:cNvGrpSpPr/>
          <p:nvPr/>
        </p:nvGrpSpPr>
        <p:grpSpPr>
          <a:xfrm>
            <a:off x="250973" y="973938"/>
            <a:ext cx="8642054" cy="3170356"/>
            <a:chOff x="250973" y="973938"/>
            <a:chExt cx="8642054" cy="3170356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AD943806-852D-428E-B478-A51DED5DD84D}"/>
                </a:ext>
              </a:extLst>
            </p:cNvPr>
            <p:cNvSpPr/>
            <p:nvPr/>
          </p:nvSpPr>
          <p:spPr>
            <a:xfrm>
              <a:off x="3566160" y="973938"/>
              <a:ext cx="2011680" cy="274320"/>
            </a:xfrm>
            <a:prstGeom prst="wedgeRoundRectCallout">
              <a:avLst>
                <a:gd name="adj1" fmla="val -429"/>
                <a:gd name="adj2" fmla="val 106163"/>
                <a:gd name="adj3" fmla="val 16667"/>
              </a:avLst>
            </a:prstGeom>
            <a:solidFill>
              <a:srgbClr val="CC942E">
                <a:hueOff val="0"/>
                <a:satOff val="0"/>
                <a:lumOff val="0"/>
                <a:alpha val="25000"/>
              </a:srgb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n-US" sz="1400" dirty="0"/>
                <a:t>Inflammation, pain, fever</a:t>
              </a:r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DC8C9EBA-E06C-46F4-B305-442BD84890BB}"/>
                </a:ext>
              </a:extLst>
            </p:cNvPr>
            <p:cNvSpPr/>
            <p:nvPr/>
          </p:nvSpPr>
          <p:spPr>
            <a:xfrm>
              <a:off x="6400800" y="1342276"/>
              <a:ext cx="1828800" cy="274320"/>
            </a:xfrm>
            <a:prstGeom prst="wedgeRoundRectCallout">
              <a:avLst>
                <a:gd name="adj1" fmla="val -74733"/>
                <a:gd name="adj2" fmla="val 319067"/>
                <a:gd name="adj3" fmla="val 16667"/>
              </a:avLst>
            </a:prstGeom>
            <a:solidFill>
              <a:srgbClr val="CC942E">
                <a:hueOff val="3509942"/>
                <a:satOff val="-6813"/>
                <a:lumOff val="-4755"/>
                <a:alpha val="25000"/>
              </a:srgb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n-US" sz="1400" dirty="0"/>
                <a:t>T-cell, cytokines</a:t>
              </a:r>
            </a:p>
          </p:txBody>
        </p:sp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032875B3-90D0-4A9C-B6DE-771BE73D6B12}"/>
                </a:ext>
              </a:extLst>
            </p:cNvPr>
            <p:cNvSpPr/>
            <p:nvPr/>
          </p:nvSpPr>
          <p:spPr>
            <a:xfrm>
              <a:off x="7064227" y="3869974"/>
              <a:ext cx="1828800" cy="274320"/>
            </a:xfrm>
            <a:prstGeom prst="wedgeRoundRectCallout">
              <a:avLst>
                <a:gd name="adj1" fmla="val -74447"/>
                <a:gd name="adj2" fmla="val 12015"/>
                <a:gd name="adj3" fmla="val 16667"/>
              </a:avLst>
            </a:prstGeom>
            <a:solidFill>
              <a:srgbClr val="CC942E">
                <a:hueOff val="7019885"/>
                <a:satOff val="-13625"/>
                <a:lumOff val="-9511"/>
                <a:alpha val="25000"/>
              </a:srgb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n-US" sz="1400" dirty="0"/>
                <a:t>Inflammation</a:t>
              </a:r>
            </a:p>
          </p:txBody>
        </p: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0C57DBB9-1876-4086-A5E9-F0522DD06D67}"/>
                </a:ext>
              </a:extLst>
            </p:cNvPr>
            <p:cNvSpPr/>
            <p:nvPr/>
          </p:nvSpPr>
          <p:spPr>
            <a:xfrm>
              <a:off x="250973" y="3869974"/>
              <a:ext cx="1828800" cy="274320"/>
            </a:xfrm>
            <a:prstGeom prst="wedgeRoundRectCallout">
              <a:avLst>
                <a:gd name="adj1" fmla="val 80849"/>
                <a:gd name="adj2" fmla="val 6678"/>
                <a:gd name="adj3" fmla="val 16667"/>
              </a:avLst>
            </a:prstGeom>
            <a:solidFill>
              <a:srgbClr val="CC942E">
                <a:hueOff val="10529827"/>
                <a:satOff val="-20438"/>
                <a:lumOff val="-14266"/>
                <a:alpha val="25000"/>
              </a:srgb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n-US" sz="1400" dirty="0"/>
                <a:t>T- and B-cells</a:t>
              </a:r>
            </a:p>
          </p:txBody>
        </p:sp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DE624993-CDF3-43D5-8A0F-D5554C4775EA}"/>
                </a:ext>
              </a:extLst>
            </p:cNvPr>
            <p:cNvSpPr/>
            <p:nvPr/>
          </p:nvSpPr>
          <p:spPr>
            <a:xfrm>
              <a:off x="1210165" y="1342276"/>
              <a:ext cx="1828800" cy="457200"/>
            </a:xfrm>
            <a:prstGeom prst="wedgeRoundRectCallout">
              <a:avLst>
                <a:gd name="adj1" fmla="val 65039"/>
                <a:gd name="adj2" fmla="val 164972"/>
                <a:gd name="adj3" fmla="val 16667"/>
              </a:avLst>
            </a:prstGeom>
            <a:solidFill>
              <a:srgbClr val="CC942E">
                <a:hueOff val="14039769"/>
                <a:satOff val="-27251"/>
                <a:lumOff val="-19021"/>
                <a:alpha val="25000"/>
              </a:srgb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n-US" sz="1400" dirty="0"/>
                <a:t>B-cell survival and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5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6112A8-0420-46E4-9D3B-75FC46F31995}"/>
              </a:ext>
            </a:extLst>
          </p:cNvPr>
          <p:cNvCxnSpPr>
            <a:stCxn id="22" idx="2"/>
            <a:endCxn id="24" idx="0"/>
          </p:cNvCxnSpPr>
          <p:nvPr/>
        </p:nvCxnSpPr>
        <p:spPr>
          <a:xfrm>
            <a:off x="7143766" y="2887710"/>
            <a:ext cx="0" cy="542175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FBE9780-DB9D-4A9B-BEE9-59F6208FDCF6}"/>
              </a:ext>
            </a:extLst>
          </p:cNvPr>
          <p:cNvCxnSpPr>
            <a:stCxn id="23" idx="3"/>
            <a:endCxn id="22" idx="1"/>
          </p:cNvCxnSpPr>
          <p:nvPr/>
        </p:nvCxnSpPr>
        <p:spPr>
          <a:xfrm flipV="1">
            <a:off x="5163266" y="2750550"/>
            <a:ext cx="475279" cy="411480"/>
          </a:xfrm>
          <a:prstGeom prst="curvedConnector3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8569F7-DB17-440D-9855-FF4AA2137997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5163266" y="3162030"/>
            <a:ext cx="475279" cy="405015"/>
          </a:xfrm>
          <a:prstGeom prst="curvedConnector3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10005DA2-C264-4965-8898-70F75254241A}"/>
              </a:ext>
            </a:extLst>
          </p:cNvPr>
          <p:cNvSpPr/>
          <p:nvPr/>
        </p:nvSpPr>
        <p:spPr>
          <a:xfrm>
            <a:off x="1683532" y="2461678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">
            <a:extLst>
              <a:ext uri="{FF2B5EF4-FFF2-40B4-BE49-F238E27FC236}">
                <a16:creationId xmlns:a16="http://schemas.microsoft.com/office/drawing/2014/main" id="{7712E08D-36D6-4702-8E06-98B837742ECD}"/>
              </a:ext>
            </a:extLst>
          </p:cNvPr>
          <p:cNvSpPr/>
          <p:nvPr/>
        </p:nvSpPr>
        <p:spPr>
          <a:xfrm>
            <a:off x="2565018" y="3306734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DE327B7-03CA-4230-A46D-4509215B297A}"/>
              </a:ext>
            </a:extLst>
          </p:cNvPr>
          <p:cNvSpPr/>
          <p:nvPr/>
        </p:nvSpPr>
        <p:spPr>
          <a:xfrm>
            <a:off x="802046" y="1622905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D0D6-8D25-4F38-8804-BF5F0D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Available Options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FE433E-3BB2-40E8-B456-83B3AC733831}"/>
              </a:ext>
            </a:extLst>
          </p:cNvPr>
          <p:cNvSpPr/>
          <p:nvPr/>
        </p:nvSpPr>
        <p:spPr>
          <a:xfrm>
            <a:off x="742347" y="3728732"/>
            <a:ext cx="4420919" cy="5486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Physical Measures (All Patients)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96E5D-20B0-4C44-9C6B-26A4F212FD0F}"/>
              </a:ext>
            </a:extLst>
          </p:cNvPr>
          <p:cNvSpPr/>
          <p:nvPr/>
        </p:nvSpPr>
        <p:spPr>
          <a:xfrm>
            <a:off x="742347" y="1205666"/>
            <a:ext cx="4420919" cy="54864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Establish Diagnosis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1768E-B865-4568-A15B-6BE21828A99D}"/>
              </a:ext>
            </a:extLst>
          </p:cNvPr>
          <p:cNvSpPr/>
          <p:nvPr/>
        </p:nvSpPr>
        <p:spPr>
          <a:xfrm>
            <a:off x="742347" y="2046688"/>
            <a:ext cx="4420919" cy="54864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Determine Likely Prognosis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33B8AF-6303-4F3D-909F-67CBA0C3C34B}"/>
              </a:ext>
            </a:extLst>
          </p:cNvPr>
          <p:cNvSpPr/>
          <p:nvPr/>
        </p:nvSpPr>
        <p:spPr>
          <a:xfrm>
            <a:off x="742347" y="2887710"/>
            <a:ext cx="4420919" cy="5486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Assess Severity and Organ Involvement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92C52C-26EA-4A13-9FA7-EF6A9051F24D}"/>
              </a:ext>
            </a:extLst>
          </p:cNvPr>
          <p:cNvSpPr/>
          <p:nvPr/>
        </p:nvSpPr>
        <p:spPr>
          <a:xfrm>
            <a:off x="5638545" y="2613390"/>
            <a:ext cx="3010441" cy="274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No Major Organ Involvement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6EBD703-938D-4380-9AE5-8FE566D418B3}"/>
              </a:ext>
            </a:extLst>
          </p:cNvPr>
          <p:cNvSpPr/>
          <p:nvPr/>
        </p:nvSpPr>
        <p:spPr>
          <a:xfrm>
            <a:off x="5638545" y="3429885"/>
            <a:ext cx="3010441" cy="274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Major Organ Involvement</a:t>
            </a:r>
          </a:p>
        </p:txBody>
      </p:sp>
    </p:spTree>
    <p:extLst>
      <p:ext uri="{BB962C8B-B14F-4D97-AF65-F5344CB8AC3E}">
        <p14:creationId xmlns:p14="http://schemas.microsoft.com/office/powerpoint/2010/main" val="2432343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6112A8-0420-46E4-9D3B-75FC46F31995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7143766" y="2426964"/>
            <a:ext cx="0" cy="1002921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98F4CE39-2B0A-46A7-99B3-0F1AD3D92C7A}"/>
              </a:ext>
            </a:extLst>
          </p:cNvPr>
          <p:cNvSpPr/>
          <p:nvPr/>
        </p:nvSpPr>
        <p:spPr>
          <a:xfrm>
            <a:off x="5961164" y="2421827"/>
            <a:ext cx="2365203" cy="692497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E4205-6AB3-4E50-AB78-486CA5C21B87}"/>
              </a:ext>
            </a:extLst>
          </p:cNvPr>
          <p:cNvSpPr txBox="1"/>
          <p:nvPr/>
        </p:nvSpPr>
        <p:spPr>
          <a:xfrm>
            <a:off x="5969341" y="2416464"/>
            <a:ext cx="23515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Antimalarials</a:t>
            </a:r>
          </a:p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Low-dose steroids</a:t>
            </a:r>
          </a:p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Azathioprine/methotrexate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FBE9780-DB9D-4A9B-BEE9-59F6208FDCF6}"/>
              </a:ext>
            </a:extLst>
          </p:cNvPr>
          <p:cNvCxnSpPr>
            <a:stCxn id="23" idx="3"/>
            <a:endCxn id="22" idx="1"/>
          </p:cNvCxnSpPr>
          <p:nvPr/>
        </p:nvCxnSpPr>
        <p:spPr>
          <a:xfrm flipV="1">
            <a:off x="5163266" y="2289804"/>
            <a:ext cx="475279" cy="872226"/>
          </a:xfrm>
          <a:prstGeom prst="curvedConnector3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8569F7-DB17-440D-9855-FF4AA2137997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5163266" y="3162030"/>
            <a:ext cx="475279" cy="405015"/>
          </a:xfrm>
          <a:prstGeom prst="curvedConnector3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10005DA2-C264-4965-8898-70F75254241A}"/>
              </a:ext>
            </a:extLst>
          </p:cNvPr>
          <p:cNvSpPr/>
          <p:nvPr/>
        </p:nvSpPr>
        <p:spPr>
          <a:xfrm>
            <a:off x="1683532" y="2461678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">
            <a:extLst>
              <a:ext uri="{FF2B5EF4-FFF2-40B4-BE49-F238E27FC236}">
                <a16:creationId xmlns:a16="http://schemas.microsoft.com/office/drawing/2014/main" id="{7712E08D-36D6-4702-8E06-98B837742ECD}"/>
              </a:ext>
            </a:extLst>
          </p:cNvPr>
          <p:cNvSpPr/>
          <p:nvPr/>
        </p:nvSpPr>
        <p:spPr>
          <a:xfrm>
            <a:off x="2565018" y="3306734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DE327B7-03CA-4230-A46D-4509215B297A}"/>
              </a:ext>
            </a:extLst>
          </p:cNvPr>
          <p:cNvSpPr/>
          <p:nvPr/>
        </p:nvSpPr>
        <p:spPr>
          <a:xfrm>
            <a:off x="802046" y="1622905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D0D6-8D25-4F38-8804-BF5F0D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Available Options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FE433E-3BB2-40E8-B456-83B3AC733831}"/>
              </a:ext>
            </a:extLst>
          </p:cNvPr>
          <p:cNvSpPr/>
          <p:nvPr/>
        </p:nvSpPr>
        <p:spPr>
          <a:xfrm>
            <a:off x="742347" y="3728732"/>
            <a:ext cx="4420919" cy="5486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Physical Measures (All Patients)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96E5D-20B0-4C44-9C6B-26A4F212FD0F}"/>
              </a:ext>
            </a:extLst>
          </p:cNvPr>
          <p:cNvSpPr/>
          <p:nvPr/>
        </p:nvSpPr>
        <p:spPr>
          <a:xfrm>
            <a:off x="742347" y="1205666"/>
            <a:ext cx="4420919" cy="54864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Establish Diagnosis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1768E-B865-4568-A15B-6BE21828A99D}"/>
              </a:ext>
            </a:extLst>
          </p:cNvPr>
          <p:cNvSpPr/>
          <p:nvPr/>
        </p:nvSpPr>
        <p:spPr>
          <a:xfrm>
            <a:off x="742347" y="2046688"/>
            <a:ext cx="4420919" cy="54864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Determine Likely Prognosis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33B8AF-6303-4F3D-909F-67CBA0C3C34B}"/>
              </a:ext>
            </a:extLst>
          </p:cNvPr>
          <p:cNvSpPr/>
          <p:nvPr/>
        </p:nvSpPr>
        <p:spPr>
          <a:xfrm>
            <a:off x="742347" y="2887710"/>
            <a:ext cx="4420919" cy="5486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Assess Severity and Organ Involvement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92C52C-26EA-4A13-9FA7-EF6A9051F24D}"/>
              </a:ext>
            </a:extLst>
          </p:cNvPr>
          <p:cNvSpPr/>
          <p:nvPr/>
        </p:nvSpPr>
        <p:spPr>
          <a:xfrm>
            <a:off x="5638545" y="2152644"/>
            <a:ext cx="3010441" cy="274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No Major Organ Involvement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6EBD703-938D-4380-9AE5-8FE566D418B3}"/>
              </a:ext>
            </a:extLst>
          </p:cNvPr>
          <p:cNvSpPr/>
          <p:nvPr/>
        </p:nvSpPr>
        <p:spPr>
          <a:xfrm>
            <a:off x="5638545" y="3429885"/>
            <a:ext cx="3010441" cy="274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Major Organ Involvement</a:t>
            </a:r>
          </a:p>
        </p:txBody>
      </p:sp>
    </p:spTree>
    <p:extLst>
      <p:ext uri="{BB962C8B-B14F-4D97-AF65-F5344CB8AC3E}">
        <p14:creationId xmlns:p14="http://schemas.microsoft.com/office/powerpoint/2010/main" val="510407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</a:t>
            </a:r>
            <a:r>
              <a:rPr lang="en-US" dirty="0" err="1"/>
              <a:t>Nonorgan</a:t>
            </a:r>
            <a:r>
              <a:rPr lang="en-US" dirty="0"/>
              <a:t>-Threatening Lupus</a:t>
            </a:r>
          </a:p>
        </p:txBody>
      </p:sp>
      <p:sp>
        <p:nvSpPr>
          <p:cNvPr id="117762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800" dirty="0"/>
              <a:t>Physical measures</a:t>
            </a:r>
            <a:br>
              <a:rPr lang="en-US" sz="2800" dirty="0"/>
            </a:br>
            <a:r>
              <a:rPr lang="en-US" sz="2800" dirty="0"/>
              <a:t>(eg, sun avoidance, exercise, splinting)</a:t>
            </a:r>
          </a:p>
          <a:p>
            <a:pPr>
              <a:spcBef>
                <a:spcPts val="3000"/>
              </a:spcBef>
            </a:pPr>
            <a:r>
              <a:rPr lang="en-US" sz="2800" dirty="0"/>
              <a:t>Medication</a:t>
            </a:r>
          </a:p>
          <a:p>
            <a:pPr>
              <a:spcBef>
                <a:spcPts val="3000"/>
              </a:spcBef>
            </a:pPr>
            <a:r>
              <a:rPr lang="en-US" sz="2800" dirty="0"/>
              <a:t>Counseling</a:t>
            </a:r>
          </a:p>
          <a:p>
            <a:pPr>
              <a:spcBef>
                <a:spcPts val="3000"/>
              </a:spcBef>
            </a:pPr>
            <a:r>
              <a:rPr lang="en-US" sz="2800" dirty="0"/>
              <a:t>Surgery (</a:t>
            </a:r>
            <a:r>
              <a:rPr lang="en-US" sz="2800" dirty="0" err="1"/>
              <a:t>eg</a:t>
            </a:r>
            <a:r>
              <a:rPr lang="en-US" sz="2800" dirty="0"/>
              <a:t>, biopsy)</a:t>
            </a:r>
          </a:p>
        </p:txBody>
      </p:sp>
    </p:spTree>
    <p:extLst>
      <p:ext uri="{BB962C8B-B14F-4D97-AF65-F5344CB8AC3E}">
        <p14:creationId xmlns:p14="http://schemas.microsoft.com/office/powerpoint/2010/main" val="491404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Measures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00151"/>
            <a:ext cx="8229600" cy="316018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/>
              <a:t>Sun avoidance, use of sunscreens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Temperature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Physical therapy (use of heat)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Occupational therapy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Vocational rehabilitation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Exercise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Diet and vitamins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Management of fatigue</a:t>
            </a:r>
          </a:p>
        </p:txBody>
      </p:sp>
    </p:spTree>
    <p:extLst>
      <p:ext uri="{BB962C8B-B14F-4D97-AF65-F5344CB8AC3E}">
        <p14:creationId xmlns:p14="http://schemas.microsoft.com/office/powerpoint/2010/main" val="1021780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Proactive and Preventive Strategies in SLE</a:t>
            </a:r>
            <a:endParaRPr lang="en-US" dirty="0"/>
          </a:p>
        </p:txBody>
      </p:sp>
      <p:sp>
        <p:nvSpPr>
          <p:cNvPr id="121858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330599"/>
          </a:xfrm>
        </p:spPr>
        <p:txBody>
          <a:bodyPr numCol="2"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Patient education programs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Eliminate patient nonadherence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Specialist access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Exercise, PT, OT, ergonomic work stations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Cognitive therapy (lupus fog), biofeedback (Raynaud’</a:t>
            </a:r>
            <a:r>
              <a:rPr lang="en-US" altLang="ja-JP" sz="1800" dirty="0"/>
              <a:t>s)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Aggressive vigilance for hypertension, hyperglycemia, hyperlipidemia, obesity, smoking cessation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Yearly bone densitometry and use of bisphosphonates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Annual EKG, chest X-ray, duplex scanning, stress tests, 2-D echo for pulmonary pressures in high-risk patients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Prompt evaluation of all fevers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Antiphospholipid antibody screening and prophylaxis</a:t>
            </a:r>
          </a:p>
        </p:txBody>
      </p:sp>
    </p:spTree>
    <p:extLst>
      <p:ext uri="{BB962C8B-B14F-4D97-AF65-F5344CB8AC3E}">
        <p14:creationId xmlns:p14="http://schemas.microsoft.com/office/powerpoint/2010/main" val="1517848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NSAIDs for SLE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/>
              <a:t>Fevers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Headache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Arthralgias, myalgias, arthritis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Pleurisy, pericarditis</a:t>
            </a:r>
          </a:p>
        </p:txBody>
      </p:sp>
    </p:spTree>
    <p:extLst>
      <p:ext uri="{BB962C8B-B14F-4D97-AF65-F5344CB8AC3E}">
        <p14:creationId xmlns:p14="http://schemas.microsoft.com/office/powerpoint/2010/main" val="1777168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32" y="22194"/>
            <a:ext cx="8657526" cy="857250"/>
          </a:xfrm>
        </p:spPr>
        <p:txBody>
          <a:bodyPr>
            <a:normAutofit/>
          </a:bodyPr>
          <a:lstStyle/>
          <a:p>
            <a:r>
              <a:rPr lang="en-US" dirty="0"/>
              <a:t>Treatment Algorithm (Partial)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942" y="3301722"/>
            <a:ext cx="8656416" cy="12003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1200" dirty="0"/>
              <a:t>GC = systemic glucocorticoids </a:t>
            </a:r>
          </a:p>
          <a:p>
            <a:r>
              <a:rPr lang="en-US" sz="1200" dirty="0"/>
              <a:t>HCQ = </a:t>
            </a:r>
            <a:r>
              <a:rPr lang="en-US" sz="1200" dirty="0" err="1"/>
              <a:t>hydroxychloroquine</a:t>
            </a:r>
            <a:endParaRPr lang="en-US" sz="1200" dirty="0"/>
          </a:p>
          <a:p>
            <a:r>
              <a:rPr lang="en-US" sz="1200" dirty="0"/>
              <a:t>IMM = </a:t>
            </a:r>
            <a:r>
              <a:rPr lang="en-US" sz="1200" dirty="0" err="1"/>
              <a:t>immunomodulators</a:t>
            </a:r>
            <a:r>
              <a:rPr lang="en-US" sz="1200" dirty="0"/>
              <a:t> </a:t>
            </a:r>
          </a:p>
          <a:p>
            <a:r>
              <a:rPr lang="en-US" sz="1200" dirty="0"/>
              <a:t>MMF = </a:t>
            </a:r>
            <a:r>
              <a:rPr lang="en-US" sz="1200" dirty="0" err="1"/>
              <a:t>mycophenolate</a:t>
            </a:r>
            <a:r>
              <a:rPr lang="en-US" sz="1200" dirty="0"/>
              <a:t> </a:t>
            </a:r>
            <a:r>
              <a:rPr lang="en-US" sz="1200" dirty="0" err="1"/>
              <a:t>mofetil</a:t>
            </a:r>
            <a:r>
              <a:rPr lang="en-US" sz="1200" dirty="0"/>
              <a:t> </a:t>
            </a:r>
          </a:p>
          <a:p>
            <a:r>
              <a:rPr lang="en-US" sz="1200" dirty="0"/>
              <a:t>AZA = azathioprine </a:t>
            </a:r>
          </a:p>
          <a:p>
            <a:endParaRPr lang="en-US" sz="1200" dirty="0"/>
          </a:p>
          <a:p>
            <a:pPr marL="213122"/>
            <a:r>
              <a:rPr lang="en-US" sz="1200" dirty="0"/>
              <a:t>MTX = methotrexate </a:t>
            </a:r>
          </a:p>
          <a:p>
            <a:pPr marL="214313"/>
            <a:r>
              <a:rPr lang="en-US" sz="1200" dirty="0"/>
              <a:t>RTX= rituximab</a:t>
            </a:r>
          </a:p>
          <a:p>
            <a:pPr marL="214313"/>
            <a:r>
              <a:rPr lang="en-US" sz="1200" dirty="0"/>
              <a:t>BLM = </a:t>
            </a:r>
            <a:r>
              <a:rPr lang="en-US" sz="1200" dirty="0" err="1"/>
              <a:t>belimumab</a:t>
            </a:r>
            <a:r>
              <a:rPr lang="en-US" sz="1200" dirty="0"/>
              <a:t> </a:t>
            </a:r>
          </a:p>
          <a:p>
            <a:pPr marL="214313"/>
            <a:r>
              <a:rPr lang="en-US" sz="1200" dirty="0" err="1"/>
              <a:t>CsA</a:t>
            </a:r>
            <a:r>
              <a:rPr lang="en-US" sz="1200" dirty="0"/>
              <a:t> = cyclosporine A</a:t>
            </a:r>
          </a:p>
          <a:p>
            <a:pPr marL="214313"/>
            <a:endParaRPr lang="en-US" sz="1200" dirty="0"/>
          </a:p>
          <a:p>
            <a:pPr marL="214313"/>
            <a:endParaRPr lang="en-US" sz="1200" dirty="0"/>
          </a:p>
          <a:p>
            <a:pPr marL="1191"/>
            <a:r>
              <a:rPr lang="en-US" sz="1200" dirty="0"/>
              <a:t>DLE = discoid lupus </a:t>
            </a:r>
            <a:r>
              <a:rPr lang="en-US" sz="1200" dirty="0" err="1"/>
              <a:t>erythematosus</a:t>
            </a:r>
            <a:endParaRPr lang="en-US" sz="1200" dirty="0"/>
          </a:p>
          <a:p>
            <a:r>
              <a:rPr lang="en-US" sz="1200" dirty="0"/>
              <a:t>IV CYC = intravenous cyclophosphamide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63193"/>
              </p:ext>
            </p:extLst>
          </p:nvPr>
        </p:nvGraphicFramePr>
        <p:xfrm>
          <a:off x="300942" y="857250"/>
          <a:ext cx="8370672" cy="240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36">
                <a:tc>
                  <a:txBody>
                    <a:bodyPr/>
                    <a:lstStyle/>
                    <a:p>
                      <a:r>
                        <a:rPr lang="en-US" sz="1400" dirty="0"/>
                        <a:t>Organ Involvement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r>
                        <a:rPr lang="en-US" sz="1400" baseline="0" dirty="0"/>
                        <a:t>st</a:t>
                      </a:r>
                      <a:r>
                        <a:rPr lang="en-US" sz="1400" dirty="0"/>
                        <a:t> Line or Induction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r>
                        <a:rPr lang="en-US" sz="1400" baseline="0" dirty="0"/>
                        <a:t>nd Line or Failure of Induction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r>
                        <a:rPr lang="en-US" sz="1400" baseline="0" dirty="0"/>
                        <a:t>rd</a:t>
                      </a:r>
                      <a:r>
                        <a:rPr lang="en-US" sz="1400" dirty="0"/>
                        <a:t> Line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36">
                <a:tc>
                  <a:txBody>
                    <a:bodyPr/>
                    <a:lstStyle/>
                    <a:p>
                      <a:r>
                        <a:rPr lang="en-US" sz="1400" dirty="0"/>
                        <a:t>Constitutional symptoms</a:t>
                      </a: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GC, HCQ, or combination</a:t>
                      </a: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MMF, AZA, MTX</a:t>
                      </a: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Switching to </a:t>
                      </a:r>
                    </a:p>
                    <a:p>
                      <a:pPr algn="ctr"/>
                      <a:r>
                        <a:rPr lang="en-US" sz="1400" dirty="0"/>
                        <a:t>RTX</a:t>
                      </a:r>
                      <a:r>
                        <a:rPr lang="en-US" sz="1400" baseline="0" dirty="0"/>
                        <a:t> or BLM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482">
                <a:tc>
                  <a:txBody>
                    <a:bodyPr/>
                    <a:lstStyle/>
                    <a:p>
                      <a:r>
                        <a:rPr lang="en-US" sz="1400" dirty="0"/>
                        <a:t>Widespread DLE</a:t>
                      </a:r>
                    </a:p>
                  </a:txBody>
                  <a:tcPr marL="68580" marR="68580" marT="34290" marB="34290" anchor="ctr">
                    <a:solidFill>
                      <a:srgbClr val="E6EB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HCQ ± GC</a:t>
                      </a:r>
                    </a:p>
                  </a:txBody>
                  <a:tcPr marL="68580" marR="68580" marT="34290" marB="34290" anchor="ctr">
                    <a:solidFill>
                      <a:srgbClr val="E6EB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MMF, </a:t>
                      </a:r>
                      <a:r>
                        <a:rPr lang="en-US" sz="1400" dirty="0" err="1"/>
                        <a:t>CsA</a:t>
                      </a:r>
                      <a:r>
                        <a:rPr lang="en-US" sz="1400" dirty="0"/>
                        <a:t>, AZA</a:t>
                      </a:r>
                    </a:p>
                  </a:txBody>
                  <a:tcPr marL="68580" marR="68580" marT="34290" marB="34290" anchor="ctr">
                    <a:solidFill>
                      <a:srgbClr val="E6EB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BLM</a:t>
                      </a:r>
                    </a:p>
                  </a:txBody>
                  <a:tcPr marL="68580" marR="68580" marT="34290" marB="34290" anchor="ctr"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4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Uncomplicated digital/cutaneous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vasculitis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 ± HCQ ± MTX</a:t>
                      </a: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AZA or MMF</a:t>
                      </a: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Switching to IV CYC</a:t>
                      </a: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808A-A119-4745-8DA0-7519A3C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Adapted from: </a:t>
            </a:r>
            <a:r>
              <a:rPr lang="en-US" dirty="0" err="1"/>
              <a:t>Muangchan</a:t>
            </a:r>
            <a:r>
              <a:rPr lang="en-US" dirty="0"/>
              <a:t> C, et al. </a:t>
            </a:r>
            <a:r>
              <a:rPr lang="en-US" i="1" dirty="0"/>
              <a:t>Arthritis Care Res (Hoboken)</a:t>
            </a:r>
            <a:r>
              <a:rPr lang="en-US" dirty="0"/>
              <a:t>. 2015;67(9):1237-1245.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000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Summary of Outcome Benefits and Disease-modifying Effects of Antimalarials in 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Hydroxychloroquine</a:t>
            </a:r>
          </a:p>
          <a:p>
            <a:pPr lvl="1"/>
            <a:r>
              <a:rPr lang="en-US" sz="2700" dirty="0"/>
              <a:t>Sustained benefit on overall survival, disease free survival, and damage accrual</a:t>
            </a:r>
          </a:p>
          <a:p>
            <a:pPr lvl="1">
              <a:spcBef>
                <a:spcPts val="800"/>
              </a:spcBef>
            </a:pPr>
            <a:r>
              <a:rPr lang="en-US" sz="2700" dirty="0"/>
              <a:t>Delays the onset of SLE and reduces clinical flares</a:t>
            </a:r>
          </a:p>
          <a:p>
            <a:pPr lvl="1">
              <a:spcBef>
                <a:spcPts val="800"/>
              </a:spcBef>
            </a:pPr>
            <a:r>
              <a:rPr lang="en-US" sz="2700" dirty="0"/>
              <a:t>Early use maximizes these benefits</a:t>
            </a:r>
          </a:p>
          <a:p>
            <a:pPr lvl="1">
              <a:spcBef>
                <a:spcPts val="800"/>
              </a:spcBef>
            </a:pPr>
            <a:r>
              <a:rPr lang="en-US" sz="2700" dirty="0"/>
              <a:t>Protective against thrombosis, even in APLA positive patients</a:t>
            </a:r>
          </a:p>
          <a:p>
            <a:pPr>
              <a:spcBef>
                <a:spcPts val="1200"/>
              </a:spcBef>
            </a:pPr>
            <a:r>
              <a:rPr lang="en-US" dirty="0"/>
              <a:t>Antimalarial class*</a:t>
            </a:r>
          </a:p>
          <a:p>
            <a:pPr lvl="1"/>
            <a:r>
              <a:rPr lang="en-US" sz="2700" dirty="0"/>
              <a:t>Improve survival in time-dependent manner</a:t>
            </a:r>
          </a:p>
          <a:p>
            <a:pPr lvl="1">
              <a:spcBef>
                <a:spcPts val="800"/>
              </a:spcBef>
            </a:pPr>
            <a:r>
              <a:rPr lang="en-US" sz="2700" dirty="0"/>
              <a:t>All 3 AMs have lipid-lowering properties which are apparent also in patients taking corticosteroids</a:t>
            </a:r>
          </a:p>
          <a:p>
            <a:pPr lvl="1">
              <a:spcBef>
                <a:spcPts val="800"/>
              </a:spcBef>
            </a:pPr>
            <a:r>
              <a:rPr lang="en-US" sz="2700" dirty="0"/>
              <a:t>Beneficial effect on glycemic status in SLE patients, and this benefit possibly increases with duration of use</a:t>
            </a:r>
          </a:p>
          <a:p>
            <a:pPr lvl="1">
              <a:spcBef>
                <a:spcPts val="800"/>
              </a:spcBef>
            </a:pPr>
            <a:r>
              <a:rPr lang="en-US" sz="2700" dirty="0"/>
              <a:t>Protective effect against renal damage and major infections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73133-F93E-4DFB-9EEB-E1CA4D39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*Hydroxychloroquine, chloroquine, quinacrine; AM, antimalarial; APLA, antiphospholipid antibodies; HCQ, hydroxychloroquine</a:t>
            </a:r>
          </a:p>
        </p:txBody>
      </p:sp>
    </p:spTree>
    <p:extLst>
      <p:ext uri="{BB962C8B-B14F-4D97-AF65-F5344CB8AC3E}">
        <p14:creationId xmlns:p14="http://schemas.microsoft.com/office/powerpoint/2010/main" val="269778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330994"/>
            <a:ext cx="6087666" cy="900113"/>
          </a:xfrm>
        </p:spPr>
        <p:txBody>
          <a:bodyPr/>
          <a:lstStyle/>
          <a:p>
            <a:pPr eaLnBrk="1" hangingPunct="1"/>
            <a:r>
              <a:rPr lang="en-US" sz="3000" dirty="0"/>
              <a:t>Using Antimalarials for Lupus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>
          <a:xfrm>
            <a:off x="391886" y="1343025"/>
            <a:ext cx="8367372" cy="313959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latin typeface="Calibri" charset="0"/>
              </a:rPr>
              <a:t>After 6-12 weeks, anti-inflammatory and sun protective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latin typeface="Calibri" charset="0"/>
              </a:rPr>
              <a:t>80% response rate for </a:t>
            </a:r>
            <a:r>
              <a:rPr lang="en-US" sz="2000" dirty="0" err="1">
                <a:latin typeface="Calibri" charset="0"/>
              </a:rPr>
              <a:t>nonorgan</a:t>
            </a:r>
            <a:r>
              <a:rPr lang="en-US" sz="2000" dirty="0">
                <a:latin typeface="Calibri" charset="0"/>
              </a:rPr>
              <a:t>-threatening disease and cutaneous lupus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latin typeface="Calibri" charset="0"/>
              </a:rPr>
              <a:t>Decreases flare rate and risk for organ dissemination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latin typeface="Calibri" charset="0"/>
              </a:rPr>
              <a:t>Antiplatelet effects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latin typeface="Calibri" charset="0"/>
              </a:rPr>
              <a:t>Lipid lowering effects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latin typeface="Calibri" charset="0"/>
              </a:rPr>
              <a:t>No serious toxicity if appropriately monitored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latin typeface="Calibri" charset="0"/>
              </a:rPr>
              <a:t>Can be used in pregnancy and lactation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17663B-AB2C-4000-8B45-7B07A1A3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Systemic Lupus Erythematosus?</a:t>
            </a:r>
          </a:p>
        </p:txBody>
      </p:sp>
      <p:sp>
        <p:nvSpPr>
          <p:cNvPr id="802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7170428" cy="3394472"/>
          </a:xfrm>
        </p:spPr>
        <p:txBody>
          <a:bodyPr>
            <a:normAutofit/>
          </a:bodyPr>
          <a:lstStyle/>
          <a:p>
            <a:r>
              <a:rPr lang="en-US" sz="2000" dirty="0"/>
              <a:t>Systemic lupus erythematosus (SLE) is a progressive chronic autoimmune disease that results in inflammation and tissue damage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Characterized by flares, spontaneous remission, and relapses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Highly heterogeneous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Can affect any part of the body</a:t>
            </a:r>
          </a:p>
          <a:p>
            <a:pPr lvl="1"/>
            <a:r>
              <a:rPr lang="en-US" sz="1800" dirty="0"/>
              <a:t>Often damages skin, joints, heart, kidneys, lungs, nervous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73C932-BCF3-43F4-880F-10DBB4802273}"/>
              </a:ext>
            </a:extLst>
          </p:cNvPr>
          <p:cNvGrpSpPr/>
          <p:nvPr/>
        </p:nvGrpSpPr>
        <p:grpSpPr>
          <a:xfrm>
            <a:off x="7459580" y="949357"/>
            <a:ext cx="1602456" cy="3598103"/>
            <a:chOff x="6838336" y="1030462"/>
            <a:chExt cx="2057400" cy="46196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EB7346-98BF-47CD-B89E-6C76DCD8F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336" y="1030462"/>
              <a:ext cx="2057400" cy="4619624"/>
            </a:xfrm>
            <a:prstGeom prst="rect">
              <a:avLst/>
            </a:prstGeom>
          </p:spPr>
        </p:pic>
        <p:sp>
          <p:nvSpPr>
            <p:cNvPr id="7" name="Explosion 1 12">
              <a:extLst>
                <a:ext uri="{FF2B5EF4-FFF2-40B4-BE49-F238E27FC236}">
                  <a16:creationId xmlns:a16="http://schemas.microsoft.com/office/drawing/2014/main" id="{36A1D657-D7A5-4ED6-BEE7-5D1E1FBB8410}"/>
                </a:ext>
              </a:extLst>
            </p:cNvPr>
            <p:cNvSpPr/>
            <p:nvPr/>
          </p:nvSpPr>
          <p:spPr>
            <a:xfrm>
              <a:off x="7793793" y="1047750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8" name="Explosion 1 13">
              <a:extLst>
                <a:ext uri="{FF2B5EF4-FFF2-40B4-BE49-F238E27FC236}">
                  <a16:creationId xmlns:a16="http://schemas.microsoft.com/office/drawing/2014/main" id="{FC7FE280-9B7D-437D-868A-6198D2A4A8A3}"/>
                </a:ext>
              </a:extLst>
            </p:cNvPr>
            <p:cNvSpPr/>
            <p:nvPr/>
          </p:nvSpPr>
          <p:spPr>
            <a:xfrm>
              <a:off x="7936668" y="1321676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9" name="Explosion 1 14">
              <a:extLst>
                <a:ext uri="{FF2B5EF4-FFF2-40B4-BE49-F238E27FC236}">
                  <a16:creationId xmlns:a16="http://schemas.microsoft.com/office/drawing/2014/main" id="{1E1E26F7-93A2-41C9-9A10-7D3C62209141}"/>
                </a:ext>
              </a:extLst>
            </p:cNvPr>
            <p:cNvSpPr/>
            <p:nvPr/>
          </p:nvSpPr>
          <p:spPr>
            <a:xfrm>
              <a:off x="8055055" y="2476883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0" name="Explosion 1 15">
              <a:extLst>
                <a:ext uri="{FF2B5EF4-FFF2-40B4-BE49-F238E27FC236}">
                  <a16:creationId xmlns:a16="http://schemas.microsoft.com/office/drawing/2014/main" id="{830C5DA8-407D-41AE-A268-9042A7EBF893}"/>
                </a:ext>
              </a:extLst>
            </p:cNvPr>
            <p:cNvSpPr/>
            <p:nvPr/>
          </p:nvSpPr>
          <p:spPr>
            <a:xfrm>
              <a:off x="7836937" y="2032984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1" name="Explosion 1 16">
              <a:extLst>
                <a:ext uri="{FF2B5EF4-FFF2-40B4-BE49-F238E27FC236}">
                  <a16:creationId xmlns:a16="http://schemas.microsoft.com/office/drawing/2014/main" id="{DB89752B-FD6B-480E-8E93-226E2FCAE590}"/>
                </a:ext>
              </a:extLst>
            </p:cNvPr>
            <p:cNvSpPr/>
            <p:nvPr/>
          </p:nvSpPr>
          <p:spPr>
            <a:xfrm>
              <a:off x="7586719" y="2257425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2" name="Explosion 1 17">
              <a:extLst>
                <a:ext uri="{FF2B5EF4-FFF2-40B4-BE49-F238E27FC236}">
                  <a16:creationId xmlns:a16="http://schemas.microsoft.com/office/drawing/2014/main" id="{ADE1789E-75B6-40B7-B27D-07FDBEDD83B1}"/>
                </a:ext>
              </a:extLst>
            </p:cNvPr>
            <p:cNvSpPr/>
            <p:nvPr/>
          </p:nvSpPr>
          <p:spPr>
            <a:xfrm>
              <a:off x="6988208" y="3119982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Explosion 1 18">
              <a:extLst>
                <a:ext uri="{FF2B5EF4-FFF2-40B4-BE49-F238E27FC236}">
                  <a16:creationId xmlns:a16="http://schemas.microsoft.com/office/drawing/2014/main" id="{00514F59-F504-4924-8FDF-48A58B787320}"/>
                </a:ext>
              </a:extLst>
            </p:cNvPr>
            <p:cNvSpPr/>
            <p:nvPr/>
          </p:nvSpPr>
          <p:spPr>
            <a:xfrm>
              <a:off x="7627085" y="5251644"/>
              <a:ext cx="239951" cy="245472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4" name="Explosion 1 19">
              <a:extLst>
                <a:ext uri="{FF2B5EF4-FFF2-40B4-BE49-F238E27FC236}">
                  <a16:creationId xmlns:a16="http://schemas.microsoft.com/office/drawing/2014/main" id="{9F9D68CF-57C7-48E0-89D8-6F388FEFB553}"/>
                </a:ext>
              </a:extLst>
            </p:cNvPr>
            <p:cNvSpPr/>
            <p:nvPr/>
          </p:nvSpPr>
          <p:spPr>
            <a:xfrm>
              <a:off x="8047837" y="4629150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5" name="Explosion 1 20">
              <a:extLst>
                <a:ext uri="{FF2B5EF4-FFF2-40B4-BE49-F238E27FC236}">
                  <a16:creationId xmlns:a16="http://schemas.microsoft.com/office/drawing/2014/main" id="{47CAF3D3-6756-4F3B-92D5-E02BD2CD85AE}"/>
                </a:ext>
              </a:extLst>
            </p:cNvPr>
            <p:cNvSpPr/>
            <p:nvPr/>
          </p:nvSpPr>
          <p:spPr>
            <a:xfrm>
              <a:off x="7517050" y="4144656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6" name="Explosion 1 21">
              <a:extLst>
                <a:ext uri="{FF2B5EF4-FFF2-40B4-BE49-F238E27FC236}">
                  <a16:creationId xmlns:a16="http://schemas.microsoft.com/office/drawing/2014/main" id="{AD323B92-EA49-4AE6-816D-647788BA74AB}"/>
                </a:ext>
              </a:extLst>
            </p:cNvPr>
            <p:cNvSpPr/>
            <p:nvPr/>
          </p:nvSpPr>
          <p:spPr>
            <a:xfrm>
              <a:off x="7165738" y="2558849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7" name="Explosion 1 22">
              <a:extLst>
                <a:ext uri="{FF2B5EF4-FFF2-40B4-BE49-F238E27FC236}">
                  <a16:creationId xmlns:a16="http://schemas.microsoft.com/office/drawing/2014/main" id="{97033ED7-C4B2-43B3-9D38-CD02AA613F31}"/>
                </a:ext>
              </a:extLst>
            </p:cNvPr>
            <p:cNvSpPr/>
            <p:nvPr/>
          </p:nvSpPr>
          <p:spPr>
            <a:xfrm>
              <a:off x="8189536" y="3452813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8" name="Explosion 1 23">
              <a:extLst>
                <a:ext uri="{FF2B5EF4-FFF2-40B4-BE49-F238E27FC236}">
                  <a16:creationId xmlns:a16="http://schemas.microsoft.com/office/drawing/2014/main" id="{9E3DDCE2-AC49-4553-9754-D505A4BA9A7C}"/>
                </a:ext>
              </a:extLst>
            </p:cNvPr>
            <p:cNvSpPr/>
            <p:nvPr/>
          </p:nvSpPr>
          <p:spPr>
            <a:xfrm>
              <a:off x="8463156" y="1995488"/>
              <a:ext cx="285750" cy="285750"/>
            </a:xfrm>
            <a:prstGeom prst="irregularSeal1">
              <a:avLst/>
            </a:prstGeom>
            <a:gradFill>
              <a:gsLst>
                <a:gs pos="0">
                  <a:srgbClr val="FF66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3957904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AAOS Recommendations on Screening for HCQ Retinopathy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At recommended doses (5.0 mg/kg real weight), the risk of toxicity… </a:t>
            </a:r>
          </a:p>
          <a:p>
            <a:pPr lvl="1"/>
            <a:r>
              <a:rPr lang="en-US" dirty="0"/>
              <a:t>Up to 5 years </a:t>
            </a:r>
            <a:r>
              <a:rPr lang="en-US" dirty="0">
                <a:sym typeface="Wingdings 3" panose="05040102010807070707" pitchFamily="18" charset="2"/>
              </a:rPr>
              <a:t></a:t>
            </a:r>
            <a:r>
              <a:rPr lang="en-US" dirty="0"/>
              <a:t> &lt; 1% </a:t>
            </a:r>
          </a:p>
          <a:p>
            <a:pPr lvl="1"/>
            <a:r>
              <a:rPr lang="en-US" dirty="0"/>
              <a:t>Up to 10 years </a:t>
            </a:r>
            <a:r>
              <a:rPr lang="en-US" dirty="0">
                <a:sym typeface="Wingdings 3" panose="05040102010807070707" pitchFamily="18" charset="2"/>
              </a:rPr>
              <a:t></a:t>
            </a:r>
            <a:r>
              <a:rPr lang="en-US" dirty="0"/>
              <a:t> &lt; 2% </a:t>
            </a:r>
          </a:p>
          <a:p>
            <a:pPr lvl="1"/>
            <a:r>
              <a:rPr lang="en-US" dirty="0"/>
              <a:t>After 20 years </a:t>
            </a:r>
            <a:r>
              <a:rPr lang="en-US" dirty="0">
                <a:sym typeface="Wingdings 3" panose="05040102010807070707" pitchFamily="18" charset="2"/>
              </a:rPr>
              <a:t></a:t>
            </a:r>
            <a:r>
              <a:rPr lang="en-US" dirty="0"/>
              <a:t> almost 20%</a:t>
            </a:r>
          </a:p>
          <a:p>
            <a:pPr>
              <a:spcBef>
                <a:spcPts val="1500"/>
              </a:spcBef>
            </a:pPr>
            <a:r>
              <a:rPr lang="en-US" dirty="0"/>
              <a:t>Screening</a:t>
            </a:r>
          </a:p>
          <a:p>
            <a:pPr lvl="1"/>
            <a:r>
              <a:rPr lang="en-US" dirty="0"/>
              <a:t>Baseline fundus exam to rule out preexisting </a:t>
            </a:r>
            <a:r>
              <a:rPr lang="en-US" dirty="0" err="1"/>
              <a:t>maculopathy</a:t>
            </a:r>
            <a:endParaRPr lang="en-US" dirty="0"/>
          </a:p>
          <a:p>
            <a:pPr lvl="1"/>
            <a:r>
              <a:rPr lang="en-US" dirty="0"/>
              <a:t>Annual screening after 5 years for patients on acceptable doses and without major risk factors</a:t>
            </a:r>
          </a:p>
          <a:p>
            <a:pPr lvl="1"/>
            <a:r>
              <a:rPr lang="en-US" dirty="0"/>
              <a:t>Primary screening tests </a:t>
            </a:r>
          </a:p>
          <a:p>
            <a:pPr lvl="2"/>
            <a:r>
              <a:rPr lang="en-US" dirty="0"/>
              <a:t>Automated visual fields </a:t>
            </a:r>
          </a:p>
          <a:p>
            <a:pPr lvl="2"/>
            <a:r>
              <a:rPr lang="en-US" dirty="0"/>
              <a:t>Spectral-domain optical coherence tomography (SD OCT)</a:t>
            </a:r>
          </a:p>
          <a:p>
            <a:pPr>
              <a:spcBef>
                <a:spcPts val="1500"/>
              </a:spcBef>
            </a:pPr>
            <a:r>
              <a:rPr lang="en-US" dirty="0"/>
              <a:t>Retinopathy is not reversible</a:t>
            </a:r>
          </a:p>
          <a:p>
            <a:pPr>
              <a:spcBef>
                <a:spcPts val="1500"/>
              </a:spcBef>
            </a:pPr>
            <a:r>
              <a:rPr lang="en-US" dirty="0"/>
              <a:t>Patient education is crucial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54C48-38C3-4B0E-A509-92DA9A3A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Marmor</a:t>
            </a:r>
            <a:r>
              <a:rPr lang="en-US" dirty="0"/>
              <a:t> MF, et al; AAO. </a:t>
            </a:r>
            <a:r>
              <a:rPr lang="en-US" i="1" dirty="0"/>
              <a:t>Ophthalmology</a:t>
            </a:r>
            <a:r>
              <a:rPr lang="en-US" dirty="0"/>
              <a:t>. 2016;123(6):1386-1394.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795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Chart 250">
            <a:extLst>
              <a:ext uri="{FF2B5EF4-FFF2-40B4-BE49-F238E27FC236}">
                <a16:creationId xmlns:a16="http://schemas.microsoft.com/office/drawing/2014/main" id="{1D12C32B-EC38-4930-A3F3-352D460F8A52}"/>
              </a:ext>
            </a:extLst>
          </p:cNvPr>
          <p:cNvGraphicFramePr/>
          <p:nvPr/>
        </p:nvGraphicFramePr>
        <p:xfrm>
          <a:off x="4480594" y="1161755"/>
          <a:ext cx="3520406" cy="309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HCQ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4038600" cy="3575627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100" dirty="0"/>
              <a:t>Effective in early, mild disease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Associated with fewer thromboembolic events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Decreases damage scores at 5 years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22146-6543-482B-B5B1-CDBEB7AE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Broder A, et al. </a:t>
            </a:r>
            <a:r>
              <a:rPr lang="en-US" i="1" dirty="0"/>
              <a:t>J </a:t>
            </a:r>
            <a:r>
              <a:rPr lang="en-US" i="1" dirty="0" err="1"/>
              <a:t>Rheumatol</a:t>
            </a:r>
            <a:r>
              <a:rPr lang="en-US" dirty="0"/>
              <a:t>. 2013 Jan;40(1):30-3. Zheng ZH, et al</a:t>
            </a:r>
            <a:r>
              <a:rPr lang="en-US" i="1" dirty="0"/>
              <a:t>. Lupus</a:t>
            </a:r>
            <a:r>
              <a:rPr lang="en-US" dirty="0"/>
              <a:t>. 2012;21(10):1049-1056.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2FDDA21-E452-4763-B4E8-294F766AFAE1}"/>
              </a:ext>
            </a:extLst>
          </p:cNvPr>
          <p:cNvGrpSpPr/>
          <p:nvPr/>
        </p:nvGrpSpPr>
        <p:grpSpPr>
          <a:xfrm>
            <a:off x="5066923" y="1454328"/>
            <a:ext cx="2713196" cy="1358741"/>
            <a:chOff x="5231896" y="1939103"/>
            <a:chExt cx="3617595" cy="1811655"/>
          </a:xfrm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6B562E52-B6AC-4C9D-9D5B-08B545DD164C}"/>
                </a:ext>
              </a:extLst>
            </p:cNvPr>
            <p:cNvSpPr/>
            <p:nvPr/>
          </p:nvSpPr>
          <p:spPr>
            <a:xfrm>
              <a:off x="6757801" y="3146873"/>
              <a:ext cx="2091690" cy="603885"/>
            </a:xfrm>
            <a:custGeom>
              <a:avLst/>
              <a:gdLst>
                <a:gd name="connsiteX0" fmla="*/ 2091690 w 2091690"/>
                <a:gd name="connsiteY0" fmla="*/ 603885 h 603885"/>
                <a:gd name="connsiteX1" fmla="*/ 630555 w 2091690"/>
                <a:gd name="connsiteY1" fmla="*/ 603885 h 603885"/>
                <a:gd name="connsiteX2" fmla="*/ 630555 w 2091690"/>
                <a:gd name="connsiteY2" fmla="*/ 388620 h 603885"/>
                <a:gd name="connsiteX3" fmla="*/ 441960 w 2091690"/>
                <a:gd name="connsiteY3" fmla="*/ 388620 h 603885"/>
                <a:gd name="connsiteX4" fmla="*/ 441960 w 2091690"/>
                <a:gd name="connsiteY4" fmla="*/ 207645 h 603885"/>
                <a:gd name="connsiteX5" fmla="*/ 179070 w 2091690"/>
                <a:gd name="connsiteY5" fmla="*/ 207645 h 603885"/>
                <a:gd name="connsiteX6" fmla="*/ 179070 w 2091690"/>
                <a:gd name="connsiteY6" fmla="*/ 99060 h 603885"/>
                <a:gd name="connsiteX7" fmla="*/ 131445 w 2091690"/>
                <a:gd name="connsiteY7" fmla="*/ 99060 h 603885"/>
                <a:gd name="connsiteX8" fmla="*/ 131445 w 2091690"/>
                <a:gd name="connsiteY8" fmla="*/ 0 h 603885"/>
                <a:gd name="connsiteX9" fmla="*/ 0 w 2091690"/>
                <a:gd name="connsiteY9" fmla="*/ 0 h 6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1690" h="603885">
                  <a:moveTo>
                    <a:pt x="2091690" y="603885"/>
                  </a:moveTo>
                  <a:lnTo>
                    <a:pt x="630555" y="603885"/>
                  </a:lnTo>
                  <a:lnTo>
                    <a:pt x="630555" y="388620"/>
                  </a:lnTo>
                  <a:lnTo>
                    <a:pt x="441960" y="388620"/>
                  </a:lnTo>
                  <a:lnTo>
                    <a:pt x="441960" y="207645"/>
                  </a:lnTo>
                  <a:lnTo>
                    <a:pt x="179070" y="207645"/>
                  </a:lnTo>
                  <a:lnTo>
                    <a:pt x="179070" y="99060"/>
                  </a:lnTo>
                  <a:lnTo>
                    <a:pt x="131445" y="99060"/>
                  </a:lnTo>
                  <a:lnTo>
                    <a:pt x="131445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7348753-C4E5-4F27-BDC1-7562297D7E7B}"/>
                </a:ext>
              </a:extLst>
            </p:cNvPr>
            <p:cNvSpPr/>
            <p:nvPr/>
          </p:nvSpPr>
          <p:spPr>
            <a:xfrm>
              <a:off x="5292856" y="1942913"/>
              <a:ext cx="1697355" cy="156210"/>
            </a:xfrm>
            <a:custGeom>
              <a:avLst/>
              <a:gdLst>
                <a:gd name="connsiteX0" fmla="*/ 0 w 1697355"/>
                <a:gd name="connsiteY0" fmla="*/ 0 h 156210"/>
                <a:gd name="connsiteX1" fmla="*/ 304800 w 1697355"/>
                <a:gd name="connsiteY1" fmla="*/ 0 h 156210"/>
                <a:gd name="connsiteX2" fmla="*/ 304800 w 1697355"/>
                <a:gd name="connsiteY2" fmla="*/ 34290 h 156210"/>
                <a:gd name="connsiteX3" fmla="*/ 845820 w 1697355"/>
                <a:gd name="connsiteY3" fmla="*/ 34290 h 156210"/>
                <a:gd name="connsiteX4" fmla="*/ 845820 w 1697355"/>
                <a:gd name="connsiteY4" fmla="*/ 156210 h 156210"/>
                <a:gd name="connsiteX5" fmla="*/ 1697355 w 1697355"/>
                <a:gd name="connsiteY5" fmla="*/ 156210 h 15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355" h="156210">
                  <a:moveTo>
                    <a:pt x="0" y="0"/>
                  </a:moveTo>
                  <a:lnTo>
                    <a:pt x="304800" y="0"/>
                  </a:lnTo>
                  <a:lnTo>
                    <a:pt x="304800" y="34290"/>
                  </a:lnTo>
                  <a:lnTo>
                    <a:pt x="845820" y="34290"/>
                  </a:lnTo>
                  <a:lnTo>
                    <a:pt x="845820" y="156210"/>
                  </a:lnTo>
                  <a:lnTo>
                    <a:pt x="1697355" y="156210"/>
                  </a:lnTo>
                </a:path>
              </a:pathLst>
            </a:custGeom>
            <a:noFill/>
            <a:ln w="28575"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6A66D9B-56CB-4AAB-82E4-9BBCFB1C0BE2}"/>
                </a:ext>
              </a:extLst>
            </p:cNvPr>
            <p:cNvSpPr/>
            <p:nvPr/>
          </p:nvSpPr>
          <p:spPr>
            <a:xfrm>
              <a:off x="5231896" y="1939103"/>
              <a:ext cx="1531620" cy="1202055"/>
            </a:xfrm>
            <a:custGeom>
              <a:avLst/>
              <a:gdLst>
                <a:gd name="connsiteX0" fmla="*/ 0 w 1537335"/>
                <a:gd name="connsiteY0" fmla="*/ 0 h 1133475"/>
                <a:gd name="connsiteX1" fmla="*/ 180975 w 1537335"/>
                <a:gd name="connsiteY1" fmla="*/ 0 h 1133475"/>
                <a:gd name="connsiteX2" fmla="*/ 180975 w 1537335"/>
                <a:gd name="connsiteY2" fmla="*/ 43815 h 1133475"/>
                <a:gd name="connsiteX3" fmla="*/ 280035 w 1537335"/>
                <a:gd name="connsiteY3" fmla="*/ 43815 h 1133475"/>
                <a:gd name="connsiteX4" fmla="*/ 280035 w 1537335"/>
                <a:gd name="connsiteY4" fmla="*/ 83820 h 1133475"/>
                <a:gd name="connsiteX5" fmla="*/ 382905 w 1537335"/>
                <a:gd name="connsiteY5" fmla="*/ 83820 h 1133475"/>
                <a:gd name="connsiteX6" fmla="*/ 382905 w 1537335"/>
                <a:gd name="connsiteY6" fmla="*/ 156210 h 1133475"/>
                <a:gd name="connsiteX7" fmla="*/ 474345 w 1537335"/>
                <a:gd name="connsiteY7" fmla="*/ 156210 h 1133475"/>
                <a:gd name="connsiteX8" fmla="*/ 474345 w 1537335"/>
                <a:gd name="connsiteY8" fmla="*/ 209550 h 1133475"/>
                <a:gd name="connsiteX9" fmla="*/ 523875 w 1537335"/>
                <a:gd name="connsiteY9" fmla="*/ 209550 h 1133475"/>
                <a:gd name="connsiteX10" fmla="*/ 523875 w 1537335"/>
                <a:gd name="connsiteY10" fmla="*/ 245745 h 1133475"/>
                <a:gd name="connsiteX11" fmla="*/ 579120 w 1537335"/>
                <a:gd name="connsiteY11" fmla="*/ 245745 h 1133475"/>
                <a:gd name="connsiteX12" fmla="*/ 579120 w 1537335"/>
                <a:gd name="connsiteY12" fmla="*/ 302895 h 1133475"/>
                <a:gd name="connsiteX13" fmla="*/ 721995 w 1537335"/>
                <a:gd name="connsiteY13" fmla="*/ 302895 h 1133475"/>
                <a:gd name="connsiteX14" fmla="*/ 721995 w 1537335"/>
                <a:gd name="connsiteY14" fmla="*/ 361950 h 1133475"/>
                <a:gd name="connsiteX15" fmla="*/ 746760 w 1537335"/>
                <a:gd name="connsiteY15" fmla="*/ 386715 h 1133475"/>
                <a:gd name="connsiteX16" fmla="*/ 842010 w 1537335"/>
                <a:gd name="connsiteY16" fmla="*/ 386715 h 1133475"/>
                <a:gd name="connsiteX17" fmla="*/ 842010 w 1537335"/>
                <a:gd name="connsiteY17" fmla="*/ 533400 h 1133475"/>
                <a:gd name="connsiteX18" fmla="*/ 962025 w 1537335"/>
                <a:gd name="connsiteY18" fmla="*/ 533400 h 1133475"/>
                <a:gd name="connsiteX19" fmla="*/ 962025 w 1537335"/>
                <a:gd name="connsiteY19" fmla="*/ 571500 h 1133475"/>
                <a:gd name="connsiteX20" fmla="*/ 1042035 w 1537335"/>
                <a:gd name="connsiteY20" fmla="*/ 571500 h 1133475"/>
                <a:gd name="connsiteX21" fmla="*/ 1042035 w 1537335"/>
                <a:gd name="connsiteY21" fmla="*/ 653415 h 1133475"/>
                <a:gd name="connsiteX22" fmla="*/ 1097280 w 1537335"/>
                <a:gd name="connsiteY22" fmla="*/ 653415 h 1133475"/>
                <a:gd name="connsiteX23" fmla="*/ 1097280 w 1537335"/>
                <a:gd name="connsiteY23" fmla="*/ 725805 h 1133475"/>
                <a:gd name="connsiteX24" fmla="*/ 1179195 w 1537335"/>
                <a:gd name="connsiteY24" fmla="*/ 725805 h 1133475"/>
                <a:gd name="connsiteX25" fmla="*/ 1179195 w 1537335"/>
                <a:gd name="connsiteY25" fmla="*/ 790575 h 1133475"/>
                <a:gd name="connsiteX26" fmla="*/ 1325880 w 1537335"/>
                <a:gd name="connsiteY26" fmla="*/ 790575 h 1133475"/>
                <a:gd name="connsiteX27" fmla="*/ 1325880 w 1537335"/>
                <a:gd name="connsiteY27" fmla="*/ 851535 h 1133475"/>
                <a:gd name="connsiteX28" fmla="*/ 1455420 w 1537335"/>
                <a:gd name="connsiteY28" fmla="*/ 851535 h 1133475"/>
                <a:gd name="connsiteX29" fmla="*/ 1455420 w 1537335"/>
                <a:gd name="connsiteY29" fmla="*/ 969645 h 1133475"/>
                <a:gd name="connsiteX30" fmla="*/ 1503045 w 1537335"/>
                <a:gd name="connsiteY30" fmla="*/ 969645 h 1133475"/>
                <a:gd name="connsiteX31" fmla="*/ 1503045 w 1537335"/>
                <a:gd name="connsiteY31" fmla="*/ 1021080 h 1133475"/>
                <a:gd name="connsiteX32" fmla="*/ 1529715 w 1537335"/>
                <a:gd name="connsiteY32" fmla="*/ 1021080 h 1133475"/>
                <a:gd name="connsiteX33" fmla="*/ 1537335 w 1537335"/>
                <a:gd name="connsiteY33" fmla="*/ 1133475 h 1133475"/>
                <a:gd name="connsiteX0" fmla="*/ 0 w 1537335"/>
                <a:gd name="connsiteY0" fmla="*/ 0 h 1133475"/>
                <a:gd name="connsiteX1" fmla="*/ 180975 w 1537335"/>
                <a:gd name="connsiteY1" fmla="*/ 0 h 1133475"/>
                <a:gd name="connsiteX2" fmla="*/ 180975 w 1537335"/>
                <a:gd name="connsiteY2" fmla="*/ 43815 h 1133475"/>
                <a:gd name="connsiteX3" fmla="*/ 280035 w 1537335"/>
                <a:gd name="connsiteY3" fmla="*/ 43815 h 1133475"/>
                <a:gd name="connsiteX4" fmla="*/ 280035 w 1537335"/>
                <a:gd name="connsiteY4" fmla="*/ 83820 h 1133475"/>
                <a:gd name="connsiteX5" fmla="*/ 382905 w 1537335"/>
                <a:gd name="connsiteY5" fmla="*/ 83820 h 1133475"/>
                <a:gd name="connsiteX6" fmla="*/ 382905 w 1537335"/>
                <a:gd name="connsiteY6" fmla="*/ 156210 h 1133475"/>
                <a:gd name="connsiteX7" fmla="*/ 474345 w 1537335"/>
                <a:gd name="connsiteY7" fmla="*/ 156210 h 1133475"/>
                <a:gd name="connsiteX8" fmla="*/ 474345 w 1537335"/>
                <a:gd name="connsiteY8" fmla="*/ 209550 h 1133475"/>
                <a:gd name="connsiteX9" fmla="*/ 523875 w 1537335"/>
                <a:gd name="connsiteY9" fmla="*/ 209550 h 1133475"/>
                <a:gd name="connsiteX10" fmla="*/ 523875 w 1537335"/>
                <a:gd name="connsiteY10" fmla="*/ 245745 h 1133475"/>
                <a:gd name="connsiteX11" fmla="*/ 579120 w 1537335"/>
                <a:gd name="connsiteY11" fmla="*/ 245745 h 1133475"/>
                <a:gd name="connsiteX12" fmla="*/ 579120 w 1537335"/>
                <a:gd name="connsiteY12" fmla="*/ 302895 h 1133475"/>
                <a:gd name="connsiteX13" fmla="*/ 721995 w 1537335"/>
                <a:gd name="connsiteY13" fmla="*/ 302895 h 1133475"/>
                <a:gd name="connsiteX14" fmla="*/ 721995 w 1537335"/>
                <a:gd name="connsiteY14" fmla="*/ 361950 h 1133475"/>
                <a:gd name="connsiteX15" fmla="*/ 746760 w 1537335"/>
                <a:gd name="connsiteY15" fmla="*/ 386715 h 1133475"/>
                <a:gd name="connsiteX16" fmla="*/ 842010 w 1537335"/>
                <a:gd name="connsiteY16" fmla="*/ 386715 h 1133475"/>
                <a:gd name="connsiteX17" fmla="*/ 842010 w 1537335"/>
                <a:gd name="connsiteY17" fmla="*/ 533400 h 1133475"/>
                <a:gd name="connsiteX18" fmla="*/ 962025 w 1537335"/>
                <a:gd name="connsiteY18" fmla="*/ 533400 h 1133475"/>
                <a:gd name="connsiteX19" fmla="*/ 962025 w 1537335"/>
                <a:gd name="connsiteY19" fmla="*/ 571500 h 1133475"/>
                <a:gd name="connsiteX20" fmla="*/ 1042035 w 1537335"/>
                <a:gd name="connsiteY20" fmla="*/ 571500 h 1133475"/>
                <a:gd name="connsiteX21" fmla="*/ 1042035 w 1537335"/>
                <a:gd name="connsiteY21" fmla="*/ 653415 h 1133475"/>
                <a:gd name="connsiteX22" fmla="*/ 1097280 w 1537335"/>
                <a:gd name="connsiteY22" fmla="*/ 653415 h 1133475"/>
                <a:gd name="connsiteX23" fmla="*/ 1097280 w 1537335"/>
                <a:gd name="connsiteY23" fmla="*/ 725805 h 1133475"/>
                <a:gd name="connsiteX24" fmla="*/ 1179195 w 1537335"/>
                <a:gd name="connsiteY24" fmla="*/ 725805 h 1133475"/>
                <a:gd name="connsiteX25" fmla="*/ 1179195 w 1537335"/>
                <a:gd name="connsiteY25" fmla="*/ 790575 h 1133475"/>
                <a:gd name="connsiteX26" fmla="*/ 1325880 w 1537335"/>
                <a:gd name="connsiteY26" fmla="*/ 790575 h 1133475"/>
                <a:gd name="connsiteX27" fmla="*/ 1325880 w 1537335"/>
                <a:gd name="connsiteY27" fmla="*/ 851535 h 1133475"/>
                <a:gd name="connsiteX28" fmla="*/ 1455420 w 1537335"/>
                <a:gd name="connsiteY28" fmla="*/ 851535 h 1133475"/>
                <a:gd name="connsiteX29" fmla="*/ 1455420 w 1537335"/>
                <a:gd name="connsiteY29" fmla="*/ 969645 h 1133475"/>
                <a:gd name="connsiteX30" fmla="*/ 1503045 w 1537335"/>
                <a:gd name="connsiteY30" fmla="*/ 969645 h 1133475"/>
                <a:gd name="connsiteX31" fmla="*/ 1503045 w 1537335"/>
                <a:gd name="connsiteY31" fmla="*/ 1021080 h 1133475"/>
                <a:gd name="connsiteX32" fmla="*/ 1529715 w 1537335"/>
                <a:gd name="connsiteY32" fmla="*/ 1021080 h 1133475"/>
                <a:gd name="connsiteX33" fmla="*/ 1537335 w 1537335"/>
                <a:gd name="connsiteY33" fmla="*/ 1133475 h 1133475"/>
                <a:gd name="connsiteX0" fmla="*/ 0 w 1531620"/>
                <a:gd name="connsiteY0" fmla="*/ 0 h 1202055"/>
                <a:gd name="connsiteX1" fmla="*/ 180975 w 1531620"/>
                <a:gd name="connsiteY1" fmla="*/ 0 h 1202055"/>
                <a:gd name="connsiteX2" fmla="*/ 180975 w 1531620"/>
                <a:gd name="connsiteY2" fmla="*/ 43815 h 1202055"/>
                <a:gd name="connsiteX3" fmla="*/ 280035 w 1531620"/>
                <a:gd name="connsiteY3" fmla="*/ 43815 h 1202055"/>
                <a:gd name="connsiteX4" fmla="*/ 280035 w 1531620"/>
                <a:gd name="connsiteY4" fmla="*/ 83820 h 1202055"/>
                <a:gd name="connsiteX5" fmla="*/ 382905 w 1531620"/>
                <a:gd name="connsiteY5" fmla="*/ 83820 h 1202055"/>
                <a:gd name="connsiteX6" fmla="*/ 382905 w 1531620"/>
                <a:gd name="connsiteY6" fmla="*/ 156210 h 1202055"/>
                <a:gd name="connsiteX7" fmla="*/ 474345 w 1531620"/>
                <a:gd name="connsiteY7" fmla="*/ 156210 h 1202055"/>
                <a:gd name="connsiteX8" fmla="*/ 474345 w 1531620"/>
                <a:gd name="connsiteY8" fmla="*/ 209550 h 1202055"/>
                <a:gd name="connsiteX9" fmla="*/ 523875 w 1531620"/>
                <a:gd name="connsiteY9" fmla="*/ 209550 h 1202055"/>
                <a:gd name="connsiteX10" fmla="*/ 523875 w 1531620"/>
                <a:gd name="connsiteY10" fmla="*/ 245745 h 1202055"/>
                <a:gd name="connsiteX11" fmla="*/ 579120 w 1531620"/>
                <a:gd name="connsiteY11" fmla="*/ 245745 h 1202055"/>
                <a:gd name="connsiteX12" fmla="*/ 579120 w 1531620"/>
                <a:gd name="connsiteY12" fmla="*/ 302895 h 1202055"/>
                <a:gd name="connsiteX13" fmla="*/ 721995 w 1531620"/>
                <a:gd name="connsiteY13" fmla="*/ 302895 h 1202055"/>
                <a:gd name="connsiteX14" fmla="*/ 721995 w 1531620"/>
                <a:gd name="connsiteY14" fmla="*/ 361950 h 1202055"/>
                <a:gd name="connsiteX15" fmla="*/ 746760 w 1531620"/>
                <a:gd name="connsiteY15" fmla="*/ 386715 h 1202055"/>
                <a:gd name="connsiteX16" fmla="*/ 842010 w 1531620"/>
                <a:gd name="connsiteY16" fmla="*/ 386715 h 1202055"/>
                <a:gd name="connsiteX17" fmla="*/ 842010 w 1531620"/>
                <a:gd name="connsiteY17" fmla="*/ 533400 h 1202055"/>
                <a:gd name="connsiteX18" fmla="*/ 962025 w 1531620"/>
                <a:gd name="connsiteY18" fmla="*/ 533400 h 1202055"/>
                <a:gd name="connsiteX19" fmla="*/ 962025 w 1531620"/>
                <a:gd name="connsiteY19" fmla="*/ 571500 h 1202055"/>
                <a:gd name="connsiteX20" fmla="*/ 1042035 w 1531620"/>
                <a:gd name="connsiteY20" fmla="*/ 571500 h 1202055"/>
                <a:gd name="connsiteX21" fmla="*/ 1042035 w 1531620"/>
                <a:gd name="connsiteY21" fmla="*/ 653415 h 1202055"/>
                <a:gd name="connsiteX22" fmla="*/ 1097280 w 1531620"/>
                <a:gd name="connsiteY22" fmla="*/ 653415 h 1202055"/>
                <a:gd name="connsiteX23" fmla="*/ 1097280 w 1531620"/>
                <a:gd name="connsiteY23" fmla="*/ 725805 h 1202055"/>
                <a:gd name="connsiteX24" fmla="*/ 1179195 w 1531620"/>
                <a:gd name="connsiteY24" fmla="*/ 725805 h 1202055"/>
                <a:gd name="connsiteX25" fmla="*/ 1179195 w 1531620"/>
                <a:gd name="connsiteY25" fmla="*/ 790575 h 1202055"/>
                <a:gd name="connsiteX26" fmla="*/ 1325880 w 1531620"/>
                <a:gd name="connsiteY26" fmla="*/ 790575 h 1202055"/>
                <a:gd name="connsiteX27" fmla="*/ 1325880 w 1531620"/>
                <a:gd name="connsiteY27" fmla="*/ 851535 h 1202055"/>
                <a:gd name="connsiteX28" fmla="*/ 1455420 w 1531620"/>
                <a:gd name="connsiteY28" fmla="*/ 851535 h 1202055"/>
                <a:gd name="connsiteX29" fmla="*/ 1455420 w 1531620"/>
                <a:gd name="connsiteY29" fmla="*/ 969645 h 1202055"/>
                <a:gd name="connsiteX30" fmla="*/ 1503045 w 1531620"/>
                <a:gd name="connsiteY30" fmla="*/ 969645 h 1202055"/>
                <a:gd name="connsiteX31" fmla="*/ 1503045 w 1531620"/>
                <a:gd name="connsiteY31" fmla="*/ 1021080 h 1202055"/>
                <a:gd name="connsiteX32" fmla="*/ 1529715 w 1531620"/>
                <a:gd name="connsiteY32" fmla="*/ 1021080 h 1202055"/>
                <a:gd name="connsiteX33" fmla="*/ 1531620 w 1531620"/>
                <a:gd name="connsiteY33" fmla="*/ 1202055 h 1202055"/>
                <a:gd name="connsiteX0" fmla="*/ 0 w 1531620"/>
                <a:gd name="connsiteY0" fmla="*/ 0 h 1215460"/>
                <a:gd name="connsiteX1" fmla="*/ 180975 w 1531620"/>
                <a:gd name="connsiteY1" fmla="*/ 0 h 1215460"/>
                <a:gd name="connsiteX2" fmla="*/ 180975 w 1531620"/>
                <a:gd name="connsiteY2" fmla="*/ 43815 h 1215460"/>
                <a:gd name="connsiteX3" fmla="*/ 280035 w 1531620"/>
                <a:gd name="connsiteY3" fmla="*/ 43815 h 1215460"/>
                <a:gd name="connsiteX4" fmla="*/ 280035 w 1531620"/>
                <a:gd name="connsiteY4" fmla="*/ 83820 h 1215460"/>
                <a:gd name="connsiteX5" fmla="*/ 382905 w 1531620"/>
                <a:gd name="connsiteY5" fmla="*/ 83820 h 1215460"/>
                <a:gd name="connsiteX6" fmla="*/ 382905 w 1531620"/>
                <a:gd name="connsiteY6" fmla="*/ 156210 h 1215460"/>
                <a:gd name="connsiteX7" fmla="*/ 474345 w 1531620"/>
                <a:gd name="connsiteY7" fmla="*/ 156210 h 1215460"/>
                <a:gd name="connsiteX8" fmla="*/ 474345 w 1531620"/>
                <a:gd name="connsiteY8" fmla="*/ 209550 h 1215460"/>
                <a:gd name="connsiteX9" fmla="*/ 523875 w 1531620"/>
                <a:gd name="connsiteY9" fmla="*/ 209550 h 1215460"/>
                <a:gd name="connsiteX10" fmla="*/ 523875 w 1531620"/>
                <a:gd name="connsiteY10" fmla="*/ 245745 h 1215460"/>
                <a:gd name="connsiteX11" fmla="*/ 579120 w 1531620"/>
                <a:gd name="connsiteY11" fmla="*/ 245745 h 1215460"/>
                <a:gd name="connsiteX12" fmla="*/ 579120 w 1531620"/>
                <a:gd name="connsiteY12" fmla="*/ 302895 h 1215460"/>
                <a:gd name="connsiteX13" fmla="*/ 721995 w 1531620"/>
                <a:gd name="connsiteY13" fmla="*/ 302895 h 1215460"/>
                <a:gd name="connsiteX14" fmla="*/ 721995 w 1531620"/>
                <a:gd name="connsiteY14" fmla="*/ 361950 h 1215460"/>
                <a:gd name="connsiteX15" fmla="*/ 746760 w 1531620"/>
                <a:gd name="connsiteY15" fmla="*/ 386715 h 1215460"/>
                <a:gd name="connsiteX16" fmla="*/ 842010 w 1531620"/>
                <a:gd name="connsiteY16" fmla="*/ 386715 h 1215460"/>
                <a:gd name="connsiteX17" fmla="*/ 842010 w 1531620"/>
                <a:gd name="connsiteY17" fmla="*/ 533400 h 1215460"/>
                <a:gd name="connsiteX18" fmla="*/ 962025 w 1531620"/>
                <a:gd name="connsiteY18" fmla="*/ 533400 h 1215460"/>
                <a:gd name="connsiteX19" fmla="*/ 962025 w 1531620"/>
                <a:gd name="connsiteY19" fmla="*/ 571500 h 1215460"/>
                <a:gd name="connsiteX20" fmla="*/ 1042035 w 1531620"/>
                <a:gd name="connsiteY20" fmla="*/ 571500 h 1215460"/>
                <a:gd name="connsiteX21" fmla="*/ 1042035 w 1531620"/>
                <a:gd name="connsiteY21" fmla="*/ 653415 h 1215460"/>
                <a:gd name="connsiteX22" fmla="*/ 1097280 w 1531620"/>
                <a:gd name="connsiteY22" fmla="*/ 653415 h 1215460"/>
                <a:gd name="connsiteX23" fmla="*/ 1097280 w 1531620"/>
                <a:gd name="connsiteY23" fmla="*/ 725805 h 1215460"/>
                <a:gd name="connsiteX24" fmla="*/ 1179195 w 1531620"/>
                <a:gd name="connsiteY24" fmla="*/ 725805 h 1215460"/>
                <a:gd name="connsiteX25" fmla="*/ 1179195 w 1531620"/>
                <a:gd name="connsiteY25" fmla="*/ 790575 h 1215460"/>
                <a:gd name="connsiteX26" fmla="*/ 1325880 w 1531620"/>
                <a:gd name="connsiteY26" fmla="*/ 790575 h 1215460"/>
                <a:gd name="connsiteX27" fmla="*/ 1325880 w 1531620"/>
                <a:gd name="connsiteY27" fmla="*/ 851535 h 1215460"/>
                <a:gd name="connsiteX28" fmla="*/ 1455420 w 1531620"/>
                <a:gd name="connsiteY28" fmla="*/ 851535 h 1215460"/>
                <a:gd name="connsiteX29" fmla="*/ 1455420 w 1531620"/>
                <a:gd name="connsiteY29" fmla="*/ 969645 h 1215460"/>
                <a:gd name="connsiteX30" fmla="*/ 1503045 w 1531620"/>
                <a:gd name="connsiteY30" fmla="*/ 969645 h 1215460"/>
                <a:gd name="connsiteX31" fmla="*/ 1503045 w 1531620"/>
                <a:gd name="connsiteY31" fmla="*/ 1021080 h 1215460"/>
                <a:gd name="connsiteX32" fmla="*/ 1529715 w 1531620"/>
                <a:gd name="connsiteY32" fmla="*/ 1021080 h 1215460"/>
                <a:gd name="connsiteX33" fmla="*/ 1531620 w 1531620"/>
                <a:gd name="connsiteY33" fmla="*/ 1202055 h 1215460"/>
                <a:gd name="connsiteX34" fmla="*/ 1529715 w 1531620"/>
                <a:gd name="connsiteY34" fmla="*/ 1202055 h 1215460"/>
                <a:gd name="connsiteX0" fmla="*/ 0 w 1632586"/>
                <a:gd name="connsiteY0" fmla="*/ 0 h 1216524"/>
                <a:gd name="connsiteX1" fmla="*/ 180975 w 1632586"/>
                <a:gd name="connsiteY1" fmla="*/ 0 h 1216524"/>
                <a:gd name="connsiteX2" fmla="*/ 180975 w 1632586"/>
                <a:gd name="connsiteY2" fmla="*/ 43815 h 1216524"/>
                <a:gd name="connsiteX3" fmla="*/ 280035 w 1632586"/>
                <a:gd name="connsiteY3" fmla="*/ 43815 h 1216524"/>
                <a:gd name="connsiteX4" fmla="*/ 280035 w 1632586"/>
                <a:gd name="connsiteY4" fmla="*/ 83820 h 1216524"/>
                <a:gd name="connsiteX5" fmla="*/ 382905 w 1632586"/>
                <a:gd name="connsiteY5" fmla="*/ 83820 h 1216524"/>
                <a:gd name="connsiteX6" fmla="*/ 382905 w 1632586"/>
                <a:gd name="connsiteY6" fmla="*/ 156210 h 1216524"/>
                <a:gd name="connsiteX7" fmla="*/ 474345 w 1632586"/>
                <a:gd name="connsiteY7" fmla="*/ 156210 h 1216524"/>
                <a:gd name="connsiteX8" fmla="*/ 474345 w 1632586"/>
                <a:gd name="connsiteY8" fmla="*/ 209550 h 1216524"/>
                <a:gd name="connsiteX9" fmla="*/ 523875 w 1632586"/>
                <a:gd name="connsiteY9" fmla="*/ 209550 h 1216524"/>
                <a:gd name="connsiteX10" fmla="*/ 523875 w 1632586"/>
                <a:gd name="connsiteY10" fmla="*/ 245745 h 1216524"/>
                <a:gd name="connsiteX11" fmla="*/ 579120 w 1632586"/>
                <a:gd name="connsiteY11" fmla="*/ 245745 h 1216524"/>
                <a:gd name="connsiteX12" fmla="*/ 579120 w 1632586"/>
                <a:gd name="connsiteY12" fmla="*/ 302895 h 1216524"/>
                <a:gd name="connsiteX13" fmla="*/ 721995 w 1632586"/>
                <a:gd name="connsiteY13" fmla="*/ 302895 h 1216524"/>
                <a:gd name="connsiteX14" fmla="*/ 721995 w 1632586"/>
                <a:gd name="connsiteY14" fmla="*/ 361950 h 1216524"/>
                <a:gd name="connsiteX15" fmla="*/ 746760 w 1632586"/>
                <a:gd name="connsiteY15" fmla="*/ 386715 h 1216524"/>
                <a:gd name="connsiteX16" fmla="*/ 842010 w 1632586"/>
                <a:gd name="connsiteY16" fmla="*/ 386715 h 1216524"/>
                <a:gd name="connsiteX17" fmla="*/ 842010 w 1632586"/>
                <a:gd name="connsiteY17" fmla="*/ 533400 h 1216524"/>
                <a:gd name="connsiteX18" fmla="*/ 962025 w 1632586"/>
                <a:gd name="connsiteY18" fmla="*/ 533400 h 1216524"/>
                <a:gd name="connsiteX19" fmla="*/ 962025 w 1632586"/>
                <a:gd name="connsiteY19" fmla="*/ 571500 h 1216524"/>
                <a:gd name="connsiteX20" fmla="*/ 1042035 w 1632586"/>
                <a:gd name="connsiteY20" fmla="*/ 571500 h 1216524"/>
                <a:gd name="connsiteX21" fmla="*/ 1042035 w 1632586"/>
                <a:gd name="connsiteY21" fmla="*/ 653415 h 1216524"/>
                <a:gd name="connsiteX22" fmla="*/ 1097280 w 1632586"/>
                <a:gd name="connsiteY22" fmla="*/ 653415 h 1216524"/>
                <a:gd name="connsiteX23" fmla="*/ 1097280 w 1632586"/>
                <a:gd name="connsiteY23" fmla="*/ 725805 h 1216524"/>
                <a:gd name="connsiteX24" fmla="*/ 1179195 w 1632586"/>
                <a:gd name="connsiteY24" fmla="*/ 725805 h 1216524"/>
                <a:gd name="connsiteX25" fmla="*/ 1179195 w 1632586"/>
                <a:gd name="connsiteY25" fmla="*/ 790575 h 1216524"/>
                <a:gd name="connsiteX26" fmla="*/ 1325880 w 1632586"/>
                <a:gd name="connsiteY26" fmla="*/ 790575 h 1216524"/>
                <a:gd name="connsiteX27" fmla="*/ 1325880 w 1632586"/>
                <a:gd name="connsiteY27" fmla="*/ 851535 h 1216524"/>
                <a:gd name="connsiteX28" fmla="*/ 1455420 w 1632586"/>
                <a:gd name="connsiteY28" fmla="*/ 851535 h 1216524"/>
                <a:gd name="connsiteX29" fmla="*/ 1455420 w 1632586"/>
                <a:gd name="connsiteY29" fmla="*/ 969645 h 1216524"/>
                <a:gd name="connsiteX30" fmla="*/ 1503045 w 1632586"/>
                <a:gd name="connsiteY30" fmla="*/ 969645 h 1216524"/>
                <a:gd name="connsiteX31" fmla="*/ 1503045 w 1632586"/>
                <a:gd name="connsiteY31" fmla="*/ 1021080 h 1216524"/>
                <a:gd name="connsiteX32" fmla="*/ 1529715 w 1632586"/>
                <a:gd name="connsiteY32" fmla="*/ 1021080 h 1216524"/>
                <a:gd name="connsiteX33" fmla="*/ 1531620 w 1632586"/>
                <a:gd name="connsiteY33" fmla="*/ 1202055 h 1216524"/>
                <a:gd name="connsiteX34" fmla="*/ 1632585 w 1632586"/>
                <a:gd name="connsiteY34" fmla="*/ 1205865 h 1216524"/>
                <a:gd name="connsiteX0" fmla="*/ 0 w 1531620"/>
                <a:gd name="connsiteY0" fmla="*/ 0 h 1202055"/>
                <a:gd name="connsiteX1" fmla="*/ 180975 w 1531620"/>
                <a:gd name="connsiteY1" fmla="*/ 0 h 1202055"/>
                <a:gd name="connsiteX2" fmla="*/ 180975 w 1531620"/>
                <a:gd name="connsiteY2" fmla="*/ 43815 h 1202055"/>
                <a:gd name="connsiteX3" fmla="*/ 280035 w 1531620"/>
                <a:gd name="connsiteY3" fmla="*/ 43815 h 1202055"/>
                <a:gd name="connsiteX4" fmla="*/ 280035 w 1531620"/>
                <a:gd name="connsiteY4" fmla="*/ 83820 h 1202055"/>
                <a:gd name="connsiteX5" fmla="*/ 382905 w 1531620"/>
                <a:gd name="connsiteY5" fmla="*/ 83820 h 1202055"/>
                <a:gd name="connsiteX6" fmla="*/ 382905 w 1531620"/>
                <a:gd name="connsiteY6" fmla="*/ 156210 h 1202055"/>
                <a:gd name="connsiteX7" fmla="*/ 474345 w 1531620"/>
                <a:gd name="connsiteY7" fmla="*/ 156210 h 1202055"/>
                <a:gd name="connsiteX8" fmla="*/ 474345 w 1531620"/>
                <a:gd name="connsiteY8" fmla="*/ 209550 h 1202055"/>
                <a:gd name="connsiteX9" fmla="*/ 523875 w 1531620"/>
                <a:gd name="connsiteY9" fmla="*/ 209550 h 1202055"/>
                <a:gd name="connsiteX10" fmla="*/ 523875 w 1531620"/>
                <a:gd name="connsiteY10" fmla="*/ 245745 h 1202055"/>
                <a:gd name="connsiteX11" fmla="*/ 579120 w 1531620"/>
                <a:gd name="connsiteY11" fmla="*/ 245745 h 1202055"/>
                <a:gd name="connsiteX12" fmla="*/ 579120 w 1531620"/>
                <a:gd name="connsiteY12" fmla="*/ 302895 h 1202055"/>
                <a:gd name="connsiteX13" fmla="*/ 721995 w 1531620"/>
                <a:gd name="connsiteY13" fmla="*/ 302895 h 1202055"/>
                <a:gd name="connsiteX14" fmla="*/ 721995 w 1531620"/>
                <a:gd name="connsiteY14" fmla="*/ 361950 h 1202055"/>
                <a:gd name="connsiteX15" fmla="*/ 746760 w 1531620"/>
                <a:gd name="connsiteY15" fmla="*/ 386715 h 1202055"/>
                <a:gd name="connsiteX16" fmla="*/ 842010 w 1531620"/>
                <a:gd name="connsiteY16" fmla="*/ 386715 h 1202055"/>
                <a:gd name="connsiteX17" fmla="*/ 842010 w 1531620"/>
                <a:gd name="connsiteY17" fmla="*/ 533400 h 1202055"/>
                <a:gd name="connsiteX18" fmla="*/ 962025 w 1531620"/>
                <a:gd name="connsiteY18" fmla="*/ 533400 h 1202055"/>
                <a:gd name="connsiteX19" fmla="*/ 962025 w 1531620"/>
                <a:gd name="connsiteY19" fmla="*/ 571500 h 1202055"/>
                <a:gd name="connsiteX20" fmla="*/ 1042035 w 1531620"/>
                <a:gd name="connsiteY20" fmla="*/ 571500 h 1202055"/>
                <a:gd name="connsiteX21" fmla="*/ 1042035 w 1531620"/>
                <a:gd name="connsiteY21" fmla="*/ 653415 h 1202055"/>
                <a:gd name="connsiteX22" fmla="*/ 1097280 w 1531620"/>
                <a:gd name="connsiteY22" fmla="*/ 653415 h 1202055"/>
                <a:gd name="connsiteX23" fmla="*/ 1097280 w 1531620"/>
                <a:gd name="connsiteY23" fmla="*/ 725805 h 1202055"/>
                <a:gd name="connsiteX24" fmla="*/ 1179195 w 1531620"/>
                <a:gd name="connsiteY24" fmla="*/ 725805 h 1202055"/>
                <a:gd name="connsiteX25" fmla="*/ 1179195 w 1531620"/>
                <a:gd name="connsiteY25" fmla="*/ 790575 h 1202055"/>
                <a:gd name="connsiteX26" fmla="*/ 1325880 w 1531620"/>
                <a:gd name="connsiteY26" fmla="*/ 790575 h 1202055"/>
                <a:gd name="connsiteX27" fmla="*/ 1325880 w 1531620"/>
                <a:gd name="connsiteY27" fmla="*/ 851535 h 1202055"/>
                <a:gd name="connsiteX28" fmla="*/ 1455420 w 1531620"/>
                <a:gd name="connsiteY28" fmla="*/ 851535 h 1202055"/>
                <a:gd name="connsiteX29" fmla="*/ 1455420 w 1531620"/>
                <a:gd name="connsiteY29" fmla="*/ 969645 h 1202055"/>
                <a:gd name="connsiteX30" fmla="*/ 1503045 w 1531620"/>
                <a:gd name="connsiteY30" fmla="*/ 969645 h 1202055"/>
                <a:gd name="connsiteX31" fmla="*/ 1503045 w 1531620"/>
                <a:gd name="connsiteY31" fmla="*/ 1021080 h 1202055"/>
                <a:gd name="connsiteX32" fmla="*/ 1529715 w 1531620"/>
                <a:gd name="connsiteY32" fmla="*/ 1021080 h 1202055"/>
                <a:gd name="connsiteX33" fmla="*/ 1531620 w 1531620"/>
                <a:gd name="connsiteY33" fmla="*/ 1202055 h 120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1620" h="1202055">
                  <a:moveTo>
                    <a:pt x="0" y="0"/>
                  </a:moveTo>
                  <a:lnTo>
                    <a:pt x="180975" y="0"/>
                  </a:lnTo>
                  <a:lnTo>
                    <a:pt x="180975" y="43815"/>
                  </a:lnTo>
                  <a:lnTo>
                    <a:pt x="280035" y="43815"/>
                  </a:lnTo>
                  <a:lnTo>
                    <a:pt x="280035" y="83820"/>
                  </a:lnTo>
                  <a:lnTo>
                    <a:pt x="382905" y="83820"/>
                  </a:lnTo>
                  <a:lnTo>
                    <a:pt x="382905" y="156210"/>
                  </a:lnTo>
                  <a:lnTo>
                    <a:pt x="474345" y="156210"/>
                  </a:lnTo>
                  <a:lnTo>
                    <a:pt x="474345" y="209550"/>
                  </a:lnTo>
                  <a:lnTo>
                    <a:pt x="523875" y="209550"/>
                  </a:lnTo>
                  <a:lnTo>
                    <a:pt x="523875" y="245745"/>
                  </a:lnTo>
                  <a:lnTo>
                    <a:pt x="579120" y="245745"/>
                  </a:lnTo>
                  <a:lnTo>
                    <a:pt x="579120" y="302895"/>
                  </a:lnTo>
                  <a:lnTo>
                    <a:pt x="721995" y="302895"/>
                  </a:lnTo>
                  <a:lnTo>
                    <a:pt x="721995" y="361950"/>
                  </a:lnTo>
                  <a:lnTo>
                    <a:pt x="746760" y="386715"/>
                  </a:lnTo>
                  <a:lnTo>
                    <a:pt x="842010" y="386715"/>
                  </a:lnTo>
                  <a:lnTo>
                    <a:pt x="842010" y="533400"/>
                  </a:lnTo>
                  <a:lnTo>
                    <a:pt x="962025" y="533400"/>
                  </a:lnTo>
                  <a:lnTo>
                    <a:pt x="962025" y="571500"/>
                  </a:lnTo>
                  <a:lnTo>
                    <a:pt x="1042035" y="571500"/>
                  </a:lnTo>
                  <a:lnTo>
                    <a:pt x="1042035" y="653415"/>
                  </a:lnTo>
                  <a:lnTo>
                    <a:pt x="1097280" y="653415"/>
                  </a:lnTo>
                  <a:lnTo>
                    <a:pt x="1097280" y="725805"/>
                  </a:lnTo>
                  <a:lnTo>
                    <a:pt x="1179195" y="725805"/>
                  </a:lnTo>
                  <a:lnTo>
                    <a:pt x="1179195" y="790575"/>
                  </a:lnTo>
                  <a:lnTo>
                    <a:pt x="1325880" y="790575"/>
                  </a:lnTo>
                  <a:lnTo>
                    <a:pt x="1325880" y="851535"/>
                  </a:lnTo>
                  <a:lnTo>
                    <a:pt x="1455420" y="851535"/>
                  </a:lnTo>
                  <a:lnTo>
                    <a:pt x="1455420" y="969645"/>
                  </a:lnTo>
                  <a:lnTo>
                    <a:pt x="1503045" y="969645"/>
                  </a:lnTo>
                  <a:lnTo>
                    <a:pt x="1503045" y="1021080"/>
                  </a:lnTo>
                  <a:lnTo>
                    <a:pt x="1529715" y="1021080"/>
                  </a:lnTo>
                  <a:lnTo>
                    <a:pt x="1531620" y="1202055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6D3D81-6738-4388-A3FE-4885C854E9DC}"/>
              </a:ext>
            </a:extLst>
          </p:cNvPr>
          <p:cNvGrpSpPr/>
          <p:nvPr/>
        </p:nvGrpSpPr>
        <p:grpSpPr>
          <a:xfrm>
            <a:off x="6877290" y="3080680"/>
            <a:ext cx="1156281" cy="738075"/>
            <a:chOff x="6877290" y="3080680"/>
            <a:chExt cx="1156281" cy="738075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7F324A22-FAD5-4667-8C3B-4DF663F89856}"/>
                </a:ext>
              </a:extLst>
            </p:cNvPr>
            <p:cNvSpPr/>
            <p:nvPr/>
          </p:nvSpPr>
          <p:spPr>
            <a:xfrm>
              <a:off x="7223734" y="3080680"/>
              <a:ext cx="8098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charset="0"/>
                </a:rPr>
                <a:t>Without HCQ</a:t>
              </a:r>
              <a:endParaRPr lang="en-US" sz="900" dirty="0"/>
            </a:p>
          </p:txBody>
        </p: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0BBFCB1C-9AEF-46E8-957F-4637F8DD4DF2}"/>
                </a:ext>
              </a:extLst>
            </p:cNvPr>
            <p:cNvCxnSpPr/>
            <p:nvPr/>
          </p:nvCxnSpPr>
          <p:spPr>
            <a:xfrm flipH="1">
              <a:off x="6877290" y="3201626"/>
              <a:ext cx="30769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95F065E5-D2F5-42B0-9D06-4B54AB921D26}"/>
                </a:ext>
              </a:extLst>
            </p:cNvPr>
            <p:cNvSpPr/>
            <p:nvPr/>
          </p:nvSpPr>
          <p:spPr>
            <a:xfrm>
              <a:off x="7223735" y="3334596"/>
              <a:ext cx="6495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charset="0"/>
                </a:rPr>
                <a:t>With HCQ</a:t>
              </a:r>
              <a:endParaRPr lang="en-US" sz="900" dirty="0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3AAC2699-AF87-41BB-B844-A43C5EEEB672}"/>
                </a:ext>
              </a:extLst>
            </p:cNvPr>
            <p:cNvCxnSpPr/>
            <p:nvPr/>
          </p:nvCxnSpPr>
          <p:spPr>
            <a:xfrm flipH="1">
              <a:off x="6877290" y="3455541"/>
              <a:ext cx="307692" cy="0"/>
            </a:xfrm>
            <a:prstGeom prst="line">
              <a:avLst/>
            </a:prstGeom>
            <a:ln w="28575">
              <a:solidFill>
                <a:srgbClr val="FFD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77468B12-5737-4DB1-8565-649C7029C2E6}"/>
                </a:ext>
              </a:extLst>
            </p:cNvPr>
            <p:cNvSpPr/>
            <p:nvPr/>
          </p:nvSpPr>
          <p:spPr>
            <a:xfrm>
              <a:off x="7223735" y="3587923"/>
              <a:ext cx="56137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latin typeface="Calibri" charset="0"/>
                </a:rPr>
                <a:t>P</a:t>
              </a:r>
              <a:r>
                <a:rPr lang="en-US" sz="900" dirty="0">
                  <a:latin typeface="Calibri" charset="0"/>
                </a:rPr>
                <a:t>=0.003</a:t>
              </a:r>
              <a:endParaRPr lang="en-US" sz="900" i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7270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Glucocorticoid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451"/>
            <a:ext cx="8229600" cy="3157790"/>
          </a:xfrm>
        </p:spPr>
        <p:txBody>
          <a:bodyPr numCol="2">
            <a:normAutofit/>
          </a:bodyPr>
          <a:lstStyle/>
          <a:p>
            <a:r>
              <a:rPr lang="en-US" sz="2000" dirty="0"/>
              <a:t>Multiple agents</a:t>
            </a:r>
          </a:p>
          <a:p>
            <a:pPr lvl="1"/>
            <a:r>
              <a:rPr lang="en-US" sz="1800" dirty="0"/>
              <a:t>Cortisol/hydrocortisone   </a:t>
            </a:r>
          </a:p>
          <a:p>
            <a:pPr lvl="1"/>
            <a:r>
              <a:rPr lang="en-US" sz="1800" dirty="0"/>
              <a:t>Prednisone/prednisolone </a:t>
            </a:r>
          </a:p>
          <a:p>
            <a:pPr lvl="1"/>
            <a:r>
              <a:rPr lang="en-US" sz="1800" dirty="0"/>
              <a:t>Methylprednisolone </a:t>
            </a:r>
          </a:p>
          <a:p>
            <a:pPr lvl="1"/>
            <a:r>
              <a:rPr lang="en-US" sz="1800" dirty="0"/>
              <a:t>Dexamethasone </a:t>
            </a:r>
          </a:p>
          <a:p>
            <a:pPr lvl="1"/>
            <a:r>
              <a:rPr lang="en-US" sz="1800" dirty="0"/>
              <a:t>Betamethasone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Well-established benefits</a:t>
            </a:r>
          </a:p>
          <a:p>
            <a:pPr lvl="1"/>
            <a:r>
              <a:rPr lang="en-US" sz="1800" dirty="0"/>
              <a:t>Anti-inflammatory </a:t>
            </a:r>
          </a:p>
          <a:p>
            <a:pPr lvl="1"/>
            <a:r>
              <a:rPr lang="en-US" sz="1800" dirty="0"/>
              <a:t>Immunosuppressive</a:t>
            </a:r>
          </a:p>
          <a:p>
            <a:r>
              <a:rPr lang="en-US" sz="2000" dirty="0"/>
              <a:t>Well-established side effects</a:t>
            </a:r>
          </a:p>
          <a:p>
            <a:pPr lvl="1"/>
            <a:r>
              <a:rPr lang="en-US" sz="1800" dirty="0"/>
              <a:t>CV events</a:t>
            </a:r>
          </a:p>
          <a:p>
            <a:pPr lvl="1"/>
            <a:r>
              <a:rPr lang="en-US" sz="1800" dirty="0"/>
              <a:t>Diabetes mellitus </a:t>
            </a:r>
          </a:p>
          <a:p>
            <a:pPr lvl="1"/>
            <a:r>
              <a:rPr lang="en-US" sz="1800" dirty="0"/>
              <a:t>Osteoporosis, osteonecrosis</a:t>
            </a:r>
          </a:p>
          <a:p>
            <a:pPr lvl="1"/>
            <a:r>
              <a:rPr lang="en-US" sz="1800" dirty="0"/>
              <a:t>Infections</a:t>
            </a:r>
          </a:p>
          <a:p>
            <a:pPr lvl="1"/>
            <a:r>
              <a:rPr lang="en-US" sz="1800" dirty="0"/>
              <a:t>Glaucoma, cataracts</a:t>
            </a:r>
          </a:p>
          <a:p>
            <a:pPr lvl="1"/>
            <a:r>
              <a:rPr lang="en-US" sz="1800" dirty="0"/>
              <a:t>Psychological disorders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AFE8E-EECC-48FA-B388-D8F1C658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Ruiz-</a:t>
            </a:r>
            <a:r>
              <a:rPr lang="en-US" dirty="0" err="1"/>
              <a:t>Irastorza</a:t>
            </a:r>
            <a:r>
              <a:rPr lang="en-US" dirty="0"/>
              <a:t> G, et al. </a:t>
            </a:r>
            <a:r>
              <a:rPr lang="en-US" i="1" dirty="0"/>
              <a:t>Rheumatology (Oxford)</a:t>
            </a:r>
            <a:r>
              <a:rPr lang="en-US" dirty="0"/>
              <a:t>. 2012;51(7):1145-1153.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632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Corticosteroids and Immune Suppression</a:t>
            </a:r>
          </a:p>
        </p:txBody>
      </p:sp>
      <p:pic>
        <p:nvPicPr>
          <p:cNvPr id="142338" name="Picture 5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49" y="1410462"/>
            <a:ext cx="1615440" cy="2322576"/>
          </a:xfrm>
          <a:noFill/>
        </p:spPr>
      </p:pic>
      <p:sp>
        <p:nvSpPr>
          <p:cNvPr id="7066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423844" y="1237533"/>
            <a:ext cx="5262956" cy="3018207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Suppress virtually every component of the immune response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With chronic administration, expose patients to greater risk of viral and fungal infections</a:t>
            </a:r>
          </a:p>
        </p:txBody>
      </p:sp>
    </p:spTree>
    <p:extLst>
      <p:ext uri="{BB962C8B-B14F-4D97-AF65-F5344CB8AC3E}">
        <p14:creationId xmlns:p14="http://schemas.microsoft.com/office/powerpoint/2010/main" val="3154507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Steroid Use in Phase 3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183552" cy="328934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Post-hoc analysis of 2 randomized trials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Trial designs allowed for steroid dose-adjustment based on patient’s disease activity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Patients treated with belimumab had a smaller increase in cumulative corticosteroid dose because of greater decreases and smaller increases in doses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B651-231A-49B6-B384-ED76885B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i="1" dirty="0"/>
              <a:t>P</a:t>
            </a:r>
            <a:r>
              <a:rPr lang="en-US" dirty="0"/>
              <a:t>&lt;0.0001; **</a:t>
            </a:r>
            <a:r>
              <a:rPr lang="en-US" i="1" dirty="0"/>
              <a:t>P</a:t>
            </a:r>
            <a:r>
              <a:rPr lang="en-US" dirty="0"/>
              <a:t>=0.0165; †</a:t>
            </a:r>
            <a:r>
              <a:rPr lang="en-US" i="1" dirty="0"/>
              <a:t>P</a:t>
            </a:r>
            <a:r>
              <a:rPr lang="en-US" dirty="0"/>
              <a:t>=0.0005</a:t>
            </a:r>
          </a:p>
          <a:p>
            <a:r>
              <a:rPr lang="en-US" dirty="0"/>
              <a:t>van </a:t>
            </a:r>
            <a:r>
              <a:rPr lang="en-US" dirty="0" err="1"/>
              <a:t>Vollenhoven</a:t>
            </a:r>
            <a:r>
              <a:rPr lang="en-US" dirty="0"/>
              <a:t>, et al. </a:t>
            </a:r>
            <a:r>
              <a:rPr lang="en-US" i="1" dirty="0" err="1"/>
              <a:t>Arth</a:t>
            </a:r>
            <a:r>
              <a:rPr lang="en-US" i="1" dirty="0"/>
              <a:t> Rheum</a:t>
            </a:r>
            <a:r>
              <a:rPr lang="en-US" dirty="0"/>
              <a:t>. 2016;68:2184-2192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2E892-BAB7-49AA-91E7-1B53F3432972}"/>
              </a:ext>
            </a:extLst>
          </p:cNvPr>
          <p:cNvGrpSpPr/>
          <p:nvPr/>
        </p:nvGrpSpPr>
        <p:grpSpPr>
          <a:xfrm>
            <a:off x="4913947" y="1308288"/>
            <a:ext cx="3361373" cy="2890064"/>
            <a:chOff x="4913947" y="1308288"/>
            <a:chExt cx="3361373" cy="2890064"/>
          </a:xfrm>
        </p:grpSpPr>
        <p:graphicFrame>
          <p:nvGraphicFramePr>
            <p:cNvPr id="16" name="Content Placeholder 5">
              <a:extLst>
                <a:ext uri="{FF2B5EF4-FFF2-40B4-BE49-F238E27FC236}">
                  <a16:creationId xmlns:a16="http://schemas.microsoft.com/office/drawing/2014/main" id="{0F874579-7F78-4F6B-8EE2-CB69BC34DA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4394926"/>
                </p:ext>
              </p:extLst>
            </p:nvPr>
          </p:nvGraphicFramePr>
          <p:xfrm>
            <a:off x="4913947" y="1308288"/>
            <a:ext cx="3361373" cy="28900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D4FF68-6A9B-4D63-B058-9CD03AB5846D}"/>
                </a:ext>
              </a:extLst>
            </p:cNvPr>
            <p:cNvSpPr txBox="1"/>
            <p:nvPr/>
          </p:nvSpPr>
          <p:spPr>
            <a:xfrm>
              <a:off x="5890260" y="2125981"/>
              <a:ext cx="2819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*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A1B01E-3876-41AF-BFD8-BEADFDDF9312}"/>
                </a:ext>
              </a:extLst>
            </p:cNvPr>
            <p:cNvSpPr txBox="1"/>
            <p:nvPr/>
          </p:nvSpPr>
          <p:spPr>
            <a:xfrm>
              <a:off x="6747251" y="3415770"/>
              <a:ext cx="4924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**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0A9F79-2F0C-4A0E-8288-0ED0A5FD8DB1}"/>
                </a:ext>
              </a:extLst>
            </p:cNvPr>
            <p:cNvSpPr txBox="1"/>
            <p:nvPr/>
          </p:nvSpPr>
          <p:spPr>
            <a:xfrm>
              <a:off x="7815004" y="1422706"/>
              <a:ext cx="2819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†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304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2E03-36BE-4DCA-9337-DFCDDA60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Prednisone on Organ Damage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2C9A2D2-77C9-49F7-984B-D205A9670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802297"/>
              </p:ext>
            </p:extLst>
          </p:nvPr>
        </p:nvGraphicFramePr>
        <p:xfrm>
          <a:off x="1614488" y="1128713"/>
          <a:ext cx="5915026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744558517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59685790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Prednisone Average Dose*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Hazard</a:t>
                      </a:r>
                      <a:r>
                        <a:rPr lang="en-US" sz="1400" baseline="0" dirty="0"/>
                        <a:t> Ratio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87840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&gt; 0-6</a:t>
                      </a:r>
                      <a:r>
                        <a:rPr lang="en-US" sz="1400" baseline="0" dirty="0"/>
                        <a:t> mg/day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1.16</a:t>
                      </a: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45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&gt;</a:t>
                      </a:r>
                      <a:r>
                        <a:rPr lang="en-US" sz="1400" baseline="0" dirty="0"/>
                        <a:t> 6-12 mg/day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E6EB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1.50</a:t>
                      </a:r>
                    </a:p>
                  </a:txBody>
                  <a:tcPr marL="68580" marR="68580" marT="34290" marB="34290" anchor="ctr"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0866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&gt;12-18 mg/day</a:t>
                      </a: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1.64</a:t>
                      </a:r>
                    </a:p>
                  </a:txBody>
                  <a:tcPr marL="68580" marR="68580" marT="34290" marB="34290" anchor="ctr"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241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&gt; 18 mg/day</a:t>
                      </a:r>
                    </a:p>
                  </a:txBody>
                  <a:tcPr marL="68580" marR="68580" marT="34290" marB="34290" anchor="ctr">
                    <a:solidFill>
                      <a:srgbClr val="E6EB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2.51</a:t>
                      </a:r>
                    </a:p>
                  </a:txBody>
                  <a:tcPr marL="68580" marR="68580" marT="34290" marB="34290" anchor="ctr"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38771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3AAF43-A9E7-4BE4-9827-FB2F5C49D791}"/>
              </a:ext>
            </a:extLst>
          </p:cNvPr>
          <p:cNvSpPr/>
          <p:nvPr/>
        </p:nvSpPr>
        <p:spPr>
          <a:xfrm>
            <a:off x="1614488" y="1431036"/>
            <a:ext cx="5915025" cy="2331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E3B0A-4C88-4591-9E53-A2C81D31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cs typeface="Arial" panose="020B0604020202020204" pitchFamily="34" charset="0"/>
              </a:rPr>
              <a:t>*Adjusting for confounding by indication due to SLE disease activity</a:t>
            </a:r>
          </a:p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cs typeface="Arial" panose="020B0604020202020204" pitchFamily="34" charset="0"/>
              </a:rPr>
              <a:t>Thamer</a:t>
            </a:r>
            <a:r>
              <a:rPr lang="en-US" altLang="en-US" dirty="0">
                <a:cs typeface="Arial" panose="020B0604020202020204" pitchFamily="34" charset="0"/>
              </a:rPr>
              <a:t> M, et al. </a:t>
            </a:r>
            <a:r>
              <a:rPr lang="en-US" altLang="en-US" i="1" dirty="0">
                <a:cs typeface="Arial" panose="020B0604020202020204" pitchFamily="34" charset="0"/>
              </a:rPr>
              <a:t>J </a:t>
            </a:r>
            <a:r>
              <a:rPr lang="en-US" altLang="en-US" i="1" dirty="0" err="1">
                <a:cs typeface="Arial" panose="020B0604020202020204" pitchFamily="34" charset="0"/>
              </a:rPr>
              <a:t>Rheumatol</a:t>
            </a:r>
            <a:r>
              <a:rPr lang="en-US" altLang="en-US" dirty="0">
                <a:cs typeface="Arial" panose="020B0604020202020204" pitchFamily="34" charset="0"/>
              </a:rPr>
              <a:t>. 2009;36:560–564.</a:t>
            </a:r>
          </a:p>
        </p:txBody>
      </p:sp>
    </p:spTree>
    <p:extLst>
      <p:ext uri="{BB962C8B-B14F-4D97-AF65-F5344CB8AC3E}">
        <p14:creationId xmlns:p14="http://schemas.microsoft.com/office/powerpoint/2010/main" val="1353685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Methotrexate (MTX)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79" y="1297847"/>
            <a:ext cx="4543525" cy="275283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1950" dirty="0"/>
              <a:t>Most commonly prescribed RA DMARD</a:t>
            </a:r>
          </a:p>
          <a:p>
            <a:pPr>
              <a:spcBef>
                <a:spcPts val="1800"/>
              </a:spcBef>
            </a:pPr>
            <a:r>
              <a:rPr lang="en-US" sz="1950" dirty="0"/>
              <a:t>Not FDA-approved for SLE</a:t>
            </a:r>
          </a:p>
          <a:p>
            <a:pPr>
              <a:spcBef>
                <a:spcPts val="1800"/>
              </a:spcBef>
            </a:pPr>
            <a:r>
              <a:rPr lang="en-US" sz="1950" dirty="0"/>
              <a:t>Used for moderate disease after HCQ failure/</a:t>
            </a:r>
            <a:r>
              <a:rPr lang="en-US" sz="1950" dirty="0" err="1"/>
              <a:t>nontolerance</a:t>
            </a:r>
            <a:endParaRPr lang="en-US" sz="1950" dirty="0"/>
          </a:p>
          <a:p>
            <a:pPr>
              <a:spcBef>
                <a:spcPts val="1800"/>
              </a:spcBef>
            </a:pPr>
            <a:r>
              <a:rPr lang="en-US" sz="1950" dirty="0"/>
              <a:t>Commonly used for joint manifestations and as a steroid-sparing agent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B7003-6AED-452D-8CFA-E0559F53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Sakthiswary</a:t>
            </a:r>
            <a:r>
              <a:rPr lang="en-US" dirty="0"/>
              <a:t> R, et al. </a:t>
            </a:r>
            <a:r>
              <a:rPr lang="en-US" i="1" dirty="0"/>
              <a:t>Lupus</a:t>
            </a:r>
            <a:r>
              <a:rPr lang="en-US" dirty="0"/>
              <a:t>. 2014;23(3):225-35.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B1539-13C7-46F0-B2CB-6B10FB36C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1" y="1116417"/>
            <a:ext cx="3410254" cy="3164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5688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B4BD-8C74-4231-A23D-BDA5B1A4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Mycophenolate and Azathioprine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6239-F351-4880-98AD-EFA1B831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244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Mycophenolate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Primarily used for renal, or pulmonary involvement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Azathioprine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Can be used for renal,  hematologic, musculoskeletal, dermatologic involvement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Can be steroid sparing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B14EC-BAA5-4517-9825-2197C917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0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Other Agents Used to Manage Lupus</a:t>
            </a:r>
          </a:p>
        </p:txBody>
      </p:sp>
      <p:sp>
        <p:nvSpPr>
          <p:cNvPr id="15053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Specific agents for cutaneous subsets</a:t>
            </a:r>
          </a:p>
          <a:p>
            <a:pPr lvl="1"/>
            <a:r>
              <a:rPr lang="en-US" sz="1400" dirty="0"/>
              <a:t>Retinoids, </a:t>
            </a:r>
            <a:r>
              <a:rPr lang="en-US" sz="1400" dirty="0" err="1"/>
              <a:t>antileprosy</a:t>
            </a:r>
            <a:r>
              <a:rPr lang="en-US" sz="1400" dirty="0"/>
              <a:t> drugs, topical </a:t>
            </a:r>
            <a:r>
              <a:rPr lang="en-US" sz="1400" dirty="0" err="1"/>
              <a:t>pimecrolimus</a:t>
            </a:r>
            <a:r>
              <a:rPr lang="en-US" sz="1400" dirty="0"/>
              <a:t> or tacrolimus</a:t>
            </a:r>
          </a:p>
          <a:p>
            <a:r>
              <a:rPr lang="en-US" sz="1600" dirty="0"/>
              <a:t>Immune thrombocytopenia (ITP)</a:t>
            </a:r>
          </a:p>
          <a:p>
            <a:pPr lvl="1"/>
            <a:r>
              <a:rPr lang="en-US" sz="1400" dirty="0"/>
              <a:t>Danazol, intravenous immunoglobulin (</a:t>
            </a:r>
            <a:r>
              <a:rPr lang="en-US" sz="1400" dirty="0" err="1"/>
              <a:t>IVIg</a:t>
            </a:r>
            <a:r>
              <a:rPr lang="en-US" sz="1400" dirty="0"/>
              <a:t>), splenectomy, rituximab</a:t>
            </a:r>
          </a:p>
          <a:p>
            <a:r>
              <a:rPr lang="en-US" sz="1600" dirty="0"/>
              <a:t>CNS</a:t>
            </a:r>
          </a:p>
          <a:p>
            <a:pPr lvl="1"/>
            <a:r>
              <a:rPr lang="en-US" sz="1400" dirty="0"/>
              <a:t>Intrathecal methotrexate, cyclophosphamide, rituximab</a:t>
            </a:r>
          </a:p>
          <a:p>
            <a:r>
              <a:rPr lang="en-US" sz="1600" dirty="0"/>
              <a:t>Antiphospholipid antibody syndrome (APS)</a:t>
            </a:r>
          </a:p>
          <a:p>
            <a:pPr lvl="1"/>
            <a:r>
              <a:rPr lang="en-US" sz="1400" dirty="0"/>
              <a:t>Warfarin, heparin, platelet antagonists</a:t>
            </a:r>
          </a:p>
          <a:p>
            <a:r>
              <a:rPr lang="en-US" sz="1600" dirty="0"/>
              <a:t>Raynaud</a:t>
            </a:r>
            <a:r>
              <a:rPr lang="en-US" altLang="ja-JP" sz="1600" dirty="0"/>
              <a:t>’s</a:t>
            </a:r>
          </a:p>
          <a:p>
            <a:pPr lvl="1"/>
            <a:r>
              <a:rPr lang="en-US" altLang="ja-JP" sz="1400" dirty="0"/>
              <a:t>Calcium channel blockers, phosphodiesterase inhibitors, nitrates</a:t>
            </a:r>
          </a:p>
          <a:p>
            <a:r>
              <a:rPr lang="en-US" sz="1600" dirty="0"/>
              <a:t>Pulmonary hypertension</a:t>
            </a:r>
          </a:p>
          <a:p>
            <a:pPr lvl="1"/>
            <a:r>
              <a:rPr lang="en-US" sz="1400" dirty="0"/>
              <a:t>Prostaglandins, phosphodiesterase inhibitors, endothelin blockers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6F5AE5-80D8-4362-BC5F-184043F1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8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AB69E7DA-60A0-4CFC-A2B2-A7E2D03AB99A}"/>
              </a:ext>
            </a:extLst>
          </p:cNvPr>
          <p:cNvSpPr/>
          <p:nvPr/>
        </p:nvSpPr>
        <p:spPr>
          <a:xfrm>
            <a:off x="5961164" y="3040243"/>
            <a:ext cx="2365203" cy="1446698"/>
          </a:xfrm>
          <a:prstGeom prst="snip2DiagRect">
            <a:avLst>
              <a:gd name="adj1" fmla="val 0"/>
              <a:gd name="adj2" fmla="val 763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1E42C9-45F3-4634-9D8C-BC3BF7A581B7}"/>
              </a:ext>
            </a:extLst>
          </p:cNvPr>
          <p:cNvSpPr txBox="1"/>
          <p:nvPr/>
        </p:nvSpPr>
        <p:spPr>
          <a:xfrm>
            <a:off x="5969341" y="3040242"/>
            <a:ext cx="235157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Cyclophosphamide (IV)</a:t>
            </a:r>
          </a:p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Mycophenolate mofetil</a:t>
            </a:r>
          </a:p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Calcineurin inhibitors (cyclosporin A or tacrolimus)</a:t>
            </a:r>
          </a:p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Biologics (eg, rituximab or belimumab) or </a:t>
            </a:r>
          </a:p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Clinical trial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6112A8-0420-46E4-9D3B-75FC46F31995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7143766" y="2263931"/>
            <a:ext cx="0" cy="542175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FBE9780-DB9D-4A9B-BEE9-59F6208FDCF6}"/>
              </a:ext>
            </a:extLst>
          </p:cNvPr>
          <p:cNvCxnSpPr>
            <a:stCxn id="23" idx="3"/>
            <a:endCxn id="22" idx="1"/>
          </p:cNvCxnSpPr>
          <p:nvPr/>
        </p:nvCxnSpPr>
        <p:spPr>
          <a:xfrm flipV="1">
            <a:off x="5163266" y="2126771"/>
            <a:ext cx="475279" cy="1035259"/>
          </a:xfrm>
          <a:prstGeom prst="curvedConnector3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8569F7-DB17-440D-9855-FF4AA2137997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5163266" y="2943266"/>
            <a:ext cx="475279" cy="218764"/>
          </a:xfrm>
          <a:prstGeom prst="curvedConnector3">
            <a:avLst>
              <a:gd name="adj1" fmla="val 70252"/>
            </a:avLst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10005DA2-C264-4965-8898-70F75254241A}"/>
              </a:ext>
            </a:extLst>
          </p:cNvPr>
          <p:cNvSpPr/>
          <p:nvPr/>
        </p:nvSpPr>
        <p:spPr>
          <a:xfrm>
            <a:off x="1683532" y="2461678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">
            <a:extLst>
              <a:ext uri="{FF2B5EF4-FFF2-40B4-BE49-F238E27FC236}">
                <a16:creationId xmlns:a16="http://schemas.microsoft.com/office/drawing/2014/main" id="{7712E08D-36D6-4702-8E06-98B837742ECD}"/>
              </a:ext>
            </a:extLst>
          </p:cNvPr>
          <p:cNvSpPr/>
          <p:nvPr/>
        </p:nvSpPr>
        <p:spPr>
          <a:xfrm>
            <a:off x="2565018" y="3306734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DE327B7-03CA-4230-A46D-4509215B297A}"/>
              </a:ext>
            </a:extLst>
          </p:cNvPr>
          <p:cNvSpPr/>
          <p:nvPr/>
        </p:nvSpPr>
        <p:spPr>
          <a:xfrm>
            <a:off x="802046" y="1622905"/>
            <a:ext cx="2014430" cy="410622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D0D6-8D25-4F38-8804-BF5F0D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Available Options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FE433E-3BB2-40E8-B456-83B3AC733831}"/>
              </a:ext>
            </a:extLst>
          </p:cNvPr>
          <p:cNvSpPr/>
          <p:nvPr/>
        </p:nvSpPr>
        <p:spPr>
          <a:xfrm>
            <a:off x="742347" y="3728732"/>
            <a:ext cx="4420919" cy="5486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Physical Measures (All Patients)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96E5D-20B0-4C44-9C6B-26A4F212FD0F}"/>
              </a:ext>
            </a:extLst>
          </p:cNvPr>
          <p:cNvSpPr/>
          <p:nvPr/>
        </p:nvSpPr>
        <p:spPr>
          <a:xfrm>
            <a:off x="742347" y="1205666"/>
            <a:ext cx="4420919" cy="54864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Establish Diagnosis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1768E-B865-4568-A15B-6BE21828A99D}"/>
              </a:ext>
            </a:extLst>
          </p:cNvPr>
          <p:cNvSpPr/>
          <p:nvPr/>
        </p:nvSpPr>
        <p:spPr>
          <a:xfrm>
            <a:off x="742347" y="2046688"/>
            <a:ext cx="4420919" cy="54864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Determine Likely Prognosis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33B8AF-6303-4F3D-909F-67CBA0C3C34B}"/>
              </a:ext>
            </a:extLst>
          </p:cNvPr>
          <p:cNvSpPr/>
          <p:nvPr/>
        </p:nvSpPr>
        <p:spPr>
          <a:xfrm>
            <a:off x="742347" y="2887710"/>
            <a:ext cx="4420919" cy="5486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Assess Severity and Organ Involvement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92C52C-26EA-4A13-9FA7-EF6A9051F24D}"/>
              </a:ext>
            </a:extLst>
          </p:cNvPr>
          <p:cNvSpPr/>
          <p:nvPr/>
        </p:nvSpPr>
        <p:spPr>
          <a:xfrm>
            <a:off x="5638545" y="1989611"/>
            <a:ext cx="3010441" cy="274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No Major Organ Involvement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6EBD703-938D-4380-9AE5-8FE566D418B3}"/>
              </a:ext>
            </a:extLst>
          </p:cNvPr>
          <p:cNvSpPr/>
          <p:nvPr/>
        </p:nvSpPr>
        <p:spPr>
          <a:xfrm>
            <a:off x="5638545" y="2806106"/>
            <a:ext cx="3010441" cy="274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Major Organ Involvement</a:t>
            </a:r>
          </a:p>
        </p:txBody>
      </p:sp>
    </p:spTree>
    <p:extLst>
      <p:ext uri="{BB962C8B-B14F-4D97-AF65-F5344CB8AC3E}">
        <p14:creationId xmlns:p14="http://schemas.microsoft.com/office/powerpoint/2010/main" val="218763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8221D0-CE76-4EF7-80F1-E7D7028D6FBC}"/>
              </a:ext>
            </a:extLst>
          </p:cNvPr>
          <p:cNvSpPr/>
          <p:nvPr/>
        </p:nvSpPr>
        <p:spPr>
          <a:xfrm>
            <a:off x="1189745" y="648835"/>
            <a:ext cx="3320715" cy="1881323"/>
          </a:xfrm>
          <a:prstGeom prst="roundRect">
            <a:avLst/>
          </a:prstGeom>
          <a:solidFill>
            <a:srgbClr val="E6E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A9C6303-6E41-4996-9093-42B2AFC14003}"/>
              </a:ext>
            </a:extLst>
          </p:cNvPr>
          <p:cNvSpPr/>
          <p:nvPr/>
        </p:nvSpPr>
        <p:spPr>
          <a:xfrm>
            <a:off x="1188390" y="2605564"/>
            <a:ext cx="3320715" cy="1881323"/>
          </a:xfrm>
          <a:prstGeom prst="roundRect">
            <a:avLst/>
          </a:prstGeom>
          <a:solidFill>
            <a:srgbClr val="E6E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86160CA-751B-4869-AE0D-ABE805BA6C75}"/>
              </a:ext>
            </a:extLst>
          </p:cNvPr>
          <p:cNvSpPr/>
          <p:nvPr/>
        </p:nvSpPr>
        <p:spPr>
          <a:xfrm>
            <a:off x="4634896" y="648835"/>
            <a:ext cx="3320715" cy="1881323"/>
          </a:xfrm>
          <a:prstGeom prst="roundRect">
            <a:avLst/>
          </a:prstGeom>
          <a:solidFill>
            <a:srgbClr val="E6E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3D4FDFE-BF8C-4D25-8D8F-672235AE73A0}"/>
              </a:ext>
            </a:extLst>
          </p:cNvPr>
          <p:cNvSpPr/>
          <p:nvPr/>
        </p:nvSpPr>
        <p:spPr>
          <a:xfrm>
            <a:off x="4634896" y="2605564"/>
            <a:ext cx="3320715" cy="1881323"/>
          </a:xfrm>
          <a:prstGeom prst="roundRect">
            <a:avLst/>
          </a:prstGeom>
          <a:solidFill>
            <a:srgbClr val="E6E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14001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Are Some Characteristics of Patients with SLE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229A28-60DB-4C37-AAA0-FEADAF986257}"/>
              </a:ext>
            </a:extLst>
          </p:cNvPr>
          <p:cNvGrpSpPr/>
          <p:nvPr/>
        </p:nvGrpSpPr>
        <p:grpSpPr>
          <a:xfrm>
            <a:off x="2139420" y="746009"/>
            <a:ext cx="1421364" cy="1608172"/>
            <a:chOff x="2813613" y="730946"/>
            <a:chExt cx="1895152" cy="21442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B1FD3B1-3775-4F72-87BD-E78CE25AEA36}"/>
                </a:ext>
              </a:extLst>
            </p:cNvPr>
            <p:cNvGrpSpPr/>
            <p:nvPr/>
          </p:nvGrpSpPr>
          <p:grpSpPr>
            <a:xfrm>
              <a:off x="2813613" y="966247"/>
              <a:ext cx="1895152" cy="1908928"/>
              <a:chOff x="3624424" y="966247"/>
              <a:chExt cx="1895152" cy="1908928"/>
            </a:xfrm>
          </p:grpSpPr>
          <p:graphicFrame>
            <p:nvGraphicFramePr>
              <p:cNvPr id="36" name="Chart 35">
                <a:extLst>
                  <a:ext uri="{FF2B5EF4-FFF2-40B4-BE49-F238E27FC236}">
                    <a16:creationId xmlns:a16="http://schemas.microsoft.com/office/drawing/2014/main" id="{98D600A8-C188-4D74-B90E-7B70EFC319CD}"/>
                  </a:ext>
                </a:extLst>
              </p:cNvPr>
              <p:cNvGraphicFramePr/>
              <p:nvPr>
                <p:extLst/>
              </p:nvPr>
            </p:nvGraphicFramePr>
            <p:xfrm>
              <a:off x="3624424" y="966247"/>
              <a:ext cx="1895152" cy="1908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7" name="Title 3">
                <a:extLst>
                  <a:ext uri="{FF2B5EF4-FFF2-40B4-BE49-F238E27FC236}">
                    <a16:creationId xmlns:a16="http://schemas.microsoft.com/office/drawing/2014/main" id="{FB2792C4-E368-4872-805E-1AB9370DBD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01985" y="1257929"/>
                <a:ext cx="895350" cy="1325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100" dirty="0">
                    <a:solidFill>
                      <a:schemeClr val="bg1"/>
                    </a:solidFill>
                  </a:rPr>
                  <a:t>♀</a:t>
                </a:r>
              </a:p>
            </p:txBody>
          </p:sp>
          <p:sp>
            <p:nvSpPr>
              <p:cNvPr id="38" name="Title 3">
                <a:extLst>
                  <a:ext uri="{FF2B5EF4-FFF2-40B4-BE49-F238E27FC236}">
                    <a16:creationId xmlns:a16="http://schemas.microsoft.com/office/drawing/2014/main" id="{AEB85121-310D-46C8-900B-62AA100AD3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4226" y="1257929"/>
                <a:ext cx="895350" cy="1325563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100" dirty="0">
                    <a:solidFill>
                      <a:schemeClr val="bg1"/>
                    </a:solidFill>
                  </a:rPr>
                  <a:t>♂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D24891-AFC1-44A9-8496-382B112A44EA}"/>
                </a:ext>
              </a:extLst>
            </p:cNvPr>
            <p:cNvSpPr txBox="1"/>
            <p:nvPr/>
          </p:nvSpPr>
          <p:spPr>
            <a:xfrm>
              <a:off x="2870862" y="730946"/>
              <a:ext cx="178065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85% are women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6EAE644-2DC0-47B6-ACC2-9C40BDEF7C86}"/>
              </a:ext>
            </a:extLst>
          </p:cNvPr>
          <p:cNvGrpSpPr/>
          <p:nvPr/>
        </p:nvGrpSpPr>
        <p:grpSpPr>
          <a:xfrm>
            <a:off x="1281286" y="2656652"/>
            <a:ext cx="3160085" cy="1771571"/>
            <a:chOff x="184381" y="3982504"/>
            <a:chExt cx="3334326" cy="23620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3EC34D-3A3D-4080-972C-084904E1C718}"/>
                </a:ext>
              </a:extLst>
            </p:cNvPr>
            <p:cNvSpPr txBox="1"/>
            <p:nvPr/>
          </p:nvSpPr>
          <p:spPr>
            <a:xfrm>
              <a:off x="1410041" y="6006043"/>
              <a:ext cx="85108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DECADE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F6855A3-EAB3-4740-A669-E838751B9377}"/>
                </a:ext>
              </a:extLst>
            </p:cNvPr>
            <p:cNvGrpSpPr/>
            <p:nvPr/>
          </p:nvGrpSpPr>
          <p:grpSpPr>
            <a:xfrm>
              <a:off x="833694" y="4394082"/>
              <a:ext cx="1980423" cy="1385549"/>
              <a:chOff x="3028722" y="3796871"/>
              <a:chExt cx="1895745" cy="1326306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2FCD42C-10DC-4864-8CBA-0FDBFB68BC5D}"/>
                  </a:ext>
                </a:extLst>
              </p:cNvPr>
              <p:cNvSpPr/>
              <p:nvPr/>
            </p:nvSpPr>
            <p:spPr bwMode="auto">
              <a:xfrm>
                <a:off x="3028722" y="3796871"/>
                <a:ext cx="1895745" cy="1326306"/>
              </a:xfrm>
              <a:custGeom>
                <a:avLst/>
                <a:gdLst>
                  <a:gd name="connsiteX0" fmla="*/ 0 w 3667991"/>
                  <a:gd name="connsiteY0" fmla="*/ 0 h 2514600"/>
                  <a:gd name="connsiteX1" fmla="*/ 0 w 3667991"/>
                  <a:gd name="connsiteY1" fmla="*/ 2514600 h 2514600"/>
                  <a:gd name="connsiteX2" fmla="*/ 3667991 w 3667991"/>
                  <a:gd name="connsiteY2" fmla="*/ 251460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67991" h="2514600">
                    <a:moveTo>
                      <a:pt x="0" y="0"/>
                    </a:moveTo>
                    <a:lnTo>
                      <a:pt x="0" y="2514600"/>
                    </a:lnTo>
                    <a:lnTo>
                      <a:pt x="3667991" y="251460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endParaRPr lang="en-US">
                  <a:latin typeface="Times New Roman" panose="02020603050405020304" pitchFamily="18" charset="0"/>
                  <a:cs typeface="msgothic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7891791-CAB4-448B-A741-BC5C0E280D20}"/>
                  </a:ext>
                </a:extLst>
              </p:cNvPr>
              <p:cNvSpPr/>
              <p:nvPr/>
            </p:nvSpPr>
            <p:spPr bwMode="auto">
              <a:xfrm>
                <a:off x="3080157" y="3862804"/>
                <a:ext cx="1766385" cy="1234569"/>
              </a:xfrm>
              <a:custGeom>
                <a:avLst/>
                <a:gdLst>
                  <a:gd name="connsiteX0" fmla="*/ 0 w 3356263"/>
                  <a:gd name="connsiteY0" fmla="*/ 2254827 h 2254827"/>
                  <a:gd name="connsiteX1" fmla="*/ 581891 w 3356263"/>
                  <a:gd name="connsiteY1" fmla="*/ 1402773 h 2254827"/>
                  <a:gd name="connsiteX2" fmla="*/ 1132609 w 3356263"/>
                  <a:gd name="connsiteY2" fmla="*/ 394854 h 2254827"/>
                  <a:gd name="connsiteX3" fmla="*/ 1517072 w 3356263"/>
                  <a:gd name="connsiteY3" fmla="*/ 0 h 2254827"/>
                  <a:gd name="connsiteX4" fmla="*/ 1849582 w 3356263"/>
                  <a:gd name="connsiteY4" fmla="*/ 62345 h 2254827"/>
                  <a:gd name="connsiteX5" fmla="*/ 2244436 w 3356263"/>
                  <a:gd name="connsiteY5" fmla="*/ 633845 h 2254827"/>
                  <a:gd name="connsiteX6" fmla="*/ 2566554 w 3356263"/>
                  <a:gd name="connsiteY6" fmla="*/ 613063 h 2254827"/>
                  <a:gd name="connsiteX7" fmla="*/ 2951018 w 3356263"/>
                  <a:gd name="connsiteY7" fmla="*/ 1620982 h 2254827"/>
                  <a:gd name="connsiteX8" fmla="*/ 3356263 w 3356263"/>
                  <a:gd name="connsiteY8" fmla="*/ 1995054 h 2254827"/>
                  <a:gd name="connsiteX0" fmla="*/ 0 w 3356263"/>
                  <a:gd name="connsiteY0" fmla="*/ 2254827 h 2254827"/>
                  <a:gd name="connsiteX1" fmla="*/ 550718 w 3356263"/>
                  <a:gd name="connsiteY1" fmla="*/ 2171701 h 2254827"/>
                  <a:gd name="connsiteX2" fmla="*/ 1132609 w 3356263"/>
                  <a:gd name="connsiteY2" fmla="*/ 394854 h 2254827"/>
                  <a:gd name="connsiteX3" fmla="*/ 1517072 w 3356263"/>
                  <a:gd name="connsiteY3" fmla="*/ 0 h 2254827"/>
                  <a:gd name="connsiteX4" fmla="*/ 1849582 w 3356263"/>
                  <a:gd name="connsiteY4" fmla="*/ 62345 h 2254827"/>
                  <a:gd name="connsiteX5" fmla="*/ 2244436 w 3356263"/>
                  <a:gd name="connsiteY5" fmla="*/ 633845 h 2254827"/>
                  <a:gd name="connsiteX6" fmla="*/ 2566554 w 3356263"/>
                  <a:gd name="connsiteY6" fmla="*/ 613063 h 2254827"/>
                  <a:gd name="connsiteX7" fmla="*/ 2951018 w 3356263"/>
                  <a:gd name="connsiteY7" fmla="*/ 1620982 h 2254827"/>
                  <a:gd name="connsiteX8" fmla="*/ 3356263 w 3356263"/>
                  <a:gd name="connsiteY8" fmla="*/ 1995054 h 2254827"/>
                  <a:gd name="connsiteX0" fmla="*/ 0 w 3348643"/>
                  <a:gd name="connsiteY0" fmla="*/ 2281497 h 2281497"/>
                  <a:gd name="connsiteX1" fmla="*/ 543098 w 3348643"/>
                  <a:gd name="connsiteY1" fmla="*/ 2171701 h 2281497"/>
                  <a:gd name="connsiteX2" fmla="*/ 1124989 w 3348643"/>
                  <a:gd name="connsiteY2" fmla="*/ 394854 h 2281497"/>
                  <a:gd name="connsiteX3" fmla="*/ 1509452 w 3348643"/>
                  <a:gd name="connsiteY3" fmla="*/ 0 h 2281497"/>
                  <a:gd name="connsiteX4" fmla="*/ 1841962 w 3348643"/>
                  <a:gd name="connsiteY4" fmla="*/ 62345 h 2281497"/>
                  <a:gd name="connsiteX5" fmla="*/ 2236816 w 3348643"/>
                  <a:gd name="connsiteY5" fmla="*/ 633845 h 2281497"/>
                  <a:gd name="connsiteX6" fmla="*/ 2558934 w 3348643"/>
                  <a:gd name="connsiteY6" fmla="*/ 613063 h 2281497"/>
                  <a:gd name="connsiteX7" fmla="*/ 2943398 w 3348643"/>
                  <a:gd name="connsiteY7" fmla="*/ 1620982 h 2281497"/>
                  <a:gd name="connsiteX8" fmla="*/ 3348643 w 3348643"/>
                  <a:gd name="connsiteY8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1124989 w 3348643"/>
                  <a:gd name="connsiteY2" fmla="*/ 394854 h 2281497"/>
                  <a:gd name="connsiteX3" fmla="*/ 1509452 w 3348643"/>
                  <a:gd name="connsiteY3" fmla="*/ 0 h 2281497"/>
                  <a:gd name="connsiteX4" fmla="*/ 1841962 w 3348643"/>
                  <a:gd name="connsiteY4" fmla="*/ 62345 h 2281497"/>
                  <a:gd name="connsiteX5" fmla="*/ 2236816 w 3348643"/>
                  <a:gd name="connsiteY5" fmla="*/ 633845 h 2281497"/>
                  <a:gd name="connsiteX6" fmla="*/ 2558934 w 3348643"/>
                  <a:gd name="connsiteY6" fmla="*/ 613063 h 2281497"/>
                  <a:gd name="connsiteX7" fmla="*/ 2943398 w 3348643"/>
                  <a:gd name="connsiteY7" fmla="*/ 1620982 h 2281497"/>
                  <a:gd name="connsiteX8" fmla="*/ 3348643 w 3348643"/>
                  <a:gd name="connsiteY8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1124989 w 3348643"/>
                  <a:gd name="connsiteY2" fmla="*/ 394854 h 2281497"/>
                  <a:gd name="connsiteX3" fmla="*/ 1509452 w 3348643"/>
                  <a:gd name="connsiteY3" fmla="*/ 0 h 2281497"/>
                  <a:gd name="connsiteX4" fmla="*/ 1841962 w 3348643"/>
                  <a:gd name="connsiteY4" fmla="*/ 62345 h 2281497"/>
                  <a:gd name="connsiteX5" fmla="*/ 2236816 w 3348643"/>
                  <a:gd name="connsiteY5" fmla="*/ 633845 h 2281497"/>
                  <a:gd name="connsiteX6" fmla="*/ 2558934 w 3348643"/>
                  <a:gd name="connsiteY6" fmla="*/ 613063 h 2281497"/>
                  <a:gd name="connsiteX7" fmla="*/ 2943398 w 3348643"/>
                  <a:gd name="connsiteY7" fmla="*/ 1620982 h 2281497"/>
                  <a:gd name="connsiteX8" fmla="*/ 3348643 w 3348643"/>
                  <a:gd name="connsiteY8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1399309 w 3348643"/>
                  <a:gd name="connsiteY2" fmla="*/ 585354 h 2281497"/>
                  <a:gd name="connsiteX3" fmla="*/ 1509452 w 3348643"/>
                  <a:gd name="connsiteY3" fmla="*/ 0 h 2281497"/>
                  <a:gd name="connsiteX4" fmla="*/ 1841962 w 3348643"/>
                  <a:gd name="connsiteY4" fmla="*/ 62345 h 2281497"/>
                  <a:gd name="connsiteX5" fmla="*/ 2236816 w 3348643"/>
                  <a:gd name="connsiteY5" fmla="*/ 633845 h 2281497"/>
                  <a:gd name="connsiteX6" fmla="*/ 2558934 w 3348643"/>
                  <a:gd name="connsiteY6" fmla="*/ 613063 h 2281497"/>
                  <a:gd name="connsiteX7" fmla="*/ 2943398 w 3348643"/>
                  <a:gd name="connsiteY7" fmla="*/ 1620982 h 2281497"/>
                  <a:gd name="connsiteX8" fmla="*/ 3348643 w 3348643"/>
                  <a:gd name="connsiteY8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669867 w 3348643"/>
                  <a:gd name="connsiteY2" fmla="*/ 18042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669867 w 3348643"/>
                  <a:gd name="connsiteY2" fmla="*/ 18042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669867 w 3348643"/>
                  <a:gd name="connsiteY2" fmla="*/ 18042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669867 w 3348643"/>
                  <a:gd name="connsiteY2" fmla="*/ 18042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669867 w 3348643"/>
                  <a:gd name="connsiteY2" fmla="*/ 18042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704157 w 3348643"/>
                  <a:gd name="connsiteY2" fmla="*/ 18423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704157 w 3348643"/>
                  <a:gd name="connsiteY2" fmla="*/ 18423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704157 w 3348643"/>
                  <a:gd name="connsiteY2" fmla="*/ 18423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704157 w 3348643"/>
                  <a:gd name="connsiteY2" fmla="*/ 18423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704157 w 3348643"/>
                  <a:gd name="connsiteY2" fmla="*/ 18423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704157 w 3348643"/>
                  <a:gd name="connsiteY2" fmla="*/ 18423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704157 w 3348643"/>
                  <a:gd name="connsiteY2" fmla="*/ 18423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81497 h 2281497"/>
                  <a:gd name="connsiteX1" fmla="*/ 364028 w 3348643"/>
                  <a:gd name="connsiteY1" fmla="*/ 2160271 h 2281497"/>
                  <a:gd name="connsiteX2" fmla="*/ 704157 w 3348643"/>
                  <a:gd name="connsiteY2" fmla="*/ 1842308 h 2281497"/>
                  <a:gd name="connsiteX3" fmla="*/ 1399309 w 3348643"/>
                  <a:gd name="connsiteY3" fmla="*/ 585354 h 2281497"/>
                  <a:gd name="connsiteX4" fmla="*/ 1509452 w 3348643"/>
                  <a:gd name="connsiteY4" fmla="*/ 0 h 2281497"/>
                  <a:gd name="connsiteX5" fmla="*/ 1841962 w 3348643"/>
                  <a:gd name="connsiteY5" fmla="*/ 62345 h 2281497"/>
                  <a:gd name="connsiteX6" fmla="*/ 2236816 w 3348643"/>
                  <a:gd name="connsiteY6" fmla="*/ 633845 h 2281497"/>
                  <a:gd name="connsiteX7" fmla="*/ 2558934 w 3348643"/>
                  <a:gd name="connsiteY7" fmla="*/ 613063 h 2281497"/>
                  <a:gd name="connsiteX8" fmla="*/ 2943398 w 3348643"/>
                  <a:gd name="connsiteY8" fmla="*/ 1620982 h 2281497"/>
                  <a:gd name="connsiteX9" fmla="*/ 3348643 w 3348643"/>
                  <a:gd name="connsiteY9" fmla="*/ 1995054 h 2281497"/>
                  <a:gd name="connsiteX0" fmla="*/ 0 w 3348643"/>
                  <a:gd name="connsiteY0" fmla="*/ 2219152 h 2219152"/>
                  <a:gd name="connsiteX1" fmla="*/ 364028 w 3348643"/>
                  <a:gd name="connsiteY1" fmla="*/ 2097926 h 2219152"/>
                  <a:gd name="connsiteX2" fmla="*/ 704157 w 3348643"/>
                  <a:gd name="connsiteY2" fmla="*/ 1779963 h 2219152"/>
                  <a:gd name="connsiteX3" fmla="*/ 1399309 w 3348643"/>
                  <a:gd name="connsiteY3" fmla="*/ 523009 h 2219152"/>
                  <a:gd name="connsiteX4" fmla="*/ 1753292 w 3348643"/>
                  <a:gd name="connsiteY4" fmla="*/ 86245 h 2219152"/>
                  <a:gd name="connsiteX5" fmla="*/ 1841962 w 3348643"/>
                  <a:gd name="connsiteY5" fmla="*/ 0 h 2219152"/>
                  <a:gd name="connsiteX6" fmla="*/ 2236816 w 3348643"/>
                  <a:gd name="connsiteY6" fmla="*/ 571500 h 2219152"/>
                  <a:gd name="connsiteX7" fmla="*/ 2558934 w 3348643"/>
                  <a:gd name="connsiteY7" fmla="*/ 550718 h 2219152"/>
                  <a:gd name="connsiteX8" fmla="*/ 2943398 w 3348643"/>
                  <a:gd name="connsiteY8" fmla="*/ 1558637 h 2219152"/>
                  <a:gd name="connsiteX9" fmla="*/ 3348643 w 3348643"/>
                  <a:gd name="connsiteY9" fmla="*/ 1932709 h 2219152"/>
                  <a:gd name="connsiteX0" fmla="*/ 0 w 3348643"/>
                  <a:gd name="connsiteY0" fmla="*/ 2203912 h 2203912"/>
                  <a:gd name="connsiteX1" fmla="*/ 364028 w 3348643"/>
                  <a:gd name="connsiteY1" fmla="*/ 2082686 h 2203912"/>
                  <a:gd name="connsiteX2" fmla="*/ 704157 w 3348643"/>
                  <a:gd name="connsiteY2" fmla="*/ 1764723 h 2203912"/>
                  <a:gd name="connsiteX3" fmla="*/ 1399309 w 3348643"/>
                  <a:gd name="connsiteY3" fmla="*/ 507769 h 2203912"/>
                  <a:gd name="connsiteX4" fmla="*/ 1753292 w 3348643"/>
                  <a:gd name="connsiteY4" fmla="*/ 71005 h 2203912"/>
                  <a:gd name="connsiteX5" fmla="*/ 2097232 w 3348643"/>
                  <a:gd name="connsiteY5" fmla="*/ 0 h 2203912"/>
                  <a:gd name="connsiteX6" fmla="*/ 2236816 w 3348643"/>
                  <a:gd name="connsiteY6" fmla="*/ 556260 h 2203912"/>
                  <a:gd name="connsiteX7" fmla="*/ 2558934 w 3348643"/>
                  <a:gd name="connsiteY7" fmla="*/ 535478 h 2203912"/>
                  <a:gd name="connsiteX8" fmla="*/ 2943398 w 3348643"/>
                  <a:gd name="connsiteY8" fmla="*/ 1543397 h 2203912"/>
                  <a:gd name="connsiteX9" fmla="*/ 3348643 w 3348643"/>
                  <a:gd name="connsiteY9" fmla="*/ 1917469 h 2203912"/>
                  <a:gd name="connsiteX0" fmla="*/ 0 w 3348643"/>
                  <a:gd name="connsiteY0" fmla="*/ 2203912 h 2203912"/>
                  <a:gd name="connsiteX1" fmla="*/ 364028 w 3348643"/>
                  <a:gd name="connsiteY1" fmla="*/ 2082686 h 2203912"/>
                  <a:gd name="connsiteX2" fmla="*/ 704157 w 3348643"/>
                  <a:gd name="connsiteY2" fmla="*/ 1764723 h 2203912"/>
                  <a:gd name="connsiteX3" fmla="*/ 1399309 w 3348643"/>
                  <a:gd name="connsiteY3" fmla="*/ 507769 h 2203912"/>
                  <a:gd name="connsiteX4" fmla="*/ 1753292 w 3348643"/>
                  <a:gd name="connsiteY4" fmla="*/ 71005 h 2203912"/>
                  <a:gd name="connsiteX5" fmla="*/ 2097232 w 3348643"/>
                  <a:gd name="connsiteY5" fmla="*/ 0 h 2203912"/>
                  <a:gd name="connsiteX6" fmla="*/ 2236816 w 3348643"/>
                  <a:gd name="connsiteY6" fmla="*/ 556260 h 2203912"/>
                  <a:gd name="connsiteX7" fmla="*/ 2558934 w 3348643"/>
                  <a:gd name="connsiteY7" fmla="*/ 535478 h 2203912"/>
                  <a:gd name="connsiteX8" fmla="*/ 2943398 w 3348643"/>
                  <a:gd name="connsiteY8" fmla="*/ 1543397 h 2203912"/>
                  <a:gd name="connsiteX9" fmla="*/ 3348643 w 3348643"/>
                  <a:gd name="connsiteY9" fmla="*/ 1917469 h 2203912"/>
                  <a:gd name="connsiteX0" fmla="*/ 0 w 3348643"/>
                  <a:gd name="connsiteY0" fmla="*/ 2203912 h 2203912"/>
                  <a:gd name="connsiteX1" fmla="*/ 364028 w 3348643"/>
                  <a:gd name="connsiteY1" fmla="*/ 2082686 h 2203912"/>
                  <a:gd name="connsiteX2" fmla="*/ 704157 w 3348643"/>
                  <a:gd name="connsiteY2" fmla="*/ 1764723 h 2203912"/>
                  <a:gd name="connsiteX3" fmla="*/ 1399309 w 3348643"/>
                  <a:gd name="connsiteY3" fmla="*/ 507769 h 2203912"/>
                  <a:gd name="connsiteX4" fmla="*/ 1753292 w 3348643"/>
                  <a:gd name="connsiteY4" fmla="*/ 71005 h 2203912"/>
                  <a:gd name="connsiteX5" fmla="*/ 2097232 w 3348643"/>
                  <a:gd name="connsiteY5" fmla="*/ 0 h 2203912"/>
                  <a:gd name="connsiteX6" fmla="*/ 2236816 w 3348643"/>
                  <a:gd name="connsiteY6" fmla="*/ 556260 h 2203912"/>
                  <a:gd name="connsiteX7" fmla="*/ 2558934 w 3348643"/>
                  <a:gd name="connsiteY7" fmla="*/ 535478 h 2203912"/>
                  <a:gd name="connsiteX8" fmla="*/ 2943398 w 3348643"/>
                  <a:gd name="connsiteY8" fmla="*/ 1543397 h 2203912"/>
                  <a:gd name="connsiteX9" fmla="*/ 3348643 w 3348643"/>
                  <a:gd name="connsiteY9" fmla="*/ 1917469 h 2203912"/>
                  <a:gd name="connsiteX0" fmla="*/ 0 w 3348643"/>
                  <a:gd name="connsiteY0" fmla="*/ 2203912 h 2203912"/>
                  <a:gd name="connsiteX1" fmla="*/ 364028 w 3348643"/>
                  <a:gd name="connsiteY1" fmla="*/ 2082686 h 2203912"/>
                  <a:gd name="connsiteX2" fmla="*/ 704157 w 3348643"/>
                  <a:gd name="connsiteY2" fmla="*/ 1764723 h 2203912"/>
                  <a:gd name="connsiteX3" fmla="*/ 1399309 w 3348643"/>
                  <a:gd name="connsiteY3" fmla="*/ 507769 h 2203912"/>
                  <a:gd name="connsiteX4" fmla="*/ 1753292 w 3348643"/>
                  <a:gd name="connsiteY4" fmla="*/ 71005 h 2203912"/>
                  <a:gd name="connsiteX5" fmla="*/ 2097232 w 3348643"/>
                  <a:gd name="connsiteY5" fmla="*/ 0 h 2203912"/>
                  <a:gd name="connsiteX6" fmla="*/ 2457796 w 3348643"/>
                  <a:gd name="connsiteY6" fmla="*/ 236220 h 2203912"/>
                  <a:gd name="connsiteX7" fmla="*/ 2558934 w 3348643"/>
                  <a:gd name="connsiteY7" fmla="*/ 535478 h 2203912"/>
                  <a:gd name="connsiteX8" fmla="*/ 2943398 w 3348643"/>
                  <a:gd name="connsiteY8" fmla="*/ 1543397 h 2203912"/>
                  <a:gd name="connsiteX9" fmla="*/ 3348643 w 3348643"/>
                  <a:gd name="connsiteY9" fmla="*/ 1917469 h 2203912"/>
                  <a:gd name="connsiteX0" fmla="*/ 0 w 3348643"/>
                  <a:gd name="connsiteY0" fmla="*/ 2203912 h 2203912"/>
                  <a:gd name="connsiteX1" fmla="*/ 364028 w 3348643"/>
                  <a:gd name="connsiteY1" fmla="*/ 2082686 h 2203912"/>
                  <a:gd name="connsiteX2" fmla="*/ 704157 w 3348643"/>
                  <a:gd name="connsiteY2" fmla="*/ 1764723 h 2203912"/>
                  <a:gd name="connsiteX3" fmla="*/ 1399309 w 3348643"/>
                  <a:gd name="connsiteY3" fmla="*/ 507769 h 2203912"/>
                  <a:gd name="connsiteX4" fmla="*/ 1753292 w 3348643"/>
                  <a:gd name="connsiteY4" fmla="*/ 71005 h 2203912"/>
                  <a:gd name="connsiteX5" fmla="*/ 2097232 w 3348643"/>
                  <a:gd name="connsiteY5" fmla="*/ 0 h 2203912"/>
                  <a:gd name="connsiteX6" fmla="*/ 2457796 w 3348643"/>
                  <a:gd name="connsiteY6" fmla="*/ 236220 h 2203912"/>
                  <a:gd name="connsiteX7" fmla="*/ 3153294 w 3348643"/>
                  <a:gd name="connsiteY7" fmla="*/ 1354628 h 2203912"/>
                  <a:gd name="connsiteX8" fmla="*/ 2943398 w 3348643"/>
                  <a:gd name="connsiteY8" fmla="*/ 1543397 h 2203912"/>
                  <a:gd name="connsiteX9" fmla="*/ 3348643 w 3348643"/>
                  <a:gd name="connsiteY9" fmla="*/ 1917469 h 2203912"/>
                  <a:gd name="connsiteX0" fmla="*/ 0 w 3348643"/>
                  <a:gd name="connsiteY0" fmla="*/ 2203912 h 2203912"/>
                  <a:gd name="connsiteX1" fmla="*/ 364028 w 3348643"/>
                  <a:gd name="connsiteY1" fmla="*/ 2082686 h 2203912"/>
                  <a:gd name="connsiteX2" fmla="*/ 704157 w 3348643"/>
                  <a:gd name="connsiteY2" fmla="*/ 1764723 h 2203912"/>
                  <a:gd name="connsiteX3" fmla="*/ 1399309 w 3348643"/>
                  <a:gd name="connsiteY3" fmla="*/ 507769 h 2203912"/>
                  <a:gd name="connsiteX4" fmla="*/ 1753292 w 3348643"/>
                  <a:gd name="connsiteY4" fmla="*/ 71005 h 2203912"/>
                  <a:gd name="connsiteX5" fmla="*/ 2097232 w 3348643"/>
                  <a:gd name="connsiteY5" fmla="*/ 0 h 2203912"/>
                  <a:gd name="connsiteX6" fmla="*/ 2457796 w 3348643"/>
                  <a:gd name="connsiteY6" fmla="*/ 236220 h 2203912"/>
                  <a:gd name="connsiteX7" fmla="*/ 3153294 w 3348643"/>
                  <a:gd name="connsiteY7" fmla="*/ 1354628 h 2203912"/>
                  <a:gd name="connsiteX8" fmla="*/ 3348643 w 3348643"/>
                  <a:gd name="connsiteY8" fmla="*/ 1917469 h 2203912"/>
                  <a:gd name="connsiteX0" fmla="*/ 0 w 3722023"/>
                  <a:gd name="connsiteY0" fmla="*/ 2203912 h 2203912"/>
                  <a:gd name="connsiteX1" fmla="*/ 364028 w 3722023"/>
                  <a:gd name="connsiteY1" fmla="*/ 2082686 h 2203912"/>
                  <a:gd name="connsiteX2" fmla="*/ 704157 w 3722023"/>
                  <a:gd name="connsiteY2" fmla="*/ 1764723 h 2203912"/>
                  <a:gd name="connsiteX3" fmla="*/ 1399309 w 3722023"/>
                  <a:gd name="connsiteY3" fmla="*/ 507769 h 2203912"/>
                  <a:gd name="connsiteX4" fmla="*/ 1753292 w 3722023"/>
                  <a:gd name="connsiteY4" fmla="*/ 71005 h 2203912"/>
                  <a:gd name="connsiteX5" fmla="*/ 2097232 w 3722023"/>
                  <a:gd name="connsiteY5" fmla="*/ 0 h 2203912"/>
                  <a:gd name="connsiteX6" fmla="*/ 2457796 w 3722023"/>
                  <a:gd name="connsiteY6" fmla="*/ 236220 h 2203912"/>
                  <a:gd name="connsiteX7" fmla="*/ 3153294 w 3722023"/>
                  <a:gd name="connsiteY7" fmla="*/ 1354628 h 2203912"/>
                  <a:gd name="connsiteX8" fmla="*/ 3722023 w 3722023"/>
                  <a:gd name="connsiteY8" fmla="*/ 1315489 h 2203912"/>
                  <a:gd name="connsiteX0" fmla="*/ 0 w 3153294"/>
                  <a:gd name="connsiteY0" fmla="*/ 2203912 h 2203912"/>
                  <a:gd name="connsiteX1" fmla="*/ 364028 w 3153294"/>
                  <a:gd name="connsiteY1" fmla="*/ 2082686 h 2203912"/>
                  <a:gd name="connsiteX2" fmla="*/ 704157 w 3153294"/>
                  <a:gd name="connsiteY2" fmla="*/ 1764723 h 2203912"/>
                  <a:gd name="connsiteX3" fmla="*/ 1399309 w 3153294"/>
                  <a:gd name="connsiteY3" fmla="*/ 507769 h 2203912"/>
                  <a:gd name="connsiteX4" fmla="*/ 1753292 w 3153294"/>
                  <a:gd name="connsiteY4" fmla="*/ 71005 h 2203912"/>
                  <a:gd name="connsiteX5" fmla="*/ 2097232 w 3153294"/>
                  <a:gd name="connsiteY5" fmla="*/ 0 h 2203912"/>
                  <a:gd name="connsiteX6" fmla="*/ 2457796 w 3153294"/>
                  <a:gd name="connsiteY6" fmla="*/ 236220 h 2203912"/>
                  <a:gd name="connsiteX7" fmla="*/ 3153294 w 3153294"/>
                  <a:gd name="connsiteY7" fmla="*/ 1354628 h 220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3294" h="2203912">
                    <a:moveTo>
                      <a:pt x="0" y="2203912"/>
                    </a:moveTo>
                    <a:lnTo>
                      <a:pt x="364028" y="2082686"/>
                    </a:lnTo>
                    <a:lnTo>
                      <a:pt x="704157" y="1764723"/>
                    </a:lnTo>
                    <a:lnTo>
                      <a:pt x="1399309" y="507769"/>
                    </a:lnTo>
                    <a:lnTo>
                      <a:pt x="1753292" y="71005"/>
                    </a:lnTo>
                    <a:lnTo>
                      <a:pt x="2097232" y="0"/>
                    </a:lnTo>
                    <a:lnTo>
                      <a:pt x="2457796" y="236220"/>
                    </a:lnTo>
                    <a:lnTo>
                      <a:pt x="3153294" y="1354628"/>
                    </a:lnTo>
                  </a:path>
                </a:pathLst>
              </a:cu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endParaRPr lang="en-US" dirty="0">
                  <a:latin typeface="Times New Roman" panose="02020603050405020304" pitchFamily="18" charset="0"/>
                  <a:cs typeface="msgothic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C1E4DF4-9E38-4524-91BC-8A1BF66BAFAE}"/>
                  </a:ext>
                </a:extLst>
              </p:cNvPr>
              <p:cNvSpPr/>
              <p:nvPr/>
            </p:nvSpPr>
            <p:spPr bwMode="auto">
              <a:xfrm>
                <a:off x="3078410" y="4850381"/>
                <a:ext cx="1776087" cy="264259"/>
              </a:xfrm>
              <a:custGeom>
                <a:avLst/>
                <a:gdLst>
                  <a:gd name="connsiteX0" fmla="*/ 0 w 3273137"/>
                  <a:gd name="connsiteY0" fmla="*/ 540327 h 540327"/>
                  <a:gd name="connsiteX1" fmla="*/ 353291 w 3273137"/>
                  <a:gd name="connsiteY1" fmla="*/ 415637 h 540327"/>
                  <a:gd name="connsiteX2" fmla="*/ 737755 w 3273137"/>
                  <a:gd name="connsiteY2" fmla="*/ 415637 h 540327"/>
                  <a:gd name="connsiteX3" fmla="*/ 1714500 w 3273137"/>
                  <a:gd name="connsiteY3" fmla="*/ 166255 h 540327"/>
                  <a:gd name="connsiteX4" fmla="*/ 2182091 w 3273137"/>
                  <a:gd name="connsiteY4" fmla="*/ 0 h 540327"/>
                  <a:gd name="connsiteX5" fmla="*/ 2680855 w 3273137"/>
                  <a:gd name="connsiteY5" fmla="*/ 166255 h 540327"/>
                  <a:gd name="connsiteX6" fmla="*/ 2888673 w 3273137"/>
                  <a:gd name="connsiteY6" fmla="*/ 228600 h 540327"/>
                  <a:gd name="connsiteX7" fmla="*/ 3273137 w 3273137"/>
                  <a:gd name="connsiteY7" fmla="*/ 519546 h 540327"/>
                  <a:gd name="connsiteX0" fmla="*/ 0 w 3273137"/>
                  <a:gd name="connsiteY0" fmla="*/ 540327 h 540327"/>
                  <a:gd name="connsiteX1" fmla="*/ 357101 w 3273137"/>
                  <a:gd name="connsiteY1" fmla="*/ 476597 h 540327"/>
                  <a:gd name="connsiteX2" fmla="*/ 737755 w 3273137"/>
                  <a:gd name="connsiteY2" fmla="*/ 415637 h 540327"/>
                  <a:gd name="connsiteX3" fmla="*/ 1714500 w 3273137"/>
                  <a:gd name="connsiteY3" fmla="*/ 166255 h 540327"/>
                  <a:gd name="connsiteX4" fmla="*/ 2182091 w 3273137"/>
                  <a:gd name="connsiteY4" fmla="*/ 0 h 540327"/>
                  <a:gd name="connsiteX5" fmla="*/ 2680855 w 3273137"/>
                  <a:gd name="connsiteY5" fmla="*/ 166255 h 540327"/>
                  <a:gd name="connsiteX6" fmla="*/ 2888673 w 3273137"/>
                  <a:gd name="connsiteY6" fmla="*/ 228600 h 540327"/>
                  <a:gd name="connsiteX7" fmla="*/ 3273137 w 3273137"/>
                  <a:gd name="connsiteY7" fmla="*/ 519546 h 540327"/>
                  <a:gd name="connsiteX0" fmla="*/ 0 w 3273137"/>
                  <a:gd name="connsiteY0" fmla="*/ 540327 h 540327"/>
                  <a:gd name="connsiteX1" fmla="*/ 357101 w 3273137"/>
                  <a:gd name="connsiteY1" fmla="*/ 476597 h 540327"/>
                  <a:gd name="connsiteX2" fmla="*/ 669175 w 3273137"/>
                  <a:gd name="connsiteY2" fmla="*/ 484217 h 540327"/>
                  <a:gd name="connsiteX3" fmla="*/ 1714500 w 3273137"/>
                  <a:gd name="connsiteY3" fmla="*/ 166255 h 540327"/>
                  <a:gd name="connsiteX4" fmla="*/ 2182091 w 3273137"/>
                  <a:gd name="connsiteY4" fmla="*/ 0 h 540327"/>
                  <a:gd name="connsiteX5" fmla="*/ 2680855 w 3273137"/>
                  <a:gd name="connsiteY5" fmla="*/ 166255 h 540327"/>
                  <a:gd name="connsiteX6" fmla="*/ 2888673 w 3273137"/>
                  <a:gd name="connsiteY6" fmla="*/ 228600 h 540327"/>
                  <a:gd name="connsiteX7" fmla="*/ 3273137 w 3273137"/>
                  <a:gd name="connsiteY7" fmla="*/ 519546 h 540327"/>
                  <a:gd name="connsiteX0" fmla="*/ 0 w 3273137"/>
                  <a:gd name="connsiteY0" fmla="*/ 540327 h 540327"/>
                  <a:gd name="connsiteX1" fmla="*/ 357101 w 3273137"/>
                  <a:gd name="connsiteY1" fmla="*/ 476597 h 540327"/>
                  <a:gd name="connsiteX2" fmla="*/ 669175 w 3273137"/>
                  <a:gd name="connsiteY2" fmla="*/ 484217 h 540327"/>
                  <a:gd name="connsiteX3" fmla="*/ 1714500 w 3273137"/>
                  <a:gd name="connsiteY3" fmla="*/ 166255 h 540327"/>
                  <a:gd name="connsiteX4" fmla="*/ 2182091 w 3273137"/>
                  <a:gd name="connsiteY4" fmla="*/ 0 h 540327"/>
                  <a:gd name="connsiteX5" fmla="*/ 2680855 w 3273137"/>
                  <a:gd name="connsiteY5" fmla="*/ 166255 h 540327"/>
                  <a:gd name="connsiteX6" fmla="*/ 2888673 w 3273137"/>
                  <a:gd name="connsiteY6" fmla="*/ 228600 h 540327"/>
                  <a:gd name="connsiteX7" fmla="*/ 3273137 w 3273137"/>
                  <a:gd name="connsiteY7" fmla="*/ 519546 h 540327"/>
                  <a:gd name="connsiteX0" fmla="*/ 0 w 3273137"/>
                  <a:gd name="connsiteY0" fmla="*/ 540327 h 540327"/>
                  <a:gd name="connsiteX1" fmla="*/ 357101 w 3273137"/>
                  <a:gd name="connsiteY1" fmla="*/ 476597 h 540327"/>
                  <a:gd name="connsiteX2" fmla="*/ 669175 w 3273137"/>
                  <a:gd name="connsiteY2" fmla="*/ 484217 h 540327"/>
                  <a:gd name="connsiteX3" fmla="*/ 1703070 w 3273137"/>
                  <a:gd name="connsiteY3" fmla="*/ 234835 h 540327"/>
                  <a:gd name="connsiteX4" fmla="*/ 2182091 w 3273137"/>
                  <a:gd name="connsiteY4" fmla="*/ 0 h 540327"/>
                  <a:gd name="connsiteX5" fmla="*/ 2680855 w 3273137"/>
                  <a:gd name="connsiteY5" fmla="*/ 166255 h 540327"/>
                  <a:gd name="connsiteX6" fmla="*/ 2888673 w 3273137"/>
                  <a:gd name="connsiteY6" fmla="*/ 228600 h 540327"/>
                  <a:gd name="connsiteX7" fmla="*/ 3273137 w 3273137"/>
                  <a:gd name="connsiteY7" fmla="*/ 519546 h 540327"/>
                  <a:gd name="connsiteX0" fmla="*/ 0 w 3273137"/>
                  <a:gd name="connsiteY0" fmla="*/ 486987 h 486987"/>
                  <a:gd name="connsiteX1" fmla="*/ 357101 w 3273137"/>
                  <a:gd name="connsiteY1" fmla="*/ 423257 h 486987"/>
                  <a:gd name="connsiteX2" fmla="*/ 669175 w 3273137"/>
                  <a:gd name="connsiteY2" fmla="*/ 430877 h 486987"/>
                  <a:gd name="connsiteX3" fmla="*/ 1703070 w 3273137"/>
                  <a:gd name="connsiteY3" fmla="*/ 181495 h 486987"/>
                  <a:gd name="connsiteX4" fmla="*/ 2429741 w 3273137"/>
                  <a:gd name="connsiteY4" fmla="*/ 0 h 486987"/>
                  <a:gd name="connsiteX5" fmla="*/ 2680855 w 3273137"/>
                  <a:gd name="connsiteY5" fmla="*/ 112915 h 486987"/>
                  <a:gd name="connsiteX6" fmla="*/ 2888673 w 3273137"/>
                  <a:gd name="connsiteY6" fmla="*/ 175260 h 486987"/>
                  <a:gd name="connsiteX7" fmla="*/ 3273137 w 3273137"/>
                  <a:gd name="connsiteY7" fmla="*/ 466206 h 486987"/>
                  <a:gd name="connsiteX0" fmla="*/ 0 w 3273137"/>
                  <a:gd name="connsiteY0" fmla="*/ 486987 h 486987"/>
                  <a:gd name="connsiteX1" fmla="*/ 357101 w 3273137"/>
                  <a:gd name="connsiteY1" fmla="*/ 423257 h 486987"/>
                  <a:gd name="connsiteX2" fmla="*/ 669175 w 3273137"/>
                  <a:gd name="connsiteY2" fmla="*/ 430877 h 486987"/>
                  <a:gd name="connsiteX3" fmla="*/ 1703070 w 3273137"/>
                  <a:gd name="connsiteY3" fmla="*/ 181495 h 486987"/>
                  <a:gd name="connsiteX4" fmla="*/ 2429741 w 3273137"/>
                  <a:gd name="connsiteY4" fmla="*/ 0 h 486987"/>
                  <a:gd name="connsiteX5" fmla="*/ 2795155 w 3273137"/>
                  <a:gd name="connsiteY5" fmla="*/ 44335 h 486987"/>
                  <a:gd name="connsiteX6" fmla="*/ 2888673 w 3273137"/>
                  <a:gd name="connsiteY6" fmla="*/ 175260 h 486987"/>
                  <a:gd name="connsiteX7" fmla="*/ 3273137 w 3273137"/>
                  <a:gd name="connsiteY7" fmla="*/ 466206 h 486987"/>
                  <a:gd name="connsiteX0" fmla="*/ 0 w 3273137"/>
                  <a:gd name="connsiteY0" fmla="*/ 486987 h 486987"/>
                  <a:gd name="connsiteX1" fmla="*/ 357101 w 3273137"/>
                  <a:gd name="connsiteY1" fmla="*/ 423257 h 486987"/>
                  <a:gd name="connsiteX2" fmla="*/ 669175 w 3273137"/>
                  <a:gd name="connsiteY2" fmla="*/ 430877 h 486987"/>
                  <a:gd name="connsiteX3" fmla="*/ 1703070 w 3273137"/>
                  <a:gd name="connsiteY3" fmla="*/ 181495 h 486987"/>
                  <a:gd name="connsiteX4" fmla="*/ 2429741 w 3273137"/>
                  <a:gd name="connsiteY4" fmla="*/ 0 h 486987"/>
                  <a:gd name="connsiteX5" fmla="*/ 2795155 w 3273137"/>
                  <a:gd name="connsiteY5" fmla="*/ 44335 h 486987"/>
                  <a:gd name="connsiteX6" fmla="*/ 3143943 w 3273137"/>
                  <a:gd name="connsiteY6" fmla="*/ 224790 h 486987"/>
                  <a:gd name="connsiteX7" fmla="*/ 3273137 w 3273137"/>
                  <a:gd name="connsiteY7" fmla="*/ 466206 h 486987"/>
                  <a:gd name="connsiteX0" fmla="*/ 0 w 3143943"/>
                  <a:gd name="connsiteY0" fmla="*/ 486987 h 486987"/>
                  <a:gd name="connsiteX1" fmla="*/ 357101 w 3143943"/>
                  <a:gd name="connsiteY1" fmla="*/ 423257 h 486987"/>
                  <a:gd name="connsiteX2" fmla="*/ 669175 w 3143943"/>
                  <a:gd name="connsiteY2" fmla="*/ 430877 h 486987"/>
                  <a:gd name="connsiteX3" fmla="*/ 1703070 w 3143943"/>
                  <a:gd name="connsiteY3" fmla="*/ 181495 h 486987"/>
                  <a:gd name="connsiteX4" fmla="*/ 2429741 w 3143943"/>
                  <a:gd name="connsiteY4" fmla="*/ 0 h 486987"/>
                  <a:gd name="connsiteX5" fmla="*/ 2795155 w 3143943"/>
                  <a:gd name="connsiteY5" fmla="*/ 44335 h 486987"/>
                  <a:gd name="connsiteX6" fmla="*/ 3143943 w 3143943"/>
                  <a:gd name="connsiteY6" fmla="*/ 224790 h 486987"/>
                  <a:gd name="connsiteX0" fmla="*/ 0 w 3170613"/>
                  <a:gd name="connsiteY0" fmla="*/ 471747 h 471747"/>
                  <a:gd name="connsiteX1" fmla="*/ 383771 w 3170613"/>
                  <a:gd name="connsiteY1" fmla="*/ 423257 h 471747"/>
                  <a:gd name="connsiteX2" fmla="*/ 695845 w 3170613"/>
                  <a:gd name="connsiteY2" fmla="*/ 430877 h 471747"/>
                  <a:gd name="connsiteX3" fmla="*/ 1729740 w 3170613"/>
                  <a:gd name="connsiteY3" fmla="*/ 181495 h 471747"/>
                  <a:gd name="connsiteX4" fmla="*/ 2456411 w 3170613"/>
                  <a:gd name="connsiteY4" fmla="*/ 0 h 471747"/>
                  <a:gd name="connsiteX5" fmla="*/ 2821825 w 3170613"/>
                  <a:gd name="connsiteY5" fmla="*/ 44335 h 471747"/>
                  <a:gd name="connsiteX6" fmla="*/ 3170613 w 3170613"/>
                  <a:gd name="connsiteY6" fmla="*/ 224790 h 47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0613" h="471747">
                    <a:moveTo>
                      <a:pt x="0" y="471747"/>
                    </a:moveTo>
                    <a:lnTo>
                      <a:pt x="383771" y="423257"/>
                    </a:lnTo>
                    <a:lnTo>
                      <a:pt x="695845" y="430877"/>
                    </a:lnTo>
                    <a:cubicBezTo>
                      <a:pt x="1410047" y="294410"/>
                      <a:pt x="1381298" y="287482"/>
                      <a:pt x="1729740" y="181495"/>
                    </a:cubicBezTo>
                    <a:lnTo>
                      <a:pt x="2456411" y="0"/>
                    </a:lnTo>
                    <a:lnTo>
                      <a:pt x="2821825" y="44335"/>
                    </a:lnTo>
                    <a:lnTo>
                      <a:pt x="3170613" y="224790"/>
                    </a:lnTo>
                  </a:path>
                </a:pathLst>
              </a:cu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endParaRPr lang="en-US">
                  <a:latin typeface="Times New Roman" panose="02020603050405020304" pitchFamily="18" charset="0"/>
                  <a:cs typeface="msgothic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8BA7D1A-9A38-4A40-9433-9E7630131D18}"/>
                </a:ext>
              </a:extLst>
            </p:cNvPr>
            <p:cNvGrpSpPr/>
            <p:nvPr/>
          </p:nvGrpSpPr>
          <p:grpSpPr>
            <a:xfrm>
              <a:off x="636141" y="5792889"/>
              <a:ext cx="2378201" cy="307776"/>
              <a:chOff x="2886504" y="5165034"/>
              <a:chExt cx="2276514" cy="29461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93BF8B9-0156-4B95-948E-57D31E0AFA18}"/>
                  </a:ext>
                </a:extLst>
              </p:cNvPr>
              <p:cNvSpPr txBox="1"/>
              <p:nvPr/>
            </p:nvSpPr>
            <p:spPr>
              <a:xfrm>
                <a:off x="2886504" y="5165034"/>
                <a:ext cx="413692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7250E96-C246-4049-B801-428EE9CEB9FF}"/>
                  </a:ext>
                </a:extLst>
              </p:cNvPr>
              <p:cNvSpPr txBox="1"/>
              <p:nvPr/>
            </p:nvSpPr>
            <p:spPr>
              <a:xfrm>
                <a:off x="3100582" y="5165034"/>
                <a:ext cx="411645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nd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F607217-6094-4C0B-AF1D-3DEAA6E36250}"/>
                  </a:ext>
                </a:extLst>
              </p:cNvPr>
              <p:cNvSpPr txBox="1"/>
              <p:nvPr/>
            </p:nvSpPr>
            <p:spPr>
              <a:xfrm>
                <a:off x="3310900" y="5165034"/>
                <a:ext cx="395278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rd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F5165FE-B9B0-448E-B61A-FD025384F008}"/>
                  </a:ext>
                </a:extLst>
              </p:cNvPr>
              <p:cNvSpPr txBox="1"/>
              <p:nvPr/>
            </p:nvSpPr>
            <p:spPr>
              <a:xfrm>
                <a:off x="3506224" y="5165034"/>
                <a:ext cx="425968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5CCE558-B2E0-42DD-9E0C-8D0E2C9A14F4}"/>
                  </a:ext>
                </a:extLst>
              </p:cNvPr>
              <p:cNvSpPr txBox="1"/>
              <p:nvPr/>
            </p:nvSpPr>
            <p:spPr>
              <a:xfrm>
                <a:off x="3733148" y="5165034"/>
                <a:ext cx="393232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06BD11-FF45-4451-AF96-365036AD9868}"/>
                  </a:ext>
                </a:extLst>
              </p:cNvPr>
              <p:cNvSpPr txBox="1"/>
              <p:nvPr/>
            </p:nvSpPr>
            <p:spPr>
              <a:xfrm>
                <a:off x="3924399" y="5165034"/>
                <a:ext cx="393232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1F3AF6B-98A4-46F0-BC00-DD5473C719C8}"/>
                  </a:ext>
                </a:extLst>
              </p:cNvPr>
              <p:cNvSpPr txBox="1"/>
              <p:nvPr/>
            </p:nvSpPr>
            <p:spPr>
              <a:xfrm>
                <a:off x="4115654" y="5165034"/>
                <a:ext cx="393232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B85E8E-462F-4ABB-8066-901102EB1FD4}"/>
                  </a:ext>
                </a:extLst>
              </p:cNvPr>
              <p:cNvSpPr txBox="1"/>
              <p:nvPr/>
            </p:nvSpPr>
            <p:spPr>
              <a:xfrm>
                <a:off x="4306903" y="5165034"/>
                <a:ext cx="393232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C27337-5155-48EC-B793-F85CEA432FF8}"/>
                  </a:ext>
                </a:extLst>
              </p:cNvPr>
              <p:cNvSpPr txBox="1"/>
              <p:nvPr/>
            </p:nvSpPr>
            <p:spPr>
              <a:xfrm>
                <a:off x="4498155" y="5165034"/>
                <a:ext cx="393232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D07BFD-4C4E-4FBC-8DD5-CDE9B6BDDCAA}"/>
                  </a:ext>
                </a:extLst>
              </p:cNvPr>
              <p:cNvSpPr txBox="1"/>
              <p:nvPr/>
            </p:nvSpPr>
            <p:spPr>
              <a:xfrm>
                <a:off x="4696131" y="5165034"/>
                <a:ext cx="466887" cy="29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  <a:r>
                  <a:rPr lang="en-US" sz="9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42DD40-8774-4B29-9704-6498B47D7EFE}"/>
                </a:ext>
              </a:extLst>
            </p:cNvPr>
            <p:cNvSpPr txBox="1"/>
            <p:nvPr/>
          </p:nvSpPr>
          <p:spPr>
            <a:xfrm rot="16200000">
              <a:off x="88949" y="4874590"/>
              <a:ext cx="121016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PREVALENCE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6066B9-A93A-472B-804B-B00A510EE1EC}"/>
                </a:ext>
              </a:extLst>
            </p:cNvPr>
            <p:cNvSpPr txBox="1"/>
            <p:nvPr/>
          </p:nvSpPr>
          <p:spPr>
            <a:xfrm>
              <a:off x="184381" y="3982504"/>
              <a:ext cx="333432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Ratio peaks in reproductive years </a:t>
              </a:r>
            </a:p>
          </p:txBody>
        </p:sp>
      </p:grp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A0A9D3A0-8716-47AE-932E-955F72146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167038"/>
              </p:ext>
            </p:extLst>
          </p:nvPr>
        </p:nvGraphicFramePr>
        <p:xfrm>
          <a:off x="4634896" y="869845"/>
          <a:ext cx="3279555" cy="177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3EB3AC33-6742-4C3D-A3E6-F464E14E5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192515"/>
              </p:ext>
            </p:extLst>
          </p:nvPr>
        </p:nvGraphicFramePr>
        <p:xfrm>
          <a:off x="5584571" y="2909464"/>
          <a:ext cx="1421364" cy="143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29B432E1-BCD2-4CF7-9D2E-E3D5E802CA1A}"/>
              </a:ext>
            </a:extLst>
          </p:cNvPr>
          <p:cNvSpPr txBox="1"/>
          <p:nvPr/>
        </p:nvSpPr>
        <p:spPr>
          <a:xfrm>
            <a:off x="4776634" y="2685077"/>
            <a:ext cx="29960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Half develop organ-threatening disease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BCA1EA-5445-477C-AB13-5E79A555CD5F}"/>
              </a:ext>
            </a:extLst>
          </p:cNvPr>
          <p:cNvSpPr txBox="1"/>
          <p:nvPr/>
        </p:nvSpPr>
        <p:spPr>
          <a:xfrm>
            <a:off x="6830373" y="3614929"/>
            <a:ext cx="141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</a:rPr>
              <a:t>Nonorgan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-threatening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9D34A1-1A15-4A74-ABAE-5DDB3D3C691B}"/>
              </a:ext>
            </a:extLst>
          </p:cNvPr>
          <p:cNvSpPr txBox="1"/>
          <p:nvPr/>
        </p:nvSpPr>
        <p:spPr>
          <a:xfrm>
            <a:off x="4478284" y="3153264"/>
            <a:ext cx="117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C00000"/>
                </a:solidFill>
              </a:rPr>
              <a:t>Organ-threatening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12A1B6-5E29-4568-8682-38EA297A2BB8}"/>
              </a:ext>
            </a:extLst>
          </p:cNvPr>
          <p:cNvSpPr txBox="1"/>
          <p:nvPr/>
        </p:nvSpPr>
        <p:spPr>
          <a:xfrm>
            <a:off x="5357560" y="648836"/>
            <a:ext cx="18753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Sex, Race, and Ethnicity</a:t>
            </a:r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B70C4517-29E9-4FDB-ADE7-F5551E457E2E}"/>
              </a:ext>
            </a:extLst>
          </p:cNvPr>
          <p:cNvSpPr txBox="1">
            <a:spLocks/>
          </p:cNvSpPr>
          <p:nvPr/>
        </p:nvSpPr>
        <p:spPr>
          <a:xfrm>
            <a:off x="3066144" y="4820474"/>
            <a:ext cx="5362575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2C4C9-62C1-415E-B646-FC5381E4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Petri M. </a:t>
            </a:r>
            <a:r>
              <a:rPr lang="en-US" i="1" dirty="0"/>
              <a:t>Best </a:t>
            </a:r>
            <a:r>
              <a:rPr lang="en-US" i="1" dirty="0" err="1"/>
              <a:t>Pract</a:t>
            </a:r>
            <a:r>
              <a:rPr lang="en-US" i="1" dirty="0"/>
              <a:t> Res Clin </a:t>
            </a:r>
            <a:r>
              <a:rPr lang="en-US" i="1" dirty="0" err="1"/>
              <a:t>Rheumatol</a:t>
            </a:r>
            <a:r>
              <a:rPr lang="en-US" dirty="0"/>
              <a:t>. 2002;16:847-858. Petri M. </a:t>
            </a:r>
            <a:r>
              <a:rPr lang="en-US" i="1" dirty="0"/>
              <a:t>Systemic Lupus Erythematosus</a:t>
            </a:r>
            <a:r>
              <a:rPr lang="en-US" dirty="0"/>
              <a:t>. In: Imboden JB, et al, eds. </a:t>
            </a:r>
            <a:r>
              <a:rPr lang="en-US" i="1" dirty="0"/>
              <a:t>Current Rheumatology Diagnosis and Treatment</a:t>
            </a:r>
            <a:r>
              <a:rPr lang="en-US" dirty="0"/>
              <a:t>. 2007. </a:t>
            </a:r>
            <a:r>
              <a:rPr lang="en-US" dirty="0" err="1"/>
              <a:t>Uramoto</a:t>
            </a:r>
            <a:r>
              <a:rPr lang="en-US" dirty="0"/>
              <a:t> KM, et al. </a:t>
            </a:r>
            <a:r>
              <a:rPr lang="en-US" i="1" dirty="0"/>
              <a:t>Arthritis Rheum</a:t>
            </a:r>
            <a:r>
              <a:rPr lang="en-US" dirty="0"/>
              <a:t>. 1999;42(1):46-50. Rees F, et al. </a:t>
            </a:r>
            <a:r>
              <a:rPr lang="en-US" i="1" dirty="0"/>
              <a:t>Ann Rheum Dis</a:t>
            </a:r>
            <a:r>
              <a:rPr lang="en-US" dirty="0"/>
              <a:t>. 2017;69:2006-2017. </a:t>
            </a:r>
            <a:r>
              <a:rPr lang="en-US" dirty="0" err="1"/>
              <a:t>Izmirly</a:t>
            </a:r>
            <a:r>
              <a:rPr lang="en-US" dirty="0"/>
              <a:t> PM, et al. </a:t>
            </a:r>
            <a:r>
              <a:rPr lang="en-US" i="1" dirty="0"/>
              <a:t>Arthritis Rheum</a:t>
            </a:r>
            <a:r>
              <a:rPr lang="en-US" dirty="0"/>
              <a:t>. 2017;69:2006-2017.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4339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FCAD-8B98-479F-A9AF-24ADE0A5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Prevalence of Serious Organ- or Life-Threatening Complications With Idiopathic SLE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5783D-9C22-492D-B41C-500A5A7E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Pistiner</a:t>
            </a:r>
            <a:r>
              <a:rPr lang="en-US" dirty="0"/>
              <a:t> M, et al. </a:t>
            </a:r>
            <a:r>
              <a:rPr lang="en-US" i="1" dirty="0" err="1"/>
              <a:t>Semin</a:t>
            </a:r>
            <a:r>
              <a:rPr lang="en-US" i="1" dirty="0"/>
              <a:t> Arthritis Rheum</a:t>
            </a:r>
            <a:r>
              <a:rPr lang="en-US" dirty="0"/>
              <a:t>. 1991;21:55-64.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75C7656-7E56-4D88-81D1-E092BED72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950636"/>
              </p:ext>
            </p:extLst>
          </p:nvPr>
        </p:nvGraphicFramePr>
        <p:xfrm>
          <a:off x="1089660" y="1272968"/>
          <a:ext cx="3439481" cy="280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137">
                  <a:extLst>
                    <a:ext uri="{9D8B030D-6E8A-4147-A177-3AD203B41FA5}">
                      <a16:colId xmlns:a16="http://schemas.microsoft.com/office/drawing/2014/main" val="3428183921"/>
                    </a:ext>
                  </a:extLst>
                </a:gridCol>
                <a:gridCol w="832172">
                  <a:extLst>
                    <a:ext uri="{9D8B030D-6E8A-4147-A177-3AD203B41FA5}">
                      <a16:colId xmlns:a16="http://schemas.microsoft.com/office/drawing/2014/main" val="2382160074"/>
                    </a:ext>
                  </a:extLst>
                </a:gridCol>
                <a:gridCol w="832172">
                  <a:extLst>
                    <a:ext uri="{9D8B030D-6E8A-4147-A177-3AD203B41FA5}">
                      <a16:colId xmlns:a16="http://schemas.microsoft.com/office/drawing/2014/main" val="254972432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Complication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449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Nephritis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85406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Thrombocytopenia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36289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Cerebritis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28527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 err="1"/>
                        <a:t>Thromboemboli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85858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Hemolytic anemia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46346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Seizures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718864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Lupus pneumonitis, alveolar hemorrhage, or pulmonary hypertension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630868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Avascular necrosis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1045646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E14588E-610B-4DDD-BA73-BA0C59FEB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361004"/>
              </p:ext>
            </p:extLst>
          </p:nvPr>
        </p:nvGraphicFramePr>
        <p:xfrm>
          <a:off x="4614863" y="1272968"/>
          <a:ext cx="2914650" cy="311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902">
                  <a:extLst>
                    <a:ext uri="{9D8B030D-6E8A-4147-A177-3AD203B41FA5}">
                      <a16:colId xmlns:a16="http://schemas.microsoft.com/office/drawing/2014/main" val="1773071748"/>
                    </a:ext>
                  </a:extLst>
                </a:gridCol>
                <a:gridCol w="706374">
                  <a:extLst>
                    <a:ext uri="{9D8B030D-6E8A-4147-A177-3AD203B41FA5}">
                      <a16:colId xmlns:a16="http://schemas.microsoft.com/office/drawing/2014/main" val="2082427483"/>
                    </a:ext>
                  </a:extLst>
                </a:gridCol>
                <a:gridCol w="706374">
                  <a:extLst>
                    <a:ext uri="{9D8B030D-6E8A-4147-A177-3AD203B41FA5}">
                      <a16:colId xmlns:a16="http://schemas.microsoft.com/office/drawing/2014/main" val="237912863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Complication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5616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Psychosis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3306497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 brain syndrome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941588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Lupoid hepatitis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327512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Retinal vasculitis/infarct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38557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Myocarditis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91332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Mesenteric vasculitis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436106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Thrombotic thrombocytopenic purpura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19596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729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580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Disease Activity Predicts Organ Damage and Death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2800" y="1886544"/>
            <a:ext cx="4254138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450"/>
              </a:spcBef>
              <a:buClr>
                <a:srgbClr val="2F58A9"/>
              </a:buClr>
              <a:defRPr/>
            </a:pPr>
            <a:r>
              <a:rPr lang="en-US" dirty="0"/>
              <a:t>A 1-point increase in adjusted BILAG score was associated with: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450"/>
              </a:spcBef>
              <a:buClr>
                <a:srgbClr val="2F58A9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8% increase in the risk of any new organ damage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450"/>
              </a:spcBef>
              <a:buClr>
                <a:srgbClr val="2F58A9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11% increase in risk of CV, pulmonary, or musculoskeletal damage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450"/>
              </a:spcBef>
              <a:buClr>
                <a:srgbClr val="2F58A9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15% increase in mortality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90561" y="1499929"/>
            <a:ext cx="3097628" cy="2451374"/>
            <a:chOff x="6205087" y="1778782"/>
            <a:chExt cx="5506894" cy="4357998"/>
          </a:xfrm>
        </p:grpSpPr>
        <p:sp>
          <p:nvSpPr>
            <p:cNvPr id="5" name="Rectangle 4"/>
            <p:cNvSpPr/>
            <p:nvPr/>
          </p:nvSpPr>
          <p:spPr>
            <a:xfrm>
              <a:off x="6315327" y="1782707"/>
              <a:ext cx="5147330" cy="627063"/>
            </a:xfrm>
            <a:prstGeom prst="rect">
              <a:avLst/>
            </a:prstGeom>
            <a:solidFill>
              <a:srgbClr val="0760A7"/>
            </a:solidFill>
            <a:ln>
              <a:solidFill>
                <a:srgbClr val="0760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325926" y="2419337"/>
              <a:ext cx="5136731" cy="3654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760A7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defTabSz="257175"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05087" y="1778782"/>
              <a:ext cx="5506894" cy="4357998"/>
              <a:chOff x="6205087" y="1778782"/>
              <a:chExt cx="5506894" cy="4357998"/>
            </a:xfrm>
          </p:grpSpPr>
          <p:sp>
            <p:nvSpPr>
              <p:cNvPr id="8" name="TextBox 62"/>
              <p:cNvSpPr txBox="1">
                <a:spLocks noChangeArrowheads="1"/>
              </p:cNvSpPr>
              <p:nvPr/>
            </p:nvSpPr>
            <p:spPr bwMode="auto">
              <a:xfrm>
                <a:off x="6205087" y="1887269"/>
                <a:ext cx="328411" cy="44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1013" dirty="0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9" name="Rectangle 39"/>
              <p:cNvSpPr>
                <a:spLocks noChangeArrowheads="1"/>
              </p:cNvSpPr>
              <p:nvPr/>
            </p:nvSpPr>
            <p:spPr bwMode="auto">
              <a:xfrm>
                <a:off x="6470733" y="1778782"/>
                <a:ext cx="4908466" cy="718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257175">
                  <a:lnSpc>
                    <a:spcPct val="90000"/>
                  </a:lnSpc>
                </a:pPr>
                <a:r>
                  <a:rPr lang="nn-NO" sz="1125" b="1" dirty="0">
                    <a:solidFill>
                      <a:srgbClr val="F2F2F2"/>
                    </a:solidFill>
                    <a:latin typeface="Calibri" charset="0"/>
                  </a:rPr>
                  <a:t>Time to SDI Δ ≥1 by Disease Activity Level* (N=350)</a:t>
                </a: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 rot="16200000">
                <a:off x="5857748" y="3650955"/>
                <a:ext cx="1533755" cy="379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US" sz="788" b="1" dirty="0">
                    <a:solidFill>
                      <a:srgbClr val="000000"/>
                    </a:solidFill>
                    <a:latin typeface="Calibri" charset="0"/>
                  </a:rPr>
                  <a:t>Percent Survival</a:t>
                </a:r>
              </a:p>
            </p:txBody>
          </p: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6682419" y="2419321"/>
                <a:ext cx="4219891" cy="3163938"/>
                <a:chOff x="3956086" y="2071299"/>
                <a:chExt cx="4967987" cy="3923898"/>
              </a:xfrm>
            </p:grpSpPr>
            <p:sp>
              <p:nvSpPr>
                <p:cNvPr id="13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4179741" y="5303299"/>
                  <a:ext cx="477081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0</a:t>
                  </a:r>
                </a:p>
              </p:txBody>
            </p:sp>
            <p:sp>
              <p:nvSpPr>
                <p:cNvPr id="14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4040155" y="4658499"/>
                  <a:ext cx="567664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20</a:t>
                  </a:r>
                </a:p>
              </p:txBody>
            </p:sp>
            <p:sp>
              <p:nvSpPr>
                <p:cNvPr id="15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4040153" y="4027094"/>
                  <a:ext cx="567664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40</a:t>
                  </a:r>
                </a:p>
              </p:txBody>
            </p:sp>
            <p:sp>
              <p:nvSpPr>
                <p:cNvPr id="16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4040155" y="3393302"/>
                  <a:ext cx="567664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60</a:t>
                  </a:r>
                </a:p>
              </p:txBody>
            </p:sp>
            <p:sp>
              <p:nvSpPr>
                <p:cNvPr id="17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4040155" y="2716381"/>
                  <a:ext cx="567664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80</a:t>
                  </a:r>
                </a:p>
              </p:txBody>
            </p:sp>
            <p:sp>
              <p:nvSpPr>
                <p:cNvPr id="18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3956086" y="2071299"/>
                  <a:ext cx="658250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100</a:t>
                  </a:r>
                </a:p>
              </p:txBody>
            </p:sp>
            <p:sp>
              <p:nvSpPr>
                <p:cNvPr id="19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4382981" y="5562600"/>
                  <a:ext cx="477081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0</a:t>
                  </a:r>
                </a:p>
              </p:txBody>
            </p:sp>
            <p:sp>
              <p:nvSpPr>
                <p:cNvPr id="20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4814781" y="5562600"/>
                  <a:ext cx="477081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2</a:t>
                  </a:r>
                </a:p>
              </p:txBody>
            </p:sp>
            <p:sp>
              <p:nvSpPr>
                <p:cNvPr id="21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5271982" y="5562600"/>
                  <a:ext cx="477081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4</a:t>
                  </a:r>
                </a:p>
              </p:txBody>
            </p:sp>
            <p:sp>
              <p:nvSpPr>
                <p:cNvPr id="22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5737655" y="5562600"/>
                  <a:ext cx="477081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6</a:t>
                  </a:r>
                </a:p>
              </p:txBody>
            </p:sp>
            <p:sp>
              <p:nvSpPr>
                <p:cNvPr id="23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6169451" y="5562600"/>
                  <a:ext cx="477081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8</a:t>
                  </a:r>
                </a:p>
              </p:txBody>
            </p:sp>
            <p:sp>
              <p:nvSpPr>
                <p:cNvPr id="24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6578407" y="5562600"/>
                  <a:ext cx="567664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10</a:t>
                  </a:r>
                </a:p>
              </p:txBody>
            </p:sp>
            <p:sp>
              <p:nvSpPr>
                <p:cNvPr id="25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7018674" y="5562600"/>
                  <a:ext cx="567664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12</a:t>
                  </a:r>
                </a:p>
              </p:txBody>
            </p:sp>
            <p:sp>
              <p:nvSpPr>
                <p:cNvPr id="26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7467410" y="5562600"/>
                  <a:ext cx="567664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14</a:t>
                  </a:r>
                </a:p>
              </p:txBody>
            </p:sp>
            <p:sp>
              <p:nvSpPr>
                <p:cNvPr id="27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7907677" y="5562600"/>
                  <a:ext cx="567664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16</a:t>
                  </a:r>
                </a:p>
              </p:txBody>
            </p:sp>
            <p:sp>
              <p:nvSpPr>
                <p:cNvPr id="28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8356409" y="5562600"/>
                  <a:ext cx="567664" cy="43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572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 eaLnBrk="1" hangingPunct="1"/>
                  <a:r>
                    <a:rPr lang="en-US" sz="675" dirty="0">
                      <a:solidFill>
                        <a:srgbClr val="000000"/>
                      </a:solidFill>
                      <a:latin typeface="Calibri" charset="0"/>
                    </a:rPr>
                    <a:t>20</a:t>
                  </a:r>
                </a:p>
              </p:txBody>
            </p:sp>
            <p:pic>
              <p:nvPicPr>
                <p:cNvPr id="29" name="Picture 59" descr="Chart 5_V1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8882" y="2209799"/>
                  <a:ext cx="4156817" cy="3364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extBox 2"/>
              <p:cNvSpPr txBox="1">
                <a:spLocks noChangeArrowheads="1"/>
              </p:cNvSpPr>
              <p:nvPr/>
            </p:nvSpPr>
            <p:spPr bwMode="auto">
              <a:xfrm>
                <a:off x="6326890" y="5480190"/>
                <a:ext cx="5385091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Calibri" charset="0"/>
                  </a:rPr>
                  <a:t>*Low disease activity=BILAG score 0 to &lt;2.59; high disease activity=BILAG score ≥6.84 </a:t>
                </a:r>
              </a:p>
            </p:txBody>
          </p:sp>
        </p:grpSp>
      </p:grp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5941454" y="3988067"/>
            <a:ext cx="1332416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788" b="1" dirty="0">
                <a:solidFill>
                  <a:srgbClr val="000000"/>
                </a:solidFill>
                <a:latin typeface="Calibri" charset="0"/>
              </a:rPr>
              <a:t>Length of Follow-up (years)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C241747-EA89-4DE7-BBB5-C570E433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SDI = </a:t>
            </a:r>
            <a:r>
              <a:rPr lang="en-US" dirty="0"/>
              <a:t>Systemic Lupus International Collaborating Clinics/American College of Rheumatology damage index.</a:t>
            </a:r>
          </a:p>
          <a:p>
            <a:r>
              <a:rPr lang="en-US" dirty="0">
                <a:solidFill>
                  <a:srgbClr val="000000"/>
                </a:solidFill>
              </a:rPr>
              <a:t>Lopez R, et al. </a:t>
            </a:r>
            <a:r>
              <a:rPr lang="en-US" i="1" dirty="0">
                <a:solidFill>
                  <a:srgbClr val="000000"/>
                </a:solidFill>
              </a:rPr>
              <a:t>Rheumatology</a:t>
            </a:r>
            <a:r>
              <a:rPr lang="en-US" dirty="0">
                <a:solidFill>
                  <a:srgbClr val="000000"/>
                </a:solidFill>
              </a:rPr>
              <a:t>. 2012;51:491-498.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72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 of Active Lupus 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620"/>
            <a:ext cx="8229600" cy="3112627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/>
              <a:t>Urine protein excretion—edema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Active urine sediment—WBCs, RBCs, protein casts, cellular casts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Decreased glomerular filtration rate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Hypertension</a:t>
            </a:r>
          </a:p>
          <a:p>
            <a:pPr>
              <a:spcBef>
                <a:spcPts val="2400"/>
              </a:spcBef>
            </a:pPr>
            <a:endParaRPr lang="en-US" sz="2800" dirty="0"/>
          </a:p>
          <a:p>
            <a:pPr>
              <a:spcBef>
                <a:spcPts val="2400"/>
              </a:spcBef>
            </a:pPr>
            <a:endParaRPr lang="en-US" sz="2800" dirty="0"/>
          </a:p>
          <a:p>
            <a:pPr>
              <a:spcBef>
                <a:spcPts val="2400"/>
              </a:spcBef>
            </a:pPr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6BF83-56EC-4A3E-B366-C61BC591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Dooley MA. In: Wallace DJ, Hahn BH, eds. </a:t>
            </a:r>
            <a:r>
              <a:rPr lang="en-US" i="1" dirty="0"/>
              <a:t>Dubois’ Lupus Erythematosus</a:t>
            </a:r>
            <a:r>
              <a:rPr lang="en-US" dirty="0"/>
              <a:t>. 8</a:t>
            </a:r>
            <a:r>
              <a:rPr lang="en-US" baseline="30000" dirty="0"/>
              <a:t>th</a:t>
            </a:r>
            <a:r>
              <a:rPr lang="en-US" dirty="0"/>
              <a:t> Ed. Philadelphia, PA: Elsevier; 2013:438.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847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ACR Guidelines for Monitoring Activity of Lupus Nephritis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596388"/>
              </p:ext>
            </p:extLst>
          </p:nvPr>
        </p:nvGraphicFramePr>
        <p:xfrm>
          <a:off x="457200" y="1420288"/>
          <a:ext cx="8099075" cy="2361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7130">
                  <a:extLst>
                    <a:ext uri="{9D8B030D-6E8A-4147-A177-3AD203B41FA5}">
                      <a16:colId xmlns:a16="http://schemas.microsoft.com/office/drawing/2014/main" val="1893341429"/>
                    </a:ext>
                  </a:extLst>
                </a:gridCol>
                <a:gridCol w="906745">
                  <a:extLst>
                    <a:ext uri="{9D8B030D-6E8A-4147-A177-3AD203B41FA5}">
                      <a16:colId xmlns:a16="http://schemas.microsoft.com/office/drawing/2014/main" val="3219427247"/>
                    </a:ext>
                  </a:extLst>
                </a:gridCol>
                <a:gridCol w="994777">
                  <a:extLst>
                    <a:ext uri="{9D8B030D-6E8A-4147-A177-3AD203B41FA5}">
                      <a16:colId xmlns:a16="http://schemas.microsoft.com/office/drawing/2014/main" val="2654870236"/>
                    </a:ext>
                  </a:extLst>
                </a:gridCol>
                <a:gridCol w="1029990">
                  <a:extLst>
                    <a:ext uri="{9D8B030D-6E8A-4147-A177-3AD203B41FA5}">
                      <a16:colId xmlns:a16="http://schemas.microsoft.com/office/drawing/2014/main" val="4172724479"/>
                    </a:ext>
                  </a:extLst>
                </a:gridCol>
                <a:gridCol w="915548">
                  <a:extLst>
                    <a:ext uri="{9D8B030D-6E8A-4147-A177-3AD203B41FA5}">
                      <a16:colId xmlns:a16="http://schemas.microsoft.com/office/drawing/2014/main" val="681167790"/>
                    </a:ext>
                  </a:extLst>
                </a:gridCol>
                <a:gridCol w="1135630">
                  <a:extLst>
                    <a:ext uri="{9D8B030D-6E8A-4147-A177-3AD203B41FA5}">
                      <a16:colId xmlns:a16="http://schemas.microsoft.com/office/drawing/2014/main" val="439192618"/>
                    </a:ext>
                  </a:extLst>
                </a:gridCol>
                <a:gridCol w="839255">
                  <a:extLst>
                    <a:ext uri="{9D8B030D-6E8A-4147-A177-3AD203B41FA5}">
                      <a16:colId xmlns:a16="http://schemas.microsoft.com/office/drawing/2014/main" val="1138085765"/>
                    </a:ext>
                  </a:extLst>
                </a:gridCol>
              </a:tblGrid>
              <a:tr h="257175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Recommended Monitoring of Lupus Nephritis (monthly monitoring intervals)*</a:t>
                      </a:r>
                    </a:p>
                  </a:txBody>
                  <a:tcPr marL="51435" marR="51435" marT="25718" marB="25718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6601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BP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UA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/>
                        <a:t>Protein:CR</a:t>
                      </a:r>
                      <a:endParaRPr lang="en-US" sz="11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Serum</a:t>
                      </a:r>
                      <a:r>
                        <a:rPr lang="en-US" sz="1100" b="1" baseline="0" dirty="0"/>
                        <a:t> CR</a:t>
                      </a:r>
                      <a:endParaRPr lang="en-US" sz="11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C3/C4 Levels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Anti-DNA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873199409"/>
                  </a:ext>
                </a:extLst>
              </a:tr>
              <a:tr h="139342">
                <a:tc>
                  <a:txBody>
                    <a:bodyPr/>
                    <a:lstStyle/>
                    <a:p>
                      <a:r>
                        <a:rPr lang="en-US" sz="1100" dirty="0"/>
                        <a:t>Active nephritis</a:t>
                      </a:r>
                      <a:r>
                        <a:rPr lang="en-US" sz="1100" baseline="0" dirty="0"/>
                        <a:t> at onset of treatment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  <a:r>
                        <a:rPr lang="en-US" sz="1100" baseline="30000" dirty="0"/>
                        <a:t>†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59439625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sz="1100" dirty="0"/>
                        <a:t>Previous active nephritis, none</a:t>
                      </a:r>
                      <a:r>
                        <a:rPr lang="en-US" sz="1100" baseline="0" dirty="0"/>
                        <a:t> currently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367387065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sz="1100" dirty="0"/>
                        <a:t>Pregnant with active GN at onset of treatment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86202836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US" sz="1100" dirty="0"/>
                        <a:t>Pregnant</a:t>
                      </a:r>
                      <a:r>
                        <a:rPr lang="en-US" sz="1100" baseline="0" dirty="0"/>
                        <a:t> with previous nephritis, none currently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7986101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en-US" sz="1100" dirty="0"/>
                        <a:t>No prior or current nephritis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90933732"/>
                  </a:ext>
                </a:extLst>
              </a:tr>
              <a:tr h="222885">
                <a:tc gridSpan="7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*Values are the monthly intervals suggested as the minimum frequency at which the indicated laboratory tests should be measured in the SLE scenarios shown in the left-hand column.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baseline="30000" dirty="0"/>
                        <a:t>†</a:t>
                      </a:r>
                      <a:r>
                        <a:rPr lang="en-US" sz="800" dirty="0"/>
                        <a:t>Opinion of the authors based on a study published after the Task Force Panel had voted.</a:t>
                      </a:r>
                      <a:r>
                        <a:rPr lang="en-US" sz="800" baseline="30000" dirty="0"/>
                        <a:t>2</a:t>
                      </a: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50334299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E8602-71D7-4442-A3B1-8055DF2B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GN, glomerulonephritis; BP, blood pressure; UA, urinalysis; CR, creatinine.</a:t>
            </a:r>
          </a:p>
          <a:p>
            <a:r>
              <a:rPr lang="en-US" dirty="0"/>
              <a:t>1. Hahn BH, et al. </a:t>
            </a:r>
            <a:r>
              <a:rPr lang="en-US" i="1" dirty="0" err="1"/>
              <a:t>Arthrit</a:t>
            </a:r>
            <a:r>
              <a:rPr lang="en-US" i="1" dirty="0"/>
              <a:t> Care Res</a:t>
            </a:r>
            <a:r>
              <a:rPr lang="en-US" dirty="0"/>
              <a:t>. 2012;64:797-808.</a:t>
            </a:r>
          </a:p>
          <a:p>
            <a:r>
              <a:rPr lang="en-US" dirty="0"/>
              <a:t>2. </a:t>
            </a:r>
            <a:r>
              <a:rPr lang="en-US" dirty="0" err="1"/>
              <a:t>Grootscholten</a:t>
            </a:r>
            <a:r>
              <a:rPr lang="en-US" dirty="0"/>
              <a:t> C, et al</a:t>
            </a:r>
            <a:r>
              <a:rPr lang="en-US" i="1" dirty="0"/>
              <a:t>. Kidney Int.</a:t>
            </a:r>
            <a:r>
              <a:rPr lang="en-US" dirty="0"/>
              <a:t> 2006;70:732-742.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313542" y="4017112"/>
            <a:ext cx="6152912" cy="282179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539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Cardiac Manifestations of SLE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00113"/>
            <a:ext cx="4602938" cy="351375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Pericarditis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Myocarditis, congestive heart failure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Hypertension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Coronary vasculitis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Libman-Sacks endocarditis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Valvular insufficiency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SLE patients have a 7–10x increased risk of coronary heart disease and stroke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46245E-F61E-46E7-9218-1EB78406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Esdaile JM, et al. </a:t>
            </a:r>
            <a:r>
              <a:rPr lang="en-US" i="1" dirty="0"/>
              <a:t>Arthritis Rheum</a:t>
            </a:r>
            <a:r>
              <a:rPr lang="en-US" dirty="0"/>
              <a:t>. 2001;44:2331-2337. </a:t>
            </a:r>
          </a:p>
        </p:txBody>
      </p:sp>
      <p:pic>
        <p:nvPicPr>
          <p:cNvPr id="460805" name="Picture 5" descr="Heart, front 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110192"/>
            <a:ext cx="3239093" cy="2915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11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Pulmonary Manifestations of SLE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0450"/>
            <a:ext cx="8229600" cy="3302169"/>
          </a:xfrm>
        </p:spPr>
        <p:txBody>
          <a:bodyPr numCol="2">
            <a:noAutofit/>
          </a:bodyPr>
          <a:lstStyle/>
          <a:p>
            <a:pPr>
              <a:spcBef>
                <a:spcPts val="2400"/>
              </a:spcBef>
            </a:pPr>
            <a:r>
              <a:rPr lang="en-US" sz="2200" dirty="0"/>
              <a:t>Pleuritis (also pericarditis)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Susceptibility to infection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Lupus pneumonitis/alveolitis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Pulmonary hemorrhage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Pulmonary fibrosis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Shrinking lung syndrome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Pulmonary embolism/in situ thrombosis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Pulmonary hypertension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17732-861D-4F9B-9B45-DD430121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Quadrelli</a:t>
            </a:r>
            <a:r>
              <a:rPr lang="en-US" dirty="0"/>
              <a:t> SA, et al. </a:t>
            </a:r>
            <a:r>
              <a:rPr lang="en-US" i="1" dirty="0"/>
              <a:t>Lupus.</a:t>
            </a:r>
            <a:r>
              <a:rPr lang="en-US" dirty="0"/>
              <a:t> 2009;18:1053-1060.</a:t>
            </a:r>
          </a:p>
        </p:txBody>
      </p:sp>
    </p:spTree>
    <p:extLst>
      <p:ext uri="{BB962C8B-B14F-4D97-AF65-F5344CB8AC3E}">
        <p14:creationId xmlns:p14="http://schemas.microsoft.com/office/powerpoint/2010/main" val="2178178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Neuropsychiatric Manifestations of SLE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00112"/>
            <a:ext cx="4685440" cy="3500007"/>
          </a:xfrm>
        </p:spPr>
        <p:txBody>
          <a:bodyPr>
            <a:normAutofit/>
          </a:bodyPr>
          <a:lstStyle/>
          <a:p>
            <a:r>
              <a:rPr lang="en-US" sz="2100" dirty="0"/>
              <a:t>Central nervous system</a:t>
            </a:r>
          </a:p>
          <a:p>
            <a:pPr lvl="1"/>
            <a:r>
              <a:rPr lang="en-US" sz="1800" dirty="0"/>
              <a:t>Diffuse cerebral manifestations</a:t>
            </a:r>
          </a:p>
          <a:p>
            <a:pPr lvl="1"/>
            <a:r>
              <a:rPr lang="en-US" sz="1800" dirty="0"/>
              <a:t>Psychiatric manifestations (depression)</a:t>
            </a:r>
          </a:p>
          <a:p>
            <a:pPr lvl="1"/>
            <a:r>
              <a:rPr lang="en-US" sz="1800" dirty="0"/>
              <a:t>Cognitive impairment</a:t>
            </a:r>
          </a:p>
          <a:p>
            <a:pPr lvl="1"/>
            <a:r>
              <a:rPr lang="en-US" sz="1800" dirty="0"/>
              <a:t>Seizures</a:t>
            </a:r>
          </a:p>
          <a:p>
            <a:pPr lvl="1"/>
            <a:r>
              <a:rPr lang="en-US" sz="1800" dirty="0"/>
              <a:t>Headache</a:t>
            </a:r>
          </a:p>
          <a:p>
            <a:pPr lvl="1"/>
            <a:r>
              <a:rPr lang="en-US" sz="1800" dirty="0"/>
              <a:t>Focal manifestations</a:t>
            </a:r>
          </a:p>
          <a:p>
            <a:pPr>
              <a:spcBef>
                <a:spcPts val="2400"/>
              </a:spcBef>
            </a:pPr>
            <a:r>
              <a:rPr lang="en-US" sz="2100" dirty="0"/>
              <a:t>Peripheral nervous system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631927-9E45-4180-A1A8-BE789EEB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Futrell</a:t>
            </a:r>
            <a:r>
              <a:rPr lang="fr-FR" dirty="0"/>
              <a:t> N, et al. </a:t>
            </a:r>
            <a:r>
              <a:rPr lang="fr-FR" i="1" dirty="0" err="1"/>
              <a:t>Neurology</a:t>
            </a:r>
            <a:r>
              <a:rPr lang="fr-FR" dirty="0"/>
              <a:t>. 1992;42:1649-1657.</a:t>
            </a:r>
          </a:p>
        </p:txBody>
      </p:sp>
      <p:pic>
        <p:nvPicPr>
          <p:cNvPr id="906248" name="Picture 8" descr="bra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40" y="1086386"/>
            <a:ext cx="3179377" cy="3011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48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899E-9D10-459A-9F87-3B17959F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B-cell Inhibition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5560A-27F6-4125-9BD5-51C9BE1B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Rituximab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Open label trials suggested efficacy and safety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Both major US trials failed but had faulty design</a:t>
            </a:r>
          </a:p>
          <a:p>
            <a:r>
              <a:rPr lang="en-US" sz="1800" dirty="0"/>
              <a:t>EXPLORER (78-wk)</a:t>
            </a:r>
            <a:r>
              <a:rPr lang="en-US" sz="1800" baseline="30000" dirty="0"/>
              <a:t>1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Patients with moderately-severely active, extrarenal SLE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Rituximab + prednisone + AZA/MMF/MTX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No differences between rituximab and placebo in 1° or 2° endpoints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“…aggressive background treatment and sensitive cutoffs for nonresponse.”</a:t>
            </a:r>
          </a:p>
          <a:p>
            <a:r>
              <a:rPr lang="en-US" sz="1800" dirty="0"/>
              <a:t>LUNAR (52-wk)</a:t>
            </a:r>
            <a:r>
              <a:rPr lang="en-US" sz="1800" baseline="30000" dirty="0"/>
              <a:t>2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Patients with class III/IV lupus nephritis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Rituximab vs placebo with background MMF and corticosteroids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Numeric difference (</a:t>
            </a:r>
            <a:r>
              <a:rPr lang="en-US" sz="1600" i="1" dirty="0"/>
              <a:t>P</a:t>
            </a:r>
            <a:r>
              <a:rPr lang="en-US" sz="1600" dirty="0"/>
              <a:t>=0.2) in response rate, and significant differences in several biomarkers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“Rituximab…did not improve clinical outcomes after 1 year of treatment.”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69B38-FB18-43F3-A191-9E5E7C7E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AZA =  azathioprine; MMF = Mycophenolate mofetil; MTX = Methotrexate</a:t>
            </a:r>
          </a:p>
          <a:p>
            <a:r>
              <a:rPr lang="en-US" dirty="0"/>
              <a:t>1. Merrill JT, et al. </a:t>
            </a:r>
            <a:r>
              <a:rPr lang="en-US" i="1" dirty="0"/>
              <a:t>Arthritis Rheum. </a:t>
            </a:r>
            <a:r>
              <a:rPr lang="en-US" dirty="0"/>
              <a:t>2010 ;62:222-33. 2. </a:t>
            </a:r>
            <a:r>
              <a:rPr lang="en-US" dirty="0" err="1"/>
              <a:t>Rovin</a:t>
            </a:r>
            <a:r>
              <a:rPr lang="en-US" dirty="0"/>
              <a:t> BH, et al. </a:t>
            </a:r>
            <a:r>
              <a:rPr lang="en-US" i="1" dirty="0"/>
              <a:t>Arthritis Rheum. </a:t>
            </a:r>
            <a:r>
              <a:rPr lang="en-US" dirty="0"/>
              <a:t>2012;64:1215-1226.</a:t>
            </a:r>
          </a:p>
        </p:txBody>
      </p:sp>
    </p:spTree>
    <p:extLst>
      <p:ext uri="{BB962C8B-B14F-4D97-AF65-F5344CB8AC3E}">
        <p14:creationId xmlns:p14="http://schemas.microsoft.com/office/powerpoint/2010/main" val="2356757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F19A-C74E-4F17-BBD1-96C3BE48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Rituximab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A9E9C-538A-4376-ABD3-52C0C49D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68649"/>
          </a:xfrm>
        </p:spPr>
        <p:txBody>
          <a:bodyPr>
            <a:normAutofit/>
          </a:bodyPr>
          <a:lstStyle/>
          <a:p>
            <a:r>
              <a:rPr lang="en-US" sz="2000" dirty="0"/>
              <a:t>Central nervous system lupus</a:t>
            </a:r>
          </a:p>
          <a:p>
            <a:pPr lvl="1"/>
            <a:r>
              <a:rPr lang="en-US" sz="1800" dirty="0"/>
              <a:t>Usually after steroids and cyclophosphamide have failed</a:t>
            </a:r>
          </a:p>
          <a:p>
            <a:r>
              <a:rPr lang="en-US" sz="2000" dirty="0"/>
              <a:t>Hematologic SLE</a:t>
            </a:r>
          </a:p>
          <a:p>
            <a:pPr lvl="1"/>
            <a:r>
              <a:rPr lang="en-US" sz="1800" dirty="0"/>
              <a:t>In the setting of idiopathic thrombocytopenia or hemolytic anemias where treatment with steroids and IVIG has failed </a:t>
            </a:r>
          </a:p>
          <a:p>
            <a:r>
              <a:rPr lang="en-US" sz="2000" dirty="0"/>
              <a:t>Catastrophic antiphospholipid antibody syndrome</a:t>
            </a:r>
          </a:p>
          <a:p>
            <a:pPr lvl="1"/>
            <a:r>
              <a:rPr lang="en-US" sz="1800" dirty="0"/>
              <a:t>When IV steroids, heparin, and plasma exchange or IVIG have failed </a:t>
            </a:r>
          </a:p>
          <a:p>
            <a:r>
              <a:rPr lang="en-US" sz="2000" dirty="0"/>
              <a:t>Refractory inflammatory arthritis</a:t>
            </a:r>
          </a:p>
          <a:p>
            <a:r>
              <a:rPr lang="en-US" sz="2000" b="1" i="1" u="sng" dirty="0"/>
              <a:t>None of these uses are FDA-approved</a:t>
            </a:r>
            <a:endParaRPr lang="en-US" sz="2000" b="1" u="sng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33D1E-BCA5-47DC-877B-84F7674D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0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Belimumab</a:t>
            </a:r>
            <a:r>
              <a:rPr lang="en-US" dirty="0"/>
              <a:t> Is a </a:t>
            </a:r>
            <a:r>
              <a:rPr lang="en-US" dirty="0" err="1"/>
              <a:t>BLyS</a:t>
            </a:r>
            <a:r>
              <a:rPr lang="en-US" dirty="0"/>
              <a:t>-Specific Inhibitor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800" dirty="0"/>
              <a:t>Indicated for the treatment of adult patients with active, autoantibody-positive SLE who are receiving standard therapy</a:t>
            </a:r>
          </a:p>
          <a:p>
            <a:pPr>
              <a:spcBef>
                <a:spcPts val="3000"/>
              </a:spcBef>
            </a:pPr>
            <a:r>
              <a:rPr lang="en-US" sz="2800" dirty="0"/>
              <a:t>Only biologic approved for SLE</a:t>
            </a:r>
          </a:p>
          <a:p>
            <a:pPr>
              <a:spcBef>
                <a:spcPts val="3000"/>
              </a:spcBef>
            </a:pPr>
            <a:r>
              <a:rPr lang="en-US" sz="2800" dirty="0"/>
              <a:t>First drug approved for SLE (2011) since 1957</a:t>
            </a:r>
          </a:p>
          <a:p>
            <a:pPr>
              <a:spcBef>
                <a:spcPts val="3000"/>
              </a:spcBef>
            </a:pPr>
            <a:endParaRPr lang="en-US" sz="2800" dirty="0"/>
          </a:p>
          <a:p>
            <a:pPr>
              <a:spcBef>
                <a:spcPts val="3000"/>
              </a:spcBef>
            </a:pPr>
            <a:endParaRPr lang="en-US" sz="2800" dirty="0"/>
          </a:p>
          <a:p>
            <a:pPr>
              <a:spcBef>
                <a:spcPts val="3000"/>
              </a:spcBef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C090B4-51BE-4FE0-A28E-12A04DCE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BENLYSTA [package insert]. Rockville, MD: Human Genome Sciences, Inc. 2011.</a:t>
            </a:r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9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0C01A28-51F9-4E5A-B4B7-8845281304AE}"/>
              </a:ext>
            </a:extLst>
          </p:cNvPr>
          <p:cNvSpPr/>
          <p:nvPr/>
        </p:nvSpPr>
        <p:spPr>
          <a:xfrm rot="7839955">
            <a:off x="6081387" y="1463520"/>
            <a:ext cx="2411110" cy="3218163"/>
          </a:xfrm>
          <a:custGeom>
            <a:avLst/>
            <a:gdLst>
              <a:gd name="connsiteX0" fmla="*/ 121053 w 2411110"/>
              <a:gd name="connsiteY0" fmla="*/ 1008059 h 3218163"/>
              <a:gd name="connsiteX1" fmla="*/ 68807 w 2411110"/>
              <a:gd name="connsiteY1" fmla="*/ 916004 h 3218163"/>
              <a:gd name="connsiteX2" fmla="*/ 14809 w 2411110"/>
              <a:gd name="connsiteY2" fmla="*/ 422652 h 3218163"/>
              <a:gd name="connsiteX3" fmla="*/ 419841 w 2411110"/>
              <a:gd name="connsiteY3" fmla="*/ 2581 h 3218163"/>
              <a:gd name="connsiteX4" fmla="*/ 760825 w 2411110"/>
              <a:gd name="connsiteY4" fmla="*/ 472085 h 3218163"/>
              <a:gd name="connsiteX5" fmla="*/ 873424 w 2411110"/>
              <a:gd name="connsiteY5" fmla="*/ 467939 h 3218163"/>
              <a:gd name="connsiteX6" fmla="*/ 705667 w 2411110"/>
              <a:gd name="connsiteY6" fmla="*/ 571142 h 3218163"/>
              <a:gd name="connsiteX7" fmla="*/ 523927 w 2411110"/>
              <a:gd name="connsiteY7" fmla="*/ 480809 h 3218163"/>
              <a:gd name="connsiteX8" fmla="*/ 636591 w 2411110"/>
              <a:gd name="connsiteY8" fmla="*/ 476660 h 3218163"/>
              <a:gd name="connsiteX9" fmla="*/ 373694 w 2411110"/>
              <a:gd name="connsiteY9" fmla="*/ 124554 h 3218163"/>
              <a:gd name="connsiteX10" fmla="*/ 129675 w 2411110"/>
              <a:gd name="connsiteY10" fmla="*/ 489110 h 3218163"/>
              <a:gd name="connsiteX11" fmla="*/ 164447 w 2411110"/>
              <a:gd name="connsiteY11" fmla="*/ 828360 h 3218163"/>
              <a:gd name="connsiteX12" fmla="*/ 402173 w 2411110"/>
              <a:gd name="connsiteY12" fmla="*/ 1040731 h 3218163"/>
              <a:gd name="connsiteX13" fmla="*/ 431067 w 2411110"/>
              <a:gd name="connsiteY13" fmla="*/ 1031690 h 3218163"/>
              <a:gd name="connsiteX14" fmla="*/ 623511 w 2411110"/>
              <a:gd name="connsiteY14" fmla="*/ 866362 h 3218163"/>
              <a:gd name="connsiteX15" fmla="*/ 1465172 w 2411110"/>
              <a:gd name="connsiteY15" fmla="*/ 1846061 h 3218163"/>
              <a:gd name="connsiteX16" fmla="*/ 1513835 w 2411110"/>
              <a:gd name="connsiteY16" fmla="*/ 1804255 h 3218163"/>
              <a:gd name="connsiteX17" fmla="*/ 1461697 w 2411110"/>
              <a:gd name="connsiteY17" fmla="*/ 1743565 h 3218163"/>
              <a:gd name="connsiteX18" fmla="*/ 1687352 w 2411110"/>
              <a:gd name="connsiteY18" fmla="*/ 1760667 h 3218163"/>
              <a:gd name="connsiteX19" fmla="*/ 1670250 w 2411110"/>
              <a:gd name="connsiteY19" fmla="*/ 1986323 h 3218163"/>
              <a:gd name="connsiteX20" fmla="*/ 1618111 w 2411110"/>
              <a:gd name="connsiteY20" fmla="*/ 1925633 h 3218163"/>
              <a:gd name="connsiteX21" fmla="*/ 1569448 w 2411110"/>
              <a:gd name="connsiteY21" fmla="*/ 1967440 h 3218163"/>
              <a:gd name="connsiteX22" fmla="*/ 2411110 w 2411110"/>
              <a:gd name="connsiteY22" fmla="*/ 2947139 h 3218163"/>
              <a:gd name="connsiteX23" fmla="*/ 2095636 w 2411110"/>
              <a:gd name="connsiteY23" fmla="*/ 3218163 h 3218163"/>
              <a:gd name="connsiteX24" fmla="*/ 326692 w 2411110"/>
              <a:gd name="connsiteY24" fmla="*/ 1159098 h 3218163"/>
              <a:gd name="connsiteX25" fmla="*/ 324321 w 2411110"/>
              <a:gd name="connsiteY25" fmla="*/ 1158890 h 3218163"/>
              <a:gd name="connsiteX26" fmla="*/ 121053 w 2411110"/>
              <a:gd name="connsiteY26" fmla="*/ 1008059 h 321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1110" h="3218163">
                <a:moveTo>
                  <a:pt x="121053" y="1008059"/>
                </a:moveTo>
                <a:cubicBezTo>
                  <a:pt x="101955" y="980762"/>
                  <a:pt x="84410" y="950046"/>
                  <a:pt x="68807" y="916004"/>
                </a:cubicBezTo>
                <a:cubicBezTo>
                  <a:pt x="2908" y="772225"/>
                  <a:pt x="-16920" y="591069"/>
                  <a:pt x="14809" y="422652"/>
                </a:cubicBezTo>
                <a:cubicBezTo>
                  <a:pt x="65638" y="152850"/>
                  <a:pt x="235844" y="-23676"/>
                  <a:pt x="419841" y="2581"/>
                </a:cubicBezTo>
                <a:cubicBezTo>
                  <a:pt x="589536" y="26797"/>
                  <a:pt x="728399" y="218000"/>
                  <a:pt x="760825" y="472085"/>
                </a:cubicBezTo>
                <a:lnTo>
                  <a:pt x="873424" y="467939"/>
                </a:lnTo>
                <a:lnTo>
                  <a:pt x="705667" y="571142"/>
                </a:lnTo>
                <a:lnTo>
                  <a:pt x="523927" y="480809"/>
                </a:lnTo>
                <a:lnTo>
                  <a:pt x="636591" y="476660"/>
                </a:lnTo>
                <a:cubicBezTo>
                  <a:pt x="607830" y="263432"/>
                  <a:pt x="497695" y="115923"/>
                  <a:pt x="373694" y="124554"/>
                </a:cubicBezTo>
                <a:cubicBezTo>
                  <a:pt x="254646" y="132840"/>
                  <a:pt x="154054" y="283121"/>
                  <a:pt x="129675" y="489110"/>
                </a:cubicBezTo>
                <a:cubicBezTo>
                  <a:pt x="115855" y="605878"/>
                  <a:pt x="128328" y="727562"/>
                  <a:pt x="164447" y="828360"/>
                </a:cubicBezTo>
                <a:cubicBezTo>
                  <a:pt x="217946" y="977659"/>
                  <a:pt x="310806" y="1051856"/>
                  <a:pt x="402173" y="1040731"/>
                </a:cubicBezTo>
                <a:lnTo>
                  <a:pt x="431067" y="1031690"/>
                </a:lnTo>
                <a:lnTo>
                  <a:pt x="623511" y="866362"/>
                </a:lnTo>
                <a:lnTo>
                  <a:pt x="1465172" y="1846061"/>
                </a:lnTo>
                <a:lnTo>
                  <a:pt x="1513835" y="1804255"/>
                </a:lnTo>
                <a:lnTo>
                  <a:pt x="1461697" y="1743565"/>
                </a:lnTo>
                <a:lnTo>
                  <a:pt x="1687352" y="1760667"/>
                </a:lnTo>
                <a:lnTo>
                  <a:pt x="1670250" y="1986323"/>
                </a:lnTo>
                <a:lnTo>
                  <a:pt x="1618111" y="1925633"/>
                </a:lnTo>
                <a:lnTo>
                  <a:pt x="1569448" y="1967440"/>
                </a:lnTo>
                <a:lnTo>
                  <a:pt x="2411110" y="2947139"/>
                </a:lnTo>
                <a:lnTo>
                  <a:pt x="2095636" y="3218163"/>
                </a:lnTo>
                <a:lnTo>
                  <a:pt x="326692" y="1159098"/>
                </a:lnTo>
                <a:lnTo>
                  <a:pt x="324321" y="1158890"/>
                </a:lnTo>
                <a:cubicBezTo>
                  <a:pt x="249611" y="1141062"/>
                  <a:pt x="178346" y="1089948"/>
                  <a:pt x="121053" y="1008059"/>
                </a:cubicBezTo>
                <a:close/>
              </a:path>
            </a:pathLst>
          </a:cu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32F1A-5182-405C-972F-0678AC2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114800" cy="316535"/>
          </a:xfrm>
        </p:spPr>
        <p:txBody>
          <a:bodyPr>
            <a:noAutofit/>
          </a:bodyPr>
          <a:lstStyle/>
          <a:p>
            <a:r>
              <a:rPr lang="en-US" sz="2000" dirty="0"/>
              <a:t>Primary Care Physicians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90AF6D-9F58-46CD-B502-0B368EB46C44}"/>
              </a:ext>
            </a:extLst>
          </p:cNvPr>
          <p:cNvSpPr txBox="1">
            <a:spLocks/>
          </p:cNvSpPr>
          <p:nvPr/>
        </p:nvSpPr>
        <p:spPr>
          <a:xfrm>
            <a:off x="4572000" y="200111"/>
            <a:ext cx="4114800" cy="3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Lupus Care Specialist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4A90B0B-43CE-4E26-950F-8C1350C1E2D6}"/>
              </a:ext>
            </a:extLst>
          </p:cNvPr>
          <p:cNvSpPr/>
          <p:nvPr/>
        </p:nvSpPr>
        <p:spPr>
          <a:xfrm>
            <a:off x="825030" y="605018"/>
            <a:ext cx="4661369" cy="605016"/>
          </a:xfrm>
          <a:custGeom>
            <a:avLst/>
            <a:gdLst>
              <a:gd name="connsiteX0" fmla="*/ 1629415 w 4661369"/>
              <a:gd name="connsiteY0" fmla="*/ 0 h 605016"/>
              <a:gd name="connsiteX1" fmla="*/ 2666314 w 4661369"/>
              <a:gd name="connsiteY1" fmla="*/ 192505 h 605016"/>
              <a:gd name="connsiteX2" fmla="*/ 4441363 w 4661369"/>
              <a:gd name="connsiteY2" fmla="*/ 192505 h 605016"/>
              <a:gd name="connsiteX3" fmla="*/ 4441363 w 4661369"/>
              <a:gd name="connsiteY3" fmla="*/ 82502 h 605016"/>
              <a:gd name="connsiteX4" fmla="*/ 4661369 w 4661369"/>
              <a:gd name="connsiteY4" fmla="*/ 302508 h 605016"/>
              <a:gd name="connsiteX5" fmla="*/ 4441363 w 4661369"/>
              <a:gd name="connsiteY5" fmla="*/ 522514 h 605016"/>
              <a:gd name="connsiteX6" fmla="*/ 4441363 w 4661369"/>
              <a:gd name="connsiteY6" fmla="*/ 412511 h 605016"/>
              <a:gd name="connsiteX7" fmla="*/ 2666314 w 4661369"/>
              <a:gd name="connsiteY7" fmla="*/ 412511 h 605016"/>
              <a:gd name="connsiteX8" fmla="*/ 1629415 w 4661369"/>
              <a:gd name="connsiteY8" fmla="*/ 605016 h 605016"/>
              <a:gd name="connsiteX9" fmla="*/ 0 w 4661369"/>
              <a:gd name="connsiteY9" fmla="*/ 302508 h 60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1369" h="605016">
                <a:moveTo>
                  <a:pt x="1629415" y="0"/>
                </a:moveTo>
                <a:lnTo>
                  <a:pt x="2666314" y="192505"/>
                </a:lnTo>
                <a:lnTo>
                  <a:pt x="4441363" y="192505"/>
                </a:lnTo>
                <a:lnTo>
                  <a:pt x="4441363" y="82502"/>
                </a:lnTo>
                <a:lnTo>
                  <a:pt x="4661369" y="302508"/>
                </a:lnTo>
                <a:lnTo>
                  <a:pt x="4441363" y="522514"/>
                </a:lnTo>
                <a:lnTo>
                  <a:pt x="4441363" y="412511"/>
                </a:lnTo>
                <a:lnTo>
                  <a:pt x="2666314" y="412511"/>
                </a:lnTo>
                <a:lnTo>
                  <a:pt x="1629415" y="605016"/>
                </a:lnTo>
                <a:lnTo>
                  <a:pt x="0" y="30250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/>
            <a:r>
              <a:rPr lang="en-US" dirty="0"/>
              <a:t>SLE Suspected</a:t>
            </a: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35C0616B-5583-4C70-8BFB-A82D6F20CDD6}"/>
              </a:ext>
            </a:extLst>
          </p:cNvPr>
          <p:cNvSpPr/>
          <p:nvPr/>
        </p:nvSpPr>
        <p:spPr>
          <a:xfrm>
            <a:off x="5486399" y="694394"/>
            <a:ext cx="2743200" cy="640080"/>
          </a:xfrm>
          <a:prstGeom prst="downArrowCallou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Establish Diagnosis</a:t>
            </a: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5419DBEF-8016-4929-99E5-8AFA261DB259}"/>
              </a:ext>
            </a:extLst>
          </p:cNvPr>
          <p:cNvSpPr/>
          <p:nvPr/>
        </p:nvSpPr>
        <p:spPr>
          <a:xfrm>
            <a:off x="5486399" y="1362661"/>
            <a:ext cx="2743200" cy="640080"/>
          </a:xfrm>
          <a:prstGeom prst="downArrowCallo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Assess Activity and Severity</a:t>
            </a:r>
          </a:p>
        </p:txBody>
      </p:sp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B35E1739-C52E-4917-9049-183D3C47E74A}"/>
              </a:ext>
            </a:extLst>
          </p:cNvPr>
          <p:cNvSpPr/>
          <p:nvPr/>
        </p:nvSpPr>
        <p:spPr>
          <a:xfrm>
            <a:off x="5486399" y="2030928"/>
            <a:ext cx="2743200" cy="640080"/>
          </a:xfrm>
          <a:prstGeom prst="downArrowCallou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Develop Treatment Plan</a:t>
            </a: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77D665D8-37BF-4EDD-9284-CDFB7D834FFB}"/>
              </a:ext>
            </a:extLst>
          </p:cNvPr>
          <p:cNvSpPr/>
          <p:nvPr/>
        </p:nvSpPr>
        <p:spPr>
          <a:xfrm>
            <a:off x="5486399" y="3367462"/>
            <a:ext cx="2743200" cy="640080"/>
          </a:xfrm>
          <a:prstGeom prst="downArrowCallou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</a:rPr>
              <a:t>Moderate/Severe Disease Management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AF3168-993C-420F-AC56-B7A2C3A4385D}"/>
              </a:ext>
            </a:extLst>
          </p:cNvPr>
          <p:cNvSpPr/>
          <p:nvPr/>
        </p:nvSpPr>
        <p:spPr>
          <a:xfrm>
            <a:off x="5486399" y="4035731"/>
            <a:ext cx="2743200" cy="457200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</a:rPr>
              <a:t>Refractory/Serious Disease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09D3E7-F496-4469-AD8A-C0F6C7BC5C0E}"/>
              </a:ext>
            </a:extLst>
          </p:cNvPr>
          <p:cNvSpPr txBox="1"/>
          <p:nvPr/>
        </p:nvSpPr>
        <p:spPr>
          <a:xfrm>
            <a:off x="8002558" y="2870518"/>
            <a:ext cx="106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85000"/>
                  </a:schemeClr>
                </a:solidFill>
              </a:rPr>
              <a:t>Annual Consultation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A3DBC3BE-6782-49AC-817D-84A259ED1CE7}"/>
              </a:ext>
            </a:extLst>
          </p:cNvPr>
          <p:cNvSpPr/>
          <p:nvPr/>
        </p:nvSpPr>
        <p:spPr>
          <a:xfrm>
            <a:off x="1180698" y="2572348"/>
            <a:ext cx="2358184" cy="893774"/>
          </a:xfrm>
          <a:prstGeom prst="snip2Diag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Monitoring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Disease Activity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Treatment Toxicities</a:t>
            </a: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7C1004D1-578B-4435-BECC-785514A46ED3}"/>
              </a:ext>
            </a:extLst>
          </p:cNvPr>
          <p:cNvSpPr/>
          <p:nvPr/>
        </p:nvSpPr>
        <p:spPr>
          <a:xfrm>
            <a:off x="3568621" y="2710288"/>
            <a:ext cx="1737360" cy="457200"/>
          </a:xfrm>
          <a:prstGeom prst="leftRightArrow">
            <a:avLst>
              <a:gd name="adj1" fmla="val 40977"/>
              <a:gd name="adj2" fmla="val 36465"/>
            </a:avLst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bg1"/>
                </a:solidFill>
                <a:sym typeface="Wingdings 3" panose="05040102010807070707" pitchFamily="18" charset="2"/>
              </a:rPr>
              <a:t>Mild Disease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87BB6D-1BC9-45CF-95B7-2D27A4586BB6}"/>
              </a:ext>
            </a:extLst>
          </p:cNvPr>
          <p:cNvSpPr txBox="1"/>
          <p:nvPr/>
        </p:nvSpPr>
        <p:spPr>
          <a:xfrm>
            <a:off x="3629466" y="722928"/>
            <a:ext cx="1615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Referral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F6FB470-E9B7-4F2D-90CD-6DC0A54F83EC}"/>
              </a:ext>
            </a:extLst>
          </p:cNvPr>
          <p:cNvSpPr/>
          <p:nvPr/>
        </p:nvSpPr>
        <p:spPr>
          <a:xfrm rot="979379">
            <a:off x="3548392" y="3361390"/>
            <a:ext cx="1737360" cy="457200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sym typeface="Wingdings 3" panose="05040102010807070707" pitchFamily="18" charset="2"/>
              </a:rPr>
              <a:t></a:t>
            </a:r>
            <a:r>
              <a:rPr lang="en-US" sz="1600" i="1" dirty="0">
                <a:solidFill>
                  <a:schemeClr val="bg1"/>
                </a:solidFill>
                <a:sym typeface="Wingdings 3" panose="05040102010807070707" pitchFamily="18" charset="2"/>
              </a:rPr>
              <a:t> Disease Activity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62A157D-7D16-4145-A4FD-453005D70B23}"/>
              </a:ext>
            </a:extLst>
          </p:cNvPr>
          <p:cNvSpPr/>
          <p:nvPr/>
        </p:nvSpPr>
        <p:spPr>
          <a:xfrm rot="979379">
            <a:off x="3572573" y="3804676"/>
            <a:ext cx="1737360" cy="457200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sym typeface="Wingdings 3" panose="05040102010807070707" pitchFamily="18" charset="2"/>
              </a:rPr>
              <a:t>Complication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5087C-C2B1-41DE-8504-2FF1CDFE16A2}"/>
              </a:ext>
            </a:extLst>
          </p:cNvPr>
          <p:cNvSpPr txBox="1"/>
          <p:nvPr/>
        </p:nvSpPr>
        <p:spPr>
          <a:xfrm>
            <a:off x="5469548" y="2728285"/>
            <a:ext cx="276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Disease Activity Monitoring</a:t>
            </a:r>
          </a:p>
        </p:txBody>
      </p:sp>
    </p:spTree>
    <p:extLst>
      <p:ext uri="{BB962C8B-B14F-4D97-AF65-F5344CB8AC3E}">
        <p14:creationId xmlns:p14="http://schemas.microsoft.com/office/powerpoint/2010/main" val="1003020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Belimumab Pivotal Trial (BLISS-52)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Randomized controlled trial (N = 865)</a:t>
            </a:r>
          </a:p>
          <a:p>
            <a:pPr lvl="1"/>
            <a:r>
              <a:rPr lang="en-US" dirty="0"/>
              <a:t>Seropositive</a:t>
            </a:r>
          </a:p>
          <a:p>
            <a:pPr lvl="1"/>
            <a:r>
              <a:rPr lang="en-US" dirty="0"/>
              <a:t>Active disease (SELENA-SLEDAI ≥6)</a:t>
            </a:r>
          </a:p>
          <a:p>
            <a:r>
              <a:rPr lang="en-US" dirty="0"/>
              <a:t>Treatment (plus standard therapy)</a:t>
            </a:r>
          </a:p>
          <a:p>
            <a:pPr lvl="1"/>
            <a:r>
              <a:rPr lang="en-US" dirty="0"/>
              <a:t>Belimumab 1 mg/kg (n=288) </a:t>
            </a:r>
          </a:p>
          <a:p>
            <a:pPr lvl="1"/>
            <a:r>
              <a:rPr lang="en-US" dirty="0"/>
              <a:t>Belimumab 10 mg/kg (n=290) </a:t>
            </a:r>
          </a:p>
          <a:p>
            <a:pPr lvl="1"/>
            <a:r>
              <a:rPr lang="en-US" dirty="0"/>
              <a:t>Placebo (n=287)</a:t>
            </a:r>
          </a:p>
          <a:p>
            <a:r>
              <a:rPr lang="en-US" dirty="0"/>
              <a:t>Higher response rate at 52 weeks</a:t>
            </a:r>
          </a:p>
          <a:p>
            <a:pPr lvl="1"/>
            <a:r>
              <a:rPr lang="en-US" dirty="0"/>
              <a:t>1 mg: 51% (</a:t>
            </a:r>
            <a:r>
              <a:rPr lang="en-US" i="1" dirty="0"/>
              <a:t>P</a:t>
            </a:r>
            <a:r>
              <a:rPr lang="en-US" dirty="0"/>
              <a:t>=0.013 vs placebo)</a:t>
            </a:r>
          </a:p>
          <a:p>
            <a:pPr lvl="1"/>
            <a:r>
              <a:rPr lang="en-US" dirty="0"/>
              <a:t>10 mg: 58% (</a:t>
            </a:r>
            <a:r>
              <a:rPr lang="en-US" i="1" dirty="0"/>
              <a:t>P</a:t>
            </a:r>
            <a:r>
              <a:rPr lang="en-US" dirty="0"/>
              <a:t>=0.0006 vs placebo)</a:t>
            </a:r>
          </a:p>
          <a:p>
            <a:r>
              <a:rPr lang="en-US" dirty="0"/>
              <a:t>Other treatment benefits</a:t>
            </a:r>
          </a:p>
          <a:p>
            <a:pPr lvl="1"/>
            <a:r>
              <a:rPr lang="en-US" dirty="0"/>
              <a:t>Fewer symptoms and signs of disease activity (</a:t>
            </a:r>
            <a:r>
              <a:rPr lang="en-US" dirty="0" err="1"/>
              <a:t>ie</a:t>
            </a:r>
            <a:r>
              <a:rPr lang="en-US" dirty="0"/>
              <a:t>, lower SELENA-SLEDAI score)</a:t>
            </a:r>
          </a:p>
          <a:p>
            <a:pPr lvl="1"/>
            <a:r>
              <a:rPr lang="en-US" dirty="0"/>
              <a:t>Fewer patients with very active disease or flares (</a:t>
            </a:r>
            <a:r>
              <a:rPr lang="en-US" dirty="0" err="1"/>
              <a:t>ie</a:t>
            </a:r>
            <a:r>
              <a:rPr lang="en-US" dirty="0"/>
              <a:t>, BILAG A or BILAG B) </a:t>
            </a:r>
          </a:p>
          <a:p>
            <a:pPr lvl="1"/>
            <a:r>
              <a:rPr lang="en-US" dirty="0"/>
              <a:t>No worsening in global assessment scores (</a:t>
            </a:r>
            <a:r>
              <a:rPr lang="en-US" dirty="0" err="1"/>
              <a:t>ie</a:t>
            </a:r>
            <a:r>
              <a:rPr lang="en-US" dirty="0"/>
              <a:t>, PGA score)</a:t>
            </a:r>
          </a:p>
          <a:p>
            <a:pPr lvl="1"/>
            <a:r>
              <a:rPr lang="en-US" dirty="0"/>
              <a:t>Similar rate of adverse events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708E8-8209-4D71-9190-C87077B3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Navarra SV, et al; BLISS-52 Study Group. </a:t>
            </a:r>
            <a:r>
              <a:rPr lang="en-US" i="1" dirty="0"/>
              <a:t>Lancet</a:t>
            </a:r>
            <a:r>
              <a:rPr lang="en-US" dirty="0"/>
              <a:t>. 2011;377(9767):721-731.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6803" y="986396"/>
            <a:ext cx="26560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2F58A9"/>
                </a:solidFill>
              </a:rPr>
              <a:t>SLE Responder Index (1</a:t>
            </a:r>
            <a:r>
              <a:rPr lang="en-US" sz="1350" b="1" baseline="30000" dirty="0">
                <a:solidFill>
                  <a:srgbClr val="2F58A9"/>
                </a:solidFill>
              </a:rPr>
              <a:t>o</a:t>
            </a:r>
            <a:r>
              <a:rPr lang="en-US" sz="1350" b="1" dirty="0">
                <a:solidFill>
                  <a:srgbClr val="2F58A9"/>
                </a:solidFill>
              </a:rPr>
              <a:t> Endpoint)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4497A2-E9C6-4A0C-894D-DE12B4EBCC9C}"/>
              </a:ext>
            </a:extLst>
          </p:cNvPr>
          <p:cNvGrpSpPr/>
          <p:nvPr/>
        </p:nvGrpSpPr>
        <p:grpSpPr>
          <a:xfrm>
            <a:off x="4885270" y="1276175"/>
            <a:ext cx="3379137" cy="2136948"/>
            <a:chOff x="4128591" y="2880360"/>
            <a:chExt cx="4723471" cy="29870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636" b="2726"/>
            <a:stretch/>
          </p:blipFill>
          <p:spPr bwMode="auto">
            <a:xfrm>
              <a:off x="4657358" y="5274007"/>
              <a:ext cx="4194704" cy="593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" r="66886"/>
            <a:stretch/>
          </p:blipFill>
          <p:spPr bwMode="auto">
            <a:xfrm>
              <a:off x="4392784" y="2880360"/>
              <a:ext cx="4459278" cy="2524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AA289DFA-5AC4-4C1B-9217-DE33CC0C8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241"/>
            <a:stretch/>
          </p:blipFill>
          <p:spPr bwMode="auto">
            <a:xfrm>
              <a:off x="4128591" y="2880360"/>
              <a:ext cx="264193" cy="2524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769018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Long-term Safety and Efficacy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/>
              <a:t>Continuation of phase 2 trial with 10 years of follow-up</a:t>
            </a:r>
          </a:p>
          <a:p>
            <a:pPr lvl="1"/>
            <a:r>
              <a:rPr lang="en-US" sz="1800" dirty="0"/>
              <a:t>Belimumab 10 mg/kg every 4 weeks plus standard of care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36B25-0C33-474F-9DD4-D7B4AE1A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*Response measured with the SLE Responder Index (SRI); †Median percent change from baseline</a:t>
            </a:r>
          </a:p>
          <a:p>
            <a:r>
              <a:rPr lang="en-US" dirty="0"/>
              <a:t>Wallace DJ, et al. </a:t>
            </a:r>
            <a:r>
              <a:rPr lang="en-US" i="1" dirty="0"/>
              <a:t>Ann Rheum Dis. </a:t>
            </a:r>
            <a:r>
              <a:rPr lang="en-US" dirty="0"/>
              <a:t>2017;76(S2):150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2151EB-5AF6-46B2-A97B-AE6E183801A1}"/>
              </a:ext>
            </a:extLst>
          </p:cNvPr>
          <p:cNvGrpSpPr/>
          <p:nvPr/>
        </p:nvGrpSpPr>
        <p:grpSpPr>
          <a:xfrm>
            <a:off x="1485900" y="1839200"/>
            <a:ext cx="2826770" cy="2611353"/>
            <a:chOff x="457200" y="3090446"/>
            <a:chExt cx="3769027" cy="3481804"/>
          </a:xfrm>
        </p:grpSpPr>
        <p:graphicFrame>
          <p:nvGraphicFramePr>
            <p:cNvPr id="11" name="Content Placeholder 5">
              <a:extLst>
                <a:ext uri="{FF2B5EF4-FFF2-40B4-BE49-F238E27FC236}">
                  <a16:creationId xmlns:a16="http://schemas.microsoft.com/office/drawing/2014/main" id="{EAE82D49-9C0A-4DE4-9FB1-6D62FA2A8D8A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57200" y="3429000"/>
            <a:ext cx="3543300" cy="3143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7DF303-84BE-4D3C-991D-724E228758F3}"/>
                </a:ext>
              </a:extLst>
            </p:cNvPr>
            <p:cNvSpPr txBox="1"/>
            <p:nvPr/>
          </p:nvSpPr>
          <p:spPr>
            <a:xfrm>
              <a:off x="898820" y="3090446"/>
              <a:ext cx="3327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Response to Belimumab Increased *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A98375-873C-43E1-AC3F-157E2EAF6939}"/>
              </a:ext>
            </a:extLst>
          </p:cNvPr>
          <p:cNvGrpSpPr/>
          <p:nvPr/>
        </p:nvGrpSpPr>
        <p:grpSpPr>
          <a:xfrm>
            <a:off x="4743452" y="1839200"/>
            <a:ext cx="2657475" cy="2611353"/>
            <a:chOff x="4800602" y="3090446"/>
            <a:chExt cx="3543300" cy="3481804"/>
          </a:xfrm>
        </p:grpSpPr>
        <p:graphicFrame>
          <p:nvGraphicFramePr>
            <p:cNvPr id="13" name="Content Placeholder 5">
              <a:extLst>
                <a:ext uri="{FF2B5EF4-FFF2-40B4-BE49-F238E27FC236}">
                  <a16:creationId xmlns:a16="http://schemas.microsoft.com/office/drawing/2014/main" id="{3F824608-F123-4558-BE7E-82C6C2A1E7A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62101662"/>
                </p:ext>
              </p:extLst>
            </p:nvPr>
          </p:nvGraphicFramePr>
          <p:xfrm>
            <a:off x="4800602" y="3429000"/>
            <a:ext cx="3543300" cy="3143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F13CDC-A5D0-4994-A301-CDD99CB32E52}"/>
                </a:ext>
              </a:extLst>
            </p:cNvPr>
            <p:cNvSpPr txBox="1"/>
            <p:nvPr/>
          </p:nvSpPr>
          <p:spPr>
            <a:xfrm>
              <a:off x="5602094" y="3090446"/>
              <a:ext cx="2609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Prednisone Use Decreased†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12027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A820ED00-0A63-42A4-BF89-616BC5979E3A}"/>
              </a:ext>
            </a:extLst>
          </p:cNvPr>
          <p:cNvSpPr/>
          <p:nvPr/>
        </p:nvSpPr>
        <p:spPr>
          <a:xfrm>
            <a:off x="886899" y="3523858"/>
            <a:ext cx="2736325" cy="862081"/>
          </a:xfrm>
          <a:prstGeom prst="snip2DiagRect">
            <a:avLst/>
          </a:prstGeom>
          <a:solidFill>
            <a:srgbClr val="8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6112A8-0420-46E4-9D3B-75FC46F31995}"/>
              </a:ext>
            </a:extLst>
          </p:cNvPr>
          <p:cNvCxnSpPr>
            <a:stCxn id="22" idx="2"/>
            <a:endCxn id="24" idx="0"/>
          </p:cNvCxnSpPr>
          <p:nvPr/>
        </p:nvCxnSpPr>
        <p:spPr>
          <a:xfrm>
            <a:off x="7143766" y="2502706"/>
            <a:ext cx="0" cy="542175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FBE9780-DB9D-4A9B-BEE9-59F6208FDCF6}"/>
              </a:ext>
            </a:extLst>
          </p:cNvPr>
          <p:cNvCxnSpPr>
            <a:stCxn id="23" idx="3"/>
            <a:endCxn id="22" idx="1"/>
          </p:cNvCxnSpPr>
          <p:nvPr/>
        </p:nvCxnSpPr>
        <p:spPr>
          <a:xfrm flipV="1">
            <a:off x="5163266" y="2365546"/>
            <a:ext cx="475279" cy="320040"/>
          </a:xfrm>
          <a:prstGeom prst="curvedConnector3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8569F7-DB17-440D-9855-FF4AA2137997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5163266" y="2685586"/>
            <a:ext cx="475279" cy="496455"/>
          </a:xfrm>
          <a:prstGeom prst="curvedConnector3">
            <a:avLst/>
          </a:prstGeom>
          <a:ln w="101600">
            <a:solidFill>
              <a:schemeClr val="accent2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10005DA2-C264-4965-8898-70F75254241A}"/>
              </a:ext>
            </a:extLst>
          </p:cNvPr>
          <p:cNvSpPr/>
          <p:nvPr/>
        </p:nvSpPr>
        <p:spPr>
          <a:xfrm>
            <a:off x="1683532" y="2207303"/>
            <a:ext cx="2014430" cy="274320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">
            <a:extLst>
              <a:ext uri="{FF2B5EF4-FFF2-40B4-BE49-F238E27FC236}">
                <a16:creationId xmlns:a16="http://schemas.microsoft.com/office/drawing/2014/main" id="{7712E08D-36D6-4702-8E06-98B837742ECD}"/>
              </a:ext>
            </a:extLst>
          </p:cNvPr>
          <p:cNvSpPr/>
          <p:nvPr/>
        </p:nvSpPr>
        <p:spPr>
          <a:xfrm>
            <a:off x="2565018" y="2866730"/>
            <a:ext cx="2014430" cy="274320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DE327B7-03CA-4230-A46D-4509215B297A}"/>
              </a:ext>
            </a:extLst>
          </p:cNvPr>
          <p:cNvSpPr/>
          <p:nvPr/>
        </p:nvSpPr>
        <p:spPr>
          <a:xfrm>
            <a:off x="802046" y="1567905"/>
            <a:ext cx="2014430" cy="274320"/>
          </a:xfrm>
          <a:custGeom>
            <a:avLst/>
            <a:gdLst>
              <a:gd name="connsiteX0" fmla="*/ 0 w 2014430"/>
              <a:gd name="connsiteY0" fmla="*/ 338773 h 338773"/>
              <a:gd name="connsiteX1" fmla="*/ 1007215 w 2014430"/>
              <a:gd name="connsiteY1" fmla="*/ 0 h 338773"/>
              <a:gd name="connsiteX2" fmla="*/ 2014430 w 2014430"/>
              <a:gd name="connsiteY2" fmla="*/ 338773 h 338773"/>
              <a:gd name="connsiteX3" fmla="*/ 0 w 2014430"/>
              <a:gd name="connsiteY3" fmla="*/ 338773 h 338773"/>
              <a:gd name="connsiteX0" fmla="*/ 0 w 2014430"/>
              <a:gd name="connsiteY0" fmla="*/ 0 h 410622"/>
              <a:gd name="connsiteX1" fmla="*/ 979714 w 2014430"/>
              <a:gd name="connsiteY1" fmla="*/ 410622 h 410622"/>
              <a:gd name="connsiteX2" fmla="*/ 2014430 w 2014430"/>
              <a:gd name="connsiteY2" fmla="*/ 0 h 410622"/>
              <a:gd name="connsiteX3" fmla="*/ 0 w 2014430"/>
              <a:gd name="connsiteY3" fmla="*/ 0 h 4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430" h="410622">
                <a:moveTo>
                  <a:pt x="0" y="0"/>
                </a:moveTo>
                <a:lnTo>
                  <a:pt x="979714" y="410622"/>
                </a:lnTo>
                <a:lnTo>
                  <a:pt x="20144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DD0D6-8D25-4F38-8804-BF5F0D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Available Options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FE433E-3BB2-40E8-B456-83B3AC733831}"/>
              </a:ext>
            </a:extLst>
          </p:cNvPr>
          <p:cNvSpPr/>
          <p:nvPr/>
        </p:nvSpPr>
        <p:spPr>
          <a:xfrm>
            <a:off x="742347" y="3164973"/>
            <a:ext cx="4420919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Physical Measures (All Patients)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96E5D-20B0-4C44-9C6B-26A4F212FD0F}"/>
              </a:ext>
            </a:extLst>
          </p:cNvPr>
          <p:cNvSpPr/>
          <p:nvPr/>
        </p:nvSpPr>
        <p:spPr>
          <a:xfrm>
            <a:off x="742347" y="1205666"/>
            <a:ext cx="4420919" cy="36576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Establish Diagnosis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11768E-B865-4568-A15B-6BE21828A99D}"/>
              </a:ext>
            </a:extLst>
          </p:cNvPr>
          <p:cNvSpPr/>
          <p:nvPr/>
        </p:nvSpPr>
        <p:spPr>
          <a:xfrm>
            <a:off x="742347" y="1847313"/>
            <a:ext cx="4420919" cy="36576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Determine Likely Prognosis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33B8AF-6303-4F3D-909F-67CBA0C3C34B}"/>
              </a:ext>
            </a:extLst>
          </p:cNvPr>
          <p:cNvSpPr/>
          <p:nvPr/>
        </p:nvSpPr>
        <p:spPr>
          <a:xfrm>
            <a:off x="742347" y="2502706"/>
            <a:ext cx="4420919" cy="3657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Assess Severity and Organ Involvement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92C52C-26EA-4A13-9FA7-EF6A9051F24D}"/>
              </a:ext>
            </a:extLst>
          </p:cNvPr>
          <p:cNvSpPr/>
          <p:nvPr/>
        </p:nvSpPr>
        <p:spPr>
          <a:xfrm>
            <a:off x="5638545" y="2228386"/>
            <a:ext cx="3010441" cy="274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No Major Organ Involvement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6EBD703-938D-4380-9AE5-8FE566D418B3}"/>
              </a:ext>
            </a:extLst>
          </p:cNvPr>
          <p:cNvSpPr/>
          <p:nvPr/>
        </p:nvSpPr>
        <p:spPr>
          <a:xfrm>
            <a:off x="5638545" y="3044881"/>
            <a:ext cx="3010441" cy="274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Major Organ Involvement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BA3F2-128A-4940-AACD-3B73451DEEA2}"/>
              </a:ext>
            </a:extLst>
          </p:cNvPr>
          <p:cNvSpPr txBox="1"/>
          <p:nvPr/>
        </p:nvSpPr>
        <p:spPr>
          <a:xfrm>
            <a:off x="921273" y="3507137"/>
            <a:ext cx="23581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Lifestyle (sun avoidance, </a:t>
            </a:r>
            <a:r>
              <a:rPr lang="en-US" sz="1300" dirty="0" err="1">
                <a:solidFill>
                  <a:schemeClr val="bg1"/>
                </a:solidFill>
              </a:rPr>
              <a:t>etc</a:t>
            </a:r>
            <a:r>
              <a:rPr lang="en-US" sz="1300" dirty="0">
                <a:solidFill>
                  <a:schemeClr val="bg1"/>
                </a:solidFill>
              </a:rPr>
              <a:t>)</a:t>
            </a:r>
          </a:p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Topical agents</a:t>
            </a:r>
          </a:p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Symptomatic agents</a:t>
            </a:r>
          </a:p>
          <a:p>
            <a:pPr marL="182880" lvl="0" indent="-182880" defTabSz="9144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Comorbid conditions</a:t>
            </a:r>
          </a:p>
        </p:txBody>
      </p:sp>
    </p:spTree>
    <p:extLst>
      <p:ext uri="{BB962C8B-B14F-4D97-AF65-F5344CB8AC3E}">
        <p14:creationId xmlns:p14="http://schemas.microsoft.com/office/powerpoint/2010/main" val="2657487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48BD-2CE8-425F-9FEE-C7E835BD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Treatment for Kelsey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9A732-4060-4321-BAAE-CB80CE78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Therapy should begin with prednisone and HCQ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Also consider NSAIDs 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Treat associated comorbidities (</a:t>
            </a:r>
            <a:r>
              <a:rPr lang="en-US" sz="2800" dirty="0" err="1"/>
              <a:t>eg</a:t>
            </a:r>
            <a:r>
              <a:rPr lang="en-US" sz="2800" dirty="0"/>
              <a:t>, heavy periods with iron-deficiency anemia)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6F277-C909-4BA1-A450-B740D17C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3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542-4495-4B4D-BC4E-92D9E127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What Would Necessitate Escalating Therapy?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4D5F7-C83F-451A-A9B7-D2004B74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Symptoms not resolving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Kidney involvement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Intolerable side effects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Nonadherence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New increase in anti-dsDNA antibodies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Decrease in C3 or C4 levels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New increase in CRP and sed 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16F29-58EA-4BC3-8F45-1AB63789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59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47836A87-C036-4877-B368-BD8237BCC603}"/>
              </a:ext>
            </a:extLst>
          </p:cNvPr>
          <p:cNvSpPr/>
          <p:nvPr/>
        </p:nvSpPr>
        <p:spPr>
          <a:xfrm rot="7839955">
            <a:off x="8103974" y="2422277"/>
            <a:ext cx="993393" cy="1391493"/>
          </a:xfrm>
          <a:prstGeom prst="circularArrow">
            <a:avLst>
              <a:gd name="adj1" fmla="val 12500"/>
              <a:gd name="adj2" fmla="val 1015780"/>
              <a:gd name="adj3" fmla="val 20457681"/>
              <a:gd name="adj4" fmla="val 3801362"/>
              <a:gd name="adj5" fmla="val 1760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32F1A-5182-405C-972F-0678AC2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114800" cy="316535"/>
          </a:xfrm>
        </p:spPr>
        <p:txBody>
          <a:bodyPr>
            <a:noAutofit/>
          </a:bodyPr>
          <a:lstStyle/>
          <a:p>
            <a:r>
              <a:rPr lang="en-US" sz="2000" dirty="0"/>
              <a:t>Primary Care Physicians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90AF6D-9F58-46CD-B502-0B368EB46C44}"/>
              </a:ext>
            </a:extLst>
          </p:cNvPr>
          <p:cNvSpPr txBox="1">
            <a:spLocks/>
          </p:cNvSpPr>
          <p:nvPr/>
        </p:nvSpPr>
        <p:spPr>
          <a:xfrm>
            <a:off x="4572000" y="200111"/>
            <a:ext cx="4114800" cy="3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Lupus Care Specialist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4A90B0B-43CE-4E26-950F-8C1350C1E2D6}"/>
              </a:ext>
            </a:extLst>
          </p:cNvPr>
          <p:cNvSpPr/>
          <p:nvPr/>
        </p:nvSpPr>
        <p:spPr>
          <a:xfrm>
            <a:off x="825030" y="605018"/>
            <a:ext cx="4661369" cy="605016"/>
          </a:xfrm>
          <a:custGeom>
            <a:avLst/>
            <a:gdLst>
              <a:gd name="connsiteX0" fmla="*/ 1629415 w 4661369"/>
              <a:gd name="connsiteY0" fmla="*/ 0 h 605016"/>
              <a:gd name="connsiteX1" fmla="*/ 2666314 w 4661369"/>
              <a:gd name="connsiteY1" fmla="*/ 192505 h 605016"/>
              <a:gd name="connsiteX2" fmla="*/ 4441363 w 4661369"/>
              <a:gd name="connsiteY2" fmla="*/ 192505 h 605016"/>
              <a:gd name="connsiteX3" fmla="*/ 4441363 w 4661369"/>
              <a:gd name="connsiteY3" fmla="*/ 82502 h 605016"/>
              <a:gd name="connsiteX4" fmla="*/ 4661369 w 4661369"/>
              <a:gd name="connsiteY4" fmla="*/ 302508 h 605016"/>
              <a:gd name="connsiteX5" fmla="*/ 4441363 w 4661369"/>
              <a:gd name="connsiteY5" fmla="*/ 522514 h 605016"/>
              <a:gd name="connsiteX6" fmla="*/ 4441363 w 4661369"/>
              <a:gd name="connsiteY6" fmla="*/ 412511 h 605016"/>
              <a:gd name="connsiteX7" fmla="*/ 2666314 w 4661369"/>
              <a:gd name="connsiteY7" fmla="*/ 412511 h 605016"/>
              <a:gd name="connsiteX8" fmla="*/ 1629415 w 4661369"/>
              <a:gd name="connsiteY8" fmla="*/ 605016 h 605016"/>
              <a:gd name="connsiteX9" fmla="*/ 0 w 4661369"/>
              <a:gd name="connsiteY9" fmla="*/ 302508 h 60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1369" h="605016">
                <a:moveTo>
                  <a:pt x="1629415" y="0"/>
                </a:moveTo>
                <a:lnTo>
                  <a:pt x="2666314" y="192505"/>
                </a:lnTo>
                <a:lnTo>
                  <a:pt x="4441363" y="192505"/>
                </a:lnTo>
                <a:lnTo>
                  <a:pt x="4441363" y="82502"/>
                </a:lnTo>
                <a:lnTo>
                  <a:pt x="4661369" y="302508"/>
                </a:lnTo>
                <a:lnTo>
                  <a:pt x="4441363" y="522514"/>
                </a:lnTo>
                <a:lnTo>
                  <a:pt x="4441363" y="412511"/>
                </a:lnTo>
                <a:lnTo>
                  <a:pt x="2666314" y="412511"/>
                </a:lnTo>
                <a:lnTo>
                  <a:pt x="1629415" y="605016"/>
                </a:lnTo>
                <a:lnTo>
                  <a:pt x="0" y="30250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/>
            <a:r>
              <a:rPr lang="en-US" dirty="0"/>
              <a:t>SLE Suspected</a:t>
            </a: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35C0616B-5583-4C70-8BFB-A82D6F20CDD6}"/>
              </a:ext>
            </a:extLst>
          </p:cNvPr>
          <p:cNvSpPr/>
          <p:nvPr/>
        </p:nvSpPr>
        <p:spPr>
          <a:xfrm>
            <a:off x="5486399" y="694394"/>
            <a:ext cx="2743200" cy="640080"/>
          </a:xfrm>
          <a:prstGeom prst="downArrowCallou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Establish Diagnosis</a:t>
            </a: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5419DBEF-8016-4929-99E5-8AFA261DB259}"/>
              </a:ext>
            </a:extLst>
          </p:cNvPr>
          <p:cNvSpPr/>
          <p:nvPr/>
        </p:nvSpPr>
        <p:spPr>
          <a:xfrm>
            <a:off x="5486399" y="1362661"/>
            <a:ext cx="2743200" cy="640080"/>
          </a:xfrm>
          <a:prstGeom prst="downArrowCallou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Assess Activity and Severity</a:t>
            </a:r>
          </a:p>
        </p:txBody>
      </p:sp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B35E1739-C52E-4917-9049-183D3C47E74A}"/>
              </a:ext>
            </a:extLst>
          </p:cNvPr>
          <p:cNvSpPr/>
          <p:nvPr/>
        </p:nvSpPr>
        <p:spPr>
          <a:xfrm>
            <a:off x="5486399" y="2030928"/>
            <a:ext cx="2743200" cy="640080"/>
          </a:xfrm>
          <a:prstGeom prst="downArrowCallou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Develop Treatment Plan</a:t>
            </a:r>
          </a:p>
        </p:txBody>
      </p: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876C76BB-1860-47EA-9624-156889984748}"/>
              </a:ext>
            </a:extLst>
          </p:cNvPr>
          <p:cNvSpPr/>
          <p:nvPr/>
        </p:nvSpPr>
        <p:spPr>
          <a:xfrm>
            <a:off x="5486399" y="2699195"/>
            <a:ext cx="2743200" cy="640080"/>
          </a:xfrm>
          <a:prstGeom prst="downArrowCallou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Disease Activity Monitoring</a:t>
            </a: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77D665D8-37BF-4EDD-9284-CDFB7D834FFB}"/>
              </a:ext>
            </a:extLst>
          </p:cNvPr>
          <p:cNvSpPr/>
          <p:nvPr/>
        </p:nvSpPr>
        <p:spPr>
          <a:xfrm>
            <a:off x="5486399" y="3367462"/>
            <a:ext cx="2743200" cy="640080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Moderate/Severe Disease Management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AF3168-993C-420F-AC56-B7A2C3A4385D}"/>
              </a:ext>
            </a:extLst>
          </p:cNvPr>
          <p:cNvSpPr/>
          <p:nvPr/>
        </p:nvSpPr>
        <p:spPr>
          <a:xfrm>
            <a:off x="5486399" y="4035731"/>
            <a:ext cx="27432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Refractory/Serious Disease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09D3E7-F496-4469-AD8A-C0F6C7BC5C0E}"/>
              </a:ext>
            </a:extLst>
          </p:cNvPr>
          <p:cNvSpPr txBox="1"/>
          <p:nvPr/>
        </p:nvSpPr>
        <p:spPr>
          <a:xfrm>
            <a:off x="8002558" y="2870518"/>
            <a:ext cx="106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Annual Consultation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A3DBC3BE-6782-49AC-817D-84A259ED1CE7}"/>
              </a:ext>
            </a:extLst>
          </p:cNvPr>
          <p:cNvSpPr/>
          <p:nvPr/>
        </p:nvSpPr>
        <p:spPr>
          <a:xfrm>
            <a:off x="1180698" y="2572348"/>
            <a:ext cx="2358184" cy="893774"/>
          </a:xfrm>
          <a:prstGeom prst="snip2Diag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Monitoring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Disease Activity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Treatment Toxicities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B593B9E-E750-4640-B7DF-17B0B3A7DD87}"/>
              </a:ext>
            </a:extLst>
          </p:cNvPr>
          <p:cNvSpPr/>
          <p:nvPr/>
        </p:nvSpPr>
        <p:spPr>
          <a:xfrm rot="979379">
            <a:off x="3548392" y="3361390"/>
            <a:ext cx="1737360" cy="4572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sym typeface="Wingdings 3" panose="05040102010807070707" pitchFamily="18" charset="2"/>
              </a:rPr>
              <a:t></a:t>
            </a:r>
            <a:r>
              <a:rPr lang="en-US" sz="1600" i="1" dirty="0">
                <a:solidFill>
                  <a:schemeClr val="bg1"/>
                </a:solidFill>
                <a:sym typeface="Wingdings 3" panose="05040102010807070707" pitchFamily="18" charset="2"/>
              </a:rPr>
              <a:t> Disease Activity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E08E4E-B55D-410E-99A2-E07FB1A8AC60}"/>
              </a:ext>
            </a:extLst>
          </p:cNvPr>
          <p:cNvSpPr/>
          <p:nvPr/>
        </p:nvSpPr>
        <p:spPr>
          <a:xfrm rot="979379">
            <a:off x="3572573" y="3804676"/>
            <a:ext cx="1737360" cy="4572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sym typeface="Wingdings 3" panose="05040102010807070707" pitchFamily="18" charset="2"/>
              </a:rPr>
              <a:t>Complication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7C1004D1-578B-4435-BECC-785514A46ED3}"/>
              </a:ext>
            </a:extLst>
          </p:cNvPr>
          <p:cNvSpPr/>
          <p:nvPr/>
        </p:nvSpPr>
        <p:spPr>
          <a:xfrm>
            <a:off x="3568621" y="2710288"/>
            <a:ext cx="1737360" cy="457200"/>
          </a:xfrm>
          <a:prstGeom prst="leftRightArrow">
            <a:avLst>
              <a:gd name="adj1" fmla="val 40977"/>
              <a:gd name="adj2" fmla="val 36465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bg1"/>
                </a:solidFill>
                <a:sym typeface="Wingdings 3" panose="05040102010807070707" pitchFamily="18" charset="2"/>
              </a:rPr>
              <a:t>Mild Disease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87BB6D-1BC9-45CF-95B7-2D27A4586BB6}"/>
              </a:ext>
            </a:extLst>
          </p:cNvPr>
          <p:cNvSpPr txBox="1"/>
          <p:nvPr/>
        </p:nvSpPr>
        <p:spPr>
          <a:xfrm>
            <a:off x="3629466" y="722928"/>
            <a:ext cx="1615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Referral</a:t>
            </a:r>
          </a:p>
        </p:txBody>
      </p:sp>
    </p:spTree>
    <p:extLst>
      <p:ext uri="{BB962C8B-B14F-4D97-AF65-F5344CB8AC3E}">
        <p14:creationId xmlns:p14="http://schemas.microsoft.com/office/powerpoint/2010/main" val="12311607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Assessing Kelsey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Signs/symptoms</a:t>
            </a:r>
          </a:p>
          <a:p>
            <a:r>
              <a:rPr lang="en-US" sz="2000" dirty="0"/>
              <a:t>Labs</a:t>
            </a:r>
          </a:p>
          <a:p>
            <a:r>
              <a:rPr lang="en-US" sz="2000" dirty="0"/>
              <a:t>Adherence</a:t>
            </a:r>
          </a:p>
          <a:p>
            <a:pPr lvl="1"/>
            <a:r>
              <a:rPr lang="en-US" sz="1800" dirty="0"/>
              <a:t>“</a:t>
            </a:r>
            <a:r>
              <a:rPr lang="en-US" sz="1800" strike="sngStrike" dirty="0"/>
              <a:t>Have you been adherent?</a:t>
            </a:r>
            <a:r>
              <a:rPr lang="en-US" sz="1800" dirty="0"/>
              <a:t>”</a:t>
            </a:r>
          </a:p>
          <a:p>
            <a:pPr lvl="1"/>
            <a:r>
              <a:rPr lang="en-US" sz="1800" dirty="0"/>
              <a:t>“How many doses did you miss last month?”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4725" y="3010852"/>
            <a:ext cx="2114550" cy="1314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Are symptoms from </a:t>
            </a:r>
          </a:p>
          <a:p>
            <a:pPr marL="384572" indent="-214313">
              <a:buFont typeface="Arial" pitchFamily="34" charset="0"/>
              <a:buChar char="•"/>
            </a:pPr>
            <a:r>
              <a:rPr lang="en-US" sz="1350" dirty="0"/>
              <a:t>Lupus?</a:t>
            </a:r>
          </a:p>
          <a:p>
            <a:pPr marL="384572" indent="-214313">
              <a:buFont typeface="Arial" pitchFamily="34" charset="0"/>
              <a:buChar char="•"/>
            </a:pPr>
            <a:r>
              <a:rPr lang="en-US" sz="1350" dirty="0"/>
              <a:t>Medication?</a:t>
            </a:r>
          </a:p>
          <a:p>
            <a:pPr marL="384572" indent="-214313">
              <a:buFont typeface="Arial" pitchFamily="34" charset="0"/>
              <a:buChar char="•"/>
            </a:pPr>
            <a:r>
              <a:rPr lang="en-US" sz="1350" dirty="0"/>
              <a:t>Lack of medication?</a:t>
            </a:r>
          </a:p>
          <a:p>
            <a:pPr marL="384572" indent="-214313">
              <a:buFont typeface="Arial" pitchFamily="34" charset="0"/>
              <a:buChar char="•"/>
            </a:pPr>
            <a:r>
              <a:rPr lang="en-US" sz="1350" dirty="0"/>
              <a:t>Comorbidity?</a:t>
            </a:r>
          </a:p>
          <a:p>
            <a:pPr marL="384572" indent="-214313">
              <a:buFont typeface="Arial" pitchFamily="34" charset="0"/>
              <a:buChar char="•"/>
            </a:pPr>
            <a:r>
              <a:rPr lang="en-US" sz="1350" dirty="0"/>
              <a:t>Lifestyle factor?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C870-5892-402D-9333-EE337D57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207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Medication </a:t>
            </a:r>
            <a:r>
              <a:rPr lang="en-US" b="1" dirty="0" err="1"/>
              <a:t>Nonadherence</a:t>
            </a:r>
            <a:r>
              <a:rPr lang="en-US" b="1" dirty="0"/>
              <a:t> is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US Medicaid data from 2000-2006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Adults ages 18-64 years with SLE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New users of HCQ (n = 9600) or ISMs (n = 3829)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Outcomes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All-cause and SLE-related ED visits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Hospitalizations  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Nonadherence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79% of HCQ users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83% of ISM users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6F4-9BA4-46E9-B41F-5D0FF772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Feldman CH, et al. </a:t>
            </a:r>
            <a:r>
              <a:rPr lang="en-US" i="1" dirty="0"/>
              <a:t>Arthritis Care Res (Hoboken)</a:t>
            </a:r>
            <a:r>
              <a:rPr lang="en-US" dirty="0"/>
              <a:t>. 2015 Dec;67(12):1712-21.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8356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Medication </a:t>
            </a:r>
            <a:r>
              <a:rPr lang="en-US" b="1" dirty="0" err="1"/>
              <a:t>Nonadherence</a:t>
            </a:r>
            <a:r>
              <a:rPr lang="en-US" b="1" dirty="0"/>
              <a:t> is a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7835" y="1011780"/>
            <a:ext cx="384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Incidence Rate Ratio for </a:t>
            </a:r>
            <a:r>
              <a:rPr lang="en-US" b="1" dirty="0" err="1"/>
              <a:t>Nonadherers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"/>
          <a:stretch/>
        </p:blipFill>
        <p:spPr bwMode="auto">
          <a:xfrm>
            <a:off x="1939528" y="1409699"/>
            <a:ext cx="5264944" cy="223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2D6E6-EB14-4305-BB9C-82AF36A1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ED, emergency department; HCQ, hydroxychloroquine; IRR, incidence rate ratio; ISM, immunosuppressive medications </a:t>
            </a:r>
          </a:p>
          <a:p>
            <a:r>
              <a:rPr lang="en-US" dirty="0"/>
              <a:t>Feldman CH, et al. </a:t>
            </a:r>
            <a:r>
              <a:rPr lang="en-US" i="1" dirty="0"/>
              <a:t>Arthritis Care Res (Hoboken)</a:t>
            </a:r>
            <a:r>
              <a:rPr lang="en-US" dirty="0"/>
              <a:t>. 2015 Dec;67(12):1712-21.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4661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48BD-2CE8-425F-9FEE-C7E835BD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Monitoring Kelsey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9A732-4060-4321-BAAE-CB80CE78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Screen for organ-threatening disease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Patient education, disease monitoring, and adherence assessment should be reinforced in the next office visits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Benefits of educational sessions are documented in the literature </a:t>
            </a:r>
          </a:p>
          <a:p>
            <a:pPr lvl="1"/>
            <a:r>
              <a:rPr lang="en-US" sz="2000" dirty="0"/>
              <a:t>Review benefits, side effects, and complications of NSAIDs, antimalarials, corticosteroids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773B9-4EBF-4968-97F8-E39EB887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3000" b="1" dirty="0"/>
              <a:t>ACR (1997) Revised Criteria for Classification of SLE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DC88D9-74E6-4A6F-B3AC-7829B622D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502335"/>
              </p:ext>
            </p:extLst>
          </p:nvPr>
        </p:nvGraphicFramePr>
        <p:xfrm>
          <a:off x="1614488" y="883387"/>
          <a:ext cx="5915026" cy="777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2514478301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3806195235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Skin Criteria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3076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Butterfly rash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Discoid rash</a:t>
                      </a:r>
                    </a:p>
                  </a:txBody>
                  <a:tcPr marL="68580" marR="68580" marT="34290" marB="34290">
                    <a:solidFill>
                      <a:srgbClr val="E6EBD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Sun sensitivity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Oral ulcerations</a:t>
                      </a:r>
                    </a:p>
                  </a:txBody>
                  <a:tcPr marL="68580" marR="68580" marT="34290" marB="34290"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01246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C2289398-0F21-4F62-B305-A2F7CFA7A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381772"/>
              </p:ext>
            </p:extLst>
          </p:nvPr>
        </p:nvGraphicFramePr>
        <p:xfrm>
          <a:off x="1614488" y="1776117"/>
          <a:ext cx="5915026" cy="777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2514478301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778771177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Systemic Criteria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3076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Arthritis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Serositis</a:t>
                      </a:r>
                    </a:p>
                  </a:txBody>
                  <a:tcPr marL="68580" marR="68580" marT="34290" marB="34290">
                    <a:solidFill>
                      <a:srgbClr val="E6EBD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Kidney disorder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Neurological disorder</a:t>
                      </a:r>
                    </a:p>
                  </a:txBody>
                  <a:tcPr marL="68580" marR="68580" marT="34290" marB="34290"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01246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A8B0E4EB-F3DF-4CE1-8195-18C0DE525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251865"/>
              </p:ext>
            </p:extLst>
          </p:nvPr>
        </p:nvGraphicFramePr>
        <p:xfrm>
          <a:off x="1614488" y="2668847"/>
          <a:ext cx="5915026" cy="1272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2514478301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319011747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Laboratory Criteria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307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Blood abnormalities</a:t>
                      </a:r>
                    </a:p>
                  </a:txBody>
                  <a:tcPr marL="68580" marR="68580" marT="34290" marB="34290">
                    <a:solidFill>
                      <a:srgbClr val="E6EBD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Positive ANA blood test</a:t>
                      </a:r>
                    </a:p>
                  </a:txBody>
                  <a:tcPr marL="68580" marR="68580" marT="34290" marB="34290"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01246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Immunologic disorder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/>
                        <a:t>Antiphospholipid antibodies, lupus anticoagulant, anti-DNA, false-positive syphilis test, positive anti-</a:t>
                      </a:r>
                      <a:r>
                        <a:rPr lang="en-US" sz="1400" dirty="0" err="1"/>
                        <a:t>Sm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E6EB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0619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3EC9723-6209-47E6-AA00-3F96242E3420}"/>
              </a:ext>
            </a:extLst>
          </p:cNvPr>
          <p:cNvSpPr txBox="1"/>
          <p:nvPr/>
        </p:nvSpPr>
        <p:spPr>
          <a:xfrm>
            <a:off x="3049916" y="4045447"/>
            <a:ext cx="304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4 of 11 needed for a diagnosis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917F2E8-8F02-4948-B127-14F001D1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5416" y="4599432"/>
            <a:ext cx="6958584" cy="499354"/>
          </a:xfrm>
        </p:spPr>
        <p:txBody>
          <a:bodyPr/>
          <a:lstStyle/>
          <a:p>
            <a:r>
              <a:rPr lang="en-US" dirty="0"/>
              <a:t>Hochberg MC. </a:t>
            </a:r>
            <a:r>
              <a:rPr lang="en-US" i="1" dirty="0"/>
              <a:t>Arthritis Rheum.</a:t>
            </a:r>
            <a:r>
              <a:rPr lang="en-US" dirty="0"/>
              <a:t> 1997;40:1725. Tan EM, et al. </a:t>
            </a:r>
            <a:r>
              <a:rPr lang="en-US" i="1" dirty="0"/>
              <a:t>Arthritis Rheum.</a:t>
            </a:r>
            <a:r>
              <a:rPr lang="en-US" dirty="0"/>
              <a:t> 1982;25(11):1271-1277.</a:t>
            </a:r>
          </a:p>
        </p:txBody>
      </p:sp>
    </p:spTree>
    <p:extLst>
      <p:ext uri="{BB962C8B-B14F-4D97-AF65-F5344CB8AC3E}">
        <p14:creationId xmlns:p14="http://schemas.microsoft.com/office/powerpoint/2010/main" val="4284592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F3E9-E80D-4C40-B267-915145F3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A6212-8645-4A17-9A97-08118ADD1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Diagnosis by rheumatology is the gold standard</a:t>
            </a:r>
          </a:p>
          <a:p>
            <a:r>
              <a:rPr lang="en-US" sz="1800" dirty="0"/>
              <a:t>Screen early for organ-threatening disease</a:t>
            </a:r>
          </a:p>
          <a:p>
            <a:r>
              <a:rPr lang="en-US" sz="1800" dirty="0"/>
              <a:t>Early treatment </a:t>
            </a:r>
          </a:p>
          <a:p>
            <a:pPr lvl="1"/>
            <a:r>
              <a:rPr lang="en-US" sz="1600" dirty="0"/>
              <a:t>NSAIDs should be considered</a:t>
            </a:r>
          </a:p>
          <a:p>
            <a:pPr lvl="1"/>
            <a:r>
              <a:rPr lang="en-US" sz="1600" dirty="0"/>
              <a:t>Steroids may be useful in early, active disease, if used with caution</a:t>
            </a:r>
          </a:p>
          <a:p>
            <a:pPr lvl="1"/>
            <a:r>
              <a:rPr lang="en-US" sz="1600" dirty="0"/>
              <a:t>Patients should receive an antimalarial</a:t>
            </a:r>
          </a:p>
          <a:p>
            <a:r>
              <a:rPr lang="en-US" sz="1800" dirty="0"/>
              <a:t>Adherence is critical at all disease stages</a:t>
            </a:r>
          </a:p>
          <a:p>
            <a:pPr lvl="1"/>
            <a:r>
              <a:rPr lang="en-US" sz="1600" dirty="0"/>
              <a:t>Patient education, disease monitoring, and adherence assessment</a:t>
            </a:r>
          </a:p>
          <a:p>
            <a:r>
              <a:rPr lang="en-US" sz="1800" dirty="0"/>
              <a:t>Even mild disease should be overseen by a lupus care specialist at least annually or by phone consultation</a:t>
            </a:r>
          </a:p>
          <a:p>
            <a:pPr lvl="1"/>
            <a:r>
              <a:rPr lang="en-US" sz="1600" dirty="0"/>
              <a:t>Flares happen and can be subtle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6CBCE-5626-4695-BDAD-C97137B1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9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ACDB-B74D-41D6-84AD-013EB85B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Petri M, et al. </a:t>
            </a:r>
            <a:r>
              <a:rPr lang="en-US" i="1" dirty="0"/>
              <a:t>Arthritis Rheum </a:t>
            </a:r>
            <a:r>
              <a:rPr lang="en-US" dirty="0"/>
              <a:t>2009;60:S338.</a:t>
            </a:r>
          </a:p>
        </p:txBody>
      </p:sp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charset="0"/>
              </a:rPr>
              <a:t>SLICC Revision of the ACR Classification of SLE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513451B-4E33-4A10-A5E4-78C5E1840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309903"/>
              </p:ext>
            </p:extLst>
          </p:nvPr>
        </p:nvGraphicFramePr>
        <p:xfrm>
          <a:off x="639338" y="1056288"/>
          <a:ext cx="7865326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5326">
                  <a:extLst>
                    <a:ext uri="{9D8B030D-6E8A-4147-A177-3AD203B41FA5}">
                      <a16:colId xmlns:a16="http://schemas.microsoft.com/office/drawing/2014/main" val="104318463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Renal biopsy </a:t>
                      </a:r>
                      <a:r>
                        <a:rPr lang="en-US" sz="1200" b="1" dirty="0"/>
                        <a:t>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7142374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43BE367-D418-4C03-B329-6346F20D9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724279"/>
              </p:ext>
            </p:extLst>
          </p:nvPr>
        </p:nvGraphicFramePr>
        <p:xfrm>
          <a:off x="639338" y="1468958"/>
          <a:ext cx="7865326" cy="1393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5326">
                  <a:extLst>
                    <a:ext uri="{9D8B030D-6E8A-4147-A177-3AD203B41FA5}">
                      <a16:colId xmlns:a16="http://schemas.microsoft.com/office/drawing/2014/main" val="1043184633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r>
                        <a:rPr lang="en-US" sz="1200" dirty="0"/>
                        <a:t>Clinical criteria </a:t>
                      </a:r>
                      <a:r>
                        <a:rPr lang="en-US" sz="1200" b="1" dirty="0"/>
                        <a:t>(at least 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7142374"/>
                  </a:ext>
                </a:extLst>
              </a:tr>
              <a:tr h="2624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Calibri" charset="0"/>
                        </a:rPr>
                        <a:t>Cutaneous: acute or subacute cutaneous lupus, chronic cutaneous lupus, nasal/oral ulcers, nonscarring alopecia</a:t>
                      </a:r>
                    </a:p>
                  </a:txBody>
                  <a:tcPr marL="68580" marR="68580" marT="34290" marB="34290"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64922"/>
                  </a:ext>
                </a:extLst>
              </a:tr>
              <a:tr h="2624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Calibri" charset="0"/>
                        </a:rPr>
                        <a:t>Inflammatory synovitis in ≥2 joints or ≥2 tender joints with morning stiffness that are observed</a:t>
                      </a:r>
                    </a:p>
                  </a:txBody>
                  <a:tcPr marL="68580" marR="68580" marT="34290" marB="34290">
                    <a:solidFill>
                      <a:srgbClr val="E6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79840"/>
                  </a:ext>
                </a:extLst>
              </a:tr>
              <a:tr h="3729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Calibri" charset="0"/>
                        </a:rPr>
                        <a:t>Organs</a:t>
                      </a:r>
                      <a:r>
                        <a:rPr lang="en-US" sz="1200" dirty="0">
                          <a:latin typeface="ヒラギノ角ゴ ProN W3" charset="0"/>
                        </a:rPr>
                        <a:t>: </a:t>
                      </a:r>
                      <a:r>
                        <a:rPr lang="en-US" sz="1200" dirty="0">
                          <a:latin typeface="Calibri" charset="0"/>
                        </a:rPr>
                        <a:t>renal (U </a:t>
                      </a:r>
                      <a:r>
                        <a:rPr lang="en-US" sz="1200" dirty="0" err="1">
                          <a:latin typeface="Calibri" charset="0"/>
                        </a:rPr>
                        <a:t>Pr</a:t>
                      </a:r>
                      <a:r>
                        <a:rPr lang="en-US" sz="1200" dirty="0">
                          <a:latin typeface="Calibri" charset="0"/>
                        </a:rPr>
                        <a:t>/Cr &gt;0.5G or RBC casts), neurologic (seizures, psychosis, mononeuritis multiplex, myelitis, peripheral or cranial neuropathy, cerebritis), hematologic (hemolytic anemia, WBC&lt;4000 x 1 or </a:t>
                      </a:r>
                      <a:r>
                        <a:rPr lang="en-US" sz="1200" dirty="0" err="1">
                          <a:latin typeface="Calibri" charset="0"/>
                        </a:rPr>
                        <a:t>lymphs</a:t>
                      </a:r>
                      <a:r>
                        <a:rPr lang="en-US" sz="1200" dirty="0">
                          <a:latin typeface="Calibri" charset="0"/>
                        </a:rPr>
                        <a:t> &lt;1000 x 1, platelets &lt;100K once)</a:t>
                      </a:r>
                    </a:p>
                  </a:txBody>
                  <a:tcPr marL="68580" marR="68580" marT="34290" marB="34290"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77172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6BC2FE4-7F7E-426D-AA06-4F33D826B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240607"/>
              </p:ext>
            </p:extLst>
          </p:nvPr>
        </p:nvGraphicFramePr>
        <p:xfrm>
          <a:off x="639338" y="2997052"/>
          <a:ext cx="786532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5326">
                  <a:extLst>
                    <a:ext uri="{9D8B030D-6E8A-4147-A177-3AD203B41FA5}">
                      <a16:colId xmlns:a16="http://schemas.microsoft.com/office/drawing/2014/main" val="10431846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Laboratory </a:t>
                      </a:r>
                      <a:r>
                        <a:rPr lang="en-US" sz="1200" b="1" dirty="0"/>
                        <a:t>(at least 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7142374"/>
                  </a:ext>
                </a:extLst>
              </a:tr>
              <a:tr h="107564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1200" dirty="0">
                          <a:latin typeface="Calibri" charset="0"/>
                        </a:rPr>
                        <a:t>ANA, anti ds DNA (2x reference range if ELISA), anti </a:t>
                      </a:r>
                      <a:r>
                        <a:rPr lang="en-US" sz="1200" dirty="0" err="1">
                          <a:latin typeface="Calibri" charset="0"/>
                        </a:rPr>
                        <a:t>Sm</a:t>
                      </a:r>
                      <a:r>
                        <a:rPr lang="en-US" sz="1200" dirty="0">
                          <a:latin typeface="Calibri" charset="0"/>
                        </a:rPr>
                        <a:t>, anticardiolipin Ab 2X normal, lupus anticoagulant, biologic false positive, anti beta-2 glycoprotein, low C3, C4 or CH50, direct Coombs without hemolytic anemia</a:t>
                      </a:r>
                    </a:p>
                  </a:txBody>
                  <a:tcPr marL="68580" marR="68580" marT="34290" marB="34290">
                    <a:solidFill>
                      <a:srgbClr val="D0D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6492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AA8C840-3725-40F5-9BE4-788903C36712}"/>
              </a:ext>
            </a:extLst>
          </p:cNvPr>
          <p:cNvSpPr/>
          <p:nvPr/>
        </p:nvSpPr>
        <p:spPr>
          <a:xfrm>
            <a:off x="1614488" y="3797130"/>
            <a:ext cx="5915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1350" b="1" dirty="0">
                <a:solidFill>
                  <a:srgbClr val="C00000"/>
                </a:solidFill>
              </a:rPr>
              <a:t>Total of 4 clinical/lab criteria need to be present</a:t>
            </a:r>
          </a:p>
          <a:p>
            <a:pPr algn="ctr">
              <a:buFont typeface="Arial" charset="0"/>
              <a:buNone/>
            </a:pPr>
            <a:r>
              <a:rPr lang="en-US" sz="1050" b="1" dirty="0">
                <a:solidFill>
                  <a:srgbClr val="C00000"/>
                </a:solidFill>
              </a:rPr>
              <a:t>94% sensitive, 92% specific, fewer misclassifications (</a:t>
            </a:r>
            <a:r>
              <a:rPr lang="en-US" sz="1050" b="1" i="1" dirty="0">
                <a:solidFill>
                  <a:srgbClr val="C00000"/>
                </a:solidFill>
              </a:rPr>
              <a:t>P</a:t>
            </a:r>
            <a:r>
              <a:rPr lang="en-US" sz="1050" b="1" dirty="0">
                <a:solidFill>
                  <a:srgbClr val="C00000"/>
                </a:solidFill>
              </a:rPr>
              <a:t>=0.0082). 716 scenarios.</a:t>
            </a:r>
            <a:endParaRPr lang="en-US" sz="1350" b="1" dirty="0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6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E360-96D7-4D0A-89F0-78C3EAB9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Common Signs and Symptoms of Lupus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176BA-0C43-4811-9BF5-D468074D0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228600" indent="-228600">
              <a:spcBef>
                <a:spcPts val="1800"/>
              </a:spcBef>
            </a:pPr>
            <a:r>
              <a:rPr lang="en-US" sz="2200" dirty="0"/>
              <a:t>Painful or swollen joints and muscle pain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Unexplained fever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Rashes, most common in sun exposed areas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Chest pain upon deep breathing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Unusual loss of hair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Raynaud’s phenomenon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Sensitivity to the sun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Edema in legs or around eyes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Mouth ulcers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Swollen glands</a:t>
            </a:r>
          </a:p>
          <a:p>
            <a:pPr marL="228600" indent="-228600">
              <a:spcBef>
                <a:spcPts val="1800"/>
              </a:spcBef>
            </a:pPr>
            <a:r>
              <a:rPr lang="en-US" sz="2200" dirty="0"/>
              <a:t>Extreme fatigue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6FD82-263E-4C81-8396-D1311B6D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6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5635 Lupus">
      <a:dk1>
        <a:srgbClr val="333333"/>
      </a:dk1>
      <a:lt1>
        <a:sysClr val="window" lastClr="FFFFFF"/>
      </a:lt1>
      <a:dk2>
        <a:srgbClr val="1F497D"/>
      </a:dk2>
      <a:lt2>
        <a:srgbClr val="EEECE1"/>
      </a:lt2>
      <a:accent1>
        <a:srgbClr val="4A6830"/>
      </a:accent1>
      <a:accent2>
        <a:srgbClr val="CC942E"/>
      </a:accent2>
      <a:accent3>
        <a:srgbClr val="4F3168"/>
      </a:accent3>
      <a:accent4>
        <a:srgbClr val="8064A2"/>
      </a:accent4>
      <a:accent5>
        <a:srgbClr val="4153A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4510</Words>
  <Application>Microsoft Office PowerPoint</Application>
  <PresentationFormat>On-screen Show (16:9)</PresentationFormat>
  <Paragraphs>869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ＭＳ Ｐゴシック</vt:lpstr>
      <vt:lpstr>Arial</vt:lpstr>
      <vt:lpstr>Calibri</vt:lpstr>
      <vt:lpstr>Courier New</vt:lpstr>
      <vt:lpstr>msgothic</vt:lpstr>
      <vt:lpstr>Times New Roman</vt:lpstr>
      <vt:lpstr>Wingdings 3</vt:lpstr>
      <vt:lpstr>ヒラギノ角ゴ ProN W3</vt:lpstr>
      <vt:lpstr>Office Theme</vt:lpstr>
      <vt:lpstr>PowerPoint Presentation</vt:lpstr>
      <vt:lpstr>PowerPoint Presentation</vt:lpstr>
      <vt:lpstr>Learning Objectives</vt:lpstr>
      <vt:lpstr>What Is Systemic Lupus Erythematosus?</vt:lpstr>
      <vt:lpstr>What Are Some Characteristics of Patients with SLE</vt:lpstr>
      <vt:lpstr>Primary Care Physicians</vt:lpstr>
      <vt:lpstr>ACR (1997) Revised Criteria for Classification of SLE</vt:lpstr>
      <vt:lpstr>SLICC Revision of the ACR Classification of SLE </vt:lpstr>
      <vt:lpstr>Common Signs and Symptoms of Lupus</vt:lpstr>
      <vt:lpstr>Incidence of Clinical and Laboratory Manifestations of SLE</vt:lpstr>
      <vt:lpstr>Mucocutaneous Features of SLE</vt:lpstr>
      <vt:lpstr>Malar Rash</vt:lpstr>
      <vt:lpstr>Discoid Lupus</vt:lpstr>
      <vt:lpstr>Vascular Features</vt:lpstr>
      <vt:lpstr>Musculoskeletal Involvement</vt:lpstr>
      <vt:lpstr>Serositis</vt:lpstr>
      <vt:lpstr>Blood Abnormalities</vt:lpstr>
      <vt:lpstr>Differential Diagnosis of SLE</vt:lpstr>
      <vt:lpstr>Diagnosis</vt:lpstr>
      <vt:lpstr>Summary of Useful Tests in SLE</vt:lpstr>
      <vt:lpstr>Summary of Useful Tests in SLE</vt:lpstr>
      <vt:lpstr>Summary of Useful Tests in SLE</vt:lpstr>
      <vt:lpstr>Summary of Useful Tests in SLE</vt:lpstr>
      <vt:lpstr>Summary of Useful Tests in SLE</vt:lpstr>
      <vt:lpstr>Case Study: Diagnosing SLE</vt:lpstr>
      <vt:lpstr>Case Study: Laboratory Findings</vt:lpstr>
      <vt:lpstr>Case Study: Work-Up</vt:lpstr>
      <vt:lpstr>Kelsey’s SLE Diagnosis</vt:lpstr>
      <vt:lpstr>Primary Care Physicians</vt:lpstr>
      <vt:lpstr>Commonly Used SLE Medications</vt:lpstr>
      <vt:lpstr>Currently Available Options</vt:lpstr>
      <vt:lpstr>Currently Available Options</vt:lpstr>
      <vt:lpstr>Management of Nonorgan-Threatening Lupus</vt:lpstr>
      <vt:lpstr>Physical Measures</vt:lpstr>
      <vt:lpstr>Proactive and Preventive Strategies in SLE</vt:lpstr>
      <vt:lpstr>Using NSAIDs for SLE</vt:lpstr>
      <vt:lpstr>Treatment Algorithm (Partial)</vt:lpstr>
      <vt:lpstr>Summary of Outcome Benefits and Disease-modifying Effects of Antimalarials in SLE</vt:lpstr>
      <vt:lpstr>Using Antimalarials for Lupus</vt:lpstr>
      <vt:lpstr>AAOS Recommendations on Screening for HCQ Retinopathy</vt:lpstr>
      <vt:lpstr>HCQ Therapy</vt:lpstr>
      <vt:lpstr>Glucocorticoid Therapy</vt:lpstr>
      <vt:lpstr>Corticosteroids and Immune Suppression</vt:lpstr>
      <vt:lpstr>Steroid Use in Phase 3 Trials</vt:lpstr>
      <vt:lpstr>Effect of Prednisone on Organ Damage</vt:lpstr>
      <vt:lpstr>Methotrexate (MTX)</vt:lpstr>
      <vt:lpstr>Mycophenolate and Azathioprine</vt:lpstr>
      <vt:lpstr>Other Agents Used to Manage Lupus</vt:lpstr>
      <vt:lpstr>Currently Available Options</vt:lpstr>
      <vt:lpstr>Prevalence of Serious Organ- or Life-Threatening Complications With Idiopathic SLE</vt:lpstr>
      <vt:lpstr>Disease Activity Predicts Organ Damage and Death</vt:lpstr>
      <vt:lpstr>Clinical Features of Active Lupus Nephritis</vt:lpstr>
      <vt:lpstr>ACR Guidelines for Monitoring Activity of Lupus Nephritis1 </vt:lpstr>
      <vt:lpstr>Cardiac Manifestations of SLE</vt:lpstr>
      <vt:lpstr>Pulmonary Manifestations of SLE</vt:lpstr>
      <vt:lpstr>Neuropsychiatric Manifestations of SLE</vt:lpstr>
      <vt:lpstr>B-cell Inhibition</vt:lpstr>
      <vt:lpstr>When Is Rituximab Used?</vt:lpstr>
      <vt:lpstr>Belimumab Is a BLyS-Specific Inhibitor</vt:lpstr>
      <vt:lpstr>Belimumab Pivotal Trial (BLISS-52) </vt:lpstr>
      <vt:lpstr>Long-term Safety and Efficacy Study</vt:lpstr>
      <vt:lpstr>Currently Available Options</vt:lpstr>
      <vt:lpstr>Case Study: Treatment for Kelsey</vt:lpstr>
      <vt:lpstr>Case Study: What Would Necessitate Escalating Therapy?</vt:lpstr>
      <vt:lpstr>Primary Care Physicians</vt:lpstr>
      <vt:lpstr>Case Study: Assessing Kelsey</vt:lpstr>
      <vt:lpstr>Medication Nonadherence is a Problem</vt:lpstr>
      <vt:lpstr>Medication Nonadherence is a Problem</vt:lpstr>
      <vt:lpstr>Case Study: Monitoring Kelsey</vt:lpstr>
      <vt:lpstr>Key Points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 Irmiger</dc:creator>
  <cp:lastModifiedBy>Suellen Evavold</cp:lastModifiedBy>
  <cp:revision>82</cp:revision>
  <dcterms:created xsi:type="dcterms:W3CDTF">2018-05-23T16:04:59Z</dcterms:created>
  <dcterms:modified xsi:type="dcterms:W3CDTF">2018-11-07T00:32:43Z</dcterms:modified>
</cp:coreProperties>
</file>