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3.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4.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5.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6.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3.xml" ContentType="application/vnd.openxmlformats-officedocument.drawingml.chart+xml"/>
  <Override PartName="/ppt/notesSlides/notesSlide100.xml" ContentType="application/vnd.openxmlformats-officedocument.presentationml.notesSlide+xml"/>
  <Override PartName="/ppt/charts/chart4.xml" ContentType="application/vnd.openxmlformats-officedocument.drawingml.chart+xml"/>
  <Override PartName="/ppt/notesSlides/notesSlide101.xml" ContentType="application/vnd.openxmlformats-officedocument.presentationml.notesSlide+xml"/>
  <Override PartName="/ppt/charts/chart5.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rts/chart6.xml" ContentType="application/vnd.openxmlformats-officedocument.drawingml.chart+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154"/>
  </p:notesMasterIdLst>
  <p:sldIdLst>
    <p:sldId id="268"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285" r:id="rId25"/>
    <p:sldId id="259" r:id="rId26"/>
    <p:sldId id="260" r:id="rId27"/>
    <p:sldId id="261" r:id="rId28"/>
    <p:sldId id="262" r:id="rId29"/>
    <p:sldId id="263" r:id="rId30"/>
    <p:sldId id="264" r:id="rId31"/>
    <p:sldId id="265" r:id="rId32"/>
    <p:sldId id="266" r:id="rId33"/>
    <p:sldId id="267" r:id="rId34"/>
    <p:sldId id="269" r:id="rId35"/>
    <p:sldId id="286" r:id="rId36"/>
    <p:sldId id="281" r:id="rId37"/>
    <p:sldId id="282" r:id="rId38"/>
    <p:sldId id="283" r:id="rId39"/>
    <p:sldId id="284" r:id="rId40"/>
    <p:sldId id="270" r:id="rId41"/>
    <p:sldId id="271" r:id="rId42"/>
    <p:sldId id="272" r:id="rId43"/>
    <p:sldId id="273" r:id="rId44"/>
    <p:sldId id="274" r:id="rId45"/>
    <p:sldId id="275" r:id="rId46"/>
    <p:sldId id="276" r:id="rId47"/>
    <p:sldId id="277" r:id="rId48"/>
    <p:sldId id="278" r:id="rId49"/>
    <p:sldId id="280" r:id="rId50"/>
    <p:sldId id="279"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46" r:id="rId65"/>
    <p:sldId id="347"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323"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0" r:id="rId120"/>
    <p:sldId id="401" r:id="rId121"/>
    <p:sldId id="402" r:id="rId122"/>
    <p:sldId id="403" r:id="rId123"/>
    <p:sldId id="404" r:id="rId124"/>
    <p:sldId id="405" r:id="rId125"/>
    <p:sldId id="322" r:id="rId126"/>
    <p:sldId id="406" r:id="rId127"/>
    <p:sldId id="407" r:id="rId128"/>
    <p:sldId id="409" r:id="rId129"/>
    <p:sldId id="408" r:id="rId130"/>
    <p:sldId id="410" r:id="rId131"/>
    <p:sldId id="411" r:id="rId132"/>
    <p:sldId id="412" r:id="rId133"/>
    <p:sldId id="300" r:id="rId134"/>
    <p:sldId id="301" r:id="rId135"/>
    <p:sldId id="302" r:id="rId136"/>
    <p:sldId id="303" r:id="rId137"/>
    <p:sldId id="321" r:id="rId138"/>
    <p:sldId id="305" r:id="rId139"/>
    <p:sldId id="306" r:id="rId140"/>
    <p:sldId id="307" r:id="rId141"/>
    <p:sldId id="308" r:id="rId142"/>
    <p:sldId id="309" r:id="rId143"/>
    <p:sldId id="310" r:id="rId144"/>
    <p:sldId id="311" r:id="rId145"/>
    <p:sldId id="313" r:id="rId146"/>
    <p:sldId id="312" r:id="rId147"/>
    <p:sldId id="314" r:id="rId148"/>
    <p:sldId id="315" r:id="rId149"/>
    <p:sldId id="316" r:id="rId150"/>
    <p:sldId id="317" r:id="rId151"/>
    <p:sldId id="318" r:id="rId152"/>
    <p:sldId id="319"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CE6BEAD2-F94C-4EE7-8CD4-7B5416799AE7}">
          <p14:sldIdLst>
            <p14:sldId id="268"/>
          </p14:sldIdLst>
        </p14:section>
        <p14:section name="1 - Introduction" id="{8A53B4C6-F392-4C3A-9E4A-0631DF255741}">
          <p14:sldIdLst>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Lst>
        </p14:section>
        <p14:section name="2 - Pathogenesis" id="{ECA2F09D-DA75-41E5-884C-4D8649BBFBED}">
          <p14:sldIdLst>
            <p14:sldId id="285"/>
            <p14:sldId id="259"/>
            <p14:sldId id="260"/>
            <p14:sldId id="261"/>
            <p14:sldId id="262"/>
            <p14:sldId id="263"/>
            <p14:sldId id="264"/>
            <p14:sldId id="265"/>
            <p14:sldId id="266"/>
            <p14:sldId id="267"/>
            <p14:sldId id="269"/>
          </p14:sldIdLst>
        </p14:section>
        <p14:section name="3 - Evaluation &amp; Diagnosis - Part A" id="{B4836029-4294-4AEF-9F84-4019E703C631}">
          <p14:sldIdLst>
            <p14:sldId id="286"/>
            <p14:sldId id="281"/>
            <p14:sldId id="282"/>
            <p14:sldId id="283"/>
            <p14:sldId id="284"/>
            <p14:sldId id="270"/>
            <p14:sldId id="271"/>
            <p14:sldId id="272"/>
            <p14:sldId id="273"/>
            <p14:sldId id="274"/>
            <p14:sldId id="275"/>
            <p14:sldId id="276"/>
            <p14:sldId id="277"/>
            <p14:sldId id="278"/>
            <p14:sldId id="280"/>
            <p14:sldId id="279"/>
          </p14:sldIdLst>
        </p14:section>
        <p14:section name="4 - Evaluation &amp; Diagnosis - Part B" id="{4C474338-A045-4FE8-84ED-396AC4E78490}">
          <p14:sldIdLst>
            <p14:sldId id="287"/>
            <p14:sldId id="288"/>
            <p14:sldId id="289"/>
            <p14:sldId id="290"/>
            <p14:sldId id="291"/>
            <p14:sldId id="292"/>
            <p14:sldId id="293"/>
            <p14:sldId id="294"/>
            <p14:sldId id="295"/>
            <p14:sldId id="296"/>
            <p14:sldId id="297"/>
            <p14:sldId id="298"/>
            <p14:sldId id="299"/>
          </p14:sldIdLst>
        </p14:section>
        <p14:section name="5 - Treatment Principles" id="{85B87D6B-0913-4DD7-B056-608562ABD175}">
          <p14:sldIdLst>
            <p14:sldId id="346"/>
            <p14:sldId id="347"/>
            <p14:sldId id="348"/>
            <p14:sldId id="349"/>
            <p14:sldId id="350"/>
            <p14:sldId id="351"/>
            <p14:sldId id="352"/>
          </p14:sldIdLst>
        </p14:section>
        <p14:section name="6 - Treatment - Part A" id="{D550B201-C706-4E13-B864-63BFBA943799}">
          <p14:sldIdLst>
            <p14:sldId id="353"/>
            <p14:sldId id="354"/>
            <p14:sldId id="355"/>
            <p14:sldId id="356"/>
            <p14:sldId id="357"/>
            <p14:sldId id="358"/>
          </p14:sldIdLst>
        </p14:section>
        <p14:section name="7 - Treatment - Part B" id="{134C2C4E-4792-47C6-A6C1-2B745AEFCE6F}">
          <p14:sldIdLst>
            <p14:sldId id="359"/>
            <p14:sldId id="323"/>
            <p14:sldId id="360"/>
            <p14:sldId id="361"/>
            <p14:sldId id="362"/>
            <p14:sldId id="363"/>
            <p14:sldId id="364"/>
            <p14:sldId id="365"/>
            <p14:sldId id="366"/>
            <p14:sldId id="367"/>
            <p14:sldId id="368"/>
            <p14:sldId id="369"/>
            <p14:sldId id="370"/>
            <p14:sldId id="371"/>
            <p14:sldId id="372"/>
            <p14:sldId id="373"/>
            <p14:sldId id="374"/>
            <p14:sldId id="375"/>
          </p14:sldIdLst>
        </p14:section>
        <p14:section name="8 - Treatment - Part C" id="{298ED49F-9499-4FFF-BDBE-A57C0C62DEC9}">
          <p14:sldIdLst>
            <p14:sldId id="376"/>
            <p14:sldId id="377"/>
            <p14:sldId id="378"/>
            <p14:sldId id="379"/>
            <p14:sldId id="380"/>
            <p14:sldId id="381"/>
            <p14:sldId id="382"/>
            <p14:sldId id="383"/>
            <p14:sldId id="384"/>
            <p14:sldId id="385"/>
          </p14:sldIdLst>
        </p14:section>
        <p14:section name="9 - Treating Acute Exacerbations" id="{3CDB1B41-5ED4-4FB2-8060-068217D52B72}">
          <p14:sldIdLst>
            <p14:sldId id="386"/>
            <p14:sldId id="387"/>
            <p14:sldId id="388"/>
            <p14:sldId id="389"/>
            <p14:sldId id="390"/>
            <p14:sldId id="391"/>
            <p14:sldId id="392"/>
            <p14:sldId id="393"/>
            <p14:sldId id="394"/>
            <p14:sldId id="395"/>
            <p14:sldId id="396"/>
            <p14:sldId id="397"/>
            <p14:sldId id="398"/>
            <p14:sldId id="399"/>
            <p14:sldId id="400"/>
            <p14:sldId id="401"/>
            <p14:sldId id="402"/>
            <p14:sldId id="403"/>
          </p14:sldIdLst>
        </p14:section>
        <p14:section name="10 - Palliative Care" id="{ED312D06-3693-4DE7-ABDB-C15647FA0019}">
          <p14:sldIdLst>
            <p14:sldId id="404"/>
            <p14:sldId id="405"/>
            <p14:sldId id="322"/>
            <p14:sldId id="406"/>
            <p14:sldId id="407"/>
            <p14:sldId id="409"/>
            <p14:sldId id="408"/>
            <p14:sldId id="410"/>
            <p14:sldId id="411"/>
            <p14:sldId id="412"/>
          </p14:sldIdLst>
        </p14:section>
        <p14:section name="11 - Future Directions" id="{6A1C2B97-4A47-4409-A3EE-79BBD9F9B875}">
          <p14:sldIdLst>
            <p14:sldId id="300"/>
            <p14:sldId id="301"/>
            <p14:sldId id="302"/>
            <p14:sldId id="303"/>
            <p14:sldId id="321"/>
            <p14:sldId id="305"/>
            <p14:sldId id="306"/>
            <p14:sldId id="307"/>
            <p14:sldId id="308"/>
            <p14:sldId id="309"/>
            <p14:sldId id="310"/>
            <p14:sldId id="311"/>
            <p14:sldId id="313"/>
            <p14:sldId id="312"/>
            <p14:sldId id="314"/>
            <p14:sldId id="315"/>
            <p14:sldId id="316"/>
            <p14:sldId id="317"/>
            <p14:sldId id="318"/>
            <p14:sldId id="3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Gorney" initials="MG" lastIdx="14" clrIdx="0">
    <p:extLst>
      <p:ext uri="{19B8F6BF-5375-455C-9EA6-DF929625EA0E}">
        <p15:presenceInfo xmlns:p15="http://schemas.microsoft.com/office/powerpoint/2012/main" userId="S-1-5-21-1185727721-164550724-1131034844-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33"/>
    <a:srgbClr val="E7F1EF"/>
    <a:srgbClr val="E8EBF2"/>
    <a:srgbClr val="5C693B"/>
    <a:srgbClr val="42223A"/>
    <a:srgbClr val="79B4CA"/>
    <a:srgbClr val="990033"/>
    <a:srgbClr val="F2C2C2"/>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83" autoAdjust="0"/>
    <p:restoredTop sz="77661" autoAdjust="0"/>
  </p:normalViewPr>
  <p:slideViewPr>
    <p:cSldViewPr snapToGrid="0" snapToObjects="1">
      <p:cViewPr varScale="1">
        <p:scale>
          <a:sx n="85" d="100"/>
          <a:sy n="85" d="100"/>
        </p:scale>
        <p:origin x="726" y="90"/>
      </p:cViewPr>
      <p:guideLst>
        <p:guide orient="horz" pos="2160"/>
        <p:guide pos="3840"/>
      </p:guideLst>
    </p:cSldViewPr>
  </p:slideViewPr>
  <p:notesTextViewPr>
    <p:cViewPr>
      <p:scale>
        <a:sx n="3" d="2"/>
        <a:sy n="3" d="2"/>
      </p:scale>
      <p:origin x="0" y="0"/>
    </p:cViewPr>
  </p:notesTextViewPr>
  <p:sorterViewPr>
    <p:cViewPr>
      <p:scale>
        <a:sx n="100" d="100"/>
        <a:sy n="100" d="100"/>
      </p:scale>
      <p:origin x="0" y="-227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notesMaster" Target="notesMasters/notesMaster1.xml"/><Relationship Id="rId159"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63-437E-88E7-F27A17960C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DE-4A9E-83B3-401D5855AD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1163-437E-88E7-F27A17960C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DE-4A9E-83B3-401D5855AD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6DE-4A9E-83B3-401D5855AD4C}"/>
              </c:ext>
            </c:extLst>
          </c:dPt>
          <c:dLbls>
            <c:dLbl>
              <c:idx val="0"/>
              <c:layout>
                <c:manualLayout>
                  <c:x val="-0.27707639746376134"/>
                  <c:y val="-2.639892923863640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62789328862357"/>
                      <c:h val="0.27134547945882759"/>
                    </c:manualLayout>
                  </c15:layout>
                </c:ext>
                <c:ext xmlns:c16="http://schemas.microsoft.com/office/drawing/2014/chart" uri="{C3380CC4-5D6E-409C-BE32-E72D297353CC}">
                  <c16:uniqueId val="{00000001-1163-437E-88E7-F27A17960C47}"/>
                </c:ext>
              </c:extLst>
            </c:dLbl>
            <c:dLbl>
              <c:idx val="2"/>
              <c:layout>
                <c:manualLayout>
                  <c:x val="0.21732540411615858"/>
                  <c:y val="9.904683874658765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1DB8C927-D0EB-4A9B-A6F0-E0681E76A7B2}" type="CATEGORYNAME">
                      <a:rPr lang="en-US" i="1"/>
                      <a:pPr>
                        <a:defRPr sz="1800" b="1">
                          <a:solidFill>
                            <a:schemeClr val="bg1"/>
                          </a:solidFill>
                        </a:defRPr>
                      </a:pPr>
                      <a:t>[CATEGORY NAME]</a:t>
                    </a:fld>
                    <a:r>
                      <a:rPr lang="en-US" baseline="0" dirty="0"/>
                      <a:t>
</a:t>
                    </a:r>
                    <a:fld id="{FB49B7BF-D459-4BA5-91CD-046F87E9B5B1}" type="VALUE">
                      <a:rPr lang="en-US" baseline="0"/>
                      <a:pPr>
                        <a:defRPr sz="1800" b="1">
                          <a:solidFill>
                            <a:schemeClr val="bg1"/>
                          </a:solidFill>
                        </a:defRPr>
                      </a:pPr>
                      <a:t>[VALUE]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1163-437E-88E7-F27A17960C4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Unknown/No Predisposition</c:v>
                </c:pt>
                <c:pt idx="1">
                  <c:v>TERT/TERC</c:v>
                </c:pt>
                <c:pt idx="2">
                  <c:v>MUC5B</c:v>
                </c:pt>
                <c:pt idx="3">
                  <c:v>SPA</c:v>
                </c:pt>
                <c:pt idx="4">
                  <c:v>SPC</c:v>
                </c:pt>
              </c:strCache>
            </c:strRef>
          </c:cat>
          <c:val>
            <c:numRef>
              <c:f>Sheet1!$B$2:$B$6</c:f>
              <c:numCache>
                <c:formatCode>0%</c:formatCode>
                <c:ptCount val="5"/>
                <c:pt idx="0">
                  <c:v>0.6</c:v>
                </c:pt>
                <c:pt idx="1">
                  <c:v>0.03</c:v>
                </c:pt>
                <c:pt idx="2">
                  <c:v>0.35</c:v>
                </c:pt>
                <c:pt idx="3">
                  <c:v>0.01</c:v>
                </c:pt>
                <c:pt idx="4">
                  <c:v>0.01</c:v>
                </c:pt>
              </c:numCache>
            </c:numRef>
          </c:val>
          <c:extLst>
            <c:ext xmlns:c16="http://schemas.microsoft.com/office/drawing/2014/chart" uri="{C3380CC4-5D6E-409C-BE32-E72D297353CC}">
              <c16:uniqueId val="{00000000-1163-437E-88E7-F27A17960C47}"/>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85000"/>
                    <a:lumOff val="15000"/>
                  </a:schemeClr>
                </a:solidFill>
                <a:latin typeface="+mn-lt"/>
                <a:ea typeface="+mn-ea"/>
                <a:cs typeface="+mn-cs"/>
              </a:defRPr>
            </a:pPr>
            <a:r>
              <a:rPr lang="en-US" sz="2400" b="1">
                <a:solidFill>
                  <a:schemeClr val="tx1">
                    <a:lumMod val="85000"/>
                    <a:lumOff val="15000"/>
                  </a:schemeClr>
                </a:solidFill>
              </a:rPr>
              <a:t>Disease Prevalence, US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85000"/>
                  <a:lumOff val="1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32754958973479"/>
          <c:y val="0.16204699803149605"/>
          <c:w val="0.84081745416683917"/>
          <c:h val="0.73647367125984253"/>
        </c:manualLayout>
      </c:layout>
      <c:bar3DChart>
        <c:barDir val="bar"/>
        <c:grouping val="clustered"/>
        <c:varyColors val="0"/>
        <c:ser>
          <c:idx val="0"/>
          <c:order val="0"/>
          <c:tx>
            <c:strRef>
              <c:f>Sheet1!$B$1</c:f>
              <c:strCache>
                <c:ptCount val="1"/>
                <c:pt idx="0">
                  <c:v>Column1</c:v>
                </c:pt>
              </c:strCache>
            </c:strRef>
          </c:tx>
          <c:spPr>
            <a:solidFill>
              <a:schemeClr val="accent1"/>
            </a:solidFill>
            <a:ln>
              <a:noFill/>
            </a:ln>
            <a:effectLst/>
            <a:sp3d/>
          </c:spPr>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1-B1D4-4BB1-885F-43EFDCB4A179}"/>
              </c:ext>
            </c:extLst>
          </c:dPt>
          <c:dPt>
            <c:idx val="1"/>
            <c:invertIfNegative val="0"/>
            <c:bubble3D val="0"/>
            <c:spPr>
              <a:solidFill>
                <a:schemeClr val="accent2"/>
              </a:solidFill>
              <a:ln>
                <a:noFill/>
              </a:ln>
              <a:effectLst/>
              <a:sp3d/>
            </c:spPr>
            <c:extLst>
              <c:ext xmlns:c16="http://schemas.microsoft.com/office/drawing/2014/chart" uri="{C3380CC4-5D6E-409C-BE32-E72D297353CC}">
                <c16:uniqueId val="{00000003-B1D4-4BB1-885F-43EFDCB4A179}"/>
              </c:ext>
            </c:extLst>
          </c:dPt>
          <c:dPt>
            <c:idx val="2"/>
            <c:invertIfNegative val="0"/>
            <c:bubble3D val="0"/>
            <c:spPr>
              <a:solidFill>
                <a:schemeClr val="accent5"/>
              </a:solidFill>
              <a:ln>
                <a:noFill/>
              </a:ln>
              <a:effectLst/>
              <a:sp3d/>
            </c:spPr>
            <c:extLst>
              <c:ext xmlns:c16="http://schemas.microsoft.com/office/drawing/2014/chart" uri="{C3380CC4-5D6E-409C-BE32-E72D297353CC}">
                <c16:uniqueId val="{00000005-B1D4-4BB1-885F-43EFDCB4A179}"/>
              </c:ext>
            </c:extLst>
          </c:dPt>
          <c:cat>
            <c:strRef>
              <c:f>Sheet1!$A$2:$A$4</c:f>
              <c:strCache>
                <c:ptCount val="3"/>
                <c:pt idx="0">
                  <c:v>COPD</c:v>
                </c:pt>
                <c:pt idx="1">
                  <c:v>Heart Failure</c:v>
                </c:pt>
                <c:pt idx="2">
                  <c:v>IPF1</c:v>
                </c:pt>
              </c:strCache>
            </c:strRef>
          </c:cat>
          <c:val>
            <c:numRef>
              <c:f>Sheet1!$B$2:$B$4</c:f>
              <c:numCache>
                <c:formatCode>#,##0.0</c:formatCode>
                <c:ptCount val="3"/>
                <c:pt idx="0">
                  <c:v>15.7</c:v>
                </c:pt>
                <c:pt idx="1">
                  <c:v>5.0999999999999996</c:v>
                </c:pt>
                <c:pt idx="2">
                  <c:v>0.128</c:v>
                </c:pt>
              </c:numCache>
            </c:numRef>
          </c:val>
          <c:extLst>
            <c:ext xmlns:c16="http://schemas.microsoft.com/office/drawing/2014/chart" uri="{C3380CC4-5D6E-409C-BE32-E72D297353CC}">
              <c16:uniqueId val="{00000006-B1D4-4BB1-885F-43EFDCB4A179}"/>
            </c:ext>
          </c:extLst>
        </c:ser>
        <c:dLbls>
          <c:showLegendKey val="0"/>
          <c:showVal val="0"/>
          <c:showCatName val="0"/>
          <c:showSerName val="0"/>
          <c:showPercent val="0"/>
          <c:showBubbleSize val="0"/>
        </c:dLbls>
        <c:gapWidth val="150"/>
        <c:shape val="box"/>
        <c:axId val="146933568"/>
        <c:axId val="1"/>
        <c:axId val="0"/>
      </c:bar3DChart>
      <c:catAx>
        <c:axId val="146933568"/>
        <c:scaling>
          <c:orientation val="minMax"/>
        </c:scaling>
        <c:delete val="1"/>
        <c:axPos val="l"/>
        <c:numFmt formatCode="General" sourceLinked="1"/>
        <c:majorTickMark val="none"/>
        <c:minorTickMark val="none"/>
        <c:tickLblPos val="nextTo"/>
        <c:crossAx val="1"/>
        <c:crossesAt val="0"/>
        <c:auto val="1"/>
        <c:lblAlgn val="ctr"/>
        <c:lblOffset val="100"/>
        <c:noMultiLvlLbl val="0"/>
      </c:catAx>
      <c:valAx>
        <c:axId val="1"/>
        <c:scaling>
          <c:orientation val="minMax"/>
          <c:max val="18"/>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46933568"/>
        <c:crosses val="autoZero"/>
        <c:crossBetween val="between"/>
        <c:majorUnit val="3"/>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99293893573043E-2"/>
          <c:y val="2.3185378037422752E-2"/>
          <c:w val="0.87737962511323264"/>
          <c:h val="0.83727485236221033"/>
        </c:manualLayout>
      </c:layout>
      <c:scatterChart>
        <c:scatterStyle val="lineMarker"/>
        <c:varyColors val="0"/>
        <c:ser>
          <c:idx val="0"/>
          <c:order val="0"/>
          <c:tx>
            <c:strRef>
              <c:f>Sheet1!$B$1</c:f>
              <c:strCache>
                <c:ptCount val="1"/>
                <c:pt idx="0">
                  <c:v>A1ATD (N=3,117)</c:v>
                </c:pt>
              </c:strCache>
            </c:strRef>
          </c:tx>
          <c:spPr>
            <a:ln w="41275">
              <a:solidFill>
                <a:srgbClr val="FF0000"/>
              </a:solidFill>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Sheet1!$B$2:$B$37</c:f>
              <c:numCache>
                <c:formatCode>General</c:formatCode>
                <c:ptCount val="36"/>
                <c:pt idx="0">
                  <c:v>100</c:v>
                </c:pt>
                <c:pt idx="1">
                  <c:v>93.759</c:v>
                </c:pt>
                <c:pt idx="2">
                  <c:v>90.751999999999995</c:v>
                </c:pt>
                <c:pt idx="3">
                  <c:v>88.480999999999995</c:v>
                </c:pt>
                <c:pt idx="4">
                  <c:v>87.474000000000004</c:v>
                </c:pt>
                <c:pt idx="5">
                  <c:v>86.305000000000007</c:v>
                </c:pt>
                <c:pt idx="6">
                  <c:v>85.265000000000001</c:v>
                </c:pt>
                <c:pt idx="7">
                  <c:v>84.483999999999995</c:v>
                </c:pt>
                <c:pt idx="8">
                  <c:v>83.703000000000003</c:v>
                </c:pt>
                <c:pt idx="9">
                  <c:v>82.856999999999999</c:v>
                </c:pt>
                <c:pt idx="10">
                  <c:v>82.042000000000002</c:v>
                </c:pt>
                <c:pt idx="11">
                  <c:v>81.129000000000005</c:v>
                </c:pt>
                <c:pt idx="12">
                  <c:v>80.373999999999995</c:v>
                </c:pt>
                <c:pt idx="13">
                  <c:v>73.197999999999993</c:v>
                </c:pt>
                <c:pt idx="14">
                  <c:v>67.013999999999996</c:v>
                </c:pt>
                <c:pt idx="15">
                  <c:v>62.192999999999998</c:v>
                </c:pt>
                <c:pt idx="16">
                  <c:v>57.859000000000002</c:v>
                </c:pt>
                <c:pt idx="17">
                  <c:v>53.131</c:v>
                </c:pt>
                <c:pt idx="18">
                  <c:v>48.98</c:v>
                </c:pt>
                <c:pt idx="19">
                  <c:v>44.152999999999999</c:v>
                </c:pt>
                <c:pt idx="20">
                  <c:v>39.840000000000003</c:v>
                </c:pt>
                <c:pt idx="21">
                  <c:v>35.731000000000002</c:v>
                </c:pt>
                <c:pt idx="22">
                  <c:v>31.959</c:v>
                </c:pt>
                <c:pt idx="23">
                  <c:v>28.315000000000001</c:v>
                </c:pt>
                <c:pt idx="24">
                  <c:v>25.23</c:v>
                </c:pt>
                <c:pt idx="25">
                  <c:v>22.027000000000001</c:v>
                </c:pt>
                <c:pt idx="26">
                  <c:v>19.588999999999999</c:v>
                </c:pt>
                <c:pt idx="27">
                  <c:v>17.55</c:v>
                </c:pt>
                <c:pt idx="28">
                  <c:v>14.585000000000001</c:v>
                </c:pt>
                <c:pt idx="29">
                  <c:v>11.555999999999999</c:v>
                </c:pt>
                <c:pt idx="30">
                  <c:v>9.5739999999999998</c:v>
                </c:pt>
                <c:pt idx="31">
                  <c:v>7.9160000000000004</c:v>
                </c:pt>
                <c:pt idx="32">
                  <c:v>6.94</c:v>
                </c:pt>
                <c:pt idx="33">
                  <c:v>5.226</c:v>
                </c:pt>
                <c:pt idx="34">
                  <c:v>#N/A</c:v>
                </c:pt>
                <c:pt idx="35">
                  <c:v>#N/A</c:v>
                </c:pt>
              </c:numCache>
            </c:numRef>
          </c:yVal>
          <c:smooth val="0"/>
          <c:extLst>
            <c:ext xmlns:c16="http://schemas.microsoft.com/office/drawing/2014/chart" uri="{C3380CC4-5D6E-409C-BE32-E72D297353CC}">
              <c16:uniqueId val="{00000000-61BB-4DC4-8233-10CE4B89B041}"/>
            </c:ext>
          </c:extLst>
        </c:ser>
        <c:ser>
          <c:idx val="1"/>
          <c:order val="1"/>
          <c:tx>
            <c:strRef>
              <c:f>Sheet1!$C$1</c:f>
              <c:strCache>
                <c:ptCount val="1"/>
                <c:pt idx="0">
                  <c:v>CF (N=8,381)</c:v>
                </c:pt>
              </c:strCache>
            </c:strRef>
          </c:tx>
          <c:spPr>
            <a:ln w="41275">
              <a:solidFill>
                <a:srgbClr val="CC99FF"/>
              </a:solidFill>
              <a:prstDash val="solid"/>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Sheet1!$C$2:$C$37</c:f>
              <c:numCache>
                <c:formatCode>General</c:formatCode>
                <c:ptCount val="36"/>
                <c:pt idx="0">
                  <c:v>100</c:v>
                </c:pt>
                <c:pt idx="1">
                  <c:v>94.724999999999994</c:v>
                </c:pt>
                <c:pt idx="2">
                  <c:v>92.962000000000003</c:v>
                </c:pt>
                <c:pt idx="3">
                  <c:v>91.602000000000004</c:v>
                </c:pt>
                <c:pt idx="4">
                  <c:v>90.664000000000001</c:v>
                </c:pt>
                <c:pt idx="5">
                  <c:v>89.736000000000004</c:v>
                </c:pt>
                <c:pt idx="6">
                  <c:v>88.941999999999993</c:v>
                </c:pt>
                <c:pt idx="7">
                  <c:v>88.072999999999993</c:v>
                </c:pt>
                <c:pt idx="8">
                  <c:v>87.483999999999995</c:v>
                </c:pt>
                <c:pt idx="9">
                  <c:v>86.808000000000007</c:v>
                </c:pt>
                <c:pt idx="10">
                  <c:v>86.167000000000002</c:v>
                </c:pt>
                <c:pt idx="11">
                  <c:v>85.415000000000006</c:v>
                </c:pt>
                <c:pt idx="12">
                  <c:v>84.795000000000002</c:v>
                </c:pt>
                <c:pt idx="13">
                  <c:v>78.043999999999997</c:v>
                </c:pt>
                <c:pt idx="14">
                  <c:v>72.146000000000001</c:v>
                </c:pt>
                <c:pt idx="15">
                  <c:v>67.213999999999999</c:v>
                </c:pt>
                <c:pt idx="16">
                  <c:v>63.067999999999998</c:v>
                </c:pt>
                <c:pt idx="17">
                  <c:v>59.658000000000001</c:v>
                </c:pt>
                <c:pt idx="18">
                  <c:v>56.798000000000002</c:v>
                </c:pt>
                <c:pt idx="19">
                  <c:v>53.509</c:v>
                </c:pt>
                <c:pt idx="20">
                  <c:v>50.759</c:v>
                </c:pt>
                <c:pt idx="21">
                  <c:v>47.930999999999997</c:v>
                </c:pt>
                <c:pt idx="22">
                  <c:v>44.853000000000002</c:v>
                </c:pt>
                <c:pt idx="23">
                  <c:v>42.420999999999999</c:v>
                </c:pt>
                <c:pt idx="24">
                  <c:v>40.192999999999998</c:v>
                </c:pt>
                <c:pt idx="25">
                  <c:v>38.008000000000003</c:v>
                </c:pt>
                <c:pt idx="26">
                  <c:v>36.274999999999999</c:v>
                </c:pt>
                <c:pt idx="27">
                  <c:v>34.527999999999999</c:v>
                </c:pt>
                <c:pt idx="28">
                  <c:v>32.902999999999999</c:v>
                </c:pt>
                <c:pt idx="29">
                  <c:v>30.66</c:v>
                </c:pt>
                <c:pt idx="30">
                  <c:v>28.952999999999999</c:v>
                </c:pt>
                <c:pt idx="31">
                  <c:v>27.454000000000001</c:v>
                </c:pt>
                <c:pt idx="32">
                  <c:v>26.263999999999999</c:v>
                </c:pt>
                <c:pt idx="33">
                  <c:v>24.481999999999999</c:v>
                </c:pt>
                <c:pt idx="34">
                  <c:v>23.884</c:v>
                </c:pt>
                <c:pt idx="35">
                  <c:v>22.888999999999999</c:v>
                </c:pt>
              </c:numCache>
            </c:numRef>
          </c:yVal>
          <c:smooth val="0"/>
          <c:extLst>
            <c:ext xmlns:c16="http://schemas.microsoft.com/office/drawing/2014/chart" uri="{C3380CC4-5D6E-409C-BE32-E72D297353CC}">
              <c16:uniqueId val="{00000001-61BB-4DC4-8233-10CE4B89B041}"/>
            </c:ext>
          </c:extLst>
        </c:ser>
        <c:ser>
          <c:idx val="2"/>
          <c:order val="2"/>
          <c:tx>
            <c:strRef>
              <c:f>Sheet1!$D$1</c:f>
              <c:strCache>
                <c:ptCount val="1"/>
                <c:pt idx="0">
                  <c:v>COPD (N=17,098)</c:v>
                </c:pt>
              </c:strCache>
            </c:strRef>
          </c:tx>
          <c:spPr>
            <a:ln w="41275">
              <a:solidFill>
                <a:srgbClr val="66FF33"/>
              </a:solidFill>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Sheet1!$D$2:$D$37</c:f>
              <c:numCache>
                <c:formatCode>General</c:formatCode>
                <c:ptCount val="36"/>
                <c:pt idx="0">
                  <c:v>100</c:v>
                </c:pt>
                <c:pt idx="1">
                  <c:v>94.962999999999994</c:v>
                </c:pt>
                <c:pt idx="2">
                  <c:v>92.951999999999998</c:v>
                </c:pt>
                <c:pt idx="3">
                  <c:v>91.542000000000002</c:v>
                </c:pt>
                <c:pt idx="4">
                  <c:v>90.349000000000004</c:v>
                </c:pt>
                <c:pt idx="5">
                  <c:v>89.266999999999996</c:v>
                </c:pt>
                <c:pt idx="6">
                  <c:v>88.278999999999996</c:v>
                </c:pt>
                <c:pt idx="7">
                  <c:v>87.165000000000006</c:v>
                </c:pt>
                <c:pt idx="8">
                  <c:v>86.45</c:v>
                </c:pt>
                <c:pt idx="9">
                  <c:v>85.715999999999994</c:v>
                </c:pt>
                <c:pt idx="10">
                  <c:v>84.885000000000005</c:v>
                </c:pt>
                <c:pt idx="11">
                  <c:v>84.111999999999995</c:v>
                </c:pt>
                <c:pt idx="12">
                  <c:v>83.320999999999998</c:v>
                </c:pt>
                <c:pt idx="13">
                  <c:v>74.869</c:v>
                </c:pt>
                <c:pt idx="14">
                  <c:v>67.495000000000005</c:v>
                </c:pt>
                <c:pt idx="15">
                  <c:v>61.058999999999997</c:v>
                </c:pt>
                <c:pt idx="16">
                  <c:v>54.436</c:v>
                </c:pt>
                <c:pt idx="17">
                  <c:v>48.402999999999999</c:v>
                </c:pt>
                <c:pt idx="18">
                  <c:v>42.645000000000003</c:v>
                </c:pt>
                <c:pt idx="19">
                  <c:v>37.564999999999998</c:v>
                </c:pt>
                <c:pt idx="20">
                  <c:v>32.773000000000003</c:v>
                </c:pt>
                <c:pt idx="21">
                  <c:v>28.155000000000001</c:v>
                </c:pt>
                <c:pt idx="22">
                  <c:v>23.914999999999999</c:v>
                </c:pt>
                <c:pt idx="23">
                  <c:v>20.146999999999998</c:v>
                </c:pt>
                <c:pt idx="24">
                  <c:v>16.79</c:v>
                </c:pt>
                <c:pt idx="25">
                  <c:v>14.218</c:v>
                </c:pt>
                <c:pt idx="26">
                  <c:v>11.821</c:v>
                </c:pt>
                <c:pt idx="27">
                  <c:v>9.81</c:v>
                </c:pt>
                <c:pt idx="28">
                  <c:v>8.4879999999999995</c:v>
                </c:pt>
                <c:pt idx="29">
                  <c:v>6.7640000000000002</c:v>
                </c:pt>
                <c:pt idx="30">
                  <c:v>6.0720000000000001</c:v>
                </c:pt>
                <c:pt idx="31">
                  <c:v>5.1269999999999998</c:v>
                </c:pt>
                <c:pt idx="32">
                  <c:v>4.2619999999999996</c:v>
                </c:pt>
                <c:pt idx="33">
                  <c:v>2.75</c:v>
                </c:pt>
                <c:pt idx="34">
                  <c:v>#N/A</c:v>
                </c:pt>
                <c:pt idx="35">
                  <c:v>#N/A</c:v>
                </c:pt>
              </c:numCache>
            </c:numRef>
          </c:yVal>
          <c:smooth val="0"/>
          <c:extLst>
            <c:ext xmlns:c16="http://schemas.microsoft.com/office/drawing/2014/chart" uri="{C3380CC4-5D6E-409C-BE32-E72D297353CC}">
              <c16:uniqueId val="{00000002-61BB-4DC4-8233-10CE4B89B041}"/>
            </c:ext>
          </c:extLst>
        </c:ser>
        <c:ser>
          <c:idx val="3"/>
          <c:order val="3"/>
          <c:tx>
            <c:strRef>
              <c:f>Sheet1!$E$1</c:f>
              <c:strCache>
                <c:ptCount val="1"/>
                <c:pt idx="0">
                  <c:v>IIP (N=12,710)</c:v>
                </c:pt>
              </c:strCache>
            </c:strRef>
          </c:tx>
          <c:spPr>
            <a:ln w="41275">
              <a:solidFill>
                <a:schemeClr val="bg1">
                  <a:lumMod val="50000"/>
                  <a:lumOff val="50000"/>
                </a:schemeClr>
              </a:solidFill>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Sheet1!$E$2:$E$37</c:f>
              <c:numCache>
                <c:formatCode>General</c:formatCode>
                <c:ptCount val="36"/>
                <c:pt idx="0">
                  <c:v>100</c:v>
                </c:pt>
                <c:pt idx="1">
                  <c:v>92.722999999999999</c:v>
                </c:pt>
                <c:pt idx="2">
                  <c:v>89.960999999999999</c:v>
                </c:pt>
                <c:pt idx="3">
                  <c:v>87.933000000000007</c:v>
                </c:pt>
                <c:pt idx="4">
                  <c:v>86.540999999999997</c:v>
                </c:pt>
                <c:pt idx="5">
                  <c:v>85.281999999999996</c:v>
                </c:pt>
                <c:pt idx="6">
                  <c:v>83.867000000000004</c:v>
                </c:pt>
                <c:pt idx="7">
                  <c:v>82.739000000000004</c:v>
                </c:pt>
                <c:pt idx="8">
                  <c:v>81.528000000000006</c:v>
                </c:pt>
                <c:pt idx="9">
                  <c:v>80.501000000000005</c:v>
                </c:pt>
                <c:pt idx="10">
                  <c:v>79.521000000000001</c:v>
                </c:pt>
                <c:pt idx="11">
                  <c:v>78.653000000000006</c:v>
                </c:pt>
                <c:pt idx="12">
                  <c:v>77.869</c:v>
                </c:pt>
                <c:pt idx="13">
                  <c:v>69.453000000000003</c:v>
                </c:pt>
                <c:pt idx="14">
                  <c:v>62.168999999999997</c:v>
                </c:pt>
                <c:pt idx="15">
                  <c:v>55.76</c:v>
                </c:pt>
                <c:pt idx="16">
                  <c:v>49.616</c:v>
                </c:pt>
                <c:pt idx="17">
                  <c:v>44.396000000000001</c:v>
                </c:pt>
                <c:pt idx="18">
                  <c:v>39.167000000000002</c:v>
                </c:pt>
                <c:pt idx="19">
                  <c:v>34.261000000000003</c:v>
                </c:pt>
                <c:pt idx="20">
                  <c:v>30.395</c:v>
                </c:pt>
                <c:pt idx="21">
                  <c:v>26.15</c:v>
                </c:pt>
                <c:pt idx="22">
                  <c:v>23.032</c:v>
                </c:pt>
                <c:pt idx="23">
                  <c:v>20.196000000000002</c:v>
                </c:pt>
                <c:pt idx="24">
                  <c:v>17.902999999999999</c:v>
                </c:pt>
                <c:pt idx="25">
                  <c:v>15.442</c:v>
                </c:pt>
                <c:pt idx="26">
                  <c:v>13.34</c:v>
                </c:pt>
                <c:pt idx="27">
                  <c:v>11.516999999999999</c:v>
                </c:pt>
                <c:pt idx="28">
                  <c:v>9.8870000000000005</c:v>
                </c:pt>
                <c:pt idx="29">
                  <c:v>8.7249999999999996</c:v>
                </c:pt>
                <c:pt idx="30">
                  <c:v>7.694</c:v>
                </c:pt>
                <c:pt idx="31">
                  <c:v>6.49</c:v>
                </c:pt>
                <c:pt idx="32">
                  <c:v>6</c:v>
                </c:pt>
                <c:pt idx="33">
                  <c:v>5.3680000000000003</c:v>
                </c:pt>
                <c:pt idx="34">
                  <c:v>5.3680000000000003</c:v>
                </c:pt>
                <c:pt idx="35">
                  <c:v>#N/A</c:v>
                </c:pt>
              </c:numCache>
            </c:numRef>
          </c:yVal>
          <c:smooth val="0"/>
          <c:extLst>
            <c:ext xmlns:c16="http://schemas.microsoft.com/office/drawing/2014/chart" uri="{C3380CC4-5D6E-409C-BE32-E72D297353CC}">
              <c16:uniqueId val="{00000003-61BB-4DC4-8233-10CE4B89B041}"/>
            </c:ext>
          </c:extLst>
        </c:ser>
        <c:ser>
          <c:idx val="4"/>
          <c:order val="4"/>
          <c:tx>
            <c:strRef>
              <c:f>Sheet1!$F$1</c:f>
              <c:strCache>
                <c:ptCount val="1"/>
                <c:pt idx="0">
                  <c:v>ILD-not IIP (N=2,730)</c:v>
                </c:pt>
              </c:strCache>
            </c:strRef>
          </c:tx>
          <c:spPr>
            <a:ln w="41275">
              <a:solidFill>
                <a:srgbClr val="FFFF00"/>
              </a:solidFill>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Sheet1!$F$2:$F$37</c:f>
              <c:numCache>
                <c:formatCode>General</c:formatCode>
                <c:ptCount val="36"/>
                <c:pt idx="0">
                  <c:v>100</c:v>
                </c:pt>
                <c:pt idx="1">
                  <c:v>93.570999999999998</c:v>
                </c:pt>
                <c:pt idx="2">
                  <c:v>90.82</c:v>
                </c:pt>
                <c:pt idx="3">
                  <c:v>89.212999999999994</c:v>
                </c:pt>
                <c:pt idx="4">
                  <c:v>87.751000000000005</c:v>
                </c:pt>
                <c:pt idx="5">
                  <c:v>86.135000000000005</c:v>
                </c:pt>
                <c:pt idx="6">
                  <c:v>85.081000000000003</c:v>
                </c:pt>
                <c:pt idx="7">
                  <c:v>84.025999999999996</c:v>
                </c:pt>
                <c:pt idx="8">
                  <c:v>83.117999999999995</c:v>
                </c:pt>
                <c:pt idx="9">
                  <c:v>82.317999999999998</c:v>
                </c:pt>
                <c:pt idx="10">
                  <c:v>81.286000000000001</c:v>
                </c:pt>
                <c:pt idx="11">
                  <c:v>80.671999999999997</c:v>
                </c:pt>
                <c:pt idx="12">
                  <c:v>79.896000000000001</c:v>
                </c:pt>
                <c:pt idx="13">
                  <c:v>72.608999999999995</c:v>
                </c:pt>
                <c:pt idx="14">
                  <c:v>66.221000000000004</c:v>
                </c:pt>
                <c:pt idx="15">
                  <c:v>59.81</c:v>
                </c:pt>
                <c:pt idx="16">
                  <c:v>55.680999999999997</c:v>
                </c:pt>
                <c:pt idx="17">
                  <c:v>50.112000000000002</c:v>
                </c:pt>
                <c:pt idx="18">
                  <c:v>44.985999999999997</c:v>
                </c:pt>
                <c:pt idx="19">
                  <c:v>40.335999999999999</c:v>
                </c:pt>
                <c:pt idx="20">
                  <c:v>35.701999999999998</c:v>
                </c:pt>
                <c:pt idx="21">
                  <c:v>33</c:v>
                </c:pt>
                <c:pt idx="22">
                  <c:v>29.331</c:v>
                </c:pt>
                <c:pt idx="23">
                  <c:v>26.39</c:v>
                </c:pt>
                <c:pt idx="24">
                  <c:v>23.559000000000001</c:v>
                </c:pt>
                <c:pt idx="25">
                  <c:v>21.395</c:v>
                </c:pt>
                <c:pt idx="26">
                  <c:v>18.904</c:v>
                </c:pt>
                <c:pt idx="27">
                  <c:v>17.684000000000001</c:v>
                </c:pt>
                <c:pt idx="28">
                  <c:v>13.558</c:v>
                </c:pt>
                <c:pt idx="29">
                  <c:v>#N/A</c:v>
                </c:pt>
                <c:pt idx="30">
                  <c:v>#N/A</c:v>
                </c:pt>
                <c:pt idx="31">
                  <c:v>#N/A</c:v>
                </c:pt>
                <c:pt idx="32">
                  <c:v>#N/A</c:v>
                </c:pt>
                <c:pt idx="33">
                  <c:v>#N/A</c:v>
                </c:pt>
                <c:pt idx="34">
                  <c:v>#N/A</c:v>
                </c:pt>
                <c:pt idx="35">
                  <c:v>#N/A</c:v>
                </c:pt>
              </c:numCache>
            </c:numRef>
          </c:yVal>
          <c:smooth val="0"/>
          <c:extLst>
            <c:ext xmlns:c16="http://schemas.microsoft.com/office/drawing/2014/chart" uri="{C3380CC4-5D6E-409C-BE32-E72D297353CC}">
              <c16:uniqueId val="{00000004-61BB-4DC4-8233-10CE4B89B041}"/>
            </c:ext>
          </c:extLst>
        </c:ser>
        <c:ser>
          <c:idx val="5"/>
          <c:order val="5"/>
          <c:tx>
            <c:strRef>
              <c:f>Sheet1!$G$1</c:f>
              <c:strCache>
                <c:ptCount val="1"/>
                <c:pt idx="0">
                  <c:v>Retransplant (N=2,226)</c:v>
                </c:pt>
              </c:strCache>
            </c:strRef>
          </c:tx>
          <c:spPr>
            <a:ln w="41275">
              <a:solidFill>
                <a:srgbClr val="FF00FF"/>
              </a:solidFill>
            </a:ln>
          </c:spPr>
          <c:marker>
            <c:symbol val="none"/>
          </c:marker>
          <c:xVal>
            <c:numRef>
              <c:f>Sheet1!$A$2:$A$37</c:f>
              <c:numCache>
                <c:formatCode>General</c:formatCode>
                <c:ptCount val="36"/>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xVal>
          <c:yVal>
            <c:numRef>
              <c:f>Sheet1!$G$2:$G$37</c:f>
              <c:numCache>
                <c:formatCode>General</c:formatCode>
                <c:ptCount val="36"/>
                <c:pt idx="0">
                  <c:v>100</c:v>
                </c:pt>
                <c:pt idx="1">
                  <c:v>86.498999999999995</c:v>
                </c:pt>
                <c:pt idx="2">
                  <c:v>82.004999999999995</c:v>
                </c:pt>
                <c:pt idx="3">
                  <c:v>79.721000000000004</c:v>
                </c:pt>
                <c:pt idx="4">
                  <c:v>77.98</c:v>
                </c:pt>
                <c:pt idx="5">
                  <c:v>75.775000000000006</c:v>
                </c:pt>
                <c:pt idx="6">
                  <c:v>73.98</c:v>
                </c:pt>
                <c:pt idx="7">
                  <c:v>72.504999999999995</c:v>
                </c:pt>
                <c:pt idx="8">
                  <c:v>71.489999999999995</c:v>
                </c:pt>
                <c:pt idx="9">
                  <c:v>70.290999999999997</c:v>
                </c:pt>
                <c:pt idx="10">
                  <c:v>68.768000000000001</c:v>
                </c:pt>
                <c:pt idx="11">
                  <c:v>68.167000000000002</c:v>
                </c:pt>
                <c:pt idx="12">
                  <c:v>67.052000000000007</c:v>
                </c:pt>
                <c:pt idx="13">
                  <c:v>57.317999999999998</c:v>
                </c:pt>
                <c:pt idx="14">
                  <c:v>49.502000000000002</c:v>
                </c:pt>
                <c:pt idx="15">
                  <c:v>44.11</c:v>
                </c:pt>
                <c:pt idx="16">
                  <c:v>39.85</c:v>
                </c:pt>
                <c:pt idx="17">
                  <c:v>35.316000000000003</c:v>
                </c:pt>
                <c:pt idx="18">
                  <c:v>31.143000000000001</c:v>
                </c:pt>
                <c:pt idx="19">
                  <c:v>27.603000000000002</c:v>
                </c:pt>
                <c:pt idx="20">
                  <c:v>25.427</c:v>
                </c:pt>
                <c:pt idx="21">
                  <c:v>21.24</c:v>
                </c:pt>
                <c:pt idx="22">
                  <c:v>19.396999999999998</c:v>
                </c:pt>
                <c:pt idx="23">
                  <c:v>17.795000000000002</c:v>
                </c:pt>
                <c:pt idx="24">
                  <c:v>15.731</c:v>
                </c:pt>
                <c:pt idx="25">
                  <c:v>14.224</c:v>
                </c:pt>
                <c:pt idx="26">
                  <c:v>12.824</c:v>
                </c:pt>
                <c:pt idx="27">
                  <c:v>11.939</c:v>
                </c:pt>
                <c:pt idx="28">
                  <c:v>11.002000000000001</c:v>
                </c:pt>
                <c:pt idx="29">
                  <c:v>9.4009999999999998</c:v>
                </c:pt>
                <c:pt idx="30">
                  <c:v>8.2949999999999999</c:v>
                </c:pt>
                <c:pt idx="31">
                  <c:v>7.5410000000000004</c:v>
                </c:pt>
                <c:pt idx="32">
                  <c:v>#N/A</c:v>
                </c:pt>
                <c:pt idx="33">
                  <c:v>#N/A</c:v>
                </c:pt>
                <c:pt idx="34">
                  <c:v>#N/A</c:v>
                </c:pt>
                <c:pt idx="35">
                  <c:v>#N/A</c:v>
                </c:pt>
              </c:numCache>
            </c:numRef>
          </c:yVal>
          <c:smooth val="0"/>
          <c:extLst>
            <c:ext xmlns:c16="http://schemas.microsoft.com/office/drawing/2014/chart" uri="{C3380CC4-5D6E-409C-BE32-E72D297353CC}">
              <c16:uniqueId val="{00000005-61BB-4DC4-8233-10CE4B89B041}"/>
            </c:ext>
          </c:extLst>
        </c:ser>
        <c:dLbls>
          <c:showLegendKey val="0"/>
          <c:showVal val="0"/>
          <c:showCatName val="0"/>
          <c:showSerName val="0"/>
          <c:showPercent val="0"/>
          <c:showBubbleSize val="0"/>
        </c:dLbls>
        <c:axId val="78064448"/>
        <c:axId val="78065024"/>
      </c:scatterChart>
      <c:valAx>
        <c:axId val="78064448"/>
        <c:scaling>
          <c:orientation val="minMax"/>
          <c:max val="20"/>
          <c:min val="0"/>
        </c:scaling>
        <c:delete val="0"/>
        <c:axPos val="b"/>
        <c:title>
          <c:tx>
            <c:rich>
              <a:bodyPr/>
              <a:lstStyle/>
              <a:p>
                <a:pPr>
                  <a:defRPr sz="1700"/>
                </a:pPr>
                <a:r>
                  <a:rPr lang="en-US" sz="1700" dirty="0"/>
                  <a:t>Years</a:t>
                </a:r>
              </a:p>
            </c:rich>
          </c:tx>
          <c:layout>
            <c:manualLayout>
              <c:xMode val="edge"/>
              <c:yMode val="edge"/>
              <c:x val="0.51058453630796152"/>
              <c:y val="0.92259837962962965"/>
            </c:manualLayout>
          </c:layout>
          <c:overlay val="0"/>
        </c:title>
        <c:numFmt formatCode="#,##0" sourceLinked="0"/>
        <c:majorTickMark val="out"/>
        <c:minorTickMark val="none"/>
        <c:tickLblPos val="nextTo"/>
        <c:txPr>
          <a:bodyPr rot="0"/>
          <a:lstStyle/>
          <a:p>
            <a:pPr>
              <a:defRPr sz="1500" b="1"/>
            </a:pPr>
            <a:endParaRPr lang="en-US"/>
          </a:p>
        </c:txPr>
        <c:crossAx val="78065024"/>
        <c:crosses val="autoZero"/>
        <c:crossBetween val="midCat"/>
        <c:majorUnit val="1"/>
      </c:valAx>
      <c:valAx>
        <c:axId val="78065024"/>
        <c:scaling>
          <c:orientation val="minMax"/>
          <c:max val="100"/>
          <c:min val="0"/>
        </c:scaling>
        <c:delete val="0"/>
        <c:axPos val="l"/>
        <c:majorGridlines>
          <c:spPr>
            <a:ln>
              <a:prstDash val="sysDash"/>
            </a:ln>
          </c:spPr>
        </c:majorGridlines>
        <c:title>
          <c:tx>
            <c:rich>
              <a:bodyPr rot="-5400000" vert="horz"/>
              <a:lstStyle/>
              <a:p>
                <a:pPr>
                  <a:defRPr sz="1700"/>
                </a:pPr>
                <a:r>
                  <a:rPr lang="en-US" sz="1700" b="1" i="0" baseline="0" dirty="0">
                    <a:solidFill>
                      <a:schemeClr val="tx1"/>
                    </a:solidFill>
                  </a:rPr>
                  <a:t>Survival (%)</a:t>
                </a:r>
              </a:p>
            </c:rich>
          </c:tx>
          <c:overlay val="0"/>
        </c:title>
        <c:numFmt formatCode="General" sourceLinked="1"/>
        <c:majorTickMark val="out"/>
        <c:minorTickMark val="none"/>
        <c:tickLblPos val="nextTo"/>
        <c:txPr>
          <a:bodyPr/>
          <a:lstStyle/>
          <a:p>
            <a:pPr>
              <a:defRPr sz="1500" b="1"/>
            </a:pPr>
            <a:endParaRPr lang="en-US"/>
          </a:p>
        </c:txPr>
        <c:crossAx val="78064448"/>
        <c:crosses val="autoZero"/>
        <c:crossBetween val="midCat"/>
        <c:majorUnit val="25"/>
      </c:valAx>
      <c:spPr>
        <a:gradFill flip="none" rotWithShape="1">
          <a:gsLst>
            <a:gs pos="0">
              <a:schemeClr val="accent2">
                <a:lumMod val="5000"/>
                <a:lumOff val="95000"/>
                <a:alpha val="0"/>
              </a:schemeClr>
            </a:gs>
            <a:gs pos="74000">
              <a:schemeClr val="accent2">
                <a:lumMod val="45000"/>
                <a:lumOff val="55000"/>
              </a:schemeClr>
            </a:gs>
            <a:gs pos="100000">
              <a:schemeClr val="accent2">
                <a:lumMod val="45000"/>
                <a:lumOff val="55000"/>
              </a:schemeClr>
            </a:gs>
          </a:gsLst>
          <a:lin ang="5400000" scaled="1"/>
          <a:tileRect/>
        </a:gradFill>
        <a:ln>
          <a:noFill/>
        </a:ln>
      </c:spPr>
    </c:plotArea>
    <c:legend>
      <c:legendPos val="r"/>
      <c:layout>
        <c:manualLayout>
          <c:xMode val="edge"/>
          <c:yMode val="edge"/>
          <c:x val="0.1873908735042259"/>
          <c:y val="4.3044382413899754E-2"/>
          <c:w val="0.77913777494312264"/>
          <c:h val="0.14036909448818899"/>
        </c:manualLayout>
      </c:layout>
      <c:overlay val="1"/>
      <c:spPr>
        <a:solidFill>
          <a:schemeClr val="bg1">
            <a:alpha val="25000"/>
          </a:schemeClr>
        </a:solidFill>
        <a:ln>
          <a:solidFill>
            <a:schemeClr val="bg1"/>
          </a:solidFill>
        </a:ln>
      </c:spPr>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99293893573043E-2"/>
          <c:y val="2.3185378037422752E-2"/>
          <c:w val="0.88204654727893528"/>
          <c:h val="0.84869951739904692"/>
        </c:manualLayout>
      </c:layout>
      <c:scatterChart>
        <c:scatterStyle val="lineMarker"/>
        <c:varyColors val="0"/>
        <c:ser>
          <c:idx val="0"/>
          <c:order val="0"/>
          <c:tx>
            <c:strRef>
              <c:f>Sheet1!$B$1</c:f>
              <c:strCache>
                <c:ptCount val="1"/>
                <c:pt idx="0">
                  <c:v>1990-1998 (N=9,797)</c:v>
                </c:pt>
              </c:strCache>
            </c:strRef>
          </c:tx>
          <c:spPr>
            <a:ln w="41275">
              <a:solidFill>
                <a:srgbClr val="00FFFF"/>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Sheet1!$B$2:$B$38</c:f>
              <c:numCache>
                <c:formatCode>General</c:formatCode>
                <c:ptCount val="37"/>
                <c:pt idx="0">
                  <c:v>100</c:v>
                </c:pt>
                <c:pt idx="1">
                  <c:v>87.933000000000007</c:v>
                </c:pt>
                <c:pt idx="2">
                  <c:v>84.44</c:v>
                </c:pt>
                <c:pt idx="3">
                  <c:v>82.334999999999994</c:v>
                </c:pt>
                <c:pt idx="4">
                  <c:v>80.899000000000001</c:v>
                </c:pt>
                <c:pt idx="5">
                  <c:v>79.575999999999993</c:v>
                </c:pt>
                <c:pt idx="6">
                  <c:v>78.013999999999996</c:v>
                </c:pt>
                <c:pt idx="7">
                  <c:v>76.709000000000003</c:v>
                </c:pt>
                <c:pt idx="8">
                  <c:v>75.724000000000004</c:v>
                </c:pt>
                <c:pt idx="9">
                  <c:v>74.697000000000003</c:v>
                </c:pt>
                <c:pt idx="10">
                  <c:v>73.772000000000006</c:v>
                </c:pt>
                <c:pt idx="11">
                  <c:v>72.825999999999993</c:v>
                </c:pt>
                <c:pt idx="12">
                  <c:v>72.034999999999997</c:v>
                </c:pt>
                <c:pt idx="13">
                  <c:v>63.737000000000002</c:v>
                </c:pt>
                <c:pt idx="14">
                  <c:v>56.75</c:v>
                </c:pt>
                <c:pt idx="15">
                  <c:v>50.868000000000002</c:v>
                </c:pt>
                <c:pt idx="16">
                  <c:v>45.939</c:v>
                </c:pt>
                <c:pt idx="17">
                  <c:v>41.079000000000001</c:v>
                </c:pt>
                <c:pt idx="18">
                  <c:v>36.503999999999998</c:v>
                </c:pt>
                <c:pt idx="19">
                  <c:v>32.393999999999998</c:v>
                </c:pt>
                <c:pt idx="20">
                  <c:v>28.797999999999998</c:v>
                </c:pt>
                <c:pt idx="21">
                  <c:v>25.341999999999999</c:v>
                </c:pt>
                <c:pt idx="22">
                  <c:v>22.161000000000001</c:v>
                </c:pt>
                <c:pt idx="23">
                  <c:v>19.957999999999998</c:v>
                </c:pt>
                <c:pt idx="24">
                  <c:v>17.699000000000002</c:v>
                </c:pt>
                <c:pt idx="25">
                  <c:v>15.833</c:v>
                </c:pt>
                <c:pt idx="26">
                  <c:v>14.188000000000001</c:v>
                </c:pt>
                <c:pt idx="27">
                  <c:v>12.602</c:v>
                </c:pt>
                <c:pt idx="28">
                  <c:v>11.288</c:v>
                </c:pt>
                <c:pt idx="29">
                  <c:v>9.9719999999999995</c:v>
                </c:pt>
                <c:pt idx="30">
                  <c:v>9.1120000000000001</c:v>
                </c:pt>
                <c:pt idx="31">
                  <c:v>8.18</c:v>
                </c:pt>
                <c:pt idx="32">
                  <c:v>7.4589999999999996</c:v>
                </c:pt>
                <c:pt idx="33">
                  <c:v>6.343</c:v>
                </c:pt>
                <c:pt idx="34">
                  <c:v>5.9249999999999998</c:v>
                </c:pt>
                <c:pt idx="35">
                  <c:v>5.1369999999999996</c:v>
                </c:pt>
                <c:pt idx="36">
                  <c:v>4.4459999999999997</c:v>
                </c:pt>
              </c:numCache>
            </c:numRef>
          </c:yVal>
          <c:smooth val="0"/>
          <c:extLst>
            <c:ext xmlns:c16="http://schemas.microsoft.com/office/drawing/2014/chart" uri="{C3380CC4-5D6E-409C-BE32-E72D297353CC}">
              <c16:uniqueId val="{00000000-557F-4C45-A5B1-F1370ED04990}"/>
            </c:ext>
          </c:extLst>
        </c:ser>
        <c:ser>
          <c:idx val="1"/>
          <c:order val="1"/>
          <c:tx>
            <c:strRef>
              <c:f>Sheet1!$C$1</c:f>
              <c:strCache>
                <c:ptCount val="1"/>
                <c:pt idx="0">
                  <c:v>1999-2008 (N=21,665)</c:v>
                </c:pt>
              </c:strCache>
            </c:strRef>
          </c:tx>
          <c:spPr>
            <a:ln w="41275">
              <a:solidFill>
                <a:srgbClr val="00FF00"/>
              </a:solidFill>
              <a:prstDash val="solid"/>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Sheet1!$C$2:$C$38</c:f>
              <c:numCache>
                <c:formatCode>General</c:formatCode>
                <c:ptCount val="37"/>
                <c:pt idx="0">
                  <c:v>100</c:v>
                </c:pt>
                <c:pt idx="1">
                  <c:v>93.147999999999996</c:v>
                </c:pt>
                <c:pt idx="2">
                  <c:v>90.697999999999993</c:v>
                </c:pt>
                <c:pt idx="3">
                  <c:v>88.872</c:v>
                </c:pt>
                <c:pt idx="4">
                  <c:v>87.56</c:v>
                </c:pt>
                <c:pt idx="5">
                  <c:v>86.278999999999996</c:v>
                </c:pt>
                <c:pt idx="6">
                  <c:v>85.165000000000006</c:v>
                </c:pt>
                <c:pt idx="7">
                  <c:v>84.156999999999996</c:v>
                </c:pt>
                <c:pt idx="8">
                  <c:v>83.293999999999997</c:v>
                </c:pt>
                <c:pt idx="9">
                  <c:v>82.451999999999998</c:v>
                </c:pt>
                <c:pt idx="10">
                  <c:v>81.587000000000003</c:v>
                </c:pt>
                <c:pt idx="11">
                  <c:v>80.772000000000006</c:v>
                </c:pt>
                <c:pt idx="12">
                  <c:v>79.974999999999994</c:v>
                </c:pt>
                <c:pt idx="13">
                  <c:v>72.013000000000005</c:v>
                </c:pt>
                <c:pt idx="14">
                  <c:v>65.724999999999994</c:v>
                </c:pt>
                <c:pt idx="15">
                  <c:v>60.173000000000002</c:v>
                </c:pt>
                <c:pt idx="16">
                  <c:v>55.072000000000003</c:v>
                </c:pt>
                <c:pt idx="17">
                  <c:v>50.5</c:v>
                </c:pt>
                <c:pt idx="18">
                  <c:v>46.218000000000004</c:v>
                </c:pt>
                <c:pt idx="19">
                  <c:v>42.094000000000001</c:v>
                </c:pt>
                <c:pt idx="20">
                  <c:v>38.378999999999998</c:v>
                </c:pt>
                <c:pt idx="21">
                  <c:v>34.478999999999999</c:v>
                </c:pt>
                <c:pt idx="22">
                  <c:v>31.01</c:v>
                </c:pt>
                <c:pt idx="23">
                  <c:v>27.565000000000001</c:v>
                </c:pt>
                <c:pt idx="24">
                  <c:v>24.574000000000002</c:v>
                </c:pt>
                <c:pt idx="25">
                  <c:v>22.183</c:v>
                </c:pt>
                <c:pt idx="26">
                  <c:v>19.719000000000001</c:v>
                </c:pt>
                <c:pt idx="27">
                  <c:v>17.858000000000001</c:v>
                </c:pt>
                <c:pt idx="28">
                  <c:v>#N/A</c:v>
                </c:pt>
                <c:pt idx="29">
                  <c:v>#N/A</c:v>
                </c:pt>
                <c:pt idx="30">
                  <c:v>#N/A</c:v>
                </c:pt>
                <c:pt idx="31">
                  <c:v>#N/A</c:v>
                </c:pt>
                <c:pt idx="32">
                  <c:v>#N/A</c:v>
                </c:pt>
                <c:pt idx="33">
                  <c:v>#N/A</c:v>
                </c:pt>
                <c:pt idx="34">
                  <c:v>#N/A</c:v>
                </c:pt>
                <c:pt idx="35">
                  <c:v>#N/A</c:v>
                </c:pt>
                <c:pt idx="36">
                  <c:v>#N/A</c:v>
                </c:pt>
              </c:numCache>
            </c:numRef>
          </c:yVal>
          <c:smooth val="0"/>
          <c:extLst>
            <c:ext xmlns:c16="http://schemas.microsoft.com/office/drawing/2014/chart" uri="{C3380CC4-5D6E-409C-BE32-E72D297353CC}">
              <c16:uniqueId val="{00000001-557F-4C45-A5B1-F1370ED04990}"/>
            </c:ext>
          </c:extLst>
        </c:ser>
        <c:ser>
          <c:idx val="2"/>
          <c:order val="2"/>
          <c:tx>
            <c:strRef>
              <c:f>Sheet1!$D$1</c:f>
              <c:strCache>
                <c:ptCount val="1"/>
                <c:pt idx="0">
                  <c:v>2009-6/2015 (N=24,145)</c:v>
                </c:pt>
              </c:strCache>
            </c:strRef>
          </c:tx>
          <c:spPr>
            <a:ln w="41275">
              <a:solidFill>
                <a:srgbClr val="FF0000"/>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Sheet1!$D$2:$D$38</c:f>
              <c:numCache>
                <c:formatCode>General</c:formatCode>
                <c:ptCount val="37"/>
                <c:pt idx="0">
                  <c:v>100</c:v>
                </c:pt>
                <c:pt idx="1">
                  <c:v>94.781000000000006</c:v>
                </c:pt>
                <c:pt idx="2">
                  <c:v>92.730999999999995</c:v>
                </c:pt>
                <c:pt idx="3">
                  <c:v>91.331000000000003</c:v>
                </c:pt>
                <c:pt idx="4">
                  <c:v>90.215000000000003</c:v>
                </c:pt>
                <c:pt idx="5">
                  <c:v>89.176000000000002</c:v>
                </c:pt>
                <c:pt idx="6">
                  <c:v>88.256</c:v>
                </c:pt>
                <c:pt idx="7">
                  <c:v>87.254999999999995</c:v>
                </c:pt>
                <c:pt idx="8">
                  <c:v>86.433999999999997</c:v>
                </c:pt>
                <c:pt idx="9">
                  <c:v>85.713999999999999</c:v>
                </c:pt>
                <c:pt idx="10">
                  <c:v>84.861999999999995</c:v>
                </c:pt>
                <c:pt idx="11">
                  <c:v>84.206000000000003</c:v>
                </c:pt>
                <c:pt idx="12">
                  <c:v>83.537999999999997</c:v>
                </c:pt>
                <c:pt idx="13">
                  <c:v>75.744</c:v>
                </c:pt>
                <c:pt idx="14">
                  <c:v>68.584000000000003</c:v>
                </c:pt>
                <c:pt idx="15">
                  <c:v>62.771000000000001</c:v>
                </c:pt>
                <c:pt idx="16">
                  <c:v>56.884</c:v>
                </c:pt>
                <c:pt idx="17">
                  <c:v>51.314999999999998</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numCache>
            </c:numRef>
          </c:yVal>
          <c:smooth val="0"/>
          <c:extLst>
            <c:ext xmlns:c16="http://schemas.microsoft.com/office/drawing/2014/chart" uri="{C3380CC4-5D6E-409C-BE32-E72D297353CC}">
              <c16:uniqueId val="{00000002-557F-4C45-A5B1-F1370ED04990}"/>
            </c:ext>
          </c:extLst>
        </c:ser>
        <c:dLbls>
          <c:showLegendKey val="0"/>
          <c:showVal val="0"/>
          <c:showCatName val="0"/>
          <c:showSerName val="0"/>
          <c:showPercent val="0"/>
          <c:showBubbleSize val="0"/>
        </c:dLbls>
        <c:axId val="78067328"/>
        <c:axId val="78067904"/>
      </c:scatterChart>
      <c:valAx>
        <c:axId val="78067328"/>
        <c:scaling>
          <c:orientation val="minMax"/>
          <c:max val="20"/>
          <c:min val="0"/>
        </c:scaling>
        <c:delete val="0"/>
        <c:axPos val="b"/>
        <c:title>
          <c:tx>
            <c:rich>
              <a:bodyPr/>
              <a:lstStyle/>
              <a:p>
                <a:pPr>
                  <a:defRPr sz="1700"/>
                </a:pPr>
                <a:r>
                  <a:rPr lang="en-US" sz="1700" dirty="0"/>
                  <a:t>Years</a:t>
                </a:r>
              </a:p>
            </c:rich>
          </c:tx>
          <c:overlay val="0"/>
        </c:title>
        <c:numFmt formatCode="#,##0" sourceLinked="0"/>
        <c:majorTickMark val="out"/>
        <c:minorTickMark val="none"/>
        <c:tickLblPos val="nextTo"/>
        <c:txPr>
          <a:bodyPr rot="0"/>
          <a:lstStyle/>
          <a:p>
            <a:pPr>
              <a:defRPr sz="1500" b="1"/>
            </a:pPr>
            <a:endParaRPr lang="en-US"/>
          </a:p>
        </c:txPr>
        <c:crossAx val="78067904"/>
        <c:crosses val="autoZero"/>
        <c:crossBetween val="midCat"/>
        <c:majorUnit val="1"/>
      </c:valAx>
      <c:valAx>
        <c:axId val="78067904"/>
        <c:scaling>
          <c:orientation val="minMax"/>
          <c:max val="100"/>
          <c:min val="0"/>
        </c:scaling>
        <c:delete val="0"/>
        <c:axPos val="l"/>
        <c:majorGridlines>
          <c:spPr>
            <a:ln>
              <a:prstDash val="sysDash"/>
            </a:ln>
          </c:spPr>
        </c:majorGridlines>
        <c:title>
          <c:tx>
            <c:rich>
              <a:bodyPr rot="-5400000" vert="horz"/>
              <a:lstStyle/>
              <a:p>
                <a:pPr>
                  <a:defRPr sz="1700"/>
                </a:pPr>
                <a:r>
                  <a:rPr lang="en-US" sz="1700" b="1" i="0" baseline="0" dirty="0">
                    <a:solidFill>
                      <a:schemeClr val="tx1"/>
                    </a:solidFill>
                  </a:rPr>
                  <a:t>Survival (%)</a:t>
                </a:r>
              </a:p>
            </c:rich>
          </c:tx>
          <c:overlay val="0"/>
        </c:title>
        <c:numFmt formatCode="General" sourceLinked="1"/>
        <c:majorTickMark val="out"/>
        <c:minorTickMark val="none"/>
        <c:tickLblPos val="nextTo"/>
        <c:txPr>
          <a:bodyPr/>
          <a:lstStyle/>
          <a:p>
            <a:pPr>
              <a:defRPr sz="1500" b="1"/>
            </a:pPr>
            <a:endParaRPr lang="en-US"/>
          </a:p>
        </c:txPr>
        <c:crossAx val="78067328"/>
        <c:crosses val="autoZero"/>
        <c:crossBetween val="midCat"/>
        <c:majorUnit val="25"/>
      </c:valAx>
      <c:spPr>
        <a:gradFill>
          <a:gsLst>
            <a:gs pos="0">
              <a:schemeClr val="accent2">
                <a:lumMod val="5000"/>
                <a:lumOff val="95000"/>
                <a:alpha val="0"/>
              </a:schemeClr>
            </a:gs>
            <a:gs pos="74000">
              <a:schemeClr val="accent2">
                <a:lumMod val="45000"/>
                <a:lumOff val="55000"/>
              </a:schemeClr>
            </a:gs>
            <a:gs pos="100000">
              <a:schemeClr val="accent2">
                <a:lumMod val="45000"/>
                <a:lumOff val="55000"/>
              </a:schemeClr>
            </a:gs>
          </a:gsLst>
          <a:lin ang="5400000" scaled="1"/>
        </a:gradFill>
        <a:ln>
          <a:noFill/>
        </a:ln>
      </c:spPr>
    </c:plotArea>
    <c:legend>
      <c:legendPos val="r"/>
      <c:layout>
        <c:manualLayout>
          <c:xMode val="edge"/>
          <c:yMode val="edge"/>
          <c:x val="0.12302452951739284"/>
          <c:y val="0.67719381364031106"/>
          <c:w val="0.21740407890709773"/>
          <c:h val="0.17899367132220576"/>
        </c:manualLayout>
      </c:layout>
      <c:overlay val="1"/>
      <c:spPr>
        <a:solidFill>
          <a:schemeClr val="bg1">
            <a:alpha val="25000"/>
          </a:schemeClr>
        </a:solidFill>
        <a:ln>
          <a:solidFill>
            <a:schemeClr val="bg1"/>
          </a:solidFill>
        </a:ln>
      </c:spPr>
      <c:txPr>
        <a:bodyPr/>
        <a:lstStyle/>
        <a:p>
          <a:pPr>
            <a:lnSpc>
              <a:spcPct val="90000"/>
            </a:lnSpc>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99293893573043E-2"/>
          <c:y val="2.3958223972003489E-2"/>
          <c:w val="0.87737962511323264"/>
          <c:h val="0.82477471566054961"/>
        </c:manualLayout>
      </c:layout>
      <c:scatterChart>
        <c:scatterStyle val="lineMarker"/>
        <c:varyColors val="0"/>
        <c:ser>
          <c:idx val="0"/>
          <c:order val="0"/>
          <c:tx>
            <c:strRef>
              <c:f>Sheet1!$B$1</c:f>
              <c:strCache>
                <c:ptCount val="1"/>
                <c:pt idx="0">
                  <c:v>Single lung (N=6,345)</c:v>
                </c:pt>
              </c:strCache>
            </c:strRef>
          </c:tx>
          <c:spPr>
            <a:ln w="41275">
              <a:solidFill>
                <a:srgbClr val="00FFFF"/>
              </a:solidFill>
            </a:ln>
          </c:spPr>
          <c:marker>
            <c:symbol val="none"/>
          </c:marker>
          <c:xVal>
            <c:numRef>
              <c:f>Sheet1!$A$2:$A$33</c:f>
              <c:numCache>
                <c:formatCode>General</c:formatCode>
                <c:ptCount val="32"/>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numCache>
            </c:numRef>
          </c:xVal>
          <c:yVal>
            <c:numRef>
              <c:f>Sheet1!$B$2:$B$33</c:f>
              <c:numCache>
                <c:formatCode>General</c:formatCode>
                <c:ptCount val="32"/>
                <c:pt idx="0">
                  <c:v>100</c:v>
                </c:pt>
                <c:pt idx="1">
                  <c:v>92.995999999999995</c:v>
                </c:pt>
                <c:pt idx="2">
                  <c:v>90.067999999999998</c:v>
                </c:pt>
                <c:pt idx="3">
                  <c:v>87.989000000000004</c:v>
                </c:pt>
                <c:pt idx="4">
                  <c:v>86.576999999999998</c:v>
                </c:pt>
                <c:pt idx="5">
                  <c:v>85.162000000000006</c:v>
                </c:pt>
                <c:pt idx="6">
                  <c:v>83.597999999999999</c:v>
                </c:pt>
                <c:pt idx="7">
                  <c:v>82.352999999999994</c:v>
                </c:pt>
                <c:pt idx="8">
                  <c:v>80.912000000000006</c:v>
                </c:pt>
                <c:pt idx="9">
                  <c:v>79.759</c:v>
                </c:pt>
                <c:pt idx="10">
                  <c:v>78.587000000000003</c:v>
                </c:pt>
                <c:pt idx="11">
                  <c:v>77.558999999999997</c:v>
                </c:pt>
                <c:pt idx="12">
                  <c:v>76.638999999999996</c:v>
                </c:pt>
                <c:pt idx="13">
                  <c:v>67.018000000000001</c:v>
                </c:pt>
                <c:pt idx="14">
                  <c:v>59.107999999999997</c:v>
                </c:pt>
                <c:pt idx="15">
                  <c:v>51.743000000000002</c:v>
                </c:pt>
                <c:pt idx="16">
                  <c:v>44.573</c:v>
                </c:pt>
                <c:pt idx="17">
                  <c:v>38.905000000000001</c:v>
                </c:pt>
                <c:pt idx="18">
                  <c:v>33.162999999999997</c:v>
                </c:pt>
                <c:pt idx="19">
                  <c:v>27.709</c:v>
                </c:pt>
                <c:pt idx="20">
                  <c:v>23.667999999999999</c:v>
                </c:pt>
                <c:pt idx="21">
                  <c:v>20.044</c:v>
                </c:pt>
                <c:pt idx="22">
                  <c:v>16.920999999999999</c:v>
                </c:pt>
                <c:pt idx="23">
                  <c:v>14.398</c:v>
                </c:pt>
                <c:pt idx="24">
                  <c:v>12.46</c:v>
                </c:pt>
                <c:pt idx="25">
                  <c:v>10.4</c:v>
                </c:pt>
                <c:pt idx="26">
                  <c:v>8.6920000000000002</c:v>
                </c:pt>
                <c:pt idx="27">
                  <c:v>7.4029999999999996</c:v>
                </c:pt>
                <c:pt idx="28">
                  <c:v>6.2759999999999998</c:v>
                </c:pt>
                <c:pt idx="29">
                  <c:v>5.8259999999999996</c:v>
                </c:pt>
                <c:pt idx="30">
                  <c:v>5.1369999999999996</c:v>
                </c:pt>
                <c:pt idx="31">
                  <c:v>4.2809999999999997</c:v>
                </c:pt>
              </c:numCache>
            </c:numRef>
          </c:yVal>
          <c:smooth val="0"/>
          <c:extLst>
            <c:ext xmlns:c16="http://schemas.microsoft.com/office/drawing/2014/chart" uri="{C3380CC4-5D6E-409C-BE32-E72D297353CC}">
              <c16:uniqueId val="{00000000-5BF3-4E47-81AA-4B77DCFD2011}"/>
            </c:ext>
          </c:extLst>
        </c:ser>
        <c:ser>
          <c:idx val="1"/>
          <c:order val="1"/>
          <c:tx>
            <c:strRef>
              <c:f>Sheet1!$C$1</c:f>
              <c:strCache>
                <c:ptCount val="1"/>
                <c:pt idx="0">
                  <c:v>Bilateral/Double Lung lung (N=6,293)</c:v>
                </c:pt>
              </c:strCache>
            </c:strRef>
          </c:tx>
          <c:spPr>
            <a:ln w="41275">
              <a:solidFill>
                <a:srgbClr val="00FF00"/>
              </a:solidFill>
              <a:prstDash val="solid"/>
            </a:ln>
          </c:spPr>
          <c:marker>
            <c:symbol val="none"/>
          </c:marker>
          <c:xVal>
            <c:numRef>
              <c:f>Sheet1!$A$2:$A$33</c:f>
              <c:numCache>
                <c:formatCode>General</c:formatCode>
                <c:ptCount val="32"/>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numCache>
            </c:numRef>
          </c:xVal>
          <c:yVal>
            <c:numRef>
              <c:f>Sheet1!$C$2:$C$33</c:f>
              <c:numCache>
                <c:formatCode>General</c:formatCode>
                <c:ptCount val="32"/>
                <c:pt idx="0">
                  <c:v>100</c:v>
                </c:pt>
                <c:pt idx="1">
                  <c:v>92.588999999999999</c:v>
                </c:pt>
                <c:pt idx="2">
                  <c:v>89.98</c:v>
                </c:pt>
                <c:pt idx="3">
                  <c:v>88.013000000000005</c:v>
                </c:pt>
                <c:pt idx="4">
                  <c:v>86.641999999999996</c:v>
                </c:pt>
                <c:pt idx="5">
                  <c:v>85.543999999999997</c:v>
                </c:pt>
                <c:pt idx="6">
                  <c:v>84.263999999999996</c:v>
                </c:pt>
                <c:pt idx="7">
                  <c:v>83.292000000000002</c:v>
                </c:pt>
                <c:pt idx="8">
                  <c:v>82.302000000000007</c:v>
                </c:pt>
                <c:pt idx="9">
                  <c:v>81.391999999999996</c:v>
                </c:pt>
                <c:pt idx="10">
                  <c:v>80.613</c:v>
                </c:pt>
                <c:pt idx="11">
                  <c:v>79.914000000000001</c:v>
                </c:pt>
                <c:pt idx="12">
                  <c:v>79.260999999999996</c:v>
                </c:pt>
                <c:pt idx="13">
                  <c:v>72.037999999999997</c:v>
                </c:pt>
                <c:pt idx="14">
                  <c:v>65.465999999999994</c:v>
                </c:pt>
                <c:pt idx="15">
                  <c:v>60.173000000000002</c:v>
                </c:pt>
                <c:pt idx="16">
                  <c:v>55.337000000000003</c:v>
                </c:pt>
                <c:pt idx="17">
                  <c:v>50.737000000000002</c:v>
                </c:pt>
                <c:pt idx="18">
                  <c:v>46.636000000000003</c:v>
                </c:pt>
                <c:pt idx="19">
                  <c:v>42.944000000000003</c:v>
                </c:pt>
                <c:pt idx="20">
                  <c:v>39.718000000000004</c:v>
                </c:pt>
                <c:pt idx="21">
                  <c:v>35.121000000000002</c:v>
                </c:pt>
                <c:pt idx="22">
                  <c:v>32.518000000000001</c:v>
                </c:pt>
                <c:pt idx="23">
                  <c:v>29.510999999999999</c:v>
                </c:pt>
                <c:pt idx="24">
                  <c:v>26.852</c:v>
                </c:pt>
                <c:pt idx="25">
                  <c:v>23.963000000000001</c:v>
                </c:pt>
                <c:pt idx="26">
                  <c:v>21.353999999999999</c:v>
                </c:pt>
                <c:pt idx="27">
                  <c:v>18.489000000000001</c:v>
                </c:pt>
                <c:pt idx="28">
                  <c:v>16.193999999999999</c:v>
                </c:pt>
                <c:pt idx="29">
                  <c:v>12.933</c:v>
                </c:pt>
                <c:pt idx="30">
                  <c:v>12.317</c:v>
                </c:pt>
                <c:pt idx="31">
                  <c:v>10.263999999999999</c:v>
                </c:pt>
              </c:numCache>
            </c:numRef>
          </c:yVal>
          <c:smooth val="0"/>
          <c:extLst>
            <c:ext xmlns:c16="http://schemas.microsoft.com/office/drawing/2014/chart" uri="{C3380CC4-5D6E-409C-BE32-E72D297353CC}">
              <c16:uniqueId val="{00000001-5BF3-4E47-81AA-4B77DCFD2011}"/>
            </c:ext>
          </c:extLst>
        </c:ser>
        <c:dLbls>
          <c:showLegendKey val="0"/>
          <c:showVal val="0"/>
          <c:showCatName val="0"/>
          <c:showSerName val="0"/>
          <c:showPercent val="0"/>
          <c:showBubbleSize val="0"/>
        </c:dLbls>
        <c:axId val="627253824"/>
        <c:axId val="629366080"/>
      </c:scatterChart>
      <c:valAx>
        <c:axId val="627253824"/>
        <c:scaling>
          <c:orientation val="minMax"/>
          <c:max val="20"/>
          <c:min val="0"/>
        </c:scaling>
        <c:delete val="0"/>
        <c:axPos val="b"/>
        <c:title>
          <c:tx>
            <c:rich>
              <a:bodyPr/>
              <a:lstStyle/>
              <a:p>
                <a:pPr>
                  <a:defRPr sz="1700"/>
                </a:pPr>
                <a:r>
                  <a:rPr lang="en-US" sz="1700" dirty="0"/>
                  <a:t>Years</a:t>
                </a:r>
              </a:p>
            </c:rich>
          </c:tx>
          <c:overlay val="0"/>
        </c:title>
        <c:numFmt formatCode="#,##0" sourceLinked="0"/>
        <c:majorTickMark val="out"/>
        <c:minorTickMark val="none"/>
        <c:tickLblPos val="nextTo"/>
        <c:txPr>
          <a:bodyPr rot="0"/>
          <a:lstStyle/>
          <a:p>
            <a:pPr>
              <a:defRPr sz="1500" b="1"/>
            </a:pPr>
            <a:endParaRPr lang="en-US"/>
          </a:p>
        </c:txPr>
        <c:crossAx val="629366080"/>
        <c:crosses val="autoZero"/>
        <c:crossBetween val="midCat"/>
        <c:majorUnit val="1"/>
      </c:valAx>
      <c:valAx>
        <c:axId val="629366080"/>
        <c:scaling>
          <c:orientation val="minMax"/>
          <c:max val="100"/>
          <c:min val="0"/>
        </c:scaling>
        <c:delete val="0"/>
        <c:axPos val="l"/>
        <c:majorGridlines>
          <c:spPr>
            <a:ln>
              <a:prstDash val="sysDash"/>
            </a:ln>
          </c:spPr>
        </c:majorGridlines>
        <c:title>
          <c:tx>
            <c:rich>
              <a:bodyPr rot="-5400000" vert="horz"/>
              <a:lstStyle/>
              <a:p>
                <a:pPr>
                  <a:defRPr sz="1700"/>
                </a:pPr>
                <a:r>
                  <a:rPr lang="en-US" sz="1700" b="1" i="0" baseline="0" dirty="0">
                    <a:solidFill>
                      <a:schemeClr val="tx1"/>
                    </a:solidFill>
                  </a:rPr>
                  <a:t>Survival (%)</a:t>
                </a:r>
              </a:p>
            </c:rich>
          </c:tx>
          <c:overlay val="0"/>
        </c:title>
        <c:numFmt formatCode="General" sourceLinked="1"/>
        <c:majorTickMark val="out"/>
        <c:minorTickMark val="none"/>
        <c:tickLblPos val="nextTo"/>
        <c:txPr>
          <a:bodyPr/>
          <a:lstStyle/>
          <a:p>
            <a:pPr>
              <a:defRPr sz="1500" b="1"/>
            </a:pPr>
            <a:endParaRPr lang="en-US"/>
          </a:p>
        </c:txPr>
        <c:crossAx val="627253824"/>
        <c:crosses val="autoZero"/>
        <c:crossBetween val="midCat"/>
        <c:majorUnit val="25"/>
      </c:valAx>
      <c:spPr>
        <a:gradFill>
          <a:gsLst>
            <a:gs pos="0">
              <a:schemeClr val="accent2">
                <a:lumMod val="5000"/>
                <a:lumOff val="95000"/>
                <a:alpha val="0"/>
              </a:schemeClr>
            </a:gs>
            <a:gs pos="74000">
              <a:schemeClr val="accent2">
                <a:lumMod val="45000"/>
                <a:lumOff val="55000"/>
              </a:schemeClr>
            </a:gs>
            <a:gs pos="100000">
              <a:schemeClr val="accent2">
                <a:lumMod val="45000"/>
                <a:lumOff val="55000"/>
              </a:schemeClr>
            </a:gs>
          </a:gsLst>
          <a:lin ang="5400000" scaled="1"/>
        </a:gradFill>
        <a:ln>
          <a:noFill/>
        </a:ln>
      </c:spPr>
    </c:plotArea>
    <c:legend>
      <c:legendPos val="r"/>
      <c:layout>
        <c:manualLayout>
          <c:xMode val="edge"/>
          <c:yMode val="edge"/>
          <c:x val="0.5916421054650387"/>
          <c:y val="4.3639916449927769E-2"/>
          <c:w val="0.34373725674536221"/>
          <c:h val="0.17759580052493612"/>
        </c:manualLayout>
      </c:layout>
      <c:overlay val="1"/>
      <c:spPr>
        <a:solidFill>
          <a:schemeClr val="bg1">
            <a:alpha val="25000"/>
          </a:schemeClr>
        </a:solidFill>
        <a:ln>
          <a:solidFill>
            <a:schemeClr val="bg1"/>
          </a:solidFill>
        </a:ln>
      </c:spPr>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99293893573043E-2"/>
          <c:y val="2.3185378037422752E-2"/>
          <c:w val="0.88204654727893528"/>
          <c:h val="0.84869951739904692"/>
        </c:manualLayout>
      </c:layout>
      <c:scatterChart>
        <c:scatterStyle val="lineMarker"/>
        <c:varyColors val="0"/>
        <c:ser>
          <c:idx val="0"/>
          <c:order val="0"/>
          <c:tx>
            <c:strRef>
              <c:f>Sheet1!$B$1</c:f>
              <c:strCache>
                <c:ptCount val="1"/>
                <c:pt idx="0">
                  <c:v>1990-1998 (N=9,797)</c:v>
                </c:pt>
              </c:strCache>
            </c:strRef>
          </c:tx>
          <c:spPr>
            <a:ln w="41275">
              <a:solidFill>
                <a:srgbClr val="00FFFF"/>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Sheet1!$B$2:$B$38</c:f>
              <c:numCache>
                <c:formatCode>General</c:formatCode>
                <c:ptCount val="37"/>
                <c:pt idx="0">
                  <c:v>100</c:v>
                </c:pt>
                <c:pt idx="1">
                  <c:v>87.933000000000007</c:v>
                </c:pt>
                <c:pt idx="2">
                  <c:v>84.44</c:v>
                </c:pt>
                <c:pt idx="3">
                  <c:v>82.334999999999994</c:v>
                </c:pt>
                <c:pt idx="4">
                  <c:v>80.899000000000001</c:v>
                </c:pt>
                <c:pt idx="5">
                  <c:v>79.575999999999993</c:v>
                </c:pt>
                <c:pt idx="6">
                  <c:v>78.013999999999996</c:v>
                </c:pt>
                <c:pt idx="7">
                  <c:v>76.709000000000003</c:v>
                </c:pt>
                <c:pt idx="8">
                  <c:v>75.724000000000004</c:v>
                </c:pt>
                <c:pt idx="9">
                  <c:v>74.697000000000003</c:v>
                </c:pt>
                <c:pt idx="10">
                  <c:v>73.772000000000006</c:v>
                </c:pt>
                <c:pt idx="11">
                  <c:v>72.825999999999993</c:v>
                </c:pt>
                <c:pt idx="12">
                  <c:v>72.034999999999997</c:v>
                </c:pt>
                <c:pt idx="13">
                  <c:v>63.737000000000002</c:v>
                </c:pt>
                <c:pt idx="14">
                  <c:v>56.75</c:v>
                </c:pt>
                <c:pt idx="15">
                  <c:v>50.868000000000002</c:v>
                </c:pt>
                <c:pt idx="16">
                  <c:v>45.939</c:v>
                </c:pt>
                <c:pt idx="17">
                  <c:v>41.079000000000001</c:v>
                </c:pt>
                <c:pt idx="18">
                  <c:v>36.503999999999998</c:v>
                </c:pt>
                <c:pt idx="19">
                  <c:v>32.393999999999998</c:v>
                </c:pt>
                <c:pt idx="20">
                  <c:v>28.797999999999998</c:v>
                </c:pt>
                <c:pt idx="21">
                  <c:v>25.341999999999999</c:v>
                </c:pt>
                <c:pt idx="22">
                  <c:v>22.161000000000001</c:v>
                </c:pt>
                <c:pt idx="23">
                  <c:v>19.957999999999998</c:v>
                </c:pt>
                <c:pt idx="24">
                  <c:v>17.699000000000002</c:v>
                </c:pt>
                <c:pt idx="25">
                  <c:v>15.833</c:v>
                </c:pt>
                <c:pt idx="26">
                  <c:v>14.188000000000001</c:v>
                </c:pt>
                <c:pt idx="27">
                  <c:v>12.602</c:v>
                </c:pt>
                <c:pt idx="28">
                  <c:v>11.288</c:v>
                </c:pt>
                <c:pt idx="29">
                  <c:v>9.9719999999999995</c:v>
                </c:pt>
                <c:pt idx="30">
                  <c:v>9.1120000000000001</c:v>
                </c:pt>
                <c:pt idx="31">
                  <c:v>8.18</c:v>
                </c:pt>
                <c:pt idx="32">
                  <c:v>7.4589999999999996</c:v>
                </c:pt>
                <c:pt idx="33">
                  <c:v>6.343</c:v>
                </c:pt>
                <c:pt idx="34">
                  <c:v>5.9249999999999998</c:v>
                </c:pt>
                <c:pt idx="35">
                  <c:v>5.1369999999999996</c:v>
                </c:pt>
                <c:pt idx="36">
                  <c:v>4.4459999999999997</c:v>
                </c:pt>
              </c:numCache>
            </c:numRef>
          </c:yVal>
          <c:smooth val="0"/>
          <c:extLst>
            <c:ext xmlns:c16="http://schemas.microsoft.com/office/drawing/2014/chart" uri="{C3380CC4-5D6E-409C-BE32-E72D297353CC}">
              <c16:uniqueId val="{00000000-557F-4C45-A5B1-F1370ED04990}"/>
            </c:ext>
          </c:extLst>
        </c:ser>
        <c:ser>
          <c:idx val="1"/>
          <c:order val="1"/>
          <c:tx>
            <c:strRef>
              <c:f>Sheet1!$C$1</c:f>
              <c:strCache>
                <c:ptCount val="1"/>
                <c:pt idx="0">
                  <c:v>1999-2008 (N=21,665)</c:v>
                </c:pt>
              </c:strCache>
            </c:strRef>
          </c:tx>
          <c:spPr>
            <a:ln w="41275">
              <a:solidFill>
                <a:srgbClr val="00FF00"/>
              </a:solidFill>
              <a:prstDash val="solid"/>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Sheet1!$C$2:$C$38</c:f>
              <c:numCache>
                <c:formatCode>General</c:formatCode>
                <c:ptCount val="37"/>
                <c:pt idx="0">
                  <c:v>100</c:v>
                </c:pt>
                <c:pt idx="1">
                  <c:v>93.147999999999996</c:v>
                </c:pt>
                <c:pt idx="2">
                  <c:v>90.697999999999993</c:v>
                </c:pt>
                <c:pt idx="3">
                  <c:v>88.872</c:v>
                </c:pt>
                <c:pt idx="4">
                  <c:v>87.56</c:v>
                </c:pt>
                <c:pt idx="5">
                  <c:v>86.278999999999996</c:v>
                </c:pt>
                <c:pt idx="6">
                  <c:v>85.165000000000006</c:v>
                </c:pt>
                <c:pt idx="7">
                  <c:v>84.156999999999996</c:v>
                </c:pt>
                <c:pt idx="8">
                  <c:v>83.293999999999997</c:v>
                </c:pt>
                <c:pt idx="9">
                  <c:v>82.451999999999998</c:v>
                </c:pt>
                <c:pt idx="10">
                  <c:v>81.587000000000003</c:v>
                </c:pt>
                <c:pt idx="11">
                  <c:v>80.772000000000006</c:v>
                </c:pt>
                <c:pt idx="12">
                  <c:v>79.974999999999994</c:v>
                </c:pt>
                <c:pt idx="13">
                  <c:v>72.013000000000005</c:v>
                </c:pt>
                <c:pt idx="14">
                  <c:v>65.724999999999994</c:v>
                </c:pt>
                <c:pt idx="15">
                  <c:v>60.173000000000002</c:v>
                </c:pt>
                <c:pt idx="16">
                  <c:v>55.072000000000003</c:v>
                </c:pt>
                <c:pt idx="17">
                  <c:v>50.5</c:v>
                </c:pt>
                <c:pt idx="18">
                  <c:v>46.218000000000004</c:v>
                </c:pt>
                <c:pt idx="19">
                  <c:v>42.094000000000001</c:v>
                </c:pt>
                <c:pt idx="20">
                  <c:v>38.378999999999998</c:v>
                </c:pt>
                <c:pt idx="21">
                  <c:v>34.478999999999999</c:v>
                </c:pt>
                <c:pt idx="22">
                  <c:v>31.01</c:v>
                </c:pt>
                <c:pt idx="23">
                  <c:v>27.565000000000001</c:v>
                </c:pt>
                <c:pt idx="24">
                  <c:v>24.574000000000002</c:v>
                </c:pt>
                <c:pt idx="25">
                  <c:v>22.183</c:v>
                </c:pt>
                <c:pt idx="26">
                  <c:v>19.719000000000001</c:v>
                </c:pt>
                <c:pt idx="27">
                  <c:v>17.858000000000001</c:v>
                </c:pt>
                <c:pt idx="28">
                  <c:v>#N/A</c:v>
                </c:pt>
                <c:pt idx="29">
                  <c:v>#N/A</c:v>
                </c:pt>
                <c:pt idx="30">
                  <c:v>#N/A</c:v>
                </c:pt>
                <c:pt idx="31">
                  <c:v>#N/A</c:v>
                </c:pt>
                <c:pt idx="32">
                  <c:v>#N/A</c:v>
                </c:pt>
                <c:pt idx="33">
                  <c:v>#N/A</c:v>
                </c:pt>
                <c:pt idx="34">
                  <c:v>#N/A</c:v>
                </c:pt>
                <c:pt idx="35">
                  <c:v>#N/A</c:v>
                </c:pt>
                <c:pt idx="36">
                  <c:v>#N/A</c:v>
                </c:pt>
              </c:numCache>
            </c:numRef>
          </c:yVal>
          <c:smooth val="0"/>
          <c:extLst>
            <c:ext xmlns:c16="http://schemas.microsoft.com/office/drawing/2014/chart" uri="{C3380CC4-5D6E-409C-BE32-E72D297353CC}">
              <c16:uniqueId val="{00000001-557F-4C45-A5B1-F1370ED04990}"/>
            </c:ext>
          </c:extLst>
        </c:ser>
        <c:ser>
          <c:idx val="2"/>
          <c:order val="2"/>
          <c:tx>
            <c:strRef>
              <c:f>Sheet1!$D$1</c:f>
              <c:strCache>
                <c:ptCount val="1"/>
                <c:pt idx="0">
                  <c:v>2009-6/2015 (N=24,145)</c:v>
                </c:pt>
              </c:strCache>
            </c:strRef>
          </c:tx>
          <c:spPr>
            <a:ln w="41275">
              <a:solidFill>
                <a:srgbClr val="FF0000"/>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Sheet1!$D$2:$D$38</c:f>
              <c:numCache>
                <c:formatCode>General</c:formatCode>
                <c:ptCount val="37"/>
                <c:pt idx="0">
                  <c:v>100</c:v>
                </c:pt>
                <c:pt idx="1">
                  <c:v>94.781000000000006</c:v>
                </c:pt>
                <c:pt idx="2">
                  <c:v>92.730999999999995</c:v>
                </c:pt>
                <c:pt idx="3">
                  <c:v>91.331000000000003</c:v>
                </c:pt>
                <c:pt idx="4">
                  <c:v>90.215000000000003</c:v>
                </c:pt>
                <c:pt idx="5">
                  <c:v>89.176000000000002</c:v>
                </c:pt>
                <c:pt idx="6">
                  <c:v>88.256</c:v>
                </c:pt>
                <c:pt idx="7">
                  <c:v>87.254999999999995</c:v>
                </c:pt>
                <c:pt idx="8">
                  <c:v>86.433999999999997</c:v>
                </c:pt>
                <c:pt idx="9">
                  <c:v>85.713999999999999</c:v>
                </c:pt>
                <c:pt idx="10">
                  <c:v>84.861999999999995</c:v>
                </c:pt>
                <c:pt idx="11">
                  <c:v>84.206000000000003</c:v>
                </c:pt>
                <c:pt idx="12">
                  <c:v>83.537999999999997</c:v>
                </c:pt>
                <c:pt idx="13">
                  <c:v>75.744</c:v>
                </c:pt>
                <c:pt idx="14">
                  <c:v>68.584000000000003</c:v>
                </c:pt>
                <c:pt idx="15">
                  <c:v>62.771000000000001</c:v>
                </c:pt>
                <c:pt idx="16">
                  <c:v>56.884</c:v>
                </c:pt>
                <c:pt idx="17">
                  <c:v>51.314999999999998</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numCache>
            </c:numRef>
          </c:yVal>
          <c:smooth val="0"/>
          <c:extLst>
            <c:ext xmlns:c16="http://schemas.microsoft.com/office/drawing/2014/chart" uri="{C3380CC4-5D6E-409C-BE32-E72D297353CC}">
              <c16:uniqueId val="{00000002-557F-4C45-A5B1-F1370ED04990}"/>
            </c:ext>
          </c:extLst>
        </c:ser>
        <c:dLbls>
          <c:showLegendKey val="0"/>
          <c:showVal val="0"/>
          <c:showCatName val="0"/>
          <c:showSerName val="0"/>
          <c:showPercent val="0"/>
          <c:showBubbleSize val="0"/>
        </c:dLbls>
        <c:axId val="78067328"/>
        <c:axId val="78067904"/>
      </c:scatterChart>
      <c:valAx>
        <c:axId val="78067328"/>
        <c:scaling>
          <c:orientation val="minMax"/>
          <c:max val="20"/>
          <c:min val="0"/>
        </c:scaling>
        <c:delete val="0"/>
        <c:axPos val="b"/>
        <c:title>
          <c:tx>
            <c:rich>
              <a:bodyPr/>
              <a:lstStyle/>
              <a:p>
                <a:pPr>
                  <a:defRPr sz="1700"/>
                </a:pPr>
                <a:r>
                  <a:rPr lang="en-US" sz="1700" dirty="0"/>
                  <a:t>Years</a:t>
                </a:r>
              </a:p>
            </c:rich>
          </c:tx>
          <c:overlay val="0"/>
        </c:title>
        <c:numFmt formatCode="#,##0" sourceLinked="0"/>
        <c:majorTickMark val="out"/>
        <c:minorTickMark val="none"/>
        <c:tickLblPos val="nextTo"/>
        <c:txPr>
          <a:bodyPr rot="0"/>
          <a:lstStyle/>
          <a:p>
            <a:pPr>
              <a:defRPr sz="1500" b="1"/>
            </a:pPr>
            <a:endParaRPr lang="en-US"/>
          </a:p>
        </c:txPr>
        <c:crossAx val="78067904"/>
        <c:crosses val="autoZero"/>
        <c:crossBetween val="midCat"/>
        <c:majorUnit val="1"/>
      </c:valAx>
      <c:valAx>
        <c:axId val="78067904"/>
        <c:scaling>
          <c:orientation val="minMax"/>
          <c:max val="100"/>
          <c:min val="0"/>
        </c:scaling>
        <c:delete val="0"/>
        <c:axPos val="l"/>
        <c:majorGridlines>
          <c:spPr>
            <a:ln>
              <a:prstDash val="sysDash"/>
            </a:ln>
          </c:spPr>
        </c:majorGridlines>
        <c:title>
          <c:tx>
            <c:rich>
              <a:bodyPr rot="-5400000" vert="horz"/>
              <a:lstStyle/>
              <a:p>
                <a:pPr>
                  <a:defRPr sz="1700"/>
                </a:pPr>
                <a:r>
                  <a:rPr lang="en-US" sz="1700" b="1" i="0" baseline="0" dirty="0">
                    <a:solidFill>
                      <a:schemeClr val="tx1"/>
                    </a:solidFill>
                  </a:rPr>
                  <a:t>Survival (%)</a:t>
                </a:r>
              </a:p>
            </c:rich>
          </c:tx>
          <c:overlay val="0"/>
        </c:title>
        <c:numFmt formatCode="General" sourceLinked="1"/>
        <c:majorTickMark val="out"/>
        <c:minorTickMark val="none"/>
        <c:tickLblPos val="nextTo"/>
        <c:txPr>
          <a:bodyPr/>
          <a:lstStyle/>
          <a:p>
            <a:pPr>
              <a:defRPr sz="1500" b="1"/>
            </a:pPr>
            <a:endParaRPr lang="en-US"/>
          </a:p>
        </c:txPr>
        <c:crossAx val="78067328"/>
        <c:crosses val="autoZero"/>
        <c:crossBetween val="midCat"/>
        <c:majorUnit val="25"/>
      </c:valAx>
      <c:spPr>
        <a:gradFill>
          <a:gsLst>
            <a:gs pos="0">
              <a:schemeClr val="accent2">
                <a:lumMod val="5000"/>
                <a:lumOff val="95000"/>
                <a:alpha val="0"/>
              </a:schemeClr>
            </a:gs>
            <a:gs pos="74000">
              <a:schemeClr val="accent2">
                <a:lumMod val="45000"/>
                <a:lumOff val="55000"/>
              </a:schemeClr>
            </a:gs>
            <a:gs pos="100000">
              <a:schemeClr val="accent2">
                <a:lumMod val="45000"/>
                <a:lumOff val="55000"/>
              </a:schemeClr>
            </a:gs>
          </a:gsLst>
          <a:lin ang="5400000" scaled="1"/>
        </a:gradFill>
        <a:ln>
          <a:noFill/>
        </a:ln>
      </c:spPr>
    </c:plotArea>
    <c:legend>
      <c:legendPos val="r"/>
      <c:layout>
        <c:manualLayout>
          <c:xMode val="edge"/>
          <c:yMode val="edge"/>
          <c:x val="0.12302452951739284"/>
          <c:y val="0.67719381364031106"/>
          <c:w val="0.21740407890709773"/>
          <c:h val="0.17899367132220576"/>
        </c:manualLayout>
      </c:layout>
      <c:overlay val="1"/>
      <c:spPr>
        <a:solidFill>
          <a:schemeClr val="bg1">
            <a:alpha val="25000"/>
          </a:schemeClr>
        </a:solidFill>
        <a:ln>
          <a:solidFill>
            <a:schemeClr val="bg1"/>
          </a:solidFill>
        </a:ln>
      </c:spPr>
      <c:txPr>
        <a:bodyPr/>
        <a:lstStyle/>
        <a:p>
          <a:pPr>
            <a:lnSpc>
              <a:spcPct val="90000"/>
            </a:lnSpc>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4-17T10:29:11.724" idx="7">
    <p:pos x="10" y="10"/>
    <p:text>Pie chart redrawn within PowerPoint</p:text>
    <p:extLst>
      <p:ext uri="{C676402C-5697-4E1C-873F-D02D1690AC5C}">
        <p15:threadingInfo xmlns:p15="http://schemas.microsoft.com/office/powerpoint/2012/main" timeZoneBias="420"/>
      </p:ext>
    </p:extLst>
  </p:cm>
  <p:cm authorId="1" dt="2018-04-20T11:57:40.285" idx="13">
    <p:pos x="106" y="106"/>
    <p:text>However, it randomly gets corrupted and doesn't display correctly. But perhaps it will export as image well</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17T10:29:36.026" idx="8">
    <p:pos x="10" y="10"/>
    <p:text>Alternatively, pie chart from original publication</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17T10:07:29.268" idx="6">
    <p:pos x="10" y="10"/>
    <p:text>Redrawn for width and clearer progressive reveal. Reveal is done a bit differently than original to track with transcript.</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16T15:53:09.046" idx="2">
    <p:pos x="106" y="106"/>
    <p:text>Redrawn for clarity and width</p:text>
    <p:extLst>
      <p:ext uri="{C676402C-5697-4E1C-873F-D02D1690AC5C}">
        <p15:threadingInfo xmlns:p15="http://schemas.microsoft.com/office/powerpoint/2012/main" timeZoneBias="420"/>
      </p:ext>
    </p:extLst>
  </p:cm>
  <p:cm authorId="1" dt="2018-04-16T15:53:33.005" idx="3">
    <p:pos x="10" y="10"/>
    <p:text>Citation corrected, vol#</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4-16T15:54:07.126" idx="4">
    <p:pos x="10" y="10"/>
    <p:text>Citation corrected, source</p:text>
    <p:extLst>
      <p:ext uri="{C676402C-5697-4E1C-873F-D02D1690AC5C}">
        <p15:threadingInfo xmlns:p15="http://schemas.microsoft.com/office/powerpoint/2012/main" timeZoneBias="420"/>
      </p:ext>
    </p:extLst>
  </p:cm>
  <p:cm authorId="1" dt="2018-04-17T11:21:46.723" idx="9">
    <p:pos x="10" y="106"/>
    <p:text>Permissions: DECKER INTELLECTUAL PROPERTIES INC. Hamilton, Ontario, Canada. Copyright © 2011 Decker Intellectual Properties Inc. All Rights Reserved.</p:text>
    <p:extLst>
      <p:ext uri="{C676402C-5697-4E1C-873F-D02D1690AC5C}">
        <p15:threadingInfo xmlns:p15="http://schemas.microsoft.com/office/powerpoint/2012/main" timeZoneBias="420">
          <p15:parentCm authorId="1" idx="4"/>
        </p15:threadingInfo>
      </p:ext>
    </p:extLst>
  </p:cm>
  <p:cm authorId="1" dt="2018-04-17T11:26:54.582" idx="10">
    <p:pos x="106" y="106"/>
    <p:text>Not sure the audio fits with what's on the slide (ie, left side versus abnormal on the right)</p:text>
    <p:extLst mod="1">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4-16T15:54:29.460" idx="5">
    <p:pos x="10" y="10"/>
    <p:text>Citation added</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08832-6D6C-46C9-BAD8-153867520B4B}" type="datetimeFigureOut">
              <a:rPr lang="en-US" smtClean="0"/>
              <a:t>5/21/2018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C2E58-FE46-44B5-91A5-3EBFFD14A720}" type="slidenum">
              <a:rPr lang="en-US" smtClean="0"/>
              <a:t>‹#›</a:t>
            </a:fld>
            <a:endParaRPr lang="en-US"/>
          </a:p>
        </p:txBody>
      </p:sp>
    </p:spTree>
    <p:extLst>
      <p:ext uri="{BB962C8B-B14F-4D97-AF65-F5344CB8AC3E}">
        <p14:creationId xmlns:p14="http://schemas.microsoft.com/office/powerpoint/2010/main" val="418025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 I'm Doctor Steven Nathan. I'm the Director of the Advanced Lung Disease and Lung Transplant Program at Inova Fairfax Hospital in Falls Church, Virginia. I'm also a professor of medicine at Virginia Commonwealth University .</a:t>
            </a:r>
          </a:p>
        </p:txBody>
      </p:sp>
      <p:sp>
        <p:nvSpPr>
          <p:cNvPr id="4" name="Slide Number Placeholder 3"/>
          <p:cNvSpPr>
            <a:spLocks noGrp="1"/>
          </p:cNvSpPr>
          <p:nvPr>
            <p:ph type="sldNum" sz="quarter" idx="10"/>
          </p:nvPr>
        </p:nvSpPr>
        <p:spPr/>
        <p:txBody>
          <a:bodyPr/>
          <a:lstStyle/>
          <a:p>
            <a:fld id="{0C3C2E58-FE46-44B5-91A5-3EBFFD14A720}" type="slidenum">
              <a:rPr lang="en-US" smtClean="0"/>
              <a:t>2</a:t>
            </a:fld>
            <a:endParaRPr lang="en-US"/>
          </a:p>
        </p:txBody>
      </p:sp>
    </p:spTree>
    <p:extLst>
      <p:ext uri="{BB962C8B-B14F-4D97-AF65-F5344CB8AC3E}">
        <p14:creationId xmlns:p14="http://schemas.microsoft.com/office/powerpoint/2010/main" val="14662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rheumatoid arthritis. First, it can be the presenting manifestation in up to 15 to 20% of cases. Cigarette smoking is a risk factor. It's the most common pulmonary complication within the first five years. If it's going to complicate a patient with rheumatoid arthritis it's usually seen within the first five years. Pulmonary complications account for about 10 to 20% of mortality seen in rheumatoid arthritis. The incidence or prevalence of subclinical lung disease is significantly higher than in those patients who manifest with pulmonary symptoms. Once again, perhaps not mentioned previously, it tends to be more common in males who have rheumatoid arthritis than females.</a:t>
            </a:r>
          </a:p>
        </p:txBody>
      </p:sp>
      <p:sp>
        <p:nvSpPr>
          <p:cNvPr id="4" name="Slide Number Placeholder 3"/>
          <p:cNvSpPr>
            <a:spLocks noGrp="1"/>
          </p:cNvSpPr>
          <p:nvPr>
            <p:ph type="sldNum" sz="quarter" idx="10"/>
          </p:nvPr>
        </p:nvSpPr>
        <p:spPr/>
        <p:txBody>
          <a:bodyPr/>
          <a:lstStyle/>
          <a:p>
            <a:fld id="{0C3C2E58-FE46-44B5-91A5-3EBFFD14A720}" type="slidenum">
              <a:rPr lang="en-US" smtClean="0"/>
              <a:t>11</a:t>
            </a:fld>
            <a:endParaRPr lang="en-US"/>
          </a:p>
        </p:txBody>
      </p:sp>
    </p:spTree>
    <p:extLst>
      <p:ext uri="{BB962C8B-B14F-4D97-AF65-F5344CB8AC3E}">
        <p14:creationId xmlns:p14="http://schemas.microsoft.com/office/powerpoint/2010/main" val="3039732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think we are getting better with transplant as the years roll by and as we go through different eras. We're not yet where our cardiac colleagues or our hepatology colleagues are in terms of survival. The reason that we aren't improving survival as much as we would like is because we're taking sicker patients and older patients at the same time. Hopefully we'll make further inroads in terms of long-term survival in the coming years. </a:t>
            </a:r>
          </a:p>
        </p:txBody>
      </p:sp>
      <p:sp>
        <p:nvSpPr>
          <p:cNvPr id="4" name="Slide Number Placeholder 3"/>
          <p:cNvSpPr>
            <a:spLocks noGrp="1"/>
          </p:cNvSpPr>
          <p:nvPr>
            <p:ph type="sldNum" sz="quarter" idx="10"/>
          </p:nvPr>
        </p:nvSpPr>
        <p:spPr/>
        <p:txBody>
          <a:bodyPr/>
          <a:lstStyle/>
          <a:p>
            <a:fld id="{0C3C2E58-FE46-44B5-91A5-3EBFFD14A720}" type="slidenum">
              <a:rPr lang="en-US" smtClean="0"/>
              <a:t>101</a:t>
            </a:fld>
            <a:endParaRPr lang="en-US"/>
          </a:p>
        </p:txBody>
      </p:sp>
    </p:spTree>
    <p:extLst>
      <p:ext uri="{BB962C8B-B14F-4D97-AF65-F5344CB8AC3E}">
        <p14:creationId xmlns:p14="http://schemas.microsoft.com/office/powerpoint/2010/main" val="36746517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looks at IIP or IPF, there is data to suggest that patients who get bilateral lung transplants do better than patients who have single lung transplants. However, one needs to be cautious when one looks at a survival curve like this, because there's a certain bias here. Patients who get </a:t>
            </a:r>
            <a:r>
              <a:rPr lang="en-US" dirty="0" err="1"/>
              <a:t>bilaterals</a:t>
            </a:r>
            <a:r>
              <a:rPr lang="en-US" dirty="0"/>
              <a:t>, once again, tend to be younger and perhaps more robust. Patients who get singles tend to be older and maybe a little less robust. When one controls for all these other factors and does multivariate analysis, it does appear that survivals tend to be fairly similar with singles versus </a:t>
            </a:r>
            <a:r>
              <a:rPr lang="en-US" dirty="0" err="1"/>
              <a:t>bilaterals</a:t>
            </a:r>
            <a:r>
              <a:rPr lang="en-US" dirty="0"/>
              <a:t> in patients with IPF. </a:t>
            </a:r>
          </a:p>
        </p:txBody>
      </p:sp>
      <p:sp>
        <p:nvSpPr>
          <p:cNvPr id="4" name="Slide Number Placeholder 3"/>
          <p:cNvSpPr>
            <a:spLocks noGrp="1"/>
          </p:cNvSpPr>
          <p:nvPr>
            <p:ph type="sldNum" sz="quarter" idx="10"/>
          </p:nvPr>
        </p:nvSpPr>
        <p:spPr/>
        <p:txBody>
          <a:bodyPr/>
          <a:lstStyle/>
          <a:p>
            <a:fld id="{0C3C2E58-FE46-44B5-91A5-3EBFFD14A720}" type="slidenum">
              <a:rPr lang="en-US" smtClean="0"/>
              <a:t>102</a:t>
            </a:fld>
            <a:endParaRPr lang="en-US"/>
          </a:p>
        </p:txBody>
      </p:sp>
    </p:spTree>
    <p:extLst>
      <p:ext uri="{BB962C8B-B14F-4D97-AF65-F5344CB8AC3E}">
        <p14:creationId xmlns:p14="http://schemas.microsoft.com/office/powerpoint/2010/main" val="31172043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it's important once again to make the distinction between IPF and other forms of interstitial lung disease, because the treatments are very different, especially with availability of the antifibrotic therapies, which have been available for almost four years now. Lung transplant is an option for select patients provided they do not have a contraindication to having a lung transplant. Thank you for your time and attention.</a:t>
            </a:r>
          </a:p>
        </p:txBody>
      </p:sp>
      <p:sp>
        <p:nvSpPr>
          <p:cNvPr id="4" name="Slide Number Placeholder 3"/>
          <p:cNvSpPr>
            <a:spLocks noGrp="1"/>
          </p:cNvSpPr>
          <p:nvPr>
            <p:ph type="sldNum" sz="quarter" idx="10"/>
          </p:nvPr>
        </p:nvSpPr>
        <p:spPr/>
        <p:txBody>
          <a:bodyPr/>
          <a:lstStyle/>
          <a:p>
            <a:fld id="{0C3C2E58-FE46-44B5-91A5-3EBFFD14A720}" type="slidenum">
              <a:rPr lang="en-US" smtClean="0"/>
              <a:t>103</a:t>
            </a:fld>
            <a:endParaRPr lang="en-US"/>
          </a:p>
        </p:txBody>
      </p:sp>
    </p:spTree>
    <p:extLst>
      <p:ext uri="{BB962C8B-B14F-4D97-AF65-F5344CB8AC3E}">
        <p14:creationId xmlns:p14="http://schemas.microsoft.com/office/powerpoint/2010/main" val="37382569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 I'm Doctor Steven Nathan. I'm the director of the Advanced Lung Disease Program and Medical Director of the Lung Transplant Program at Inova Fairfax Hospital in Falls Church, Virginia. I'm also a professor of medicine at Virginia Commonwealth University. In this module we'll be talking about acute exacerbations of IPF.</a:t>
            </a:r>
          </a:p>
        </p:txBody>
      </p:sp>
      <p:sp>
        <p:nvSpPr>
          <p:cNvPr id="4" name="Slide Number Placeholder 3"/>
          <p:cNvSpPr>
            <a:spLocks noGrp="1"/>
          </p:cNvSpPr>
          <p:nvPr>
            <p:ph type="sldNum" sz="quarter" idx="10"/>
          </p:nvPr>
        </p:nvSpPr>
        <p:spPr/>
        <p:txBody>
          <a:bodyPr/>
          <a:lstStyle/>
          <a:p>
            <a:fld id="{0C3C2E58-FE46-44B5-91A5-3EBFFD14A720}" type="slidenum">
              <a:rPr lang="en-US" smtClean="0"/>
              <a:t>104</a:t>
            </a:fld>
            <a:endParaRPr lang="en-US"/>
          </a:p>
        </p:txBody>
      </p:sp>
    </p:spTree>
    <p:extLst>
      <p:ext uri="{BB962C8B-B14F-4D97-AF65-F5344CB8AC3E}">
        <p14:creationId xmlns:p14="http://schemas.microsoft.com/office/powerpoint/2010/main" val="1979058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slide you see a very nice cartoon depiction of the pathogenesis of IPF and how this might be complicated by an acute exacerbation. What we know about IPF is that there's initially some epithelial disruption. You have the fibroblast coming in. These might transform to myofibroblasts, then later collagen. Collagen is the scaffold for fibrotic changes and progressive fibrosis, which results in ultimately respiratory failure.</a:t>
            </a:r>
          </a:p>
        </p:txBody>
      </p:sp>
      <p:sp>
        <p:nvSpPr>
          <p:cNvPr id="4" name="Slide Number Placeholder 3"/>
          <p:cNvSpPr>
            <a:spLocks noGrp="1"/>
          </p:cNvSpPr>
          <p:nvPr>
            <p:ph type="sldNum" sz="quarter" idx="10"/>
          </p:nvPr>
        </p:nvSpPr>
        <p:spPr/>
        <p:txBody>
          <a:bodyPr/>
          <a:lstStyle/>
          <a:p>
            <a:fld id="{0C3C2E58-FE46-44B5-91A5-3EBFFD14A720}" type="slidenum">
              <a:rPr lang="en-US" smtClean="0"/>
              <a:t>105</a:t>
            </a:fld>
            <a:endParaRPr lang="en-US"/>
          </a:p>
        </p:txBody>
      </p:sp>
    </p:spTree>
    <p:extLst>
      <p:ext uri="{BB962C8B-B14F-4D97-AF65-F5344CB8AC3E}">
        <p14:creationId xmlns:p14="http://schemas.microsoft.com/office/powerpoint/2010/main" val="19394795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or predisposing factors for IPF. There might be a genetic predisposition in some patients, environmental factors may play a role, behavioral factors such as smoking might play a role in setting off the process, and certainly aging plays a role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106</a:t>
            </a:fld>
            <a:endParaRPr lang="en-US"/>
          </a:p>
        </p:txBody>
      </p:sp>
    </p:spTree>
    <p:extLst>
      <p:ext uri="{BB962C8B-B14F-4D97-AF65-F5344CB8AC3E}">
        <p14:creationId xmlns:p14="http://schemas.microsoft.com/office/powerpoint/2010/main" val="700659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every patient with IPF is at risk of developing an acute exacerbation. Maybe about ten to 15% of IPF patients will develop acute exacerbations. </a:t>
            </a:r>
          </a:p>
          <a:p>
            <a:endParaRPr lang="en-US" dirty="0"/>
          </a:p>
          <a:p>
            <a:r>
              <a:rPr lang="en-US" dirty="0"/>
              <a:t>There might be various precipitating factors for an acute exacerbation, including acid reflux, various infections might precipitate an acute exacerbation, mechanical factors such as stretch might precipitate an acute exacerbation. There's also anecdotal evidence and a suggestion that very high fraction of inspired oxygen (FiO2) might precipitate an acute exacerbation.</a:t>
            </a:r>
          </a:p>
        </p:txBody>
      </p:sp>
      <p:sp>
        <p:nvSpPr>
          <p:cNvPr id="4" name="Slide Number Placeholder 3"/>
          <p:cNvSpPr>
            <a:spLocks noGrp="1"/>
          </p:cNvSpPr>
          <p:nvPr>
            <p:ph type="sldNum" sz="quarter" idx="10"/>
          </p:nvPr>
        </p:nvSpPr>
        <p:spPr/>
        <p:txBody>
          <a:bodyPr/>
          <a:lstStyle/>
          <a:p>
            <a:fld id="{0C3C2E58-FE46-44B5-91A5-3EBFFD14A720}" type="slidenum">
              <a:rPr lang="en-US" smtClean="0"/>
              <a:t>107</a:t>
            </a:fld>
            <a:endParaRPr lang="en-US"/>
          </a:p>
        </p:txBody>
      </p:sp>
    </p:spTree>
    <p:extLst>
      <p:ext uri="{BB962C8B-B14F-4D97-AF65-F5344CB8AC3E}">
        <p14:creationId xmlns:p14="http://schemas.microsoft.com/office/powerpoint/2010/main" val="37179982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though is that a separate or different and distinct pathologic process is set in place. It looks like it already is, basically. You have hyaline membrane formation, patients manifest on CT and chest x-ray with diffuse alveolar infiltrates, superimposed over the interstitial lung disease that characterizes IPF.</a:t>
            </a:r>
          </a:p>
        </p:txBody>
      </p:sp>
      <p:sp>
        <p:nvSpPr>
          <p:cNvPr id="4" name="Slide Number Placeholder 3"/>
          <p:cNvSpPr>
            <a:spLocks noGrp="1"/>
          </p:cNvSpPr>
          <p:nvPr>
            <p:ph type="sldNum" sz="quarter" idx="10"/>
          </p:nvPr>
        </p:nvSpPr>
        <p:spPr/>
        <p:txBody>
          <a:bodyPr/>
          <a:lstStyle/>
          <a:p>
            <a:fld id="{0C3C2E58-FE46-44B5-91A5-3EBFFD14A720}" type="slidenum">
              <a:rPr lang="en-US" smtClean="0"/>
              <a:t>108</a:t>
            </a:fld>
            <a:endParaRPr lang="en-US"/>
          </a:p>
        </p:txBody>
      </p:sp>
    </p:spTree>
    <p:extLst>
      <p:ext uri="{BB962C8B-B14F-4D97-AF65-F5344CB8AC3E}">
        <p14:creationId xmlns:p14="http://schemas.microsoft.com/office/powerpoint/2010/main" val="108759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the prognosis after the onset of an acute exacerbation tends to be quite poor.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Acute exacerbations can happen at any time during the course of disease. Patients can have relatively well preserved lung function, they might have more advanced disease, and sometimes in actual effect acute exacerbations can be the first manifestation of the underlying IPF.</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109</a:t>
            </a:fld>
            <a:endParaRPr lang="en-US"/>
          </a:p>
        </p:txBody>
      </p:sp>
    </p:spTree>
    <p:extLst>
      <p:ext uri="{BB962C8B-B14F-4D97-AF65-F5344CB8AC3E}">
        <p14:creationId xmlns:p14="http://schemas.microsoft.com/office/powerpoint/2010/main" val="16030293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various factors associated with increased risk of mortality in patients with IPF. Baseline factors that can be associated with increased risk of mortality include: Level of dyspnea, the lower the diffusing capacity, the worse the prognosis, the more the patient desaturates, the worse the prognosis, the greater the extent of honeycombing on HRCT, the worse the prognosis, and similarly for pulmonary hypertension. If patients develop pulmonary hypertension this generally portends a significantly worse outcome. </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110</a:t>
            </a:fld>
            <a:endParaRPr lang="en-US"/>
          </a:p>
        </p:txBody>
      </p:sp>
    </p:spTree>
    <p:extLst>
      <p:ext uri="{BB962C8B-B14F-4D97-AF65-F5344CB8AC3E}">
        <p14:creationId xmlns:p14="http://schemas.microsoft.com/office/powerpoint/2010/main" val="311179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scleroderma, the prevalence is quite high. It is a very common manifestation of the disease, and as opposed to rheumatoid arthritis, if one looks at the pathological pattern that we see in scleroderma it's usually a nonspecific interstitial pneumonia (NSIP) type of pattern in most cases. Rheumatoid arthritis, most of the cases tend to be usual interstitial pneumonia (UIP). For all the rest of the connective tissue diseases, it's mostly NSIP pattern, although UIP can be seen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12</a:t>
            </a:fld>
            <a:endParaRPr lang="en-US"/>
          </a:p>
        </p:txBody>
      </p:sp>
    </p:spTree>
    <p:extLst>
      <p:ext uri="{BB962C8B-B14F-4D97-AF65-F5344CB8AC3E}">
        <p14:creationId xmlns:p14="http://schemas.microsoft.com/office/powerpoint/2010/main" val="8353394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there are also longitudinal factors that can portend to worse outcome, so if patients return to the clinic complaining of increasing shortness of breath, increasing dyspnea on exertion, if they have a 10% or more reduction in the FVC or 15% more reduction in the DL</a:t>
            </a:r>
            <a:r>
              <a:rPr lang="en-US" baseline="-25000" dirty="0"/>
              <a:t>CO</a:t>
            </a:r>
            <a:r>
              <a:rPr lang="en-US" dirty="0"/>
              <a:t>, and/or worsening fibrosis on HRCT, all of these things longitudinally will portend a worse prognosis for patients with IPF.</a:t>
            </a:r>
          </a:p>
        </p:txBody>
      </p:sp>
      <p:sp>
        <p:nvSpPr>
          <p:cNvPr id="4" name="Slide Number Placeholder 3"/>
          <p:cNvSpPr>
            <a:spLocks noGrp="1"/>
          </p:cNvSpPr>
          <p:nvPr>
            <p:ph type="sldNum" sz="quarter" idx="10"/>
          </p:nvPr>
        </p:nvSpPr>
        <p:spPr/>
        <p:txBody>
          <a:bodyPr/>
          <a:lstStyle/>
          <a:p>
            <a:fld id="{0C3C2E58-FE46-44B5-91A5-3EBFFD14A720}" type="slidenum">
              <a:rPr lang="en-US" smtClean="0"/>
              <a:t>111</a:t>
            </a:fld>
            <a:endParaRPr lang="en-US"/>
          </a:p>
        </p:txBody>
      </p:sp>
    </p:spTree>
    <p:extLst>
      <p:ext uri="{BB962C8B-B14F-4D97-AF65-F5344CB8AC3E}">
        <p14:creationId xmlns:p14="http://schemas.microsoft.com/office/powerpoint/2010/main" val="16298856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patients present with increased shortness of breath in the context of IPF, the clinician is often left with the decision as to whether or not this is deterioration or progression of the disease, or if in actual effect they are having an acute exacerbation of the IPF. When patients present with an acute exacerbation, generally the increase in dyspnea is usually less than one month in duration. It's a sub-acute onset.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 focus on is ruling out some kind of extra-parenchymal cause of their shortness of breath. Do they have coronary artery disease, for example, that is now manifesting with shortness of breath. We know that patients with IPF are at higher risk of having an acute coronary syndrome. Other things might be a pneumothorax or a pleural effusion or pulmonary embolism that can manifest as acute onset or sub-acute onset of shortness of breath. Typically, what characterizes an acute exacerbation is the presence of ground glass infiltrates, or even consolidation that is sometimes evident on chest x-ray, but is more commonly evident on chest CT. Chest x-rays are usually not that helpful in the context of an acute exacerbation. When we see this then it's incumbent on us to try to exclude things that might have precipitated this. Could this be heart failure?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left with distinguishing between a triggered acute exacerbation or an idiopathic acute exacerbation. Previously if something was triggered by infection we wouldn't regard it as acute exacerbation, but there's been a fairly recent change in how we approach acute exacerbation where it's more encompassing, so that even if there's a known infection that sets off the acute exacerbation it's still regarded as an acute exacerbation of the underlying IPF.</a:t>
            </a:r>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112</a:t>
            </a:fld>
            <a:endParaRPr lang="en-US"/>
          </a:p>
        </p:txBody>
      </p:sp>
    </p:spTree>
    <p:extLst>
      <p:ext uri="{BB962C8B-B14F-4D97-AF65-F5344CB8AC3E}">
        <p14:creationId xmlns:p14="http://schemas.microsoft.com/office/powerpoint/2010/main" val="37434389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diagnostic criteria for an acute exacerbation of IPF are unexplained worsening of shortness of breath within 30 days, new changes on the HRCT that I mentioned already in terms of the bilateral, usually bilateral ground glass infiltrates, sometimes consolidation and on the backdrop of a UIP pattern or a patient with known IPF. There's typically, we try to exclude a pulmonary infection. We either get a sputum culture, if the patient's intubated we'll get a bronchoalveolar lavage. Even if we find a bug down there, in the latest paradigm we'll note the bug, we'll treat the bug, but we'll still regard it as an acute exacerbation of the disease. We still have to exclude other causes of decompensation, including left heart failure, pulmonary embolism, pneumothorax, and other identifiable causes of acute lung injury.</a:t>
            </a:r>
          </a:p>
        </p:txBody>
      </p:sp>
      <p:sp>
        <p:nvSpPr>
          <p:cNvPr id="4" name="Slide Number Placeholder 3"/>
          <p:cNvSpPr>
            <a:spLocks noGrp="1"/>
          </p:cNvSpPr>
          <p:nvPr>
            <p:ph type="sldNum" sz="quarter" idx="10"/>
          </p:nvPr>
        </p:nvSpPr>
        <p:spPr/>
        <p:txBody>
          <a:bodyPr/>
          <a:lstStyle/>
          <a:p>
            <a:fld id="{0C3C2E58-FE46-44B5-91A5-3EBFFD14A720}" type="slidenum">
              <a:rPr lang="en-US" smtClean="0"/>
              <a:t>113</a:t>
            </a:fld>
            <a:endParaRPr lang="en-US"/>
          </a:p>
        </p:txBody>
      </p:sp>
    </p:spTree>
    <p:extLst>
      <p:ext uri="{BB962C8B-B14F-4D97-AF65-F5344CB8AC3E}">
        <p14:creationId xmlns:p14="http://schemas.microsoft.com/office/powerpoint/2010/main" val="23064574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treatment of acute exacerbations is generally not very good. Preventative strategies include the implementation of antifibrotic therapy prior to the development of the acute exacerbation. </a:t>
            </a:r>
            <a:r>
              <a:rPr lang="en-US" dirty="0" err="1"/>
              <a:t>Nintedanib</a:t>
            </a:r>
            <a:r>
              <a:rPr lang="en-US" dirty="0"/>
              <a:t> specifically has been shown to delay the time to acute exacerbation and there's also evidence for pirfenidone from some of the older Japanese studies, that this might have a favorable impact on the subsequent development of acute exacerbations. Typically, what is implemented once a patient has an acute exacerbation include various medications that have been tried, but we don't have any solid evidence that any of these drugs actually work. We'll use steroids, cyclophosphamide's been used, cyclosporine has been used, hemofiltration or hemoperfusion has been used, rituximab, tacrolimus, various things have been used, but there's no good evidence that any of these have any effect.</a:t>
            </a:r>
          </a:p>
          <a:p>
            <a:endParaRPr lang="en-US" dirty="0"/>
          </a:p>
          <a:p>
            <a:r>
              <a:rPr lang="en-US" dirty="0"/>
              <a:t>You'll also use high-dose steroids. There's no good guidance about this, but we all do it. Whether this helps or not is very uncertain. Some patients or candidates have gone to mechanical ventilation, but generally mechanical ventilation as well as ECMO is only recommended for those patients who are being bridged to transplantation. If a patient with IPF develops an acute exacerbation requiring mechanical ventilation, then the prognosis is typically quite dismal and we'll usually talk to the patient and/or their families about more comfort care measures rather than going the route of mechanical ventilation, but definitely ECMO should only be reserved for those patients who are being bridged to lung transplantation.</a:t>
            </a:r>
          </a:p>
        </p:txBody>
      </p:sp>
      <p:sp>
        <p:nvSpPr>
          <p:cNvPr id="4" name="Slide Number Placeholder 3"/>
          <p:cNvSpPr>
            <a:spLocks noGrp="1"/>
          </p:cNvSpPr>
          <p:nvPr>
            <p:ph type="sldNum" sz="quarter" idx="10"/>
          </p:nvPr>
        </p:nvSpPr>
        <p:spPr/>
        <p:txBody>
          <a:bodyPr/>
          <a:lstStyle/>
          <a:p>
            <a:fld id="{0C3C2E58-FE46-44B5-91A5-3EBFFD14A720}" type="slidenum">
              <a:rPr lang="en-US" smtClean="0"/>
              <a:t>114</a:t>
            </a:fld>
            <a:endParaRPr lang="en-US"/>
          </a:p>
        </p:txBody>
      </p:sp>
    </p:spTree>
    <p:extLst>
      <p:ext uri="{BB962C8B-B14F-4D97-AF65-F5344CB8AC3E}">
        <p14:creationId xmlns:p14="http://schemas.microsoft.com/office/powerpoint/2010/main" val="33971466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also address comorbidities in the context of patients who present with acute exacerbations. I mentioned that things such as coronary artery disease, heart failure, venous thromboembolism (VTE) might all manifest with increased shortness of breath. Don't forget about that. Don't forget about providing psychosocial support, not only for the patient, but also for the family as well. It always helps to have a multidisciplinary care team in place to help to provide care to the patient and to take care of all manifestations of the disease, as well as some of the downstream complications that can ensue in patients who have IPF, especially as they head towards the end stages of their disease. It's very helpful to have palliative care and hospice services involved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115</a:t>
            </a:fld>
            <a:endParaRPr lang="en-US"/>
          </a:p>
        </p:txBody>
      </p:sp>
    </p:spTree>
    <p:extLst>
      <p:ext uri="{BB962C8B-B14F-4D97-AF65-F5344CB8AC3E}">
        <p14:creationId xmlns:p14="http://schemas.microsoft.com/office/powerpoint/2010/main" val="167062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goes back to the etiology of an acute exacerbation showing that some patients who develop acute exacerbations have higher bronchoalveolar lavage (BAL) pepsin levels implicating perhaps that gastroesophageal reflux disease may have a role in some of these patients in terms of precipitating an acute exacerbation of the underlying IPF.</a:t>
            </a:r>
          </a:p>
        </p:txBody>
      </p:sp>
      <p:sp>
        <p:nvSpPr>
          <p:cNvPr id="4" name="Slide Number Placeholder 3"/>
          <p:cNvSpPr>
            <a:spLocks noGrp="1"/>
          </p:cNvSpPr>
          <p:nvPr>
            <p:ph type="sldNum" sz="quarter" idx="10"/>
          </p:nvPr>
        </p:nvSpPr>
        <p:spPr/>
        <p:txBody>
          <a:bodyPr/>
          <a:lstStyle/>
          <a:p>
            <a:fld id="{0C3C2E58-FE46-44B5-91A5-3EBFFD14A720}" type="slidenum">
              <a:rPr lang="en-US" smtClean="0"/>
              <a:t>116</a:t>
            </a:fld>
            <a:endParaRPr lang="en-US"/>
          </a:p>
        </p:txBody>
      </p:sp>
    </p:spTree>
    <p:extLst>
      <p:ext uri="{BB962C8B-B14F-4D97-AF65-F5344CB8AC3E}">
        <p14:creationId xmlns:p14="http://schemas.microsoft.com/office/powerpoint/2010/main" val="40350422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or not proton pump inhibitors (PPIs) or histamine type 2 (H2) blockers have a role in preventing acute exacerbations, well, there's some data from some post hoc analyses that maybe these do, but this still remains to be validated in prospective clinical trials.</a:t>
            </a:r>
          </a:p>
        </p:txBody>
      </p:sp>
      <p:sp>
        <p:nvSpPr>
          <p:cNvPr id="4" name="Slide Number Placeholder 3"/>
          <p:cNvSpPr>
            <a:spLocks noGrp="1"/>
          </p:cNvSpPr>
          <p:nvPr>
            <p:ph type="sldNum" sz="quarter" idx="10"/>
          </p:nvPr>
        </p:nvSpPr>
        <p:spPr/>
        <p:txBody>
          <a:bodyPr/>
          <a:lstStyle/>
          <a:p>
            <a:fld id="{0C3C2E58-FE46-44B5-91A5-3EBFFD14A720}" type="slidenum">
              <a:rPr lang="en-US" smtClean="0"/>
              <a:t>117</a:t>
            </a:fld>
            <a:endParaRPr lang="en-US"/>
          </a:p>
        </p:txBody>
      </p:sp>
    </p:spTree>
    <p:extLst>
      <p:ext uri="{BB962C8B-B14F-4D97-AF65-F5344CB8AC3E}">
        <p14:creationId xmlns:p14="http://schemas.microsoft.com/office/powerpoint/2010/main" val="18436583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should a patient with IPF be considered for transplant referral? This is an easy one. They should be considered for transplant referral at the time of diagnosis, for the very reason of acute exacerbations. Acute exacerbations can happen in patients who are asymptomatic, who have normal levels of lung function, and usually this is something that is recommended because we want to put the safety net of a transplant evaluation in place in case a patient has a sudden deterioration related to an acute exacerbation. </a:t>
            </a:r>
          </a:p>
        </p:txBody>
      </p:sp>
      <p:sp>
        <p:nvSpPr>
          <p:cNvPr id="4" name="Slide Number Placeholder 3"/>
          <p:cNvSpPr>
            <a:spLocks noGrp="1"/>
          </p:cNvSpPr>
          <p:nvPr>
            <p:ph type="sldNum" sz="quarter" idx="10"/>
          </p:nvPr>
        </p:nvSpPr>
        <p:spPr/>
        <p:txBody>
          <a:bodyPr/>
          <a:lstStyle/>
          <a:p>
            <a:fld id="{0C3C2E58-FE46-44B5-91A5-3EBFFD14A720}" type="slidenum">
              <a:rPr lang="en-US" smtClean="0"/>
              <a:t>118</a:t>
            </a:fld>
            <a:endParaRPr lang="en-US"/>
          </a:p>
        </p:txBody>
      </p:sp>
    </p:spTree>
    <p:extLst>
      <p:ext uri="{BB962C8B-B14F-4D97-AF65-F5344CB8AC3E}">
        <p14:creationId xmlns:p14="http://schemas.microsoft.com/office/powerpoint/2010/main" val="17427919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 about a window of opportunity for transplant, for placing patients on the transplant list. We don't want to put them on the list when they're too early or not sick enough, and we don't want to wait until they're too sick to warrant transplantation. </a:t>
            </a:r>
          </a:p>
          <a:p>
            <a:br>
              <a:rPr lang="en-US" dirty="0"/>
            </a:br>
            <a:r>
              <a:rPr lang="en-US" dirty="0"/>
              <a:t>The back end of this window admittedly has grown through the years where we'll now transplant patients on mechanical ventilation and take patients off ECMO and transplant them as well. Sometimes patients with IPF can whiz through this window quite quickly, especially if they're in the process of having an acute exacerbation. Hence, once again, the need for early referral for transplant evaluation. Transplant evaluation doesn't necessarily mean the patient will be placed on the list right away, but should they have an acute exacerbation, it makes it much easier to put them on the list more expeditiously and try and salvage them with a lung transplant.</a:t>
            </a:r>
          </a:p>
        </p:txBody>
      </p:sp>
      <p:sp>
        <p:nvSpPr>
          <p:cNvPr id="4" name="Slide Number Placeholder 3"/>
          <p:cNvSpPr>
            <a:spLocks noGrp="1"/>
          </p:cNvSpPr>
          <p:nvPr>
            <p:ph type="sldNum" sz="quarter" idx="10"/>
          </p:nvPr>
        </p:nvSpPr>
        <p:spPr/>
        <p:txBody>
          <a:bodyPr/>
          <a:lstStyle/>
          <a:p>
            <a:fld id="{0C3C2E58-FE46-44B5-91A5-3EBFFD14A720}" type="slidenum">
              <a:rPr lang="en-US" smtClean="0"/>
              <a:t>119</a:t>
            </a:fld>
            <a:endParaRPr lang="en-US"/>
          </a:p>
        </p:txBody>
      </p:sp>
    </p:spTree>
    <p:extLst>
      <p:ext uri="{BB962C8B-B14F-4D97-AF65-F5344CB8AC3E}">
        <p14:creationId xmlns:p14="http://schemas.microsoft.com/office/powerpoint/2010/main" val="34481274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timing of referral is at the time of diagnosis. Timing of listing takes a discussion between the patient and their transplant pulmonologist. Here are some guidelines if the patient has deterioration: A 10% drop in their FVC, a significant drop in the DL</a:t>
            </a:r>
            <a:r>
              <a:rPr lang="en-US" baseline="-25000" dirty="0"/>
              <a:t>CO</a:t>
            </a:r>
            <a:r>
              <a:rPr lang="en-US" dirty="0"/>
              <a:t>, if they have increasing oxygen needs, if they're hospitalized. These might all be reasons to go ahead and proceed with listing them for lung transplantation.</a:t>
            </a:r>
          </a:p>
        </p:txBody>
      </p:sp>
      <p:sp>
        <p:nvSpPr>
          <p:cNvPr id="4" name="Slide Number Placeholder 3"/>
          <p:cNvSpPr>
            <a:spLocks noGrp="1"/>
          </p:cNvSpPr>
          <p:nvPr>
            <p:ph type="sldNum" sz="quarter" idx="10"/>
          </p:nvPr>
        </p:nvSpPr>
        <p:spPr/>
        <p:txBody>
          <a:bodyPr/>
          <a:lstStyle/>
          <a:p>
            <a:fld id="{0C3C2E58-FE46-44B5-91A5-3EBFFD14A720}" type="slidenum">
              <a:rPr lang="en-US" smtClean="0"/>
              <a:t>120</a:t>
            </a:fld>
            <a:endParaRPr lang="en-US"/>
          </a:p>
        </p:txBody>
      </p:sp>
    </p:spTree>
    <p:extLst>
      <p:ext uri="{BB962C8B-B14F-4D97-AF65-F5344CB8AC3E}">
        <p14:creationId xmlns:p14="http://schemas.microsoft.com/office/powerpoint/2010/main" val="363616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Sjogren's Disease is a little bit different since the most common pathologic picture here is lymphocytic interstitial pneumonia. Interstitial lung disease can be seen in about five to 40% of the cases. Other pathologic entities that might be seen include chronic bronchiolitis, organizing pneumonia, NSIP, UIP. Some of the cases can even go on to develop lymphoma of the lung. </a:t>
            </a:r>
          </a:p>
        </p:txBody>
      </p:sp>
      <p:sp>
        <p:nvSpPr>
          <p:cNvPr id="4" name="Slide Number Placeholder 3"/>
          <p:cNvSpPr>
            <a:spLocks noGrp="1"/>
          </p:cNvSpPr>
          <p:nvPr>
            <p:ph type="sldNum" sz="quarter" idx="10"/>
          </p:nvPr>
        </p:nvSpPr>
        <p:spPr/>
        <p:txBody>
          <a:bodyPr/>
          <a:lstStyle/>
          <a:p>
            <a:fld id="{0C3C2E58-FE46-44B5-91A5-3EBFFD14A720}" type="slidenum">
              <a:rPr lang="en-US" smtClean="0"/>
              <a:t>13</a:t>
            </a:fld>
            <a:endParaRPr lang="en-US"/>
          </a:p>
        </p:txBody>
      </p:sp>
    </p:spTree>
    <p:extLst>
      <p:ext uri="{BB962C8B-B14F-4D97-AF65-F5344CB8AC3E}">
        <p14:creationId xmlns:p14="http://schemas.microsoft.com/office/powerpoint/2010/main" val="6876448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acute exacerbations are a complication of IPF. That's one of the reasons that some patients who have normal lung function might succumb from their disease relatively quickly or relatively early. We need to have a high index of suspicion for acute exacerbations if patients complain of increasing shortness of breath. They should be seen early and they should perhaps be brought into the hospital for management of their acute exacerbations. Our management, unfortunately, for acute exacerbations is not very good. We use steroids, we use antibiotics, we try diuretics with them, but the mortality remains very high, in excess of 80% and certainly if patients are transplant candidates and they're in the process of having an acute exacerbation, they need to be put on the list pretty expeditiously. ECMO, mechanical ventilation are measures that should be reserved only for patients who are being bridged to lung transplantation. Thank you for your attention.</a:t>
            </a:r>
          </a:p>
        </p:txBody>
      </p:sp>
      <p:sp>
        <p:nvSpPr>
          <p:cNvPr id="4" name="Slide Number Placeholder 3"/>
          <p:cNvSpPr>
            <a:spLocks noGrp="1"/>
          </p:cNvSpPr>
          <p:nvPr>
            <p:ph type="sldNum" sz="quarter" idx="10"/>
          </p:nvPr>
        </p:nvSpPr>
        <p:spPr/>
        <p:txBody>
          <a:bodyPr/>
          <a:lstStyle/>
          <a:p>
            <a:fld id="{0C3C2E58-FE46-44B5-91A5-3EBFFD14A720}" type="slidenum">
              <a:rPr lang="en-US" smtClean="0"/>
              <a:t>121</a:t>
            </a:fld>
            <a:endParaRPr lang="en-US"/>
          </a:p>
        </p:txBody>
      </p:sp>
    </p:spTree>
    <p:extLst>
      <p:ext uri="{BB962C8B-B14F-4D97-AF65-F5344CB8AC3E}">
        <p14:creationId xmlns:p14="http://schemas.microsoft.com/office/powerpoint/2010/main" val="1216296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 I'm Doctor Steven Nathan. I'm the Medical Director of the Advanced Lung Disease and Lung Transplant Program at Inova Fairfax Hospital in Falls Church, Virginia. I'm also a professor of medicine at Virginia Commonwealth University. </a:t>
            </a:r>
          </a:p>
        </p:txBody>
      </p:sp>
      <p:sp>
        <p:nvSpPr>
          <p:cNvPr id="4" name="Slide Number Placeholder 3"/>
          <p:cNvSpPr>
            <a:spLocks noGrp="1"/>
          </p:cNvSpPr>
          <p:nvPr>
            <p:ph type="sldNum" sz="quarter" idx="10"/>
          </p:nvPr>
        </p:nvSpPr>
        <p:spPr/>
        <p:txBody>
          <a:bodyPr/>
          <a:lstStyle/>
          <a:p>
            <a:fld id="{0C3C2E58-FE46-44B5-91A5-3EBFFD14A720}" type="slidenum">
              <a:rPr lang="en-US" smtClean="0"/>
              <a:t>122</a:t>
            </a:fld>
            <a:endParaRPr lang="en-US"/>
          </a:p>
        </p:txBody>
      </p:sp>
    </p:spTree>
    <p:extLst>
      <p:ext uri="{BB962C8B-B14F-4D97-AF65-F5344CB8AC3E}">
        <p14:creationId xmlns:p14="http://schemas.microsoft.com/office/powerpoint/2010/main" val="40301309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changing paradigm of palliative care in interstitial lung disease. Interstitial lung disease is characterized by major reduction in patients’ quality of life, especially as the disease progresses and aside from medical therapies, there's a lot that can be done for the patient in terms of palliating their symptoms to maintain or possibly improve their quality of life. This usually involves a multidisciplinary approach, social workers, nurse coordinators, but especially pulmonary rehab specialists are very important.</a:t>
            </a:r>
          </a:p>
        </p:txBody>
      </p:sp>
      <p:sp>
        <p:nvSpPr>
          <p:cNvPr id="4" name="Slide Number Placeholder 3"/>
          <p:cNvSpPr>
            <a:spLocks noGrp="1"/>
          </p:cNvSpPr>
          <p:nvPr>
            <p:ph type="sldNum" sz="quarter" idx="10"/>
          </p:nvPr>
        </p:nvSpPr>
        <p:spPr/>
        <p:txBody>
          <a:bodyPr/>
          <a:lstStyle/>
          <a:p>
            <a:fld id="{0C3C2E58-FE46-44B5-91A5-3EBFFD14A720}" type="slidenum">
              <a:rPr lang="en-US" smtClean="0"/>
              <a:t>123</a:t>
            </a:fld>
            <a:endParaRPr lang="en-US"/>
          </a:p>
        </p:txBody>
      </p:sp>
    </p:spTree>
    <p:extLst>
      <p:ext uri="{BB962C8B-B14F-4D97-AF65-F5344CB8AC3E}">
        <p14:creationId xmlns:p14="http://schemas.microsoft.com/office/powerpoint/2010/main" val="27647850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with IPF and for any lung disease that causes progressive shortness of breath is that as the patients develop increasing dyspnea on exertion, they do less and when they do less, they become more deconditioned. They have more easy fatiguability, they're less active.</a:t>
            </a:r>
          </a:p>
          <a:p>
            <a:endParaRPr lang="en-US" dirty="0"/>
          </a:p>
          <a:p>
            <a:r>
              <a:rPr lang="en-US" dirty="0"/>
              <a:t>That results in social isolation. Some of these patients are embarrassed perhaps to go out with their supplemental oxygen and this leads into anxiety, depression, and a reduced sense of emotional well-being. This is a vicious, downhill spiral that can effect many of the patients with interstitial lung disease and IPF in particular.</a:t>
            </a:r>
          </a:p>
        </p:txBody>
      </p:sp>
      <p:sp>
        <p:nvSpPr>
          <p:cNvPr id="4" name="Slide Number Placeholder 3"/>
          <p:cNvSpPr>
            <a:spLocks noGrp="1"/>
          </p:cNvSpPr>
          <p:nvPr>
            <p:ph type="sldNum" sz="quarter" idx="10"/>
          </p:nvPr>
        </p:nvSpPr>
        <p:spPr/>
        <p:txBody>
          <a:bodyPr/>
          <a:lstStyle/>
          <a:p>
            <a:fld id="{0C3C2E58-FE46-44B5-91A5-3EBFFD14A720}" type="slidenum">
              <a:rPr lang="en-US" smtClean="0"/>
              <a:t>124</a:t>
            </a:fld>
            <a:endParaRPr lang="en-US"/>
          </a:p>
        </p:txBody>
      </p:sp>
    </p:spTree>
    <p:extLst>
      <p:ext uri="{BB962C8B-B14F-4D97-AF65-F5344CB8AC3E}">
        <p14:creationId xmlns:p14="http://schemas.microsoft.com/office/powerpoint/2010/main" val="25032372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goals or some of the goals of pulmonary rehab program is to reverse this downhill spiral by getting the patients to exercise, to recondition them, to reduce their shortness of breath, to empower the patient to take a control of their disease and its manifestation. I've had many patients go through pulmonary rehab who have interstitial lung disease and by far and away the majority of them do benefit significantly and have an improved quality of life as a result of this. Pulmonary rehab also provides education for the patients, as well as provides them with a support group. They have the opportunity to meet other people who have the same disease that they do.</a:t>
            </a:r>
          </a:p>
          <a:p>
            <a:r>
              <a:rPr lang="en-US" dirty="0"/>
              <a:t> </a:t>
            </a:r>
          </a:p>
          <a:p>
            <a:r>
              <a:rPr lang="en-US" dirty="0"/>
              <a:t>This is a benefit to all patients. It's a simple measure, minimal downside, but pretty much all patients with IPF will benefit from pulmonary rehab. And typically it's run by respiratory therapists with the aid of physical therapists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125</a:t>
            </a:fld>
            <a:endParaRPr lang="en-US"/>
          </a:p>
        </p:txBody>
      </p:sp>
    </p:spTree>
    <p:extLst>
      <p:ext uri="{BB962C8B-B14F-4D97-AF65-F5344CB8AC3E}">
        <p14:creationId xmlns:p14="http://schemas.microsoft.com/office/powerpoint/2010/main" val="17693840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studies looking at the utility of pulmonary rehab in patients with interstitial lung disease that have shown that pulmonary rehab will result in an increase in the six minute walk distance. However, it's very important for the patients to continue being active and to continue exercise to make sure that these effects are sustained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patients progress to the point that they have advanced disease requiring oxygen, they may also be candidates for lung transplant. They have to be young enough, usually less than 70 to 75, and not have significant comorbidities that might preclude them as transplant candidates. However, having a transplant is not necessarily the panacea, and transplantation does carry with it significant risk.</a:t>
            </a:r>
          </a:p>
        </p:txBody>
      </p:sp>
      <p:sp>
        <p:nvSpPr>
          <p:cNvPr id="4" name="Slide Number Placeholder 3"/>
          <p:cNvSpPr>
            <a:spLocks noGrp="1"/>
          </p:cNvSpPr>
          <p:nvPr>
            <p:ph type="sldNum" sz="quarter" idx="10"/>
          </p:nvPr>
        </p:nvSpPr>
        <p:spPr/>
        <p:txBody>
          <a:bodyPr/>
          <a:lstStyle/>
          <a:p>
            <a:fld id="{0C3C2E58-FE46-44B5-91A5-3EBFFD14A720}" type="slidenum">
              <a:rPr lang="en-US" smtClean="0"/>
              <a:t>126</a:t>
            </a:fld>
            <a:endParaRPr lang="en-US"/>
          </a:p>
        </p:txBody>
      </p:sp>
    </p:spTree>
    <p:extLst>
      <p:ext uri="{BB962C8B-B14F-4D97-AF65-F5344CB8AC3E}">
        <p14:creationId xmlns:p14="http://schemas.microsoft.com/office/powerpoint/2010/main" val="32734748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some Kaplan-Meier survival curves after transplantation showing that the one-year survival is around 85%, but as you get out to perhaps five or six years, the median survival is about in that range. We are getting a little bit better with time in terms of different eras. However, transplant still carries with it significant potential mortality as well as morbidity.</a:t>
            </a:r>
          </a:p>
        </p:txBody>
      </p:sp>
      <p:sp>
        <p:nvSpPr>
          <p:cNvPr id="4" name="Slide Number Placeholder 3"/>
          <p:cNvSpPr>
            <a:spLocks noGrp="1"/>
          </p:cNvSpPr>
          <p:nvPr>
            <p:ph type="sldNum" sz="quarter" idx="10"/>
          </p:nvPr>
        </p:nvSpPr>
        <p:spPr/>
        <p:txBody>
          <a:bodyPr/>
          <a:lstStyle/>
          <a:p>
            <a:fld id="{0C3C2E58-FE46-44B5-91A5-3EBFFD14A720}" type="slidenum">
              <a:rPr lang="en-US" smtClean="0"/>
              <a:t>127</a:t>
            </a:fld>
            <a:endParaRPr lang="en-US"/>
          </a:p>
        </p:txBody>
      </p:sp>
    </p:spTree>
    <p:extLst>
      <p:ext uri="{BB962C8B-B14F-4D97-AF65-F5344CB8AC3E}">
        <p14:creationId xmlns:p14="http://schemas.microsoft.com/office/powerpoint/2010/main" val="2919446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to consider transplantation is when the greater risk for mortality is from their primary disease and that their risk of death from their primary diseases outweighs their risk of death and mortality from having a lung transplant. </a:t>
            </a:r>
          </a:p>
        </p:txBody>
      </p:sp>
      <p:sp>
        <p:nvSpPr>
          <p:cNvPr id="4" name="Slide Number Placeholder 3"/>
          <p:cNvSpPr>
            <a:spLocks noGrp="1"/>
          </p:cNvSpPr>
          <p:nvPr>
            <p:ph type="sldNum" sz="quarter" idx="10"/>
          </p:nvPr>
        </p:nvSpPr>
        <p:spPr/>
        <p:txBody>
          <a:bodyPr/>
          <a:lstStyle/>
          <a:p>
            <a:fld id="{0C3C2E58-FE46-44B5-91A5-3EBFFD14A720}" type="slidenum">
              <a:rPr lang="en-US" smtClean="0"/>
              <a:t>128</a:t>
            </a:fld>
            <a:endParaRPr lang="en-US"/>
          </a:p>
        </p:txBody>
      </p:sp>
    </p:spTree>
    <p:extLst>
      <p:ext uri="{BB962C8B-B14F-4D97-AF65-F5344CB8AC3E}">
        <p14:creationId xmlns:p14="http://schemas.microsoft.com/office/powerpoint/2010/main" val="15971623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 refer patients with IPF or transplantation? Well, the belief and the teaching is that they should be referred at the time of diagnosis. Even if patients have normal lung function, they should still be referred, because of the unpredictable nature of progression of disease, yet you can have patients with well-maintained lung function, relatively asymptomatic who might have an acute exacerbation and might miss the window of opportunity for lung transplantation if they have not been referred earlier.	</a:t>
            </a:r>
          </a:p>
        </p:txBody>
      </p:sp>
      <p:sp>
        <p:nvSpPr>
          <p:cNvPr id="4" name="Slide Number Placeholder 3"/>
          <p:cNvSpPr>
            <a:spLocks noGrp="1"/>
          </p:cNvSpPr>
          <p:nvPr>
            <p:ph type="sldNum" sz="quarter" idx="10"/>
          </p:nvPr>
        </p:nvSpPr>
        <p:spPr/>
        <p:txBody>
          <a:bodyPr/>
          <a:lstStyle/>
          <a:p>
            <a:fld id="{0C3C2E58-FE46-44B5-91A5-3EBFFD14A720}" type="slidenum">
              <a:rPr lang="en-US" smtClean="0"/>
              <a:t>129</a:t>
            </a:fld>
            <a:endParaRPr lang="en-US"/>
          </a:p>
        </p:txBody>
      </p:sp>
    </p:spTree>
    <p:extLst>
      <p:ext uri="{BB962C8B-B14F-4D97-AF65-F5344CB8AC3E}">
        <p14:creationId xmlns:p14="http://schemas.microsoft.com/office/powerpoint/2010/main" val="42249191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follow patients with IPF? Generally, we'll see them every three to six months. We'll obtain pulmonary function tests (PFTs), even if it's just spirometry at every visit. We'll look at their six-minute walk distance and monitor both their distance as well as their SVO</a:t>
            </a:r>
            <a:r>
              <a:rPr lang="en-US" baseline="-25000" dirty="0"/>
              <a:t>2</a:t>
            </a:r>
            <a:r>
              <a:rPr lang="en-US" dirty="0"/>
              <a:t> nadir to see if they need supplemental oxygen or not.</a:t>
            </a:r>
          </a:p>
          <a:p>
            <a:endParaRPr lang="en-US" dirty="0"/>
          </a:p>
          <a:p>
            <a:r>
              <a:rPr lang="en-US" dirty="0"/>
              <a:t>We're always aware of comorbidities that might complicate the course of IPF and always on the lookout for that because these might impact both a quality of life as well as their potential outcomes. Things like coronary artery disease, thromboembolic disease, GERD, obstructive sleep apnea. These are all things or entities that can complicate or be associated with the course of patients who have IPF.</a:t>
            </a:r>
          </a:p>
          <a:p>
            <a:endParaRPr lang="en-US" dirty="0"/>
          </a:p>
          <a:p>
            <a:r>
              <a:rPr lang="en-US" dirty="0"/>
              <a:t>A question often comes up as to when to get or repeat the CT. Now, the HRCT is essential to make a diagnosis of IPF, but it's a little bit of a blunt instrument in terms of following the clinical course. Typically, we rely more on physiology, specifically PFTs and the six-minute walk test to follow the course of patients with IPF. I usually will repeat a CT annually, not necessarily or so much as to follow the progression of disease, but to screen for things like lung cancer. Lung cancer is one of the comorbidities that can complicate the course of patients with IPF and it's estimated that perhaps about 10% of patients with IPF will die as a result of developing lung cancer.</a:t>
            </a:r>
          </a:p>
        </p:txBody>
      </p:sp>
      <p:sp>
        <p:nvSpPr>
          <p:cNvPr id="4" name="Slide Number Placeholder 3"/>
          <p:cNvSpPr>
            <a:spLocks noGrp="1"/>
          </p:cNvSpPr>
          <p:nvPr>
            <p:ph type="sldNum" sz="quarter" idx="10"/>
          </p:nvPr>
        </p:nvSpPr>
        <p:spPr/>
        <p:txBody>
          <a:bodyPr/>
          <a:lstStyle/>
          <a:p>
            <a:fld id="{0C3C2E58-FE46-44B5-91A5-3EBFFD14A720}" type="slidenum">
              <a:rPr lang="en-US" smtClean="0"/>
              <a:t>130</a:t>
            </a:fld>
            <a:endParaRPr lang="en-US"/>
          </a:p>
        </p:txBody>
      </p:sp>
    </p:spTree>
    <p:extLst>
      <p:ext uri="{BB962C8B-B14F-4D97-AF65-F5344CB8AC3E}">
        <p14:creationId xmlns:p14="http://schemas.microsoft.com/office/powerpoint/2010/main" val="139427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idiopathic pulmonary fibrosis. This is defined or characterized as a chronic and progressive disorder that may be fatal. It's characterized by progressive scar formation with no apparent etiology or precipitating factor. It tends to have a characteristic pattern on high resolution CT of the chest. Although, you can have IPF with somewhat atypical appearing CT patterns, but the CT is the pivotal study that determines the diagnostic algorithm for these patients and in the appropriate clinical context. If you have a UIP pattern, this might be enough to make the diagnosis. An important point though is if you have an inconsistent UIP pattern, some of those patients, especially elderly patients, might still turn out to have IPF. Now, we talk about this term UIP, it was initially a pathologic description usual interstitial pneumonia. This crept its way into the radiographic lexicon nomenclature where we talk about a CT UIP pattern and then you also have a pathologic UIP pattern.</a:t>
            </a:r>
          </a:p>
        </p:txBody>
      </p:sp>
      <p:sp>
        <p:nvSpPr>
          <p:cNvPr id="4" name="Slide Number Placeholder 3"/>
          <p:cNvSpPr>
            <a:spLocks noGrp="1"/>
          </p:cNvSpPr>
          <p:nvPr>
            <p:ph type="sldNum" sz="quarter" idx="10"/>
          </p:nvPr>
        </p:nvSpPr>
        <p:spPr/>
        <p:txBody>
          <a:bodyPr/>
          <a:lstStyle/>
          <a:p>
            <a:fld id="{0C3C2E58-FE46-44B5-91A5-3EBFFD14A720}" type="slidenum">
              <a:rPr lang="en-US" smtClean="0"/>
              <a:t>14</a:t>
            </a:fld>
            <a:endParaRPr lang="en-US"/>
          </a:p>
        </p:txBody>
      </p:sp>
    </p:spTree>
    <p:extLst>
      <p:ext uri="{BB962C8B-B14F-4D97-AF65-F5344CB8AC3E}">
        <p14:creationId xmlns:p14="http://schemas.microsoft.com/office/powerpoint/2010/main" val="7502851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lung transplantation is an option for select patients who have advanced IPF and have progressive respiratory failure. Pulmonary rehab is an essential element that should be implemented at some point in the patient’s disease course, not only for patients who are transplant candidates, but for any patient with IPF who gets to the point that they're symptomatic and become de-conditioned. This is a very valuable resource that is of benefit to pretty much all patients with IPF at some point in their progression of disease. Don't forget about comorbidities. In the holistic care of these patients, comorbidities may play a significant role in their health disease status and sometimes patients with IPF will die with the IPF, rather than from the IPF. Some of the things that could cause their demise include lung cancer and coronary artery disease. Don't forget about comorbidities. Thank you very much for your attention. </a:t>
            </a:r>
          </a:p>
        </p:txBody>
      </p:sp>
      <p:sp>
        <p:nvSpPr>
          <p:cNvPr id="4" name="Slide Number Placeholder 3"/>
          <p:cNvSpPr>
            <a:spLocks noGrp="1"/>
          </p:cNvSpPr>
          <p:nvPr>
            <p:ph type="sldNum" sz="quarter" idx="10"/>
          </p:nvPr>
        </p:nvSpPr>
        <p:spPr/>
        <p:txBody>
          <a:bodyPr/>
          <a:lstStyle/>
          <a:p>
            <a:fld id="{0C3C2E58-FE46-44B5-91A5-3EBFFD14A720}" type="slidenum">
              <a:rPr lang="en-US" smtClean="0"/>
              <a:t>131</a:t>
            </a:fld>
            <a:endParaRPr lang="en-US"/>
          </a:p>
        </p:txBody>
      </p:sp>
    </p:spTree>
    <p:extLst>
      <p:ext uri="{BB962C8B-B14F-4D97-AF65-F5344CB8AC3E}">
        <p14:creationId xmlns:p14="http://schemas.microsoft.com/office/powerpoint/2010/main" val="33503802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Dr. Imre </a:t>
            </a:r>
            <a:r>
              <a:rPr lang="en-US" dirty="0" err="1"/>
              <a:t>Noth</a:t>
            </a:r>
            <a:r>
              <a:rPr lang="en-US" dirty="0"/>
              <a:t>, I'm a professor of medicine and Chief of the Division of Pulmonary and Critical Care Medicine at the University of Virginia. I also run a translational research lab involved in genetics and genomics of IPF. </a:t>
            </a:r>
          </a:p>
          <a:p>
            <a:endParaRPr lang="en-US" dirty="0"/>
          </a:p>
          <a:p>
            <a:r>
              <a:rPr lang="en-US" dirty="0"/>
              <a:t>In this module we'll discuss future directions in interstitial lung diseases. We'll talk about the evolving role of genotyping and how a greater understanding of the drug-gene interaction is beginning to enable us to offer more personalized care.</a:t>
            </a:r>
          </a:p>
        </p:txBody>
      </p:sp>
      <p:sp>
        <p:nvSpPr>
          <p:cNvPr id="4" name="Slide Number Placeholder 3"/>
          <p:cNvSpPr>
            <a:spLocks noGrp="1"/>
          </p:cNvSpPr>
          <p:nvPr>
            <p:ph type="sldNum" sz="quarter" idx="10"/>
          </p:nvPr>
        </p:nvSpPr>
        <p:spPr/>
        <p:txBody>
          <a:bodyPr/>
          <a:lstStyle/>
          <a:p>
            <a:fld id="{0C3C2E58-FE46-44B5-91A5-3EBFFD14A720}" type="slidenum">
              <a:rPr lang="en-US" smtClean="0"/>
              <a:t>132</a:t>
            </a:fld>
            <a:endParaRPr lang="en-US"/>
          </a:p>
        </p:txBody>
      </p:sp>
    </p:spTree>
    <p:extLst>
      <p:ext uri="{BB962C8B-B14F-4D97-AF65-F5344CB8AC3E}">
        <p14:creationId xmlns:p14="http://schemas.microsoft.com/office/powerpoint/2010/main" val="4897533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start with what is precision or personalized medicine. It's an emerging approach for disease treatment and prevention that takes into account individual variability in genes, environment, and lifestyle for each person involving their environment, genes, and treatments. They allow us to discover mechanisms and targets involved to predict outcomes in patients and to prognosticate outcomes in patients. And lastly, potentially engage in the pharmacogenomics or precision or personalized treatment approach. There are a great number of biomarkers that have been developed along this line and I'm really only going to discuss a few given our short time-frame.</a:t>
            </a:r>
          </a:p>
        </p:txBody>
      </p:sp>
      <p:sp>
        <p:nvSpPr>
          <p:cNvPr id="4" name="Slide Number Placeholder 3"/>
          <p:cNvSpPr>
            <a:spLocks noGrp="1"/>
          </p:cNvSpPr>
          <p:nvPr>
            <p:ph type="sldNum" sz="quarter" idx="10"/>
          </p:nvPr>
        </p:nvSpPr>
        <p:spPr/>
        <p:txBody>
          <a:bodyPr/>
          <a:lstStyle/>
          <a:p>
            <a:fld id="{0C3C2E58-FE46-44B5-91A5-3EBFFD14A720}" type="slidenum">
              <a:rPr lang="en-US" smtClean="0"/>
              <a:t>133</a:t>
            </a:fld>
            <a:endParaRPr lang="en-US"/>
          </a:p>
        </p:txBody>
      </p:sp>
    </p:spTree>
    <p:extLst>
      <p:ext uri="{BB962C8B-B14F-4D97-AF65-F5344CB8AC3E}">
        <p14:creationId xmlns:p14="http://schemas.microsoft.com/office/powerpoint/2010/main" val="14862335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focus in on this study by Stuart et al. that was published in Lancet Respiratory Medicine a few years ago. It looked at telomere length. Telomeres are portions of the DNA that basically are your lifeline. They allow for the cell to replicate and protect it from DNA damage and this is a bit of a damned if you do and damned if you don't. If they're very, very long they predispose you to cancers through cell immortalization. If they're very short, they predispose you to other processes, one of which is pulmonary fibrosis. In this study, what it really shows you is that the red lines were patients with very short telomeres and those patients in three independent cohorts at Dallas, Chicago, and San Francisco, all had far poorer outcomes than the patients with long telomeres suggesting there is a part to the process involving DNA damage. It speaks to the underlying genetics because we know that the telomere length is directly dependent on underlying both common and rare mutations that are involved in determining that telomere length over time.</a:t>
            </a:r>
          </a:p>
        </p:txBody>
      </p:sp>
      <p:sp>
        <p:nvSpPr>
          <p:cNvPr id="4" name="Slide Number Placeholder 3"/>
          <p:cNvSpPr>
            <a:spLocks noGrp="1"/>
          </p:cNvSpPr>
          <p:nvPr>
            <p:ph type="sldNum" sz="quarter" idx="10"/>
          </p:nvPr>
        </p:nvSpPr>
        <p:spPr/>
        <p:txBody>
          <a:bodyPr/>
          <a:lstStyle/>
          <a:p>
            <a:fld id="{0C3C2E58-FE46-44B5-91A5-3EBFFD14A720}" type="slidenum">
              <a:rPr lang="en-US" smtClean="0"/>
              <a:t>134</a:t>
            </a:fld>
            <a:endParaRPr lang="en-US"/>
          </a:p>
        </p:txBody>
      </p:sp>
    </p:spTree>
    <p:extLst>
      <p:ext uri="{BB962C8B-B14F-4D97-AF65-F5344CB8AC3E}">
        <p14:creationId xmlns:p14="http://schemas.microsoft.com/office/powerpoint/2010/main" val="18270795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studies had come out looking at the underlying genetics of common variants. One was involving a Chicago consortium that demonstrated Toll interactive protein as being highly important and also predictive of outcomes in patients. The other had demonstrated the </a:t>
            </a:r>
            <a:r>
              <a:rPr lang="en-US" i="1" dirty="0"/>
              <a:t>MUC5B </a:t>
            </a:r>
            <a:r>
              <a:rPr lang="en-US" dirty="0"/>
              <a:t>polymorphism was also important in susceptibility and outcomes in these patients.</a:t>
            </a:r>
          </a:p>
        </p:txBody>
      </p:sp>
      <p:sp>
        <p:nvSpPr>
          <p:cNvPr id="4" name="Slide Number Placeholder 3"/>
          <p:cNvSpPr>
            <a:spLocks noGrp="1"/>
          </p:cNvSpPr>
          <p:nvPr>
            <p:ph type="sldNum" sz="quarter" idx="10"/>
          </p:nvPr>
        </p:nvSpPr>
        <p:spPr/>
        <p:txBody>
          <a:bodyPr/>
          <a:lstStyle/>
          <a:p>
            <a:fld id="{0C3C2E58-FE46-44B5-91A5-3EBFFD14A720}" type="slidenum">
              <a:rPr lang="en-US" smtClean="0"/>
              <a:t>135</a:t>
            </a:fld>
            <a:endParaRPr lang="en-US"/>
          </a:p>
        </p:txBody>
      </p:sp>
    </p:spTree>
    <p:extLst>
      <p:ext uri="{BB962C8B-B14F-4D97-AF65-F5344CB8AC3E}">
        <p14:creationId xmlns:p14="http://schemas.microsoft.com/office/powerpoint/2010/main" val="4476797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from a previous module regarding the PANTHER outcome dataset. This was a study looking at prednisone, azathioprine, and N-acetylcysteine versus N-acetylcysteine versus placebo in a three-armed study that was stopped early because of the high increase in mortality related to the triple-arm therapy. The trial was then resumed with NAC versus placebo to take a look at the effect of NAC.</a:t>
            </a:r>
          </a:p>
        </p:txBody>
      </p:sp>
      <p:sp>
        <p:nvSpPr>
          <p:cNvPr id="4" name="Slide Number Placeholder 3"/>
          <p:cNvSpPr>
            <a:spLocks noGrp="1"/>
          </p:cNvSpPr>
          <p:nvPr>
            <p:ph type="sldNum" sz="quarter" idx="10"/>
          </p:nvPr>
        </p:nvSpPr>
        <p:spPr/>
        <p:txBody>
          <a:bodyPr/>
          <a:lstStyle/>
          <a:p>
            <a:fld id="{0C3C2E58-FE46-44B5-91A5-3EBFFD14A720}" type="slidenum">
              <a:rPr lang="en-US" smtClean="0"/>
              <a:t>136</a:t>
            </a:fld>
            <a:endParaRPr lang="en-US"/>
          </a:p>
        </p:txBody>
      </p:sp>
    </p:spTree>
    <p:extLst>
      <p:ext uri="{BB962C8B-B14F-4D97-AF65-F5344CB8AC3E}">
        <p14:creationId xmlns:p14="http://schemas.microsoft.com/office/powerpoint/2010/main" val="25320325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three arms and the primary end point was supposed to be a decline in FVC, but the secondary endpoint of death, acute exacerbation, or progression.</a:t>
            </a:r>
          </a:p>
        </p:txBody>
      </p:sp>
      <p:sp>
        <p:nvSpPr>
          <p:cNvPr id="4" name="Slide Number Placeholder 3"/>
          <p:cNvSpPr>
            <a:spLocks noGrp="1"/>
          </p:cNvSpPr>
          <p:nvPr>
            <p:ph type="sldNum" sz="quarter" idx="10"/>
          </p:nvPr>
        </p:nvSpPr>
        <p:spPr/>
        <p:txBody>
          <a:bodyPr/>
          <a:lstStyle/>
          <a:p>
            <a:fld id="{0C3C2E58-FE46-44B5-91A5-3EBFFD14A720}" type="slidenum">
              <a:rPr lang="en-US" smtClean="0"/>
              <a:t>137</a:t>
            </a:fld>
            <a:endParaRPr lang="en-US"/>
          </a:p>
        </p:txBody>
      </p:sp>
    </p:spTree>
    <p:extLst>
      <p:ext uri="{BB962C8B-B14F-4D97-AF65-F5344CB8AC3E}">
        <p14:creationId xmlns:p14="http://schemas.microsoft.com/office/powerpoint/2010/main" val="35652493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 combination therapy had a hazard ratio that was dramatically worse than the placebo arm suggesting that the use of immunosuppression was very dangerous.</a:t>
            </a:r>
          </a:p>
        </p:txBody>
      </p:sp>
      <p:sp>
        <p:nvSpPr>
          <p:cNvPr id="4" name="Slide Number Placeholder 3"/>
          <p:cNvSpPr>
            <a:spLocks noGrp="1"/>
          </p:cNvSpPr>
          <p:nvPr>
            <p:ph type="sldNum" sz="quarter" idx="10"/>
          </p:nvPr>
        </p:nvSpPr>
        <p:spPr/>
        <p:txBody>
          <a:bodyPr/>
          <a:lstStyle/>
          <a:p>
            <a:fld id="{0C3C2E58-FE46-44B5-91A5-3EBFFD14A720}" type="slidenum">
              <a:rPr lang="en-US" smtClean="0"/>
              <a:t>138</a:t>
            </a:fld>
            <a:endParaRPr lang="en-US"/>
          </a:p>
        </p:txBody>
      </p:sp>
    </p:spTree>
    <p:extLst>
      <p:ext uri="{BB962C8B-B14F-4D97-AF65-F5344CB8AC3E}">
        <p14:creationId xmlns:p14="http://schemas.microsoft.com/office/powerpoint/2010/main" val="28254765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 took a look at the NAC versus the placebo arm, at first it looked favorable and then it all came together and appeared to have no difference whatsoever.</a:t>
            </a:r>
          </a:p>
        </p:txBody>
      </p:sp>
      <p:sp>
        <p:nvSpPr>
          <p:cNvPr id="4" name="Slide Number Placeholder 3"/>
          <p:cNvSpPr>
            <a:spLocks noGrp="1"/>
          </p:cNvSpPr>
          <p:nvPr>
            <p:ph type="sldNum" sz="quarter" idx="10"/>
          </p:nvPr>
        </p:nvSpPr>
        <p:spPr/>
        <p:txBody>
          <a:bodyPr/>
          <a:lstStyle/>
          <a:p>
            <a:fld id="{0C3C2E58-FE46-44B5-91A5-3EBFFD14A720}" type="slidenum">
              <a:rPr lang="en-US" smtClean="0"/>
              <a:t>139</a:t>
            </a:fld>
            <a:endParaRPr lang="en-US"/>
          </a:p>
        </p:txBody>
      </p:sp>
    </p:spTree>
    <p:extLst>
      <p:ext uri="{BB962C8B-B14F-4D97-AF65-F5344CB8AC3E}">
        <p14:creationId xmlns:p14="http://schemas.microsoft.com/office/powerpoint/2010/main" val="32292361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was could there be polymorphisms involved that influenced that outcome? Could there be a reason that the early part of the trial looked like NAC was effective but then disappeared? Given those 2 genes were located very close to each other, we selected five polymorphisms that were located in TOLLIP that we knew were functional and that's what this slide shows you. It shows you polymorphisms, DNA locations that influenced either the promoter region, the exon, which is the actual product level, or the micro-RNA binding site, which also limits production. We knew that these SNPs were involved in susceptibility and survival and function. We took a look at those and we added in the MUC5B promoter SNP because of its proximity and of its high influence in outcomes.</a:t>
            </a:r>
          </a:p>
        </p:txBody>
      </p:sp>
      <p:sp>
        <p:nvSpPr>
          <p:cNvPr id="4" name="Slide Number Placeholder 3"/>
          <p:cNvSpPr>
            <a:spLocks noGrp="1"/>
          </p:cNvSpPr>
          <p:nvPr>
            <p:ph type="sldNum" sz="quarter" idx="10"/>
          </p:nvPr>
        </p:nvSpPr>
        <p:spPr/>
        <p:txBody>
          <a:bodyPr/>
          <a:lstStyle/>
          <a:p>
            <a:fld id="{0C3C2E58-FE46-44B5-91A5-3EBFFD14A720}" type="slidenum">
              <a:rPr lang="en-US" smtClean="0"/>
              <a:t>140</a:t>
            </a:fld>
            <a:endParaRPr lang="en-US"/>
          </a:p>
        </p:txBody>
      </p:sp>
    </p:spTree>
    <p:extLst>
      <p:ext uri="{BB962C8B-B14F-4D97-AF65-F5344CB8AC3E}">
        <p14:creationId xmlns:p14="http://schemas.microsoft.com/office/powerpoint/2010/main" val="2312304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Clinically, patients with IPF present with shortness of breath, typically over the course of many months and sometimes this is associated with a hacking, dry cough. In some cases, it may be ten to 15% of cases, patients present with cough alone before the onset of shortness of breath. If you think about IPF and how common it is, it's not very common in relation to other more common causes of shortness of breath. A lot of times patients will go misdiagnosed. They might be diagnosed as asthma, COPD, heart failure very common in the elderly as well. It is very important to be aware of this condition and to be on the lookout for things that distinguish IPF from these other more common entities that might present with the same features. One of the typical findings on chest exam that might alert a clinician to the presence of IPF are the distinctive inspiratory Velcro crackles that are typically heard at the bases. IPF is a disease that carries with it significant potential mortality with the median survival estimated at anywhere from around three to five years.</a:t>
            </a:r>
          </a:p>
        </p:txBody>
      </p:sp>
      <p:sp>
        <p:nvSpPr>
          <p:cNvPr id="4" name="Slide Number Placeholder 3"/>
          <p:cNvSpPr>
            <a:spLocks noGrp="1"/>
          </p:cNvSpPr>
          <p:nvPr>
            <p:ph type="sldNum" sz="quarter" idx="10"/>
          </p:nvPr>
        </p:nvSpPr>
        <p:spPr/>
        <p:txBody>
          <a:bodyPr/>
          <a:lstStyle/>
          <a:p>
            <a:fld id="{0C3C2E58-FE46-44B5-91A5-3EBFFD14A720}" type="slidenum">
              <a:rPr lang="en-US" smtClean="0"/>
              <a:t>15</a:t>
            </a:fld>
            <a:endParaRPr lang="en-US"/>
          </a:p>
        </p:txBody>
      </p:sp>
    </p:spTree>
    <p:extLst>
      <p:ext uri="{BB962C8B-B14F-4D97-AF65-F5344CB8AC3E}">
        <p14:creationId xmlns:p14="http://schemas.microsoft.com/office/powerpoint/2010/main" val="16368173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genotype counts and frequencies using the Chi-square and Fisher's exact test to look at the drug-gene interaction in a multi-variable Cox regression model, applying a Bonferroni correction.  </a:t>
            </a:r>
          </a:p>
          <a:p>
            <a:endParaRPr lang="en-US" dirty="0"/>
          </a:p>
          <a:p>
            <a:r>
              <a:rPr lang="en-US" dirty="0"/>
              <a:t>To get enough events we used a composite endpoint of death, hospitalization, and transplant or decline in FVC. And then we used an additive model for the TOLLIP polymorphisms and a dominant model was used for all other SNPs.</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141</a:t>
            </a:fld>
            <a:endParaRPr lang="en-US"/>
          </a:p>
        </p:txBody>
      </p:sp>
    </p:spTree>
    <p:extLst>
      <p:ext uri="{BB962C8B-B14F-4D97-AF65-F5344CB8AC3E}">
        <p14:creationId xmlns:p14="http://schemas.microsoft.com/office/powerpoint/2010/main" val="28931669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the panther </a:t>
            </a:r>
            <a:r>
              <a:rPr lang="en-US" dirty="0" err="1"/>
              <a:t>PANTHER</a:t>
            </a:r>
            <a:r>
              <a:rPr lang="en-US" dirty="0"/>
              <a:t> data set, 341 patients were enrolled, 315 were eligible for the analysis, 154 enrolled in the genetic sub-study giving us 54 patients assigned with to the placebo arm and 60 assigned to the NAC arm.</a:t>
            </a:r>
          </a:p>
        </p:txBody>
      </p:sp>
      <p:sp>
        <p:nvSpPr>
          <p:cNvPr id="4" name="Slide Number Placeholder 3"/>
          <p:cNvSpPr>
            <a:spLocks noGrp="1"/>
          </p:cNvSpPr>
          <p:nvPr>
            <p:ph type="sldNum" sz="quarter" idx="10"/>
          </p:nvPr>
        </p:nvSpPr>
        <p:spPr/>
        <p:txBody>
          <a:bodyPr/>
          <a:lstStyle/>
          <a:p>
            <a:fld id="{0C3C2E58-FE46-44B5-91A5-3EBFFD14A720}" type="slidenum">
              <a:rPr lang="en-US" smtClean="0"/>
              <a:t>142</a:t>
            </a:fld>
            <a:endParaRPr lang="en-US"/>
          </a:p>
        </p:txBody>
      </p:sp>
    </p:spTree>
    <p:extLst>
      <p:ext uri="{BB962C8B-B14F-4D97-AF65-F5344CB8AC3E}">
        <p14:creationId xmlns:p14="http://schemas.microsoft.com/office/powerpoint/2010/main" val="28970379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were no differences in the pre and post, I am showing you on the demographics what this population looked like and they were even across the board. Really no differences involved in any of the traits between any of the arcs. And at the bottom of the slide we see the genetics of those polymorphisms laid out in those arms with no real differences. And so we know the non genotype group, again no differences were observed so if we had powered this for the entire group we would've had a much greater power to determine even more polymorphisms.</a:t>
            </a:r>
          </a:p>
        </p:txBody>
      </p:sp>
      <p:sp>
        <p:nvSpPr>
          <p:cNvPr id="4" name="Slide Number Placeholder 3"/>
          <p:cNvSpPr>
            <a:spLocks noGrp="1"/>
          </p:cNvSpPr>
          <p:nvPr>
            <p:ph type="sldNum" sz="quarter" idx="10"/>
          </p:nvPr>
        </p:nvSpPr>
        <p:spPr/>
        <p:txBody>
          <a:bodyPr/>
          <a:lstStyle/>
          <a:p>
            <a:fld id="{0C3C2E58-FE46-44B5-91A5-3EBFFD14A720}" type="slidenum">
              <a:rPr lang="en-US" smtClean="0"/>
              <a:t>143</a:t>
            </a:fld>
            <a:endParaRPr lang="en-US"/>
          </a:p>
        </p:txBody>
      </p:sp>
    </p:spTree>
    <p:extLst>
      <p:ext uri="{BB962C8B-B14F-4D97-AF65-F5344CB8AC3E}">
        <p14:creationId xmlns:p14="http://schemas.microsoft.com/office/powerpoint/2010/main" val="42348823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looked at the drug gene interaction table we still successfully hit several polymorphisms. Most importantly was RS3750920, TOLLIP. That had a clear interaction with N-acetylcysteine. There were also suggestions, just missing the mark in two others. One in TOLLIP and one in the </a:t>
            </a:r>
            <a:r>
              <a:rPr lang="en-US" i="1" dirty="0"/>
              <a:t>MUC5B </a:t>
            </a:r>
            <a:r>
              <a:rPr lang="en-US" dirty="0"/>
              <a:t>promoter polymorphism with a p value of 0.06 and 0.07 respectively . </a:t>
            </a:r>
          </a:p>
        </p:txBody>
      </p:sp>
      <p:sp>
        <p:nvSpPr>
          <p:cNvPr id="4" name="Slide Number Placeholder 3"/>
          <p:cNvSpPr>
            <a:spLocks noGrp="1"/>
          </p:cNvSpPr>
          <p:nvPr>
            <p:ph type="sldNum" sz="quarter" idx="10"/>
          </p:nvPr>
        </p:nvSpPr>
        <p:spPr/>
        <p:txBody>
          <a:bodyPr/>
          <a:lstStyle/>
          <a:p>
            <a:fld id="{0C3C2E58-FE46-44B5-91A5-3EBFFD14A720}" type="slidenum">
              <a:rPr lang="en-US" smtClean="0"/>
              <a:t>144</a:t>
            </a:fld>
            <a:endParaRPr lang="en-US"/>
          </a:p>
        </p:txBody>
      </p:sp>
    </p:spTree>
    <p:extLst>
      <p:ext uri="{BB962C8B-B14F-4D97-AF65-F5344CB8AC3E}">
        <p14:creationId xmlns:p14="http://schemas.microsoft.com/office/powerpoint/2010/main" val="2438681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two other genes hitting the mark or just missing a mark we went on to a replication cohort to confirm our findings and what we found was that we were able to confirm them in the original 3750920. What's most fascinating is if you take a look at the panel on the left you see that NAC was actually harmful with a hazard ratio of 3.23, whereas in the panel on the right it was helpful with a hazard ratio of 0.14. Translating that ratio you were seven-fold less likely to die or hit the composite end point with a proper polymorphism and three times more likely to die with the other polymorphism. What does this translate into? The CC polymorphism represents the homozygote major, that's 25% of the populace. The CT is the heterozygote at 50% and the TT is the homozygote minor at 25%. In other words, a quarter of the patients benefited greatly from NAC whereas a quarter of them were harmed giving us a flat representation that we saw on the study results.</a:t>
            </a:r>
          </a:p>
        </p:txBody>
      </p:sp>
      <p:sp>
        <p:nvSpPr>
          <p:cNvPr id="4" name="Slide Number Placeholder 3"/>
          <p:cNvSpPr>
            <a:spLocks noGrp="1"/>
          </p:cNvSpPr>
          <p:nvPr>
            <p:ph type="sldNum" sz="quarter" idx="10"/>
          </p:nvPr>
        </p:nvSpPr>
        <p:spPr/>
        <p:txBody>
          <a:bodyPr/>
          <a:lstStyle/>
          <a:p>
            <a:fld id="{0C3C2E58-FE46-44B5-91A5-3EBFFD14A720}" type="slidenum">
              <a:rPr lang="en-US" smtClean="0"/>
              <a:t>145</a:t>
            </a:fld>
            <a:endParaRPr lang="en-US"/>
          </a:p>
        </p:txBody>
      </p:sp>
    </p:spTree>
    <p:extLst>
      <p:ext uri="{BB962C8B-B14F-4D97-AF65-F5344CB8AC3E}">
        <p14:creationId xmlns:p14="http://schemas.microsoft.com/office/powerpoint/2010/main" val="3877657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took a look at the replication cohort as we pointed out, only the 3750920 held up with very similar hazard ratios of 5 and 0.22.</a:t>
            </a:r>
          </a:p>
        </p:txBody>
      </p:sp>
      <p:sp>
        <p:nvSpPr>
          <p:cNvPr id="4" name="Slide Number Placeholder 3"/>
          <p:cNvSpPr>
            <a:spLocks noGrp="1"/>
          </p:cNvSpPr>
          <p:nvPr>
            <p:ph type="sldNum" sz="quarter" idx="10"/>
          </p:nvPr>
        </p:nvSpPr>
        <p:spPr/>
        <p:txBody>
          <a:bodyPr/>
          <a:lstStyle/>
          <a:p>
            <a:fld id="{0C3C2E58-FE46-44B5-91A5-3EBFFD14A720}" type="slidenum">
              <a:rPr lang="en-US" smtClean="0"/>
              <a:t>146</a:t>
            </a:fld>
            <a:endParaRPr lang="en-US"/>
          </a:p>
        </p:txBody>
      </p:sp>
    </p:spTree>
    <p:extLst>
      <p:ext uri="{BB962C8B-B14F-4D97-AF65-F5344CB8AC3E}">
        <p14:creationId xmlns:p14="http://schemas.microsoft.com/office/powerpoint/2010/main" val="24175630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our conclusions or takeaways? The NAC may be effective in one out of four patients. This would be the first pharmacogenetic interaction ever demonstrated in IPF. No real clinical traits were noted to be different between the group that was genotyped and not genotyped. And there were certainly no genotype differences by treatment arm or enrollment, period.</a:t>
            </a:r>
          </a:p>
          <a:p>
            <a:endParaRPr lang="en-US" dirty="0"/>
          </a:p>
          <a:p>
            <a:r>
              <a:rPr lang="en-US" dirty="0"/>
              <a:t>And that we were able to replicate these findings really become supportive of trying to look at a future trial. These findings really supported ongoing universal genotyping in future NIH trials such as CLEANUP. </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147</a:t>
            </a:fld>
            <a:endParaRPr lang="en-US"/>
          </a:p>
        </p:txBody>
      </p:sp>
    </p:spTree>
    <p:extLst>
      <p:ext uri="{BB962C8B-B14F-4D97-AF65-F5344CB8AC3E}">
        <p14:creationId xmlns:p14="http://schemas.microsoft.com/office/powerpoint/2010/main" val="6371550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we've currently proposed a new N-acetylcysteine-driven trial driven by genotype. The hypothesis is that we should treat only that subgroup of one in four patients. And that we will do a double-blind, randomized, placebo-controlled trial, 200 subjects, with a TT genotype over a two-year duration where we'll allow pirfenidone and </a:t>
            </a:r>
            <a:r>
              <a:rPr lang="en-US" dirty="0" err="1"/>
              <a:t>nintedanib</a:t>
            </a:r>
            <a:r>
              <a:rPr lang="en-US" dirty="0"/>
              <a:t> in the background and randomize patients to receive the N-acetylcysteine, 600 milligrams, three times a day, for 24 months to match placebo.</a:t>
            </a:r>
          </a:p>
          <a:p>
            <a:endParaRPr lang="en-US" dirty="0"/>
          </a:p>
          <a:p>
            <a:r>
              <a:rPr lang="en-US" sz="1200" kern="1200" dirty="0">
                <a:solidFill>
                  <a:schemeClr val="tx1"/>
                </a:solidFill>
                <a:effectLst/>
                <a:latin typeface="+mn-lt"/>
                <a:ea typeface="+mn-ea"/>
                <a:cs typeface="+mn-cs"/>
              </a:rPr>
              <a:t>The primary endpoint will be a timed categorical decline in FVC, DLCO, first respiratory, non-elective hospitalization, transplant, or mortality from any cause.</a:t>
            </a:r>
          </a:p>
        </p:txBody>
      </p:sp>
      <p:sp>
        <p:nvSpPr>
          <p:cNvPr id="4" name="Slide Number Placeholder 3"/>
          <p:cNvSpPr>
            <a:spLocks noGrp="1"/>
          </p:cNvSpPr>
          <p:nvPr>
            <p:ph type="sldNum" sz="quarter" idx="10"/>
          </p:nvPr>
        </p:nvSpPr>
        <p:spPr/>
        <p:txBody>
          <a:bodyPr/>
          <a:lstStyle/>
          <a:p>
            <a:fld id="{0C3C2E58-FE46-44B5-91A5-3EBFFD14A720}" type="slidenum">
              <a:rPr lang="en-US" smtClean="0"/>
              <a:t>148</a:t>
            </a:fld>
            <a:endParaRPr lang="en-US"/>
          </a:p>
        </p:txBody>
      </p:sp>
    </p:spTree>
    <p:extLst>
      <p:ext uri="{BB962C8B-B14F-4D97-AF65-F5344CB8AC3E}">
        <p14:creationId xmlns:p14="http://schemas.microsoft.com/office/powerpoint/2010/main" val="19833268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inclusion/exclusion criteria, very light. The whole idea here is to really focus on the genotype. Clearly we would need to screen four times as many patients so somewhere between 800 </a:t>
            </a:r>
            <a:r>
              <a:rPr lang="en-US"/>
              <a:t>and 1000 </a:t>
            </a:r>
            <a:r>
              <a:rPr lang="en-US" dirty="0"/>
              <a:t>patients to enroll those 200 patients to be randomized with a TT genotype.</a:t>
            </a:r>
          </a:p>
        </p:txBody>
      </p:sp>
      <p:sp>
        <p:nvSpPr>
          <p:cNvPr id="4" name="Slide Number Placeholder 3"/>
          <p:cNvSpPr>
            <a:spLocks noGrp="1"/>
          </p:cNvSpPr>
          <p:nvPr>
            <p:ph type="sldNum" sz="quarter" idx="10"/>
          </p:nvPr>
        </p:nvSpPr>
        <p:spPr/>
        <p:txBody>
          <a:bodyPr/>
          <a:lstStyle/>
          <a:p>
            <a:fld id="{0C3C2E58-FE46-44B5-91A5-3EBFFD14A720}" type="slidenum">
              <a:rPr lang="en-US" smtClean="0"/>
              <a:t>149</a:t>
            </a:fld>
            <a:endParaRPr lang="en-US"/>
          </a:p>
        </p:txBody>
      </p:sp>
    </p:spTree>
    <p:extLst>
      <p:ext uri="{BB962C8B-B14F-4D97-AF65-F5344CB8AC3E}">
        <p14:creationId xmlns:p14="http://schemas.microsoft.com/office/powerpoint/2010/main" val="32130843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some of the areas that precision medicine can help us move? As we discover new targets using systems and new approaches we help define molecular characteristics of reprogrammed alveolar epithelial cells. This allows for future big science collaboration of researchers to expedite identification of mechanisms and targets and allows development of better clinical models that incorporate the effects of aging and relevant genetic information. It also allows us to integrate omics type level data such as I've just shown you from whole genome sequencing and incorporation of gene-environment studies which have yet to be conducted. We need further development and validation of these patient-reported outcomes and biomarkers to help in establishment of an iterative process to incorporate the results in ongoing studies to improve future designs of therapeutic trials so we can execute them in a more rapid fashion.</a:t>
            </a:r>
          </a:p>
        </p:txBody>
      </p:sp>
      <p:sp>
        <p:nvSpPr>
          <p:cNvPr id="4" name="Slide Number Placeholder 3"/>
          <p:cNvSpPr>
            <a:spLocks noGrp="1"/>
          </p:cNvSpPr>
          <p:nvPr>
            <p:ph type="sldNum" sz="quarter" idx="10"/>
          </p:nvPr>
        </p:nvSpPr>
        <p:spPr/>
        <p:txBody>
          <a:bodyPr/>
          <a:lstStyle/>
          <a:p>
            <a:fld id="{0C3C2E58-FE46-44B5-91A5-3EBFFD14A720}" type="slidenum">
              <a:rPr lang="en-US" smtClean="0"/>
              <a:t>150</a:t>
            </a:fld>
            <a:endParaRPr lang="en-US"/>
          </a:p>
        </p:txBody>
      </p:sp>
    </p:spTree>
    <p:extLst>
      <p:ext uri="{BB962C8B-B14F-4D97-AF65-F5344CB8AC3E}">
        <p14:creationId xmlns:p14="http://schemas.microsoft.com/office/powerpoint/2010/main" val="1183345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previously and as depicted in this slide IPF is a disease of the elderly. The older the patient, the more likely it is that whatever ails him in terms of interstitial lung disease is going to turn out to be IPF, even though it is a relatively rare condition that accounts for about one-third of all lung transplants that are performed nationwide.</a:t>
            </a:r>
          </a:p>
        </p:txBody>
      </p:sp>
      <p:sp>
        <p:nvSpPr>
          <p:cNvPr id="4" name="Slide Number Placeholder 3"/>
          <p:cNvSpPr>
            <a:spLocks noGrp="1"/>
          </p:cNvSpPr>
          <p:nvPr>
            <p:ph type="sldNum" sz="quarter" idx="10"/>
          </p:nvPr>
        </p:nvSpPr>
        <p:spPr/>
        <p:txBody>
          <a:bodyPr/>
          <a:lstStyle/>
          <a:p>
            <a:fld id="{0C3C2E58-FE46-44B5-91A5-3EBFFD14A720}" type="slidenum">
              <a:rPr lang="en-US" smtClean="0"/>
              <a:t>16</a:t>
            </a:fld>
            <a:endParaRPr lang="en-US"/>
          </a:p>
        </p:txBody>
      </p:sp>
    </p:spTree>
    <p:extLst>
      <p:ext uri="{BB962C8B-B14F-4D97-AF65-F5344CB8AC3E}">
        <p14:creationId xmlns:p14="http://schemas.microsoft.com/office/powerpoint/2010/main" val="2118178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summarize? I think we've made great inroads on many of the precision models involving genetics, genomics, and other </a:t>
            </a:r>
            <a:r>
              <a:rPr lang="en-US" dirty="0" err="1"/>
              <a:t>omic</a:t>
            </a:r>
            <a:r>
              <a:rPr lang="en-US" dirty="0"/>
              <a:t> platforms. Comorbidities can be viewed as personalized and precision approaches as well. I think we've started to really bridge the gap to move towards pharmacogenetics in a field that desperately needs it. I think that we're able to really start to bridge how we then create study designs that will help foster faster enrollment, shorter timeframes, and more rapid development of precision medicine models.</a:t>
            </a:r>
          </a:p>
        </p:txBody>
      </p:sp>
      <p:sp>
        <p:nvSpPr>
          <p:cNvPr id="4" name="Slide Number Placeholder 3"/>
          <p:cNvSpPr>
            <a:spLocks noGrp="1"/>
          </p:cNvSpPr>
          <p:nvPr>
            <p:ph type="sldNum" sz="quarter" idx="10"/>
          </p:nvPr>
        </p:nvSpPr>
        <p:spPr/>
        <p:txBody>
          <a:bodyPr/>
          <a:lstStyle/>
          <a:p>
            <a:fld id="{0C3C2E58-FE46-44B5-91A5-3EBFFD14A720}" type="slidenum">
              <a:rPr lang="en-US" smtClean="0"/>
              <a:t>151</a:t>
            </a:fld>
            <a:endParaRPr lang="en-US"/>
          </a:p>
        </p:txBody>
      </p:sp>
    </p:spTree>
    <p:extLst>
      <p:ext uri="{BB962C8B-B14F-4D97-AF65-F5344CB8AC3E}">
        <p14:creationId xmlns:p14="http://schemas.microsoft.com/office/powerpoint/2010/main" val="365446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that the prevalence of IPF is actually increasing. The study was taken from a large, Medicare database and this alerts us to the fact that we are seeing more and we'll continue to see more IPF in the future. As mentioned, the prognosis terms to be quite poor.</a:t>
            </a:r>
          </a:p>
        </p:txBody>
      </p:sp>
      <p:sp>
        <p:nvSpPr>
          <p:cNvPr id="4" name="Slide Number Placeholder 3"/>
          <p:cNvSpPr>
            <a:spLocks noGrp="1"/>
          </p:cNvSpPr>
          <p:nvPr>
            <p:ph type="sldNum" sz="quarter" idx="10"/>
          </p:nvPr>
        </p:nvSpPr>
        <p:spPr/>
        <p:txBody>
          <a:bodyPr/>
          <a:lstStyle/>
          <a:p>
            <a:fld id="{8715C262-4530-BF40-9C95-A3CC43161363}" type="slidenum">
              <a:rPr lang="en-US" smtClean="0"/>
              <a:t>17</a:t>
            </a:fld>
            <a:endParaRPr lang="en-US"/>
          </a:p>
        </p:txBody>
      </p:sp>
    </p:spTree>
    <p:extLst>
      <p:ext uri="{BB962C8B-B14F-4D97-AF65-F5344CB8AC3E}">
        <p14:creationId xmlns:p14="http://schemas.microsoft.com/office/powerpoint/2010/main" val="220805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particular study, the number of patients surviving to five years was around under 40%. If you look at this in the context of cancers, IPF has a worse prognosis than most or many different forms of cancer. The only cancers that have worse prognosis than IPF are stage three and stage four lung cancer, and pancreatic cancer.</a:t>
            </a:r>
          </a:p>
        </p:txBody>
      </p:sp>
      <p:sp>
        <p:nvSpPr>
          <p:cNvPr id="4" name="Slide Number Placeholder 3"/>
          <p:cNvSpPr>
            <a:spLocks noGrp="1"/>
          </p:cNvSpPr>
          <p:nvPr>
            <p:ph type="sldNum" sz="quarter" idx="10"/>
          </p:nvPr>
        </p:nvSpPr>
        <p:spPr/>
        <p:txBody>
          <a:bodyPr/>
          <a:lstStyle/>
          <a:p>
            <a:fld id="{0C3C2E58-FE46-44B5-91A5-3EBFFD14A720}" type="slidenum">
              <a:rPr lang="en-US" smtClean="0"/>
              <a:t>18</a:t>
            </a:fld>
            <a:endParaRPr lang="en-US"/>
          </a:p>
        </p:txBody>
      </p:sp>
    </p:spTree>
    <p:extLst>
      <p:ext uri="{BB962C8B-B14F-4D97-AF65-F5344CB8AC3E}">
        <p14:creationId xmlns:p14="http://schemas.microsoft.com/office/powerpoint/2010/main" val="215370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make the distinction of IPF versus other forms of interstitial lung disease because what we tell patients in terms of prognosis is quite different. For example, IPF has a significantly worse prognosis than patients with an underlying connective tissue disease. Hence, the reason to make an accurate diagnosis, because it has prognostic implications and as you'll hear, also has treatment implications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19</a:t>
            </a:fld>
            <a:endParaRPr lang="en-US"/>
          </a:p>
        </p:txBody>
      </p:sp>
    </p:spTree>
    <p:extLst>
      <p:ext uri="{BB962C8B-B14F-4D97-AF65-F5344CB8AC3E}">
        <p14:creationId xmlns:p14="http://schemas.microsoft.com/office/powerpoint/2010/main" val="3356018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that is getting more attention is an entity that's been termed interstitial lung abnormalities or rather early interstitial lung abnormalities. There was a paper that was published that looked at four, large databases or cohorts of patients who enrolled in various clinical trials. There was a Framingham Heart Study, the AGES study, which was an Icelandic study, the COPD Gene study, and the ECLIPSE study. A couple a thousand patients in each of these studies, and what was common to all of these studies was that patients had to have a screening baseline CT scan at the start of enrollment. What these authors did was they went back and they looked at the presence of interstitial lung abnormalities on the initial screening CTs, and they followed up on these patients with and without interstitial lung abnormalities to see what the outcomes were.</a:t>
            </a:r>
          </a:p>
        </p:txBody>
      </p:sp>
      <p:sp>
        <p:nvSpPr>
          <p:cNvPr id="4" name="Slide Number Placeholder 3"/>
          <p:cNvSpPr>
            <a:spLocks noGrp="1"/>
          </p:cNvSpPr>
          <p:nvPr>
            <p:ph type="sldNum" sz="quarter" idx="10"/>
          </p:nvPr>
        </p:nvSpPr>
        <p:spPr/>
        <p:txBody>
          <a:bodyPr/>
          <a:lstStyle/>
          <a:p>
            <a:fld id="{0C3C2E58-FE46-44B5-91A5-3EBFFD14A720}" type="slidenum">
              <a:rPr lang="en-US" smtClean="0"/>
              <a:t>20</a:t>
            </a:fld>
            <a:endParaRPr lang="en-US"/>
          </a:p>
        </p:txBody>
      </p:sp>
    </p:spTree>
    <p:extLst>
      <p:ext uri="{BB962C8B-B14F-4D97-AF65-F5344CB8AC3E}">
        <p14:creationId xmlns:p14="http://schemas.microsoft.com/office/powerpoint/2010/main" val="243232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be talking about interstitial lung disease. Interstitial lung disease encompasses a large number of heterogeneous conditions that are characterized by variable amounts of inflammation and/or fibrosis. You can have some of these conditions that are mostly inflammation, others that are fibrosis. Even though there are 150 plus different courses, many of these interstitial lung diseases share common CT findings, physiologic changes, pathologic manifestations, and each of them has, can have a variable course. Some of them have a rather poor prognosis. Other ones can be entirely reversible. There's a wide spectrum of these different diseases in terms of the manifestations and potential outcomes. Some of them can carry a significant morbidity as well as mortality, and for most of them there's little consensus on the best forms of management.</a:t>
            </a:r>
          </a:p>
        </p:txBody>
      </p:sp>
      <p:sp>
        <p:nvSpPr>
          <p:cNvPr id="4" name="Slide Number Placeholder 3"/>
          <p:cNvSpPr>
            <a:spLocks noGrp="1"/>
          </p:cNvSpPr>
          <p:nvPr>
            <p:ph type="sldNum" sz="quarter" idx="10"/>
          </p:nvPr>
        </p:nvSpPr>
        <p:spPr/>
        <p:txBody>
          <a:bodyPr/>
          <a:lstStyle/>
          <a:p>
            <a:fld id="{0C3C2E58-FE46-44B5-91A5-3EBFFD14A720}" type="slidenum">
              <a:rPr lang="en-US" smtClean="0"/>
              <a:t>3</a:t>
            </a:fld>
            <a:endParaRPr lang="en-US"/>
          </a:p>
        </p:txBody>
      </p:sp>
    </p:spTree>
    <p:extLst>
      <p:ext uri="{BB962C8B-B14F-4D97-AF65-F5344CB8AC3E}">
        <p14:creationId xmlns:p14="http://schemas.microsoft.com/office/powerpoint/2010/main" val="90669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 over here, a very common feature to all of these studies was that those patients who had interstitial lung abnormalities had worse outcomes and a greater likelihood of mortality in the ensuing years. What was also interesting and quite common through all these four studies was the prevalence of early interstitial lung abnormalities, which was around 7% for all of these cohorts. The message from this was the presence of early interstitial lung abnormalities has clinical meaning and the reason why some of these patients likely have a higher mortality was that some of them evolved to develop various forms of interstitial lung disease, the most common, most likely being idiopathic pulmonary fibrosis, and that's why through the years we see these curves come apart.</a:t>
            </a:r>
          </a:p>
        </p:txBody>
      </p:sp>
      <p:sp>
        <p:nvSpPr>
          <p:cNvPr id="4" name="Slide Number Placeholder 3"/>
          <p:cNvSpPr>
            <a:spLocks noGrp="1"/>
          </p:cNvSpPr>
          <p:nvPr>
            <p:ph type="sldNum" sz="quarter" idx="10"/>
          </p:nvPr>
        </p:nvSpPr>
        <p:spPr/>
        <p:txBody>
          <a:bodyPr/>
          <a:lstStyle/>
          <a:p>
            <a:fld id="{0C3C2E58-FE46-44B5-91A5-3EBFFD14A720}" type="slidenum">
              <a:rPr lang="en-US" smtClean="0"/>
              <a:t>21</a:t>
            </a:fld>
            <a:endParaRPr lang="en-US"/>
          </a:p>
        </p:txBody>
      </p:sp>
    </p:spTree>
    <p:extLst>
      <p:ext uri="{BB962C8B-B14F-4D97-AF65-F5344CB8AC3E}">
        <p14:creationId xmlns:p14="http://schemas.microsoft.com/office/powerpoint/2010/main" val="70958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interstitial lung diseases are a broad category of different diseases, 150 plus, if you read or open any textbook. It becomes very important to discern all these different conditions from one another, because their prognosis is very different and the management is very different. The prototypical disease of the idiopathic interstitial pneumonias is IPF. That constitutes about two thirds to three quarters of all their idiopathic interstitial pneumonias. With the availability now of antifibrotic therapy, it's become increasingly important to make the diagnosis early and to differentiate IPF from all the various other forms of interstitial lung disease. Thank you for your attention.</a:t>
            </a:r>
          </a:p>
        </p:txBody>
      </p:sp>
      <p:sp>
        <p:nvSpPr>
          <p:cNvPr id="4" name="Slide Number Placeholder 3"/>
          <p:cNvSpPr>
            <a:spLocks noGrp="1"/>
          </p:cNvSpPr>
          <p:nvPr>
            <p:ph type="sldNum" sz="quarter" idx="10"/>
          </p:nvPr>
        </p:nvSpPr>
        <p:spPr/>
        <p:txBody>
          <a:bodyPr/>
          <a:lstStyle/>
          <a:p>
            <a:fld id="{0C3C2E58-FE46-44B5-91A5-3EBFFD14A720}" type="slidenum">
              <a:rPr lang="en-US" smtClean="0"/>
              <a:t>22</a:t>
            </a:fld>
            <a:endParaRPr lang="en-US"/>
          </a:p>
        </p:txBody>
      </p:sp>
    </p:spTree>
    <p:extLst>
      <p:ext uri="{BB962C8B-B14F-4D97-AF65-F5344CB8AC3E}">
        <p14:creationId xmlns:p14="http://schemas.microsoft.com/office/powerpoint/2010/main" val="1551115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Dr. Imre </a:t>
            </a:r>
            <a:r>
              <a:rPr lang="en-US" dirty="0" err="1"/>
              <a:t>Noth</a:t>
            </a:r>
            <a:r>
              <a:rPr lang="en-US" dirty="0"/>
              <a:t> and I'm a professor of medicine and Chief of Pulmonary and Critical Care at the University of Virginia. I also run a translational research lab involved in genetics and genomics of IPF. In this module we will discuss our current understanding of the highly complex pathogenesis of interstitial lung disease by discussing what we know about interstitial pulmonary fibrosis.</a:t>
            </a:r>
          </a:p>
        </p:txBody>
      </p:sp>
      <p:sp>
        <p:nvSpPr>
          <p:cNvPr id="4" name="Slide Number Placeholder 3"/>
          <p:cNvSpPr>
            <a:spLocks noGrp="1"/>
          </p:cNvSpPr>
          <p:nvPr>
            <p:ph type="sldNum" sz="quarter" idx="10"/>
          </p:nvPr>
        </p:nvSpPr>
        <p:spPr/>
        <p:txBody>
          <a:bodyPr/>
          <a:lstStyle/>
          <a:p>
            <a:fld id="{0C3C2E58-FE46-44B5-91A5-3EBFFD14A720}" type="slidenum">
              <a:rPr lang="en-US" smtClean="0"/>
              <a:t>23</a:t>
            </a:fld>
            <a:endParaRPr lang="en-US"/>
          </a:p>
        </p:txBody>
      </p:sp>
    </p:spTree>
    <p:extLst>
      <p:ext uri="{BB962C8B-B14F-4D97-AF65-F5344CB8AC3E}">
        <p14:creationId xmlns:p14="http://schemas.microsoft.com/office/powerpoint/2010/main" val="120257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this first presentation what we see is the fibroblast and epithelium interacting with lung injury leading to some kind of process. And we are expecting to see a certain amount of cell death or reprogramming at the capillary and epithelial level.</a:t>
            </a:r>
          </a:p>
        </p:txBody>
      </p:sp>
      <p:sp>
        <p:nvSpPr>
          <p:cNvPr id="4" name="Slide Number Placeholder 3"/>
          <p:cNvSpPr>
            <a:spLocks noGrp="1"/>
          </p:cNvSpPr>
          <p:nvPr>
            <p:ph type="sldNum" sz="quarter" idx="10"/>
          </p:nvPr>
        </p:nvSpPr>
        <p:spPr/>
        <p:txBody>
          <a:bodyPr/>
          <a:lstStyle/>
          <a:p>
            <a:fld id="{0C3C2E58-FE46-44B5-91A5-3EBFFD14A720}" type="slidenum">
              <a:rPr lang="en-US" smtClean="0"/>
              <a:t>24</a:t>
            </a:fld>
            <a:endParaRPr lang="en-US"/>
          </a:p>
        </p:txBody>
      </p:sp>
    </p:spTree>
    <p:extLst>
      <p:ext uri="{BB962C8B-B14F-4D97-AF65-F5344CB8AC3E}">
        <p14:creationId xmlns:p14="http://schemas.microsoft.com/office/powerpoint/2010/main" val="2322838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to the next stage, the results of that lung injury lead to an inflammatory process. And that inflammatory process is immune-mediated with immune activation and polarization of macrophages that get drawn into the alveolar space.</a:t>
            </a:r>
          </a:p>
        </p:txBody>
      </p:sp>
      <p:sp>
        <p:nvSpPr>
          <p:cNvPr id="4" name="Slide Number Placeholder 3"/>
          <p:cNvSpPr>
            <a:spLocks noGrp="1"/>
          </p:cNvSpPr>
          <p:nvPr>
            <p:ph type="sldNum" sz="quarter" idx="10"/>
          </p:nvPr>
        </p:nvSpPr>
        <p:spPr/>
        <p:txBody>
          <a:bodyPr/>
          <a:lstStyle/>
          <a:p>
            <a:fld id="{0C3C2E58-FE46-44B5-91A5-3EBFFD14A720}" type="slidenum">
              <a:rPr lang="en-US" smtClean="0"/>
              <a:t>25</a:t>
            </a:fld>
            <a:endParaRPr lang="en-US"/>
          </a:p>
        </p:txBody>
      </p:sp>
    </p:spTree>
    <p:extLst>
      <p:ext uri="{BB962C8B-B14F-4D97-AF65-F5344CB8AC3E}">
        <p14:creationId xmlns:p14="http://schemas.microsoft.com/office/powerpoint/2010/main" val="1097437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macrophages then provide the cytokines and interleukins if you will that lead to a vascular leak and extravascular coagulation. And finally a fibrinous clot, which is meant to seal off the area of injury in a normal process.</a:t>
            </a:r>
          </a:p>
        </p:txBody>
      </p:sp>
      <p:sp>
        <p:nvSpPr>
          <p:cNvPr id="4" name="Slide Number Placeholder 3"/>
          <p:cNvSpPr>
            <a:spLocks noGrp="1"/>
          </p:cNvSpPr>
          <p:nvPr>
            <p:ph type="sldNum" sz="quarter" idx="10"/>
          </p:nvPr>
        </p:nvSpPr>
        <p:spPr/>
        <p:txBody>
          <a:bodyPr/>
          <a:lstStyle/>
          <a:p>
            <a:fld id="{0C3C2E58-FE46-44B5-91A5-3EBFFD14A720}" type="slidenum">
              <a:rPr lang="en-US" smtClean="0"/>
              <a:t>26</a:t>
            </a:fld>
            <a:endParaRPr lang="en-US"/>
          </a:p>
        </p:txBody>
      </p:sp>
    </p:spTree>
    <p:extLst>
      <p:ext uri="{BB962C8B-B14F-4D97-AF65-F5344CB8AC3E}">
        <p14:creationId xmlns:p14="http://schemas.microsoft.com/office/powerpoint/2010/main" val="3624197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see that there is a recruitment of various cell lines to help that repair process including fibroblast recruitment and invasion and proliferation and persistence of those cells. In fact one of the major thoughts in regards to pulmonary fibrosis is that the fibroblast cell line becomes immortalized while the epithelial cells unfortunately die.</a:t>
            </a:r>
          </a:p>
        </p:txBody>
      </p:sp>
      <p:sp>
        <p:nvSpPr>
          <p:cNvPr id="4" name="Slide Number Placeholder 3"/>
          <p:cNvSpPr>
            <a:spLocks noGrp="1"/>
          </p:cNvSpPr>
          <p:nvPr>
            <p:ph type="sldNum" sz="quarter" idx="10"/>
          </p:nvPr>
        </p:nvSpPr>
        <p:spPr/>
        <p:txBody>
          <a:bodyPr/>
          <a:lstStyle/>
          <a:p>
            <a:fld id="{0C3C2E58-FE46-44B5-91A5-3EBFFD14A720}" type="slidenum">
              <a:rPr lang="en-US" smtClean="0"/>
              <a:t>27</a:t>
            </a:fld>
            <a:endParaRPr lang="en-US"/>
          </a:p>
        </p:txBody>
      </p:sp>
    </p:spTree>
    <p:extLst>
      <p:ext uri="{BB962C8B-B14F-4D97-AF65-F5344CB8AC3E}">
        <p14:creationId xmlns:p14="http://schemas.microsoft.com/office/powerpoint/2010/main" val="3001491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next build on that is activation of those fibroblasts and differentiation into a myofibroblast which is a more universal cell with greater pleiotropic activity that helps maleate that process. The fibroblasts, in differentiating to that process, creates worlds of cells called fibroblastic foci which seemed to drive the fibrosis forward. </a:t>
            </a:r>
          </a:p>
        </p:txBody>
      </p:sp>
      <p:sp>
        <p:nvSpPr>
          <p:cNvPr id="4" name="Slide Number Placeholder 3"/>
          <p:cNvSpPr>
            <a:spLocks noGrp="1"/>
          </p:cNvSpPr>
          <p:nvPr>
            <p:ph type="sldNum" sz="quarter" idx="10"/>
          </p:nvPr>
        </p:nvSpPr>
        <p:spPr/>
        <p:txBody>
          <a:bodyPr/>
          <a:lstStyle/>
          <a:p>
            <a:fld id="{0C3C2E58-FE46-44B5-91A5-3EBFFD14A720}" type="slidenum">
              <a:rPr lang="en-US" smtClean="0"/>
              <a:t>28</a:t>
            </a:fld>
            <a:endParaRPr lang="en-US"/>
          </a:p>
        </p:txBody>
      </p:sp>
    </p:spTree>
    <p:extLst>
      <p:ext uri="{BB962C8B-B14F-4D97-AF65-F5344CB8AC3E}">
        <p14:creationId xmlns:p14="http://schemas.microsoft.com/office/powerpoint/2010/main" val="1041486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then lay down the extracellular matrix which is really the fibrotic component or the building blocks involved in that fibrotic component. And that matrix leads to crosslinking and accumulation, creating that fibrosis.</a:t>
            </a:r>
          </a:p>
        </p:txBody>
      </p:sp>
      <p:sp>
        <p:nvSpPr>
          <p:cNvPr id="4" name="Slide Number Placeholder 3"/>
          <p:cNvSpPr>
            <a:spLocks noGrp="1"/>
          </p:cNvSpPr>
          <p:nvPr>
            <p:ph type="sldNum" sz="quarter" idx="10"/>
          </p:nvPr>
        </p:nvSpPr>
        <p:spPr/>
        <p:txBody>
          <a:bodyPr/>
          <a:lstStyle/>
          <a:p>
            <a:fld id="{0C3C2E58-FE46-44B5-91A5-3EBFFD14A720}" type="slidenum">
              <a:rPr lang="en-US" smtClean="0"/>
              <a:t>29</a:t>
            </a:fld>
            <a:endParaRPr lang="en-US"/>
          </a:p>
        </p:txBody>
      </p:sp>
    </p:spTree>
    <p:extLst>
      <p:ext uri="{BB962C8B-B14F-4D97-AF65-F5344CB8AC3E}">
        <p14:creationId xmlns:p14="http://schemas.microsoft.com/office/powerpoint/2010/main" val="1901115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finally we see the alveolar collapse and re-epithelization of that region. As it gets sticky if you will, and the fibrosis shrinks down like any scar that you would have on the back of your hand, it causes restriction and a stiffness in the lung. This is just one of the little outlying possible mechanisms that's been proposed to help put the context of the disease into place.</a:t>
            </a:r>
          </a:p>
        </p:txBody>
      </p:sp>
      <p:sp>
        <p:nvSpPr>
          <p:cNvPr id="4" name="Slide Number Placeholder 3"/>
          <p:cNvSpPr>
            <a:spLocks noGrp="1"/>
          </p:cNvSpPr>
          <p:nvPr>
            <p:ph type="sldNum" sz="quarter" idx="10"/>
          </p:nvPr>
        </p:nvSpPr>
        <p:spPr/>
        <p:txBody>
          <a:bodyPr/>
          <a:lstStyle/>
          <a:p>
            <a:fld id="{0C3C2E58-FE46-44B5-91A5-3EBFFD14A720}" type="slidenum">
              <a:rPr lang="en-US" smtClean="0"/>
              <a:t>30</a:t>
            </a:fld>
            <a:endParaRPr lang="en-US"/>
          </a:p>
        </p:txBody>
      </p:sp>
    </p:spTree>
    <p:extLst>
      <p:ext uri="{BB962C8B-B14F-4D97-AF65-F5344CB8AC3E}">
        <p14:creationId xmlns:p14="http://schemas.microsoft.com/office/powerpoint/2010/main" val="328421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interstitial lung disease? It’s variable diseases that involve the </a:t>
            </a:r>
            <a:r>
              <a:rPr lang="en-US" dirty="0" err="1"/>
              <a:t>interstitium</a:t>
            </a:r>
            <a:r>
              <a:rPr lang="en-US" dirty="0"/>
              <a:t> of the lung. They don't necessarily involve all the other aspects, although there can be some involvement of all the other air spaces, but that fine lattice work that constitutes the </a:t>
            </a:r>
            <a:r>
              <a:rPr lang="en-US" dirty="0" err="1"/>
              <a:t>interstitium</a:t>
            </a:r>
            <a:r>
              <a:rPr lang="en-US" dirty="0"/>
              <a:t> of the lung is the primary area where the disease manifests. Typically you can see this on chest x-ray. You can see it more in greater detail on a chest CT and it involves both lungs diffusely. Sometimes upper lobes might be more involved, sometimes the lower lobes, but invariably it is a form of diffuse parenchymal lung disease. </a:t>
            </a:r>
          </a:p>
        </p:txBody>
      </p:sp>
      <p:sp>
        <p:nvSpPr>
          <p:cNvPr id="4" name="Slide Number Placeholder 3"/>
          <p:cNvSpPr>
            <a:spLocks noGrp="1"/>
          </p:cNvSpPr>
          <p:nvPr>
            <p:ph type="sldNum" sz="quarter" idx="10"/>
          </p:nvPr>
        </p:nvSpPr>
        <p:spPr/>
        <p:txBody>
          <a:bodyPr/>
          <a:lstStyle/>
          <a:p>
            <a:fld id="{0C3C2E58-FE46-44B5-91A5-3EBFFD14A720}" type="slidenum">
              <a:rPr lang="en-US" smtClean="0"/>
              <a:t>4</a:t>
            </a:fld>
            <a:endParaRPr lang="en-US"/>
          </a:p>
        </p:txBody>
      </p:sp>
    </p:spTree>
    <p:extLst>
      <p:ext uri="{BB962C8B-B14F-4D97-AF65-F5344CB8AC3E}">
        <p14:creationId xmlns:p14="http://schemas.microsoft.com/office/powerpoint/2010/main" val="4152954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on this last portion of the build slide, what we see is an integration of really two parts. The first is showing some of the mechanisms involved and their interaction with various interventions. Those might include things like N-acetylcysteine, lebrikizumab,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and pirfenidone and other molecular antibodies acting at the various portions. What that's showing you is, that the particular agents in development are really starting to focus in a far more targeted fashion at where the mechanisms of action may be occurring. Directed molecular activity at the immune activation, less directed activity involving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and pirfenidone at fibroblast recruitment and certainly at fibroblast activation. And then finally directed molecular activity at the accumulation and cross-linking of the alveolar matrix.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last part is really integrating the underlying genetics. We know that there's a clear predilection in these patients involving certain predispositions of common polymorphisms and uncommon polymorphisms. A largest group being the </a:t>
            </a:r>
            <a:r>
              <a:rPr lang="en-US" sz="1200" i="1" kern="1200" dirty="0">
                <a:solidFill>
                  <a:schemeClr val="tx1"/>
                </a:solidFill>
                <a:effectLst/>
                <a:latin typeface="+mn-lt"/>
                <a:ea typeface="+mn-ea"/>
                <a:cs typeface="+mn-cs"/>
              </a:rPr>
              <a:t>MUC5B</a:t>
            </a:r>
            <a:r>
              <a:rPr lang="en-US" sz="1200" kern="1200" dirty="0">
                <a:solidFill>
                  <a:schemeClr val="tx1"/>
                </a:solidFill>
                <a:effectLst/>
                <a:latin typeface="+mn-lt"/>
                <a:ea typeface="+mn-ea"/>
                <a:cs typeface="+mn-cs"/>
              </a:rPr>
              <a:t> polymorphism, which represents about 35% of the patients. Now this is not an abnormal polymorphism. It's very important to recognize that. It exists in 10% of the populous and 35% of the patients. So 10% of the populous is certainly not abnormal, it's just a minority of them. We know that by risk stratifying for these things, that we can try to begin to understand where the effects may be in this hypothesis over the possible mechanisms involved in initiating alveolar fibrosis.</a:t>
            </a:r>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31</a:t>
            </a:fld>
            <a:endParaRPr lang="en-US"/>
          </a:p>
        </p:txBody>
      </p:sp>
    </p:spTree>
    <p:extLst>
      <p:ext uri="{BB962C8B-B14F-4D97-AF65-F5344CB8AC3E}">
        <p14:creationId xmlns:p14="http://schemas.microsoft.com/office/powerpoint/2010/main" val="302132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32</a:t>
            </a:fld>
            <a:endParaRPr lang="en-US"/>
          </a:p>
        </p:txBody>
      </p:sp>
    </p:spTree>
    <p:extLst>
      <p:ext uri="{BB962C8B-B14F-4D97-AF65-F5344CB8AC3E}">
        <p14:creationId xmlns:p14="http://schemas.microsoft.com/office/powerpoint/2010/main" val="2039525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think about it, in summary, we have many possible mechanisms of action with a cascade that's been demonstrated to  you by that last figure. The first is really the integration of the injury with the repair process, the accumulation of the immune activation system. The fibroblast being mediated into myofibroblast and immortalization if you will with proliferation. And the loss of the epithelial integrity. What that does though is provide a framework for where individualized therapies may be developed and directed at each step. And hopefully provide a cascade of steps that can then be used in concert to have a greater impact on the disease. Then finally how the genetics may play some role in mediating that process.</a:t>
            </a:r>
          </a:p>
        </p:txBody>
      </p:sp>
      <p:sp>
        <p:nvSpPr>
          <p:cNvPr id="4" name="Slide Number Placeholder 3"/>
          <p:cNvSpPr>
            <a:spLocks noGrp="1"/>
          </p:cNvSpPr>
          <p:nvPr>
            <p:ph type="sldNum" sz="quarter" idx="10"/>
          </p:nvPr>
        </p:nvSpPr>
        <p:spPr/>
        <p:txBody>
          <a:bodyPr/>
          <a:lstStyle/>
          <a:p>
            <a:fld id="{0C3C2E58-FE46-44B5-91A5-3EBFFD14A720}" type="slidenum">
              <a:rPr lang="en-US" smtClean="0"/>
              <a:t>33</a:t>
            </a:fld>
            <a:endParaRPr lang="en-US"/>
          </a:p>
        </p:txBody>
      </p:sp>
    </p:spTree>
    <p:extLst>
      <p:ext uri="{BB962C8B-B14F-4D97-AF65-F5344CB8AC3E}">
        <p14:creationId xmlns:p14="http://schemas.microsoft.com/office/powerpoint/2010/main" val="379246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Dr. Imre </a:t>
            </a:r>
            <a:r>
              <a:rPr lang="en-US" dirty="0" err="1"/>
              <a:t>Noth</a:t>
            </a:r>
            <a:r>
              <a:rPr lang="en-US" dirty="0"/>
              <a:t>, I'm a professor of medicine and Chief of the Division of Pulmonary and Critical Care Medicine at the University of Virginia. I also run a translational research lab involved in genetics and genomics of IPF. </a:t>
            </a:r>
          </a:p>
          <a:p>
            <a:r>
              <a:rPr lang="en-US" dirty="0"/>
              <a:t>In this module we will discuss the evaluation and diagnosis of interstitial lung disease. We will talk about the role of history and physical examination, biopsy, pulmonary function testing, and other laboratory measures. We will also discuss risk factors and comorbidities for interstitial pulmonary fibrosis. And last, we will talk about the importance of a multi-disciplinary care team.</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34</a:t>
            </a:fld>
            <a:endParaRPr lang="en-US"/>
          </a:p>
        </p:txBody>
      </p:sp>
    </p:spTree>
    <p:extLst>
      <p:ext uri="{BB962C8B-B14F-4D97-AF65-F5344CB8AC3E}">
        <p14:creationId xmlns:p14="http://schemas.microsoft.com/office/powerpoint/2010/main" val="4190365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well, at first you notice that subway map and I'm going to show you here how this confusion kind of continues but I want it in a more conceptual fashion. So this diagnostic algorithm for ILD helps marry the key things that we always engage in, in any approach in medicine.</a:t>
            </a:r>
          </a:p>
        </p:txBody>
      </p:sp>
      <p:sp>
        <p:nvSpPr>
          <p:cNvPr id="4" name="Slide Number Placeholder 3"/>
          <p:cNvSpPr>
            <a:spLocks noGrp="1"/>
          </p:cNvSpPr>
          <p:nvPr>
            <p:ph type="sldNum" sz="quarter" idx="10"/>
          </p:nvPr>
        </p:nvSpPr>
        <p:spPr/>
        <p:txBody>
          <a:bodyPr/>
          <a:lstStyle/>
          <a:p>
            <a:fld id="{0C3C2E58-FE46-44B5-91A5-3EBFFD14A720}" type="slidenum">
              <a:rPr lang="en-US" smtClean="0"/>
              <a:t>35</a:t>
            </a:fld>
            <a:endParaRPr lang="en-US"/>
          </a:p>
        </p:txBody>
      </p:sp>
    </p:spTree>
    <p:extLst>
      <p:ext uri="{BB962C8B-B14F-4D97-AF65-F5344CB8AC3E}">
        <p14:creationId xmlns:p14="http://schemas.microsoft.com/office/powerpoint/2010/main" val="1525377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really our clinical suspicion for whatever the underlying disease process is and the second is the integration of the objective data. What this slide has done is shown you that process. So when we have a patient with a suspected ILD, our first role is really just to ask ourselves, "Is there a high suspicion for IPF, some suspicion, or low suspicion?" The most powerful tool that we have is the high-resolution CT scan. I'll talk a little bit more about that. But the first part is, identifying if there are other causes, and then integrating that in to the data and then integrating the possible patterns that we see on that CT scan to make a diagnosis.</a:t>
            </a:r>
          </a:p>
        </p:txBody>
      </p:sp>
      <p:sp>
        <p:nvSpPr>
          <p:cNvPr id="4" name="Slide Number Placeholder 3"/>
          <p:cNvSpPr>
            <a:spLocks noGrp="1"/>
          </p:cNvSpPr>
          <p:nvPr>
            <p:ph type="sldNum" sz="quarter" idx="10"/>
          </p:nvPr>
        </p:nvSpPr>
        <p:spPr/>
        <p:txBody>
          <a:bodyPr/>
          <a:lstStyle/>
          <a:p>
            <a:fld id="{0C3C2E58-FE46-44B5-91A5-3EBFFD14A720}" type="slidenum">
              <a:rPr lang="en-US" smtClean="0"/>
              <a:t>36</a:t>
            </a:fld>
            <a:endParaRPr lang="en-US"/>
          </a:p>
        </p:txBody>
      </p:sp>
    </p:spTree>
    <p:extLst>
      <p:ext uri="{BB962C8B-B14F-4D97-AF65-F5344CB8AC3E}">
        <p14:creationId xmlns:p14="http://schemas.microsoft.com/office/powerpoint/2010/main" val="2731006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the portion of the build, you see that there's an integration of the green line, if you will, which incorporates the clinical suspicion with the CT data to help build out a possible diagnosis. If the CT scan is consistent with the usual interstitial pattern, you'll notice that with a high suspicion, we move directly towards diagnosis of IPF. Whereas, if there's only some suspicion, or only a possible UIP pattern, we move into considering a biopsy by video-assisted thoracoscopic approach. </a:t>
            </a:r>
          </a:p>
        </p:txBody>
      </p:sp>
      <p:sp>
        <p:nvSpPr>
          <p:cNvPr id="4" name="Slide Number Placeholder 3"/>
          <p:cNvSpPr>
            <a:spLocks noGrp="1"/>
          </p:cNvSpPr>
          <p:nvPr>
            <p:ph type="sldNum" sz="quarter" idx="10"/>
          </p:nvPr>
        </p:nvSpPr>
        <p:spPr/>
        <p:txBody>
          <a:bodyPr/>
          <a:lstStyle/>
          <a:p>
            <a:fld id="{0C3C2E58-FE46-44B5-91A5-3EBFFD14A720}" type="slidenum">
              <a:rPr lang="en-US" smtClean="0"/>
              <a:t>37</a:t>
            </a:fld>
            <a:endParaRPr lang="en-US"/>
          </a:p>
        </p:txBody>
      </p:sp>
    </p:spTree>
    <p:extLst>
      <p:ext uri="{BB962C8B-B14F-4D97-AF65-F5344CB8AC3E}">
        <p14:creationId xmlns:p14="http://schemas.microsoft.com/office/powerpoint/2010/main" val="1052686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on the red line, if it's an inconsistent pattern of the CT scan, this is where we're going to consider alternative diagnoses.</a:t>
            </a:r>
          </a:p>
        </p:txBody>
      </p:sp>
      <p:sp>
        <p:nvSpPr>
          <p:cNvPr id="4" name="Slide Number Placeholder 3"/>
          <p:cNvSpPr>
            <a:spLocks noGrp="1"/>
          </p:cNvSpPr>
          <p:nvPr>
            <p:ph type="sldNum" sz="quarter" idx="10"/>
          </p:nvPr>
        </p:nvSpPr>
        <p:spPr/>
        <p:txBody>
          <a:bodyPr/>
          <a:lstStyle/>
          <a:p>
            <a:fld id="{0C3C2E58-FE46-44B5-91A5-3EBFFD14A720}" type="slidenum">
              <a:rPr lang="en-US" smtClean="0"/>
              <a:t>38</a:t>
            </a:fld>
            <a:endParaRPr lang="en-US"/>
          </a:p>
        </p:txBody>
      </p:sp>
    </p:spTree>
    <p:extLst>
      <p:ext uri="{BB962C8B-B14F-4D97-AF65-F5344CB8AC3E}">
        <p14:creationId xmlns:p14="http://schemas.microsoft.com/office/powerpoint/2010/main" val="1793453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as we look at the approach from a pulmonary standpoint for the workup, we ask three questions. Is there a discernible cause for the ILD, and if not does it appear to be idiopathic pulmonary fibrosis? And then finally, if neither of the above, should a biopsy be done to further decipher the underlying process.</a:t>
            </a:r>
          </a:p>
        </p:txBody>
      </p:sp>
      <p:sp>
        <p:nvSpPr>
          <p:cNvPr id="4" name="Slide Number Placeholder 3"/>
          <p:cNvSpPr>
            <a:spLocks noGrp="1"/>
          </p:cNvSpPr>
          <p:nvPr>
            <p:ph type="sldNum" sz="quarter" idx="10"/>
          </p:nvPr>
        </p:nvSpPr>
        <p:spPr/>
        <p:txBody>
          <a:bodyPr/>
          <a:lstStyle/>
          <a:p>
            <a:fld id="{0C3C2E58-FE46-44B5-91A5-3EBFFD14A720}" type="slidenum">
              <a:rPr lang="en-US" smtClean="0"/>
              <a:t>39</a:t>
            </a:fld>
            <a:endParaRPr lang="en-US"/>
          </a:p>
        </p:txBody>
      </p:sp>
    </p:spTree>
    <p:extLst>
      <p:ext uri="{BB962C8B-B14F-4D97-AF65-F5344CB8AC3E}">
        <p14:creationId xmlns:p14="http://schemas.microsoft.com/office/powerpoint/2010/main" val="4050882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involved in the workup? Well the first things that we ask is, has this been around for a long time or is this acute? Is this acute or chronic? Are there possible exposures? This might involve the underlying job of the person, hobbies, things like, it might sound very eclectic, but glassblowers. </a:t>
            </a:r>
          </a:p>
          <a:p>
            <a:endParaRPr lang="en-US" dirty="0"/>
          </a:p>
          <a:p>
            <a:r>
              <a:rPr lang="en-US" dirty="0"/>
              <a:t>Now I spent 22 years in Chicago and silicosis and asbestosis were very high on the list because of the steel mills. Certainly mold from hot tubs or moldy basements. We ask ourselves about comorbidities and you'll see as we move forward, why this becomes so important. But it does become a question of pattern recognition because we know that there's a higher predilection to certain comorbidities with this diagnosis and the alternative diagnosis as well.  </a:t>
            </a:r>
          </a:p>
          <a:p>
            <a:endParaRPr lang="en-US" dirty="0"/>
          </a:p>
          <a:p>
            <a:r>
              <a:rPr lang="en-US" dirty="0"/>
              <a:t>And then we look for the evidence of auto-immune diseases. Things like mechanic's hands or sclerodactyly or arthritis. We are certainly going to look at the spirometry and the diffusion capacity. This helps us discern the level of restriction and whether it's present or not.</a:t>
            </a:r>
          </a:p>
        </p:txBody>
      </p:sp>
      <p:sp>
        <p:nvSpPr>
          <p:cNvPr id="4" name="Slide Number Placeholder 3"/>
          <p:cNvSpPr>
            <a:spLocks noGrp="1"/>
          </p:cNvSpPr>
          <p:nvPr>
            <p:ph type="sldNum" sz="quarter" idx="10"/>
          </p:nvPr>
        </p:nvSpPr>
        <p:spPr/>
        <p:txBody>
          <a:bodyPr/>
          <a:lstStyle/>
          <a:p>
            <a:fld id="{0C3C2E58-FE46-44B5-91A5-3EBFFD14A720}" type="slidenum">
              <a:rPr lang="en-US" smtClean="0"/>
              <a:t>40</a:t>
            </a:fld>
            <a:endParaRPr lang="en-US"/>
          </a:p>
        </p:txBody>
      </p:sp>
    </p:spTree>
    <p:extLst>
      <p:ext uri="{BB962C8B-B14F-4D97-AF65-F5344CB8AC3E}">
        <p14:creationId xmlns:p14="http://schemas.microsoft.com/office/powerpoint/2010/main" val="80952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side we have a demonstration pathologically of what normal alveola look like and to the right we have changes that might be seen with various forms of interstitial lung disease where there's diffuse fibrotic changes present through the lung. How  do we categorize interstitial lung disease, variably known as diffuse parenchymal lung disease? On this side you can see one of the categorizations, which is a little complex in terms of known cause or association, things like connective tissue disorders, occupational diseases. We have the broad group of idiopathic interstitial pneumonias. We have the </a:t>
            </a:r>
            <a:r>
              <a:rPr lang="en-US" dirty="0" err="1"/>
              <a:t>granulomatis</a:t>
            </a:r>
            <a:r>
              <a:rPr lang="en-US" dirty="0"/>
              <a:t> diseases and then we have other unique entities that are typically more rare, such as pulmonary alveolar proteinosis, </a:t>
            </a:r>
            <a:r>
              <a:rPr lang="en-US" dirty="0" err="1"/>
              <a:t>lymphangioleiomyomatosis</a:t>
            </a:r>
            <a:r>
              <a:rPr lang="en-US" dirty="0"/>
              <a:t>, and pulmonary Langerhans cell granulomatosis, all quite a mouthful.</a:t>
            </a:r>
          </a:p>
        </p:txBody>
      </p:sp>
      <p:sp>
        <p:nvSpPr>
          <p:cNvPr id="4" name="Slide Number Placeholder 3"/>
          <p:cNvSpPr>
            <a:spLocks noGrp="1"/>
          </p:cNvSpPr>
          <p:nvPr>
            <p:ph type="sldNum" sz="quarter" idx="10"/>
          </p:nvPr>
        </p:nvSpPr>
        <p:spPr/>
        <p:txBody>
          <a:bodyPr/>
          <a:lstStyle/>
          <a:p>
            <a:fld id="{0C3C2E58-FE46-44B5-91A5-3EBFFD14A720}" type="slidenum">
              <a:rPr lang="en-US" smtClean="0"/>
              <a:t>5</a:t>
            </a:fld>
            <a:endParaRPr lang="en-US"/>
          </a:p>
        </p:txBody>
      </p:sp>
    </p:spTree>
    <p:extLst>
      <p:ext uri="{BB962C8B-B14F-4D97-AF65-F5344CB8AC3E}">
        <p14:creationId xmlns:p14="http://schemas.microsoft.com/office/powerpoint/2010/main" val="1835241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 work, this is highly important in discerning whether or not an auto-immune disease is present. Now it's true that some of the lab work such as an ANA and an ESR may be elevated in the elderly. But the other ones become very, very specific and very important to certain disease processes. Things like an SCL-70 which will be highly indicative of an underlying scleroderma process, or an SS-A or an SS-B which would suggest Sjogren’s. Alternatively, something like an </a:t>
            </a:r>
            <a:r>
              <a:rPr lang="en-US" dirty="0" err="1"/>
              <a:t>antisynthetase</a:t>
            </a:r>
            <a:r>
              <a:rPr lang="en-US" dirty="0"/>
              <a:t> testing with an anti-Jo would suggest polymyositis.</a:t>
            </a:r>
          </a:p>
          <a:p>
            <a:r>
              <a:rPr lang="en-US" dirty="0"/>
              <a:t> </a:t>
            </a:r>
          </a:p>
          <a:p>
            <a:r>
              <a:rPr lang="en-US" dirty="0"/>
              <a:t>But most importantly is the high-resolution CT scan because it helps us get at the pathology without needing a biopsy. We know that if there is a usual interstitial pneumonia pattern, on the CT scan, it's almost certainly going to be there on the biopsy as well. What we are really trying to discern is whether or not something else maybe present, such as a non-specific interstitial pneumonia pattern or a hypersensitivity pneumonitis pattern.</a:t>
            </a:r>
          </a:p>
        </p:txBody>
      </p:sp>
      <p:sp>
        <p:nvSpPr>
          <p:cNvPr id="4" name="Slide Number Placeholder 3"/>
          <p:cNvSpPr>
            <a:spLocks noGrp="1"/>
          </p:cNvSpPr>
          <p:nvPr>
            <p:ph type="sldNum" sz="quarter" idx="10"/>
          </p:nvPr>
        </p:nvSpPr>
        <p:spPr/>
        <p:txBody>
          <a:bodyPr/>
          <a:lstStyle/>
          <a:p>
            <a:fld id="{0C3C2E58-FE46-44B5-91A5-3EBFFD14A720}" type="slidenum">
              <a:rPr lang="en-US" smtClean="0"/>
              <a:t>41</a:t>
            </a:fld>
            <a:endParaRPr lang="en-US"/>
          </a:p>
        </p:txBody>
      </p:sp>
    </p:spTree>
    <p:extLst>
      <p:ext uri="{BB962C8B-B14F-4D97-AF65-F5344CB8AC3E}">
        <p14:creationId xmlns:p14="http://schemas.microsoft.com/office/powerpoint/2010/main" val="1953901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CT scan, we get more information than just the biopsy possibilities. Our radiology colleagues are very good at helping us. So, some of the first questions are really corollaries to the underlying pathology. Is it reticular or is it nodular? If it reticular, it's going to suggest an interstitial process, if it's nodular, it's going to suggest a granulomatous process. If its interstitial, is there ground glass? Ground glass would represent an alveolitis.</a:t>
            </a:r>
          </a:p>
          <a:p>
            <a:endParaRPr lang="en-US" dirty="0"/>
          </a:p>
          <a:p>
            <a:r>
              <a:rPr lang="en-US" dirty="0"/>
              <a:t>And where is it predominant? Upper versus lower, peripheral versus central. You see upper lobe predominance would suggest things like silicosis. A peripheral process would suggest something more like usual interstitial pneumonia pattern, whereas the central would exclude it. The truth is that as I said, our radiology colleagues would be able to make a definitive diagnosis here 60-80% of the time depending on the underlying pattern.</a:t>
            </a:r>
          </a:p>
        </p:txBody>
      </p:sp>
      <p:sp>
        <p:nvSpPr>
          <p:cNvPr id="4" name="Slide Number Placeholder 3"/>
          <p:cNvSpPr>
            <a:spLocks noGrp="1"/>
          </p:cNvSpPr>
          <p:nvPr>
            <p:ph type="sldNum" sz="quarter" idx="10"/>
          </p:nvPr>
        </p:nvSpPr>
        <p:spPr/>
        <p:txBody>
          <a:bodyPr/>
          <a:lstStyle/>
          <a:p>
            <a:fld id="{0C3C2E58-FE46-44B5-91A5-3EBFFD14A720}" type="slidenum">
              <a:rPr lang="en-US" smtClean="0"/>
              <a:t>42</a:t>
            </a:fld>
            <a:endParaRPr lang="en-US"/>
          </a:p>
        </p:txBody>
      </p:sp>
    </p:spTree>
    <p:extLst>
      <p:ext uri="{BB962C8B-B14F-4D97-AF65-F5344CB8AC3E}">
        <p14:creationId xmlns:p14="http://schemas.microsoft.com/office/powerpoint/2010/main" val="2993133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utility of a lung biopsy? This is going to vary greatly depending on what you think it is. We know that a transbronchial biopsy in the setting of something that's granulomatous could be very high. An example would be sarcoidosis, where we know that 90-96% will be attainable by transbronchial biopsy. But for something that's not going to be granulomatous, the transbronchial biopsy may have very low yields, under 38%. And certainly a video-assisted thoracoscopic biopsy or an open lung biopsy is not always required. But when it is, we want to get two sources. And that's to get confirmatory biopsies so that we're not biased by acquisition. Areas of honeycombing should be avoided because those are always going to represent end-stage lung disease.  </a:t>
            </a:r>
          </a:p>
          <a:p>
            <a:endParaRPr lang="en-US" dirty="0"/>
          </a:p>
          <a:p>
            <a:r>
              <a:rPr lang="en-US" dirty="0"/>
              <a:t>Now the bronchoalveolar lavage fluid may be useful in certain instances, primarily infectious etiologies. But other things like pulmonary alveolar prognosis, certainly things like a suspected malignancy or drug-induced lesions, such as pulmonary interstitial eosinophilic syndromes where you might see a rise in the underlying eosinophil counts.</a:t>
            </a:r>
          </a:p>
        </p:txBody>
      </p:sp>
      <p:sp>
        <p:nvSpPr>
          <p:cNvPr id="4" name="Slide Number Placeholder 3"/>
          <p:cNvSpPr>
            <a:spLocks noGrp="1"/>
          </p:cNvSpPr>
          <p:nvPr>
            <p:ph type="sldNum" sz="quarter" idx="10"/>
          </p:nvPr>
        </p:nvSpPr>
        <p:spPr/>
        <p:txBody>
          <a:bodyPr/>
          <a:lstStyle/>
          <a:p>
            <a:fld id="{0C3C2E58-FE46-44B5-91A5-3EBFFD14A720}" type="slidenum">
              <a:rPr lang="en-US" smtClean="0"/>
              <a:t>43</a:t>
            </a:fld>
            <a:endParaRPr lang="en-US"/>
          </a:p>
        </p:txBody>
      </p:sp>
    </p:spTree>
    <p:extLst>
      <p:ext uri="{BB962C8B-B14F-4D97-AF65-F5344CB8AC3E}">
        <p14:creationId xmlns:p14="http://schemas.microsoft.com/office/powerpoint/2010/main" val="279330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now is a challenging time for more IPF more than ever to really make the right diagnosis. And this is because making the right diagnosis has become not only constant challenge but has more impact now than it ever has. So this slide showing you a great study out of Columbia few years ago demonstrates the sooner patients are referred to a specialized center the better they do. And that's independent of how severe they are sick. That's really important, and I think it reflects a few key details.</a:t>
            </a:r>
          </a:p>
          <a:p>
            <a:r>
              <a:rPr lang="en-US" dirty="0"/>
              <a:t> </a:t>
            </a:r>
          </a:p>
          <a:p>
            <a:r>
              <a:rPr lang="en-US" dirty="0"/>
              <a:t>It isn't that referral centers are smarter, it's that usually they have a greater resource allocation to these specific and uncommon diseases. And it's simply the Henry Ford principle of patient care. The more you do things over and over again with an algorithm the greater the likelihood you are going to make an impact in these patients' lives. And so often these patients see multiple doctors before getting the correct diagnosis and that's really a reflection in the uncommon nature of these diseases with a really common set of symptoms leading doctors to look at other things first, that's normal. But it's important that we raise the awareness and get them to specialized centers sooner rather than later.</a:t>
            </a:r>
          </a:p>
        </p:txBody>
      </p:sp>
      <p:sp>
        <p:nvSpPr>
          <p:cNvPr id="4" name="Slide Number Placeholder 3"/>
          <p:cNvSpPr>
            <a:spLocks noGrp="1"/>
          </p:cNvSpPr>
          <p:nvPr>
            <p:ph type="sldNum" sz="quarter" idx="10"/>
          </p:nvPr>
        </p:nvSpPr>
        <p:spPr/>
        <p:txBody>
          <a:bodyPr/>
          <a:lstStyle/>
          <a:p>
            <a:fld id="{0C3C2E58-FE46-44B5-91A5-3EBFFD14A720}" type="slidenum">
              <a:rPr lang="en-US" smtClean="0"/>
              <a:t>44</a:t>
            </a:fld>
            <a:endParaRPr lang="en-US"/>
          </a:p>
        </p:txBody>
      </p:sp>
    </p:spTree>
    <p:extLst>
      <p:ext uri="{BB962C8B-B14F-4D97-AF65-F5344CB8AC3E}">
        <p14:creationId xmlns:p14="http://schemas.microsoft.com/office/powerpoint/2010/main" val="1233319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now is a challenging time for more IPF more than ever to really make the right diagnosis. And this is because making the right diagnosis has become not only constant challenge but has more impact now than it ever has. So this slide showing you a great study out of Columbia few years ago demonstrates the sooner patients are referred to a specialized center the better they do. And that's independent of how severe they are sick. That's really important, and I think it reflects a few key details. </a:t>
            </a:r>
          </a:p>
          <a:p>
            <a:endParaRPr lang="en-US" dirty="0"/>
          </a:p>
          <a:p>
            <a:r>
              <a:rPr lang="en-US" dirty="0"/>
              <a:t>It isn't that referral centers are smarter, it's that usually they have a greater resource allocation to these specific and uncommon diseases. And it's simply the Henry Ford principle of patient care. The more you do things over and over again with an algorithm the greater the likelihood you are going to make an impact in these patients' lives. And so often these patients see multiple doctors before getting the correct diagnosis and that's really a reflection in the uncommon nature of these diseases with a really common set of symptoms leading doctors to look at other things first, that's normal. But it's important that we raise the awareness and get them to specialized centers sooner rather than later.</a:t>
            </a:r>
          </a:p>
        </p:txBody>
      </p:sp>
      <p:sp>
        <p:nvSpPr>
          <p:cNvPr id="4" name="Slide Number Placeholder 3"/>
          <p:cNvSpPr>
            <a:spLocks noGrp="1"/>
          </p:cNvSpPr>
          <p:nvPr>
            <p:ph type="sldNum" sz="quarter" idx="10"/>
          </p:nvPr>
        </p:nvSpPr>
        <p:spPr/>
        <p:txBody>
          <a:bodyPr/>
          <a:lstStyle/>
          <a:p>
            <a:fld id="{0C3C2E58-FE46-44B5-91A5-3EBFFD14A720}" type="slidenum">
              <a:rPr lang="en-US" smtClean="0"/>
              <a:t>45</a:t>
            </a:fld>
            <a:endParaRPr lang="en-US"/>
          </a:p>
        </p:txBody>
      </p:sp>
    </p:spTree>
    <p:extLst>
      <p:ext uri="{BB962C8B-B14F-4D97-AF65-F5344CB8AC3E}">
        <p14:creationId xmlns:p14="http://schemas.microsoft.com/office/powerpoint/2010/main" val="1622912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that usual interstitial pneumonia pattern? Here we have the CT scans demonstrating that what we can see the honeycomb pattern on the edge or the outside of the lung. These are holes, cystic holes that are seen when they are present, there's a greater than 95% chance that if you biopsy this patient the surgical biopsy will show its usual interstitial pneumonia pattern. </a:t>
            </a:r>
          </a:p>
        </p:txBody>
      </p:sp>
      <p:sp>
        <p:nvSpPr>
          <p:cNvPr id="4" name="Slide Number Placeholder 3"/>
          <p:cNvSpPr>
            <a:spLocks noGrp="1"/>
          </p:cNvSpPr>
          <p:nvPr>
            <p:ph type="sldNum" sz="quarter" idx="10"/>
          </p:nvPr>
        </p:nvSpPr>
        <p:spPr/>
        <p:txBody>
          <a:bodyPr/>
          <a:lstStyle/>
          <a:p>
            <a:fld id="{0C3C2E58-FE46-44B5-91A5-3EBFFD14A720}" type="slidenum">
              <a:rPr lang="en-US" smtClean="0"/>
              <a:t>46</a:t>
            </a:fld>
            <a:endParaRPr lang="en-US"/>
          </a:p>
        </p:txBody>
      </p:sp>
    </p:spTree>
    <p:extLst>
      <p:ext uri="{BB962C8B-B14F-4D97-AF65-F5344CB8AC3E}">
        <p14:creationId xmlns:p14="http://schemas.microsoft.com/office/powerpoint/2010/main" val="3557431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term is important. All that means is the usual or most common type of scar. When you look at this slide it really says everything we need to see. At first what you notice is the just the position of the normal lung and on the left side of the slide versus abnormal fibrotic tissue on the right.</a:t>
            </a:r>
          </a:p>
        </p:txBody>
      </p:sp>
      <p:sp>
        <p:nvSpPr>
          <p:cNvPr id="4" name="Slide Number Placeholder 3"/>
          <p:cNvSpPr>
            <a:spLocks noGrp="1"/>
          </p:cNvSpPr>
          <p:nvPr>
            <p:ph type="sldNum" sz="quarter" idx="10"/>
          </p:nvPr>
        </p:nvSpPr>
        <p:spPr/>
        <p:txBody>
          <a:bodyPr/>
          <a:lstStyle/>
          <a:p>
            <a:fld id="{0C3C2E58-FE46-44B5-91A5-3EBFFD14A720}" type="slidenum">
              <a:rPr lang="en-US" smtClean="0"/>
              <a:t>47</a:t>
            </a:fld>
            <a:endParaRPr lang="en-US"/>
          </a:p>
        </p:txBody>
      </p:sp>
    </p:spTree>
    <p:extLst>
      <p:ext uri="{BB962C8B-B14F-4D97-AF65-F5344CB8AC3E}">
        <p14:creationId xmlns:p14="http://schemas.microsoft.com/office/powerpoint/2010/main" val="2732867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in the center when we do the build on the slide you see what called the fibroblastic foci these are the fiberglass lined in parallel leading, they are the leading edge of the extra side of the matrix. This is where the scar tissues gets deposited.</a:t>
            </a:r>
          </a:p>
        </p:txBody>
      </p:sp>
      <p:sp>
        <p:nvSpPr>
          <p:cNvPr id="4" name="Slide Number Placeholder 3"/>
          <p:cNvSpPr>
            <a:spLocks noGrp="1"/>
          </p:cNvSpPr>
          <p:nvPr>
            <p:ph type="sldNum" sz="quarter" idx="10"/>
          </p:nvPr>
        </p:nvSpPr>
        <p:spPr/>
        <p:txBody>
          <a:bodyPr/>
          <a:lstStyle/>
          <a:p>
            <a:fld id="{0C3C2E58-FE46-44B5-91A5-3EBFFD14A720}" type="slidenum">
              <a:rPr lang="en-US" smtClean="0"/>
              <a:t>48</a:t>
            </a:fld>
            <a:endParaRPr lang="en-US"/>
          </a:p>
        </p:txBody>
      </p:sp>
    </p:spTree>
    <p:extLst>
      <p:ext uri="{BB962C8B-B14F-4D97-AF65-F5344CB8AC3E}">
        <p14:creationId xmlns:p14="http://schemas.microsoft.com/office/powerpoint/2010/main" val="2643837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also important to recognize is the term simply means the most common type of scar, it does not mean IPF. For it to be IPF, it has to be without an etiology. You can certainly have this pathology with an etiology. And we have the two examples here of the UIP pattern in panel A versus this far more blue pattern if you see in slide B portion, and that really represents the greater increase in cellular inflammation. It's far too blue to be IPF.</a:t>
            </a:r>
          </a:p>
        </p:txBody>
      </p:sp>
      <p:sp>
        <p:nvSpPr>
          <p:cNvPr id="4" name="Slide Number Placeholder 3"/>
          <p:cNvSpPr>
            <a:spLocks noGrp="1"/>
          </p:cNvSpPr>
          <p:nvPr>
            <p:ph type="sldNum" sz="quarter" idx="10"/>
          </p:nvPr>
        </p:nvSpPr>
        <p:spPr/>
        <p:txBody>
          <a:bodyPr/>
          <a:lstStyle/>
          <a:p>
            <a:fld id="{0C3C2E58-FE46-44B5-91A5-3EBFFD14A720}" type="slidenum">
              <a:rPr lang="en-US" smtClean="0"/>
              <a:t>49</a:t>
            </a:fld>
            <a:endParaRPr lang="en-US"/>
          </a:p>
        </p:txBody>
      </p:sp>
    </p:spTree>
    <p:extLst>
      <p:ext uri="{BB962C8B-B14F-4D97-AF65-F5344CB8AC3E}">
        <p14:creationId xmlns:p14="http://schemas.microsoft.com/office/powerpoint/2010/main" val="713331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50</a:t>
            </a:fld>
            <a:endParaRPr lang="en-US"/>
          </a:p>
        </p:txBody>
      </p:sp>
    </p:spTree>
    <p:extLst>
      <p:ext uri="{BB962C8B-B14F-4D97-AF65-F5344CB8AC3E}">
        <p14:creationId xmlns:p14="http://schemas.microsoft.com/office/powerpoint/2010/main" val="160847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next side you see perhaps a more pragmatic, easier way to categorize these diseases. The pneumonic is quite easy. There's five I's, a C, and an N. If you think about these six or seven broad categories, you'll cover all the different diseases that can give you interstitial lung disease. Under the </a:t>
            </a:r>
            <a:r>
              <a:rPr lang="en-US" dirty="0" err="1"/>
              <a:t>idiopathics</a:t>
            </a:r>
            <a:r>
              <a:rPr lang="en-US" dirty="0"/>
              <a:t> we have the IIPs, or idiopathic interstitial pneumonias, and we have our alphabet soup shown on the right of the different disorders, the most common being idiopathic pulmonary fibrosis. Then, we have nonspecific interstitial pneumonia (NSIP), cryptogenic organizing pneumonia (COP), respiratory bronchiolitis interstitial lung disease (RB-ILD), et cetera. Other idiopathic entities include sarcoidosis, amyloidosis, and some of the other rare entities that I mentioned previously.</a:t>
            </a:r>
          </a:p>
        </p:txBody>
      </p:sp>
      <p:sp>
        <p:nvSpPr>
          <p:cNvPr id="4" name="Slide Number Placeholder 3"/>
          <p:cNvSpPr>
            <a:spLocks noGrp="1"/>
          </p:cNvSpPr>
          <p:nvPr>
            <p:ph type="sldNum" sz="quarter" idx="10"/>
          </p:nvPr>
        </p:nvSpPr>
        <p:spPr/>
        <p:txBody>
          <a:bodyPr/>
          <a:lstStyle/>
          <a:p>
            <a:fld id="{0C3C2E58-FE46-44B5-91A5-3EBFFD14A720}" type="slidenum">
              <a:rPr lang="en-US" smtClean="0"/>
              <a:t>6</a:t>
            </a:fld>
            <a:endParaRPr lang="en-US"/>
          </a:p>
        </p:txBody>
      </p:sp>
    </p:spTree>
    <p:extLst>
      <p:ext uri="{BB962C8B-B14F-4D97-AF65-F5344CB8AC3E}">
        <p14:creationId xmlns:p14="http://schemas.microsoft.com/office/powerpoint/2010/main" val="1855694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what does this mean in the patient? Well, how do patients with IPF often present? The most common presentation is shortness of breath and usually on exertion. They often present with the dry cough, with some measure of fatigue, with exertional dyspnea so exercise de-saturation. This is a key point if you have abnormal normal lungs with scarring you are going to drop your oxygen level when you exercise. When you have normal lungs your oxygen level actually goes up. The Velcro rales or crackles at the lung base are going to be present there almost universally. And the clubbing on the fingers and toes may be present about 50-75%. It's often discovered incidentally usually on a routine chest x-ray or CT scan and as I mentioned on the previous CT scans that I showed you, we really see it at the bases. It's been noted down on fluoroscopy for cardiac catheterization. And what we really discovered often while taking a family history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51</a:t>
            </a:fld>
            <a:endParaRPr lang="en-US"/>
          </a:p>
        </p:txBody>
      </p:sp>
    </p:spTree>
    <p:extLst>
      <p:ext uri="{BB962C8B-B14F-4D97-AF65-F5344CB8AC3E}">
        <p14:creationId xmlns:p14="http://schemas.microsoft.com/office/powerpoint/2010/main" val="3996725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let's talk a little bit about dyspnea or shortness of breath. </a:t>
            </a:r>
          </a:p>
          <a:p>
            <a:r>
              <a:rPr lang="en-US" dirty="0"/>
              <a:t>It is important to recognize that the patient is really going to come in complaining of that, and this is why it take so much time to work them up. We know that there are roughly 16 million Americans with COPD who are going to have some presentation of shortness of breath. Heart failure 5.1 million Americans, whereas IPF is only going to be represented by the 136 thousand cases. Now what's, one of the things I like to teach the medical students about, number one cause of dyspnea world-wide, anemia, and it's going to dwarf all of these.</a:t>
            </a:r>
          </a:p>
        </p:txBody>
      </p:sp>
      <p:sp>
        <p:nvSpPr>
          <p:cNvPr id="4" name="Slide Number Placeholder 3"/>
          <p:cNvSpPr>
            <a:spLocks noGrp="1"/>
          </p:cNvSpPr>
          <p:nvPr>
            <p:ph type="sldNum" sz="quarter" idx="10"/>
          </p:nvPr>
        </p:nvSpPr>
        <p:spPr/>
        <p:txBody>
          <a:bodyPr/>
          <a:lstStyle/>
          <a:p>
            <a:fld id="{0C3C2E58-FE46-44B5-91A5-3EBFFD14A720}" type="slidenum">
              <a:rPr lang="en-US" smtClean="0"/>
              <a:t>52</a:t>
            </a:fld>
            <a:endParaRPr lang="en-US"/>
          </a:p>
        </p:txBody>
      </p:sp>
    </p:spTree>
    <p:extLst>
      <p:ext uri="{BB962C8B-B14F-4D97-AF65-F5344CB8AC3E}">
        <p14:creationId xmlns:p14="http://schemas.microsoft.com/office/powerpoint/2010/main" val="220351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really context is important, where you are, who you are and what the other common risk factor looks like. So, when we think about that we quickly realize, that this is the disease of the elderly, it's three times more common in an 80-year-old than a 50-year-old. It's a male predominant disease; 4:1 more in men than in women. We know there's a high predilection towards smoking. We know there are  higher rates of reflux disease, 60-80% will have some measure of reflux.   </a:t>
            </a:r>
          </a:p>
          <a:p>
            <a:endParaRPr lang="en-US" dirty="0"/>
          </a:p>
          <a:p>
            <a:r>
              <a:rPr lang="en-US" dirty="0"/>
              <a:t>We know that they have often had exposure of some kind, even though those may not have been an etiology. So exposures to metal dust or wood dust and as we mentioned in a previous module, our genetic predisposition.</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53</a:t>
            </a:fld>
            <a:endParaRPr lang="en-US"/>
          </a:p>
        </p:txBody>
      </p:sp>
    </p:spTree>
    <p:extLst>
      <p:ext uri="{BB962C8B-B14F-4D97-AF65-F5344CB8AC3E}">
        <p14:creationId xmlns:p14="http://schemas.microsoft.com/office/powerpoint/2010/main" val="3086343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those comorbidities look like and what are their impact?  This is a great study out of the German natural history cohort that looked at 272 patients in the tertiary care database and comorbidities mattered. Not only were they implicative of the disease, but they also implied differences in survival. So here we have a long list of multiple comorbidities associated with interstitial pulmonary fibrosis at higher rates. Things like coronary disease which is 4 times more likely. Lung cancer rates, reflux disease, depression, anxiety, venous thromboembolic disease. But you will notice the asterisked ones. You are more likely to die when you have these elements. Coronary disease. highly implicative of an increase in death. Lung cancer certainly more so. And even reflux disease seems to have some impact. We know that the median survival is decreased from 66 months </a:t>
            </a:r>
            <a:r>
              <a:rPr lang="en-US"/>
              <a:t>to 12 </a:t>
            </a:r>
            <a:r>
              <a:rPr lang="en-US" dirty="0"/>
              <a:t>months with 6 reported comorbidities.</a:t>
            </a:r>
          </a:p>
        </p:txBody>
      </p:sp>
      <p:sp>
        <p:nvSpPr>
          <p:cNvPr id="4" name="Slide Number Placeholder 3"/>
          <p:cNvSpPr>
            <a:spLocks noGrp="1"/>
          </p:cNvSpPr>
          <p:nvPr>
            <p:ph type="sldNum" sz="quarter" idx="10"/>
          </p:nvPr>
        </p:nvSpPr>
        <p:spPr/>
        <p:txBody>
          <a:bodyPr/>
          <a:lstStyle/>
          <a:p>
            <a:fld id="{0C3C2E58-FE46-44B5-91A5-3EBFFD14A720}" type="slidenum">
              <a:rPr lang="en-US" smtClean="0"/>
              <a:t>54</a:t>
            </a:fld>
            <a:endParaRPr lang="en-US"/>
          </a:p>
        </p:txBody>
      </p:sp>
    </p:spTree>
    <p:extLst>
      <p:ext uri="{BB962C8B-B14F-4D97-AF65-F5344CB8AC3E}">
        <p14:creationId xmlns:p14="http://schemas.microsoft.com/office/powerpoint/2010/main" val="3290781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other elements that predicts outcomes in these patients? We know if you de-saturate when you walk below 88% that is the very bad prognostic sign. This is now data that is a decade and half old, by Lama at the University of Michigan where they simply took a look at a small cohort of patients to demonstrate if they de-saturated, that was bad. It shouldn't be a surprise. Reflecting the fact on that, patients who de-saturate often have worse pulmonary hypertension, we know these patients all develop low level pulmonary hypertension and if they have that pulmonary hypertension again this data demonstrates poor outcomes on these Kaplan-Meier survival curves.</a:t>
            </a:r>
          </a:p>
        </p:txBody>
      </p:sp>
      <p:sp>
        <p:nvSpPr>
          <p:cNvPr id="4" name="Slide Number Placeholder 3"/>
          <p:cNvSpPr>
            <a:spLocks noGrp="1"/>
          </p:cNvSpPr>
          <p:nvPr>
            <p:ph type="sldNum" sz="quarter" idx="10"/>
          </p:nvPr>
        </p:nvSpPr>
        <p:spPr/>
        <p:txBody>
          <a:bodyPr/>
          <a:lstStyle/>
          <a:p>
            <a:fld id="{0C3C2E58-FE46-44B5-91A5-3EBFFD14A720}" type="slidenum">
              <a:rPr lang="en-US" smtClean="0"/>
              <a:t>55</a:t>
            </a:fld>
            <a:endParaRPr lang="en-US"/>
          </a:p>
        </p:txBody>
      </p:sp>
    </p:spTree>
    <p:extLst>
      <p:ext uri="{BB962C8B-B14F-4D97-AF65-F5344CB8AC3E}">
        <p14:creationId xmlns:p14="http://schemas.microsoft.com/office/powerpoint/2010/main" val="2358500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pulmonary function testing is very important to predicting outcomes. We know that most patients with IPF will exhibit restrictive disease marked by a decrease in their forced vital capacity. We know that the FEV</a:t>
            </a:r>
            <a:r>
              <a:rPr lang="en-US" baseline="-25000" dirty="0"/>
              <a:t>1</a:t>
            </a:r>
            <a:r>
              <a:rPr lang="en-US" dirty="0"/>
              <a:t>/FVC ratio can be normal to increased representing an increase elastic recoil. We know that the diffusing capacity representing loss in the capillary bed will be reduced and the total lung capacity will be reduced. We know that patients with concurrent emphysema may have a counter balance to that leading to normalization of lung volumes and spirometry, but both attacking the DL</a:t>
            </a:r>
            <a:r>
              <a:rPr lang="en-US" baseline="-25000" dirty="0"/>
              <a:t>CO</a:t>
            </a:r>
            <a:r>
              <a:rPr lang="en-US" dirty="0"/>
              <a:t>. Right, emphysema make the lungs big and pulmonary fibrosis makes the lungs small and the result is that you may end up at an even number, but both will reduce the lung capacity.</a:t>
            </a:r>
          </a:p>
          <a:p>
            <a:endParaRPr lang="en-US" dirty="0"/>
          </a:p>
          <a:p>
            <a:r>
              <a:rPr lang="en-US" dirty="0"/>
              <a:t>We know that a low baseline FVC, we know that the decline in FVC, that a low DL</a:t>
            </a:r>
            <a:r>
              <a:rPr lang="en-US" baseline="-25000" dirty="0"/>
              <a:t>CO</a:t>
            </a:r>
            <a:r>
              <a:rPr lang="en-US" dirty="0"/>
              <a:t>, and a worsening six-minute walk are all associated with decreased survival.</a:t>
            </a:r>
          </a:p>
        </p:txBody>
      </p:sp>
      <p:sp>
        <p:nvSpPr>
          <p:cNvPr id="4" name="Slide Number Placeholder 3"/>
          <p:cNvSpPr>
            <a:spLocks noGrp="1"/>
          </p:cNvSpPr>
          <p:nvPr>
            <p:ph type="sldNum" sz="quarter" idx="10"/>
          </p:nvPr>
        </p:nvSpPr>
        <p:spPr/>
        <p:txBody>
          <a:bodyPr/>
          <a:lstStyle/>
          <a:p>
            <a:fld id="{0C3C2E58-FE46-44B5-91A5-3EBFFD14A720}" type="slidenum">
              <a:rPr lang="en-US" smtClean="0"/>
              <a:t>56</a:t>
            </a:fld>
            <a:endParaRPr lang="en-US"/>
          </a:p>
        </p:txBody>
      </p:sp>
    </p:spTree>
    <p:extLst>
      <p:ext uri="{BB962C8B-B14F-4D97-AF65-F5344CB8AC3E}">
        <p14:creationId xmlns:p14="http://schemas.microsoft.com/office/powerpoint/2010/main" val="1051482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probably the most powerful predictors we have are dynamic ones, in other words change over time. If FVC gets worse over time, this is Collard’s data now, being a decade and a half old, that demonstrated that as patients lost FVC, their Kaplan-Meier’s clearly demonstrated worse outcomes.</a:t>
            </a:r>
          </a:p>
        </p:txBody>
      </p:sp>
      <p:sp>
        <p:nvSpPr>
          <p:cNvPr id="4" name="Slide Number Placeholder 3"/>
          <p:cNvSpPr>
            <a:spLocks noGrp="1"/>
          </p:cNvSpPr>
          <p:nvPr>
            <p:ph type="sldNum" sz="quarter" idx="10"/>
          </p:nvPr>
        </p:nvSpPr>
        <p:spPr/>
        <p:txBody>
          <a:bodyPr/>
          <a:lstStyle/>
          <a:p>
            <a:fld id="{0C3C2E58-FE46-44B5-91A5-3EBFFD14A720}" type="slidenum">
              <a:rPr lang="en-US" smtClean="0"/>
              <a:t>57</a:t>
            </a:fld>
            <a:endParaRPr lang="en-US"/>
          </a:p>
        </p:txBody>
      </p:sp>
    </p:spTree>
    <p:extLst>
      <p:ext uri="{BB962C8B-B14F-4D97-AF65-F5344CB8AC3E}">
        <p14:creationId xmlns:p14="http://schemas.microsoft.com/office/powerpoint/2010/main" val="2564981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this is the </a:t>
            </a:r>
            <a:r>
              <a:rPr lang="en-US" dirty="0" err="1"/>
              <a:t>Latsi</a:t>
            </a:r>
            <a:r>
              <a:rPr lang="en-US" dirty="0"/>
              <a:t> data again about a decade and a half old. As patients lost function in their DLCO and dropped their value over a 6- to 12-month period, they also demonstrated poor outcomes. Now, both of these are small patient numbers, 20 and 21 in this particular study, the previous data was also of similar size. But the reality is the data has been proven numerous times at this point for numerous data sets. </a:t>
            </a:r>
          </a:p>
        </p:txBody>
      </p:sp>
      <p:sp>
        <p:nvSpPr>
          <p:cNvPr id="4" name="Slide Number Placeholder 3"/>
          <p:cNvSpPr>
            <a:spLocks noGrp="1"/>
          </p:cNvSpPr>
          <p:nvPr>
            <p:ph type="sldNum" sz="quarter" idx="10"/>
          </p:nvPr>
        </p:nvSpPr>
        <p:spPr/>
        <p:txBody>
          <a:bodyPr/>
          <a:lstStyle/>
          <a:p>
            <a:fld id="{0C3C2E58-FE46-44B5-91A5-3EBFFD14A720}" type="slidenum">
              <a:rPr lang="en-US" smtClean="0"/>
              <a:t>58</a:t>
            </a:fld>
            <a:endParaRPr lang="en-US"/>
          </a:p>
        </p:txBody>
      </p:sp>
    </p:spTree>
    <p:extLst>
      <p:ext uri="{BB962C8B-B14F-4D97-AF65-F5344CB8AC3E}">
        <p14:creationId xmlns:p14="http://schemas.microsoft.com/office/powerpoint/2010/main" val="1973500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what's unusual about this disease is this is an entity that is not yet molecularly defined. What do I mean by that? We don't take a hemoglobin A1C to define it. Ultimately, we have a multi-disciplinary discussion for agreement as to what this idiopathic entity it is. So this study by Kevin Flaherty a number of years ago is still the gold standard for how we approach the diagnosis, which he took a group of clinicians and radiologists and pathologists. And in step one, he simply asked them what the diagnosis was in a separate room and put them together to discuss it and then finally added pieces of data to see what the influence was in the consensus of diagnosis.</a:t>
            </a:r>
          </a:p>
        </p:txBody>
      </p:sp>
      <p:sp>
        <p:nvSpPr>
          <p:cNvPr id="4" name="Slide Number Placeholder 3"/>
          <p:cNvSpPr>
            <a:spLocks noGrp="1"/>
          </p:cNvSpPr>
          <p:nvPr>
            <p:ph type="sldNum" sz="quarter" idx="10"/>
          </p:nvPr>
        </p:nvSpPr>
        <p:spPr/>
        <p:txBody>
          <a:bodyPr/>
          <a:lstStyle/>
          <a:p>
            <a:fld id="{0C3C2E58-FE46-44B5-91A5-3EBFFD14A720}" type="slidenum">
              <a:rPr lang="en-US" smtClean="0"/>
              <a:t>59</a:t>
            </a:fld>
            <a:endParaRPr lang="en-US"/>
          </a:p>
        </p:txBody>
      </p:sp>
    </p:spTree>
    <p:extLst>
      <p:ext uri="{BB962C8B-B14F-4D97-AF65-F5344CB8AC3E}">
        <p14:creationId xmlns:p14="http://schemas.microsoft.com/office/powerpoint/2010/main" val="4123199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should be no surprise that when you take a look at the Kappa statistic which is the level agreement among clinicians, radiologists, and pathologists that they simply improved as people got more data and talked to each other which is what the slide really shows you. </a:t>
            </a:r>
          </a:p>
          <a:p>
            <a:endParaRPr lang="en-US" dirty="0"/>
          </a:p>
          <a:p>
            <a:r>
              <a:rPr lang="en-US" dirty="0"/>
              <a:t>The most important steps aren't between one and two, this is where people kind of came together a bit. It's really between steps three and five when the groups started to add information and discuss it in a room together, the level of agreement improved across the board both between academic clinicians, academic radiologists, and academic pathologists.</a:t>
            </a:r>
          </a:p>
        </p:txBody>
      </p:sp>
      <p:sp>
        <p:nvSpPr>
          <p:cNvPr id="4" name="Slide Number Placeholder 3"/>
          <p:cNvSpPr>
            <a:spLocks noGrp="1"/>
          </p:cNvSpPr>
          <p:nvPr>
            <p:ph type="sldNum" sz="quarter" idx="10"/>
          </p:nvPr>
        </p:nvSpPr>
        <p:spPr/>
        <p:txBody>
          <a:bodyPr/>
          <a:lstStyle/>
          <a:p>
            <a:fld id="{0C3C2E58-FE46-44B5-91A5-3EBFFD14A720}" type="slidenum">
              <a:rPr lang="en-US" smtClean="0"/>
              <a:t>60</a:t>
            </a:fld>
            <a:endParaRPr lang="en-US"/>
          </a:p>
        </p:txBody>
      </p:sp>
    </p:spTree>
    <p:extLst>
      <p:ext uri="{BB962C8B-B14F-4D97-AF65-F5344CB8AC3E}">
        <p14:creationId xmlns:p14="http://schemas.microsoft.com/office/powerpoint/2010/main" val="235872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next ‘I’, which are immunologic, because we have the various connective tissue disorders. The third ‘I’ is the inhalational disorders, things like hypersensitivity pneumonitis and then inorganic materials that might be inhaled, resulting in conditions like asbestosis or silicosis. The iatrogenic, what we do to patients with some of our interventions, including </a:t>
            </a:r>
            <a:r>
              <a:rPr lang="en-US" dirty="0" err="1"/>
              <a:t>antiarrythmics</a:t>
            </a:r>
            <a:r>
              <a:rPr lang="en-US" dirty="0"/>
              <a:t> drugs, antimicrobials, chemotherapeutic agents, and radiation therapy. The fifth ‘I’ are infections. This is usually quite evident clinically. Patients will present with infectious symptoms, but certainly viral infections, fungal infections can give you diffuse parenchymal changes that might mimic interstitial lung disease. Chronic congestive heart failure if left untreated for many years, we don't see that much these days, but that can give you diffuse interstitial changes as well. Then, various neoplastic conditions like lymphangitic carcinomatosis can give you diffuse interstitial lung disease, too. Remember five I's, a C, and an N, and you won't forget much. The terminology can be quite confusing.</a:t>
            </a:r>
          </a:p>
        </p:txBody>
      </p:sp>
      <p:sp>
        <p:nvSpPr>
          <p:cNvPr id="4" name="Slide Number Placeholder 3"/>
          <p:cNvSpPr>
            <a:spLocks noGrp="1"/>
          </p:cNvSpPr>
          <p:nvPr>
            <p:ph type="sldNum" sz="quarter" idx="10"/>
          </p:nvPr>
        </p:nvSpPr>
        <p:spPr/>
        <p:txBody>
          <a:bodyPr/>
          <a:lstStyle/>
          <a:p>
            <a:fld id="{0C3C2E58-FE46-44B5-91A5-3EBFFD14A720}" type="slidenum">
              <a:rPr lang="en-US" smtClean="0"/>
              <a:t>7</a:t>
            </a:fld>
            <a:endParaRPr lang="en-US"/>
          </a:p>
        </p:txBody>
      </p:sp>
    </p:spTree>
    <p:extLst>
      <p:ext uri="{BB962C8B-B14F-4D97-AF65-F5344CB8AC3E}">
        <p14:creationId xmlns:p14="http://schemas.microsoft.com/office/powerpoint/2010/main" val="4155447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what's fascinating is there was a recent data published in the paper just a few months ago, that demonstrated that you didn't need to be an academician to be smart at this. It really had to do with how old you were and how many cases you had seen. And so the people who do a lot of this get very good at it and particularly when they talk to their colleagues.</a:t>
            </a:r>
          </a:p>
          <a:p>
            <a:endParaRPr lang="en-US" dirty="0"/>
          </a:p>
          <a:p>
            <a:r>
              <a:rPr lang="en-US" sz="1200" kern="1200" dirty="0">
                <a:solidFill>
                  <a:schemeClr val="tx1"/>
                </a:solidFill>
                <a:effectLst/>
                <a:latin typeface="+mn-lt"/>
                <a:ea typeface="+mn-ea"/>
                <a:cs typeface="+mn-cs"/>
              </a:rPr>
              <a:t>As  we integrate that data looking at the impact of a multidisciplinary team discussion on the IPF diagnosis, this study by Jo et al. really helps demonstrate the impact. What we see is that once patients were referred to a center, the multidisciplinary meeting really changed the diagnosis in a significant number of patients. More importantly, it increased the number of monitoring from pre to post, increased exposure to clinical trials, increased the weaning of prednisone, increased oxygen use, increased pulmonary vasodilating use, antifibrotics, and increased steroid-sparing agents, while reducing overall steroid use .</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61</a:t>
            </a:fld>
            <a:endParaRPr lang="en-US"/>
          </a:p>
        </p:txBody>
      </p:sp>
    </p:spTree>
    <p:extLst>
      <p:ext uri="{BB962C8B-B14F-4D97-AF65-F5344CB8AC3E}">
        <p14:creationId xmlns:p14="http://schemas.microsoft.com/office/powerpoint/2010/main" val="188877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Let's summarize that entire module because I think this gets to be very important. I think the first step is to realize that what we see as clinicians matters in this diagnosis that still uses a multi-disciplinary discussion. And that the history and physical is where we start and then how we incorporate the pathology and radiology into that process changes our approach to a final diagnosis and into the treatment and management of these patients.</a:t>
            </a:r>
          </a:p>
        </p:txBody>
      </p:sp>
      <p:sp>
        <p:nvSpPr>
          <p:cNvPr id="4" name="Slide Number Placeholder 3"/>
          <p:cNvSpPr>
            <a:spLocks noGrp="1"/>
          </p:cNvSpPr>
          <p:nvPr>
            <p:ph type="sldNum" sz="quarter" idx="10"/>
          </p:nvPr>
        </p:nvSpPr>
        <p:spPr/>
        <p:txBody>
          <a:bodyPr/>
          <a:lstStyle/>
          <a:p>
            <a:fld id="{0C3C2E58-FE46-44B5-91A5-3EBFFD14A720}" type="slidenum">
              <a:rPr lang="en-US" smtClean="0"/>
              <a:t>62</a:t>
            </a:fld>
            <a:endParaRPr lang="en-US"/>
          </a:p>
        </p:txBody>
      </p:sp>
    </p:spTree>
    <p:extLst>
      <p:ext uri="{BB962C8B-B14F-4D97-AF65-F5344CB8AC3E}">
        <p14:creationId xmlns:p14="http://schemas.microsoft.com/office/powerpoint/2010/main" val="1803800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Doctor Steven Nathan. I'm the Medical Director of the Advanced Lung Disease and Lung Transplant Program at Inova Fairfax Hospital in Falls Church, Virginia. I'm also Professor of Medicine at Virginia Commonwealth University. Today we're going to be talking about treatment overview for many different forms of interstitial lung disease.</a:t>
            </a:r>
          </a:p>
        </p:txBody>
      </p:sp>
      <p:sp>
        <p:nvSpPr>
          <p:cNvPr id="4" name="Slide Number Placeholder 3"/>
          <p:cNvSpPr>
            <a:spLocks noGrp="1"/>
          </p:cNvSpPr>
          <p:nvPr>
            <p:ph type="sldNum" sz="quarter" idx="10"/>
          </p:nvPr>
        </p:nvSpPr>
        <p:spPr/>
        <p:txBody>
          <a:bodyPr/>
          <a:lstStyle/>
          <a:p>
            <a:fld id="{0C3C2E58-FE46-44B5-91A5-3EBFFD14A720}" type="slidenum">
              <a:rPr lang="en-US" smtClean="0"/>
              <a:t>63</a:t>
            </a:fld>
            <a:endParaRPr lang="en-US"/>
          </a:p>
        </p:txBody>
      </p:sp>
    </p:spTree>
    <p:extLst>
      <p:ext uri="{BB962C8B-B14F-4D97-AF65-F5344CB8AC3E}">
        <p14:creationId xmlns:p14="http://schemas.microsoft.com/office/powerpoint/2010/main" val="4256489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patient has any interstitial lung disease, disease progression can be quite common, it can be unpredictable, it can be insidious, it can be sudden. The source of the disease can be quite variable. The major goals of treatment are firstly to remove any potential offending agents where they're known. For example, if a patient's a smoker, they should stop smoking. If a patient is suspected of having chronic hypersensitive pneumonitis and has a bird in the house, then the bird needs to move out of the house or the patient needs to move out of the house or keep the bird in the house, but the patient needs to get away from the bird. </a:t>
            </a:r>
          </a:p>
          <a:p>
            <a:endParaRPr lang="en-US" dirty="0"/>
          </a:p>
          <a:p>
            <a:r>
              <a:rPr lang="en-US" dirty="0"/>
              <a:t>Early diagnosis and aggressive suppression of any acute or chronic inflammation also becomes very important as well. Some of these interstitial lung diseases are characterized by variable amounts of inflammation, whereas others are characterized mostly by fibrosis. If and when the patient develops evidence of hypoxemia, this should also be addressed with supplemental oxygen because hypoxemia, aside from giving the patients increased symptoms, can cause downstream consequences of pulmonary hypertension. Once patients develop pulmonary hypertension they can develop right heart failure and their prognosis can be significantly worse.</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64</a:t>
            </a:fld>
            <a:endParaRPr lang="en-US"/>
          </a:p>
        </p:txBody>
      </p:sp>
    </p:spTree>
    <p:extLst>
      <p:ext uri="{BB962C8B-B14F-4D97-AF65-F5344CB8AC3E}">
        <p14:creationId xmlns:p14="http://schemas.microsoft.com/office/powerpoint/2010/main" val="2818478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of the ILDs and especially IPF is very unpredictable. The patients can stay stable for a period of time, they can have sudden, acute deteriorations or acute exacerbations. They can have a stair step pattern of progression. It becomes very difficult to predict in an individual patient what their course is going to be.</a:t>
            </a:r>
          </a:p>
        </p:txBody>
      </p:sp>
      <p:sp>
        <p:nvSpPr>
          <p:cNvPr id="4" name="Slide Number Placeholder 3"/>
          <p:cNvSpPr>
            <a:spLocks noGrp="1"/>
          </p:cNvSpPr>
          <p:nvPr>
            <p:ph type="sldNum" sz="quarter" idx="10"/>
          </p:nvPr>
        </p:nvSpPr>
        <p:spPr/>
        <p:txBody>
          <a:bodyPr/>
          <a:lstStyle/>
          <a:p>
            <a:fld id="{0C3C2E58-FE46-44B5-91A5-3EBFFD14A720}" type="slidenum">
              <a:rPr lang="en-US" smtClean="0"/>
              <a:t>65</a:t>
            </a:fld>
            <a:endParaRPr lang="en-US"/>
          </a:p>
        </p:txBody>
      </p:sp>
    </p:spTree>
    <p:extLst>
      <p:ext uri="{BB962C8B-B14F-4D97-AF65-F5344CB8AC3E}">
        <p14:creationId xmlns:p14="http://schemas.microsoft.com/office/powerpoint/2010/main" val="7295119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important for primary care providers to be aware of interstitial lung disease and IPF in particular, since it makes intuitive sense that the earlier one makes a diagnosis, the earlier one can intervene and the greater the likelihood of success in terms of maintaining patients’ lung function and affecting their outcomes in terms of maintaining or improving their quality of life, and potentially maintaining and improving their survival.</a:t>
            </a:r>
          </a:p>
        </p:txBody>
      </p:sp>
      <p:sp>
        <p:nvSpPr>
          <p:cNvPr id="4" name="Slide Number Placeholder 3"/>
          <p:cNvSpPr>
            <a:spLocks noGrp="1"/>
          </p:cNvSpPr>
          <p:nvPr>
            <p:ph type="sldNum" sz="quarter" idx="10"/>
          </p:nvPr>
        </p:nvSpPr>
        <p:spPr/>
        <p:txBody>
          <a:bodyPr/>
          <a:lstStyle/>
          <a:p>
            <a:fld id="{0C3C2E58-FE46-44B5-91A5-3EBFFD14A720}" type="slidenum">
              <a:rPr lang="en-US" smtClean="0"/>
              <a:t>66</a:t>
            </a:fld>
            <a:endParaRPr lang="en-US"/>
          </a:p>
        </p:txBody>
      </p:sp>
    </p:spTree>
    <p:extLst>
      <p:ext uri="{BB962C8B-B14F-4D97-AF65-F5344CB8AC3E}">
        <p14:creationId xmlns:p14="http://schemas.microsoft.com/office/powerpoint/2010/main" val="2859318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take care of these patients, we shouldn't only focus on the lung disease aspect of their condition, and focus on treating their ILD or IPF, but we need to take a holistic approach to the management of these patients. This includes being aware of and screening for various comorbidities and comorbidities may be common in these patients especially because they're elderly, but aside from this, patients with IPF in particular, even if you account for age, smoking history, have a higher incidence of various comorbidities including obstructive sleep apnea, concomitant COPD, lung neoplasms, gastroesophageal reflux disease, thromboembolic disease, coronary artery disease.</a:t>
            </a:r>
          </a:p>
          <a:p>
            <a:endParaRPr lang="en-US" dirty="0"/>
          </a:p>
          <a:p>
            <a:r>
              <a:rPr lang="en-US" dirty="0"/>
              <a:t>It's very important for the pulmonologist to work in conjunction with the patient’s primary care physician in screening for these comorbidities and managing them, should they become manifest. At various stages of the disease progression, it becomes appropriate to get other resources in place, such as palliative care to manage patient symptoms, and if the patients progress and to a point where they have hypoxic respiratory failure and they’re not transplant candidates and everything else has been tried, then hospice care can become important as well.</a:t>
            </a:r>
          </a:p>
          <a:p>
            <a:endParaRPr lang="en-US" dirty="0"/>
          </a:p>
        </p:txBody>
      </p:sp>
      <p:sp>
        <p:nvSpPr>
          <p:cNvPr id="4" name="Slide Number Placeholder 3"/>
          <p:cNvSpPr>
            <a:spLocks noGrp="1"/>
          </p:cNvSpPr>
          <p:nvPr>
            <p:ph type="sldNum" sz="quarter" idx="10"/>
          </p:nvPr>
        </p:nvSpPr>
        <p:spPr/>
        <p:txBody>
          <a:bodyPr/>
          <a:lstStyle/>
          <a:p>
            <a:fld id="{0C3C2E58-FE46-44B5-91A5-3EBFFD14A720}" type="slidenum">
              <a:rPr lang="en-US" smtClean="0"/>
              <a:t>67</a:t>
            </a:fld>
            <a:endParaRPr lang="en-US"/>
          </a:p>
        </p:txBody>
      </p:sp>
    </p:spTree>
    <p:extLst>
      <p:ext uri="{BB962C8B-B14F-4D97-AF65-F5344CB8AC3E}">
        <p14:creationId xmlns:p14="http://schemas.microsoft.com/office/powerpoint/2010/main" val="1269557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treatment options for the various forms of ILD, and I'm not talking about IPF now. That's managed quite differently. Steroids can be used, especially if there's ongoing evidence of alveolitis or information. However, in the ILDs other than IPF, there haven't been many, good, randomized, controlled, clinical trials to guide us in terms of how to treat these patients. </a:t>
            </a:r>
          </a:p>
          <a:p>
            <a:endParaRPr lang="en-US" dirty="0"/>
          </a:p>
          <a:p>
            <a:r>
              <a:rPr lang="en-US" dirty="0"/>
              <a:t>For any individual patient when a clinician is faced with a patient who has interstitial lung disease, they have to balance the safety of any intervention versus the likelihood of a potential benefit. Generally, for most ILDs we use some form of immunosuppression when we do offer therapy. Some of the agents that may be used include mycophenolate, azathioprine, cyclophosphamide. The most common one these days being used is mycophenolate, however. Other agents have also been tried, including methotrexate, colchicine, penicillamine, cyclosporine, tacrolimus, but the data supporting this is very skimpy.</a:t>
            </a:r>
          </a:p>
        </p:txBody>
      </p:sp>
      <p:sp>
        <p:nvSpPr>
          <p:cNvPr id="4" name="Slide Number Placeholder 3"/>
          <p:cNvSpPr>
            <a:spLocks noGrp="1"/>
          </p:cNvSpPr>
          <p:nvPr>
            <p:ph type="sldNum" sz="quarter" idx="10"/>
          </p:nvPr>
        </p:nvSpPr>
        <p:spPr/>
        <p:txBody>
          <a:bodyPr/>
          <a:lstStyle/>
          <a:p>
            <a:fld id="{0C3C2E58-FE46-44B5-91A5-3EBFFD14A720}" type="slidenum">
              <a:rPr lang="en-US" smtClean="0"/>
              <a:t>68</a:t>
            </a:fld>
            <a:endParaRPr lang="en-US"/>
          </a:p>
        </p:txBody>
      </p:sp>
    </p:spTree>
    <p:extLst>
      <p:ext uri="{BB962C8B-B14F-4D97-AF65-F5344CB8AC3E}">
        <p14:creationId xmlns:p14="http://schemas.microsoft.com/office/powerpoint/2010/main" val="4120396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it's very important to differentiate IPF from other forms of interstitial lung disease. Some forms of interstitial lung disease may be characterized by inflammation. If there is evidence of inflammation, treatment options include steroids, as well as other immunosuppressive agents. Most typically these days it'll be mycophenolate. Patients need to be treated and followed very closely for any side effects and response to therapy. If patients do not respond to therapy with immunosuppressive agents and steroids, then one has to gauge on a case by case basis whether the utility, whether there's any usefulness in terms of continuing this, and balancing the safety versus the benefit down the road of these medications, which in some cases can have significant side effects. Thank you for your attention.</a:t>
            </a:r>
          </a:p>
        </p:txBody>
      </p:sp>
      <p:sp>
        <p:nvSpPr>
          <p:cNvPr id="4" name="Slide Number Placeholder 3"/>
          <p:cNvSpPr>
            <a:spLocks noGrp="1"/>
          </p:cNvSpPr>
          <p:nvPr>
            <p:ph type="sldNum" sz="quarter" idx="10"/>
          </p:nvPr>
        </p:nvSpPr>
        <p:spPr/>
        <p:txBody>
          <a:bodyPr/>
          <a:lstStyle/>
          <a:p>
            <a:fld id="{0C3C2E58-FE46-44B5-91A5-3EBFFD14A720}" type="slidenum">
              <a:rPr lang="en-US" smtClean="0"/>
              <a:t>69</a:t>
            </a:fld>
            <a:endParaRPr lang="en-US"/>
          </a:p>
        </p:txBody>
      </p:sp>
    </p:spTree>
    <p:extLst>
      <p:ext uri="{BB962C8B-B14F-4D97-AF65-F5344CB8AC3E}">
        <p14:creationId xmlns:p14="http://schemas.microsoft.com/office/powerpoint/2010/main" val="2081830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 I'm Doctor Steven Nathan. I'm the Director of the Advanced Lung Disease and Lung Transplant Program at Inova Fairfax Hospital in Falls Church, Virginia. I'm also a professor of medicine at Virginia Commonwealth University.</a:t>
            </a:r>
          </a:p>
        </p:txBody>
      </p:sp>
      <p:sp>
        <p:nvSpPr>
          <p:cNvPr id="4" name="Slide Number Placeholder 3"/>
          <p:cNvSpPr>
            <a:spLocks noGrp="1"/>
          </p:cNvSpPr>
          <p:nvPr>
            <p:ph type="sldNum" sz="quarter" idx="10"/>
          </p:nvPr>
        </p:nvSpPr>
        <p:spPr/>
        <p:txBody>
          <a:bodyPr/>
          <a:lstStyle/>
          <a:p>
            <a:fld id="{0C3C2E58-FE46-44B5-91A5-3EBFFD14A720}" type="slidenum">
              <a:rPr lang="en-US" smtClean="0"/>
              <a:t>70</a:t>
            </a:fld>
            <a:endParaRPr lang="en-US"/>
          </a:p>
        </p:txBody>
      </p:sp>
    </p:spTree>
    <p:extLst>
      <p:ext uri="{BB962C8B-B14F-4D97-AF65-F5344CB8AC3E}">
        <p14:creationId xmlns:p14="http://schemas.microsoft.com/office/powerpoint/2010/main" val="141545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Interstitial lung disease is an umbrella term encompassing all these different conditions, whereas IPF is a very specific form of interstitial lung disease. IPF is one of the disease, the prototypical disease categorized under the idiopathic interstitial pneumonias. When we talk about pulmonary fibrosis, we talk about any lung condition that can result in fibrosis. This can get somewhat confusing in terms of the nomenclature. IPF can give you fibrosis, sarcoidosis can give you fibrosis, and pulmonary fibrosis does not refer to specific disease entity.</a:t>
            </a:r>
          </a:p>
        </p:txBody>
      </p:sp>
      <p:sp>
        <p:nvSpPr>
          <p:cNvPr id="4" name="Slide Number Placeholder 3"/>
          <p:cNvSpPr>
            <a:spLocks noGrp="1"/>
          </p:cNvSpPr>
          <p:nvPr>
            <p:ph type="sldNum" sz="quarter" idx="10"/>
          </p:nvPr>
        </p:nvSpPr>
        <p:spPr/>
        <p:txBody>
          <a:bodyPr/>
          <a:lstStyle/>
          <a:p>
            <a:fld id="{0C3C2E58-FE46-44B5-91A5-3EBFFD14A720}" type="slidenum">
              <a:rPr lang="en-US" smtClean="0"/>
              <a:t>8</a:t>
            </a:fld>
            <a:endParaRPr lang="en-US"/>
          </a:p>
        </p:txBody>
      </p:sp>
    </p:spTree>
    <p:extLst>
      <p:ext uri="{BB962C8B-B14F-4D97-AF65-F5344CB8AC3E}">
        <p14:creationId xmlns:p14="http://schemas.microsoft.com/office/powerpoint/2010/main" val="14590915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be talking about treatment options for interstitial lung disease and idiopathic pulmonary fibrosis. If patients have interstitial lung disease other than IPF, and if the interstitial lung disease is characterized by any element of inflammation, then the treatment options usually include steroid therapy given with other immunosuppressive agents. Some of them that have been used include mycophenolate, cyclophosphamide, and azathioprine. Other ones that have more historical interest with no data to support their use are colchicine, penicillamine, cyclosporine, and tacrolimus, as well as methotrexate.</a:t>
            </a:r>
          </a:p>
          <a:p>
            <a:endParaRPr lang="en-US" dirty="0"/>
          </a:p>
          <a:p>
            <a:r>
              <a:rPr lang="en-US" dirty="0"/>
              <a:t>Typically, if patients have interstitial lung disease, we'll treat them with a combination of mycophenolate, usually, and steroids. We have to follow these patients closely and gauge them for clinical response or stability and decisions have to be made in terms of the utility of continuing these therapies, and for how long we should continue these therapies on a case by case basis. Unfortunately, we don't have many or any randomized, controlled, clinical trials, to guide us in the treatment of patients with various forms of interstitial lung disease. There are some studies in CTD-ILD, specifically scleroderma, attesting to the utility of both cyclophosphamide and more recently mycophenolate, but whether or not the benefits of these medications are sustained beyond one or two years is uncertain. That's why one has to look at each patient individually and decide whether or not to continue therapy based on the benefit versus the safety and side effect profile of each of these medications.</a:t>
            </a:r>
          </a:p>
        </p:txBody>
      </p:sp>
      <p:sp>
        <p:nvSpPr>
          <p:cNvPr id="4" name="Slide Number Placeholder 3"/>
          <p:cNvSpPr>
            <a:spLocks noGrp="1"/>
          </p:cNvSpPr>
          <p:nvPr>
            <p:ph type="sldNum" sz="quarter" idx="10"/>
          </p:nvPr>
        </p:nvSpPr>
        <p:spPr/>
        <p:txBody>
          <a:bodyPr/>
          <a:lstStyle/>
          <a:p>
            <a:fld id="{0C3C2E58-FE46-44B5-91A5-3EBFFD14A720}" type="slidenum">
              <a:rPr lang="en-US" smtClean="0"/>
              <a:t>71</a:t>
            </a:fld>
            <a:endParaRPr lang="en-US"/>
          </a:p>
        </p:txBody>
      </p:sp>
    </p:spTree>
    <p:extLst>
      <p:ext uri="{BB962C8B-B14F-4D97-AF65-F5344CB8AC3E}">
        <p14:creationId xmlns:p14="http://schemas.microsoft.com/office/powerpoint/2010/main" val="3936136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more data in IPF and there's a lot more studies that have been done in IPF. This slide shows the results of the IFIGENIA study. The IFIGENIA study looked at the use N-acetylcysteine and its effects on the rate of loss of forced vital capacity (FVC) over the course of 12 months. This study was done primarily in Europe and it did show that N-acetylcysteine appeared to be a useful therapy that delayed progression of disease. The problem with this study was that the placebo arm was on what was at that time regarded as standard of care therapy, which include azathioprine and prednisone. One of the criticisms of the study was that there wasn't a true placebo arm and we didn't know and there wasn't good data in terms of what azathioprine and prednisone did for the lungs in patients with IPF.</a:t>
            </a:r>
          </a:p>
        </p:txBody>
      </p:sp>
      <p:sp>
        <p:nvSpPr>
          <p:cNvPr id="4" name="Slide Number Placeholder 3"/>
          <p:cNvSpPr>
            <a:spLocks noGrp="1"/>
          </p:cNvSpPr>
          <p:nvPr>
            <p:ph type="sldNum" sz="quarter" idx="10"/>
          </p:nvPr>
        </p:nvSpPr>
        <p:spPr/>
        <p:txBody>
          <a:bodyPr/>
          <a:lstStyle/>
          <a:p>
            <a:fld id="{0C3C2E58-FE46-44B5-91A5-3EBFFD14A720}" type="slidenum">
              <a:rPr lang="en-US" smtClean="0"/>
              <a:t>72</a:t>
            </a:fld>
            <a:endParaRPr lang="en-US"/>
          </a:p>
        </p:txBody>
      </p:sp>
    </p:spTree>
    <p:extLst>
      <p:ext uri="{BB962C8B-B14F-4D97-AF65-F5344CB8AC3E}">
        <p14:creationId xmlns:p14="http://schemas.microsoft.com/office/powerpoint/2010/main" val="1390642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underpinnings of the PANTHER Study. This was an NIH sponsored study done by a network of clinical science throughout the United States, which attempted to answer two questions at the same time. The first question was: What is the role of N-acetylcysteine? The second question was: What is the role of prednisone and azathioprine? There were three arms to this study. The first arm included triple therapy with prednisone, azathioprine, and N-acetylcysteine. The second arm included N-acetylcysteine alone. The third arm was placebo.</a:t>
            </a:r>
          </a:p>
        </p:txBody>
      </p:sp>
      <p:sp>
        <p:nvSpPr>
          <p:cNvPr id="4" name="Slide Number Placeholder 3"/>
          <p:cNvSpPr>
            <a:spLocks noGrp="1"/>
          </p:cNvSpPr>
          <p:nvPr>
            <p:ph type="sldNum" sz="quarter" idx="10"/>
          </p:nvPr>
        </p:nvSpPr>
        <p:spPr/>
        <p:txBody>
          <a:bodyPr/>
          <a:lstStyle/>
          <a:p>
            <a:fld id="{0C3C2E58-FE46-44B5-91A5-3EBFFD14A720}" type="slidenum">
              <a:rPr lang="en-US" smtClean="0"/>
              <a:t>73</a:t>
            </a:fld>
            <a:endParaRPr lang="en-US"/>
          </a:p>
        </p:txBody>
      </p:sp>
    </p:spTree>
    <p:extLst>
      <p:ext uri="{BB962C8B-B14F-4D97-AF65-F5344CB8AC3E}">
        <p14:creationId xmlns:p14="http://schemas.microsoft.com/office/powerpoint/2010/main" val="2329508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was followed closely by the data safety monitoring committee who at one point noted that one group was doing particularly worse. That group happened to be the group who was getting triple therapy with prednisone, azathioprine, and N-acetylcysteine. The study was halted and a paper was published fairly expeditiously to warn people about the deleterious effects of combination therapy with prednisone, azathioprine, and N-acetylcysteine. Prednisone and azathioprine are now contra-indicated in patients who have IPF, whereas these medications might and still are used in other forms of interstitial lung disease. Hence, the importance and the critical aspect of making accurate diagnosis with IPF versus other forms of interstitial lung disease.</a:t>
            </a:r>
          </a:p>
        </p:txBody>
      </p:sp>
      <p:sp>
        <p:nvSpPr>
          <p:cNvPr id="4" name="Slide Number Placeholder 3"/>
          <p:cNvSpPr>
            <a:spLocks noGrp="1"/>
          </p:cNvSpPr>
          <p:nvPr>
            <p:ph type="sldNum" sz="quarter" idx="10"/>
          </p:nvPr>
        </p:nvSpPr>
        <p:spPr/>
        <p:txBody>
          <a:bodyPr/>
          <a:lstStyle/>
          <a:p>
            <a:fld id="{0C3C2E58-FE46-44B5-91A5-3EBFFD14A720}" type="slidenum">
              <a:rPr lang="en-US" smtClean="0"/>
              <a:t>74</a:t>
            </a:fld>
            <a:endParaRPr lang="en-US"/>
          </a:p>
        </p:txBody>
      </p:sp>
    </p:spTree>
    <p:extLst>
      <p:ext uri="{BB962C8B-B14F-4D97-AF65-F5344CB8AC3E}">
        <p14:creationId xmlns:p14="http://schemas.microsoft.com/office/powerpoint/2010/main" val="8471228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back to the PANTHER Study, this was continued as a two-arm study comparing N-acetylcysteine to placebo and this turned out to be negative. It wasn't harmful, but it appeared that N-acetylcysteine or NAC in isolation was not a useful therapy in terms of delaying loss of lung function in patients with IPF over the course of this particular study.</a:t>
            </a:r>
          </a:p>
        </p:txBody>
      </p:sp>
      <p:sp>
        <p:nvSpPr>
          <p:cNvPr id="4" name="Slide Number Placeholder 3"/>
          <p:cNvSpPr>
            <a:spLocks noGrp="1"/>
          </p:cNvSpPr>
          <p:nvPr>
            <p:ph type="sldNum" sz="quarter" idx="10"/>
          </p:nvPr>
        </p:nvSpPr>
        <p:spPr/>
        <p:txBody>
          <a:bodyPr/>
          <a:lstStyle/>
          <a:p>
            <a:fld id="{0C3C2E58-FE46-44B5-91A5-3EBFFD14A720}" type="slidenum">
              <a:rPr lang="en-US" smtClean="0"/>
              <a:t>75</a:t>
            </a:fld>
            <a:endParaRPr lang="en-US"/>
          </a:p>
        </p:txBody>
      </p:sp>
    </p:spTree>
    <p:extLst>
      <p:ext uri="{BB962C8B-B14F-4D97-AF65-F5344CB8AC3E}">
        <p14:creationId xmlns:p14="http://schemas.microsoft.com/office/powerpoint/2010/main" val="10315680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 I'm Doctor Steven Nathan. I'm the Director of the Advanced Lung Disease and Lung Transplant Program at Inova Fairfax Hospital in Falls Church, Virginia. I'm also a professor of medicine at Virginia Commonwealth University.</a:t>
            </a:r>
          </a:p>
        </p:txBody>
      </p:sp>
      <p:sp>
        <p:nvSpPr>
          <p:cNvPr id="4" name="Slide Number Placeholder 3"/>
          <p:cNvSpPr>
            <a:spLocks noGrp="1"/>
          </p:cNvSpPr>
          <p:nvPr>
            <p:ph type="sldNum" sz="quarter" idx="10"/>
          </p:nvPr>
        </p:nvSpPr>
        <p:spPr/>
        <p:txBody>
          <a:bodyPr/>
          <a:lstStyle/>
          <a:p>
            <a:fld id="{0C3C2E58-FE46-44B5-91A5-3EBFFD14A720}" type="slidenum">
              <a:rPr lang="en-US" smtClean="0"/>
              <a:t>76</a:t>
            </a:fld>
            <a:endParaRPr lang="en-US"/>
          </a:p>
        </p:txBody>
      </p:sp>
    </p:spTree>
    <p:extLst>
      <p:ext uri="{BB962C8B-B14F-4D97-AF65-F5344CB8AC3E}">
        <p14:creationId xmlns:p14="http://schemas.microsoft.com/office/powerpoint/2010/main" val="1175046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been a seismic shift in the treatment paradigm for patients who have interstitial lung disease, whereas previously everyone was treated the same, and IPF, another form of interstitial pneumonitis, connective tissue disease, or whatever form of interstitial lung disease they had, patients generally, historically were treated with immunosuppressive therapy. Now, IPF is not treated with immunosuppressive therapy. In fact, as shown through the PANTHER Study, azathioprine and prednisone in particular can be harmful to these patients. IPF we now treat with the antifibrotics. We're in the era of antifibrotic therapies. Whereas, these other forms of interstitial lung disease might still be candidates for immunosuppressive therapy, either with azathioprine and prednisone, more commonly these days with mycophenolate and prednisone.</a:t>
            </a:r>
          </a:p>
        </p:txBody>
      </p:sp>
      <p:sp>
        <p:nvSpPr>
          <p:cNvPr id="4" name="Slide Number Placeholder 3"/>
          <p:cNvSpPr>
            <a:spLocks noGrp="1"/>
          </p:cNvSpPr>
          <p:nvPr>
            <p:ph type="sldNum" sz="quarter" idx="10"/>
          </p:nvPr>
        </p:nvSpPr>
        <p:spPr/>
        <p:txBody>
          <a:bodyPr/>
          <a:lstStyle/>
          <a:p>
            <a:fld id="{0C3C2E58-FE46-44B5-91A5-3EBFFD14A720}" type="slidenum">
              <a:rPr lang="en-US" smtClean="0"/>
              <a:t>77</a:t>
            </a:fld>
            <a:endParaRPr lang="en-US"/>
          </a:p>
        </p:txBody>
      </p:sp>
    </p:spTree>
    <p:extLst>
      <p:ext uri="{BB962C8B-B14F-4D97-AF65-F5344CB8AC3E}">
        <p14:creationId xmlns:p14="http://schemas.microsoft.com/office/powerpoint/2010/main" val="29556111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onto the clinical trials that resulted in the antifibrotic therapies being approved. The first one we'll discuss is pirfenidone. Pirfenidone was initially studied in two distinct or disparate clinical trials, the two CAPACITY studies. The reason that there were two clinical phase three studies was that the FDA likes to see two randomized, controlled studies, phase three studies in order to provide an approval for a particular drug. </a:t>
            </a:r>
          </a:p>
        </p:txBody>
      </p:sp>
      <p:sp>
        <p:nvSpPr>
          <p:cNvPr id="4" name="Slide Number Placeholder 3"/>
          <p:cNvSpPr>
            <a:spLocks noGrp="1"/>
          </p:cNvSpPr>
          <p:nvPr>
            <p:ph type="sldNum" sz="quarter" idx="10"/>
          </p:nvPr>
        </p:nvSpPr>
        <p:spPr/>
        <p:txBody>
          <a:bodyPr/>
          <a:lstStyle/>
          <a:p>
            <a:fld id="{0C3C2E58-FE46-44B5-91A5-3EBFFD14A720}" type="slidenum">
              <a:rPr lang="en-US" smtClean="0"/>
              <a:t>78</a:t>
            </a:fld>
            <a:endParaRPr lang="en-US"/>
          </a:p>
        </p:txBody>
      </p:sp>
    </p:spTree>
    <p:extLst>
      <p:ext uri="{BB962C8B-B14F-4D97-AF65-F5344CB8AC3E}">
        <p14:creationId xmlns:p14="http://schemas.microsoft.com/office/powerpoint/2010/main" val="41528380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can be seen from this slide, what was found from the two capacity studies in study 004 we had a positive result with a slowing in the rate of decline of the FVC over the course of 72 weeks in the pirfenidone arm versus the placebo arm. However, in study 006, the two curves came together and there wasn't a difference at 72 weeks in terms of the rate of decline in FVC. What you can see from the pool data was that if you looked at both studies together, it would have been a positive clinical trial. However, the FDA at the time said, "One study positive. One study negative. You need to go back and do a third study, a so-called tie breaker study."</a:t>
            </a:r>
          </a:p>
        </p:txBody>
      </p:sp>
      <p:sp>
        <p:nvSpPr>
          <p:cNvPr id="4" name="Slide Number Placeholder 3"/>
          <p:cNvSpPr>
            <a:spLocks noGrp="1"/>
          </p:cNvSpPr>
          <p:nvPr>
            <p:ph type="sldNum" sz="quarter" idx="10"/>
          </p:nvPr>
        </p:nvSpPr>
        <p:spPr/>
        <p:txBody>
          <a:bodyPr/>
          <a:lstStyle/>
          <a:p>
            <a:fld id="{0C3C2E58-FE46-44B5-91A5-3EBFFD14A720}" type="slidenum">
              <a:rPr lang="en-US" smtClean="0"/>
              <a:t>79</a:t>
            </a:fld>
            <a:endParaRPr lang="en-US"/>
          </a:p>
        </p:txBody>
      </p:sp>
    </p:spTree>
    <p:extLst>
      <p:ext uri="{BB962C8B-B14F-4D97-AF65-F5344CB8AC3E}">
        <p14:creationId xmlns:p14="http://schemas.microsoft.com/office/powerpoint/2010/main" val="978770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underpinnings and foundation for the ASCEND study shown over here, a phase three trial of pirfenidone in patients with IPF, which showed definitively that pirfenidone did slow the rate of progression of disease as shown and demonstrated here, the FVC, as well as improving progression free survival.</a:t>
            </a:r>
          </a:p>
        </p:txBody>
      </p:sp>
      <p:sp>
        <p:nvSpPr>
          <p:cNvPr id="4" name="Slide Number Placeholder 3"/>
          <p:cNvSpPr>
            <a:spLocks noGrp="1"/>
          </p:cNvSpPr>
          <p:nvPr>
            <p:ph type="sldNum" sz="quarter" idx="10"/>
          </p:nvPr>
        </p:nvSpPr>
        <p:spPr/>
        <p:txBody>
          <a:bodyPr/>
          <a:lstStyle/>
          <a:p>
            <a:fld id="{0C3C2E58-FE46-44B5-91A5-3EBFFD14A720}" type="slidenum">
              <a:rPr lang="en-US" smtClean="0"/>
              <a:t>80</a:t>
            </a:fld>
            <a:endParaRPr lang="en-US"/>
          </a:p>
        </p:txBody>
      </p:sp>
    </p:spTree>
    <p:extLst>
      <p:ext uri="{BB962C8B-B14F-4D97-AF65-F5344CB8AC3E}">
        <p14:creationId xmlns:p14="http://schemas.microsoft.com/office/powerpoint/2010/main" val="96627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next slide where you can see a study that came out fairly recently looking at the distribution of interstitial lung disease by age of onset. This study included over 300 patients and you can see in the diagram by age, the relative prevalence of these different disease conditions. You'll note that as patients age, the likelihood of this being IPF gets higher. IPF is a disease of the elderly. You can also see from this particular study that the number of patients with unclassifiable disease also increases as they get older. Now, practice habits differ in different institutions and my bent and bias is if a patient is more elderly in the context of unclassifiable, there's a good chance that these patients have IPF, because it is a disease of the elderly. Some of these unclassifiable in this particular study might indeed have had IPF.</a:t>
            </a:r>
          </a:p>
        </p:txBody>
      </p:sp>
      <p:sp>
        <p:nvSpPr>
          <p:cNvPr id="4" name="Slide Number Placeholder 3"/>
          <p:cNvSpPr>
            <a:spLocks noGrp="1"/>
          </p:cNvSpPr>
          <p:nvPr>
            <p:ph type="sldNum" sz="quarter" idx="10"/>
          </p:nvPr>
        </p:nvSpPr>
        <p:spPr/>
        <p:txBody>
          <a:bodyPr/>
          <a:lstStyle/>
          <a:p>
            <a:fld id="{0C3C2E58-FE46-44B5-91A5-3EBFFD14A720}" type="slidenum">
              <a:rPr lang="en-US" smtClean="0"/>
              <a:t>9</a:t>
            </a:fld>
            <a:endParaRPr lang="en-US"/>
          </a:p>
        </p:txBody>
      </p:sp>
    </p:spTree>
    <p:extLst>
      <p:ext uri="{BB962C8B-B14F-4D97-AF65-F5344CB8AC3E}">
        <p14:creationId xmlns:p14="http://schemas.microsoft.com/office/powerpoint/2010/main" val="10044201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Pirfenidone does come with side effects. The major side effects are GI, nausea, diarrhea, and as well as skin rash and photosensitivity. Those are the two major side effects that can be seen with pirfenidone, but not everyone necessarily gets them.</a:t>
            </a:r>
          </a:p>
        </p:txBody>
      </p:sp>
      <p:sp>
        <p:nvSpPr>
          <p:cNvPr id="4" name="Slide Number Placeholder 3"/>
          <p:cNvSpPr>
            <a:spLocks noGrp="1"/>
          </p:cNvSpPr>
          <p:nvPr>
            <p:ph type="sldNum" sz="quarter" idx="10"/>
          </p:nvPr>
        </p:nvSpPr>
        <p:spPr/>
        <p:txBody>
          <a:bodyPr/>
          <a:lstStyle/>
          <a:p>
            <a:fld id="{0C3C2E58-FE46-44B5-91A5-3EBFFD14A720}" type="slidenum">
              <a:rPr lang="en-US" smtClean="0"/>
              <a:t>81</a:t>
            </a:fld>
            <a:endParaRPr lang="en-US"/>
          </a:p>
        </p:txBody>
      </p:sp>
    </p:spTree>
    <p:extLst>
      <p:ext uri="{BB962C8B-B14F-4D97-AF65-F5344CB8AC3E}">
        <p14:creationId xmlns:p14="http://schemas.microsoft.com/office/powerpoint/2010/main" val="1089764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looks at the pooled data of the three clinical trials, the two CAPACITY studies and ASCEND and look at change in the FVC, this is a positive study. Putting them all together and over a thousand patients, 1256 patients or thereabout, it was a positive signal seen in terms of the change in the FVC.</a:t>
            </a:r>
          </a:p>
        </p:txBody>
      </p:sp>
      <p:sp>
        <p:nvSpPr>
          <p:cNvPr id="4" name="Slide Number Placeholder 3"/>
          <p:cNvSpPr>
            <a:spLocks noGrp="1"/>
          </p:cNvSpPr>
          <p:nvPr>
            <p:ph type="sldNum" sz="quarter" idx="10"/>
          </p:nvPr>
        </p:nvSpPr>
        <p:spPr/>
        <p:txBody>
          <a:bodyPr/>
          <a:lstStyle/>
          <a:p>
            <a:fld id="{0C3C2E58-FE46-44B5-91A5-3EBFFD14A720}" type="slidenum">
              <a:rPr lang="en-US" smtClean="0"/>
              <a:t>82</a:t>
            </a:fld>
            <a:endParaRPr lang="en-US"/>
          </a:p>
        </p:txBody>
      </p:sp>
    </p:spTree>
    <p:extLst>
      <p:ext uri="{BB962C8B-B14F-4D97-AF65-F5344CB8AC3E}">
        <p14:creationId xmlns:p14="http://schemas.microsoft.com/office/powerpoint/2010/main" val="3473669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progression free survival, which it was a composite of either a 10% decline in the FVC, a 50-meter decrease in the walk distance, or death, it did appear that patients treated with pirfenidone did significantly better than patients who were in the placebo arm of these three clinical studies.</a:t>
            </a:r>
          </a:p>
        </p:txBody>
      </p:sp>
      <p:sp>
        <p:nvSpPr>
          <p:cNvPr id="4" name="Slide Number Placeholder 3"/>
          <p:cNvSpPr>
            <a:spLocks noGrp="1"/>
          </p:cNvSpPr>
          <p:nvPr>
            <p:ph type="sldNum" sz="quarter" idx="10"/>
          </p:nvPr>
        </p:nvSpPr>
        <p:spPr/>
        <p:txBody>
          <a:bodyPr/>
          <a:lstStyle/>
          <a:p>
            <a:fld id="{0C3C2E58-FE46-44B5-91A5-3EBFFD14A720}" type="slidenum">
              <a:rPr lang="en-US" smtClean="0"/>
              <a:t>83</a:t>
            </a:fld>
            <a:endParaRPr lang="en-US"/>
          </a:p>
        </p:txBody>
      </p:sp>
    </p:spTree>
    <p:extLst>
      <p:ext uri="{BB962C8B-B14F-4D97-AF65-F5344CB8AC3E}">
        <p14:creationId xmlns:p14="http://schemas.microsoft.com/office/powerpoint/2010/main" val="32082278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second antifibrotic, which is </a:t>
            </a:r>
            <a:r>
              <a:rPr lang="en-US" dirty="0" err="1"/>
              <a:t>nintedanib</a:t>
            </a:r>
            <a:r>
              <a:rPr lang="en-US" dirty="0"/>
              <a:t> and this particular paper was in the same issue of the New England Journal of Medicine as was the results of the ASCEND study. </a:t>
            </a:r>
          </a:p>
        </p:txBody>
      </p:sp>
      <p:sp>
        <p:nvSpPr>
          <p:cNvPr id="4" name="Slide Number Placeholder 3"/>
          <p:cNvSpPr>
            <a:spLocks noGrp="1"/>
          </p:cNvSpPr>
          <p:nvPr>
            <p:ph type="sldNum" sz="quarter" idx="10"/>
          </p:nvPr>
        </p:nvSpPr>
        <p:spPr/>
        <p:txBody>
          <a:bodyPr/>
          <a:lstStyle/>
          <a:p>
            <a:fld id="{0C3C2E58-FE46-44B5-91A5-3EBFFD14A720}" type="slidenum">
              <a:rPr lang="en-US" smtClean="0"/>
              <a:t>84</a:t>
            </a:fld>
            <a:endParaRPr lang="en-US"/>
          </a:p>
        </p:txBody>
      </p:sp>
    </p:spTree>
    <p:extLst>
      <p:ext uri="{BB962C8B-B14F-4D97-AF65-F5344CB8AC3E}">
        <p14:creationId xmlns:p14="http://schemas.microsoft.com/office/powerpoint/2010/main" val="34987257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shown with </a:t>
            </a:r>
            <a:r>
              <a:rPr lang="en-US" dirty="0" err="1"/>
              <a:t>nintedanib</a:t>
            </a:r>
            <a:r>
              <a:rPr lang="en-US" dirty="0"/>
              <a:t> was very similar to what I showed already with pirfenidone, that it slowed the rate of loss of lung function, specifically the FVC over the course of 52 weeks and there was the same signal seen from the two studies that were done for </a:t>
            </a:r>
            <a:r>
              <a:rPr lang="en-US" dirty="0" err="1"/>
              <a:t>nintedanib</a:t>
            </a:r>
            <a:r>
              <a:rPr lang="en-US" dirty="0"/>
              <a:t> INPULSIS-1 and INPULSIS-2. This was actually very similar to what was seen in the phase two study, which was known as the TOMORROW Study.</a:t>
            </a:r>
          </a:p>
        </p:txBody>
      </p:sp>
      <p:sp>
        <p:nvSpPr>
          <p:cNvPr id="4" name="Slide Number Placeholder 3"/>
          <p:cNvSpPr>
            <a:spLocks noGrp="1"/>
          </p:cNvSpPr>
          <p:nvPr>
            <p:ph type="sldNum" sz="quarter" idx="10"/>
          </p:nvPr>
        </p:nvSpPr>
        <p:spPr/>
        <p:txBody>
          <a:bodyPr/>
          <a:lstStyle/>
          <a:p>
            <a:fld id="{0C3C2E58-FE46-44B5-91A5-3EBFFD14A720}" type="slidenum">
              <a:rPr lang="en-US" smtClean="0"/>
              <a:t>85</a:t>
            </a:fld>
            <a:endParaRPr lang="en-US"/>
          </a:p>
        </p:txBody>
      </p:sp>
    </p:spTree>
    <p:extLst>
      <p:ext uri="{BB962C8B-B14F-4D97-AF65-F5344CB8AC3E}">
        <p14:creationId xmlns:p14="http://schemas.microsoft.com/office/powerpoint/2010/main" val="1527298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seen over here the curves come apart actually quite early and this attests to the early implementation of therapy. The earlier one can start patients on therapy, the earlier there can be preservation of lung function for both </a:t>
            </a:r>
            <a:r>
              <a:rPr lang="en-US" dirty="0" err="1"/>
              <a:t>nintedanib</a:t>
            </a:r>
            <a:r>
              <a:rPr lang="en-US" dirty="0"/>
              <a:t> as well as for pirfenidone.</a:t>
            </a:r>
          </a:p>
        </p:txBody>
      </p:sp>
      <p:sp>
        <p:nvSpPr>
          <p:cNvPr id="4" name="Slide Number Placeholder 3"/>
          <p:cNvSpPr>
            <a:spLocks noGrp="1"/>
          </p:cNvSpPr>
          <p:nvPr>
            <p:ph type="sldNum" sz="quarter" idx="10"/>
          </p:nvPr>
        </p:nvSpPr>
        <p:spPr/>
        <p:txBody>
          <a:bodyPr/>
          <a:lstStyle/>
          <a:p>
            <a:fld id="{0C3C2E58-FE46-44B5-91A5-3EBFFD14A720}" type="slidenum">
              <a:rPr lang="en-US" smtClean="0"/>
              <a:t>86</a:t>
            </a:fld>
            <a:endParaRPr lang="en-US"/>
          </a:p>
        </p:txBody>
      </p:sp>
    </p:spTree>
    <p:extLst>
      <p:ext uri="{BB962C8B-B14F-4D97-AF65-F5344CB8AC3E}">
        <p14:creationId xmlns:p14="http://schemas.microsoft.com/office/powerpoint/2010/main" val="26554072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Another end point that was looked at in the INPULSIS studies was the time to first acute exacerbation. There was a positive signal here as well. It did appear that </a:t>
            </a:r>
            <a:r>
              <a:rPr lang="en-US" altLang="en-US" dirty="0" err="1">
                <a:ea typeface="ＭＳ Ｐゴシック" pitchFamily="34" charset="-128"/>
              </a:rPr>
              <a:t>nintedanib</a:t>
            </a:r>
            <a:r>
              <a:rPr lang="en-US" altLang="en-US" dirty="0">
                <a:ea typeface="ＭＳ Ｐゴシック" pitchFamily="34" charset="-128"/>
              </a:rPr>
              <a:t> resulted in a delay to the time for an acute exacerbation of the disease. </a:t>
            </a:r>
            <a:endParaRPr lang="en-GB" altLang="en-US" dirty="0">
              <a:ea typeface="ＭＳ Ｐゴシック" pitchFamily="34" charset="-128"/>
            </a:endParaRPr>
          </a:p>
        </p:txBody>
      </p:sp>
    </p:spTree>
    <p:extLst>
      <p:ext uri="{BB962C8B-B14F-4D97-AF65-F5344CB8AC3E}">
        <p14:creationId xmlns:p14="http://schemas.microsoft.com/office/powerpoint/2010/main" val="27639095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pirfenidone, there are side effects associated with </a:t>
            </a:r>
            <a:r>
              <a:rPr lang="en-US" dirty="0" err="1"/>
              <a:t>nintedanib</a:t>
            </a:r>
            <a:r>
              <a:rPr lang="en-US" dirty="0"/>
              <a:t>. These are mostly GI once again, most specifically diarrhea, which can affect about two-thirds of patients. </a:t>
            </a:r>
          </a:p>
        </p:txBody>
      </p:sp>
      <p:sp>
        <p:nvSpPr>
          <p:cNvPr id="4" name="Slide Number Placeholder 3"/>
          <p:cNvSpPr>
            <a:spLocks noGrp="1"/>
          </p:cNvSpPr>
          <p:nvPr>
            <p:ph type="sldNum" sz="quarter" idx="10"/>
          </p:nvPr>
        </p:nvSpPr>
        <p:spPr/>
        <p:txBody>
          <a:bodyPr/>
          <a:lstStyle/>
          <a:p>
            <a:fld id="{0C3C2E58-FE46-44B5-91A5-3EBFFD14A720}" type="slidenum">
              <a:rPr lang="en-US" smtClean="0"/>
              <a:t>88</a:t>
            </a:fld>
            <a:endParaRPr lang="en-US"/>
          </a:p>
        </p:txBody>
      </p:sp>
    </p:spTree>
    <p:extLst>
      <p:ext uri="{BB962C8B-B14F-4D97-AF65-F5344CB8AC3E}">
        <p14:creationId xmlns:p14="http://schemas.microsoft.com/office/powerpoint/2010/main" val="1651483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very similar to what I showed you with the pooled result from the three pirfenidone studies, here we see the pooled results from the three </a:t>
            </a:r>
            <a:r>
              <a:rPr lang="en-US" dirty="0" err="1"/>
              <a:t>nintedanib</a:t>
            </a:r>
            <a:r>
              <a:rPr lang="en-US" dirty="0"/>
              <a:t> studies, TOMORROW Study, and the two INPULSIS studies showing a significant difference in the rate of decrement in the FVC over the course of 52 weeks.</a:t>
            </a:r>
          </a:p>
        </p:txBody>
      </p:sp>
      <p:sp>
        <p:nvSpPr>
          <p:cNvPr id="4" name="Slide Number Placeholder 3"/>
          <p:cNvSpPr>
            <a:spLocks noGrp="1"/>
          </p:cNvSpPr>
          <p:nvPr>
            <p:ph type="sldNum" sz="quarter" idx="10"/>
          </p:nvPr>
        </p:nvSpPr>
        <p:spPr/>
        <p:txBody>
          <a:bodyPr/>
          <a:lstStyle/>
          <a:p>
            <a:fld id="{0C3C2E58-FE46-44B5-91A5-3EBFFD14A720}" type="slidenum">
              <a:rPr lang="en-US" smtClean="0"/>
              <a:t>89</a:t>
            </a:fld>
            <a:endParaRPr lang="en-US"/>
          </a:p>
        </p:txBody>
      </p:sp>
    </p:spTree>
    <p:extLst>
      <p:ext uri="{BB962C8B-B14F-4D97-AF65-F5344CB8AC3E}">
        <p14:creationId xmlns:p14="http://schemas.microsoft.com/office/powerpoint/2010/main" val="24213360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pooled data and the effects on acute exacerbations, once again a significant effect in delaying the time to an acute exacerbation from </a:t>
            </a:r>
            <a:r>
              <a:rPr lang="en-US" dirty="0" err="1"/>
              <a:t>nintedanib</a:t>
            </a:r>
            <a:r>
              <a:rPr lang="en-US" dirty="0"/>
              <a:t>.</a:t>
            </a:r>
          </a:p>
        </p:txBody>
      </p:sp>
      <p:sp>
        <p:nvSpPr>
          <p:cNvPr id="4" name="Slide Number Placeholder 3"/>
          <p:cNvSpPr>
            <a:spLocks noGrp="1"/>
          </p:cNvSpPr>
          <p:nvPr>
            <p:ph type="sldNum" sz="quarter" idx="10"/>
          </p:nvPr>
        </p:nvSpPr>
        <p:spPr/>
        <p:txBody>
          <a:bodyPr/>
          <a:lstStyle/>
          <a:p>
            <a:fld id="{0C3C2E58-FE46-44B5-91A5-3EBFFD14A720}" type="slidenum">
              <a:rPr lang="en-US" smtClean="0"/>
              <a:t>90</a:t>
            </a:fld>
            <a:endParaRPr lang="en-US"/>
          </a:p>
        </p:txBody>
      </p:sp>
    </p:spTree>
    <p:extLst>
      <p:ext uri="{BB962C8B-B14F-4D97-AF65-F5344CB8AC3E}">
        <p14:creationId xmlns:p14="http://schemas.microsoft.com/office/powerpoint/2010/main" val="75467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interstitial lung disease complicating the various tissue disorders? This can be a source of significant morbidity and mortality. The estimates of the number of deaths in the U.S. from CTD-ILD is about 1600 annually. This might be more. This data's a little bit dated. About 25% of all ILD deaths are attributable to an underlying connective tissue disease. In terms of the relative prevalence amongst the different diseases, rheumatoid arthritis, estimated 15 to 20%, polymyositis and dermatomyositis, around same range, five to 20%, SLE, lupus a little bit less, five to 18%, scleroderma very common, 50 to 70% and lastly Sjogren's around five to 40%, so a wide range in terms of how these diseases might be complicated by underlying CTD, the underlying ILD, rather.</a:t>
            </a:r>
          </a:p>
        </p:txBody>
      </p:sp>
      <p:sp>
        <p:nvSpPr>
          <p:cNvPr id="4" name="Slide Number Placeholder 3"/>
          <p:cNvSpPr>
            <a:spLocks noGrp="1"/>
          </p:cNvSpPr>
          <p:nvPr>
            <p:ph type="sldNum" sz="quarter" idx="10"/>
          </p:nvPr>
        </p:nvSpPr>
        <p:spPr/>
        <p:txBody>
          <a:bodyPr/>
          <a:lstStyle/>
          <a:p>
            <a:fld id="{0C3C2E58-FE46-44B5-91A5-3EBFFD14A720}" type="slidenum">
              <a:rPr lang="en-US" smtClean="0"/>
              <a:t>10</a:t>
            </a:fld>
            <a:endParaRPr lang="en-US"/>
          </a:p>
        </p:txBody>
      </p:sp>
    </p:spTree>
    <p:extLst>
      <p:ext uri="{BB962C8B-B14F-4D97-AF65-F5344CB8AC3E}">
        <p14:creationId xmlns:p14="http://schemas.microsoft.com/office/powerpoint/2010/main" val="1030714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side looks at the side effect profile of the two drugs side by side. Both of them can have GI side effects. As mentioned pirfenidone can cause rash or photosensitivity. There's a very small signal of myocardial infarction and bleeding events in patients with </a:t>
            </a:r>
            <a:r>
              <a:rPr lang="en-US" dirty="0" err="1"/>
              <a:t>nintedanib</a:t>
            </a:r>
            <a:r>
              <a:rPr lang="en-US" dirty="0"/>
              <a:t>. Both drugs can cause a mild transaminitis and following LFTs is very important for both of these agents.</a:t>
            </a:r>
          </a:p>
          <a:p>
            <a:endParaRPr lang="en-US" dirty="0"/>
          </a:p>
          <a:p>
            <a:r>
              <a:rPr lang="en-US" dirty="0"/>
              <a:t>When one decides between these drugs, one has to weigh the benefits as well as the risks and potential adverse events. The nice thing about having two antifibrotics is that we have a choice. Typically, what I do in my clinical practice is to decide on the antifibrotic that is most likely to be well tolerated by the patient. For example, and I'll give you two extreme examples. If, one, if I have a patient who likes to play golf six days a week, then probably steer clear of pirfenidone. If I have a patient who's on anti-coagulation therapy for whatever reason, then probably steer clear of </a:t>
            </a:r>
            <a:r>
              <a:rPr lang="en-US" dirty="0" err="1"/>
              <a:t>nintedanib</a:t>
            </a:r>
            <a:r>
              <a:rPr lang="en-US" dirty="0"/>
              <a:t> and direct the patient more to pirfenidone. There is no direct comparison of these two different drugs. Taking all the results together does appear that they have somewhat equivalent effects in treating patients with IPF. I think the important thing is to make an accurate diagnosis and offer the patients the option of going on one of the antifibrotic therapies.</a:t>
            </a:r>
          </a:p>
          <a:p>
            <a:endParaRPr lang="en-US" dirty="0"/>
          </a:p>
          <a:p>
            <a:r>
              <a:rPr lang="en-US" dirty="0"/>
              <a:t>Now, one of the things that can happen with IPF is it can be complicated by the development of pulmonary hypertension. There's a lot of interest in looking at some of these pulmonary arterial hypertension (PAH) medications that have been approved and whether or not they might have any benefit in patients with IPF who develop pulmonary hypertension.</a:t>
            </a:r>
          </a:p>
        </p:txBody>
      </p:sp>
      <p:sp>
        <p:nvSpPr>
          <p:cNvPr id="4" name="Slide Number Placeholder 3"/>
          <p:cNvSpPr>
            <a:spLocks noGrp="1"/>
          </p:cNvSpPr>
          <p:nvPr>
            <p:ph type="sldNum" sz="quarter" idx="10"/>
          </p:nvPr>
        </p:nvSpPr>
        <p:spPr/>
        <p:txBody>
          <a:bodyPr/>
          <a:lstStyle/>
          <a:p>
            <a:fld id="{0C3C2E58-FE46-44B5-91A5-3EBFFD14A720}" type="slidenum">
              <a:rPr lang="en-US" smtClean="0"/>
              <a:t>91</a:t>
            </a:fld>
            <a:endParaRPr lang="en-US"/>
          </a:p>
        </p:txBody>
      </p:sp>
    </p:spTree>
    <p:extLst>
      <p:ext uri="{BB962C8B-B14F-4D97-AF65-F5344CB8AC3E}">
        <p14:creationId xmlns:p14="http://schemas.microsoft.com/office/powerpoint/2010/main" val="1788684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STEP IPF study was one such study that didn't look specifically for patients with pulmonary hypertension, but was certainly enriched for patients with pulmonary hypertension since the one inclusion criteria was a diffusing capacity less than 35% of predicted. The study was a negative study based on the primary end point, which was an improvement in the walk distance of 20% or more. It didn't reach statistical significance. However, various secondary end points suggested that there might be some benefit to sildenafil therapy. Specifically, there was a difference in the shortness of breath questionnaire, quality of life measures, as well as the single breath diffusing capacity. There was the suggestion of a signal of a mortality benefit. However, the numbers were extremely small and one should look at this with some circumspect. I believe the numbers were 11 deaths in the one arm, versus four deaths in the other arm. It was a P value of .07, so certainly no claim that sildenafil affects mortality. There are, however, ongoing clinical trials looking at pulmonary hypertension medications in patients with IPF. Hopefully we'll hear more about this in the future.</a:t>
            </a:r>
          </a:p>
        </p:txBody>
      </p:sp>
      <p:sp>
        <p:nvSpPr>
          <p:cNvPr id="4" name="Slide Number Placeholder 3"/>
          <p:cNvSpPr>
            <a:spLocks noGrp="1"/>
          </p:cNvSpPr>
          <p:nvPr>
            <p:ph type="sldNum" sz="quarter" idx="10"/>
          </p:nvPr>
        </p:nvSpPr>
        <p:spPr/>
        <p:txBody>
          <a:bodyPr/>
          <a:lstStyle/>
          <a:p>
            <a:fld id="{0C3C2E58-FE46-44B5-91A5-3EBFFD14A720}" type="slidenum">
              <a:rPr lang="en-US" smtClean="0"/>
              <a:t>92</a:t>
            </a:fld>
            <a:endParaRPr lang="en-US"/>
          </a:p>
        </p:txBody>
      </p:sp>
    </p:spTree>
    <p:extLst>
      <p:ext uri="{BB962C8B-B14F-4D97-AF65-F5344CB8AC3E}">
        <p14:creationId xmlns:p14="http://schemas.microsoft.com/office/powerpoint/2010/main" val="7830334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anticoagulation  has also been thought to potentially be a treatment modality in patients with IPF. There's evidence of thrombin formation within alveoli and this has been looked at in the context of the ACE study where warfarin was studied in a randomized, clinical, controlled setting. This was one of the NIH IPF networks clinical studies. Unfortunately, what was shown was that not only was there no benefit, but there was also increased risk and increased mortality in patients who were treated with warfarin. Warfarin is contraindicated in patients with IPF, unless patients have a primary indication for it. If a patient has atrial fibrillation (A fib), has a prosthetic valve, or other reason to be on warfarin, this certainly should not be withheld, but as a primarily treatment modality for IPF, this is not indicated.</a:t>
            </a:r>
          </a:p>
        </p:txBody>
      </p:sp>
      <p:sp>
        <p:nvSpPr>
          <p:cNvPr id="4" name="Slide Number Placeholder 3"/>
          <p:cNvSpPr>
            <a:spLocks noGrp="1"/>
          </p:cNvSpPr>
          <p:nvPr>
            <p:ph type="sldNum" sz="quarter" idx="10"/>
          </p:nvPr>
        </p:nvSpPr>
        <p:spPr/>
        <p:txBody>
          <a:bodyPr/>
          <a:lstStyle/>
          <a:p>
            <a:fld id="{0C3C2E58-FE46-44B5-91A5-3EBFFD14A720}" type="slidenum">
              <a:rPr lang="en-US" smtClean="0"/>
              <a:t>93</a:t>
            </a:fld>
            <a:endParaRPr lang="en-US"/>
          </a:p>
        </p:txBody>
      </p:sp>
    </p:spTree>
    <p:extLst>
      <p:ext uri="{BB962C8B-B14F-4D97-AF65-F5344CB8AC3E}">
        <p14:creationId xmlns:p14="http://schemas.microsoft.com/office/powerpoint/2010/main" val="3351908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Doctor Steven Nathan. I'm the Director of the Advanced Lung Disease and Lung Transplant Program at Inova Fairfax Hospital in Falls Church, Virginia. I'm also a professor of medicine at Virginia Commonwealth University.</a:t>
            </a:r>
          </a:p>
        </p:txBody>
      </p:sp>
      <p:sp>
        <p:nvSpPr>
          <p:cNvPr id="4" name="Slide Number Placeholder 3"/>
          <p:cNvSpPr>
            <a:spLocks noGrp="1"/>
          </p:cNvSpPr>
          <p:nvPr>
            <p:ph type="sldNum" sz="quarter" idx="10"/>
          </p:nvPr>
        </p:nvSpPr>
        <p:spPr/>
        <p:txBody>
          <a:bodyPr/>
          <a:lstStyle/>
          <a:p>
            <a:fld id="{0C3C2E58-FE46-44B5-91A5-3EBFFD14A720}" type="slidenum">
              <a:rPr lang="en-US" smtClean="0"/>
              <a:t>94</a:t>
            </a:fld>
            <a:endParaRPr lang="en-US"/>
          </a:p>
        </p:txBody>
      </p:sp>
    </p:spTree>
    <p:extLst>
      <p:ext uri="{BB962C8B-B14F-4D97-AF65-F5344CB8AC3E}">
        <p14:creationId xmlns:p14="http://schemas.microsoft.com/office/powerpoint/2010/main" val="4224953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governing bodies, including the ATS and ERS, have come out at various times with recommendations with regards to how we should treat or not treat IPF. They have come out with three categories, strong recommendation against, conditional recommendation against, and conditional recommendation for. There's nothing that has been deemed to constitute a strong recommendation for. The highest recommendation you have is a conditional recommendation for use of the two antifibrotics, either </a:t>
            </a:r>
            <a:r>
              <a:rPr lang="en-US" dirty="0" err="1"/>
              <a:t>nintedanib</a:t>
            </a:r>
            <a:r>
              <a:rPr lang="en-US" dirty="0"/>
              <a:t> or pirfenidone, as well as antacid therapy. Although, the data supporting antacid therapy is somewhat weak and this remains a controversial area.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patients who progress despite the option of therapy and if they do not have significant comorbidities and if they are young enough, then they might be candidates for lung transplantation. The age cutoff depends on individual centers. Some have a cutoff of 70. Some centers will go as high as 75. There are even a few patients who are older than 75 who have been transplanted.</a:t>
            </a:r>
          </a:p>
        </p:txBody>
      </p:sp>
      <p:sp>
        <p:nvSpPr>
          <p:cNvPr id="4" name="Slide Number Placeholder 3"/>
          <p:cNvSpPr>
            <a:spLocks noGrp="1"/>
          </p:cNvSpPr>
          <p:nvPr>
            <p:ph type="sldNum" sz="quarter" idx="10"/>
          </p:nvPr>
        </p:nvSpPr>
        <p:spPr/>
        <p:txBody>
          <a:bodyPr/>
          <a:lstStyle/>
          <a:p>
            <a:fld id="{0C3C2E58-FE46-44B5-91A5-3EBFFD14A720}" type="slidenum">
              <a:rPr lang="en-US" smtClean="0"/>
              <a:t>95</a:t>
            </a:fld>
            <a:endParaRPr lang="en-US"/>
          </a:p>
        </p:txBody>
      </p:sp>
    </p:spTree>
    <p:extLst>
      <p:ext uri="{BB962C8B-B14F-4D97-AF65-F5344CB8AC3E}">
        <p14:creationId xmlns:p14="http://schemas.microsoft.com/office/powerpoint/2010/main" val="32434904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to transplant patients with IPF or any condition for that matter is when the risk of mortality from the underlying primary disease is greater than the risk of mortality from having a lung transplant.</a:t>
            </a:r>
          </a:p>
        </p:txBody>
      </p:sp>
      <p:sp>
        <p:nvSpPr>
          <p:cNvPr id="4" name="Slide Number Placeholder 3"/>
          <p:cNvSpPr>
            <a:spLocks noGrp="1"/>
          </p:cNvSpPr>
          <p:nvPr>
            <p:ph type="sldNum" sz="quarter" idx="10"/>
          </p:nvPr>
        </p:nvSpPr>
        <p:spPr/>
        <p:txBody>
          <a:bodyPr/>
          <a:lstStyle/>
          <a:p>
            <a:fld id="{0C3C2E58-FE46-44B5-91A5-3EBFFD14A720}" type="slidenum">
              <a:rPr lang="en-US" smtClean="0"/>
              <a:t>96</a:t>
            </a:fld>
            <a:endParaRPr lang="en-US"/>
          </a:p>
        </p:txBody>
      </p:sp>
    </p:spTree>
    <p:extLst>
      <p:ext uri="{BB962C8B-B14F-4D97-AF65-F5344CB8AC3E}">
        <p14:creationId xmlns:p14="http://schemas.microsoft.com/office/powerpoint/2010/main" val="25722549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patients as potential transplant candidates, we look at contraindications as well. There's a number of things in actual effect that may constitute a contraindication: Various malignancies, significant other end organ dysfunction, uncorrected or uncontrolled atherosclerotic disease, medical instability, bleeding diathesis, chronic infections with virulent resistant microbes. These might all be contraindications and the contraindications actually vary as well from center to center. Some centers, especially the larger centers who have greater numbers, might be more inclined to do patients who are perhaps regarded as more marginal candidates at other centers.</a:t>
            </a:r>
          </a:p>
        </p:txBody>
      </p:sp>
      <p:sp>
        <p:nvSpPr>
          <p:cNvPr id="4" name="Slide Number Placeholder 3"/>
          <p:cNvSpPr>
            <a:spLocks noGrp="1"/>
          </p:cNvSpPr>
          <p:nvPr>
            <p:ph type="sldNum" sz="quarter" idx="10"/>
          </p:nvPr>
        </p:nvSpPr>
        <p:spPr/>
        <p:txBody>
          <a:bodyPr/>
          <a:lstStyle/>
          <a:p>
            <a:fld id="{0C3C2E58-FE46-44B5-91A5-3EBFFD14A720}" type="slidenum">
              <a:rPr lang="en-US" smtClean="0"/>
              <a:t>97</a:t>
            </a:fld>
            <a:endParaRPr lang="en-US"/>
          </a:p>
        </p:txBody>
      </p:sp>
    </p:spTree>
    <p:extLst>
      <p:ext uri="{BB962C8B-B14F-4D97-AF65-F5344CB8AC3E}">
        <p14:creationId xmlns:p14="http://schemas.microsoft.com/office/powerpoint/2010/main" val="41376019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carries on in terms of other contraindications, chest wall abnormalities, obesity (BMI greater than 35 kg/m2), psychosocial issues can be contraindications. Patients have to have a good support system and have to have good rehab potential as well.</a:t>
            </a:r>
          </a:p>
        </p:txBody>
      </p:sp>
      <p:sp>
        <p:nvSpPr>
          <p:cNvPr id="4" name="Slide Number Placeholder 3"/>
          <p:cNvSpPr>
            <a:spLocks noGrp="1"/>
          </p:cNvSpPr>
          <p:nvPr>
            <p:ph type="sldNum" sz="quarter" idx="10"/>
          </p:nvPr>
        </p:nvSpPr>
        <p:spPr/>
        <p:txBody>
          <a:bodyPr/>
          <a:lstStyle/>
          <a:p>
            <a:fld id="{0C3C2E58-FE46-44B5-91A5-3EBFFD14A720}" type="slidenum">
              <a:rPr lang="en-US" smtClean="0"/>
              <a:t>98</a:t>
            </a:fld>
            <a:endParaRPr lang="en-US"/>
          </a:p>
        </p:txBody>
      </p:sp>
    </p:spTree>
    <p:extLst>
      <p:ext uri="{BB962C8B-B14F-4D97-AF65-F5344CB8AC3E}">
        <p14:creationId xmlns:p14="http://schemas.microsoft.com/office/powerpoint/2010/main" val="42471778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contraindications are shown here. Age once again, obesity, malnutrition, osteoporosis. Extensive prior to surgery or lung resection, they’re really not a contraindication these days and in actual effect we've taken a good number of patients off mechanical ventilation or extracorporeal membrane oxygenation (ECMO) and offering them transplants, too. This, once again, becomes case by case.</a:t>
            </a:r>
          </a:p>
        </p:txBody>
      </p:sp>
      <p:sp>
        <p:nvSpPr>
          <p:cNvPr id="4" name="Slide Number Placeholder 3"/>
          <p:cNvSpPr>
            <a:spLocks noGrp="1"/>
          </p:cNvSpPr>
          <p:nvPr>
            <p:ph type="sldNum" sz="quarter" idx="10"/>
          </p:nvPr>
        </p:nvSpPr>
        <p:spPr/>
        <p:txBody>
          <a:bodyPr/>
          <a:lstStyle/>
          <a:p>
            <a:fld id="{0C3C2E58-FE46-44B5-91A5-3EBFFD14A720}" type="slidenum">
              <a:rPr lang="en-US" smtClean="0"/>
              <a:t>99</a:t>
            </a:fld>
            <a:endParaRPr lang="en-US"/>
          </a:p>
        </p:txBody>
      </p:sp>
    </p:spTree>
    <p:extLst>
      <p:ext uri="{BB962C8B-B14F-4D97-AF65-F5344CB8AC3E}">
        <p14:creationId xmlns:p14="http://schemas.microsoft.com/office/powerpoint/2010/main" val="12644097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survival after transplant varies. It's not the panacea. It is like trading one disease for another. If you look at the survival of patients with IPF, here shown as IIP, </a:t>
            </a:r>
            <a:r>
              <a:rPr lang="en-US" dirty="0" err="1"/>
              <a:t>interpathic</a:t>
            </a:r>
            <a:r>
              <a:rPr lang="en-US" dirty="0"/>
              <a:t> interstitial pneumonia, it tends to be worse than other disease conditions such as cystic fibrosis. It might be a function of age or the underlying lung condition. As mentioned, IPF is a disease of the elderly, whereas CF patients tend to be in their 20s, 30s, maybe 40s when they get a transplant. Whether it's underlying disease or age, that factors into this difference in survival is a little bit uncertain.</a:t>
            </a:r>
          </a:p>
        </p:txBody>
      </p:sp>
      <p:sp>
        <p:nvSpPr>
          <p:cNvPr id="4" name="Slide Number Placeholder 3"/>
          <p:cNvSpPr>
            <a:spLocks noGrp="1"/>
          </p:cNvSpPr>
          <p:nvPr>
            <p:ph type="sldNum" sz="quarter" idx="10"/>
          </p:nvPr>
        </p:nvSpPr>
        <p:spPr/>
        <p:txBody>
          <a:bodyPr/>
          <a:lstStyle/>
          <a:p>
            <a:fld id="{0C3C2E58-FE46-44B5-91A5-3EBFFD14A720}" type="slidenum">
              <a:rPr lang="en-US" smtClean="0"/>
              <a:t>100</a:t>
            </a:fld>
            <a:endParaRPr lang="en-US"/>
          </a:p>
        </p:txBody>
      </p:sp>
    </p:spTree>
    <p:extLst>
      <p:ext uri="{BB962C8B-B14F-4D97-AF65-F5344CB8AC3E}">
        <p14:creationId xmlns:p14="http://schemas.microsoft.com/office/powerpoint/2010/main" val="318114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071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9493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a:lstStyle>
            <a:lvl1pPr>
              <a:lnSpc>
                <a:spcPct val="90000"/>
              </a:lnSpc>
              <a:defRPr/>
            </a:lvl1pPr>
          </a:lstStyle>
          <a:p>
            <a:r>
              <a:rPr lang="en-US"/>
              <a:t>Click to edit Master title style</a:t>
            </a:r>
          </a:p>
        </p:txBody>
      </p:sp>
      <p:sp>
        <p:nvSpPr>
          <p:cNvPr id="3" name="Content Placeholder 2"/>
          <p:cNvSpPr>
            <a:spLocks noGrp="1"/>
          </p:cNvSpPr>
          <p:nvPr>
            <p:ph idx="1"/>
          </p:nvPr>
        </p:nvSpPr>
        <p:spPr>
          <a:xfrm>
            <a:off x="265970" y="1342498"/>
            <a:ext cx="11682153" cy="4310158"/>
          </a:xfrm>
        </p:spPr>
        <p:txBody>
          <a:bodyPr>
            <a:noAutofit/>
          </a:bodyPr>
          <a:lstStyle>
            <a:lvl1pPr>
              <a:lnSpc>
                <a:spcPct val="90000"/>
              </a:lnSpc>
              <a:spcBef>
                <a:spcPts val="0"/>
              </a:spcBef>
              <a:defRPr/>
            </a:lvl1pPr>
            <a:lvl2pPr marL="742950" indent="-285750">
              <a:lnSpc>
                <a:spcPct val="90000"/>
              </a:lnSpc>
              <a:spcBef>
                <a:spcPts val="0"/>
              </a:spcBef>
              <a:buSzPct val="75000"/>
              <a:buFont typeface="Wingdings" panose="05000000000000000000" pitchFamily="2" charset="2"/>
              <a:buChar char="§"/>
              <a:defRPr/>
            </a:lvl2pPr>
            <a:lvl3pPr>
              <a:lnSpc>
                <a:spcPct val="90000"/>
              </a:lnSpc>
              <a:spcBef>
                <a:spcPts val="0"/>
              </a:spcBef>
              <a:defRPr/>
            </a:lvl3pPr>
            <a:lvl4pPr marL="1600200" indent="-228600">
              <a:lnSpc>
                <a:spcPct val="90000"/>
              </a:lnSpc>
              <a:spcBef>
                <a:spcPts val="0"/>
              </a:spcBef>
              <a:buSzPct val="75000"/>
              <a:buFont typeface="Wingdings" panose="05000000000000000000" pitchFamily="2" charset="2"/>
              <a:buChar char="§"/>
              <a:defRPr/>
            </a:lvl4pPr>
            <a:lvl5pPr>
              <a:lnSpc>
                <a:spcPct val="90000"/>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lumMod val="65000"/>
                    <a:lumOff val="35000"/>
                  </a:schemeClr>
                </a:solidFill>
              </a:defRPr>
            </a:lvl1pPr>
            <a:lvl2pPr>
              <a:defRPr sz="1300"/>
            </a:lvl2pPr>
            <a:lvl3pPr>
              <a:defRPr sz="1300"/>
            </a:lvl3pPr>
            <a:lvl4pPr>
              <a:defRPr sz="1300"/>
            </a:lvl4pPr>
            <a:lvl5pPr>
              <a:defRPr sz="1300"/>
            </a:lvl5pPr>
          </a:lstStyle>
          <a:p>
            <a:pPr lvl="0"/>
            <a:r>
              <a:rPr lang="en-US" dirty="0"/>
              <a:t>Click to add footnote</a:t>
            </a:r>
          </a:p>
        </p:txBody>
      </p:sp>
    </p:spTree>
    <p:extLst>
      <p:ext uri="{BB962C8B-B14F-4D97-AF65-F5344CB8AC3E}">
        <p14:creationId xmlns:p14="http://schemas.microsoft.com/office/powerpoint/2010/main" val="18705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066317"/>
            <a:ext cx="10363200" cy="1362075"/>
          </a:xfrm>
        </p:spPr>
        <p:txBody>
          <a:bodyPr anchor="ct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3438729"/>
            <a:ext cx="103632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49958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2066317"/>
            <a:ext cx="5638800" cy="1362075"/>
          </a:xfrm>
        </p:spPr>
        <p:txBody>
          <a:bodyPr anchor="ct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096000" y="3438729"/>
            <a:ext cx="56388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Picture 4">
            <a:extLst>
              <a:ext uri="{FF2B5EF4-FFF2-40B4-BE49-F238E27FC236}">
                <a16:creationId xmlns:a16="http://schemas.microsoft.com/office/drawing/2014/main" id="{69DF955C-DD59-47BF-A3F1-2E2FDAAFE490}"/>
              </a:ext>
            </a:extLst>
          </p:cNvPr>
          <p:cNvPicPr>
            <a:picLocks noChangeAspect="1"/>
          </p:cNvPicPr>
          <p:nvPr userDrawn="1"/>
        </p:nvPicPr>
        <p:blipFill rotWithShape="1">
          <a:blip r:embed="rId3"/>
          <a:srcRect l="23616" r="22769" b="19253"/>
          <a:stretch/>
        </p:blipFill>
        <p:spPr>
          <a:xfrm>
            <a:off x="396876" y="1511688"/>
            <a:ext cx="2055499" cy="287259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8EAC1FAF-9581-49A6-AD77-C7C4FA18D74E}"/>
              </a:ext>
            </a:extLst>
          </p:cNvPr>
          <p:cNvSpPr txBox="1"/>
          <p:nvPr userDrawn="1"/>
        </p:nvSpPr>
        <p:spPr>
          <a:xfrm>
            <a:off x="2619376" y="2024658"/>
            <a:ext cx="3228974" cy="1846659"/>
          </a:xfrm>
          <a:prstGeom prst="rect">
            <a:avLst/>
          </a:prstGeom>
          <a:noFill/>
        </p:spPr>
        <p:txBody>
          <a:bodyPr wrap="square" rtlCol="0">
            <a:spAutoFit/>
          </a:bodyPr>
          <a:lstStyle/>
          <a:p>
            <a:r>
              <a:rPr lang="en-US" sz="2400" b="1" dirty="0">
                <a:solidFill>
                  <a:schemeClr val="tx1">
                    <a:lumMod val="50000"/>
                    <a:lumOff val="50000"/>
                  </a:schemeClr>
                </a:solidFill>
              </a:rPr>
              <a:t>Imre </a:t>
            </a:r>
            <a:r>
              <a:rPr lang="en-US" sz="2400" b="1" dirty="0" err="1">
                <a:solidFill>
                  <a:schemeClr val="tx1">
                    <a:lumMod val="50000"/>
                    <a:lumOff val="50000"/>
                  </a:schemeClr>
                </a:solidFill>
              </a:rPr>
              <a:t>Noth</a:t>
            </a:r>
            <a:r>
              <a:rPr lang="en-US" sz="2400" b="1" dirty="0">
                <a:solidFill>
                  <a:schemeClr val="tx1">
                    <a:lumMod val="50000"/>
                    <a:lumOff val="50000"/>
                  </a:schemeClr>
                </a:solidFill>
              </a:rPr>
              <a:t>, MD</a:t>
            </a:r>
            <a:br>
              <a:rPr lang="en-US" dirty="0">
                <a:solidFill>
                  <a:schemeClr val="tx1">
                    <a:lumMod val="50000"/>
                    <a:lumOff val="50000"/>
                  </a:schemeClr>
                </a:solidFill>
              </a:rPr>
            </a:br>
            <a:r>
              <a:rPr lang="en-US" dirty="0">
                <a:solidFill>
                  <a:schemeClr val="tx1">
                    <a:lumMod val="50000"/>
                    <a:lumOff val="50000"/>
                  </a:schemeClr>
                </a:solidFill>
              </a:rPr>
              <a:t>Professor of Medicine</a:t>
            </a:r>
          </a:p>
          <a:p>
            <a:r>
              <a:rPr lang="en-US" dirty="0">
                <a:solidFill>
                  <a:schemeClr val="tx1">
                    <a:lumMod val="50000"/>
                    <a:lumOff val="50000"/>
                  </a:schemeClr>
                </a:solidFill>
              </a:rPr>
              <a:t>Chief, Division of Pulmonary and Critical Care Medicine</a:t>
            </a:r>
          </a:p>
          <a:p>
            <a:r>
              <a:rPr lang="en-US" dirty="0">
                <a:solidFill>
                  <a:schemeClr val="tx1">
                    <a:lumMod val="50000"/>
                    <a:lumOff val="50000"/>
                  </a:schemeClr>
                </a:solidFill>
              </a:rPr>
              <a:t>University of Virginia</a:t>
            </a:r>
          </a:p>
          <a:p>
            <a:r>
              <a:rPr lang="en-US" dirty="0">
                <a:solidFill>
                  <a:schemeClr val="tx1">
                    <a:lumMod val="50000"/>
                    <a:lumOff val="50000"/>
                  </a:schemeClr>
                </a:solidFill>
              </a:rPr>
              <a:t>Charlottesville, Virginia</a:t>
            </a:r>
          </a:p>
        </p:txBody>
      </p:sp>
      <p:cxnSp>
        <p:nvCxnSpPr>
          <p:cNvPr id="10" name="Straight Connector 9">
            <a:extLst>
              <a:ext uri="{FF2B5EF4-FFF2-40B4-BE49-F238E27FC236}">
                <a16:creationId xmlns:a16="http://schemas.microsoft.com/office/drawing/2014/main" id="{C70FB60B-C937-425A-A84B-330289B3DB86}"/>
              </a:ext>
            </a:extLst>
          </p:cNvPr>
          <p:cNvCxnSpPr/>
          <p:nvPr userDrawn="1"/>
        </p:nvCxnSpPr>
        <p:spPr>
          <a:xfrm>
            <a:off x="6096000" y="638175"/>
            <a:ext cx="0" cy="4619625"/>
          </a:xfrm>
          <a:prstGeom prst="line">
            <a:avLst/>
          </a:prstGeom>
          <a:ln>
            <a:gradFill>
              <a:gsLst>
                <a:gs pos="0">
                  <a:schemeClr val="accent1">
                    <a:lumMod val="5000"/>
                    <a:lumOff val="95000"/>
                    <a:alpha val="0"/>
                  </a:schemeClr>
                </a:gs>
                <a:gs pos="50000">
                  <a:schemeClr val="accent1">
                    <a:lumMod val="45000"/>
                    <a:lumOff val="5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00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2066317"/>
            <a:ext cx="5638800" cy="1362075"/>
          </a:xfrm>
        </p:spPr>
        <p:txBody>
          <a:bodyPr anchor="ct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096000" y="3438729"/>
            <a:ext cx="56388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Picture 4">
            <a:extLst>
              <a:ext uri="{FF2B5EF4-FFF2-40B4-BE49-F238E27FC236}">
                <a16:creationId xmlns:a16="http://schemas.microsoft.com/office/drawing/2014/main" id="{69DF955C-DD59-47BF-A3F1-2E2FDAAFE490}"/>
              </a:ext>
            </a:extLst>
          </p:cNvPr>
          <p:cNvPicPr>
            <a:picLocks noChangeAspect="1"/>
          </p:cNvPicPr>
          <p:nvPr userDrawn="1"/>
        </p:nvPicPr>
        <p:blipFill>
          <a:blip r:embed="rId3"/>
          <a:stretch>
            <a:fillRect/>
          </a:stretch>
        </p:blipFill>
        <p:spPr>
          <a:xfrm>
            <a:off x="396876" y="1534832"/>
            <a:ext cx="2055499" cy="2826311"/>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8EAC1FAF-9581-49A6-AD77-C7C4FA18D74E}"/>
              </a:ext>
            </a:extLst>
          </p:cNvPr>
          <p:cNvSpPr txBox="1"/>
          <p:nvPr userDrawn="1"/>
        </p:nvSpPr>
        <p:spPr>
          <a:xfrm>
            <a:off x="2619375" y="1747659"/>
            <a:ext cx="3476617" cy="2400657"/>
          </a:xfrm>
          <a:prstGeom prst="rect">
            <a:avLst/>
          </a:prstGeom>
          <a:noFill/>
        </p:spPr>
        <p:txBody>
          <a:bodyPr wrap="square" rtlCol="0">
            <a:spAutoFit/>
          </a:bodyPr>
          <a:lstStyle/>
          <a:p>
            <a:r>
              <a:rPr lang="en-US" sz="2400" b="1" dirty="0">
                <a:solidFill>
                  <a:schemeClr val="tx1">
                    <a:lumMod val="50000"/>
                    <a:lumOff val="50000"/>
                  </a:schemeClr>
                </a:solidFill>
              </a:rPr>
              <a:t>Steven D. Nathan, MD</a:t>
            </a:r>
            <a:br>
              <a:rPr lang="en-US" dirty="0">
                <a:solidFill>
                  <a:schemeClr val="tx1">
                    <a:lumMod val="50000"/>
                    <a:lumOff val="50000"/>
                  </a:schemeClr>
                </a:solidFill>
              </a:rPr>
            </a:br>
            <a:r>
              <a:rPr lang="en-US" dirty="0">
                <a:solidFill>
                  <a:schemeClr val="tx1">
                    <a:lumMod val="50000"/>
                    <a:lumOff val="50000"/>
                  </a:schemeClr>
                </a:solidFill>
              </a:rPr>
              <a:t>Director of the Advanced Lung Disease and Lung Transplant Programs</a:t>
            </a:r>
          </a:p>
          <a:p>
            <a:r>
              <a:rPr lang="en-US" dirty="0">
                <a:solidFill>
                  <a:schemeClr val="tx1">
                    <a:lumMod val="50000"/>
                    <a:lumOff val="50000"/>
                  </a:schemeClr>
                </a:solidFill>
              </a:rPr>
              <a:t>Inova Fairfax Hospital</a:t>
            </a:r>
          </a:p>
          <a:p>
            <a:r>
              <a:rPr lang="en-US" dirty="0">
                <a:solidFill>
                  <a:schemeClr val="tx1">
                    <a:lumMod val="50000"/>
                    <a:lumOff val="50000"/>
                  </a:schemeClr>
                </a:solidFill>
              </a:rPr>
              <a:t>Professor of Medicine</a:t>
            </a:r>
          </a:p>
          <a:p>
            <a:r>
              <a:rPr lang="en-US" dirty="0">
                <a:solidFill>
                  <a:schemeClr val="tx1">
                    <a:lumMod val="50000"/>
                    <a:lumOff val="50000"/>
                  </a:schemeClr>
                </a:solidFill>
              </a:rPr>
              <a:t>Virginia Commonwealth University</a:t>
            </a:r>
          </a:p>
          <a:p>
            <a:r>
              <a:rPr lang="en-US" dirty="0">
                <a:solidFill>
                  <a:schemeClr val="tx1">
                    <a:lumMod val="50000"/>
                    <a:lumOff val="50000"/>
                  </a:schemeClr>
                </a:solidFill>
              </a:rPr>
              <a:t>Falls Church, Virginia</a:t>
            </a:r>
          </a:p>
        </p:txBody>
      </p:sp>
      <p:cxnSp>
        <p:nvCxnSpPr>
          <p:cNvPr id="10" name="Straight Connector 9">
            <a:extLst>
              <a:ext uri="{FF2B5EF4-FFF2-40B4-BE49-F238E27FC236}">
                <a16:creationId xmlns:a16="http://schemas.microsoft.com/office/drawing/2014/main" id="{C70FB60B-C937-425A-A84B-330289B3DB86}"/>
              </a:ext>
            </a:extLst>
          </p:cNvPr>
          <p:cNvCxnSpPr/>
          <p:nvPr userDrawn="1"/>
        </p:nvCxnSpPr>
        <p:spPr>
          <a:xfrm>
            <a:off x="6096000" y="638175"/>
            <a:ext cx="0" cy="4619625"/>
          </a:xfrm>
          <a:prstGeom prst="line">
            <a:avLst/>
          </a:prstGeom>
          <a:ln>
            <a:gradFill>
              <a:gsLst>
                <a:gs pos="0">
                  <a:schemeClr val="accent1">
                    <a:lumMod val="5000"/>
                    <a:lumOff val="95000"/>
                    <a:alpha val="0"/>
                  </a:schemeClr>
                </a:gs>
                <a:gs pos="50000">
                  <a:schemeClr val="accent1">
                    <a:lumMod val="45000"/>
                    <a:lumOff val="5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18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a:lstStyle>
            <a:lvl1pPr>
              <a:lnSpc>
                <a:spcPct val="90000"/>
              </a:lnSpc>
              <a:defRPr/>
            </a:lvl1pPr>
          </a:lstStyle>
          <a:p>
            <a:r>
              <a:rPr lang="en-US"/>
              <a:t>Click to edit Master title style</a:t>
            </a:r>
          </a:p>
        </p:txBody>
      </p:sp>
      <p:sp>
        <p:nvSpPr>
          <p:cNvPr id="3" name="Content Placeholder 2"/>
          <p:cNvSpPr>
            <a:spLocks noGrp="1"/>
          </p:cNvSpPr>
          <p:nvPr>
            <p:ph idx="1"/>
          </p:nvPr>
        </p:nvSpPr>
        <p:spPr>
          <a:xfrm>
            <a:off x="265970" y="1342498"/>
            <a:ext cx="11682153" cy="4310158"/>
          </a:xfrm>
        </p:spPr>
        <p:txBody>
          <a:bodyPr>
            <a:noAutofit/>
          </a:bodyPr>
          <a:lstStyle>
            <a:lvl1pPr>
              <a:lnSpc>
                <a:spcPct val="90000"/>
              </a:lnSpc>
              <a:spcBef>
                <a:spcPts val="0"/>
              </a:spcBef>
              <a:defRPr/>
            </a:lvl1pPr>
            <a:lvl2pPr marL="742950" indent="-285750">
              <a:lnSpc>
                <a:spcPct val="90000"/>
              </a:lnSpc>
              <a:spcBef>
                <a:spcPts val="0"/>
              </a:spcBef>
              <a:buSzPct val="75000"/>
              <a:buFont typeface="Wingdings" panose="05000000000000000000" pitchFamily="2" charset="2"/>
              <a:buChar char="§"/>
              <a:defRPr/>
            </a:lvl2pPr>
            <a:lvl3pPr>
              <a:lnSpc>
                <a:spcPct val="90000"/>
              </a:lnSpc>
              <a:spcBef>
                <a:spcPts val="0"/>
              </a:spcBef>
              <a:defRPr/>
            </a:lvl3pPr>
            <a:lvl4pPr marL="1600200" indent="-228600">
              <a:lnSpc>
                <a:spcPct val="90000"/>
              </a:lnSpc>
              <a:spcBef>
                <a:spcPts val="0"/>
              </a:spcBef>
              <a:buSzPct val="75000"/>
              <a:buFont typeface="Wingdings" panose="05000000000000000000" pitchFamily="2" charset="2"/>
              <a:buChar char="§"/>
              <a:defRPr/>
            </a:lvl4pPr>
            <a:lvl5pPr>
              <a:lnSpc>
                <a:spcPct val="90000"/>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880784" y="6010275"/>
            <a:ext cx="9067300" cy="731838"/>
          </a:xfrm>
        </p:spPr>
        <p:txBody>
          <a:bodyPr>
            <a:normAutofit/>
          </a:bodyPr>
          <a:lstStyle>
            <a:lvl1pPr marL="0" indent="0">
              <a:spcBef>
                <a:spcPts val="0"/>
              </a:spcBef>
              <a:buNone/>
              <a:defRPr sz="1100"/>
            </a:lvl1pPr>
          </a:lstStyle>
          <a:p>
            <a:pPr lvl="0"/>
            <a:r>
              <a:rPr lang="en-US" sz="1100" dirty="0"/>
              <a:t>Click to add reference</a:t>
            </a:r>
          </a:p>
        </p:txBody>
      </p:sp>
      <p:sp>
        <p:nvSpPr>
          <p:cNvPr id="5"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lumMod val="65000"/>
                    <a:lumOff val="35000"/>
                  </a:schemeClr>
                </a:solidFill>
              </a:defRPr>
            </a:lvl1pPr>
            <a:lvl2pPr>
              <a:defRPr sz="1300"/>
            </a:lvl2pPr>
            <a:lvl3pPr>
              <a:defRPr sz="1300"/>
            </a:lvl3pPr>
            <a:lvl4pPr>
              <a:defRPr sz="1300"/>
            </a:lvl4pPr>
            <a:lvl5pPr>
              <a:defRPr sz="1300"/>
            </a:lvl5pPr>
          </a:lstStyle>
          <a:p>
            <a:pPr lvl="0"/>
            <a:r>
              <a:rPr lang="en-US" dirty="0"/>
              <a:t>Click to add footnote</a:t>
            </a:r>
          </a:p>
        </p:txBody>
      </p:sp>
    </p:spTree>
    <p:extLst>
      <p:ext uri="{BB962C8B-B14F-4D97-AF65-F5344CB8AC3E}">
        <p14:creationId xmlns:p14="http://schemas.microsoft.com/office/powerpoint/2010/main" val="141754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066317"/>
            <a:ext cx="10363200" cy="1362075"/>
          </a:xfrm>
        </p:spPr>
        <p:txBody>
          <a:bodyPr anchor="ct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3438729"/>
            <a:ext cx="103632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9590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925" y="1334194"/>
            <a:ext cx="5739476" cy="4318895"/>
          </a:xfrm>
        </p:spPr>
        <p:txBody>
          <a:bodyPr>
            <a:normAutofit/>
          </a:bodyPr>
          <a:lstStyle>
            <a:lvl1pPr>
              <a:lnSpc>
                <a:spcPct val="90000"/>
              </a:lnSpc>
              <a:spcBef>
                <a:spcPts val="0"/>
              </a:spcBef>
              <a:defRPr sz="2400"/>
            </a:lvl1pPr>
            <a:lvl2pPr>
              <a:lnSpc>
                <a:spcPct val="90000"/>
              </a:lnSpc>
              <a:spcBef>
                <a:spcPts val="0"/>
              </a:spcBef>
              <a:defRPr sz="2000"/>
            </a:lvl2pPr>
            <a:lvl3pPr>
              <a:lnSpc>
                <a:spcPct val="90000"/>
              </a:lnSpc>
              <a:spcBef>
                <a:spcPts val="0"/>
              </a:spcBef>
              <a:defRPr sz="1800"/>
            </a:lvl3pPr>
            <a:lvl4pPr>
              <a:lnSpc>
                <a:spcPct val="90000"/>
              </a:lnSpc>
              <a:spcBef>
                <a:spcPts val="0"/>
              </a:spcBef>
              <a:defRPr sz="1600"/>
            </a:lvl4pPr>
            <a:lvl5pPr>
              <a:lnSpc>
                <a:spcPct val="90000"/>
              </a:lnSpc>
              <a:spcBef>
                <a:spcPts val="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4194"/>
            <a:ext cx="5742432" cy="4318895"/>
          </a:xfrm>
        </p:spPr>
        <p:txBody>
          <a:bodyPr>
            <a:normAutofit/>
          </a:bodyPr>
          <a:lstStyle>
            <a:lvl1pPr>
              <a:lnSpc>
                <a:spcPct val="90000"/>
              </a:lnSpc>
              <a:spcBef>
                <a:spcPts val="0"/>
              </a:spcBef>
              <a:defRPr sz="2400"/>
            </a:lvl1pPr>
            <a:lvl2pPr>
              <a:lnSpc>
                <a:spcPct val="90000"/>
              </a:lnSpc>
              <a:spcBef>
                <a:spcPts val="0"/>
              </a:spcBef>
              <a:defRPr sz="2000"/>
            </a:lvl2pPr>
            <a:lvl3pPr>
              <a:lnSpc>
                <a:spcPct val="90000"/>
              </a:lnSpc>
              <a:spcBef>
                <a:spcPts val="0"/>
              </a:spcBef>
              <a:defRPr sz="1800"/>
            </a:lvl3pPr>
            <a:lvl4pPr>
              <a:lnSpc>
                <a:spcPct val="90000"/>
              </a:lnSpc>
              <a:spcBef>
                <a:spcPts val="0"/>
              </a:spcBef>
              <a:defRPr sz="1600"/>
            </a:lvl4pPr>
            <a:lvl5pPr>
              <a:lnSpc>
                <a:spcPct val="90000"/>
              </a:lnSpc>
              <a:spcBef>
                <a:spcPts val="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lumMod val="65000"/>
                    <a:lumOff val="35000"/>
                  </a:schemeClr>
                </a:solidFill>
              </a:defRPr>
            </a:lvl1pPr>
            <a:lvl2pPr>
              <a:defRPr sz="1300"/>
            </a:lvl2pPr>
            <a:lvl3pPr>
              <a:defRPr sz="1300"/>
            </a:lvl3pPr>
            <a:lvl4pPr>
              <a:defRPr sz="1300"/>
            </a:lvl4pPr>
            <a:lvl5pPr>
              <a:defRPr sz="1300"/>
            </a:lvl5pPr>
          </a:lstStyle>
          <a:p>
            <a:pPr lvl="0"/>
            <a:r>
              <a:rPr lang="en-US" dirty="0"/>
              <a:t>Click to add footnote</a:t>
            </a:r>
          </a:p>
        </p:txBody>
      </p:sp>
      <p:sp>
        <p:nvSpPr>
          <p:cNvPr id="6" name="Text Placeholder 7"/>
          <p:cNvSpPr>
            <a:spLocks noGrp="1"/>
          </p:cNvSpPr>
          <p:nvPr>
            <p:ph type="body" sz="quarter" idx="10" hasCustomPrompt="1"/>
          </p:nvPr>
        </p:nvSpPr>
        <p:spPr>
          <a:xfrm>
            <a:off x="2880784" y="6010275"/>
            <a:ext cx="9067300" cy="731838"/>
          </a:xfrm>
        </p:spPr>
        <p:txBody>
          <a:bodyPr>
            <a:normAutofit/>
          </a:bodyPr>
          <a:lstStyle>
            <a:lvl1pPr marL="0" indent="0">
              <a:spcBef>
                <a:spcPts val="0"/>
              </a:spcBef>
              <a:buNone/>
              <a:defRPr sz="1100"/>
            </a:lvl1pPr>
          </a:lstStyle>
          <a:p>
            <a:pPr lvl="0"/>
            <a:r>
              <a:rPr lang="en-US" sz="1100" dirty="0"/>
              <a:t>Click to add reference</a:t>
            </a:r>
          </a:p>
        </p:txBody>
      </p:sp>
    </p:spTree>
    <p:extLst>
      <p:ext uri="{BB962C8B-B14F-4D97-AF65-F5344CB8AC3E}">
        <p14:creationId xmlns:p14="http://schemas.microsoft.com/office/powerpoint/2010/main" val="136864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925" y="174882"/>
            <a:ext cx="1168215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4924" y="1335601"/>
            <a:ext cx="57424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4924" y="1975364"/>
            <a:ext cx="5742432" cy="3677725"/>
          </a:xfrm>
        </p:spPr>
        <p:txBody>
          <a:bodyPr/>
          <a:lstStyle>
            <a:lvl1pPr>
              <a:lnSpc>
                <a:spcPct val="90000"/>
              </a:lnSpc>
              <a:spcBef>
                <a:spcPts val="0"/>
              </a:spcBef>
              <a:defRPr sz="2400"/>
            </a:lvl1pPr>
            <a:lvl2pPr>
              <a:lnSpc>
                <a:spcPct val="90000"/>
              </a:lnSpc>
              <a:spcBef>
                <a:spcPts val="0"/>
              </a:spcBef>
              <a:defRPr sz="2000"/>
            </a:lvl2pPr>
            <a:lvl3pPr>
              <a:lnSpc>
                <a:spcPct val="90000"/>
              </a:lnSpc>
              <a:spcBef>
                <a:spcPts val="0"/>
              </a:spcBef>
              <a:defRPr sz="1800"/>
            </a:lvl3pPr>
            <a:lvl4pPr>
              <a:lnSpc>
                <a:spcPct val="90000"/>
              </a:lnSpc>
              <a:spcBef>
                <a:spcPts val="0"/>
              </a:spcBef>
              <a:defRPr sz="1600"/>
            </a:lvl4pPr>
            <a:lvl5pPr>
              <a:lnSpc>
                <a:spcPct val="90000"/>
              </a:lnSpc>
              <a:spcBef>
                <a:spcPts val="0"/>
              </a:spcBef>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5" y="1335601"/>
            <a:ext cx="57424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5" y="1975364"/>
            <a:ext cx="5742432" cy="3677725"/>
          </a:xfrm>
        </p:spPr>
        <p:txBody>
          <a:bodyPr/>
          <a:lstStyle>
            <a:lvl1pPr>
              <a:lnSpc>
                <a:spcPct val="90000"/>
              </a:lnSpc>
              <a:spcBef>
                <a:spcPts val="0"/>
              </a:spcBef>
              <a:defRPr sz="2400"/>
            </a:lvl1pPr>
            <a:lvl2pPr>
              <a:lnSpc>
                <a:spcPct val="90000"/>
              </a:lnSpc>
              <a:spcBef>
                <a:spcPts val="0"/>
              </a:spcBef>
              <a:defRPr sz="2000"/>
            </a:lvl2pPr>
            <a:lvl3pPr>
              <a:lnSpc>
                <a:spcPct val="90000"/>
              </a:lnSpc>
              <a:spcBef>
                <a:spcPts val="0"/>
              </a:spcBef>
              <a:defRPr sz="1800"/>
            </a:lvl3pPr>
            <a:lvl4pPr>
              <a:lnSpc>
                <a:spcPct val="90000"/>
              </a:lnSpc>
              <a:spcBef>
                <a:spcPts val="0"/>
              </a:spcBef>
              <a:defRPr sz="1600"/>
            </a:lvl4pPr>
            <a:lvl5pPr>
              <a:lnSpc>
                <a:spcPct val="90000"/>
              </a:lnSpc>
              <a:spcBef>
                <a:spcPts val="0"/>
              </a:spcBef>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lumMod val="65000"/>
                    <a:lumOff val="35000"/>
                  </a:schemeClr>
                </a:solidFill>
              </a:defRPr>
            </a:lvl1pPr>
            <a:lvl2pPr>
              <a:defRPr sz="1300"/>
            </a:lvl2pPr>
            <a:lvl3pPr>
              <a:defRPr sz="1300"/>
            </a:lvl3pPr>
            <a:lvl4pPr>
              <a:defRPr sz="1300"/>
            </a:lvl4pPr>
            <a:lvl5pPr>
              <a:defRPr sz="1300"/>
            </a:lvl5pPr>
          </a:lstStyle>
          <a:p>
            <a:pPr lvl="0"/>
            <a:r>
              <a:rPr lang="en-US" dirty="0"/>
              <a:t>Click to add footnote</a:t>
            </a:r>
          </a:p>
        </p:txBody>
      </p:sp>
      <p:sp>
        <p:nvSpPr>
          <p:cNvPr id="8" name="Text Placeholder 7"/>
          <p:cNvSpPr>
            <a:spLocks noGrp="1"/>
          </p:cNvSpPr>
          <p:nvPr>
            <p:ph type="body" sz="quarter" idx="10" hasCustomPrompt="1"/>
          </p:nvPr>
        </p:nvSpPr>
        <p:spPr>
          <a:xfrm>
            <a:off x="2880784" y="6010275"/>
            <a:ext cx="9067300" cy="731838"/>
          </a:xfrm>
        </p:spPr>
        <p:txBody>
          <a:bodyPr>
            <a:normAutofit/>
          </a:bodyPr>
          <a:lstStyle>
            <a:lvl1pPr marL="0" indent="0">
              <a:spcBef>
                <a:spcPts val="0"/>
              </a:spcBef>
              <a:buNone/>
              <a:defRPr sz="1100"/>
            </a:lvl1pPr>
          </a:lstStyle>
          <a:p>
            <a:pPr lvl="0"/>
            <a:r>
              <a:rPr lang="en-US" sz="1100" dirty="0"/>
              <a:t>Click to add reference</a:t>
            </a:r>
          </a:p>
        </p:txBody>
      </p:sp>
    </p:spTree>
    <p:extLst>
      <p:ext uri="{BB962C8B-B14F-4D97-AF65-F5344CB8AC3E}">
        <p14:creationId xmlns:p14="http://schemas.microsoft.com/office/powerpoint/2010/main" val="373967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7"/>
          <p:cNvSpPr>
            <a:spLocks noGrp="1"/>
          </p:cNvSpPr>
          <p:nvPr>
            <p:ph type="body" sz="quarter" idx="10" hasCustomPrompt="1"/>
          </p:nvPr>
        </p:nvSpPr>
        <p:spPr>
          <a:xfrm>
            <a:off x="2880784" y="6010275"/>
            <a:ext cx="9067300" cy="731838"/>
          </a:xfrm>
        </p:spPr>
        <p:txBody>
          <a:bodyPr>
            <a:normAutofit/>
          </a:bodyPr>
          <a:lstStyle>
            <a:lvl1pPr marL="0" indent="0">
              <a:spcBef>
                <a:spcPts val="0"/>
              </a:spcBef>
              <a:buNone/>
              <a:defRPr sz="1100"/>
            </a:lvl1pPr>
          </a:lstStyle>
          <a:p>
            <a:pPr lvl="0"/>
            <a:r>
              <a:rPr lang="en-US" sz="1100" dirty="0"/>
              <a:t>Click to edit reference</a:t>
            </a:r>
          </a:p>
        </p:txBody>
      </p:sp>
      <p:sp>
        <p:nvSpPr>
          <p:cNvPr id="4"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lumMod val="65000"/>
                    <a:lumOff val="35000"/>
                  </a:schemeClr>
                </a:solidFill>
              </a:defRPr>
            </a:lvl1pPr>
            <a:lvl2pPr>
              <a:defRPr sz="1300"/>
            </a:lvl2pPr>
            <a:lvl3pPr>
              <a:defRPr sz="1300"/>
            </a:lvl3pPr>
            <a:lvl4pPr>
              <a:defRPr sz="1300"/>
            </a:lvl4pPr>
            <a:lvl5pPr>
              <a:defRPr sz="1300"/>
            </a:lvl5pPr>
          </a:lstStyle>
          <a:p>
            <a:pPr lvl="0"/>
            <a:r>
              <a:rPr lang="en-US" dirty="0"/>
              <a:t>Click to edit footnote</a:t>
            </a:r>
          </a:p>
        </p:txBody>
      </p:sp>
    </p:spTree>
    <p:extLst>
      <p:ext uri="{BB962C8B-B14F-4D97-AF65-F5344CB8AC3E}">
        <p14:creationId xmlns:p14="http://schemas.microsoft.com/office/powerpoint/2010/main" val="233903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2880784" y="6010275"/>
            <a:ext cx="9071730" cy="731838"/>
          </a:xfrm>
        </p:spPr>
        <p:txBody>
          <a:bodyPr>
            <a:normAutofit/>
          </a:bodyPr>
          <a:lstStyle>
            <a:lvl1pPr marL="0" indent="0">
              <a:spcBef>
                <a:spcPts val="0"/>
              </a:spcBef>
              <a:buNone/>
              <a:defRPr sz="1100"/>
            </a:lvl1pPr>
          </a:lstStyle>
          <a:p>
            <a:pPr lvl="0"/>
            <a:r>
              <a:rPr lang="en-US" sz="1100" dirty="0"/>
              <a:t>Click to edit reference</a:t>
            </a:r>
          </a:p>
        </p:txBody>
      </p:sp>
    </p:spTree>
    <p:extLst>
      <p:ext uri="{BB962C8B-B14F-4D97-AF65-F5344CB8AC3E}">
        <p14:creationId xmlns:p14="http://schemas.microsoft.com/office/powerpoint/2010/main" val="82888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587" y="273050"/>
            <a:ext cx="4350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7195112" cy="5587423"/>
          </a:xfrm>
        </p:spPr>
        <p:txBody>
          <a:bodyPr>
            <a:normAutofit/>
          </a:bodyPr>
          <a:lstStyle>
            <a:lvl1pPr>
              <a:lnSpc>
                <a:spcPct val="90000"/>
              </a:lnSpc>
              <a:spcBef>
                <a:spcPts val="0"/>
              </a:spcBef>
              <a:defRPr sz="2800"/>
            </a:lvl1pPr>
            <a:lvl2pPr>
              <a:lnSpc>
                <a:spcPct val="90000"/>
              </a:lnSpc>
              <a:spcBef>
                <a:spcPts val="0"/>
              </a:spcBef>
              <a:defRPr sz="2400"/>
            </a:lvl2pPr>
            <a:lvl3pPr>
              <a:lnSpc>
                <a:spcPct val="90000"/>
              </a:lnSpc>
              <a:spcBef>
                <a:spcPts val="0"/>
              </a:spcBef>
              <a:defRPr sz="2000"/>
            </a:lvl3pPr>
            <a:lvl4pPr>
              <a:lnSpc>
                <a:spcPct val="90000"/>
              </a:lnSpc>
              <a:spcBef>
                <a:spcPts val="0"/>
              </a:spcBef>
              <a:defRPr sz="1800"/>
            </a:lvl4pPr>
            <a:lvl5pPr>
              <a:lnSpc>
                <a:spcPct val="90000"/>
              </a:lnSpc>
              <a:spcBef>
                <a:spcPts val="0"/>
              </a:spcBef>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0587" y="1435101"/>
            <a:ext cx="4350097" cy="44253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p:cNvSpPr>
            <a:spLocks noGrp="1"/>
          </p:cNvSpPr>
          <p:nvPr>
            <p:ph type="body" sz="quarter" idx="10" hasCustomPrompt="1"/>
          </p:nvPr>
        </p:nvSpPr>
        <p:spPr>
          <a:xfrm>
            <a:off x="2880783" y="6010275"/>
            <a:ext cx="9081062" cy="731838"/>
          </a:xfrm>
        </p:spPr>
        <p:txBody>
          <a:bodyPr>
            <a:normAutofit/>
          </a:bodyPr>
          <a:lstStyle>
            <a:lvl1pPr marL="0" indent="0">
              <a:spcBef>
                <a:spcPts val="0"/>
              </a:spcBef>
              <a:buNone/>
              <a:defRPr sz="1100"/>
            </a:lvl1pPr>
          </a:lstStyle>
          <a:p>
            <a:pPr lvl="0"/>
            <a:r>
              <a:rPr lang="en-US" sz="1100" dirty="0"/>
              <a:t>Click to edit reference</a:t>
            </a:r>
          </a:p>
        </p:txBody>
      </p:sp>
    </p:spTree>
    <p:extLst>
      <p:ext uri="{BB962C8B-B14F-4D97-AF65-F5344CB8AC3E}">
        <p14:creationId xmlns:p14="http://schemas.microsoft.com/office/powerpoint/2010/main" val="15262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1821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230389"/>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984952"/>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p:cNvSpPr>
            <a:spLocks noGrp="1"/>
          </p:cNvSpPr>
          <p:nvPr>
            <p:ph type="body" sz="quarter" idx="10" hasCustomPrompt="1"/>
          </p:nvPr>
        </p:nvSpPr>
        <p:spPr>
          <a:xfrm>
            <a:off x="2880783" y="6010275"/>
            <a:ext cx="9109053" cy="731838"/>
          </a:xfrm>
        </p:spPr>
        <p:txBody>
          <a:bodyPr>
            <a:normAutofit/>
          </a:bodyPr>
          <a:lstStyle>
            <a:lvl1pPr marL="0" indent="0">
              <a:spcBef>
                <a:spcPts val="0"/>
              </a:spcBef>
              <a:buNone/>
              <a:defRPr sz="1100"/>
            </a:lvl1pPr>
          </a:lstStyle>
          <a:p>
            <a:pPr lvl="0"/>
            <a:r>
              <a:rPr lang="en-US" sz="1100" dirty="0"/>
              <a:t>Click to edit reference</a:t>
            </a:r>
          </a:p>
        </p:txBody>
      </p:sp>
    </p:spTree>
    <p:extLst>
      <p:ext uri="{BB962C8B-B14F-4D97-AF65-F5344CB8AC3E}">
        <p14:creationId xmlns:p14="http://schemas.microsoft.com/office/powerpoint/2010/main" val="292652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9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457200" rtl="0" eaLnBrk="1" latinLnBrk="0" hangingPunct="1">
        <a:lnSpc>
          <a:spcPct val="90000"/>
        </a:lnSpc>
        <a:spcBef>
          <a:spcPct val="0"/>
        </a:spcBef>
        <a:buNone/>
        <a:defRPr sz="4000" b="1" kern="1200" baseline="0">
          <a:solidFill>
            <a:srgbClr val="333333"/>
          </a:solidFill>
          <a:latin typeface="+mj-lt"/>
          <a:ea typeface="+mj-ea"/>
          <a:cs typeface="+mj-cs"/>
        </a:defRPr>
      </a:lvl1pPr>
    </p:titleStyle>
    <p:bodyStyle>
      <a:lvl1pPr marL="342900" indent="-342900" algn="l" defTabSz="457200" rtl="0" eaLnBrk="1" latinLnBrk="0" hangingPunct="1">
        <a:lnSpc>
          <a:spcPct val="90000"/>
        </a:lnSpc>
        <a:spcBef>
          <a:spcPts val="0"/>
        </a:spcBef>
        <a:buClr>
          <a:schemeClr val="tx1">
            <a:lumMod val="65000"/>
            <a:lumOff val="35000"/>
          </a:schemeClr>
        </a:buClr>
        <a:buFont typeface="Arial"/>
        <a:buChar char="•"/>
        <a:defRPr sz="3000" kern="1200" baseline="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1">
            <a:lumMod val="65000"/>
            <a:lumOff val="35000"/>
          </a:schemeClr>
        </a:buClr>
        <a:buFont typeface="Arial"/>
        <a:buChar char="–"/>
        <a:defRPr sz="2500" kern="1200" baseline="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1">
            <a:lumMod val="65000"/>
            <a:lumOff val="35000"/>
          </a:schemeClr>
        </a:buClr>
        <a:buFont typeface="Arial"/>
        <a:buChar char="•"/>
        <a:defRPr sz="2000" kern="1200" baseline="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705171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xStyles>
    <p:titleStyle>
      <a:lvl1pPr algn="l" defTabSz="457200" rtl="0" eaLnBrk="1" latinLnBrk="0" hangingPunct="1">
        <a:lnSpc>
          <a:spcPct val="90000"/>
        </a:lnSpc>
        <a:spcBef>
          <a:spcPct val="0"/>
        </a:spcBef>
        <a:buNone/>
        <a:defRPr sz="4000" b="1" kern="1200" baseline="0">
          <a:solidFill>
            <a:srgbClr val="333333"/>
          </a:solidFill>
          <a:latin typeface="+mj-lt"/>
          <a:ea typeface="+mj-ea"/>
          <a:cs typeface="+mj-cs"/>
        </a:defRPr>
      </a:lvl1pPr>
    </p:titleStyle>
    <p:bodyStyle>
      <a:lvl1pPr marL="342900" indent="-342900" algn="l" defTabSz="457200" rtl="0" eaLnBrk="1" latinLnBrk="0" hangingPunct="1">
        <a:lnSpc>
          <a:spcPct val="90000"/>
        </a:lnSpc>
        <a:spcBef>
          <a:spcPts val="0"/>
        </a:spcBef>
        <a:buClr>
          <a:schemeClr val="tx1">
            <a:lumMod val="65000"/>
            <a:lumOff val="35000"/>
          </a:schemeClr>
        </a:buClr>
        <a:buFont typeface="Arial"/>
        <a:buChar char="•"/>
        <a:defRPr sz="3000" kern="1200" baseline="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1">
            <a:lumMod val="65000"/>
            <a:lumOff val="35000"/>
          </a:schemeClr>
        </a:buClr>
        <a:buFont typeface="Arial"/>
        <a:buChar char="–"/>
        <a:defRPr sz="2500" kern="1200" baseline="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1">
            <a:lumMod val="65000"/>
            <a:lumOff val="35000"/>
          </a:schemeClr>
        </a:buClr>
        <a:buFont typeface="Arial"/>
        <a:buChar char="•"/>
        <a:defRPr sz="2000" kern="1200" baseline="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1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comments" Target="../comments/comment5.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4.tiff"/></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comments" Target="../comments/commen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880165-1B9B-43AE-A361-D4EF6D15B61F}"/>
              </a:ext>
            </a:extLst>
          </p:cNvPr>
          <p:cNvSpPr>
            <a:spLocks noGrp="1"/>
          </p:cNvSpPr>
          <p:nvPr>
            <p:ph type="title"/>
          </p:nvPr>
        </p:nvSpPr>
        <p:spPr/>
        <p:txBody>
          <a:bodyPr/>
          <a:lstStyle/>
          <a:p>
            <a:r>
              <a:rPr lang="en-US" dirty="0"/>
              <a:t>Learning Objectives</a:t>
            </a:r>
          </a:p>
        </p:txBody>
      </p:sp>
      <p:sp>
        <p:nvSpPr>
          <p:cNvPr id="5" name="Content Placeholder 4">
            <a:extLst>
              <a:ext uri="{FF2B5EF4-FFF2-40B4-BE49-F238E27FC236}">
                <a16:creationId xmlns:a16="http://schemas.microsoft.com/office/drawing/2014/main" id="{693E4BBF-812F-41A9-BD96-BF00437311A1}"/>
              </a:ext>
            </a:extLst>
          </p:cNvPr>
          <p:cNvSpPr>
            <a:spLocks noGrp="1"/>
          </p:cNvSpPr>
          <p:nvPr>
            <p:ph idx="1"/>
          </p:nvPr>
        </p:nvSpPr>
        <p:spPr/>
        <p:txBody>
          <a:bodyPr/>
          <a:lstStyle/>
          <a:p>
            <a:pPr marL="0" indent="0">
              <a:buNone/>
            </a:pPr>
            <a:r>
              <a:rPr lang="en-US" dirty="0"/>
              <a:t>After participating in this program series, the participant will be able to:</a:t>
            </a:r>
          </a:p>
          <a:p>
            <a:pPr>
              <a:spcBef>
                <a:spcPts val="3000"/>
              </a:spcBef>
            </a:pPr>
            <a:r>
              <a:rPr lang="en-US" sz="2800" dirty="0"/>
              <a:t>Diagnose interstitial lung diseases (ILDs) in a timely manner through optimal use of diagnostic criteria and radiologic findings</a:t>
            </a:r>
          </a:p>
          <a:p>
            <a:pPr>
              <a:spcBef>
                <a:spcPts val="3000"/>
              </a:spcBef>
            </a:pPr>
            <a:r>
              <a:rPr lang="en-US" sz="2800" dirty="0"/>
              <a:t>Chart disease course during the management of ILDs</a:t>
            </a:r>
          </a:p>
          <a:p>
            <a:pPr>
              <a:spcBef>
                <a:spcPts val="3000"/>
              </a:spcBef>
            </a:pPr>
            <a:r>
              <a:rPr lang="en-US" sz="2800" dirty="0"/>
              <a:t>Optimize treatment response in the management of ILDs with appropriate assessment and follow-up</a:t>
            </a:r>
          </a:p>
          <a:p>
            <a:pPr>
              <a:spcBef>
                <a:spcPts val="3000"/>
              </a:spcBef>
            </a:pPr>
            <a:r>
              <a:rPr lang="en-US" sz="2800" dirty="0"/>
              <a:t>Develop evidence-based, individualized treatment plans for ILD management</a:t>
            </a:r>
            <a:endParaRPr lang="en-US" dirty="0"/>
          </a:p>
        </p:txBody>
      </p:sp>
    </p:spTree>
    <p:extLst>
      <p:ext uri="{BB962C8B-B14F-4D97-AF65-F5344CB8AC3E}">
        <p14:creationId xmlns:p14="http://schemas.microsoft.com/office/powerpoint/2010/main" val="194006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1A90A-B40C-4D08-BE61-0334C185E8ED}"/>
              </a:ext>
            </a:extLst>
          </p:cNvPr>
          <p:cNvSpPr>
            <a:spLocks noGrp="1"/>
          </p:cNvSpPr>
          <p:nvPr>
            <p:ph type="title"/>
          </p:nvPr>
        </p:nvSpPr>
        <p:spPr/>
        <p:txBody>
          <a:bodyPr/>
          <a:lstStyle/>
          <a:p>
            <a:r>
              <a:rPr lang="en-US" dirty="0"/>
              <a:t>Prevalence of ILD in Connective Tissue Diseases</a:t>
            </a:r>
          </a:p>
        </p:txBody>
      </p:sp>
      <p:sp>
        <p:nvSpPr>
          <p:cNvPr id="8" name="Content Placeholder 7">
            <a:extLst>
              <a:ext uri="{FF2B5EF4-FFF2-40B4-BE49-F238E27FC236}">
                <a16:creationId xmlns:a16="http://schemas.microsoft.com/office/drawing/2014/main" id="{168BF7AD-F969-4275-9D3C-53A8D9E3E6D7}"/>
              </a:ext>
            </a:extLst>
          </p:cNvPr>
          <p:cNvSpPr>
            <a:spLocks noGrp="1"/>
          </p:cNvSpPr>
          <p:nvPr>
            <p:ph idx="1"/>
          </p:nvPr>
        </p:nvSpPr>
        <p:spPr/>
        <p:txBody>
          <a:bodyPr/>
          <a:lstStyle/>
          <a:p>
            <a:pPr>
              <a:spcBef>
                <a:spcPts val="600"/>
              </a:spcBef>
            </a:pPr>
            <a:r>
              <a:rPr lang="en-US" dirty="0"/>
              <a:t>1,600 deaths in USA annually</a:t>
            </a:r>
          </a:p>
          <a:p>
            <a:pPr lvl="1">
              <a:spcBef>
                <a:spcPts val="600"/>
              </a:spcBef>
            </a:pPr>
            <a:r>
              <a:rPr lang="en-US" dirty="0"/>
              <a:t>25% of all ILD deaths</a:t>
            </a:r>
          </a:p>
          <a:p>
            <a:pPr lvl="1">
              <a:spcBef>
                <a:spcPts val="600"/>
              </a:spcBef>
            </a:pPr>
            <a:r>
              <a:rPr lang="en-US" dirty="0"/>
              <a:t>2% of respiratory deaths</a:t>
            </a:r>
          </a:p>
          <a:p>
            <a:pPr>
              <a:spcBef>
                <a:spcPts val="1200"/>
              </a:spcBef>
            </a:pPr>
            <a:r>
              <a:rPr lang="en-US" dirty="0"/>
              <a:t>Rheumatoid arthritis: 15</a:t>
            </a:r>
            <a:r>
              <a:rPr lang="en-US" dirty="0">
                <a:latin typeface="Calibri" panose="020F0502020204030204" pitchFamily="34" charset="0"/>
              </a:rPr>
              <a:t>‒</a:t>
            </a:r>
            <a:r>
              <a:rPr lang="en-US" dirty="0"/>
              <a:t>20%</a:t>
            </a:r>
          </a:p>
          <a:p>
            <a:pPr>
              <a:spcBef>
                <a:spcPts val="1200"/>
              </a:spcBef>
            </a:pPr>
            <a:r>
              <a:rPr lang="en-US" dirty="0"/>
              <a:t>Polymyositis/Dermatomyositis: 5</a:t>
            </a:r>
            <a:r>
              <a:rPr lang="en-US" dirty="0">
                <a:latin typeface="Calibri" panose="020F0502020204030204" pitchFamily="34" charset="0"/>
              </a:rPr>
              <a:t>‒</a:t>
            </a:r>
            <a:r>
              <a:rPr lang="en-US" dirty="0"/>
              <a:t>20%</a:t>
            </a:r>
          </a:p>
          <a:p>
            <a:pPr>
              <a:spcBef>
                <a:spcPts val="1200"/>
              </a:spcBef>
            </a:pPr>
            <a:r>
              <a:rPr lang="en-US" dirty="0"/>
              <a:t>Systemic lupus erythematosus: 5</a:t>
            </a:r>
            <a:r>
              <a:rPr lang="en-US" dirty="0">
                <a:latin typeface="Calibri" panose="020F0502020204030204" pitchFamily="34" charset="0"/>
              </a:rPr>
              <a:t>‒</a:t>
            </a:r>
            <a:r>
              <a:rPr lang="en-US" dirty="0"/>
              <a:t>18%</a:t>
            </a:r>
          </a:p>
          <a:p>
            <a:pPr>
              <a:spcBef>
                <a:spcPts val="1200"/>
              </a:spcBef>
            </a:pPr>
            <a:r>
              <a:rPr lang="en-US" dirty="0"/>
              <a:t>Scleroderma: 50</a:t>
            </a:r>
            <a:r>
              <a:rPr lang="en-US" dirty="0">
                <a:latin typeface="Calibri" panose="020F0502020204030204" pitchFamily="34" charset="0"/>
              </a:rPr>
              <a:t>‒</a:t>
            </a:r>
            <a:r>
              <a:rPr lang="en-US" dirty="0"/>
              <a:t>70%</a:t>
            </a:r>
          </a:p>
          <a:p>
            <a:pPr>
              <a:spcBef>
                <a:spcPts val="1200"/>
              </a:spcBef>
            </a:pPr>
            <a:r>
              <a:rPr lang="en-US" dirty="0" err="1"/>
              <a:t>Sjogrens</a:t>
            </a:r>
            <a:r>
              <a:rPr lang="en-US" dirty="0"/>
              <a:t>: 5</a:t>
            </a:r>
            <a:r>
              <a:rPr lang="en-US" dirty="0">
                <a:latin typeface="Calibri" panose="020F0502020204030204" pitchFamily="34" charset="0"/>
              </a:rPr>
              <a:t>‒</a:t>
            </a:r>
            <a:r>
              <a:rPr lang="en-US" dirty="0"/>
              <a:t>40%</a:t>
            </a:r>
          </a:p>
        </p:txBody>
      </p:sp>
    </p:spTree>
    <p:extLst>
      <p:ext uri="{BB962C8B-B14F-4D97-AF65-F5344CB8AC3E}">
        <p14:creationId xmlns:p14="http://schemas.microsoft.com/office/powerpoint/2010/main" val="1168075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577A-D1A5-4B98-B5D5-50527AF53EED}"/>
              </a:ext>
            </a:extLst>
          </p:cNvPr>
          <p:cNvSpPr>
            <a:spLocks noGrp="1"/>
          </p:cNvSpPr>
          <p:nvPr>
            <p:ph type="title"/>
          </p:nvPr>
        </p:nvSpPr>
        <p:spPr/>
        <p:txBody>
          <a:bodyPr>
            <a:noAutofit/>
          </a:bodyPr>
          <a:lstStyle/>
          <a:p>
            <a:r>
              <a:rPr lang="en-US" dirty="0"/>
              <a:t>Adult Lung Transplants: Kaplan-Meier Survival by Diagnosis</a:t>
            </a:r>
            <a:r>
              <a:rPr lang="en-US" sz="3000" b="0" dirty="0"/>
              <a:t> (Transplants: January 1990 – June 2015)</a:t>
            </a:r>
          </a:p>
        </p:txBody>
      </p:sp>
      <p:sp>
        <p:nvSpPr>
          <p:cNvPr id="4" name="Text Placeholder 3">
            <a:extLst>
              <a:ext uri="{FF2B5EF4-FFF2-40B4-BE49-F238E27FC236}">
                <a16:creationId xmlns:a16="http://schemas.microsoft.com/office/drawing/2014/main" id="{522B1006-ACD6-44E6-A516-042735BCDBB1}"/>
              </a:ext>
            </a:extLst>
          </p:cNvPr>
          <p:cNvSpPr>
            <a:spLocks noGrp="1"/>
          </p:cNvSpPr>
          <p:nvPr>
            <p:ph type="body" sz="quarter" idx="10"/>
          </p:nvPr>
        </p:nvSpPr>
        <p:spPr/>
        <p:txBody>
          <a:bodyPr/>
          <a:lstStyle/>
          <a:p>
            <a:r>
              <a:rPr lang="en-US" dirty="0"/>
              <a:t>International Society for Heart and Lung Transplantation. http://www.ishlt.org/registries/slides.asp?slides=heartLungRegistry. Accessed December 28, 2017.</a:t>
            </a:r>
          </a:p>
        </p:txBody>
      </p:sp>
      <p:sp>
        <p:nvSpPr>
          <p:cNvPr id="5" name="Text Placeholder 4">
            <a:extLst>
              <a:ext uri="{FF2B5EF4-FFF2-40B4-BE49-F238E27FC236}">
                <a16:creationId xmlns:a16="http://schemas.microsoft.com/office/drawing/2014/main" id="{64B57CE1-2869-4B48-9B6B-98A78F6B6A91}"/>
              </a:ext>
            </a:extLst>
          </p:cNvPr>
          <p:cNvSpPr>
            <a:spLocks noGrp="1"/>
          </p:cNvSpPr>
          <p:nvPr>
            <p:ph type="body" sz="quarter" idx="11"/>
          </p:nvPr>
        </p:nvSpPr>
        <p:spPr/>
        <p:txBody>
          <a:bodyPr/>
          <a:lstStyle/>
          <a:p>
            <a:r>
              <a:rPr lang="en-US" dirty="0"/>
              <a:t>A1ATD, alpha-1 antitrypsin deficiency, CF, cystic fibrosis, COPD, chronic obstructive pulmonary disease; IIP, idiopathic interstitial pneumonia.</a:t>
            </a:r>
          </a:p>
        </p:txBody>
      </p:sp>
      <p:graphicFrame>
        <p:nvGraphicFramePr>
          <p:cNvPr id="6" name="Content Placeholder 3">
            <a:extLst>
              <a:ext uri="{FF2B5EF4-FFF2-40B4-BE49-F238E27FC236}">
                <a16:creationId xmlns:a16="http://schemas.microsoft.com/office/drawing/2014/main" id="{83EEE767-7BBC-4658-A264-328EA4A386D6}"/>
              </a:ext>
            </a:extLst>
          </p:cNvPr>
          <p:cNvGraphicFramePr>
            <a:graphicFrameLocks noGrp="1"/>
          </p:cNvGraphicFramePr>
          <p:nvPr>
            <p:ph idx="1"/>
            <p:extLst>
              <p:ext uri="{D42A27DB-BD31-4B8C-83A1-F6EECF244321}">
                <p14:modId xmlns:p14="http://schemas.microsoft.com/office/powerpoint/2010/main" val="1397689721"/>
              </p:ext>
            </p:extLst>
          </p:nvPr>
        </p:nvGraphicFramePr>
        <p:xfrm>
          <a:off x="609600" y="1371600"/>
          <a:ext cx="1097280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7" name="median_survival">
            <a:extLst>
              <a:ext uri="{FF2B5EF4-FFF2-40B4-BE49-F238E27FC236}">
                <a16:creationId xmlns:a16="http://schemas.microsoft.com/office/drawing/2014/main" id="{E9CE131C-4BF8-4AD8-B16C-9DAE272CDAA3}"/>
              </a:ext>
            </a:extLst>
          </p:cNvPr>
          <p:cNvSpPr txBox="1"/>
          <p:nvPr/>
        </p:nvSpPr>
        <p:spPr>
          <a:xfrm>
            <a:off x="8850490" y="2120448"/>
            <a:ext cx="2411236" cy="1614747"/>
          </a:xfrm>
          <a:prstGeom prst="rect">
            <a:avLst/>
          </a:prstGeom>
          <a:solidFill>
            <a:schemeClr val="bg1">
              <a:alpha val="1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Median survival (years):</a:t>
            </a:r>
          </a:p>
          <a:p>
            <a:pPr marL="228600"/>
            <a:r>
              <a:rPr lang="en-US" sz="1400" b="1" dirty="0"/>
              <a:t>A1ATD: 6.7</a:t>
            </a:r>
          </a:p>
          <a:p>
            <a:pPr marL="228600"/>
            <a:r>
              <a:rPr lang="en-US" sz="1400" b="1" dirty="0"/>
              <a:t>CF: 9.2</a:t>
            </a:r>
          </a:p>
          <a:p>
            <a:pPr marL="228600"/>
            <a:r>
              <a:rPr lang="en-US" sz="1400" b="1" dirty="0"/>
              <a:t>COPD: 5.8</a:t>
            </a:r>
          </a:p>
          <a:p>
            <a:pPr marL="228600"/>
            <a:r>
              <a:rPr lang="en-US" sz="1400" b="1" dirty="0"/>
              <a:t>IIP: 4.9</a:t>
            </a:r>
          </a:p>
          <a:p>
            <a:pPr marL="228600"/>
            <a:r>
              <a:rPr lang="en-US" sz="1400" b="1" dirty="0"/>
              <a:t>ILD-not IIP: 6.0</a:t>
            </a:r>
          </a:p>
          <a:p>
            <a:pPr marL="228600"/>
            <a:r>
              <a:rPr lang="en-US" sz="1400" b="1" dirty="0"/>
              <a:t>Retransplant: 2.9</a:t>
            </a:r>
          </a:p>
        </p:txBody>
      </p:sp>
      <p:sp>
        <p:nvSpPr>
          <p:cNvPr id="8" name="pvalues">
            <a:extLst>
              <a:ext uri="{FF2B5EF4-FFF2-40B4-BE49-F238E27FC236}">
                <a16:creationId xmlns:a16="http://schemas.microsoft.com/office/drawing/2014/main" id="{42A146B5-898B-4928-AB91-6851E7FB5125}"/>
              </a:ext>
            </a:extLst>
          </p:cNvPr>
          <p:cNvSpPr txBox="1"/>
          <p:nvPr/>
        </p:nvSpPr>
        <p:spPr>
          <a:xfrm>
            <a:off x="1761771" y="4248835"/>
            <a:ext cx="2667000" cy="646331"/>
          </a:xfrm>
          <a:prstGeom prst="rect">
            <a:avLst/>
          </a:prstGeom>
          <a:noFill/>
        </p:spPr>
        <p:txBody>
          <a:bodyPr wrap="square" rtlCol="0">
            <a:spAutoFit/>
          </a:bodyPr>
          <a:lstStyle/>
          <a:p>
            <a:r>
              <a:rPr lang="en-US" sz="1200" b="1" dirty="0"/>
              <a:t>All pair-wise comparisons were significant at p &lt; 0.05 except A1ATD vs ILD-non IIP and COPD vs ILD-non IIP</a:t>
            </a:r>
          </a:p>
        </p:txBody>
      </p:sp>
    </p:spTree>
    <p:extLst>
      <p:ext uri="{BB962C8B-B14F-4D97-AF65-F5344CB8AC3E}">
        <p14:creationId xmlns:p14="http://schemas.microsoft.com/office/powerpoint/2010/main" val="29107595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1E63-13D9-4AEA-AB2D-75D2259A4588}"/>
              </a:ext>
            </a:extLst>
          </p:cNvPr>
          <p:cNvSpPr>
            <a:spLocks noGrp="1"/>
          </p:cNvSpPr>
          <p:nvPr>
            <p:ph type="title"/>
          </p:nvPr>
        </p:nvSpPr>
        <p:spPr/>
        <p:txBody>
          <a:bodyPr>
            <a:noAutofit/>
          </a:bodyPr>
          <a:lstStyle/>
          <a:p>
            <a:r>
              <a:rPr lang="en-US" dirty="0"/>
              <a:t>Adult Lung Transplants: Kaplan-Meier Survival by Era</a:t>
            </a:r>
            <a:r>
              <a:rPr lang="en-US" sz="3000" b="0" dirty="0"/>
              <a:t> (Transplants: January 1990 – June 2015)</a:t>
            </a:r>
            <a:endParaRPr lang="en-US" dirty="0"/>
          </a:p>
        </p:txBody>
      </p:sp>
      <p:sp>
        <p:nvSpPr>
          <p:cNvPr id="4" name="Text Placeholder 3">
            <a:extLst>
              <a:ext uri="{FF2B5EF4-FFF2-40B4-BE49-F238E27FC236}">
                <a16:creationId xmlns:a16="http://schemas.microsoft.com/office/drawing/2014/main" id="{8F7786F2-1FA5-4961-ADCB-F65B09290746}"/>
              </a:ext>
            </a:extLst>
          </p:cNvPr>
          <p:cNvSpPr>
            <a:spLocks noGrp="1"/>
          </p:cNvSpPr>
          <p:nvPr>
            <p:ph type="body" sz="quarter" idx="10"/>
          </p:nvPr>
        </p:nvSpPr>
        <p:spPr/>
        <p:txBody>
          <a:bodyPr/>
          <a:lstStyle/>
          <a:p>
            <a:r>
              <a:rPr lang="en-US" dirty="0"/>
              <a:t>International Society for Heart and Lung Transplantation. http://www.ishlt.org/registries/slides.asp?slides=heartLungRegistry. Accessed December 28, 2017.</a:t>
            </a:r>
          </a:p>
        </p:txBody>
      </p:sp>
      <p:graphicFrame>
        <p:nvGraphicFramePr>
          <p:cNvPr id="6" name="Content Placeholder 3">
            <a:extLst>
              <a:ext uri="{FF2B5EF4-FFF2-40B4-BE49-F238E27FC236}">
                <a16:creationId xmlns:a16="http://schemas.microsoft.com/office/drawing/2014/main" id="{839D13CC-6A85-4BD5-82A5-B007E8F60AAE}"/>
              </a:ext>
            </a:extLst>
          </p:cNvPr>
          <p:cNvGraphicFramePr>
            <a:graphicFrameLocks noGrp="1"/>
          </p:cNvGraphicFramePr>
          <p:nvPr>
            <p:ph idx="1"/>
            <p:extLst>
              <p:ext uri="{D42A27DB-BD31-4B8C-83A1-F6EECF244321}">
                <p14:modId xmlns:p14="http://schemas.microsoft.com/office/powerpoint/2010/main" val="270522677"/>
              </p:ext>
            </p:extLst>
          </p:nvPr>
        </p:nvGraphicFramePr>
        <p:xfrm>
          <a:off x="609600" y="1371600"/>
          <a:ext cx="1097280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7" name="median_survival">
            <a:extLst>
              <a:ext uri="{FF2B5EF4-FFF2-40B4-BE49-F238E27FC236}">
                <a16:creationId xmlns:a16="http://schemas.microsoft.com/office/drawing/2014/main" id="{B9B7AA6D-FDAA-49CF-86A7-106122587B00}"/>
              </a:ext>
            </a:extLst>
          </p:cNvPr>
          <p:cNvSpPr txBox="1"/>
          <p:nvPr/>
        </p:nvSpPr>
        <p:spPr>
          <a:xfrm>
            <a:off x="8280400" y="1460686"/>
            <a:ext cx="2760133" cy="990612"/>
          </a:xfrm>
          <a:prstGeom prst="rect">
            <a:avLst/>
          </a:prstGeom>
          <a:solidFill>
            <a:schemeClr val="bg1">
              <a:alpha val="1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Median survival (years):</a:t>
            </a:r>
          </a:p>
          <a:p>
            <a:r>
              <a:rPr lang="en-US" sz="1400" b="1" dirty="0"/>
              <a:t>1990-1998: 4.2; Conditional=7.1</a:t>
            </a:r>
          </a:p>
          <a:p>
            <a:r>
              <a:rPr lang="en-US" sz="1400" b="1" dirty="0"/>
              <a:t>1999-2008: 6.1; Conditional=8.5</a:t>
            </a:r>
          </a:p>
          <a:p>
            <a:r>
              <a:rPr lang="en-US" sz="1400" b="1" dirty="0"/>
              <a:t>2009-6/2015: NA; Conditional=NA</a:t>
            </a:r>
          </a:p>
        </p:txBody>
      </p:sp>
      <p:sp>
        <p:nvSpPr>
          <p:cNvPr id="8" name="pvalues">
            <a:extLst>
              <a:ext uri="{FF2B5EF4-FFF2-40B4-BE49-F238E27FC236}">
                <a16:creationId xmlns:a16="http://schemas.microsoft.com/office/drawing/2014/main" id="{55D47AD6-393C-4EE4-8588-C46E5424B85C}"/>
              </a:ext>
            </a:extLst>
          </p:cNvPr>
          <p:cNvSpPr txBox="1"/>
          <p:nvPr/>
        </p:nvSpPr>
        <p:spPr>
          <a:xfrm>
            <a:off x="8280470" y="2549387"/>
            <a:ext cx="3124200" cy="646331"/>
          </a:xfrm>
          <a:prstGeom prst="rect">
            <a:avLst/>
          </a:prstGeom>
          <a:noFill/>
        </p:spPr>
        <p:txBody>
          <a:bodyPr wrap="square" rtlCol="0">
            <a:spAutoFit/>
          </a:bodyPr>
          <a:lstStyle/>
          <a:p>
            <a:r>
              <a:rPr lang="en-US" sz="1200" b="1" dirty="0"/>
              <a:t>1990-1998 vs 1999-2008: </a:t>
            </a:r>
            <a:r>
              <a:rPr lang="en-US" sz="1200" b="1" i="1" dirty="0"/>
              <a:t>P</a:t>
            </a:r>
            <a:r>
              <a:rPr lang="en-US" sz="1200" b="1" dirty="0"/>
              <a:t>&lt;0.0001</a:t>
            </a:r>
          </a:p>
          <a:p>
            <a:r>
              <a:rPr lang="en-US" sz="1200" b="1" dirty="0"/>
              <a:t>1990-1998 vs 2009-6/2015: </a:t>
            </a:r>
            <a:r>
              <a:rPr lang="en-US" sz="1200" b="1" i="1" dirty="0"/>
              <a:t>P</a:t>
            </a:r>
            <a:r>
              <a:rPr lang="en-US" sz="1200" b="1" dirty="0"/>
              <a:t>&lt;0.0001</a:t>
            </a:r>
          </a:p>
          <a:p>
            <a:r>
              <a:rPr lang="en-US" sz="1200" b="1" dirty="0"/>
              <a:t>1999-2008 vs 2009-6/2015: </a:t>
            </a:r>
            <a:r>
              <a:rPr lang="en-US" sz="1200" b="1" i="1" dirty="0"/>
              <a:t>P</a:t>
            </a:r>
            <a:r>
              <a:rPr lang="en-US" sz="1200" b="1" dirty="0"/>
              <a:t>&lt;0.0001</a:t>
            </a:r>
          </a:p>
        </p:txBody>
      </p:sp>
    </p:spTree>
    <p:extLst>
      <p:ext uri="{BB962C8B-B14F-4D97-AF65-F5344CB8AC3E}">
        <p14:creationId xmlns:p14="http://schemas.microsoft.com/office/powerpoint/2010/main" val="1592164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76A3-2637-4FCA-9F3C-05828F38A88B}"/>
              </a:ext>
            </a:extLst>
          </p:cNvPr>
          <p:cNvSpPr>
            <a:spLocks noGrp="1"/>
          </p:cNvSpPr>
          <p:nvPr>
            <p:ph type="title"/>
          </p:nvPr>
        </p:nvSpPr>
        <p:spPr/>
        <p:txBody>
          <a:bodyPr>
            <a:noAutofit/>
          </a:bodyPr>
          <a:lstStyle/>
          <a:p>
            <a:r>
              <a:rPr lang="en-US" dirty="0"/>
              <a:t>Adult Lung Transplants: Kaplan-Meier Survival by Procedure Type</a:t>
            </a:r>
            <a:r>
              <a:rPr lang="en-US" sz="3000" b="0" dirty="0"/>
              <a:t> (Transplants: January 1990 – June 2015)</a:t>
            </a:r>
            <a:endParaRPr lang="en-US" dirty="0"/>
          </a:p>
        </p:txBody>
      </p:sp>
      <p:sp>
        <p:nvSpPr>
          <p:cNvPr id="3" name="Content Placeholder 2">
            <a:extLst>
              <a:ext uri="{FF2B5EF4-FFF2-40B4-BE49-F238E27FC236}">
                <a16:creationId xmlns:a16="http://schemas.microsoft.com/office/drawing/2014/main" id="{6214E0CD-45B0-4DEE-88D6-0FA3860290B6}"/>
              </a:ext>
            </a:extLst>
          </p:cNvPr>
          <p:cNvSpPr>
            <a:spLocks noGrp="1"/>
          </p:cNvSpPr>
          <p:nvPr>
            <p:ph idx="1"/>
          </p:nvPr>
        </p:nvSpPr>
        <p:spPr>
          <a:xfrm>
            <a:off x="265970" y="1274764"/>
            <a:ext cx="11682153" cy="452435"/>
          </a:xfrm>
        </p:spPr>
        <p:txBody>
          <a:bodyPr/>
          <a:lstStyle/>
          <a:p>
            <a:pPr marL="0" indent="0" algn="ctr">
              <a:buNone/>
            </a:pPr>
            <a:r>
              <a:rPr lang="en-US" sz="2800" dirty="0"/>
              <a:t>Diagnosis: Idiopathic interstitial pneumonia</a:t>
            </a:r>
          </a:p>
        </p:txBody>
      </p:sp>
      <p:graphicFrame>
        <p:nvGraphicFramePr>
          <p:cNvPr id="6" name="Content Placeholder 3">
            <a:extLst>
              <a:ext uri="{FF2B5EF4-FFF2-40B4-BE49-F238E27FC236}">
                <a16:creationId xmlns:a16="http://schemas.microsoft.com/office/drawing/2014/main" id="{8AAD5B50-6171-49D2-BAA1-1529FAC655F9}"/>
              </a:ext>
            </a:extLst>
          </p:cNvPr>
          <p:cNvGraphicFramePr>
            <a:graphicFrameLocks/>
          </p:cNvGraphicFramePr>
          <p:nvPr>
            <p:extLst>
              <p:ext uri="{D42A27DB-BD31-4B8C-83A1-F6EECF244321}">
                <p14:modId xmlns:p14="http://schemas.microsoft.com/office/powerpoint/2010/main" val="3275790897"/>
              </p:ext>
            </p:extLst>
          </p:nvPr>
        </p:nvGraphicFramePr>
        <p:xfrm>
          <a:off x="609600" y="1715910"/>
          <a:ext cx="10972800" cy="4194371"/>
        </p:xfrm>
        <a:graphic>
          <a:graphicData uri="http://schemas.openxmlformats.org/drawingml/2006/chart">
            <c:chart xmlns:c="http://schemas.openxmlformats.org/drawingml/2006/chart" xmlns:r="http://schemas.openxmlformats.org/officeDocument/2006/relationships" r:id="rId3"/>
          </a:graphicData>
        </a:graphic>
      </p:graphicFrame>
      <p:sp>
        <p:nvSpPr>
          <p:cNvPr id="7" name="pvalues">
            <a:extLst>
              <a:ext uri="{FF2B5EF4-FFF2-40B4-BE49-F238E27FC236}">
                <a16:creationId xmlns:a16="http://schemas.microsoft.com/office/drawing/2014/main" id="{0C3DE0E9-BEE8-4641-9738-B9F16DDFAA7E}"/>
              </a:ext>
            </a:extLst>
          </p:cNvPr>
          <p:cNvSpPr txBox="1"/>
          <p:nvPr/>
        </p:nvSpPr>
        <p:spPr>
          <a:xfrm>
            <a:off x="1778001" y="3908122"/>
            <a:ext cx="1625600" cy="307777"/>
          </a:xfrm>
          <a:prstGeom prst="rect">
            <a:avLst/>
          </a:prstGeom>
          <a:noFill/>
        </p:spPr>
        <p:txBody>
          <a:bodyPr wrap="square" rtlCol="0">
            <a:spAutoFit/>
          </a:bodyPr>
          <a:lstStyle/>
          <a:p>
            <a:r>
              <a:rPr lang="en-US" sz="1400" b="1" dirty="0"/>
              <a:t>p&lt;0.0001</a:t>
            </a:r>
          </a:p>
        </p:txBody>
      </p:sp>
    </p:spTree>
    <p:extLst>
      <p:ext uri="{BB962C8B-B14F-4D97-AF65-F5344CB8AC3E}">
        <p14:creationId xmlns:p14="http://schemas.microsoft.com/office/powerpoint/2010/main" val="1290554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BD5773-C5AC-4313-8331-FBC8E8CFEDA3}"/>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C85A03E7-3069-4077-8943-012607D46445}"/>
              </a:ext>
            </a:extLst>
          </p:cNvPr>
          <p:cNvSpPr>
            <a:spLocks noGrp="1"/>
          </p:cNvSpPr>
          <p:nvPr>
            <p:ph idx="1"/>
          </p:nvPr>
        </p:nvSpPr>
        <p:spPr/>
        <p:txBody>
          <a:bodyPr/>
          <a:lstStyle/>
          <a:p>
            <a:pPr>
              <a:spcBef>
                <a:spcPts val="600"/>
              </a:spcBef>
            </a:pPr>
            <a:r>
              <a:rPr lang="en-US" dirty="0"/>
              <a:t>Differentiating between IPF and other ILDs is critical because the treatments are very different</a:t>
            </a:r>
          </a:p>
          <a:p>
            <a:pPr lvl="1">
              <a:spcBef>
                <a:spcPts val="600"/>
              </a:spcBef>
            </a:pPr>
            <a:r>
              <a:rPr lang="en-US" dirty="0"/>
              <a:t>Antifibrotics are the mainstay of therapy for IPF</a:t>
            </a:r>
          </a:p>
          <a:p>
            <a:pPr>
              <a:spcBef>
                <a:spcPts val="4200"/>
              </a:spcBef>
            </a:pPr>
            <a:r>
              <a:rPr lang="en-US" dirty="0"/>
              <a:t>Lung transplantation is an option for selected patients</a:t>
            </a:r>
          </a:p>
        </p:txBody>
      </p:sp>
    </p:spTree>
    <p:extLst>
      <p:ext uri="{BB962C8B-B14F-4D97-AF65-F5344CB8AC3E}">
        <p14:creationId xmlns:p14="http://schemas.microsoft.com/office/powerpoint/2010/main" val="27396097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108618-C736-41E6-BE43-84A9C579BE99}"/>
              </a:ext>
            </a:extLst>
          </p:cNvPr>
          <p:cNvSpPr>
            <a:spLocks noGrp="1"/>
          </p:cNvSpPr>
          <p:nvPr>
            <p:ph type="title"/>
          </p:nvPr>
        </p:nvSpPr>
        <p:spPr/>
        <p:txBody>
          <a:bodyPr/>
          <a:lstStyle/>
          <a:p>
            <a:r>
              <a:rPr lang="en-US" dirty="0"/>
              <a:t>Treating Acute Exacerbations</a:t>
            </a:r>
          </a:p>
        </p:txBody>
      </p:sp>
    </p:spTree>
    <p:extLst>
      <p:ext uri="{BB962C8B-B14F-4D97-AF65-F5344CB8AC3E}">
        <p14:creationId xmlns:p14="http://schemas.microsoft.com/office/powerpoint/2010/main" val="1756331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6DF-E6BF-4916-9DE9-62517925BD92}"/>
              </a:ext>
            </a:extLst>
          </p:cNvPr>
          <p:cNvSpPr>
            <a:spLocks noGrp="1"/>
          </p:cNvSpPr>
          <p:nvPr>
            <p:ph type="title"/>
          </p:nvPr>
        </p:nvSpPr>
        <p:spPr/>
        <p:txBody>
          <a:bodyPr/>
          <a:lstStyle/>
          <a:p>
            <a:r>
              <a:rPr lang="en-US" dirty="0"/>
              <a:t>Slow vs Fast Disease Progression in IPF</a:t>
            </a:r>
          </a:p>
        </p:txBody>
      </p:sp>
      <p:pic>
        <p:nvPicPr>
          <p:cNvPr id="14" name="Content Placeholder 13">
            <a:extLst>
              <a:ext uri="{FF2B5EF4-FFF2-40B4-BE49-F238E27FC236}">
                <a16:creationId xmlns:a16="http://schemas.microsoft.com/office/drawing/2014/main" id="{02DC051D-6DE7-4AE1-BF55-FB70C464BE0F}"/>
              </a:ext>
            </a:extLst>
          </p:cNvPr>
          <p:cNvPicPr>
            <a:picLocks noGrp="1" noChangeAspect="1"/>
          </p:cNvPicPr>
          <p:nvPr>
            <p:ph idx="1"/>
          </p:nvPr>
        </p:nvPicPr>
        <p:blipFill>
          <a:blip r:embed="rId3"/>
          <a:stretch>
            <a:fillRect/>
          </a:stretch>
        </p:blipFill>
        <p:spPr>
          <a:xfrm>
            <a:off x="266700" y="1344642"/>
            <a:ext cx="11680825" cy="4306828"/>
          </a:xfrm>
        </p:spPr>
      </p:pic>
      <p:sp>
        <p:nvSpPr>
          <p:cNvPr id="6" name="Text Placeholder 5">
            <a:extLst>
              <a:ext uri="{FF2B5EF4-FFF2-40B4-BE49-F238E27FC236}">
                <a16:creationId xmlns:a16="http://schemas.microsoft.com/office/drawing/2014/main" id="{D1C27F9B-A5B4-4149-926F-C7077447E152}"/>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Tree>
    <p:extLst>
      <p:ext uri="{BB962C8B-B14F-4D97-AF65-F5344CB8AC3E}">
        <p14:creationId xmlns:p14="http://schemas.microsoft.com/office/powerpoint/2010/main" val="10717498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6DF-E6BF-4916-9DE9-62517925BD92}"/>
              </a:ext>
            </a:extLst>
          </p:cNvPr>
          <p:cNvSpPr>
            <a:spLocks noGrp="1"/>
          </p:cNvSpPr>
          <p:nvPr>
            <p:ph type="title"/>
          </p:nvPr>
        </p:nvSpPr>
        <p:spPr/>
        <p:txBody>
          <a:bodyPr/>
          <a:lstStyle/>
          <a:p>
            <a:r>
              <a:rPr lang="en-US" dirty="0"/>
              <a:t>Slow vs Fast Disease Progression in IPF</a:t>
            </a:r>
          </a:p>
        </p:txBody>
      </p:sp>
      <p:pic>
        <p:nvPicPr>
          <p:cNvPr id="14" name="Content Placeholder 13">
            <a:extLst>
              <a:ext uri="{FF2B5EF4-FFF2-40B4-BE49-F238E27FC236}">
                <a16:creationId xmlns:a16="http://schemas.microsoft.com/office/drawing/2014/main" id="{02DC051D-6DE7-4AE1-BF55-FB70C464BE0F}"/>
              </a:ext>
            </a:extLst>
          </p:cNvPr>
          <p:cNvPicPr>
            <a:picLocks noGrp="1" noChangeAspect="1"/>
          </p:cNvPicPr>
          <p:nvPr>
            <p:ph idx="1"/>
          </p:nvPr>
        </p:nvPicPr>
        <p:blipFill>
          <a:blip r:embed="rId3"/>
          <a:stretch>
            <a:fillRect/>
          </a:stretch>
        </p:blipFill>
        <p:spPr>
          <a:xfrm>
            <a:off x="266701" y="1344642"/>
            <a:ext cx="11680823" cy="4306828"/>
          </a:xfrm>
        </p:spPr>
      </p:pic>
      <p:sp>
        <p:nvSpPr>
          <p:cNvPr id="6" name="Text Placeholder 5">
            <a:extLst>
              <a:ext uri="{FF2B5EF4-FFF2-40B4-BE49-F238E27FC236}">
                <a16:creationId xmlns:a16="http://schemas.microsoft.com/office/drawing/2014/main" id="{D1C27F9B-A5B4-4149-926F-C7077447E152}"/>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Tree>
    <p:extLst>
      <p:ext uri="{BB962C8B-B14F-4D97-AF65-F5344CB8AC3E}">
        <p14:creationId xmlns:p14="http://schemas.microsoft.com/office/powerpoint/2010/main" val="23690119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6DF-E6BF-4916-9DE9-62517925BD92}"/>
              </a:ext>
            </a:extLst>
          </p:cNvPr>
          <p:cNvSpPr>
            <a:spLocks noGrp="1"/>
          </p:cNvSpPr>
          <p:nvPr>
            <p:ph type="title"/>
          </p:nvPr>
        </p:nvSpPr>
        <p:spPr/>
        <p:txBody>
          <a:bodyPr/>
          <a:lstStyle/>
          <a:p>
            <a:r>
              <a:rPr lang="en-US" dirty="0"/>
              <a:t>Slow vs Fast Disease Progression in IPF</a:t>
            </a:r>
          </a:p>
        </p:txBody>
      </p:sp>
      <p:pic>
        <p:nvPicPr>
          <p:cNvPr id="14" name="Content Placeholder 13">
            <a:extLst>
              <a:ext uri="{FF2B5EF4-FFF2-40B4-BE49-F238E27FC236}">
                <a16:creationId xmlns:a16="http://schemas.microsoft.com/office/drawing/2014/main" id="{02DC051D-6DE7-4AE1-BF55-FB70C464BE0F}"/>
              </a:ext>
            </a:extLst>
          </p:cNvPr>
          <p:cNvPicPr>
            <a:picLocks noGrp="1" noChangeAspect="1"/>
          </p:cNvPicPr>
          <p:nvPr>
            <p:ph idx="1"/>
          </p:nvPr>
        </p:nvPicPr>
        <p:blipFill>
          <a:blip r:embed="rId3"/>
          <a:stretch>
            <a:fillRect/>
          </a:stretch>
        </p:blipFill>
        <p:spPr>
          <a:xfrm>
            <a:off x="266701" y="1344642"/>
            <a:ext cx="11680823" cy="4306827"/>
          </a:xfrm>
        </p:spPr>
      </p:pic>
      <p:sp>
        <p:nvSpPr>
          <p:cNvPr id="6" name="Text Placeholder 5">
            <a:extLst>
              <a:ext uri="{FF2B5EF4-FFF2-40B4-BE49-F238E27FC236}">
                <a16:creationId xmlns:a16="http://schemas.microsoft.com/office/drawing/2014/main" id="{D1C27F9B-A5B4-4149-926F-C7077447E152}"/>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Tree>
    <p:extLst>
      <p:ext uri="{BB962C8B-B14F-4D97-AF65-F5344CB8AC3E}">
        <p14:creationId xmlns:p14="http://schemas.microsoft.com/office/powerpoint/2010/main" val="4084101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6DF-E6BF-4916-9DE9-62517925BD92}"/>
              </a:ext>
            </a:extLst>
          </p:cNvPr>
          <p:cNvSpPr>
            <a:spLocks noGrp="1"/>
          </p:cNvSpPr>
          <p:nvPr>
            <p:ph type="title"/>
          </p:nvPr>
        </p:nvSpPr>
        <p:spPr/>
        <p:txBody>
          <a:bodyPr/>
          <a:lstStyle/>
          <a:p>
            <a:r>
              <a:rPr lang="en-US" dirty="0"/>
              <a:t>Slow vs Fast Disease Progression in IPF</a:t>
            </a:r>
          </a:p>
        </p:txBody>
      </p:sp>
      <p:pic>
        <p:nvPicPr>
          <p:cNvPr id="14" name="Content Placeholder 13">
            <a:extLst>
              <a:ext uri="{FF2B5EF4-FFF2-40B4-BE49-F238E27FC236}">
                <a16:creationId xmlns:a16="http://schemas.microsoft.com/office/drawing/2014/main" id="{02DC051D-6DE7-4AE1-BF55-FB70C464BE0F}"/>
              </a:ext>
            </a:extLst>
          </p:cNvPr>
          <p:cNvPicPr>
            <a:picLocks noGrp="1" noChangeAspect="1"/>
          </p:cNvPicPr>
          <p:nvPr>
            <p:ph idx="1"/>
          </p:nvPr>
        </p:nvPicPr>
        <p:blipFill>
          <a:blip r:embed="rId3"/>
          <a:stretch>
            <a:fillRect/>
          </a:stretch>
        </p:blipFill>
        <p:spPr>
          <a:xfrm>
            <a:off x="266702" y="1344642"/>
            <a:ext cx="11680821" cy="4306827"/>
          </a:xfrm>
        </p:spPr>
      </p:pic>
      <p:sp>
        <p:nvSpPr>
          <p:cNvPr id="6" name="Text Placeholder 5">
            <a:extLst>
              <a:ext uri="{FF2B5EF4-FFF2-40B4-BE49-F238E27FC236}">
                <a16:creationId xmlns:a16="http://schemas.microsoft.com/office/drawing/2014/main" id="{D1C27F9B-A5B4-4149-926F-C7077447E152}"/>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Tree>
    <p:extLst>
      <p:ext uri="{BB962C8B-B14F-4D97-AF65-F5344CB8AC3E}">
        <p14:creationId xmlns:p14="http://schemas.microsoft.com/office/powerpoint/2010/main" val="12104565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D36DF-E6BF-4916-9DE9-62517925BD92}"/>
              </a:ext>
            </a:extLst>
          </p:cNvPr>
          <p:cNvSpPr>
            <a:spLocks noGrp="1"/>
          </p:cNvSpPr>
          <p:nvPr>
            <p:ph type="title"/>
          </p:nvPr>
        </p:nvSpPr>
        <p:spPr/>
        <p:txBody>
          <a:bodyPr/>
          <a:lstStyle/>
          <a:p>
            <a:r>
              <a:rPr lang="en-US" dirty="0"/>
              <a:t>Slow vs Fast Disease Progression in IPF</a:t>
            </a:r>
          </a:p>
        </p:txBody>
      </p:sp>
      <p:pic>
        <p:nvPicPr>
          <p:cNvPr id="14" name="Content Placeholder 13">
            <a:extLst>
              <a:ext uri="{FF2B5EF4-FFF2-40B4-BE49-F238E27FC236}">
                <a16:creationId xmlns:a16="http://schemas.microsoft.com/office/drawing/2014/main" id="{02DC051D-6DE7-4AE1-BF55-FB70C464BE0F}"/>
              </a:ext>
            </a:extLst>
          </p:cNvPr>
          <p:cNvPicPr>
            <a:picLocks noGrp="1" noChangeAspect="1"/>
          </p:cNvPicPr>
          <p:nvPr>
            <p:ph idx="1"/>
          </p:nvPr>
        </p:nvPicPr>
        <p:blipFill>
          <a:blip r:embed="rId3"/>
          <a:stretch>
            <a:fillRect/>
          </a:stretch>
        </p:blipFill>
        <p:spPr>
          <a:xfrm>
            <a:off x="266702" y="1344642"/>
            <a:ext cx="11680821" cy="4306826"/>
          </a:xfrm>
        </p:spPr>
      </p:pic>
      <p:sp>
        <p:nvSpPr>
          <p:cNvPr id="6" name="Text Placeholder 5">
            <a:extLst>
              <a:ext uri="{FF2B5EF4-FFF2-40B4-BE49-F238E27FC236}">
                <a16:creationId xmlns:a16="http://schemas.microsoft.com/office/drawing/2014/main" id="{D1C27F9B-A5B4-4149-926F-C7077447E152}"/>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Tree>
    <p:extLst>
      <p:ext uri="{BB962C8B-B14F-4D97-AF65-F5344CB8AC3E}">
        <p14:creationId xmlns:p14="http://schemas.microsoft.com/office/powerpoint/2010/main" val="183244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2EB7-B0CF-42D0-A3B8-5FC4075074D3}"/>
              </a:ext>
            </a:extLst>
          </p:cNvPr>
          <p:cNvSpPr>
            <a:spLocks noGrp="1"/>
          </p:cNvSpPr>
          <p:nvPr>
            <p:ph type="title"/>
          </p:nvPr>
        </p:nvSpPr>
        <p:spPr/>
        <p:txBody>
          <a:bodyPr/>
          <a:lstStyle/>
          <a:p>
            <a:r>
              <a:rPr lang="en-US" dirty="0"/>
              <a:t>ILD &amp; Rheumatoid Arthritis</a:t>
            </a:r>
          </a:p>
        </p:txBody>
      </p:sp>
      <p:sp>
        <p:nvSpPr>
          <p:cNvPr id="3" name="Content Placeholder 2">
            <a:extLst>
              <a:ext uri="{FF2B5EF4-FFF2-40B4-BE49-F238E27FC236}">
                <a16:creationId xmlns:a16="http://schemas.microsoft.com/office/drawing/2014/main" id="{336E9F63-A2AD-4C75-92FF-BD52E4283ECE}"/>
              </a:ext>
            </a:extLst>
          </p:cNvPr>
          <p:cNvSpPr>
            <a:spLocks noGrp="1"/>
          </p:cNvSpPr>
          <p:nvPr>
            <p:ph idx="1"/>
          </p:nvPr>
        </p:nvSpPr>
        <p:spPr/>
        <p:txBody>
          <a:bodyPr/>
          <a:lstStyle/>
          <a:p>
            <a:pPr>
              <a:spcBef>
                <a:spcPts val="1200"/>
              </a:spcBef>
            </a:pPr>
            <a:r>
              <a:rPr lang="en-US" dirty="0"/>
              <a:t>RA is the presenting manifestation in </a:t>
            </a:r>
            <a:r>
              <a:rPr lang="en-US" dirty="0">
                <a:sym typeface="Symbol" panose="05050102010706020507" pitchFamily="18" charset="2"/>
              </a:rPr>
              <a:t></a:t>
            </a:r>
            <a:r>
              <a:rPr lang="en-US" dirty="0"/>
              <a:t>15</a:t>
            </a:r>
            <a:r>
              <a:rPr lang="en-US" dirty="0">
                <a:latin typeface="Calibri" panose="020F0502020204030204" pitchFamily="34" charset="0"/>
              </a:rPr>
              <a:t>‒</a:t>
            </a:r>
            <a:r>
              <a:rPr lang="en-US" dirty="0"/>
              <a:t>20%</a:t>
            </a:r>
          </a:p>
          <a:p>
            <a:pPr>
              <a:spcBef>
                <a:spcPts val="1800"/>
              </a:spcBef>
            </a:pPr>
            <a:r>
              <a:rPr lang="en-US" dirty="0"/>
              <a:t>Cigarette smoking may be risk factor</a:t>
            </a:r>
          </a:p>
          <a:p>
            <a:pPr lvl="1">
              <a:spcBef>
                <a:spcPts val="1200"/>
              </a:spcBef>
            </a:pPr>
            <a:r>
              <a:rPr lang="en-US" dirty="0"/>
              <a:t>Most common cause of pulmonary complications within 1</a:t>
            </a:r>
            <a:r>
              <a:rPr lang="en-US" baseline="30000" dirty="0"/>
              <a:t>st</a:t>
            </a:r>
            <a:r>
              <a:rPr lang="en-US" dirty="0"/>
              <a:t> 5 years</a:t>
            </a:r>
          </a:p>
          <a:p>
            <a:pPr>
              <a:spcBef>
                <a:spcPts val="1800"/>
              </a:spcBef>
            </a:pPr>
            <a:r>
              <a:rPr lang="en-US" dirty="0"/>
              <a:t>Pulmonary complications </a:t>
            </a:r>
            <a:r>
              <a:rPr lang="en-US" dirty="0">
                <a:sym typeface="Symbol" panose="05050102010706020507" pitchFamily="18" charset="2"/>
              </a:rPr>
              <a:t></a:t>
            </a:r>
            <a:r>
              <a:rPr lang="en-US" dirty="0"/>
              <a:t>10</a:t>
            </a:r>
            <a:r>
              <a:rPr lang="en-US" dirty="0">
                <a:latin typeface="Calibri" panose="020F0502020204030204" pitchFamily="34" charset="0"/>
              </a:rPr>
              <a:t>‒</a:t>
            </a:r>
            <a:r>
              <a:rPr lang="en-US" dirty="0"/>
              <a:t>20% of mortality</a:t>
            </a:r>
          </a:p>
          <a:p>
            <a:pPr>
              <a:spcBef>
                <a:spcPts val="1800"/>
              </a:spcBef>
            </a:pPr>
            <a:r>
              <a:rPr lang="en-US" dirty="0"/>
              <a:t>Subclinical lung disease </a:t>
            </a:r>
            <a:r>
              <a:rPr lang="en-US" dirty="0">
                <a:sym typeface="Symbol" panose="05050102010706020507" pitchFamily="18" charset="2"/>
              </a:rPr>
              <a:t></a:t>
            </a:r>
            <a:r>
              <a:rPr lang="en-US" dirty="0"/>
              <a:t>44</a:t>
            </a:r>
            <a:r>
              <a:rPr lang="en-US" dirty="0">
                <a:latin typeface="Calibri" panose="020F0502020204030204" pitchFamily="34" charset="0"/>
              </a:rPr>
              <a:t>‒</a:t>
            </a:r>
            <a:r>
              <a:rPr lang="en-US" dirty="0"/>
              <a:t>66%</a:t>
            </a:r>
          </a:p>
          <a:p>
            <a:pPr>
              <a:spcBef>
                <a:spcPts val="1800"/>
              </a:spcBef>
            </a:pPr>
            <a:r>
              <a:rPr lang="en-US" dirty="0">
                <a:sym typeface="Symbol" panose="05050102010706020507" pitchFamily="18" charset="2"/>
              </a:rPr>
              <a:t></a:t>
            </a:r>
            <a:r>
              <a:rPr lang="en-US" dirty="0"/>
              <a:t>5% have clinically significant ILD </a:t>
            </a:r>
          </a:p>
          <a:p>
            <a:pPr>
              <a:spcBef>
                <a:spcPts val="1800"/>
              </a:spcBef>
            </a:pPr>
            <a:r>
              <a:rPr lang="en-US" dirty="0" err="1"/>
              <a:t>Male:female</a:t>
            </a:r>
            <a:r>
              <a:rPr lang="en-US" dirty="0"/>
              <a:t> prevalence is 3:1</a:t>
            </a:r>
          </a:p>
        </p:txBody>
      </p:sp>
    </p:spTree>
    <p:extLst>
      <p:ext uri="{BB962C8B-B14F-4D97-AF65-F5344CB8AC3E}">
        <p14:creationId xmlns:p14="http://schemas.microsoft.com/office/powerpoint/2010/main" val="11749406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BFD8-6748-4DD8-8712-8539C232515F}"/>
              </a:ext>
            </a:extLst>
          </p:cNvPr>
          <p:cNvSpPr>
            <a:spLocks noGrp="1"/>
          </p:cNvSpPr>
          <p:nvPr>
            <p:ph type="title"/>
          </p:nvPr>
        </p:nvSpPr>
        <p:spPr/>
        <p:txBody>
          <a:bodyPr>
            <a:noAutofit/>
          </a:bodyPr>
          <a:lstStyle/>
          <a:p>
            <a:r>
              <a:rPr lang="en-US" dirty="0"/>
              <a:t>Baseline Factors Associated with Increased Mortality Risk in IPF</a:t>
            </a:r>
          </a:p>
        </p:txBody>
      </p:sp>
      <p:sp>
        <p:nvSpPr>
          <p:cNvPr id="4" name="Text Placeholder 3">
            <a:extLst>
              <a:ext uri="{FF2B5EF4-FFF2-40B4-BE49-F238E27FC236}">
                <a16:creationId xmlns:a16="http://schemas.microsoft.com/office/drawing/2014/main" id="{C07A9E21-E1C0-4793-A504-ECD0B130B4CF}"/>
              </a:ext>
            </a:extLst>
          </p:cNvPr>
          <p:cNvSpPr>
            <a:spLocks noGrp="1"/>
          </p:cNvSpPr>
          <p:nvPr>
            <p:ph type="body" sz="quarter" idx="10"/>
          </p:nvPr>
        </p:nvSpPr>
        <p:spPr/>
        <p:txBody>
          <a:bodyPr/>
          <a:lstStyle/>
          <a:p>
            <a:r>
              <a:rPr lang="en-US" dirty="0"/>
              <a:t>Raghu G, et al. </a:t>
            </a:r>
            <a:r>
              <a:rPr lang="en-US" i="1" dirty="0"/>
              <a:t>Am J Respir </a:t>
            </a:r>
            <a:r>
              <a:rPr lang="en-US" i="1" dirty="0" err="1"/>
              <a:t>Crit</a:t>
            </a:r>
            <a:r>
              <a:rPr lang="en-US" i="1" dirty="0"/>
              <a:t> Care Med.</a:t>
            </a:r>
            <a:r>
              <a:rPr lang="en-US" dirty="0"/>
              <a:t> 2011;183:788-824.</a:t>
            </a:r>
          </a:p>
        </p:txBody>
      </p:sp>
      <p:sp>
        <p:nvSpPr>
          <p:cNvPr id="5" name="Text Placeholder 4">
            <a:extLst>
              <a:ext uri="{FF2B5EF4-FFF2-40B4-BE49-F238E27FC236}">
                <a16:creationId xmlns:a16="http://schemas.microsoft.com/office/drawing/2014/main" id="{F0F7D337-FD2D-46A5-85A2-6B9D2F783C52}"/>
              </a:ext>
            </a:extLst>
          </p:cNvPr>
          <p:cNvSpPr>
            <a:spLocks noGrp="1"/>
          </p:cNvSpPr>
          <p:nvPr>
            <p:ph type="body" sz="quarter" idx="11"/>
          </p:nvPr>
        </p:nvSpPr>
        <p:spPr>
          <a:xfrm>
            <a:off x="266007" y="5470346"/>
            <a:ext cx="11682077" cy="457200"/>
          </a:xfrm>
        </p:spPr>
        <p:txBody>
          <a:bodyPr/>
          <a:lstStyle/>
          <a:p>
            <a:r>
              <a:rPr lang="en-US" dirty="0"/>
              <a:t>6MWT, 6-minute-walk test; DL</a:t>
            </a:r>
            <a:r>
              <a:rPr lang="en-US" baseline="-25000" dirty="0"/>
              <a:t>CO</a:t>
            </a:r>
            <a:r>
              <a:rPr lang="en-US" dirty="0"/>
              <a:t>, diffusion capacity for carbon monoxide; HRCT, high-resolution computed tomography.</a:t>
            </a:r>
          </a:p>
          <a:p>
            <a:r>
              <a:rPr lang="en-US" dirty="0"/>
              <a:t>*Currently, there is no uniformity in approach to quantification</a:t>
            </a:r>
          </a:p>
        </p:txBody>
      </p:sp>
      <p:graphicFrame>
        <p:nvGraphicFramePr>
          <p:cNvPr id="6" name="Content Placeholder 5">
            <a:extLst>
              <a:ext uri="{FF2B5EF4-FFF2-40B4-BE49-F238E27FC236}">
                <a16:creationId xmlns:a16="http://schemas.microsoft.com/office/drawing/2014/main" id="{ED71256C-8C0F-487B-9945-9372082FCA60}"/>
              </a:ext>
            </a:extLst>
          </p:cNvPr>
          <p:cNvGraphicFramePr>
            <a:graphicFrameLocks noGrp="1"/>
          </p:cNvGraphicFramePr>
          <p:nvPr>
            <p:ph idx="1"/>
            <p:extLst>
              <p:ext uri="{D42A27DB-BD31-4B8C-83A1-F6EECF244321}">
                <p14:modId xmlns:p14="http://schemas.microsoft.com/office/powerpoint/2010/main" val="2084114809"/>
              </p:ext>
            </p:extLst>
          </p:nvPr>
        </p:nvGraphicFramePr>
        <p:xfrm>
          <a:off x="3467100" y="1510017"/>
          <a:ext cx="5257800" cy="3296095"/>
        </p:xfrm>
        <a:graphic>
          <a:graphicData uri="http://schemas.openxmlformats.org/drawingml/2006/table">
            <a:tbl>
              <a:tblPr firstRow="1" bandRow="1">
                <a:effectLst>
                  <a:outerShdw blurRad="50800" dist="38100" dir="5400000" algn="t" rotWithShape="0">
                    <a:prstClr val="black">
                      <a:alpha val="40000"/>
                    </a:prstClr>
                  </a:outerShdw>
                </a:effectLst>
                <a:tableStyleId>{7DF18680-E054-41AD-8BC1-D1AEF772440D}</a:tableStyleId>
              </a:tblPr>
              <a:tblGrid>
                <a:gridCol w="5257800">
                  <a:extLst>
                    <a:ext uri="{9D8B030D-6E8A-4147-A177-3AD203B41FA5}">
                      <a16:colId xmlns:a16="http://schemas.microsoft.com/office/drawing/2014/main" val="2083261"/>
                    </a:ext>
                  </a:extLst>
                </a:gridCol>
              </a:tblGrid>
              <a:tr h="514913">
                <a:tc>
                  <a:txBody>
                    <a:bodyPr/>
                    <a:lstStyle/>
                    <a:p>
                      <a:pPr algn="ctr"/>
                      <a:r>
                        <a:rPr lang="en-US" sz="2800" dirty="0"/>
                        <a:t>Baseline Factors</a:t>
                      </a:r>
                    </a:p>
                  </a:txBody>
                  <a:tcPr/>
                </a:tc>
                <a:extLst>
                  <a:ext uri="{0D108BD9-81ED-4DB2-BD59-A6C34878D82A}">
                    <a16:rowId xmlns:a16="http://schemas.microsoft.com/office/drawing/2014/main" val="3872653908"/>
                  </a:ext>
                </a:extLst>
              </a:tr>
              <a:tr h="2031437">
                <a:tc>
                  <a:txBody>
                    <a:bodyPr/>
                    <a:lstStyle/>
                    <a:p>
                      <a:pPr>
                        <a:lnSpc>
                          <a:spcPct val="150000"/>
                        </a:lnSpc>
                      </a:pPr>
                      <a:r>
                        <a:rPr lang="en-US" sz="2400" dirty="0"/>
                        <a:t>Level of dyspnea</a:t>
                      </a:r>
                      <a:r>
                        <a:rPr lang="en-US" sz="2400" baseline="30000" dirty="0"/>
                        <a:t>*</a:t>
                      </a:r>
                    </a:p>
                    <a:p>
                      <a:pPr>
                        <a:lnSpc>
                          <a:spcPct val="150000"/>
                        </a:lnSpc>
                      </a:pPr>
                      <a:r>
                        <a:rPr lang="en-US" sz="2400" dirty="0"/>
                        <a:t>DL</a:t>
                      </a:r>
                      <a:r>
                        <a:rPr lang="en-US" sz="2400" baseline="-25000" dirty="0"/>
                        <a:t>CO</a:t>
                      </a:r>
                      <a:r>
                        <a:rPr lang="en-US" sz="2400" baseline="0" dirty="0"/>
                        <a:t> &lt;40% predicted</a:t>
                      </a:r>
                    </a:p>
                    <a:p>
                      <a:pPr>
                        <a:lnSpc>
                          <a:spcPct val="150000"/>
                        </a:lnSpc>
                      </a:pPr>
                      <a:r>
                        <a:rPr lang="en-US" sz="2400" baseline="0" dirty="0"/>
                        <a:t>Desaturation ≤88% during 6MWT</a:t>
                      </a:r>
                    </a:p>
                    <a:p>
                      <a:pPr>
                        <a:lnSpc>
                          <a:spcPct val="150000"/>
                        </a:lnSpc>
                      </a:pPr>
                      <a:r>
                        <a:rPr lang="en-US" sz="2400" baseline="0" dirty="0"/>
                        <a:t>Extent of honeycombing on HRCT</a:t>
                      </a:r>
                      <a:r>
                        <a:rPr lang="en-US" sz="2400" baseline="30000" dirty="0"/>
                        <a:t>*</a:t>
                      </a:r>
                    </a:p>
                    <a:p>
                      <a:pPr>
                        <a:lnSpc>
                          <a:spcPct val="150000"/>
                        </a:lnSpc>
                      </a:pPr>
                      <a:r>
                        <a:rPr lang="en-US" sz="2400" baseline="0" dirty="0"/>
                        <a:t>Pulmonary hypertension</a:t>
                      </a:r>
                      <a:endParaRPr lang="en-US" sz="2400" dirty="0"/>
                    </a:p>
                  </a:txBody>
                  <a:tcPr/>
                </a:tc>
                <a:extLst>
                  <a:ext uri="{0D108BD9-81ED-4DB2-BD59-A6C34878D82A}">
                    <a16:rowId xmlns:a16="http://schemas.microsoft.com/office/drawing/2014/main" val="2425781942"/>
                  </a:ext>
                </a:extLst>
              </a:tr>
            </a:tbl>
          </a:graphicData>
        </a:graphic>
      </p:graphicFrame>
    </p:spTree>
    <p:extLst>
      <p:ext uri="{BB962C8B-B14F-4D97-AF65-F5344CB8AC3E}">
        <p14:creationId xmlns:p14="http://schemas.microsoft.com/office/powerpoint/2010/main" val="32556612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A8D2-BF00-4121-8ABB-6FDED88579D6}"/>
              </a:ext>
            </a:extLst>
          </p:cNvPr>
          <p:cNvSpPr>
            <a:spLocks noGrp="1"/>
          </p:cNvSpPr>
          <p:nvPr>
            <p:ph type="title"/>
          </p:nvPr>
        </p:nvSpPr>
        <p:spPr/>
        <p:txBody>
          <a:bodyPr>
            <a:noAutofit/>
          </a:bodyPr>
          <a:lstStyle/>
          <a:p>
            <a:r>
              <a:rPr lang="en-US" dirty="0"/>
              <a:t>Longitudinal Factors Associated with Increased Mortality Risk in IPF</a:t>
            </a:r>
          </a:p>
        </p:txBody>
      </p:sp>
      <p:sp>
        <p:nvSpPr>
          <p:cNvPr id="4" name="Text Placeholder 3">
            <a:extLst>
              <a:ext uri="{FF2B5EF4-FFF2-40B4-BE49-F238E27FC236}">
                <a16:creationId xmlns:a16="http://schemas.microsoft.com/office/drawing/2014/main" id="{0DBC95BB-6E6C-4B9C-8BF5-B8DAA10C0098}"/>
              </a:ext>
            </a:extLst>
          </p:cNvPr>
          <p:cNvSpPr>
            <a:spLocks noGrp="1"/>
          </p:cNvSpPr>
          <p:nvPr>
            <p:ph type="body" sz="quarter" idx="10"/>
          </p:nvPr>
        </p:nvSpPr>
        <p:spPr/>
        <p:txBody>
          <a:bodyPr/>
          <a:lstStyle/>
          <a:p>
            <a:r>
              <a:rPr lang="en-US" dirty="0"/>
              <a:t>Raghu G, et al. </a:t>
            </a:r>
            <a:r>
              <a:rPr lang="en-US" i="1" dirty="0"/>
              <a:t>Am J Respir </a:t>
            </a:r>
            <a:r>
              <a:rPr lang="en-US" i="1" dirty="0" err="1"/>
              <a:t>Crit</a:t>
            </a:r>
            <a:r>
              <a:rPr lang="en-US" i="1" dirty="0"/>
              <a:t> Care Med.</a:t>
            </a:r>
            <a:r>
              <a:rPr lang="en-US" dirty="0"/>
              <a:t> 2011;183:788-824.</a:t>
            </a:r>
          </a:p>
        </p:txBody>
      </p:sp>
      <p:sp>
        <p:nvSpPr>
          <p:cNvPr id="5" name="Text Placeholder 4">
            <a:extLst>
              <a:ext uri="{FF2B5EF4-FFF2-40B4-BE49-F238E27FC236}">
                <a16:creationId xmlns:a16="http://schemas.microsoft.com/office/drawing/2014/main" id="{4DB93F24-0FA6-4753-9C22-92EEC97167A1}"/>
              </a:ext>
            </a:extLst>
          </p:cNvPr>
          <p:cNvSpPr>
            <a:spLocks noGrp="1"/>
          </p:cNvSpPr>
          <p:nvPr>
            <p:ph type="body" sz="quarter" idx="11"/>
          </p:nvPr>
        </p:nvSpPr>
        <p:spPr>
          <a:xfrm>
            <a:off x="266007" y="5475111"/>
            <a:ext cx="11682077" cy="449439"/>
          </a:xfrm>
        </p:spPr>
        <p:txBody>
          <a:bodyPr/>
          <a:lstStyle/>
          <a:p>
            <a:r>
              <a:rPr lang="en-US" dirty="0"/>
              <a:t>DL</a:t>
            </a:r>
            <a:r>
              <a:rPr lang="en-US" baseline="-25000" dirty="0"/>
              <a:t>CO</a:t>
            </a:r>
            <a:r>
              <a:rPr lang="en-US" dirty="0"/>
              <a:t>, diffusion capacity for carbon monoxide; FVC, forced vital capacity; HRCT, high-resolution computed tomography.</a:t>
            </a:r>
          </a:p>
          <a:p>
            <a:r>
              <a:rPr lang="en-US" dirty="0"/>
              <a:t>*Currently, there is no uniformity in approach to quantification</a:t>
            </a:r>
          </a:p>
        </p:txBody>
      </p:sp>
      <p:graphicFrame>
        <p:nvGraphicFramePr>
          <p:cNvPr id="6" name="Content Placeholder 5">
            <a:extLst>
              <a:ext uri="{FF2B5EF4-FFF2-40B4-BE49-F238E27FC236}">
                <a16:creationId xmlns:a16="http://schemas.microsoft.com/office/drawing/2014/main" id="{37D0322B-7B9B-45B0-8894-C23B853EFC5B}"/>
              </a:ext>
            </a:extLst>
          </p:cNvPr>
          <p:cNvGraphicFramePr>
            <a:graphicFrameLocks noGrp="1"/>
          </p:cNvGraphicFramePr>
          <p:nvPr>
            <p:ph idx="1"/>
            <p:extLst>
              <p:ext uri="{D42A27DB-BD31-4B8C-83A1-F6EECF244321}">
                <p14:modId xmlns:p14="http://schemas.microsoft.com/office/powerpoint/2010/main" val="2350706503"/>
              </p:ext>
            </p:extLst>
          </p:nvPr>
        </p:nvGraphicFramePr>
        <p:xfrm>
          <a:off x="3467100" y="1660158"/>
          <a:ext cx="5257800" cy="2747455"/>
        </p:xfrm>
        <a:graphic>
          <a:graphicData uri="http://schemas.openxmlformats.org/drawingml/2006/table">
            <a:tbl>
              <a:tblPr firstRow="1" bandRow="1">
                <a:effectLst>
                  <a:outerShdw blurRad="50800" dist="38100" dir="5400000" algn="t" rotWithShape="0">
                    <a:prstClr val="black">
                      <a:alpha val="40000"/>
                    </a:prstClr>
                  </a:outerShdw>
                </a:effectLst>
                <a:tableStyleId>{7DF18680-E054-41AD-8BC1-D1AEF772440D}</a:tableStyleId>
              </a:tblPr>
              <a:tblGrid>
                <a:gridCol w="5257800">
                  <a:extLst>
                    <a:ext uri="{9D8B030D-6E8A-4147-A177-3AD203B41FA5}">
                      <a16:colId xmlns:a16="http://schemas.microsoft.com/office/drawing/2014/main" val="977843254"/>
                    </a:ext>
                  </a:extLst>
                </a:gridCol>
              </a:tblGrid>
              <a:tr h="514913">
                <a:tc>
                  <a:txBody>
                    <a:bodyPr/>
                    <a:lstStyle/>
                    <a:p>
                      <a:pPr algn="ctr"/>
                      <a:r>
                        <a:rPr lang="en-US" sz="2800" dirty="0"/>
                        <a:t>Longitudinal Factors</a:t>
                      </a:r>
                    </a:p>
                  </a:txBody>
                  <a:tcPr/>
                </a:tc>
                <a:extLst>
                  <a:ext uri="{0D108BD9-81ED-4DB2-BD59-A6C34878D82A}">
                    <a16:rowId xmlns:a16="http://schemas.microsoft.com/office/drawing/2014/main" val="3872653908"/>
                  </a:ext>
                </a:extLst>
              </a:tr>
              <a:tr h="2031437">
                <a:tc>
                  <a:txBody>
                    <a:bodyPr/>
                    <a:lstStyle/>
                    <a:p>
                      <a:pPr>
                        <a:lnSpc>
                          <a:spcPct val="150000"/>
                        </a:lnSpc>
                      </a:pPr>
                      <a:r>
                        <a:rPr lang="en-US" sz="2400" dirty="0"/>
                        <a:t>Increase in level of dyspnea</a:t>
                      </a:r>
                      <a:r>
                        <a:rPr lang="en-US" sz="2400" baseline="30000" dirty="0"/>
                        <a:t>*</a:t>
                      </a:r>
                    </a:p>
                    <a:p>
                      <a:pPr>
                        <a:lnSpc>
                          <a:spcPct val="150000"/>
                        </a:lnSpc>
                      </a:pPr>
                      <a:r>
                        <a:rPr lang="en-US" sz="2400" dirty="0"/>
                        <a:t>Decrease in FVC ≥10% absolute value</a:t>
                      </a:r>
                    </a:p>
                    <a:p>
                      <a:pPr>
                        <a:lnSpc>
                          <a:spcPct val="150000"/>
                        </a:lnSpc>
                      </a:pPr>
                      <a:r>
                        <a:rPr lang="en-US" sz="2400" dirty="0"/>
                        <a:t>Decrease in DL</a:t>
                      </a:r>
                      <a:r>
                        <a:rPr lang="en-US" sz="2400" baseline="-25000" dirty="0"/>
                        <a:t>CO</a:t>
                      </a:r>
                      <a:r>
                        <a:rPr lang="en-US" sz="2400" baseline="0" dirty="0"/>
                        <a:t> ≥15% absolute value</a:t>
                      </a:r>
                    </a:p>
                    <a:p>
                      <a:pPr>
                        <a:lnSpc>
                          <a:spcPct val="150000"/>
                        </a:lnSpc>
                      </a:pPr>
                      <a:r>
                        <a:rPr lang="en-US" sz="2400" baseline="0" dirty="0"/>
                        <a:t>Worsening of fibrosis on HRCT</a:t>
                      </a:r>
                      <a:r>
                        <a:rPr lang="en-US" sz="2400" baseline="30000" dirty="0"/>
                        <a:t>*</a:t>
                      </a:r>
                    </a:p>
                  </a:txBody>
                  <a:tcPr/>
                </a:tc>
                <a:extLst>
                  <a:ext uri="{0D108BD9-81ED-4DB2-BD59-A6C34878D82A}">
                    <a16:rowId xmlns:a16="http://schemas.microsoft.com/office/drawing/2014/main" val="2425781942"/>
                  </a:ext>
                </a:extLst>
              </a:tr>
            </a:tbl>
          </a:graphicData>
        </a:graphic>
      </p:graphicFrame>
    </p:spTree>
    <p:extLst>
      <p:ext uri="{BB962C8B-B14F-4D97-AF65-F5344CB8AC3E}">
        <p14:creationId xmlns:p14="http://schemas.microsoft.com/office/powerpoint/2010/main" val="3596449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F175-A349-4E19-8A7B-2E8DF7BE053C}"/>
              </a:ext>
            </a:extLst>
          </p:cNvPr>
          <p:cNvSpPr>
            <a:spLocks noGrp="1"/>
          </p:cNvSpPr>
          <p:nvPr>
            <p:ph type="title"/>
          </p:nvPr>
        </p:nvSpPr>
        <p:spPr/>
        <p:txBody>
          <a:bodyPr/>
          <a:lstStyle/>
          <a:p>
            <a:r>
              <a:rPr lang="en-US" dirty="0"/>
              <a:t>Is It an Acute Exacerbation?</a:t>
            </a:r>
          </a:p>
        </p:txBody>
      </p:sp>
      <p:sp>
        <p:nvSpPr>
          <p:cNvPr id="4" name="Text Placeholder 3">
            <a:extLst>
              <a:ext uri="{FF2B5EF4-FFF2-40B4-BE49-F238E27FC236}">
                <a16:creationId xmlns:a16="http://schemas.microsoft.com/office/drawing/2014/main" id="{3CEF6131-839D-4709-B799-050F980A1848}"/>
              </a:ext>
            </a:extLst>
          </p:cNvPr>
          <p:cNvSpPr>
            <a:spLocks noGrp="1"/>
          </p:cNvSpPr>
          <p:nvPr>
            <p:ph type="body" sz="quarter" idx="10"/>
          </p:nvPr>
        </p:nvSpPr>
        <p:spPr/>
        <p:txBody>
          <a:bodyPr/>
          <a:lstStyle/>
          <a:p>
            <a:r>
              <a:rPr lang="fr-FR" dirty="0"/>
              <a:t>Collard HR, et al. </a:t>
            </a:r>
            <a:r>
              <a:rPr lang="fr-FR" i="1" dirty="0"/>
              <a:t>Am J </a:t>
            </a:r>
            <a:r>
              <a:rPr lang="fr-FR" i="1" dirty="0" err="1"/>
              <a:t>Respir</a:t>
            </a:r>
            <a:r>
              <a:rPr lang="fr-FR" i="1" dirty="0"/>
              <a:t> Crit Care Med.</a:t>
            </a:r>
            <a:r>
              <a:rPr lang="fr-FR" dirty="0"/>
              <a:t> 2016;194(3):265-275.</a:t>
            </a:r>
          </a:p>
        </p:txBody>
      </p:sp>
      <p:sp>
        <p:nvSpPr>
          <p:cNvPr id="5" name="Text Placeholder 4">
            <a:extLst>
              <a:ext uri="{FF2B5EF4-FFF2-40B4-BE49-F238E27FC236}">
                <a16:creationId xmlns:a16="http://schemas.microsoft.com/office/drawing/2014/main" id="{D5417D9A-9B47-4DC9-872B-18DA1C51EED9}"/>
              </a:ext>
            </a:extLst>
          </p:cNvPr>
          <p:cNvSpPr>
            <a:spLocks noGrp="1"/>
          </p:cNvSpPr>
          <p:nvPr>
            <p:ph type="body" sz="quarter" idx="11"/>
          </p:nvPr>
        </p:nvSpPr>
        <p:spPr/>
        <p:txBody>
          <a:bodyPr/>
          <a:lstStyle/>
          <a:p>
            <a:r>
              <a:rPr lang="en-US" dirty="0"/>
              <a:t>GGO, ground-glass opacity.</a:t>
            </a:r>
          </a:p>
        </p:txBody>
      </p:sp>
      <p:pic>
        <p:nvPicPr>
          <p:cNvPr id="10" name="Content Placeholder 9">
            <a:extLst>
              <a:ext uri="{FF2B5EF4-FFF2-40B4-BE49-F238E27FC236}">
                <a16:creationId xmlns:a16="http://schemas.microsoft.com/office/drawing/2014/main" id="{AE1DD32A-3B8F-428C-AA05-F12A28C79F30}"/>
              </a:ext>
            </a:extLst>
          </p:cNvPr>
          <p:cNvPicPr>
            <a:picLocks noGrp="1" noChangeAspect="1"/>
          </p:cNvPicPr>
          <p:nvPr>
            <p:ph idx="1"/>
          </p:nvPr>
        </p:nvPicPr>
        <p:blipFill>
          <a:blip r:embed="rId3"/>
          <a:stretch>
            <a:fillRect/>
          </a:stretch>
        </p:blipFill>
        <p:spPr>
          <a:xfrm>
            <a:off x="2460979" y="1218358"/>
            <a:ext cx="7270043" cy="4435215"/>
          </a:xfr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623773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6AD3-4296-4DF6-A1E8-4765F24C2E87}"/>
              </a:ext>
            </a:extLst>
          </p:cNvPr>
          <p:cNvSpPr>
            <a:spLocks noGrp="1"/>
          </p:cNvSpPr>
          <p:nvPr>
            <p:ph type="title"/>
          </p:nvPr>
        </p:nvSpPr>
        <p:spPr/>
        <p:txBody>
          <a:bodyPr/>
          <a:lstStyle/>
          <a:p>
            <a:r>
              <a:rPr lang="en-US" dirty="0"/>
              <a:t>Diagnostic Criteria of Acute Exacerbation of IPF</a:t>
            </a:r>
          </a:p>
        </p:txBody>
      </p:sp>
      <p:sp>
        <p:nvSpPr>
          <p:cNvPr id="3" name="Content Placeholder 2">
            <a:extLst>
              <a:ext uri="{FF2B5EF4-FFF2-40B4-BE49-F238E27FC236}">
                <a16:creationId xmlns:a16="http://schemas.microsoft.com/office/drawing/2014/main" id="{AAFB7E60-719D-4F7B-924C-88DA826269C1}"/>
              </a:ext>
            </a:extLst>
          </p:cNvPr>
          <p:cNvSpPr>
            <a:spLocks noGrp="1"/>
          </p:cNvSpPr>
          <p:nvPr>
            <p:ph idx="1"/>
          </p:nvPr>
        </p:nvSpPr>
        <p:spPr/>
        <p:txBody>
          <a:bodyPr/>
          <a:lstStyle/>
          <a:p>
            <a:pPr>
              <a:spcBef>
                <a:spcPts val="600"/>
              </a:spcBef>
            </a:pPr>
            <a:r>
              <a:rPr lang="en-US" sz="2400" dirty="0"/>
              <a:t>Unexplained worsening of </a:t>
            </a:r>
            <a:r>
              <a:rPr lang="en-US" sz="2400" dirty="0">
                <a:solidFill>
                  <a:srgbClr val="990033"/>
                </a:solidFill>
              </a:rPr>
              <a:t>dyspnea</a:t>
            </a:r>
            <a:r>
              <a:rPr lang="en-US" sz="2400" dirty="0"/>
              <a:t> within 30 days</a:t>
            </a:r>
          </a:p>
          <a:p>
            <a:pPr>
              <a:spcBef>
                <a:spcPts val="600"/>
              </a:spcBef>
            </a:pPr>
            <a:r>
              <a:rPr lang="en-US" sz="2400" dirty="0"/>
              <a:t>HRCT with </a:t>
            </a:r>
            <a:r>
              <a:rPr lang="en-US" sz="2400" dirty="0">
                <a:solidFill>
                  <a:srgbClr val="990033"/>
                </a:solidFill>
              </a:rPr>
              <a:t>new changes</a:t>
            </a:r>
          </a:p>
          <a:p>
            <a:pPr lvl="1">
              <a:spcBef>
                <a:spcPts val="600"/>
              </a:spcBef>
            </a:pPr>
            <a:r>
              <a:rPr lang="en-US" sz="2000" dirty="0"/>
              <a:t>Bilateral ground-glass abnormality and/or </a:t>
            </a:r>
          </a:p>
          <a:p>
            <a:pPr lvl="1">
              <a:spcBef>
                <a:spcPts val="600"/>
              </a:spcBef>
            </a:pPr>
            <a:r>
              <a:rPr lang="en-US" sz="2000" dirty="0"/>
              <a:t>Consolidation superimposed </a:t>
            </a:r>
          </a:p>
          <a:p>
            <a:pPr lvl="1">
              <a:spcBef>
                <a:spcPts val="600"/>
              </a:spcBef>
            </a:pPr>
            <a:r>
              <a:rPr lang="en-US" sz="2000" dirty="0"/>
              <a:t>Background of UIP</a:t>
            </a:r>
          </a:p>
          <a:p>
            <a:pPr>
              <a:spcBef>
                <a:spcPts val="600"/>
              </a:spcBef>
            </a:pPr>
            <a:r>
              <a:rPr lang="en-US" sz="2400" dirty="0"/>
              <a:t>No evidence of pulmonary infection </a:t>
            </a:r>
          </a:p>
          <a:p>
            <a:pPr lvl="1">
              <a:spcBef>
                <a:spcPts val="600"/>
              </a:spcBef>
            </a:pPr>
            <a:r>
              <a:rPr lang="en-US" sz="2000" dirty="0"/>
              <a:t>By endotracheal aspirate or </a:t>
            </a:r>
          </a:p>
          <a:p>
            <a:pPr lvl="1">
              <a:spcBef>
                <a:spcPts val="600"/>
              </a:spcBef>
            </a:pPr>
            <a:r>
              <a:rPr lang="en-US" sz="2000" dirty="0"/>
              <a:t>Bronchoalveolar lavage</a:t>
            </a:r>
          </a:p>
          <a:p>
            <a:pPr>
              <a:spcBef>
                <a:spcPts val="600"/>
              </a:spcBef>
            </a:pPr>
            <a:r>
              <a:rPr lang="en-US" sz="2400" dirty="0"/>
              <a:t>Exclusion of alternative causes, including the following</a:t>
            </a:r>
          </a:p>
          <a:p>
            <a:pPr lvl="1">
              <a:spcBef>
                <a:spcPts val="600"/>
              </a:spcBef>
            </a:pPr>
            <a:r>
              <a:rPr lang="en-US" sz="2000" dirty="0"/>
              <a:t>Left heart failure </a:t>
            </a:r>
          </a:p>
          <a:p>
            <a:pPr lvl="1">
              <a:spcBef>
                <a:spcPts val="600"/>
              </a:spcBef>
            </a:pPr>
            <a:r>
              <a:rPr lang="en-US" sz="2000" dirty="0"/>
              <a:t>Pulmonary embolism </a:t>
            </a:r>
          </a:p>
          <a:p>
            <a:pPr lvl="1">
              <a:spcBef>
                <a:spcPts val="600"/>
              </a:spcBef>
            </a:pPr>
            <a:r>
              <a:rPr lang="en-US" sz="2000" dirty="0"/>
              <a:t>Identifiable cause of acute lung injury</a:t>
            </a:r>
          </a:p>
        </p:txBody>
      </p:sp>
    </p:spTree>
    <p:extLst>
      <p:ext uri="{BB962C8B-B14F-4D97-AF65-F5344CB8AC3E}">
        <p14:creationId xmlns:p14="http://schemas.microsoft.com/office/powerpoint/2010/main" val="2518420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1A1A-78FE-4E9C-A0E1-421D914FCDBC}"/>
              </a:ext>
            </a:extLst>
          </p:cNvPr>
          <p:cNvSpPr>
            <a:spLocks noGrp="1"/>
          </p:cNvSpPr>
          <p:nvPr>
            <p:ph type="title"/>
          </p:nvPr>
        </p:nvSpPr>
        <p:spPr/>
        <p:txBody>
          <a:bodyPr/>
          <a:lstStyle/>
          <a:p>
            <a:r>
              <a:rPr lang="en-US" dirty="0"/>
              <a:t>Treatment of Acute Exacerbations</a:t>
            </a:r>
          </a:p>
        </p:txBody>
      </p:sp>
      <p:sp>
        <p:nvSpPr>
          <p:cNvPr id="4" name="Text Placeholder 3">
            <a:extLst>
              <a:ext uri="{FF2B5EF4-FFF2-40B4-BE49-F238E27FC236}">
                <a16:creationId xmlns:a16="http://schemas.microsoft.com/office/drawing/2014/main" id="{E5F6A2BC-18F5-4895-AE25-DAB28B5EA968}"/>
              </a:ext>
            </a:extLst>
          </p:cNvPr>
          <p:cNvSpPr>
            <a:spLocks noGrp="1"/>
          </p:cNvSpPr>
          <p:nvPr>
            <p:ph type="body" sz="quarter" idx="10"/>
          </p:nvPr>
        </p:nvSpPr>
        <p:spPr/>
        <p:txBody>
          <a:bodyPr/>
          <a:lstStyle/>
          <a:p>
            <a:r>
              <a:rPr lang="fr-FR" dirty="0"/>
              <a:t>Collard HR, et al. </a:t>
            </a:r>
            <a:r>
              <a:rPr lang="fr-FR" i="1" dirty="0" err="1"/>
              <a:t>Eur</a:t>
            </a:r>
            <a:r>
              <a:rPr lang="fr-FR" i="1" dirty="0"/>
              <a:t> </a:t>
            </a:r>
            <a:r>
              <a:rPr lang="fr-FR" i="1" dirty="0" err="1"/>
              <a:t>Respir</a:t>
            </a:r>
            <a:r>
              <a:rPr lang="fr-FR" i="1" dirty="0"/>
              <a:t> J. </a:t>
            </a:r>
            <a:r>
              <a:rPr lang="fr-FR" dirty="0"/>
              <a:t>2017;49(5).</a:t>
            </a:r>
          </a:p>
        </p:txBody>
      </p:sp>
      <p:sp>
        <p:nvSpPr>
          <p:cNvPr id="5" name="Text Placeholder 4">
            <a:extLst>
              <a:ext uri="{FF2B5EF4-FFF2-40B4-BE49-F238E27FC236}">
                <a16:creationId xmlns:a16="http://schemas.microsoft.com/office/drawing/2014/main" id="{54AFF03F-2B91-4F6D-99D6-3BCA46E0A886}"/>
              </a:ext>
            </a:extLst>
          </p:cNvPr>
          <p:cNvSpPr>
            <a:spLocks noGrp="1"/>
          </p:cNvSpPr>
          <p:nvPr>
            <p:ph type="body" sz="quarter" idx="11"/>
          </p:nvPr>
        </p:nvSpPr>
        <p:spPr/>
        <p:txBody>
          <a:bodyPr/>
          <a:lstStyle/>
          <a:p>
            <a:r>
              <a:rPr lang="en-US" dirty="0"/>
              <a:t>*Not approved for IPF in the United States.</a:t>
            </a:r>
          </a:p>
        </p:txBody>
      </p:sp>
      <p:graphicFrame>
        <p:nvGraphicFramePr>
          <p:cNvPr id="6" name="Content Placeholder 5">
            <a:extLst>
              <a:ext uri="{FF2B5EF4-FFF2-40B4-BE49-F238E27FC236}">
                <a16:creationId xmlns:a16="http://schemas.microsoft.com/office/drawing/2014/main" id="{CC21F8C2-5B52-45AF-9E75-E8F8C597B470}"/>
              </a:ext>
            </a:extLst>
          </p:cNvPr>
          <p:cNvGraphicFramePr>
            <a:graphicFrameLocks noGrp="1"/>
          </p:cNvGraphicFramePr>
          <p:nvPr>
            <p:ph idx="1"/>
            <p:extLst>
              <p:ext uri="{D42A27DB-BD31-4B8C-83A1-F6EECF244321}">
                <p14:modId xmlns:p14="http://schemas.microsoft.com/office/powerpoint/2010/main" val="775893676"/>
              </p:ext>
            </p:extLst>
          </p:nvPr>
        </p:nvGraphicFramePr>
        <p:xfrm>
          <a:off x="534193" y="1343025"/>
          <a:ext cx="11123614" cy="3901440"/>
        </p:xfrm>
        <a:graphic>
          <a:graphicData uri="http://schemas.openxmlformats.org/drawingml/2006/table">
            <a:tbl>
              <a:tblPr firstRow="1" bandRow="1">
                <a:effectLst>
                  <a:outerShdw blurRad="50800" dist="38100" dir="5400000" algn="t" rotWithShape="0">
                    <a:prstClr val="black">
                      <a:alpha val="40000"/>
                    </a:prstClr>
                  </a:outerShdw>
                </a:effectLst>
                <a:tableStyleId>{7DF18680-E054-41AD-8BC1-D1AEF772440D}</a:tableStyleId>
              </a:tblPr>
              <a:tblGrid>
                <a:gridCol w="4788310">
                  <a:extLst>
                    <a:ext uri="{9D8B030D-6E8A-4147-A177-3AD203B41FA5}">
                      <a16:colId xmlns:a16="http://schemas.microsoft.com/office/drawing/2014/main" val="2715096531"/>
                    </a:ext>
                  </a:extLst>
                </a:gridCol>
                <a:gridCol w="6335304">
                  <a:extLst>
                    <a:ext uri="{9D8B030D-6E8A-4147-A177-3AD203B41FA5}">
                      <a16:colId xmlns:a16="http://schemas.microsoft.com/office/drawing/2014/main" val="925113772"/>
                    </a:ext>
                  </a:extLst>
                </a:gridCol>
              </a:tblGrid>
              <a:tr h="370840">
                <a:tc>
                  <a:txBody>
                    <a:bodyPr/>
                    <a:lstStyle/>
                    <a:p>
                      <a:pPr algn="ctr"/>
                      <a:r>
                        <a:rPr lang="en-US" sz="2400" dirty="0"/>
                        <a:t>Preventative</a:t>
                      </a:r>
                    </a:p>
                  </a:txBody>
                  <a:tcPr/>
                </a:tc>
                <a:tc>
                  <a:txBody>
                    <a:bodyPr/>
                    <a:lstStyle/>
                    <a:p>
                      <a:pPr algn="ctr"/>
                      <a:r>
                        <a:rPr lang="en-US" sz="2400" dirty="0"/>
                        <a:t>Therapeutic</a:t>
                      </a:r>
                    </a:p>
                  </a:txBody>
                  <a:tcPr/>
                </a:tc>
                <a:extLst>
                  <a:ext uri="{0D108BD9-81ED-4DB2-BD59-A6C34878D82A}">
                    <a16:rowId xmlns:a16="http://schemas.microsoft.com/office/drawing/2014/main" val="1546184728"/>
                  </a:ext>
                </a:extLst>
              </a:tr>
              <a:tr h="370840">
                <a:tc>
                  <a:txBody>
                    <a:bodyPr/>
                    <a:lstStyle/>
                    <a:p>
                      <a:pPr>
                        <a:spcAft>
                          <a:spcPts val="600"/>
                        </a:spcAft>
                      </a:pPr>
                      <a:r>
                        <a:rPr lang="en-US" sz="2000" dirty="0"/>
                        <a:t>Antifibrotic therapy</a:t>
                      </a:r>
                    </a:p>
                    <a:p>
                      <a:pPr>
                        <a:spcAft>
                          <a:spcPts val="600"/>
                        </a:spcAft>
                      </a:pPr>
                      <a:r>
                        <a:rPr lang="en-US" sz="2000" dirty="0"/>
                        <a:t>   -Nintedanib</a:t>
                      </a:r>
                    </a:p>
                    <a:p>
                      <a:pPr>
                        <a:spcAft>
                          <a:spcPts val="600"/>
                        </a:spcAft>
                      </a:pPr>
                      <a:r>
                        <a:rPr lang="en-US" sz="2000" dirty="0"/>
                        <a:t>   -Pirfenidone</a:t>
                      </a:r>
                    </a:p>
                    <a:p>
                      <a:pPr>
                        <a:spcAft>
                          <a:spcPts val="600"/>
                        </a:spcAft>
                      </a:pPr>
                      <a:r>
                        <a:rPr lang="en-US" sz="2000" dirty="0"/>
                        <a:t>Antacid therapy</a:t>
                      </a:r>
                      <a:r>
                        <a:rPr lang="en-US" sz="2000" baseline="30000" dirty="0"/>
                        <a:t>*</a:t>
                      </a:r>
                      <a:endParaRPr lang="en-US" sz="2000" dirty="0"/>
                    </a:p>
                  </a:txBody>
                  <a:tcPr>
                    <a:solidFill>
                      <a:srgbClr val="E7F1EF"/>
                    </a:solidFill>
                  </a:tcPr>
                </a:tc>
                <a:tc>
                  <a:txBody>
                    <a:bodyPr/>
                    <a:lstStyle/>
                    <a:p>
                      <a:pPr>
                        <a:spcAft>
                          <a:spcPts val="600"/>
                        </a:spcAft>
                      </a:pPr>
                      <a:r>
                        <a:rPr lang="en-US" sz="2000" dirty="0"/>
                        <a:t>Corticosteroids</a:t>
                      </a:r>
                      <a:r>
                        <a:rPr lang="en-US" sz="2000" baseline="30000" dirty="0"/>
                        <a:t>*</a:t>
                      </a:r>
                      <a:r>
                        <a:rPr lang="en-US" sz="2000" dirty="0"/>
                        <a:t> (high-dose)</a:t>
                      </a:r>
                    </a:p>
                    <a:p>
                      <a:pPr>
                        <a:spcAft>
                          <a:spcPts val="600"/>
                        </a:spcAft>
                      </a:pPr>
                      <a:r>
                        <a:rPr lang="en-US" sz="2000" dirty="0"/>
                        <a:t>Cyclophosphamide</a:t>
                      </a:r>
                      <a:r>
                        <a:rPr lang="en-US" sz="2000" baseline="30000" dirty="0"/>
                        <a:t>*</a:t>
                      </a:r>
                      <a:endParaRPr lang="en-US" sz="2000" dirty="0"/>
                    </a:p>
                    <a:p>
                      <a:pPr>
                        <a:spcAft>
                          <a:spcPts val="600"/>
                        </a:spcAft>
                      </a:pPr>
                      <a:r>
                        <a:rPr lang="en-US" sz="2000" dirty="0"/>
                        <a:t>Cyclosporine</a:t>
                      </a:r>
                      <a:r>
                        <a:rPr lang="en-US" sz="2000" baseline="30000" dirty="0"/>
                        <a:t>*</a:t>
                      </a:r>
                      <a:endParaRPr lang="en-US" sz="2000" dirty="0"/>
                    </a:p>
                    <a:p>
                      <a:pPr>
                        <a:spcAft>
                          <a:spcPts val="600"/>
                        </a:spcAft>
                      </a:pPr>
                      <a:r>
                        <a:rPr lang="en-US" sz="2000" dirty="0"/>
                        <a:t>Polymyxin-B immobilized fiber column hemoperfusion</a:t>
                      </a:r>
                      <a:r>
                        <a:rPr lang="en-US" sz="2000" baseline="30000" dirty="0"/>
                        <a:t>*</a:t>
                      </a:r>
                      <a:endParaRPr lang="en-US" sz="2000" dirty="0"/>
                    </a:p>
                    <a:p>
                      <a:pPr>
                        <a:spcAft>
                          <a:spcPts val="600"/>
                        </a:spcAft>
                      </a:pPr>
                      <a:r>
                        <a:rPr lang="en-US" sz="2000" dirty="0"/>
                        <a:t>Rituximab</a:t>
                      </a:r>
                      <a:r>
                        <a:rPr lang="en-US" sz="2000" baseline="30000" dirty="0"/>
                        <a:t>*</a:t>
                      </a:r>
                      <a:r>
                        <a:rPr lang="en-US" sz="2000" dirty="0"/>
                        <a:t>, plasma exchange</a:t>
                      </a:r>
                      <a:r>
                        <a:rPr lang="en-US" sz="2000" baseline="30000" dirty="0"/>
                        <a:t>*</a:t>
                      </a:r>
                      <a:r>
                        <a:rPr lang="en-US" sz="2000" dirty="0"/>
                        <a:t>, IVIG</a:t>
                      </a:r>
                      <a:r>
                        <a:rPr lang="en-US" sz="2000" baseline="30000" dirty="0"/>
                        <a:t>*</a:t>
                      </a:r>
                      <a:endParaRPr lang="en-US" sz="2000" dirty="0"/>
                    </a:p>
                    <a:p>
                      <a:pPr>
                        <a:spcAft>
                          <a:spcPts val="600"/>
                        </a:spcAft>
                      </a:pPr>
                      <a:r>
                        <a:rPr lang="en-US" sz="2000" dirty="0"/>
                        <a:t>Tacrolimus</a:t>
                      </a:r>
                      <a:r>
                        <a:rPr lang="en-US" sz="2000" baseline="30000" dirty="0"/>
                        <a:t>*</a:t>
                      </a:r>
                      <a:endParaRPr lang="en-US" sz="2000" dirty="0"/>
                    </a:p>
                    <a:p>
                      <a:pPr>
                        <a:spcAft>
                          <a:spcPts val="600"/>
                        </a:spcAft>
                      </a:pPr>
                      <a:r>
                        <a:rPr lang="en-US" sz="2000" dirty="0"/>
                        <a:t>Thrombomodulin</a:t>
                      </a:r>
                      <a:r>
                        <a:rPr lang="en-US" sz="2000" baseline="30000" dirty="0"/>
                        <a:t>*</a:t>
                      </a:r>
                      <a:endParaRPr lang="en-US" sz="2000" dirty="0"/>
                    </a:p>
                    <a:p>
                      <a:pPr>
                        <a:spcAft>
                          <a:spcPts val="600"/>
                        </a:spcAft>
                      </a:pPr>
                      <a:r>
                        <a:rPr lang="en-US" sz="2000" dirty="0"/>
                        <a:t>Mechanical ventilation</a:t>
                      </a:r>
                      <a:r>
                        <a:rPr lang="en-US" sz="2000" baseline="30000" dirty="0"/>
                        <a:t>*</a:t>
                      </a:r>
                      <a:endParaRPr lang="en-US" sz="2000" dirty="0"/>
                    </a:p>
                    <a:p>
                      <a:pPr>
                        <a:spcAft>
                          <a:spcPts val="600"/>
                        </a:spcAft>
                      </a:pPr>
                      <a:r>
                        <a:rPr lang="en-US" sz="2000" dirty="0"/>
                        <a:t>Extracorporeal membrane oxygenation</a:t>
                      </a:r>
                      <a:r>
                        <a:rPr lang="en-US" sz="2000" baseline="30000" dirty="0"/>
                        <a:t>*</a:t>
                      </a:r>
                      <a:endParaRPr lang="en-US" sz="2000" dirty="0"/>
                    </a:p>
                  </a:txBody>
                  <a:tcPr>
                    <a:solidFill>
                      <a:srgbClr val="E7F1EF"/>
                    </a:solidFill>
                  </a:tcPr>
                </a:tc>
                <a:extLst>
                  <a:ext uri="{0D108BD9-81ED-4DB2-BD59-A6C34878D82A}">
                    <a16:rowId xmlns:a16="http://schemas.microsoft.com/office/drawing/2014/main" val="1860893075"/>
                  </a:ext>
                </a:extLst>
              </a:tr>
            </a:tbl>
          </a:graphicData>
        </a:graphic>
      </p:graphicFrame>
    </p:spTree>
    <p:extLst>
      <p:ext uri="{BB962C8B-B14F-4D97-AF65-F5344CB8AC3E}">
        <p14:creationId xmlns:p14="http://schemas.microsoft.com/office/powerpoint/2010/main" val="26592740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11E5-4D9D-41E1-8413-7917F455597A}"/>
              </a:ext>
            </a:extLst>
          </p:cNvPr>
          <p:cNvSpPr>
            <a:spLocks noGrp="1"/>
          </p:cNvSpPr>
          <p:nvPr>
            <p:ph type="title"/>
          </p:nvPr>
        </p:nvSpPr>
        <p:spPr/>
        <p:txBody>
          <a:bodyPr/>
          <a:lstStyle/>
          <a:p>
            <a:r>
              <a:rPr lang="en-US" dirty="0"/>
              <a:t>And remember to…</a:t>
            </a:r>
          </a:p>
        </p:txBody>
      </p:sp>
      <p:sp>
        <p:nvSpPr>
          <p:cNvPr id="3" name="Content Placeholder 2">
            <a:extLst>
              <a:ext uri="{FF2B5EF4-FFF2-40B4-BE49-F238E27FC236}">
                <a16:creationId xmlns:a16="http://schemas.microsoft.com/office/drawing/2014/main" id="{B72F213E-8D6D-45E4-99CF-1FD5C7F2B931}"/>
              </a:ext>
            </a:extLst>
          </p:cNvPr>
          <p:cNvSpPr>
            <a:spLocks noGrp="1"/>
          </p:cNvSpPr>
          <p:nvPr>
            <p:ph idx="1"/>
          </p:nvPr>
        </p:nvSpPr>
        <p:spPr/>
        <p:txBody>
          <a:bodyPr/>
          <a:lstStyle/>
          <a:p>
            <a:pPr>
              <a:spcBef>
                <a:spcPts val="600"/>
              </a:spcBef>
            </a:pPr>
            <a:r>
              <a:rPr lang="en-US" dirty="0"/>
              <a:t>Treat comorbidities</a:t>
            </a:r>
          </a:p>
          <a:p>
            <a:pPr>
              <a:spcBef>
                <a:spcPts val="3000"/>
              </a:spcBef>
            </a:pPr>
            <a:r>
              <a:rPr lang="en-US" dirty="0"/>
              <a:t>Provide psychosocial support</a:t>
            </a:r>
          </a:p>
          <a:p>
            <a:pPr lvl="1">
              <a:spcBef>
                <a:spcPts val="600"/>
              </a:spcBef>
            </a:pPr>
            <a:r>
              <a:rPr lang="en-US" dirty="0"/>
              <a:t>Patient and family</a:t>
            </a:r>
          </a:p>
          <a:p>
            <a:pPr>
              <a:spcBef>
                <a:spcPts val="3000"/>
              </a:spcBef>
            </a:pPr>
            <a:r>
              <a:rPr lang="en-US" dirty="0"/>
              <a:t>Provide care in collaboration with multidisciplinary care team that includes</a:t>
            </a:r>
          </a:p>
          <a:p>
            <a:pPr lvl="1">
              <a:spcBef>
                <a:spcPts val="600"/>
              </a:spcBef>
            </a:pPr>
            <a:r>
              <a:rPr lang="en-US" dirty="0"/>
              <a:t>Primary care provider</a:t>
            </a:r>
          </a:p>
          <a:p>
            <a:pPr lvl="1">
              <a:spcBef>
                <a:spcPts val="600"/>
              </a:spcBef>
            </a:pPr>
            <a:r>
              <a:rPr lang="en-US" dirty="0"/>
              <a:t>Palliative care</a:t>
            </a:r>
          </a:p>
          <a:p>
            <a:pPr lvl="1">
              <a:spcBef>
                <a:spcPts val="600"/>
              </a:spcBef>
            </a:pPr>
            <a:r>
              <a:rPr lang="en-US" dirty="0"/>
              <a:t>Hospice care</a:t>
            </a:r>
          </a:p>
        </p:txBody>
      </p:sp>
    </p:spTree>
    <p:extLst>
      <p:ext uri="{BB962C8B-B14F-4D97-AF65-F5344CB8AC3E}">
        <p14:creationId xmlns:p14="http://schemas.microsoft.com/office/powerpoint/2010/main" val="452623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1A75-BFEF-4AF8-89F5-9085334CF3C0}"/>
              </a:ext>
            </a:extLst>
          </p:cNvPr>
          <p:cNvSpPr>
            <a:spLocks noGrp="1"/>
          </p:cNvSpPr>
          <p:nvPr>
            <p:ph type="title"/>
          </p:nvPr>
        </p:nvSpPr>
        <p:spPr/>
        <p:txBody>
          <a:bodyPr>
            <a:noAutofit/>
          </a:bodyPr>
          <a:lstStyle/>
          <a:p>
            <a:r>
              <a:rPr lang="en-US" dirty="0"/>
              <a:t>BAL Pepsin Levels May Be Increased During Acute Exacerbation of IPF</a:t>
            </a:r>
          </a:p>
        </p:txBody>
      </p:sp>
      <p:pic>
        <p:nvPicPr>
          <p:cNvPr id="7" name="Content Placeholder 6">
            <a:extLst>
              <a:ext uri="{FF2B5EF4-FFF2-40B4-BE49-F238E27FC236}">
                <a16:creationId xmlns:a16="http://schemas.microsoft.com/office/drawing/2014/main" id="{083EA170-75AF-44BD-816A-C8DAD4AE86FD}"/>
              </a:ext>
            </a:extLst>
          </p:cNvPr>
          <p:cNvPicPr>
            <a:picLocks noGrp="1" noChangeAspect="1"/>
          </p:cNvPicPr>
          <p:nvPr>
            <p:ph idx="1"/>
          </p:nvPr>
        </p:nvPicPr>
        <p:blipFill>
          <a:blip r:embed="rId3"/>
          <a:stretch>
            <a:fillRect/>
          </a:stretch>
        </p:blipFill>
        <p:spPr>
          <a:xfrm>
            <a:off x="3100092" y="1343025"/>
            <a:ext cx="6014041" cy="4310063"/>
          </a:xfrm>
          <a:ln>
            <a:noFill/>
          </a:ln>
          <a:effectLst>
            <a:outerShdw blurRad="50800" dist="38100" dir="5400000" algn="t" rotWithShape="0">
              <a:prstClr val="black">
                <a:alpha val="40000"/>
              </a:prstClr>
            </a:outerShdw>
          </a:effectLst>
        </p:spPr>
      </p:pic>
      <p:sp>
        <p:nvSpPr>
          <p:cNvPr id="4" name="Text Placeholder 3">
            <a:extLst>
              <a:ext uri="{FF2B5EF4-FFF2-40B4-BE49-F238E27FC236}">
                <a16:creationId xmlns:a16="http://schemas.microsoft.com/office/drawing/2014/main" id="{5E4D58BE-5923-4A15-B3BD-1917878EECCE}"/>
              </a:ext>
            </a:extLst>
          </p:cNvPr>
          <p:cNvSpPr>
            <a:spLocks noGrp="1"/>
          </p:cNvSpPr>
          <p:nvPr>
            <p:ph type="body" sz="quarter" idx="10"/>
          </p:nvPr>
        </p:nvSpPr>
        <p:spPr/>
        <p:txBody>
          <a:bodyPr/>
          <a:lstStyle/>
          <a:p>
            <a:r>
              <a:rPr lang="fr-FR" dirty="0"/>
              <a:t>Lee JS, et al. </a:t>
            </a:r>
            <a:r>
              <a:rPr lang="fr-FR" i="1" dirty="0" err="1"/>
              <a:t>Eur</a:t>
            </a:r>
            <a:r>
              <a:rPr lang="fr-FR" i="1" dirty="0"/>
              <a:t> </a:t>
            </a:r>
            <a:r>
              <a:rPr lang="fr-FR" i="1" dirty="0" err="1"/>
              <a:t>Respir</a:t>
            </a:r>
            <a:r>
              <a:rPr lang="fr-FR" i="1" dirty="0"/>
              <a:t> J. </a:t>
            </a:r>
            <a:r>
              <a:rPr lang="fr-FR" dirty="0"/>
              <a:t>2012;39:352-358.</a:t>
            </a:r>
            <a:endParaRPr lang="en-US" dirty="0"/>
          </a:p>
        </p:txBody>
      </p:sp>
      <p:sp>
        <p:nvSpPr>
          <p:cNvPr id="5" name="Text Placeholder 4">
            <a:extLst>
              <a:ext uri="{FF2B5EF4-FFF2-40B4-BE49-F238E27FC236}">
                <a16:creationId xmlns:a16="http://schemas.microsoft.com/office/drawing/2014/main" id="{3BC75B2F-2B4C-48F7-A95D-110FBF7F0601}"/>
              </a:ext>
            </a:extLst>
          </p:cNvPr>
          <p:cNvSpPr>
            <a:spLocks noGrp="1"/>
          </p:cNvSpPr>
          <p:nvPr>
            <p:ph type="body" sz="quarter" idx="11"/>
          </p:nvPr>
        </p:nvSpPr>
        <p:spPr/>
        <p:txBody>
          <a:bodyPr/>
          <a:lstStyle/>
          <a:p>
            <a:r>
              <a:rPr lang="en-US" dirty="0"/>
              <a:t>BAL, bronchoalveolar lavage.</a:t>
            </a:r>
          </a:p>
        </p:txBody>
      </p:sp>
    </p:spTree>
    <p:extLst>
      <p:ext uri="{BB962C8B-B14F-4D97-AF65-F5344CB8AC3E}">
        <p14:creationId xmlns:p14="http://schemas.microsoft.com/office/powerpoint/2010/main" val="1033942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4D0F-E9B3-453D-830E-58608746D203}"/>
              </a:ext>
            </a:extLst>
          </p:cNvPr>
          <p:cNvSpPr>
            <a:spLocks noGrp="1"/>
          </p:cNvSpPr>
          <p:nvPr>
            <p:ph type="title"/>
          </p:nvPr>
        </p:nvSpPr>
        <p:spPr/>
        <p:txBody>
          <a:bodyPr>
            <a:noAutofit/>
          </a:bodyPr>
          <a:lstStyle/>
          <a:p>
            <a:r>
              <a:rPr lang="en-US" dirty="0"/>
              <a:t>GERD Medication Use Is Associated With a Reduction in the Rate of Acute Exacerbation of IPF</a:t>
            </a:r>
          </a:p>
        </p:txBody>
      </p:sp>
      <p:sp>
        <p:nvSpPr>
          <p:cNvPr id="4" name="Text Placeholder 3">
            <a:extLst>
              <a:ext uri="{FF2B5EF4-FFF2-40B4-BE49-F238E27FC236}">
                <a16:creationId xmlns:a16="http://schemas.microsoft.com/office/drawing/2014/main" id="{0E650D5C-6653-43C5-A8ED-E406CAAA1843}"/>
              </a:ext>
            </a:extLst>
          </p:cNvPr>
          <p:cNvSpPr>
            <a:spLocks noGrp="1"/>
          </p:cNvSpPr>
          <p:nvPr>
            <p:ph type="body" sz="quarter" idx="10"/>
          </p:nvPr>
        </p:nvSpPr>
        <p:spPr/>
        <p:txBody>
          <a:bodyPr/>
          <a:lstStyle/>
          <a:p>
            <a:r>
              <a:rPr lang="en-US" dirty="0"/>
              <a:t>Lee JS, et al. </a:t>
            </a:r>
            <a:r>
              <a:rPr lang="en-US" i="1" dirty="0"/>
              <a:t>Lancet Respir Med. </a:t>
            </a:r>
            <a:r>
              <a:rPr lang="en-US" dirty="0"/>
              <a:t>2013;1:369–376.</a:t>
            </a:r>
          </a:p>
        </p:txBody>
      </p:sp>
      <p:sp>
        <p:nvSpPr>
          <p:cNvPr id="5" name="Text Placeholder 4">
            <a:extLst>
              <a:ext uri="{FF2B5EF4-FFF2-40B4-BE49-F238E27FC236}">
                <a16:creationId xmlns:a16="http://schemas.microsoft.com/office/drawing/2014/main" id="{BC9C406D-CB61-4636-9C4D-4565D8640BEE}"/>
              </a:ext>
            </a:extLst>
          </p:cNvPr>
          <p:cNvSpPr>
            <a:spLocks noGrp="1"/>
          </p:cNvSpPr>
          <p:nvPr>
            <p:ph type="body" sz="quarter" idx="11"/>
          </p:nvPr>
        </p:nvSpPr>
        <p:spPr/>
        <p:txBody>
          <a:bodyPr/>
          <a:lstStyle/>
          <a:p>
            <a:r>
              <a:rPr lang="en-US" dirty="0"/>
              <a:t>GERD, gastroesophageal reflux disease; H2B, histamine-type 2 blocker; PPI, proton pump inhibitor.</a:t>
            </a:r>
          </a:p>
        </p:txBody>
      </p:sp>
      <p:pic>
        <p:nvPicPr>
          <p:cNvPr id="10" name="Picture 9">
            <a:extLst>
              <a:ext uri="{FF2B5EF4-FFF2-40B4-BE49-F238E27FC236}">
                <a16:creationId xmlns:a16="http://schemas.microsoft.com/office/drawing/2014/main" id="{9F8A823A-4231-4111-BA34-78A33C77BC9D}"/>
              </a:ext>
            </a:extLst>
          </p:cNvPr>
          <p:cNvPicPr>
            <a:picLocks noChangeAspect="1"/>
          </p:cNvPicPr>
          <p:nvPr/>
        </p:nvPicPr>
        <p:blipFill>
          <a:blip r:embed="rId3"/>
          <a:stretch>
            <a:fillRect/>
          </a:stretch>
        </p:blipFill>
        <p:spPr>
          <a:xfrm>
            <a:off x="2642420" y="1281369"/>
            <a:ext cx="6907161" cy="4362996"/>
          </a:xfrm>
          <a:prstGeom prst="rect">
            <a:avLst/>
          </a:prstGeom>
          <a:ln>
            <a:solidFill>
              <a:schemeClr val="tx1"/>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F8CAA3E2-7352-40B5-B523-D9EFCEE51695}"/>
              </a:ext>
            </a:extLst>
          </p:cNvPr>
          <p:cNvPicPr>
            <a:picLocks noChangeAspect="1"/>
          </p:cNvPicPr>
          <p:nvPr/>
        </p:nvPicPr>
        <p:blipFill>
          <a:blip r:embed="rId4"/>
          <a:stretch>
            <a:fillRect/>
          </a:stretch>
        </p:blipFill>
        <p:spPr>
          <a:xfrm>
            <a:off x="6107045" y="1542423"/>
            <a:ext cx="2939475" cy="715000"/>
          </a:xfrm>
          <a:prstGeom prst="rect">
            <a:avLst/>
          </a:prstGeom>
        </p:spPr>
      </p:pic>
    </p:spTree>
    <p:extLst>
      <p:ext uri="{BB962C8B-B14F-4D97-AF65-F5344CB8AC3E}">
        <p14:creationId xmlns:p14="http://schemas.microsoft.com/office/powerpoint/2010/main" val="23569706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A114-ED9B-4BB2-BF6B-24230F847DF1}"/>
              </a:ext>
            </a:extLst>
          </p:cNvPr>
          <p:cNvSpPr>
            <a:spLocks noGrp="1"/>
          </p:cNvSpPr>
          <p:nvPr>
            <p:ph type="title"/>
          </p:nvPr>
        </p:nvSpPr>
        <p:spPr/>
        <p:txBody>
          <a:bodyPr>
            <a:noAutofit/>
          </a:bodyPr>
          <a:lstStyle/>
          <a:p>
            <a:r>
              <a:rPr lang="en-US" dirty="0"/>
              <a:t>When should a patient with IPF be considered for a transplant referral?</a:t>
            </a:r>
          </a:p>
        </p:txBody>
      </p:sp>
      <p:pic>
        <p:nvPicPr>
          <p:cNvPr id="6" name="Content Placeholder 5">
            <a:extLst>
              <a:ext uri="{FF2B5EF4-FFF2-40B4-BE49-F238E27FC236}">
                <a16:creationId xmlns:a16="http://schemas.microsoft.com/office/drawing/2014/main" id="{BB23D0A2-212F-4BE9-9D3F-6E7BCAC18353}"/>
              </a:ext>
            </a:extLst>
          </p:cNvPr>
          <p:cNvPicPr>
            <a:picLocks noGrp="1" noChangeAspect="1"/>
          </p:cNvPicPr>
          <p:nvPr>
            <p:ph idx="1"/>
          </p:nvPr>
        </p:nvPicPr>
        <p:blipFill rotWithShape="1">
          <a:blip r:embed="rId3"/>
          <a:srcRect l="7461" t="15185" r="7243" b="25926"/>
          <a:stretch/>
        </p:blipFill>
        <p:spPr>
          <a:xfrm>
            <a:off x="1315874" y="1343025"/>
            <a:ext cx="5733167" cy="4310063"/>
          </a:xfrm>
          <a:prstGeom prst="rect">
            <a:avLst/>
          </a:prstGeom>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5D4B2D3D-4F49-4324-B828-6A6F8A541DF6}"/>
              </a:ext>
            </a:extLst>
          </p:cNvPr>
          <p:cNvSpPr txBox="1"/>
          <p:nvPr/>
        </p:nvSpPr>
        <p:spPr>
          <a:xfrm>
            <a:off x="6657622" y="3105834"/>
            <a:ext cx="4211626" cy="646332"/>
          </a:xfrm>
          <a:custGeom>
            <a:avLst/>
            <a:gdLst>
              <a:gd name="connsiteX0" fmla="*/ 3888461 w 4211626"/>
              <a:gd name="connsiteY0" fmla="*/ 646332 h 646332"/>
              <a:gd name="connsiteX1" fmla="*/ 477826 w 4211626"/>
              <a:gd name="connsiteY1" fmla="*/ 646332 h 646332"/>
              <a:gd name="connsiteX2" fmla="*/ 477826 w 4211626"/>
              <a:gd name="connsiteY2" fmla="*/ 646331 h 646332"/>
              <a:gd name="connsiteX3" fmla="*/ 323165 w 4211626"/>
              <a:gd name="connsiteY3" fmla="*/ 646331 h 646332"/>
              <a:gd name="connsiteX4" fmla="*/ 0 w 4211626"/>
              <a:gd name="connsiteY4" fmla="*/ 323165 h 646332"/>
              <a:gd name="connsiteX5" fmla="*/ 323165 w 4211626"/>
              <a:gd name="connsiteY5" fmla="*/ 0 h 646332"/>
              <a:gd name="connsiteX6" fmla="*/ 3733800 w 4211626"/>
              <a:gd name="connsiteY6" fmla="*/ 0 h 646332"/>
              <a:gd name="connsiteX7" fmla="*/ 3733800 w 4211626"/>
              <a:gd name="connsiteY7" fmla="*/ 1 h 646332"/>
              <a:gd name="connsiteX8" fmla="*/ 3888461 w 4211626"/>
              <a:gd name="connsiteY8" fmla="*/ 1 h 646332"/>
              <a:gd name="connsiteX9" fmla="*/ 4211626 w 4211626"/>
              <a:gd name="connsiteY9" fmla="*/ 323167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626" h="646332">
                <a:moveTo>
                  <a:pt x="3888461" y="646332"/>
                </a:moveTo>
                <a:lnTo>
                  <a:pt x="477826" y="646332"/>
                </a:lnTo>
                <a:lnTo>
                  <a:pt x="477826" y="646331"/>
                </a:lnTo>
                <a:lnTo>
                  <a:pt x="323165" y="646331"/>
                </a:lnTo>
                <a:lnTo>
                  <a:pt x="0" y="323165"/>
                </a:lnTo>
                <a:lnTo>
                  <a:pt x="323165" y="0"/>
                </a:lnTo>
                <a:lnTo>
                  <a:pt x="3733800" y="0"/>
                </a:lnTo>
                <a:lnTo>
                  <a:pt x="3733800" y="1"/>
                </a:lnTo>
                <a:lnTo>
                  <a:pt x="3888461" y="1"/>
                </a:lnTo>
                <a:lnTo>
                  <a:pt x="4211626" y="323167"/>
                </a:lnTo>
                <a:close/>
              </a:path>
            </a:pathLst>
          </a:custGeom>
          <a:solidFill>
            <a:srgbClr val="990033"/>
          </a:solidFill>
          <a:ln>
            <a:solidFill>
              <a:schemeClr val="bg1"/>
            </a:solidFill>
          </a:ln>
          <a:effectLst>
            <a:glow rad="101600">
              <a:schemeClr val="accent6">
                <a:satMod val="175000"/>
                <a:alpha val="40000"/>
              </a:schemeClr>
            </a:glow>
          </a:effectLst>
        </p:spPr>
        <p:txBody>
          <a:bodyPr wrap="square" rtlCol="0">
            <a:noAutofit/>
          </a:bodyPr>
          <a:lstStyle/>
          <a:p>
            <a:pPr algn="ctr"/>
            <a:r>
              <a:rPr lang="en-US" sz="3600" b="1" dirty="0">
                <a:ln w="10541" cmpd="sng">
                  <a:solidFill>
                    <a:schemeClr val="accent1">
                      <a:shade val="88000"/>
                      <a:satMod val="110000"/>
                    </a:schemeClr>
                  </a:solidFill>
                  <a:prstDash val="solid"/>
                </a:ln>
                <a:solidFill>
                  <a:schemeClr val="bg1"/>
                </a:solidFill>
              </a:rPr>
              <a:t>AT DIAGNOSIS</a:t>
            </a:r>
          </a:p>
        </p:txBody>
      </p:sp>
    </p:spTree>
    <p:extLst>
      <p:ext uri="{BB962C8B-B14F-4D97-AF65-F5344CB8AC3E}">
        <p14:creationId xmlns:p14="http://schemas.microsoft.com/office/powerpoint/2010/main" val="17938322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B222-8654-4E93-8A3A-8A727D96FF1C}"/>
              </a:ext>
            </a:extLst>
          </p:cNvPr>
          <p:cNvSpPr>
            <a:spLocks noGrp="1"/>
          </p:cNvSpPr>
          <p:nvPr>
            <p:ph type="title"/>
          </p:nvPr>
        </p:nvSpPr>
        <p:spPr/>
        <p:txBody>
          <a:bodyPr/>
          <a:lstStyle/>
          <a:p>
            <a:r>
              <a:rPr lang="en-US" dirty="0"/>
              <a:t>Refer early for transplant if appropriate</a:t>
            </a:r>
          </a:p>
        </p:txBody>
      </p:sp>
      <p:sp>
        <p:nvSpPr>
          <p:cNvPr id="3" name="Content Placeholder 2">
            <a:extLst>
              <a:ext uri="{FF2B5EF4-FFF2-40B4-BE49-F238E27FC236}">
                <a16:creationId xmlns:a16="http://schemas.microsoft.com/office/drawing/2014/main" id="{2253AE9D-6DCB-4DC9-9366-8FFFDDF380B3}"/>
              </a:ext>
            </a:extLst>
          </p:cNvPr>
          <p:cNvSpPr>
            <a:spLocks noGrp="1"/>
          </p:cNvSpPr>
          <p:nvPr>
            <p:ph idx="1"/>
          </p:nvPr>
        </p:nvSpPr>
        <p:spPr>
          <a:xfrm>
            <a:off x="265970" y="4301066"/>
            <a:ext cx="11682153" cy="1351589"/>
          </a:xfrm>
        </p:spPr>
        <p:txBody>
          <a:bodyPr anchor="ctr"/>
          <a:lstStyle/>
          <a:p>
            <a:pPr>
              <a:spcBef>
                <a:spcPts val="600"/>
              </a:spcBef>
            </a:pPr>
            <a:r>
              <a:rPr lang="en-US" sz="2800" b="1" u="sng" dirty="0"/>
              <a:t>Median Survival Benefit</a:t>
            </a:r>
          </a:p>
          <a:p>
            <a:pPr marL="457200" lvl="1" indent="0">
              <a:spcBef>
                <a:spcPts val="600"/>
              </a:spcBef>
              <a:buNone/>
            </a:pPr>
            <a:r>
              <a:rPr lang="en-US" sz="2400" dirty="0"/>
              <a:t>IPF:  </a:t>
            </a:r>
            <a:r>
              <a:rPr lang="en-US" sz="2400" b="1" dirty="0"/>
              <a:t>~ 3 y    </a:t>
            </a:r>
            <a:r>
              <a:rPr lang="en-US" sz="2400" dirty="0"/>
              <a:t>Transplant:  </a:t>
            </a:r>
            <a:r>
              <a:rPr lang="en-US" sz="2400" b="1" dirty="0"/>
              <a:t>4.9 y </a:t>
            </a:r>
            <a:r>
              <a:rPr lang="en-US" sz="2400" dirty="0"/>
              <a:t>(7.1 y if survive 1st year)</a:t>
            </a:r>
          </a:p>
          <a:p>
            <a:pPr>
              <a:spcBef>
                <a:spcPts val="600"/>
              </a:spcBef>
            </a:pPr>
            <a:r>
              <a:rPr lang="en-US" sz="2800" b="1" dirty="0"/>
              <a:t>Refer EARLY, and then wait</a:t>
            </a:r>
          </a:p>
        </p:txBody>
      </p:sp>
      <p:sp>
        <p:nvSpPr>
          <p:cNvPr id="4" name="Text Placeholder 3">
            <a:extLst>
              <a:ext uri="{FF2B5EF4-FFF2-40B4-BE49-F238E27FC236}">
                <a16:creationId xmlns:a16="http://schemas.microsoft.com/office/drawing/2014/main" id="{429EFFFF-13C2-40DF-8C79-B93A74863B7A}"/>
              </a:ext>
            </a:extLst>
          </p:cNvPr>
          <p:cNvSpPr>
            <a:spLocks noGrp="1"/>
          </p:cNvSpPr>
          <p:nvPr>
            <p:ph type="body" sz="quarter" idx="10"/>
          </p:nvPr>
        </p:nvSpPr>
        <p:spPr/>
        <p:txBody>
          <a:bodyPr/>
          <a:lstStyle/>
          <a:p>
            <a:r>
              <a:rPr lang="en-US" dirty="0"/>
              <a:t>International Society for Heart and Lung Transplantation. http://www.ishlt.org/registries/slides.asp?slides=heartLungRegistry. Accessed December 28, 2017.</a:t>
            </a:r>
          </a:p>
        </p:txBody>
      </p:sp>
      <p:pic>
        <p:nvPicPr>
          <p:cNvPr id="11" name="Picture 10">
            <a:extLst>
              <a:ext uri="{FF2B5EF4-FFF2-40B4-BE49-F238E27FC236}">
                <a16:creationId xmlns:a16="http://schemas.microsoft.com/office/drawing/2014/main" id="{3987702E-44E7-4329-A1A2-373475CEC73B}"/>
              </a:ext>
            </a:extLst>
          </p:cNvPr>
          <p:cNvPicPr>
            <a:picLocks/>
          </p:cNvPicPr>
          <p:nvPr/>
        </p:nvPicPr>
        <p:blipFill>
          <a:blip r:embed="rId3">
            <a:clrChange>
              <a:clrFrom>
                <a:srgbClr val="E8E9EB"/>
              </a:clrFrom>
              <a:clrTo>
                <a:srgbClr val="E8E9EB">
                  <a:alpha val="0"/>
                </a:srgbClr>
              </a:clrTo>
            </a:clrChange>
          </a:blip>
          <a:stretch>
            <a:fillRect/>
          </a:stretch>
        </p:blipFill>
        <p:spPr>
          <a:xfrm>
            <a:off x="3718560" y="1403607"/>
            <a:ext cx="4754880" cy="3044216"/>
          </a:xfrm>
          <a:prstGeom prst="rect">
            <a:avLst/>
          </a:prstGeom>
        </p:spPr>
      </p:pic>
      <p:sp>
        <p:nvSpPr>
          <p:cNvPr id="12" name="TextBox 11">
            <a:extLst>
              <a:ext uri="{FF2B5EF4-FFF2-40B4-BE49-F238E27FC236}">
                <a16:creationId xmlns:a16="http://schemas.microsoft.com/office/drawing/2014/main" id="{666890E7-F683-4ED0-B1E3-31E9A9E78FEC}"/>
              </a:ext>
            </a:extLst>
          </p:cNvPr>
          <p:cNvSpPr txBox="1"/>
          <p:nvPr/>
        </p:nvSpPr>
        <p:spPr>
          <a:xfrm>
            <a:off x="3211445" y="1175409"/>
            <a:ext cx="5791200" cy="523220"/>
          </a:xfrm>
          <a:prstGeom prst="rect">
            <a:avLst/>
          </a:prstGeom>
          <a:noFill/>
        </p:spPr>
        <p:txBody>
          <a:bodyPr wrap="square" rtlCol="0">
            <a:spAutoFit/>
          </a:bodyPr>
          <a:lstStyle/>
          <a:p>
            <a:pPr algn="ctr"/>
            <a:r>
              <a:rPr lang="en-US" sz="2800" cap="small" dirty="0">
                <a:solidFill>
                  <a:srgbClr val="5C693B"/>
                </a:solidFill>
              </a:rPr>
              <a:t>Transplant Window</a:t>
            </a:r>
          </a:p>
        </p:txBody>
      </p:sp>
      <p:sp>
        <p:nvSpPr>
          <p:cNvPr id="13" name="TextBox 12">
            <a:extLst>
              <a:ext uri="{FF2B5EF4-FFF2-40B4-BE49-F238E27FC236}">
                <a16:creationId xmlns:a16="http://schemas.microsoft.com/office/drawing/2014/main" id="{868C7CCE-B47F-442D-8A1C-6B5EC8B8585C}"/>
              </a:ext>
            </a:extLst>
          </p:cNvPr>
          <p:cNvSpPr txBox="1"/>
          <p:nvPr/>
        </p:nvSpPr>
        <p:spPr>
          <a:xfrm>
            <a:off x="1522006" y="2622764"/>
            <a:ext cx="2717556" cy="461665"/>
          </a:xfrm>
          <a:prstGeom prst="rect">
            <a:avLst/>
          </a:prstGeom>
          <a:noFill/>
        </p:spPr>
        <p:txBody>
          <a:bodyPr wrap="square" rtlCol="0">
            <a:spAutoFit/>
          </a:bodyPr>
          <a:lstStyle/>
          <a:p>
            <a:pPr algn="r"/>
            <a:r>
              <a:rPr lang="en-US" sz="2400" b="1" dirty="0">
                <a:solidFill>
                  <a:srgbClr val="333333"/>
                </a:solidFill>
              </a:rPr>
              <a:t>not sick enough…</a:t>
            </a:r>
          </a:p>
        </p:txBody>
      </p:sp>
      <p:sp>
        <p:nvSpPr>
          <p:cNvPr id="14" name="TextBox 13">
            <a:extLst>
              <a:ext uri="{FF2B5EF4-FFF2-40B4-BE49-F238E27FC236}">
                <a16:creationId xmlns:a16="http://schemas.microsoft.com/office/drawing/2014/main" id="{38E7C13E-A474-4117-B27F-2FA6EF91998D}"/>
              </a:ext>
            </a:extLst>
          </p:cNvPr>
          <p:cNvSpPr txBox="1"/>
          <p:nvPr/>
        </p:nvSpPr>
        <p:spPr>
          <a:xfrm>
            <a:off x="7952440" y="2622764"/>
            <a:ext cx="2286000" cy="461665"/>
          </a:xfrm>
          <a:prstGeom prst="rect">
            <a:avLst/>
          </a:prstGeom>
          <a:noFill/>
        </p:spPr>
        <p:txBody>
          <a:bodyPr wrap="square" rtlCol="0">
            <a:spAutoFit/>
          </a:bodyPr>
          <a:lstStyle/>
          <a:p>
            <a:r>
              <a:rPr lang="en-US" sz="2400" b="1" dirty="0">
                <a:solidFill>
                  <a:srgbClr val="333333"/>
                </a:solidFill>
              </a:rPr>
              <a:t>… too sick </a:t>
            </a:r>
          </a:p>
        </p:txBody>
      </p:sp>
    </p:spTree>
    <p:extLst>
      <p:ext uri="{BB962C8B-B14F-4D97-AF65-F5344CB8AC3E}">
        <p14:creationId xmlns:p14="http://schemas.microsoft.com/office/powerpoint/2010/main" val="288073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E4DC-9091-4DAF-8B10-76DCB2EFCE91}"/>
              </a:ext>
            </a:extLst>
          </p:cNvPr>
          <p:cNvSpPr>
            <a:spLocks noGrp="1"/>
          </p:cNvSpPr>
          <p:nvPr>
            <p:ph type="title"/>
          </p:nvPr>
        </p:nvSpPr>
        <p:spPr/>
        <p:txBody>
          <a:bodyPr/>
          <a:lstStyle/>
          <a:p>
            <a:r>
              <a:rPr lang="en-US" dirty="0"/>
              <a:t>ILD &amp; Scleroderma</a:t>
            </a:r>
          </a:p>
        </p:txBody>
      </p:sp>
      <p:sp>
        <p:nvSpPr>
          <p:cNvPr id="3" name="Content Placeholder 2">
            <a:extLst>
              <a:ext uri="{FF2B5EF4-FFF2-40B4-BE49-F238E27FC236}">
                <a16:creationId xmlns:a16="http://schemas.microsoft.com/office/drawing/2014/main" id="{72DF711B-9FCB-4DBE-9CE1-88E19CB64AC1}"/>
              </a:ext>
            </a:extLst>
          </p:cNvPr>
          <p:cNvSpPr>
            <a:spLocks noGrp="1"/>
          </p:cNvSpPr>
          <p:nvPr>
            <p:ph idx="1"/>
          </p:nvPr>
        </p:nvSpPr>
        <p:spPr/>
        <p:txBody>
          <a:bodyPr/>
          <a:lstStyle/>
          <a:p>
            <a:r>
              <a:rPr lang="en-US" dirty="0"/>
              <a:t>Scleroderma seen in 30</a:t>
            </a:r>
            <a:r>
              <a:rPr lang="en-US" dirty="0">
                <a:latin typeface="Calibri" panose="020F0502020204030204" pitchFamily="34" charset="0"/>
              </a:rPr>
              <a:t>‒</a:t>
            </a:r>
            <a:r>
              <a:rPr lang="en-US" dirty="0"/>
              <a:t>70% of ILD cases</a:t>
            </a:r>
          </a:p>
          <a:p>
            <a:pPr>
              <a:spcBef>
                <a:spcPts val="2400"/>
              </a:spcBef>
            </a:pPr>
            <a:r>
              <a:rPr lang="en-US" dirty="0"/>
              <a:t>4</a:t>
            </a:r>
            <a:r>
              <a:rPr lang="en-US" baseline="30000" dirty="0"/>
              <a:t>th</a:t>
            </a:r>
            <a:r>
              <a:rPr lang="en-US" dirty="0"/>
              <a:t> most common manifestation of disease</a:t>
            </a:r>
          </a:p>
          <a:p>
            <a:pPr>
              <a:spcBef>
                <a:spcPts val="2400"/>
              </a:spcBef>
            </a:pPr>
            <a:r>
              <a:rPr lang="en-US" dirty="0"/>
              <a:t>Nonspecific interstitial pneumonia (NSIP) about 50</a:t>
            </a:r>
            <a:r>
              <a:rPr lang="en-US" dirty="0">
                <a:latin typeface="Calibri" panose="020F0502020204030204" pitchFamily="34" charset="0"/>
              </a:rPr>
              <a:t>‒</a:t>
            </a:r>
            <a:r>
              <a:rPr lang="en-US" dirty="0"/>
              <a:t>75% of cases</a:t>
            </a:r>
          </a:p>
          <a:p>
            <a:pPr>
              <a:spcBef>
                <a:spcPts val="2400"/>
              </a:spcBef>
            </a:pPr>
            <a:r>
              <a:rPr lang="en-US" dirty="0"/>
              <a:t>Others</a:t>
            </a:r>
          </a:p>
          <a:p>
            <a:pPr lvl="1">
              <a:spcBef>
                <a:spcPts val="600"/>
              </a:spcBef>
            </a:pPr>
            <a:r>
              <a:rPr lang="en-US" dirty="0"/>
              <a:t>Usual interstitial pneumonia (UIP)</a:t>
            </a:r>
          </a:p>
          <a:p>
            <a:pPr lvl="1">
              <a:spcBef>
                <a:spcPts val="600"/>
              </a:spcBef>
            </a:pPr>
            <a:r>
              <a:rPr lang="en-US" dirty="0"/>
              <a:t>Unclassifiable fibrosis</a:t>
            </a:r>
          </a:p>
          <a:p>
            <a:pPr lvl="1">
              <a:spcBef>
                <a:spcPts val="600"/>
              </a:spcBef>
            </a:pPr>
            <a:r>
              <a:rPr lang="en-US" dirty="0"/>
              <a:t>Organizing pneumonia (OP) (rare)</a:t>
            </a:r>
          </a:p>
          <a:p>
            <a:pPr lvl="1">
              <a:spcBef>
                <a:spcPts val="600"/>
              </a:spcBef>
            </a:pPr>
            <a:r>
              <a:rPr lang="en-US" dirty="0"/>
              <a:t>Diffuse alveolar hemorrhage (DAH) (rare)</a:t>
            </a:r>
          </a:p>
        </p:txBody>
      </p:sp>
      <p:sp>
        <p:nvSpPr>
          <p:cNvPr id="4" name="Text Placeholder 3">
            <a:extLst>
              <a:ext uri="{FF2B5EF4-FFF2-40B4-BE49-F238E27FC236}">
                <a16:creationId xmlns:a16="http://schemas.microsoft.com/office/drawing/2014/main" id="{484A79C8-37BD-4F09-A9DA-A7DC1EB85708}"/>
              </a:ext>
            </a:extLst>
          </p:cNvPr>
          <p:cNvSpPr>
            <a:spLocks noGrp="1"/>
          </p:cNvSpPr>
          <p:nvPr>
            <p:ph type="body" sz="quarter" idx="10"/>
          </p:nvPr>
        </p:nvSpPr>
        <p:spPr/>
        <p:txBody>
          <a:bodyPr/>
          <a:lstStyle/>
          <a:p>
            <a:r>
              <a:rPr lang="da-DK" dirty="0"/>
              <a:t>Tansey D, et al. </a:t>
            </a:r>
            <a:r>
              <a:rPr lang="da-DK" i="1" dirty="0"/>
              <a:t>Histopathology.</a:t>
            </a:r>
            <a:r>
              <a:rPr lang="da-DK" dirty="0"/>
              <a:t> 2004;44(6):585-596.</a:t>
            </a:r>
          </a:p>
        </p:txBody>
      </p:sp>
    </p:spTree>
    <p:extLst>
      <p:ext uri="{BB962C8B-B14F-4D97-AF65-F5344CB8AC3E}">
        <p14:creationId xmlns:p14="http://schemas.microsoft.com/office/powerpoint/2010/main" val="1119021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1B47-23B6-4A3C-8E04-27723F7233C6}"/>
              </a:ext>
            </a:extLst>
          </p:cNvPr>
          <p:cNvSpPr>
            <a:spLocks noGrp="1"/>
          </p:cNvSpPr>
          <p:nvPr>
            <p:ph type="title"/>
          </p:nvPr>
        </p:nvSpPr>
        <p:spPr/>
        <p:txBody>
          <a:bodyPr/>
          <a:lstStyle/>
          <a:p>
            <a:r>
              <a:rPr lang="en-US" dirty="0"/>
              <a:t>Timing of Transplant Referral and Listing: ILD</a:t>
            </a:r>
          </a:p>
        </p:txBody>
      </p:sp>
      <p:sp>
        <p:nvSpPr>
          <p:cNvPr id="6" name="Text Placeholder 5">
            <a:extLst>
              <a:ext uri="{FF2B5EF4-FFF2-40B4-BE49-F238E27FC236}">
                <a16:creationId xmlns:a16="http://schemas.microsoft.com/office/drawing/2014/main" id="{F7651C70-5942-4B27-B915-D56A684CC3BA}"/>
              </a:ext>
            </a:extLst>
          </p:cNvPr>
          <p:cNvSpPr>
            <a:spLocks noGrp="1"/>
          </p:cNvSpPr>
          <p:nvPr>
            <p:ph type="body" idx="1"/>
          </p:nvPr>
        </p:nvSpPr>
        <p:spPr>
          <a:xfrm>
            <a:off x="254924" y="1166266"/>
            <a:ext cx="5742432" cy="639762"/>
          </a:xfrm>
        </p:spPr>
        <p:txBody>
          <a:bodyPr/>
          <a:lstStyle/>
          <a:p>
            <a:r>
              <a:rPr lang="en-US" sz="3200" dirty="0"/>
              <a:t>Timing of referral:</a:t>
            </a:r>
          </a:p>
        </p:txBody>
      </p:sp>
      <p:sp>
        <p:nvSpPr>
          <p:cNvPr id="7" name="Content Placeholder 6">
            <a:extLst>
              <a:ext uri="{FF2B5EF4-FFF2-40B4-BE49-F238E27FC236}">
                <a16:creationId xmlns:a16="http://schemas.microsoft.com/office/drawing/2014/main" id="{2ADCBD09-0C41-47F3-84FB-9520CA537217}"/>
              </a:ext>
            </a:extLst>
          </p:cNvPr>
          <p:cNvSpPr>
            <a:spLocks noGrp="1"/>
          </p:cNvSpPr>
          <p:nvPr>
            <p:ph sz="half" idx="2"/>
          </p:nvPr>
        </p:nvSpPr>
        <p:spPr>
          <a:xfrm>
            <a:off x="254924" y="1806029"/>
            <a:ext cx="5742432" cy="3677725"/>
          </a:xfrm>
        </p:spPr>
        <p:txBody>
          <a:bodyPr/>
          <a:lstStyle/>
          <a:p>
            <a:pPr>
              <a:spcBef>
                <a:spcPts val="600"/>
              </a:spcBef>
            </a:pPr>
            <a:r>
              <a:rPr lang="en-US" sz="2300" dirty="0"/>
              <a:t>Histopathologic or radiographic evidence of UIP or NSIP</a:t>
            </a:r>
          </a:p>
          <a:p>
            <a:pPr>
              <a:spcBef>
                <a:spcPts val="600"/>
              </a:spcBef>
            </a:pPr>
            <a:r>
              <a:rPr lang="en-US" sz="2300" dirty="0"/>
              <a:t>Abnormal lung function: FVC &lt; 80% or</a:t>
            </a:r>
            <a:br>
              <a:rPr lang="en-US" sz="2300" dirty="0"/>
            </a:br>
            <a:r>
              <a:rPr lang="en-US" sz="2300" dirty="0"/>
              <a:t>DL</a:t>
            </a:r>
            <a:r>
              <a:rPr lang="en-US" sz="2300" baseline="-25000" dirty="0"/>
              <a:t>CO</a:t>
            </a:r>
            <a:r>
              <a:rPr lang="en-US" sz="2300" dirty="0"/>
              <a:t> &lt; 40%</a:t>
            </a:r>
          </a:p>
          <a:p>
            <a:pPr>
              <a:spcBef>
                <a:spcPts val="600"/>
              </a:spcBef>
            </a:pPr>
            <a:r>
              <a:rPr lang="en-US" sz="2300" dirty="0"/>
              <a:t>Any dyspnea or functional limitations related to the lung disease</a:t>
            </a:r>
          </a:p>
          <a:p>
            <a:pPr>
              <a:spcBef>
                <a:spcPts val="600"/>
              </a:spcBef>
            </a:pPr>
            <a:r>
              <a:rPr lang="en-US" sz="2300" dirty="0"/>
              <a:t>Any oxygen requirement (even just exertion)</a:t>
            </a:r>
          </a:p>
          <a:p>
            <a:pPr>
              <a:spcBef>
                <a:spcPts val="600"/>
              </a:spcBef>
            </a:pPr>
            <a:r>
              <a:rPr lang="en-US" sz="2300" dirty="0"/>
              <a:t>For inflammatory lung disease, failure to improve with a trial of medical therapy</a:t>
            </a:r>
          </a:p>
        </p:txBody>
      </p:sp>
      <p:sp>
        <p:nvSpPr>
          <p:cNvPr id="8" name="Text Placeholder 7">
            <a:extLst>
              <a:ext uri="{FF2B5EF4-FFF2-40B4-BE49-F238E27FC236}">
                <a16:creationId xmlns:a16="http://schemas.microsoft.com/office/drawing/2014/main" id="{93F1807B-B956-4277-A383-26D73FA74E22}"/>
              </a:ext>
            </a:extLst>
          </p:cNvPr>
          <p:cNvSpPr>
            <a:spLocks noGrp="1"/>
          </p:cNvSpPr>
          <p:nvPr>
            <p:ph type="body" sz="quarter" idx="3"/>
          </p:nvPr>
        </p:nvSpPr>
        <p:spPr>
          <a:xfrm>
            <a:off x="6193365" y="1166266"/>
            <a:ext cx="5742432" cy="639762"/>
          </a:xfrm>
        </p:spPr>
        <p:txBody>
          <a:bodyPr/>
          <a:lstStyle/>
          <a:p>
            <a:r>
              <a:rPr lang="en-US" sz="3200" dirty="0"/>
              <a:t>Timing of listing:</a:t>
            </a:r>
          </a:p>
        </p:txBody>
      </p:sp>
      <p:sp>
        <p:nvSpPr>
          <p:cNvPr id="9" name="Content Placeholder 8">
            <a:extLst>
              <a:ext uri="{FF2B5EF4-FFF2-40B4-BE49-F238E27FC236}">
                <a16:creationId xmlns:a16="http://schemas.microsoft.com/office/drawing/2014/main" id="{E2694E8E-D351-44A2-9D7C-EF6538F40239}"/>
              </a:ext>
            </a:extLst>
          </p:cNvPr>
          <p:cNvSpPr>
            <a:spLocks noGrp="1"/>
          </p:cNvSpPr>
          <p:nvPr>
            <p:ph sz="quarter" idx="4"/>
          </p:nvPr>
        </p:nvSpPr>
        <p:spPr>
          <a:xfrm>
            <a:off x="6193365" y="1806029"/>
            <a:ext cx="5742432" cy="3677725"/>
          </a:xfrm>
        </p:spPr>
        <p:txBody>
          <a:bodyPr/>
          <a:lstStyle/>
          <a:p>
            <a:pPr>
              <a:spcBef>
                <a:spcPts val="600"/>
              </a:spcBef>
            </a:pPr>
            <a:r>
              <a:rPr lang="en-US" sz="2300" dirty="0"/>
              <a:t>10% or greater drop in FVC during 6 months of follow-up</a:t>
            </a:r>
          </a:p>
          <a:p>
            <a:pPr>
              <a:spcBef>
                <a:spcPts val="600"/>
              </a:spcBef>
            </a:pPr>
            <a:r>
              <a:rPr lang="en-US" sz="2300" dirty="0"/>
              <a:t>15% or greater drop in DL</a:t>
            </a:r>
            <a:r>
              <a:rPr lang="en-US" sz="2300" baseline="-25000" dirty="0"/>
              <a:t>CO</a:t>
            </a:r>
            <a:r>
              <a:rPr lang="en-US" sz="2300" dirty="0"/>
              <a:t> during 6 months of follow-up</a:t>
            </a:r>
          </a:p>
          <a:p>
            <a:pPr>
              <a:spcBef>
                <a:spcPts val="600"/>
              </a:spcBef>
            </a:pPr>
            <a:r>
              <a:rPr lang="en-US" sz="2300" dirty="0"/>
              <a:t>Desaturation to &lt;88% or distance &lt;250 m on 6MWT or &gt; 50 m decline in 6 </a:t>
            </a:r>
            <a:r>
              <a:rPr lang="en-US" sz="2300" dirty="0" err="1"/>
              <a:t>mo</a:t>
            </a:r>
            <a:endParaRPr lang="en-US" sz="2300" dirty="0"/>
          </a:p>
          <a:p>
            <a:pPr>
              <a:spcBef>
                <a:spcPts val="600"/>
              </a:spcBef>
            </a:pPr>
            <a:r>
              <a:rPr lang="en-US" sz="2300" dirty="0"/>
              <a:t>Presence of pulmonary hypertension</a:t>
            </a:r>
          </a:p>
          <a:p>
            <a:pPr>
              <a:spcBef>
                <a:spcPts val="600"/>
              </a:spcBef>
            </a:pPr>
            <a:r>
              <a:rPr lang="en-US" sz="2300" dirty="0"/>
              <a:t>Hospitalization due to respiratory decline, pneumothorax, or exacerbation</a:t>
            </a:r>
          </a:p>
          <a:p>
            <a:pPr>
              <a:spcBef>
                <a:spcPts val="600"/>
              </a:spcBef>
            </a:pPr>
            <a:endParaRPr lang="en-US" sz="2300" dirty="0"/>
          </a:p>
        </p:txBody>
      </p:sp>
      <p:sp>
        <p:nvSpPr>
          <p:cNvPr id="11" name="Text Placeholder 10">
            <a:extLst>
              <a:ext uri="{FF2B5EF4-FFF2-40B4-BE49-F238E27FC236}">
                <a16:creationId xmlns:a16="http://schemas.microsoft.com/office/drawing/2014/main" id="{637100BC-F26B-4833-A19B-DDC7E5F77B43}"/>
              </a:ext>
            </a:extLst>
          </p:cNvPr>
          <p:cNvSpPr>
            <a:spLocks noGrp="1"/>
          </p:cNvSpPr>
          <p:nvPr>
            <p:ph type="body" sz="quarter" idx="11"/>
          </p:nvPr>
        </p:nvSpPr>
        <p:spPr>
          <a:xfrm>
            <a:off x="266007" y="5483753"/>
            <a:ext cx="11682077" cy="271462"/>
          </a:xfrm>
        </p:spPr>
        <p:txBody>
          <a:bodyPr/>
          <a:lstStyle/>
          <a:p>
            <a:r>
              <a:rPr lang="en-US" dirty="0"/>
              <a:t>6MWT, 6-minute walk test; DL</a:t>
            </a:r>
            <a:r>
              <a:rPr lang="en-US" baseline="-25000" dirty="0"/>
              <a:t>CO</a:t>
            </a:r>
            <a:r>
              <a:rPr lang="en-US" dirty="0"/>
              <a:t>, diffusion capacity for carbon monoxide; FVC, forced vital capacity; NSIP, nonspecific interstitial pneumonia; UIP, usual interstitial pneumonia.</a:t>
            </a:r>
          </a:p>
        </p:txBody>
      </p:sp>
      <p:sp>
        <p:nvSpPr>
          <p:cNvPr id="10" name="Text Placeholder 9">
            <a:extLst>
              <a:ext uri="{FF2B5EF4-FFF2-40B4-BE49-F238E27FC236}">
                <a16:creationId xmlns:a16="http://schemas.microsoft.com/office/drawing/2014/main" id="{0E966C47-BD2E-4E44-9293-563CBFE60266}"/>
              </a:ext>
            </a:extLst>
          </p:cNvPr>
          <p:cNvSpPr>
            <a:spLocks noGrp="1"/>
          </p:cNvSpPr>
          <p:nvPr>
            <p:ph type="body" sz="quarter" idx="10"/>
          </p:nvPr>
        </p:nvSpPr>
        <p:spPr/>
        <p:txBody>
          <a:bodyPr/>
          <a:lstStyle/>
          <a:p>
            <a:r>
              <a:rPr lang="nb-NO" dirty="0"/>
              <a:t>Weill D, et al. </a:t>
            </a:r>
            <a:r>
              <a:rPr lang="nb-NO" i="1" dirty="0"/>
              <a:t>J Heart Lung Transplant. </a:t>
            </a:r>
            <a:r>
              <a:rPr lang="nb-NO" dirty="0"/>
              <a:t>2015;34(1):1-15.</a:t>
            </a:r>
          </a:p>
        </p:txBody>
      </p:sp>
    </p:spTree>
    <p:extLst>
      <p:ext uri="{BB962C8B-B14F-4D97-AF65-F5344CB8AC3E}">
        <p14:creationId xmlns:p14="http://schemas.microsoft.com/office/powerpoint/2010/main" val="1211098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BDF6AD-A4B6-4C8F-9094-CB6F35EFFF54}"/>
              </a:ext>
            </a:extLst>
          </p:cNvPr>
          <p:cNvSpPr>
            <a:spLocks noGrp="1"/>
          </p:cNvSpPr>
          <p:nvPr>
            <p:ph type="title"/>
          </p:nvPr>
        </p:nvSpPr>
        <p:spPr/>
        <p:txBody>
          <a:bodyPr/>
          <a:lstStyle/>
          <a:p>
            <a:r>
              <a:rPr lang="en-US" dirty="0"/>
              <a:t>Summary</a:t>
            </a:r>
          </a:p>
        </p:txBody>
      </p:sp>
      <p:sp>
        <p:nvSpPr>
          <p:cNvPr id="10" name="Content Placeholder 9">
            <a:extLst>
              <a:ext uri="{FF2B5EF4-FFF2-40B4-BE49-F238E27FC236}">
                <a16:creationId xmlns:a16="http://schemas.microsoft.com/office/drawing/2014/main" id="{B55940DA-6840-4B5E-A4AD-E7EB450A3288}"/>
              </a:ext>
            </a:extLst>
          </p:cNvPr>
          <p:cNvSpPr>
            <a:spLocks noGrp="1"/>
          </p:cNvSpPr>
          <p:nvPr>
            <p:ph idx="1"/>
          </p:nvPr>
        </p:nvSpPr>
        <p:spPr/>
        <p:txBody>
          <a:bodyPr/>
          <a:lstStyle/>
          <a:p>
            <a:pPr>
              <a:spcBef>
                <a:spcPts val="1200"/>
              </a:spcBef>
            </a:pPr>
            <a:r>
              <a:rPr lang="en-US" dirty="0"/>
              <a:t>Acute exacerbations are a complication of IPF</a:t>
            </a:r>
          </a:p>
          <a:p>
            <a:pPr>
              <a:spcBef>
                <a:spcPts val="1200"/>
              </a:spcBef>
            </a:pPr>
            <a:r>
              <a:rPr lang="en-US" dirty="0"/>
              <a:t>High index of suspicion if increasing shortness of breath</a:t>
            </a:r>
          </a:p>
          <a:p>
            <a:pPr>
              <a:spcBef>
                <a:spcPts val="1200"/>
              </a:spcBef>
            </a:pPr>
            <a:r>
              <a:rPr lang="en-US" dirty="0"/>
              <a:t>Early hospitalization should be considered</a:t>
            </a:r>
          </a:p>
          <a:p>
            <a:pPr>
              <a:spcBef>
                <a:spcPts val="1200"/>
              </a:spcBef>
            </a:pPr>
            <a:r>
              <a:rPr lang="en-US" dirty="0"/>
              <a:t>Little evidence to support treatment options</a:t>
            </a:r>
          </a:p>
          <a:p>
            <a:pPr lvl="1">
              <a:spcBef>
                <a:spcPts val="1200"/>
              </a:spcBef>
            </a:pPr>
            <a:r>
              <a:rPr lang="en-US" dirty="0"/>
              <a:t>Steroids, antibiotics, diuretics often used</a:t>
            </a:r>
          </a:p>
          <a:p>
            <a:pPr>
              <a:spcBef>
                <a:spcPts val="1200"/>
              </a:spcBef>
            </a:pPr>
            <a:r>
              <a:rPr lang="en-US" dirty="0"/>
              <a:t>Get on transplant list if candidate</a:t>
            </a:r>
          </a:p>
          <a:p>
            <a:pPr>
              <a:spcBef>
                <a:spcPts val="1200"/>
              </a:spcBef>
            </a:pPr>
            <a:r>
              <a:rPr lang="en-US" dirty="0"/>
              <a:t>ECMO, mechanical ventilation reserved as bridge to lung transplantation</a:t>
            </a:r>
          </a:p>
        </p:txBody>
      </p:sp>
      <p:sp>
        <p:nvSpPr>
          <p:cNvPr id="11" name="Text Placeholder 10">
            <a:extLst>
              <a:ext uri="{FF2B5EF4-FFF2-40B4-BE49-F238E27FC236}">
                <a16:creationId xmlns:a16="http://schemas.microsoft.com/office/drawing/2014/main" id="{0436FDD7-CF10-4032-A403-22A77FA5C198}"/>
              </a:ext>
            </a:extLst>
          </p:cNvPr>
          <p:cNvSpPr>
            <a:spLocks noGrp="1"/>
          </p:cNvSpPr>
          <p:nvPr>
            <p:ph type="body" sz="quarter" idx="11"/>
          </p:nvPr>
        </p:nvSpPr>
        <p:spPr/>
        <p:txBody>
          <a:bodyPr/>
          <a:lstStyle/>
          <a:p>
            <a:r>
              <a:rPr lang="en-US" dirty="0"/>
              <a:t>ECMO, extracorporeal membrane oxygenation.</a:t>
            </a:r>
          </a:p>
        </p:txBody>
      </p:sp>
    </p:spTree>
    <p:extLst>
      <p:ext uri="{BB962C8B-B14F-4D97-AF65-F5344CB8AC3E}">
        <p14:creationId xmlns:p14="http://schemas.microsoft.com/office/powerpoint/2010/main" val="27902890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BA8643-764A-481D-9E23-324D4D1FB8B5}"/>
              </a:ext>
            </a:extLst>
          </p:cNvPr>
          <p:cNvSpPr>
            <a:spLocks noGrp="1"/>
          </p:cNvSpPr>
          <p:nvPr>
            <p:ph type="title"/>
          </p:nvPr>
        </p:nvSpPr>
        <p:spPr/>
        <p:txBody>
          <a:bodyPr/>
          <a:lstStyle/>
          <a:p>
            <a:r>
              <a:rPr lang="en-US" dirty="0"/>
              <a:t>Palliative Care</a:t>
            </a:r>
          </a:p>
        </p:txBody>
      </p:sp>
    </p:spTree>
    <p:extLst>
      <p:ext uri="{BB962C8B-B14F-4D97-AF65-F5344CB8AC3E}">
        <p14:creationId xmlns:p14="http://schemas.microsoft.com/office/powerpoint/2010/main" val="18867793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DCB6F0-8263-45AB-9C4C-6AF6C544F065}"/>
              </a:ext>
            </a:extLst>
          </p:cNvPr>
          <p:cNvSpPr>
            <a:spLocks noGrp="1"/>
          </p:cNvSpPr>
          <p:nvPr>
            <p:ph type="title"/>
          </p:nvPr>
        </p:nvSpPr>
        <p:spPr/>
        <p:txBody>
          <a:bodyPr/>
          <a:lstStyle/>
          <a:p>
            <a:r>
              <a:rPr lang="en-US" dirty="0"/>
              <a:t>Changing the Paradigm of Palliative Care in ILD</a:t>
            </a:r>
          </a:p>
        </p:txBody>
      </p:sp>
      <p:sp>
        <p:nvSpPr>
          <p:cNvPr id="5" name="Content Placeholder 4">
            <a:extLst>
              <a:ext uri="{FF2B5EF4-FFF2-40B4-BE49-F238E27FC236}">
                <a16:creationId xmlns:a16="http://schemas.microsoft.com/office/drawing/2014/main" id="{5B72A36D-1A56-40D6-AEBC-90EC753E227D}"/>
              </a:ext>
            </a:extLst>
          </p:cNvPr>
          <p:cNvSpPr>
            <a:spLocks noGrp="1"/>
          </p:cNvSpPr>
          <p:nvPr>
            <p:ph idx="1"/>
          </p:nvPr>
        </p:nvSpPr>
        <p:spPr/>
        <p:txBody>
          <a:bodyPr/>
          <a:lstStyle/>
          <a:p>
            <a:pPr>
              <a:spcBef>
                <a:spcPts val="1200"/>
              </a:spcBef>
            </a:pPr>
            <a:r>
              <a:rPr lang="en-US" dirty="0"/>
              <a:t>ILD is characterized by major reduction in patient (and caregiver) quality of life throughout the course of ILD</a:t>
            </a:r>
          </a:p>
          <a:p>
            <a:pPr>
              <a:spcBef>
                <a:spcPts val="3000"/>
              </a:spcBef>
            </a:pPr>
            <a:r>
              <a:rPr lang="en-US" dirty="0"/>
              <a:t>Implement palliative care at time of diagnosis</a:t>
            </a:r>
          </a:p>
          <a:p>
            <a:pPr lvl="1">
              <a:spcBef>
                <a:spcPts val="1200"/>
              </a:spcBef>
            </a:pPr>
            <a:r>
              <a:rPr lang="en-US" dirty="0"/>
              <a:t>Goal: Improve quality of life</a:t>
            </a:r>
          </a:p>
          <a:p>
            <a:pPr lvl="1">
              <a:spcBef>
                <a:spcPts val="1200"/>
              </a:spcBef>
            </a:pPr>
            <a:r>
              <a:rPr lang="en-US" dirty="0"/>
              <a:t>Multidisciplinary approach</a:t>
            </a:r>
          </a:p>
          <a:p>
            <a:pPr>
              <a:spcBef>
                <a:spcPts val="1200"/>
              </a:spcBef>
            </a:pPr>
            <a:endParaRPr lang="en-US" dirty="0"/>
          </a:p>
        </p:txBody>
      </p:sp>
    </p:spTree>
    <p:extLst>
      <p:ext uri="{BB962C8B-B14F-4D97-AF65-F5344CB8AC3E}">
        <p14:creationId xmlns:p14="http://schemas.microsoft.com/office/powerpoint/2010/main" val="25892025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4A56-69D6-4DFC-AD12-770AEEC33B78}"/>
              </a:ext>
            </a:extLst>
          </p:cNvPr>
          <p:cNvSpPr>
            <a:spLocks noGrp="1"/>
          </p:cNvSpPr>
          <p:nvPr>
            <p:ph type="title"/>
          </p:nvPr>
        </p:nvSpPr>
        <p:spPr/>
        <p:txBody>
          <a:bodyPr/>
          <a:lstStyle/>
          <a:p>
            <a:r>
              <a:rPr lang="en-US" dirty="0"/>
              <a:t>The Downward Spiral of IPF/ILD</a:t>
            </a:r>
          </a:p>
        </p:txBody>
      </p:sp>
      <p:pic>
        <p:nvPicPr>
          <p:cNvPr id="6" name="Graphic 5">
            <a:extLst>
              <a:ext uri="{FF2B5EF4-FFF2-40B4-BE49-F238E27FC236}">
                <a16:creationId xmlns:a16="http://schemas.microsoft.com/office/drawing/2014/main" id="{81260004-7C4B-4BBA-9161-B83D1B5A2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3196" y="1285875"/>
            <a:ext cx="3385608" cy="4561448"/>
          </a:xfrm>
          <a:prstGeom prst="rect">
            <a:avLst/>
          </a:prstGeom>
        </p:spPr>
      </p:pic>
      <p:sp>
        <p:nvSpPr>
          <p:cNvPr id="7" name="TextBox 6">
            <a:extLst>
              <a:ext uri="{FF2B5EF4-FFF2-40B4-BE49-F238E27FC236}">
                <a16:creationId xmlns:a16="http://schemas.microsoft.com/office/drawing/2014/main" id="{BD4CE805-A41F-4D95-A051-79CDBF2D5438}"/>
              </a:ext>
            </a:extLst>
          </p:cNvPr>
          <p:cNvSpPr txBox="1"/>
          <p:nvPr/>
        </p:nvSpPr>
        <p:spPr>
          <a:xfrm>
            <a:off x="4684036" y="1044430"/>
            <a:ext cx="2585155" cy="461665"/>
          </a:xfrm>
          <a:prstGeom prst="rect">
            <a:avLst/>
          </a:prstGeom>
          <a:noFill/>
        </p:spPr>
        <p:txBody>
          <a:bodyPr wrap="square" rtlCol="0">
            <a:spAutoFit/>
          </a:bodyPr>
          <a:lstStyle/>
          <a:p>
            <a:r>
              <a:rPr lang="en-US" sz="2400" dirty="0"/>
              <a:t>Breathlessness</a:t>
            </a:r>
          </a:p>
        </p:txBody>
      </p:sp>
      <p:sp>
        <p:nvSpPr>
          <p:cNvPr id="8" name="TextBox 7">
            <a:extLst>
              <a:ext uri="{FF2B5EF4-FFF2-40B4-BE49-F238E27FC236}">
                <a16:creationId xmlns:a16="http://schemas.microsoft.com/office/drawing/2014/main" id="{99E354CE-A89C-4D1F-BC79-B56F26C32B12}"/>
              </a:ext>
            </a:extLst>
          </p:cNvPr>
          <p:cNvSpPr txBox="1"/>
          <p:nvPr/>
        </p:nvSpPr>
        <p:spPr>
          <a:xfrm>
            <a:off x="3636992" y="1504104"/>
            <a:ext cx="2094088" cy="461665"/>
          </a:xfrm>
          <a:prstGeom prst="rect">
            <a:avLst/>
          </a:prstGeom>
          <a:noFill/>
        </p:spPr>
        <p:txBody>
          <a:bodyPr wrap="square" rtlCol="0">
            <a:spAutoFit/>
          </a:bodyPr>
          <a:lstStyle/>
          <a:p>
            <a:pPr algn="r"/>
            <a:r>
              <a:rPr lang="en-US" sz="2400" dirty="0"/>
              <a:t>Deconditioning</a:t>
            </a:r>
          </a:p>
        </p:txBody>
      </p:sp>
      <p:sp>
        <p:nvSpPr>
          <p:cNvPr id="9" name="TextBox 8">
            <a:extLst>
              <a:ext uri="{FF2B5EF4-FFF2-40B4-BE49-F238E27FC236}">
                <a16:creationId xmlns:a16="http://schemas.microsoft.com/office/drawing/2014/main" id="{1BC5366E-19D4-4F23-845A-433721E1649D}"/>
              </a:ext>
            </a:extLst>
          </p:cNvPr>
          <p:cNvSpPr txBox="1"/>
          <p:nvPr/>
        </p:nvSpPr>
        <p:spPr>
          <a:xfrm>
            <a:off x="3270083" y="2061592"/>
            <a:ext cx="2585155" cy="461665"/>
          </a:xfrm>
          <a:prstGeom prst="rect">
            <a:avLst/>
          </a:prstGeom>
          <a:noFill/>
        </p:spPr>
        <p:txBody>
          <a:bodyPr wrap="square" rtlCol="0">
            <a:spAutoFit/>
          </a:bodyPr>
          <a:lstStyle/>
          <a:p>
            <a:r>
              <a:rPr lang="en-US" sz="2400" dirty="0"/>
              <a:t>Easy fatigue</a:t>
            </a:r>
          </a:p>
        </p:txBody>
      </p:sp>
      <p:sp>
        <p:nvSpPr>
          <p:cNvPr id="10" name="TextBox 9">
            <a:extLst>
              <a:ext uri="{FF2B5EF4-FFF2-40B4-BE49-F238E27FC236}">
                <a16:creationId xmlns:a16="http://schemas.microsoft.com/office/drawing/2014/main" id="{DDB5D559-0F9A-4702-B5D0-1318C40CDC79}"/>
              </a:ext>
            </a:extLst>
          </p:cNvPr>
          <p:cNvSpPr txBox="1"/>
          <p:nvPr/>
        </p:nvSpPr>
        <p:spPr>
          <a:xfrm>
            <a:off x="2324092" y="2619080"/>
            <a:ext cx="2094088" cy="461665"/>
          </a:xfrm>
          <a:prstGeom prst="rect">
            <a:avLst/>
          </a:prstGeom>
          <a:noFill/>
        </p:spPr>
        <p:txBody>
          <a:bodyPr wrap="square" rtlCol="0">
            <a:spAutoFit/>
          </a:bodyPr>
          <a:lstStyle/>
          <a:p>
            <a:pPr algn="r"/>
            <a:r>
              <a:rPr lang="en-US" sz="2400" dirty="0"/>
              <a:t>Less activity</a:t>
            </a:r>
          </a:p>
        </p:txBody>
      </p:sp>
      <p:sp>
        <p:nvSpPr>
          <p:cNvPr id="11" name="TextBox 10">
            <a:extLst>
              <a:ext uri="{FF2B5EF4-FFF2-40B4-BE49-F238E27FC236}">
                <a16:creationId xmlns:a16="http://schemas.microsoft.com/office/drawing/2014/main" id="{85D61C45-09DC-458E-AEB6-211A72ED90C9}"/>
              </a:ext>
            </a:extLst>
          </p:cNvPr>
          <p:cNvSpPr txBox="1"/>
          <p:nvPr/>
        </p:nvSpPr>
        <p:spPr>
          <a:xfrm>
            <a:off x="2219507" y="3161575"/>
            <a:ext cx="2585155" cy="461665"/>
          </a:xfrm>
          <a:prstGeom prst="rect">
            <a:avLst/>
          </a:prstGeom>
          <a:noFill/>
        </p:spPr>
        <p:txBody>
          <a:bodyPr wrap="square" rtlCol="0">
            <a:spAutoFit/>
          </a:bodyPr>
          <a:lstStyle/>
          <a:p>
            <a:r>
              <a:rPr lang="en-US" sz="2400" dirty="0"/>
              <a:t>Social Isolation</a:t>
            </a:r>
          </a:p>
        </p:txBody>
      </p:sp>
      <p:sp>
        <p:nvSpPr>
          <p:cNvPr id="12" name="TextBox 11">
            <a:extLst>
              <a:ext uri="{FF2B5EF4-FFF2-40B4-BE49-F238E27FC236}">
                <a16:creationId xmlns:a16="http://schemas.microsoft.com/office/drawing/2014/main" id="{CFA50D19-9A96-44EC-BD16-ADE8C56BD0FA}"/>
              </a:ext>
            </a:extLst>
          </p:cNvPr>
          <p:cNvSpPr txBox="1"/>
          <p:nvPr/>
        </p:nvSpPr>
        <p:spPr>
          <a:xfrm>
            <a:off x="2620972" y="4191738"/>
            <a:ext cx="3234266" cy="1569660"/>
          </a:xfrm>
          <a:prstGeom prst="rect">
            <a:avLst/>
          </a:prstGeom>
          <a:noFill/>
        </p:spPr>
        <p:txBody>
          <a:bodyPr wrap="square" rtlCol="0">
            <a:spAutoFit/>
          </a:bodyPr>
          <a:lstStyle/>
          <a:p>
            <a:pPr algn="ctr"/>
            <a:r>
              <a:rPr lang="en-US" sz="2400" dirty="0"/>
              <a:t>Anxiety,</a:t>
            </a:r>
          </a:p>
          <a:p>
            <a:pPr algn="ctr"/>
            <a:r>
              <a:rPr lang="en-US" sz="2400" dirty="0"/>
              <a:t>Depression,</a:t>
            </a:r>
          </a:p>
          <a:p>
            <a:pPr algn="ctr"/>
            <a:r>
              <a:rPr lang="en-US" sz="2400" dirty="0"/>
              <a:t>↓Emotional well-being</a:t>
            </a:r>
          </a:p>
          <a:p>
            <a:pPr algn="ctr"/>
            <a:endParaRPr lang="en-US" sz="2400" dirty="0"/>
          </a:p>
        </p:txBody>
      </p:sp>
      <p:sp>
        <p:nvSpPr>
          <p:cNvPr id="13" name="TextBox 12">
            <a:extLst>
              <a:ext uri="{FF2B5EF4-FFF2-40B4-BE49-F238E27FC236}">
                <a16:creationId xmlns:a16="http://schemas.microsoft.com/office/drawing/2014/main" id="{741AEAAE-7352-47DA-9617-40BB378EF82D}"/>
              </a:ext>
            </a:extLst>
          </p:cNvPr>
          <p:cNvSpPr txBox="1"/>
          <p:nvPr/>
        </p:nvSpPr>
        <p:spPr>
          <a:xfrm rot="-180000">
            <a:off x="5391885" y="2138765"/>
            <a:ext cx="699911" cy="461665"/>
          </a:xfrm>
          <a:prstGeom prst="rect">
            <a:avLst/>
          </a:prstGeom>
          <a:noFill/>
        </p:spPr>
        <p:txBody>
          <a:bodyPr wrap="square" rtlCol="0">
            <a:spAutoFit/>
          </a:bodyPr>
          <a:lstStyle/>
          <a:p>
            <a:r>
              <a:rPr lang="en-US" sz="2400" b="1" dirty="0">
                <a:solidFill>
                  <a:schemeClr val="bg1"/>
                </a:solidFill>
              </a:rPr>
              <a:t>ILD</a:t>
            </a:r>
          </a:p>
        </p:txBody>
      </p:sp>
    </p:spTree>
    <p:extLst>
      <p:ext uri="{BB962C8B-B14F-4D97-AF65-F5344CB8AC3E}">
        <p14:creationId xmlns:p14="http://schemas.microsoft.com/office/powerpoint/2010/main" val="30926670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9CCD-C14A-48A8-9B43-A8D630AB191E}"/>
              </a:ext>
            </a:extLst>
          </p:cNvPr>
          <p:cNvSpPr>
            <a:spLocks noGrp="1"/>
          </p:cNvSpPr>
          <p:nvPr>
            <p:ph type="title"/>
          </p:nvPr>
        </p:nvSpPr>
        <p:spPr/>
        <p:txBody>
          <a:bodyPr/>
          <a:lstStyle/>
          <a:p>
            <a:r>
              <a:rPr lang="en-US" dirty="0"/>
              <a:t>Pulmonary Rehabilitation</a:t>
            </a:r>
          </a:p>
        </p:txBody>
      </p:sp>
      <p:pic>
        <p:nvPicPr>
          <p:cNvPr id="7" name="Content Placeholder 6">
            <a:extLst>
              <a:ext uri="{FF2B5EF4-FFF2-40B4-BE49-F238E27FC236}">
                <a16:creationId xmlns:a16="http://schemas.microsoft.com/office/drawing/2014/main" id="{8DC97B86-ACBE-4BEB-AB1A-E5CB33484A3C}"/>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266007" y="1330453"/>
            <a:ext cx="3233179" cy="4310063"/>
          </a:xfrm>
        </p:spPr>
      </p:pic>
      <p:sp>
        <p:nvSpPr>
          <p:cNvPr id="4" name="Text Placeholder 3">
            <a:extLst>
              <a:ext uri="{FF2B5EF4-FFF2-40B4-BE49-F238E27FC236}">
                <a16:creationId xmlns:a16="http://schemas.microsoft.com/office/drawing/2014/main" id="{1CC3326E-3DEC-4C5B-9871-8BC3553D09E9}"/>
              </a:ext>
            </a:extLst>
          </p:cNvPr>
          <p:cNvSpPr>
            <a:spLocks noGrp="1"/>
          </p:cNvSpPr>
          <p:nvPr>
            <p:ph type="body" sz="quarter" idx="10"/>
          </p:nvPr>
        </p:nvSpPr>
        <p:spPr/>
        <p:txBody>
          <a:bodyPr/>
          <a:lstStyle/>
          <a:p>
            <a:r>
              <a:rPr lang="en-US" dirty="0"/>
              <a:t>Holland AE, et al. </a:t>
            </a:r>
            <a:r>
              <a:rPr lang="en-US" i="1" dirty="0"/>
              <a:t>Thorax. </a:t>
            </a:r>
            <a:r>
              <a:rPr lang="en-US" dirty="0"/>
              <a:t>2008;63(6):549-554.</a:t>
            </a:r>
          </a:p>
        </p:txBody>
      </p:sp>
      <p:sp>
        <p:nvSpPr>
          <p:cNvPr id="8" name="TextBox 7">
            <a:extLst>
              <a:ext uri="{FF2B5EF4-FFF2-40B4-BE49-F238E27FC236}">
                <a16:creationId xmlns:a16="http://schemas.microsoft.com/office/drawing/2014/main" id="{2AE3EA4F-84BF-444A-93C1-E8630B0EF4CE}"/>
              </a:ext>
            </a:extLst>
          </p:cNvPr>
          <p:cNvSpPr txBox="1"/>
          <p:nvPr/>
        </p:nvSpPr>
        <p:spPr>
          <a:xfrm>
            <a:off x="3251200" y="1330453"/>
            <a:ext cx="8696923" cy="4310062"/>
          </a:xfrm>
          <a:prstGeom prst="rect">
            <a:avLst/>
          </a:prstGeom>
        </p:spPr>
        <p:txBody>
          <a:bodyPr vert="horz" lIns="91440" tIns="45720" rIns="91440" bIns="45720" rtlCol="0">
            <a:noAutofit/>
          </a:bodyPr>
          <a:lstStyle>
            <a:lvl1pPr marL="342900" indent="-342900">
              <a:lnSpc>
                <a:spcPct val="90000"/>
              </a:lnSpc>
              <a:spcBef>
                <a:spcPts val="0"/>
              </a:spcBef>
              <a:buClr>
                <a:schemeClr val="tx1">
                  <a:lumMod val="65000"/>
                  <a:lumOff val="35000"/>
                </a:schemeClr>
              </a:buClr>
              <a:buFont typeface="Arial"/>
              <a:buChar char="•"/>
              <a:defRPr sz="2400" baseline="0">
                <a:solidFill>
                  <a:srgbClr val="333333"/>
                </a:solidFill>
              </a:defRPr>
            </a:lvl1pPr>
            <a:lvl2pPr marL="742950" lvl="1" indent="-285750">
              <a:lnSpc>
                <a:spcPct val="90000"/>
              </a:lnSpc>
              <a:spcBef>
                <a:spcPts val="0"/>
              </a:spcBef>
              <a:buClr>
                <a:schemeClr val="tx1">
                  <a:lumMod val="65000"/>
                  <a:lumOff val="35000"/>
                </a:schemeClr>
              </a:buClr>
              <a:buSzPct val="75000"/>
              <a:buFont typeface="Wingdings" panose="05000000000000000000" pitchFamily="2" charset="2"/>
              <a:buChar char="§"/>
              <a:defRPr sz="2200" baseline="0">
                <a:solidFill>
                  <a:srgbClr val="333333"/>
                </a:solidFill>
              </a:defRPr>
            </a:lvl2pPr>
            <a:lvl3pPr marL="1143000" indent="-228600">
              <a:lnSpc>
                <a:spcPct val="90000"/>
              </a:lnSpc>
              <a:spcBef>
                <a:spcPts val="0"/>
              </a:spcBef>
              <a:buClr>
                <a:schemeClr val="tx1">
                  <a:lumMod val="65000"/>
                  <a:lumOff val="35000"/>
                </a:schemeClr>
              </a:buClr>
              <a:buFont typeface="Arial"/>
              <a:buChar char="•"/>
              <a:defRPr sz="2000" baseline="0">
                <a:solidFill>
                  <a:srgbClr val="333333"/>
                </a:solidFill>
              </a:defRPr>
            </a:lvl3pPr>
            <a:lvl4pPr marL="1600200" indent="-228600">
              <a:lnSpc>
                <a:spcPct val="90000"/>
              </a:lnSpc>
              <a:spcBef>
                <a:spcPts val="0"/>
              </a:spcBef>
              <a:buClr>
                <a:schemeClr val="tx1">
                  <a:lumMod val="65000"/>
                  <a:lumOff val="35000"/>
                </a:schemeClr>
              </a:buClr>
              <a:buSzPct val="75000"/>
              <a:buFont typeface="Wingdings" panose="05000000000000000000" pitchFamily="2" charset="2"/>
              <a:buChar char="§"/>
              <a:defRPr baseline="0">
                <a:solidFill>
                  <a:srgbClr val="333333"/>
                </a:solidFill>
              </a:defRPr>
            </a:lvl4pPr>
            <a:lvl5pPr marL="2057400" indent="-228600">
              <a:lnSpc>
                <a:spcPct val="90000"/>
              </a:lnSpc>
              <a:spcBef>
                <a:spcPts val="0"/>
              </a:spcBef>
              <a:buClr>
                <a:schemeClr val="tx1">
                  <a:lumMod val="65000"/>
                  <a:lumOff val="35000"/>
                </a:schemeClr>
              </a:buClr>
              <a:buFont typeface="Arial"/>
              <a:buChar char="»"/>
              <a:defRPr baseline="0">
                <a:solidFill>
                  <a:srgbClr val="333333"/>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3200" dirty="0"/>
              <a:t>Goals:</a:t>
            </a:r>
          </a:p>
          <a:p>
            <a:pPr lvl="1"/>
            <a:r>
              <a:rPr lang="en-US" sz="3000" dirty="0"/>
              <a:t>Increase physical activity</a:t>
            </a:r>
          </a:p>
          <a:p>
            <a:pPr lvl="1"/>
            <a:r>
              <a:rPr lang="en-US" sz="3000" dirty="0"/>
              <a:t>Reduce symptoms</a:t>
            </a:r>
          </a:p>
          <a:p>
            <a:pPr lvl="1"/>
            <a:r>
              <a:rPr lang="en-US" sz="3000" dirty="0"/>
              <a:t>Optimize functional capacity</a:t>
            </a:r>
          </a:p>
          <a:p>
            <a:pPr lvl="1"/>
            <a:r>
              <a:rPr lang="en-US" sz="3000" dirty="0"/>
              <a:t>Improve self-management</a:t>
            </a:r>
          </a:p>
          <a:p>
            <a:pPr lvl="1"/>
            <a:r>
              <a:rPr lang="en-US" sz="3000" dirty="0"/>
              <a:t>Increase social participation</a:t>
            </a:r>
          </a:p>
          <a:p>
            <a:pPr>
              <a:spcBef>
                <a:spcPts val="2400"/>
              </a:spcBef>
            </a:pPr>
            <a:r>
              <a:rPr lang="en-US" sz="3200" dirty="0"/>
              <a:t>Education, exercise, support/counseling </a:t>
            </a:r>
          </a:p>
          <a:p>
            <a:pPr>
              <a:spcBef>
                <a:spcPts val="2400"/>
              </a:spcBef>
            </a:pPr>
            <a:r>
              <a:rPr lang="en-US" sz="3200" dirty="0"/>
              <a:t>Run by respiratory therapists/physical therapists</a:t>
            </a:r>
          </a:p>
        </p:txBody>
      </p:sp>
    </p:spTree>
    <p:extLst>
      <p:ext uri="{BB962C8B-B14F-4D97-AF65-F5344CB8AC3E}">
        <p14:creationId xmlns:p14="http://schemas.microsoft.com/office/powerpoint/2010/main" val="1732588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159FBC8-0C4F-4C7C-A639-95142157E1F1}"/>
              </a:ext>
            </a:extLst>
          </p:cNvPr>
          <p:cNvSpPr/>
          <p:nvPr/>
        </p:nvSpPr>
        <p:spPr>
          <a:xfrm>
            <a:off x="3194756" y="1219971"/>
            <a:ext cx="5802489" cy="353192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AF429-6EC5-44FE-BA87-F1632641FEBC}"/>
              </a:ext>
            </a:extLst>
          </p:cNvPr>
          <p:cNvSpPr>
            <a:spLocks noGrp="1"/>
          </p:cNvSpPr>
          <p:nvPr>
            <p:ph type="title"/>
          </p:nvPr>
        </p:nvSpPr>
        <p:spPr/>
        <p:txBody>
          <a:bodyPr/>
          <a:lstStyle/>
          <a:p>
            <a:r>
              <a:rPr lang="en-US" dirty="0"/>
              <a:t>Exercise Training Effect on 6-Minute Walk Distance</a:t>
            </a:r>
          </a:p>
        </p:txBody>
      </p:sp>
      <p:sp>
        <p:nvSpPr>
          <p:cNvPr id="3" name="Content Placeholder 2">
            <a:extLst>
              <a:ext uri="{FF2B5EF4-FFF2-40B4-BE49-F238E27FC236}">
                <a16:creationId xmlns:a16="http://schemas.microsoft.com/office/drawing/2014/main" id="{C2E0E871-FCF0-4CEE-84C3-58967AC4AE52}"/>
              </a:ext>
            </a:extLst>
          </p:cNvPr>
          <p:cNvSpPr>
            <a:spLocks noGrp="1"/>
          </p:cNvSpPr>
          <p:nvPr>
            <p:ph idx="1"/>
          </p:nvPr>
        </p:nvSpPr>
        <p:spPr>
          <a:xfrm>
            <a:off x="265970" y="4749798"/>
            <a:ext cx="11682153" cy="1143001"/>
          </a:xfrm>
        </p:spPr>
        <p:txBody>
          <a:bodyPr/>
          <a:lstStyle/>
          <a:p>
            <a:pPr marL="0" indent="0">
              <a:buNone/>
            </a:pPr>
            <a:r>
              <a:rPr lang="en-US" sz="2700" dirty="0"/>
              <a:t>Conclusions</a:t>
            </a:r>
          </a:p>
          <a:p>
            <a:r>
              <a:rPr lang="en-US" sz="2700" dirty="0"/>
              <a:t>Exercise training improves exercise capacity and symptoms in patients with ILD</a:t>
            </a:r>
          </a:p>
          <a:p>
            <a:r>
              <a:rPr lang="en-US" sz="2700" dirty="0"/>
              <a:t>Benefits are not sustained at 6 months </a:t>
            </a:r>
          </a:p>
          <a:p>
            <a:endParaRPr lang="en-US" sz="2700" dirty="0"/>
          </a:p>
        </p:txBody>
      </p:sp>
      <p:sp>
        <p:nvSpPr>
          <p:cNvPr id="4" name="Text Placeholder 3">
            <a:extLst>
              <a:ext uri="{FF2B5EF4-FFF2-40B4-BE49-F238E27FC236}">
                <a16:creationId xmlns:a16="http://schemas.microsoft.com/office/drawing/2014/main" id="{D3417522-BFBC-4BB1-86E5-F0F7251F024F}"/>
              </a:ext>
            </a:extLst>
          </p:cNvPr>
          <p:cNvSpPr>
            <a:spLocks noGrp="1"/>
          </p:cNvSpPr>
          <p:nvPr>
            <p:ph type="body" sz="quarter" idx="10"/>
          </p:nvPr>
        </p:nvSpPr>
        <p:spPr/>
        <p:txBody>
          <a:bodyPr/>
          <a:lstStyle/>
          <a:p>
            <a:r>
              <a:rPr lang="en-US" dirty="0"/>
              <a:t>Holland AE, et al. </a:t>
            </a:r>
            <a:r>
              <a:rPr lang="en-US" i="1" dirty="0"/>
              <a:t>Thorax.</a:t>
            </a:r>
            <a:r>
              <a:rPr lang="en-US" dirty="0"/>
              <a:t> 2008;63(6):549-554.</a:t>
            </a:r>
          </a:p>
        </p:txBody>
      </p:sp>
      <p:grpSp>
        <p:nvGrpSpPr>
          <p:cNvPr id="6" name="Group 5">
            <a:extLst>
              <a:ext uri="{FF2B5EF4-FFF2-40B4-BE49-F238E27FC236}">
                <a16:creationId xmlns:a16="http://schemas.microsoft.com/office/drawing/2014/main" id="{D06C5D8D-7117-4B01-BE33-9B7C5BD42235}"/>
              </a:ext>
            </a:extLst>
          </p:cNvPr>
          <p:cNvGrpSpPr>
            <a:grpSpLocks/>
          </p:cNvGrpSpPr>
          <p:nvPr/>
        </p:nvGrpSpPr>
        <p:grpSpPr bwMode="auto">
          <a:xfrm>
            <a:off x="3289003" y="1208682"/>
            <a:ext cx="5866888" cy="3531925"/>
            <a:chOff x="153" y="472"/>
            <a:chExt cx="4436" cy="2918"/>
          </a:xfrm>
        </p:grpSpPr>
        <p:sp>
          <p:nvSpPr>
            <p:cNvPr id="7" name="Line 6">
              <a:extLst>
                <a:ext uri="{FF2B5EF4-FFF2-40B4-BE49-F238E27FC236}">
                  <a16:creationId xmlns:a16="http://schemas.microsoft.com/office/drawing/2014/main" id="{DE9CDCD8-4784-4754-8518-005112C6CEF5}"/>
                </a:ext>
              </a:extLst>
            </p:cNvPr>
            <p:cNvSpPr>
              <a:spLocks noChangeShapeType="1"/>
            </p:cNvSpPr>
            <p:nvPr/>
          </p:nvSpPr>
          <p:spPr bwMode="auto">
            <a:xfrm>
              <a:off x="3680" y="1448"/>
              <a:ext cx="0" cy="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7">
              <a:extLst>
                <a:ext uri="{FF2B5EF4-FFF2-40B4-BE49-F238E27FC236}">
                  <a16:creationId xmlns:a16="http://schemas.microsoft.com/office/drawing/2014/main" id="{E747B4B5-0E52-49CC-AC39-7163011E6F56}"/>
                </a:ext>
              </a:extLst>
            </p:cNvPr>
            <p:cNvSpPr>
              <a:spLocks noChangeShapeType="1"/>
            </p:cNvSpPr>
            <p:nvPr/>
          </p:nvSpPr>
          <p:spPr bwMode="auto">
            <a:xfrm>
              <a:off x="2592" y="1688"/>
              <a:ext cx="0" cy="2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8">
              <a:extLst>
                <a:ext uri="{FF2B5EF4-FFF2-40B4-BE49-F238E27FC236}">
                  <a16:creationId xmlns:a16="http://schemas.microsoft.com/office/drawing/2014/main" id="{21B9FC51-6503-441E-87AB-182064DA5D17}"/>
                </a:ext>
              </a:extLst>
            </p:cNvPr>
            <p:cNvSpPr>
              <a:spLocks noChangeShapeType="1"/>
            </p:cNvSpPr>
            <p:nvPr/>
          </p:nvSpPr>
          <p:spPr bwMode="auto">
            <a:xfrm>
              <a:off x="2592" y="1184"/>
              <a:ext cx="0" cy="4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9">
              <a:extLst>
                <a:ext uri="{FF2B5EF4-FFF2-40B4-BE49-F238E27FC236}">
                  <a16:creationId xmlns:a16="http://schemas.microsoft.com/office/drawing/2014/main" id="{3DE8D7F7-CA80-4A55-96DE-B946593FA22B}"/>
                </a:ext>
              </a:extLst>
            </p:cNvPr>
            <p:cNvSpPr>
              <a:spLocks noChangeShapeType="1"/>
            </p:cNvSpPr>
            <p:nvPr/>
          </p:nvSpPr>
          <p:spPr bwMode="auto">
            <a:xfrm flipV="1">
              <a:off x="1520" y="1392"/>
              <a:ext cx="1072" cy="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10">
              <a:extLst>
                <a:ext uri="{FF2B5EF4-FFF2-40B4-BE49-F238E27FC236}">
                  <a16:creationId xmlns:a16="http://schemas.microsoft.com/office/drawing/2014/main" id="{1103F2CC-900B-416A-B08B-FA8138C7098F}"/>
                </a:ext>
              </a:extLst>
            </p:cNvPr>
            <p:cNvSpPr>
              <a:spLocks noChangeShapeType="1"/>
            </p:cNvSpPr>
            <p:nvPr/>
          </p:nvSpPr>
          <p:spPr bwMode="auto">
            <a:xfrm>
              <a:off x="1496" y="1784"/>
              <a:ext cx="1096"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11">
              <a:extLst>
                <a:ext uri="{FF2B5EF4-FFF2-40B4-BE49-F238E27FC236}">
                  <a16:creationId xmlns:a16="http://schemas.microsoft.com/office/drawing/2014/main" id="{7F9E1171-8A93-458D-BA73-B5FD76662CBB}"/>
                </a:ext>
              </a:extLst>
            </p:cNvPr>
            <p:cNvSpPr>
              <a:spLocks noChangeShapeType="1"/>
            </p:cNvSpPr>
            <p:nvPr/>
          </p:nvSpPr>
          <p:spPr bwMode="auto">
            <a:xfrm>
              <a:off x="2600" y="1400"/>
              <a:ext cx="1064" cy="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12">
              <a:extLst>
                <a:ext uri="{FF2B5EF4-FFF2-40B4-BE49-F238E27FC236}">
                  <a16:creationId xmlns:a16="http://schemas.microsoft.com/office/drawing/2014/main" id="{96368E6A-414F-49B6-A150-0BDC3052AAE2}"/>
                </a:ext>
              </a:extLst>
            </p:cNvPr>
            <p:cNvSpPr>
              <a:spLocks noChangeShapeType="1"/>
            </p:cNvSpPr>
            <p:nvPr/>
          </p:nvSpPr>
          <p:spPr bwMode="auto">
            <a:xfrm>
              <a:off x="2584" y="1824"/>
              <a:ext cx="1096"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Rectangle 6">
              <a:extLst>
                <a:ext uri="{FF2B5EF4-FFF2-40B4-BE49-F238E27FC236}">
                  <a16:creationId xmlns:a16="http://schemas.microsoft.com/office/drawing/2014/main" id="{D285EC26-0465-464C-9150-EF9C9B9961C7}"/>
                </a:ext>
              </a:extLst>
            </p:cNvPr>
            <p:cNvSpPr>
              <a:spLocks noChangeArrowheads="1"/>
            </p:cNvSpPr>
            <p:nvPr/>
          </p:nvSpPr>
          <p:spPr bwMode="auto">
            <a:xfrm>
              <a:off x="2958" y="2481"/>
              <a:ext cx="755"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eaLnBrk="1" hangingPunct="1">
                <a:lnSpc>
                  <a:spcPct val="100000"/>
                </a:lnSpc>
              </a:pPr>
              <a:r>
                <a:rPr lang="en-US" altLang="en-US" sz="1800" b="0" dirty="0">
                  <a:latin typeface="Arial" pitchFamily="34" charset="0"/>
                </a:rPr>
                <a:t>*</a:t>
              </a:r>
              <a:r>
                <a:rPr lang="en-US" altLang="en-US" sz="1800" b="0" i="1" dirty="0">
                  <a:latin typeface="Arial" pitchFamily="34" charset="0"/>
                </a:rPr>
                <a:t>P</a:t>
              </a:r>
              <a:r>
                <a:rPr lang="en-US" altLang="en-US" sz="1800" b="0" dirty="0">
                  <a:latin typeface="Arial" pitchFamily="34" charset="0"/>
                </a:rPr>
                <a:t> </a:t>
              </a:r>
              <a:r>
                <a:rPr lang="en-US" altLang="en-US" sz="1800" b="0" dirty="0">
                  <a:latin typeface="Arial" pitchFamily="34" charset="0"/>
                  <a:cs typeface="Arial" pitchFamily="34" charset="0"/>
                </a:rPr>
                <a:t>&lt; </a:t>
              </a:r>
              <a:r>
                <a:rPr lang="en-US" altLang="en-US" sz="1800" b="0" dirty="0">
                  <a:latin typeface="Arial" pitchFamily="34" charset="0"/>
                </a:rPr>
                <a:t>0.05</a:t>
              </a:r>
            </a:p>
          </p:txBody>
        </p:sp>
        <p:sp>
          <p:nvSpPr>
            <p:cNvPr id="15" name="Line 14">
              <a:extLst>
                <a:ext uri="{FF2B5EF4-FFF2-40B4-BE49-F238E27FC236}">
                  <a16:creationId xmlns:a16="http://schemas.microsoft.com/office/drawing/2014/main" id="{9DB8CD21-60E5-4819-A165-3C41EE5AFDC0}"/>
                </a:ext>
              </a:extLst>
            </p:cNvPr>
            <p:cNvSpPr>
              <a:spLocks noChangeShapeType="1"/>
            </p:cNvSpPr>
            <p:nvPr/>
          </p:nvSpPr>
          <p:spPr bwMode="auto">
            <a:xfrm>
              <a:off x="969" y="576"/>
              <a:ext cx="0" cy="240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15">
              <a:extLst>
                <a:ext uri="{FF2B5EF4-FFF2-40B4-BE49-F238E27FC236}">
                  <a16:creationId xmlns:a16="http://schemas.microsoft.com/office/drawing/2014/main" id="{826811F9-B177-446B-B660-4F9EC57073A5}"/>
                </a:ext>
              </a:extLst>
            </p:cNvPr>
            <p:cNvSpPr>
              <a:spLocks noChangeShapeType="1"/>
            </p:cNvSpPr>
            <p:nvPr/>
          </p:nvSpPr>
          <p:spPr bwMode="auto">
            <a:xfrm flipH="1" flipV="1">
              <a:off x="957" y="2987"/>
              <a:ext cx="319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16">
              <a:extLst>
                <a:ext uri="{FF2B5EF4-FFF2-40B4-BE49-F238E27FC236}">
                  <a16:creationId xmlns:a16="http://schemas.microsoft.com/office/drawing/2014/main" id="{C89DB99F-EDC7-42B8-87B4-49E7C5978A12}"/>
                </a:ext>
              </a:extLst>
            </p:cNvPr>
            <p:cNvSpPr>
              <a:spLocks noChangeShapeType="1"/>
            </p:cNvSpPr>
            <p:nvPr/>
          </p:nvSpPr>
          <p:spPr bwMode="auto">
            <a:xfrm>
              <a:off x="868" y="585"/>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17">
              <a:extLst>
                <a:ext uri="{FF2B5EF4-FFF2-40B4-BE49-F238E27FC236}">
                  <a16:creationId xmlns:a16="http://schemas.microsoft.com/office/drawing/2014/main" id="{B01B4869-1FDA-407C-8ECB-C1E0C2DF6454}"/>
                </a:ext>
              </a:extLst>
            </p:cNvPr>
            <p:cNvSpPr>
              <a:spLocks noChangeShapeType="1"/>
            </p:cNvSpPr>
            <p:nvPr/>
          </p:nvSpPr>
          <p:spPr bwMode="auto">
            <a:xfrm>
              <a:off x="873" y="1183"/>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18">
              <a:extLst>
                <a:ext uri="{FF2B5EF4-FFF2-40B4-BE49-F238E27FC236}">
                  <a16:creationId xmlns:a16="http://schemas.microsoft.com/office/drawing/2014/main" id="{DB66A5EF-9381-4BE5-AE14-C532D6651839}"/>
                </a:ext>
              </a:extLst>
            </p:cNvPr>
            <p:cNvSpPr>
              <a:spLocks noChangeShapeType="1"/>
            </p:cNvSpPr>
            <p:nvPr/>
          </p:nvSpPr>
          <p:spPr bwMode="auto">
            <a:xfrm>
              <a:off x="877" y="1782"/>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9">
              <a:extLst>
                <a:ext uri="{FF2B5EF4-FFF2-40B4-BE49-F238E27FC236}">
                  <a16:creationId xmlns:a16="http://schemas.microsoft.com/office/drawing/2014/main" id="{A610C10C-922A-4AD4-AF95-2780C30F8D86}"/>
                </a:ext>
              </a:extLst>
            </p:cNvPr>
            <p:cNvSpPr>
              <a:spLocks noChangeShapeType="1"/>
            </p:cNvSpPr>
            <p:nvPr/>
          </p:nvSpPr>
          <p:spPr bwMode="auto">
            <a:xfrm>
              <a:off x="872" y="2381"/>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20">
              <a:extLst>
                <a:ext uri="{FF2B5EF4-FFF2-40B4-BE49-F238E27FC236}">
                  <a16:creationId xmlns:a16="http://schemas.microsoft.com/office/drawing/2014/main" id="{F98F5CD9-0FC2-4549-A8CB-70694F9D3C8D}"/>
                </a:ext>
              </a:extLst>
            </p:cNvPr>
            <p:cNvSpPr>
              <a:spLocks noChangeShapeType="1"/>
            </p:cNvSpPr>
            <p:nvPr/>
          </p:nvSpPr>
          <p:spPr bwMode="auto">
            <a:xfrm>
              <a:off x="868" y="2989"/>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Line 21">
              <a:extLst>
                <a:ext uri="{FF2B5EF4-FFF2-40B4-BE49-F238E27FC236}">
                  <a16:creationId xmlns:a16="http://schemas.microsoft.com/office/drawing/2014/main" id="{DA2A5F19-FE2F-4F5F-903F-BE9926D7CE6F}"/>
                </a:ext>
              </a:extLst>
            </p:cNvPr>
            <p:cNvSpPr>
              <a:spLocks noChangeShapeType="1"/>
            </p:cNvSpPr>
            <p:nvPr/>
          </p:nvSpPr>
          <p:spPr bwMode="auto">
            <a:xfrm rot="5400000">
              <a:off x="1467" y="3039"/>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Line 22">
              <a:extLst>
                <a:ext uri="{FF2B5EF4-FFF2-40B4-BE49-F238E27FC236}">
                  <a16:creationId xmlns:a16="http://schemas.microsoft.com/office/drawing/2014/main" id="{EBFEE69C-1044-41D0-8A9C-52A5842AFA7D}"/>
                </a:ext>
              </a:extLst>
            </p:cNvPr>
            <p:cNvSpPr>
              <a:spLocks noChangeShapeType="1"/>
            </p:cNvSpPr>
            <p:nvPr/>
          </p:nvSpPr>
          <p:spPr bwMode="auto">
            <a:xfrm rot="5400000">
              <a:off x="2559" y="3025"/>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23">
              <a:extLst>
                <a:ext uri="{FF2B5EF4-FFF2-40B4-BE49-F238E27FC236}">
                  <a16:creationId xmlns:a16="http://schemas.microsoft.com/office/drawing/2014/main" id="{73F04A45-6679-4D9E-9875-B3FF01B79DAC}"/>
                </a:ext>
              </a:extLst>
            </p:cNvPr>
            <p:cNvSpPr>
              <a:spLocks noChangeShapeType="1"/>
            </p:cNvSpPr>
            <p:nvPr/>
          </p:nvSpPr>
          <p:spPr bwMode="auto">
            <a:xfrm rot="5400000">
              <a:off x="3642" y="3039"/>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Line 24">
              <a:extLst>
                <a:ext uri="{FF2B5EF4-FFF2-40B4-BE49-F238E27FC236}">
                  <a16:creationId xmlns:a16="http://schemas.microsoft.com/office/drawing/2014/main" id="{A1FEF7D0-B32B-4353-A043-191C1111E1EE}"/>
                </a:ext>
              </a:extLst>
            </p:cNvPr>
            <p:cNvSpPr>
              <a:spLocks noChangeShapeType="1"/>
            </p:cNvSpPr>
            <p:nvPr/>
          </p:nvSpPr>
          <p:spPr bwMode="auto">
            <a:xfrm>
              <a:off x="968" y="1784"/>
              <a:ext cx="3208"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 name="Oval 25">
              <a:extLst>
                <a:ext uri="{FF2B5EF4-FFF2-40B4-BE49-F238E27FC236}">
                  <a16:creationId xmlns:a16="http://schemas.microsoft.com/office/drawing/2014/main" id="{BEFFDC6E-0BBC-4A2A-A761-528E9F96E33E}"/>
                </a:ext>
              </a:extLst>
            </p:cNvPr>
            <p:cNvSpPr>
              <a:spLocks noChangeArrowheads="1"/>
            </p:cNvSpPr>
            <p:nvPr/>
          </p:nvSpPr>
          <p:spPr bwMode="auto">
            <a:xfrm>
              <a:off x="1472" y="1744"/>
              <a:ext cx="69" cy="69"/>
            </a:xfrm>
            <a:prstGeom prst="ellipse">
              <a:avLst/>
            </a:prstGeom>
            <a:solidFill>
              <a:srgbClr val="FF9900"/>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27" name="Oval 26">
              <a:extLst>
                <a:ext uri="{FF2B5EF4-FFF2-40B4-BE49-F238E27FC236}">
                  <a16:creationId xmlns:a16="http://schemas.microsoft.com/office/drawing/2014/main" id="{29CA2A92-4323-4716-99A7-2990954DB530}"/>
                </a:ext>
              </a:extLst>
            </p:cNvPr>
            <p:cNvSpPr>
              <a:spLocks noChangeArrowheads="1"/>
            </p:cNvSpPr>
            <p:nvPr/>
          </p:nvSpPr>
          <p:spPr bwMode="auto">
            <a:xfrm>
              <a:off x="2560" y="1368"/>
              <a:ext cx="69" cy="69"/>
            </a:xfrm>
            <a:prstGeom prst="ellipse">
              <a:avLst/>
            </a:prstGeom>
            <a:solidFill>
              <a:srgbClr val="FF9900"/>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28" name="Oval 27">
              <a:extLst>
                <a:ext uri="{FF2B5EF4-FFF2-40B4-BE49-F238E27FC236}">
                  <a16:creationId xmlns:a16="http://schemas.microsoft.com/office/drawing/2014/main" id="{D02DF9BC-E313-4F19-B85B-F88780E1C493}"/>
                </a:ext>
              </a:extLst>
            </p:cNvPr>
            <p:cNvSpPr>
              <a:spLocks noChangeArrowheads="1"/>
            </p:cNvSpPr>
            <p:nvPr/>
          </p:nvSpPr>
          <p:spPr bwMode="auto">
            <a:xfrm>
              <a:off x="3648" y="1808"/>
              <a:ext cx="69" cy="69"/>
            </a:xfrm>
            <a:prstGeom prst="ellipse">
              <a:avLst/>
            </a:prstGeom>
            <a:solidFill>
              <a:srgbClr val="FF9933"/>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29" name="Oval 28">
              <a:extLst>
                <a:ext uri="{FF2B5EF4-FFF2-40B4-BE49-F238E27FC236}">
                  <a16:creationId xmlns:a16="http://schemas.microsoft.com/office/drawing/2014/main" id="{157934C3-DF38-4AFF-86D3-786B39814100}"/>
                </a:ext>
              </a:extLst>
            </p:cNvPr>
            <p:cNvSpPr>
              <a:spLocks noChangeArrowheads="1"/>
            </p:cNvSpPr>
            <p:nvPr/>
          </p:nvSpPr>
          <p:spPr bwMode="auto">
            <a:xfrm>
              <a:off x="2560" y="1792"/>
              <a:ext cx="69" cy="69"/>
            </a:xfrm>
            <a:prstGeom prst="ellipse">
              <a:avLst/>
            </a:prstGeom>
            <a:solidFill>
              <a:schemeClr val="bg1"/>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30" name="Oval 29">
              <a:extLst>
                <a:ext uri="{FF2B5EF4-FFF2-40B4-BE49-F238E27FC236}">
                  <a16:creationId xmlns:a16="http://schemas.microsoft.com/office/drawing/2014/main" id="{8029AEAA-B920-49B1-A97D-72C6E6710FA9}"/>
                </a:ext>
              </a:extLst>
            </p:cNvPr>
            <p:cNvSpPr>
              <a:spLocks noChangeArrowheads="1"/>
            </p:cNvSpPr>
            <p:nvPr/>
          </p:nvSpPr>
          <p:spPr bwMode="auto">
            <a:xfrm>
              <a:off x="3648" y="1896"/>
              <a:ext cx="69" cy="69"/>
            </a:xfrm>
            <a:prstGeom prst="ellipse">
              <a:avLst/>
            </a:prstGeom>
            <a:solidFill>
              <a:schemeClr val="bg1"/>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31" name="Line 30">
              <a:extLst>
                <a:ext uri="{FF2B5EF4-FFF2-40B4-BE49-F238E27FC236}">
                  <a16:creationId xmlns:a16="http://schemas.microsoft.com/office/drawing/2014/main" id="{F1FE5316-B129-44B9-BEA0-F5A6C4902C9E}"/>
                </a:ext>
              </a:extLst>
            </p:cNvPr>
            <p:cNvSpPr>
              <a:spLocks noChangeShapeType="1"/>
            </p:cNvSpPr>
            <p:nvPr/>
          </p:nvSpPr>
          <p:spPr bwMode="auto">
            <a:xfrm>
              <a:off x="2547" y="1191"/>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2" name="Line 31">
              <a:extLst>
                <a:ext uri="{FF2B5EF4-FFF2-40B4-BE49-F238E27FC236}">
                  <a16:creationId xmlns:a16="http://schemas.microsoft.com/office/drawing/2014/main" id="{AE982340-42AD-42E6-A547-A4839FEA47F3}"/>
                </a:ext>
              </a:extLst>
            </p:cNvPr>
            <p:cNvSpPr>
              <a:spLocks noChangeShapeType="1"/>
            </p:cNvSpPr>
            <p:nvPr/>
          </p:nvSpPr>
          <p:spPr bwMode="auto">
            <a:xfrm>
              <a:off x="2545" y="1631"/>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 name="Line 32">
              <a:extLst>
                <a:ext uri="{FF2B5EF4-FFF2-40B4-BE49-F238E27FC236}">
                  <a16:creationId xmlns:a16="http://schemas.microsoft.com/office/drawing/2014/main" id="{751E5AC1-BE10-440B-94F6-15F7749B9660}"/>
                </a:ext>
              </a:extLst>
            </p:cNvPr>
            <p:cNvSpPr>
              <a:spLocks noChangeShapeType="1"/>
            </p:cNvSpPr>
            <p:nvPr/>
          </p:nvSpPr>
          <p:spPr bwMode="auto">
            <a:xfrm>
              <a:off x="2547" y="1689"/>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Line 33">
              <a:extLst>
                <a:ext uri="{FF2B5EF4-FFF2-40B4-BE49-F238E27FC236}">
                  <a16:creationId xmlns:a16="http://schemas.microsoft.com/office/drawing/2014/main" id="{9E913FCF-D9B2-463E-93D6-844644A38949}"/>
                </a:ext>
              </a:extLst>
            </p:cNvPr>
            <p:cNvSpPr>
              <a:spLocks noChangeShapeType="1"/>
            </p:cNvSpPr>
            <p:nvPr/>
          </p:nvSpPr>
          <p:spPr bwMode="auto">
            <a:xfrm>
              <a:off x="2545" y="1975"/>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 name="Line 34">
              <a:extLst>
                <a:ext uri="{FF2B5EF4-FFF2-40B4-BE49-F238E27FC236}">
                  <a16:creationId xmlns:a16="http://schemas.microsoft.com/office/drawing/2014/main" id="{3FF5277E-4D07-45BF-B9B5-EF19BA5B0DB2}"/>
                </a:ext>
              </a:extLst>
            </p:cNvPr>
            <p:cNvSpPr>
              <a:spLocks noChangeShapeType="1"/>
            </p:cNvSpPr>
            <p:nvPr/>
          </p:nvSpPr>
          <p:spPr bwMode="auto">
            <a:xfrm>
              <a:off x="3633" y="1447"/>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 name="Line 35">
              <a:extLst>
                <a:ext uri="{FF2B5EF4-FFF2-40B4-BE49-F238E27FC236}">
                  <a16:creationId xmlns:a16="http://schemas.microsoft.com/office/drawing/2014/main" id="{C79E6EC2-37BB-4085-BCE3-F69B447E98E0}"/>
                </a:ext>
              </a:extLst>
            </p:cNvPr>
            <p:cNvSpPr>
              <a:spLocks noChangeShapeType="1"/>
            </p:cNvSpPr>
            <p:nvPr/>
          </p:nvSpPr>
          <p:spPr bwMode="auto">
            <a:xfrm>
              <a:off x="3635" y="2119"/>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 name="Line 36">
              <a:extLst>
                <a:ext uri="{FF2B5EF4-FFF2-40B4-BE49-F238E27FC236}">
                  <a16:creationId xmlns:a16="http://schemas.microsoft.com/office/drawing/2014/main" id="{4CE51DFD-E200-4D65-915B-CD0C8C49B517}"/>
                </a:ext>
              </a:extLst>
            </p:cNvPr>
            <p:cNvSpPr>
              <a:spLocks noChangeShapeType="1"/>
            </p:cNvSpPr>
            <p:nvPr/>
          </p:nvSpPr>
          <p:spPr bwMode="auto">
            <a:xfrm>
              <a:off x="3633" y="1751"/>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 name="Line 37">
              <a:extLst>
                <a:ext uri="{FF2B5EF4-FFF2-40B4-BE49-F238E27FC236}">
                  <a16:creationId xmlns:a16="http://schemas.microsoft.com/office/drawing/2014/main" id="{31A7E0F2-64FB-45CB-8DE0-1B65AA4B9521}"/>
                </a:ext>
              </a:extLst>
            </p:cNvPr>
            <p:cNvSpPr>
              <a:spLocks noChangeShapeType="1"/>
            </p:cNvSpPr>
            <p:nvPr/>
          </p:nvSpPr>
          <p:spPr bwMode="auto">
            <a:xfrm>
              <a:off x="3633" y="2255"/>
              <a:ext cx="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Text Box 38">
              <a:extLst>
                <a:ext uri="{FF2B5EF4-FFF2-40B4-BE49-F238E27FC236}">
                  <a16:creationId xmlns:a16="http://schemas.microsoft.com/office/drawing/2014/main" id="{DF0A9147-94D6-43EB-BDA3-D856E8D0EB4D}"/>
                </a:ext>
              </a:extLst>
            </p:cNvPr>
            <p:cNvSpPr txBox="1">
              <a:spLocks noChangeArrowheads="1"/>
            </p:cNvSpPr>
            <p:nvPr/>
          </p:nvSpPr>
          <p:spPr bwMode="auto">
            <a:xfrm>
              <a:off x="496" y="472"/>
              <a:ext cx="50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100</a:t>
              </a:r>
            </a:p>
          </p:txBody>
        </p:sp>
        <p:sp>
          <p:nvSpPr>
            <p:cNvPr id="40" name="Text Box 39">
              <a:extLst>
                <a:ext uri="{FF2B5EF4-FFF2-40B4-BE49-F238E27FC236}">
                  <a16:creationId xmlns:a16="http://schemas.microsoft.com/office/drawing/2014/main" id="{696DCA8F-E8AE-4E39-8E4C-066FADA45BC0}"/>
                </a:ext>
              </a:extLst>
            </p:cNvPr>
            <p:cNvSpPr txBox="1">
              <a:spLocks noChangeArrowheads="1"/>
            </p:cNvSpPr>
            <p:nvPr/>
          </p:nvSpPr>
          <p:spPr bwMode="auto">
            <a:xfrm>
              <a:off x="681" y="1656"/>
              <a:ext cx="30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0</a:t>
              </a:r>
            </a:p>
          </p:txBody>
        </p:sp>
        <p:sp>
          <p:nvSpPr>
            <p:cNvPr id="41" name="Text Box 40">
              <a:extLst>
                <a:ext uri="{FF2B5EF4-FFF2-40B4-BE49-F238E27FC236}">
                  <a16:creationId xmlns:a16="http://schemas.microsoft.com/office/drawing/2014/main" id="{61477148-AB3E-4653-A7C1-5AED8F0DB03D}"/>
                </a:ext>
              </a:extLst>
            </p:cNvPr>
            <p:cNvSpPr txBox="1">
              <a:spLocks noChangeArrowheads="1"/>
            </p:cNvSpPr>
            <p:nvPr/>
          </p:nvSpPr>
          <p:spPr bwMode="auto">
            <a:xfrm>
              <a:off x="530" y="2255"/>
              <a:ext cx="42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-50</a:t>
              </a:r>
            </a:p>
          </p:txBody>
        </p:sp>
        <p:sp>
          <p:nvSpPr>
            <p:cNvPr id="42" name="Text Box 41">
              <a:extLst>
                <a:ext uri="{FF2B5EF4-FFF2-40B4-BE49-F238E27FC236}">
                  <a16:creationId xmlns:a16="http://schemas.microsoft.com/office/drawing/2014/main" id="{CE3F1B64-0268-4A1F-9ED8-7828C034308C}"/>
                </a:ext>
              </a:extLst>
            </p:cNvPr>
            <p:cNvSpPr txBox="1">
              <a:spLocks noChangeArrowheads="1"/>
            </p:cNvSpPr>
            <p:nvPr/>
          </p:nvSpPr>
          <p:spPr bwMode="auto">
            <a:xfrm>
              <a:off x="448" y="2863"/>
              <a:ext cx="471"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-100</a:t>
              </a:r>
            </a:p>
          </p:txBody>
        </p:sp>
        <p:sp>
          <p:nvSpPr>
            <p:cNvPr id="43" name="Text Box 42">
              <a:extLst>
                <a:ext uri="{FF2B5EF4-FFF2-40B4-BE49-F238E27FC236}">
                  <a16:creationId xmlns:a16="http://schemas.microsoft.com/office/drawing/2014/main" id="{BA4CC58C-D3DF-4CC8-A1EA-EB1E9453589F}"/>
                </a:ext>
              </a:extLst>
            </p:cNvPr>
            <p:cNvSpPr txBox="1">
              <a:spLocks noChangeArrowheads="1"/>
            </p:cNvSpPr>
            <p:nvPr/>
          </p:nvSpPr>
          <p:spPr bwMode="auto">
            <a:xfrm>
              <a:off x="584" y="1056"/>
              <a:ext cx="360"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50</a:t>
              </a:r>
            </a:p>
          </p:txBody>
        </p:sp>
        <p:sp>
          <p:nvSpPr>
            <p:cNvPr id="44" name="Text Box 43">
              <a:extLst>
                <a:ext uri="{FF2B5EF4-FFF2-40B4-BE49-F238E27FC236}">
                  <a16:creationId xmlns:a16="http://schemas.microsoft.com/office/drawing/2014/main" id="{9B4AFDE6-BC4F-4E55-8A89-90EA179F6156}"/>
                </a:ext>
              </a:extLst>
            </p:cNvPr>
            <p:cNvSpPr txBox="1">
              <a:spLocks noChangeArrowheads="1"/>
            </p:cNvSpPr>
            <p:nvPr/>
          </p:nvSpPr>
          <p:spPr bwMode="auto">
            <a:xfrm>
              <a:off x="2505" y="968"/>
              <a:ext cx="304" cy="2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2000" b="0" dirty="0">
                  <a:latin typeface="Arial" pitchFamily="34" charset="0"/>
                </a:rPr>
                <a:t>*</a:t>
              </a:r>
            </a:p>
          </p:txBody>
        </p:sp>
        <p:sp>
          <p:nvSpPr>
            <p:cNvPr id="45" name="Text Box 44">
              <a:extLst>
                <a:ext uri="{FF2B5EF4-FFF2-40B4-BE49-F238E27FC236}">
                  <a16:creationId xmlns:a16="http://schemas.microsoft.com/office/drawing/2014/main" id="{7D030C22-C6A7-45CF-9A17-5197CBD53434}"/>
                </a:ext>
              </a:extLst>
            </p:cNvPr>
            <p:cNvSpPr txBox="1">
              <a:spLocks noChangeArrowheads="1"/>
            </p:cNvSpPr>
            <p:nvPr/>
          </p:nvSpPr>
          <p:spPr bwMode="auto">
            <a:xfrm>
              <a:off x="1007" y="3136"/>
              <a:ext cx="100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gn="ctr">
                <a:lnSpc>
                  <a:spcPct val="100000"/>
                </a:lnSpc>
                <a:spcBef>
                  <a:spcPct val="50000"/>
                </a:spcBef>
              </a:pPr>
              <a:r>
                <a:rPr lang="en-US" altLang="en-US" sz="1600" b="0" dirty="0">
                  <a:latin typeface="Arial" pitchFamily="34" charset="0"/>
                </a:rPr>
                <a:t>Baseline</a:t>
              </a:r>
            </a:p>
          </p:txBody>
        </p:sp>
        <p:sp>
          <p:nvSpPr>
            <p:cNvPr id="46" name="Text Box 45">
              <a:extLst>
                <a:ext uri="{FF2B5EF4-FFF2-40B4-BE49-F238E27FC236}">
                  <a16:creationId xmlns:a16="http://schemas.microsoft.com/office/drawing/2014/main" id="{1665BD45-8078-4DFB-9E1A-D159292448B0}"/>
                </a:ext>
              </a:extLst>
            </p:cNvPr>
            <p:cNvSpPr txBox="1">
              <a:spLocks noChangeArrowheads="1"/>
            </p:cNvSpPr>
            <p:nvPr/>
          </p:nvSpPr>
          <p:spPr bwMode="auto">
            <a:xfrm>
              <a:off x="3184" y="3144"/>
              <a:ext cx="100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gn="ctr">
                <a:lnSpc>
                  <a:spcPct val="100000"/>
                </a:lnSpc>
                <a:spcBef>
                  <a:spcPct val="50000"/>
                </a:spcBef>
              </a:pPr>
              <a:r>
                <a:rPr lang="en-US" altLang="en-US" sz="1600" b="0" dirty="0">
                  <a:latin typeface="Arial" pitchFamily="34" charset="0"/>
                </a:rPr>
                <a:t>26 Weeks</a:t>
              </a:r>
            </a:p>
          </p:txBody>
        </p:sp>
        <p:sp>
          <p:nvSpPr>
            <p:cNvPr id="47" name="Text Box 46">
              <a:extLst>
                <a:ext uri="{FF2B5EF4-FFF2-40B4-BE49-F238E27FC236}">
                  <a16:creationId xmlns:a16="http://schemas.microsoft.com/office/drawing/2014/main" id="{23EA611A-0428-45EC-B921-FA287CABCC2B}"/>
                </a:ext>
              </a:extLst>
            </p:cNvPr>
            <p:cNvSpPr txBox="1">
              <a:spLocks noChangeArrowheads="1"/>
            </p:cNvSpPr>
            <p:nvPr/>
          </p:nvSpPr>
          <p:spPr bwMode="auto">
            <a:xfrm>
              <a:off x="2096" y="3136"/>
              <a:ext cx="100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gn="ctr">
                <a:lnSpc>
                  <a:spcPct val="100000"/>
                </a:lnSpc>
                <a:spcBef>
                  <a:spcPct val="50000"/>
                </a:spcBef>
              </a:pPr>
              <a:r>
                <a:rPr lang="en-US" altLang="en-US" sz="1600" b="0" dirty="0">
                  <a:latin typeface="Arial" pitchFamily="34" charset="0"/>
                </a:rPr>
                <a:t>9 Weeks</a:t>
              </a:r>
            </a:p>
          </p:txBody>
        </p:sp>
        <p:sp>
          <p:nvSpPr>
            <p:cNvPr id="48" name="Text Box 47">
              <a:extLst>
                <a:ext uri="{FF2B5EF4-FFF2-40B4-BE49-F238E27FC236}">
                  <a16:creationId xmlns:a16="http://schemas.microsoft.com/office/drawing/2014/main" id="{57BADB7E-1D4A-4937-8D10-A75F40EB11CE}"/>
                </a:ext>
              </a:extLst>
            </p:cNvPr>
            <p:cNvSpPr txBox="1">
              <a:spLocks noChangeArrowheads="1"/>
            </p:cNvSpPr>
            <p:nvPr/>
          </p:nvSpPr>
          <p:spPr bwMode="auto">
            <a:xfrm rot="-5400000">
              <a:off x="-978" y="1674"/>
              <a:ext cx="248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gn="ctr">
                <a:lnSpc>
                  <a:spcPct val="100000"/>
                </a:lnSpc>
                <a:spcBef>
                  <a:spcPct val="50000"/>
                </a:spcBef>
              </a:pPr>
              <a:r>
                <a:rPr lang="en-US" altLang="en-US" sz="1600" dirty="0">
                  <a:latin typeface="Arial" pitchFamily="34" charset="0"/>
                </a:rPr>
                <a:t>Change in 6MWD (m)</a:t>
              </a:r>
            </a:p>
          </p:txBody>
        </p:sp>
        <p:sp>
          <p:nvSpPr>
            <p:cNvPr id="49" name="Text Box 48">
              <a:extLst>
                <a:ext uri="{FF2B5EF4-FFF2-40B4-BE49-F238E27FC236}">
                  <a16:creationId xmlns:a16="http://schemas.microsoft.com/office/drawing/2014/main" id="{DF3A5EB2-33C4-4CB3-827D-21880907D3C6}"/>
                </a:ext>
              </a:extLst>
            </p:cNvPr>
            <p:cNvSpPr txBox="1">
              <a:spLocks noChangeArrowheads="1"/>
            </p:cNvSpPr>
            <p:nvPr/>
          </p:nvSpPr>
          <p:spPr bwMode="auto">
            <a:xfrm>
              <a:off x="3406" y="557"/>
              <a:ext cx="1183" cy="4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pPr>
                <a:lnSpc>
                  <a:spcPct val="100000"/>
                </a:lnSpc>
                <a:spcBef>
                  <a:spcPct val="50000"/>
                </a:spcBef>
              </a:pPr>
              <a:r>
                <a:rPr lang="en-US" altLang="en-US" sz="1600" b="0" dirty="0">
                  <a:latin typeface="Arial" pitchFamily="34" charset="0"/>
                </a:rPr>
                <a:t>Control</a:t>
              </a:r>
              <a:br>
                <a:rPr lang="en-US" altLang="en-US" sz="1600" b="0" dirty="0">
                  <a:latin typeface="Arial" pitchFamily="34" charset="0"/>
                </a:rPr>
              </a:br>
              <a:r>
                <a:rPr lang="en-US" altLang="en-US" sz="1600" b="0" dirty="0">
                  <a:latin typeface="Arial" pitchFamily="34" charset="0"/>
                </a:rPr>
                <a:t>Exercise</a:t>
              </a:r>
            </a:p>
          </p:txBody>
        </p:sp>
        <p:sp>
          <p:nvSpPr>
            <p:cNvPr id="50" name="Line 49">
              <a:extLst>
                <a:ext uri="{FF2B5EF4-FFF2-40B4-BE49-F238E27FC236}">
                  <a16:creationId xmlns:a16="http://schemas.microsoft.com/office/drawing/2014/main" id="{6B702884-38AD-48C9-AC48-7093A72F0366}"/>
                </a:ext>
              </a:extLst>
            </p:cNvPr>
            <p:cNvSpPr>
              <a:spLocks noChangeShapeType="1"/>
            </p:cNvSpPr>
            <p:nvPr/>
          </p:nvSpPr>
          <p:spPr bwMode="auto">
            <a:xfrm>
              <a:off x="3016" y="712"/>
              <a:ext cx="4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Oval 50">
              <a:extLst>
                <a:ext uri="{FF2B5EF4-FFF2-40B4-BE49-F238E27FC236}">
                  <a16:creationId xmlns:a16="http://schemas.microsoft.com/office/drawing/2014/main" id="{FE198C05-D566-43EB-A66C-A2EBA3041D70}"/>
                </a:ext>
              </a:extLst>
            </p:cNvPr>
            <p:cNvSpPr>
              <a:spLocks noChangeArrowheads="1"/>
            </p:cNvSpPr>
            <p:nvPr/>
          </p:nvSpPr>
          <p:spPr bwMode="auto">
            <a:xfrm>
              <a:off x="3184" y="672"/>
              <a:ext cx="69" cy="69"/>
            </a:xfrm>
            <a:prstGeom prst="ellipse">
              <a:avLst/>
            </a:prstGeom>
            <a:solidFill>
              <a:schemeClr val="bg1"/>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sp>
          <p:nvSpPr>
            <p:cNvPr id="52" name="Line 51">
              <a:extLst>
                <a:ext uri="{FF2B5EF4-FFF2-40B4-BE49-F238E27FC236}">
                  <a16:creationId xmlns:a16="http://schemas.microsoft.com/office/drawing/2014/main" id="{60975542-45B0-4BFC-A673-E3E5E6D3C75A}"/>
                </a:ext>
              </a:extLst>
            </p:cNvPr>
            <p:cNvSpPr>
              <a:spLocks noChangeShapeType="1"/>
            </p:cNvSpPr>
            <p:nvPr/>
          </p:nvSpPr>
          <p:spPr bwMode="auto">
            <a:xfrm>
              <a:off x="3016" y="904"/>
              <a:ext cx="4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Oval 52">
              <a:extLst>
                <a:ext uri="{FF2B5EF4-FFF2-40B4-BE49-F238E27FC236}">
                  <a16:creationId xmlns:a16="http://schemas.microsoft.com/office/drawing/2014/main" id="{C00B1A0E-BB2F-44D4-A2F3-725D6D0B9DEC}"/>
                </a:ext>
              </a:extLst>
            </p:cNvPr>
            <p:cNvSpPr>
              <a:spLocks noChangeArrowheads="1"/>
            </p:cNvSpPr>
            <p:nvPr/>
          </p:nvSpPr>
          <p:spPr bwMode="auto">
            <a:xfrm>
              <a:off x="3184" y="864"/>
              <a:ext cx="69" cy="69"/>
            </a:xfrm>
            <a:prstGeom prst="ellipse">
              <a:avLst/>
            </a:prstGeom>
            <a:solidFill>
              <a:srgbClr val="FF9933"/>
            </a:solidFill>
            <a:ln w="9525">
              <a:solidFill>
                <a:schemeClr val="tx1"/>
              </a:solidFill>
              <a:round/>
              <a:headEnd/>
              <a:tailEnd/>
            </a:ln>
          </p:spPr>
          <p:txBody>
            <a:bodyPr wrap="none" anchor="ctr"/>
            <a:lstStyle>
              <a:lvl1pPr>
                <a:defRPr sz="2400" b="1">
                  <a:solidFill>
                    <a:schemeClr val="tx1"/>
                  </a:solidFill>
                  <a:latin typeface="Helvetica" charset="0"/>
                  <a:ea typeface="MS PGothic" pitchFamily="34" charset="-128"/>
                </a:defRPr>
              </a:lvl1pPr>
              <a:lvl2pPr marL="742950" indent="-285750">
                <a:defRPr sz="2400" b="1">
                  <a:solidFill>
                    <a:schemeClr val="tx1"/>
                  </a:solidFill>
                  <a:latin typeface="Helvetica" charset="0"/>
                  <a:ea typeface="MS PGothic" pitchFamily="34" charset="-128"/>
                </a:defRPr>
              </a:lvl2pPr>
              <a:lvl3pPr marL="1143000" indent="-228600">
                <a:defRPr sz="2400" b="1">
                  <a:solidFill>
                    <a:schemeClr val="tx1"/>
                  </a:solidFill>
                  <a:latin typeface="Helvetica" charset="0"/>
                  <a:ea typeface="MS PGothic" pitchFamily="34" charset="-128"/>
                </a:defRPr>
              </a:lvl3pPr>
              <a:lvl4pPr marL="1600200" indent="-228600">
                <a:defRPr sz="2400" b="1">
                  <a:solidFill>
                    <a:schemeClr val="tx1"/>
                  </a:solidFill>
                  <a:latin typeface="Helvetica" charset="0"/>
                  <a:ea typeface="MS PGothic" pitchFamily="34" charset="-128"/>
                </a:defRPr>
              </a:lvl4pPr>
              <a:lvl5pPr marL="2057400" indent="-228600">
                <a:defRPr sz="2400" b="1">
                  <a:solidFill>
                    <a:schemeClr val="tx1"/>
                  </a:solidFill>
                  <a:latin typeface="Helvetica" charset="0"/>
                  <a:ea typeface="MS PGothic" pitchFamily="34" charset="-128"/>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MS PGothic" pitchFamily="34" charset="-128"/>
                </a:defRPr>
              </a:lvl9pPr>
            </a:lstStyle>
            <a:p>
              <a:endParaRPr lang="en-US" altLang="en-US" sz="1800" dirty="0"/>
            </a:p>
          </p:txBody>
        </p:sp>
      </p:grpSp>
    </p:spTree>
    <p:extLst>
      <p:ext uri="{BB962C8B-B14F-4D97-AF65-F5344CB8AC3E}">
        <p14:creationId xmlns:p14="http://schemas.microsoft.com/office/powerpoint/2010/main" val="32677437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1E63-13D9-4AEA-AB2D-75D2259A4588}"/>
              </a:ext>
            </a:extLst>
          </p:cNvPr>
          <p:cNvSpPr>
            <a:spLocks noGrp="1"/>
          </p:cNvSpPr>
          <p:nvPr>
            <p:ph type="title"/>
          </p:nvPr>
        </p:nvSpPr>
        <p:spPr/>
        <p:txBody>
          <a:bodyPr>
            <a:noAutofit/>
          </a:bodyPr>
          <a:lstStyle/>
          <a:p>
            <a:r>
              <a:rPr lang="en-US" dirty="0"/>
              <a:t>Adult Lung Transplants: Kaplan-Meier Survival by Era</a:t>
            </a:r>
            <a:r>
              <a:rPr lang="en-US" sz="3000" b="0" dirty="0"/>
              <a:t> (Transplants: January 1990 – June 2015)</a:t>
            </a:r>
            <a:endParaRPr lang="en-US" dirty="0"/>
          </a:p>
        </p:txBody>
      </p:sp>
      <p:sp>
        <p:nvSpPr>
          <p:cNvPr id="4" name="Text Placeholder 3">
            <a:extLst>
              <a:ext uri="{FF2B5EF4-FFF2-40B4-BE49-F238E27FC236}">
                <a16:creationId xmlns:a16="http://schemas.microsoft.com/office/drawing/2014/main" id="{8F7786F2-1FA5-4961-ADCB-F65B09290746}"/>
              </a:ext>
            </a:extLst>
          </p:cNvPr>
          <p:cNvSpPr>
            <a:spLocks noGrp="1"/>
          </p:cNvSpPr>
          <p:nvPr>
            <p:ph type="body" sz="quarter" idx="10"/>
          </p:nvPr>
        </p:nvSpPr>
        <p:spPr/>
        <p:txBody>
          <a:bodyPr/>
          <a:lstStyle/>
          <a:p>
            <a:r>
              <a:rPr lang="en-US" dirty="0"/>
              <a:t>International Society for Heart and Lung Transplantation. http://www.ishlt.org/registries/slides.asp?slides=heartLungRegistry. Accessed December 28, 2017.</a:t>
            </a:r>
          </a:p>
        </p:txBody>
      </p:sp>
      <p:graphicFrame>
        <p:nvGraphicFramePr>
          <p:cNvPr id="6" name="Content Placeholder 3">
            <a:extLst>
              <a:ext uri="{FF2B5EF4-FFF2-40B4-BE49-F238E27FC236}">
                <a16:creationId xmlns:a16="http://schemas.microsoft.com/office/drawing/2014/main" id="{839D13CC-6A85-4BD5-82A5-B007E8F60AAE}"/>
              </a:ext>
            </a:extLst>
          </p:cNvPr>
          <p:cNvGraphicFramePr>
            <a:graphicFrameLocks noGrp="1"/>
          </p:cNvGraphicFramePr>
          <p:nvPr>
            <p:ph idx="1"/>
            <p:extLst/>
          </p:nvPr>
        </p:nvGraphicFramePr>
        <p:xfrm>
          <a:off x="609600" y="1371600"/>
          <a:ext cx="1097280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7" name="median_survival">
            <a:extLst>
              <a:ext uri="{FF2B5EF4-FFF2-40B4-BE49-F238E27FC236}">
                <a16:creationId xmlns:a16="http://schemas.microsoft.com/office/drawing/2014/main" id="{B9B7AA6D-FDAA-49CF-86A7-106122587B00}"/>
              </a:ext>
            </a:extLst>
          </p:cNvPr>
          <p:cNvSpPr txBox="1"/>
          <p:nvPr/>
        </p:nvSpPr>
        <p:spPr>
          <a:xfrm>
            <a:off x="8280400" y="1460686"/>
            <a:ext cx="2760133" cy="990612"/>
          </a:xfrm>
          <a:prstGeom prst="rect">
            <a:avLst/>
          </a:prstGeom>
          <a:solidFill>
            <a:schemeClr val="bg1">
              <a:alpha val="1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Median survival (years):</a:t>
            </a:r>
          </a:p>
          <a:p>
            <a:r>
              <a:rPr lang="en-US" sz="1400" b="1" dirty="0"/>
              <a:t>1990-1998: 4.2; Conditional=7.1</a:t>
            </a:r>
          </a:p>
          <a:p>
            <a:r>
              <a:rPr lang="en-US" sz="1400" b="1" dirty="0"/>
              <a:t>1999-2008: 6.1; Conditional=8.5</a:t>
            </a:r>
          </a:p>
          <a:p>
            <a:r>
              <a:rPr lang="en-US" sz="1400" b="1" dirty="0"/>
              <a:t>2009-6/2015: NA; Conditional=NA</a:t>
            </a:r>
          </a:p>
        </p:txBody>
      </p:sp>
      <p:sp>
        <p:nvSpPr>
          <p:cNvPr id="8" name="pvalues">
            <a:extLst>
              <a:ext uri="{FF2B5EF4-FFF2-40B4-BE49-F238E27FC236}">
                <a16:creationId xmlns:a16="http://schemas.microsoft.com/office/drawing/2014/main" id="{55D47AD6-393C-4EE4-8588-C46E5424B85C}"/>
              </a:ext>
            </a:extLst>
          </p:cNvPr>
          <p:cNvSpPr txBox="1"/>
          <p:nvPr/>
        </p:nvSpPr>
        <p:spPr>
          <a:xfrm>
            <a:off x="8280470" y="2549387"/>
            <a:ext cx="3124200" cy="646331"/>
          </a:xfrm>
          <a:prstGeom prst="rect">
            <a:avLst/>
          </a:prstGeom>
          <a:noFill/>
        </p:spPr>
        <p:txBody>
          <a:bodyPr wrap="square" rtlCol="0">
            <a:spAutoFit/>
          </a:bodyPr>
          <a:lstStyle/>
          <a:p>
            <a:r>
              <a:rPr lang="en-US" sz="1200" b="1" dirty="0"/>
              <a:t>1990-1998 vs 1999-2008: </a:t>
            </a:r>
            <a:r>
              <a:rPr lang="en-US" sz="1200" b="1" i="1" dirty="0"/>
              <a:t>P</a:t>
            </a:r>
            <a:r>
              <a:rPr lang="en-US" sz="1200" b="1" dirty="0"/>
              <a:t>&lt;0.0001</a:t>
            </a:r>
          </a:p>
          <a:p>
            <a:r>
              <a:rPr lang="en-US" sz="1200" b="1" dirty="0"/>
              <a:t>1990-1998 vs 2009-6/2015: </a:t>
            </a:r>
            <a:r>
              <a:rPr lang="en-US" sz="1200" b="1" i="1" dirty="0"/>
              <a:t>P</a:t>
            </a:r>
            <a:r>
              <a:rPr lang="en-US" sz="1200" b="1" dirty="0"/>
              <a:t>&lt;0.0001</a:t>
            </a:r>
          </a:p>
          <a:p>
            <a:r>
              <a:rPr lang="en-US" sz="1200" b="1" dirty="0"/>
              <a:t>1999-2008 vs 2009-6/2015: </a:t>
            </a:r>
            <a:r>
              <a:rPr lang="en-US" sz="1200" b="1" i="1" dirty="0"/>
              <a:t>P</a:t>
            </a:r>
            <a:r>
              <a:rPr lang="en-US" sz="1200" b="1" dirty="0"/>
              <a:t>&lt;0.0001</a:t>
            </a:r>
          </a:p>
        </p:txBody>
      </p:sp>
    </p:spTree>
    <p:extLst>
      <p:ext uri="{BB962C8B-B14F-4D97-AF65-F5344CB8AC3E}">
        <p14:creationId xmlns:p14="http://schemas.microsoft.com/office/powerpoint/2010/main" val="38062093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68B9-8CEE-4686-B566-3964ABE5BE90}"/>
              </a:ext>
            </a:extLst>
          </p:cNvPr>
          <p:cNvSpPr>
            <a:spLocks noGrp="1"/>
          </p:cNvSpPr>
          <p:nvPr>
            <p:ph type="title"/>
          </p:nvPr>
        </p:nvSpPr>
        <p:spPr/>
        <p:txBody>
          <a:bodyPr>
            <a:noAutofit/>
          </a:bodyPr>
          <a:lstStyle/>
          <a:p>
            <a:r>
              <a:rPr lang="en-US" dirty="0"/>
              <a:t>Lung Transplantation: General Candidacy Considerations</a:t>
            </a:r>
          </a:p>
        </p:txBody>
      </p:sp>
      <p:sp>
        <p:nvSpPr>
          <p:cNvPr id="3" name="Content Placeholder 2">
            <a:extLst>
              <a:ext uri="{FF2B5EF4-FFF2-40B4-BE49-F238E27FC236}">
                <a16:creationId xmlns:a16="http://schemas.microsoft.com/office/drawing/2014/main" id="{DC0D9730-CF8F-4BDF-AF27-66EC32E9581D}"/>
              </a:ext>
            </a:extLst>
          </p:cNvPr>
          <p:cNvSpPr>
            <a:spLocks noGrp="1"/>
          </p:cNvSpPr>
          <p:nvPr>
            <p:ph idx="1"/>
          </p:nvPr>
        </p:nvSpPr>
        <p:spPr/>
        <p:txBody>
          <a:bodyPr/>
          <a:lstStyle/>
          <a:p>
            <a:pPr marL="0" indent="0">
              <a:spcBef>
                <a:spcPts val="3000"/>
              </a:spcBef>
              <a:buNone/>
            </a:pPr>
            <a:r>
              <a:rPr lang="en-US" dirty="0"/>
              <a:t>Lung transplantation should be considered for adults with chronic, end-stage lung disease who meet all the following general criteria:</a:t>
            </a:r>
          </a:p>
          <a:p>
            <a:pPr marL="514350" indent="-514350">
              <a:spcBef>
                <a:spcPts val="3000"/>
              </a:spcBef>
              <a:buFont typeface="+mj-lt"/>
              <a:buAutoNum type="arabicPeriod"/>
            </a:pPr>
            <a:r>
              <a:rPr lang="en-US" dirty="0"/>
              <a:t>High (&gt;50%) risk of death due to lung disease within 2 years</a:t>
            </a:r>
          </a:p>
          <a:p>
            <a:pPr marL="514350" indent="-514350">
              <a:spcBef>
                <a:spcPts val="3000"/>
              </a:spcBef>
              <a:buFont typeface="+mj-lt"/>
              <a:buAutoNum type="arabicPeriod"/>
            </a:pPr>
            <a:r>
              <a:rPr lang="en-US" dirty="0"/>
              <a:t>High (&gt;80%) likelihood of surviving at least 90 days after lung transplantation</a:t>
            </a:r>
          </a:p>
          <a:p>
            <a:pPr marL="514350" indent="-514350">
              <a:spcBef>
                <a:spcPts val="3000"/>
              </a:spcBef>
              <a:buFont typeface="+mj-lt"/>
              <a:buAutoNum type="arabicPeriod"/>
            </a:pPr>
            <a:r>
              <a:rPr lang="en-US" dirty="0"/>
              <a:t>High (&gt;80%) likelihood of 5-year post-transplant survival from a general medical perspective provided there is adequate graft function</a:t>
            </a:r>
          </a:p>
        </p:txBody>
      </p:sp>
      <p:sp>
        <p:nvSpPr>
          <p:cNvPr id="4" name="Text Placeholder 3">
            <a:extLst>
              <a:ext uri="{FF2B5EF4-FFF2-40B4-BE49-F238E27FC236}">
                <a16:creationId xmlns:a16="http://schemas.microsoft.com/office/drawing/2014/main" id="{298A69EF-08F8-41CE-9480-5312949F5E86}"/>
              </a:ext>
            </a:extLst>
          </p:cNvPr>
          <p:cNvSpPr>
            <a:spLocks noGrp="1"/>
          </p:cNvSpPr>
          <p:nvPr>
            <p:ph type="body" sz="quarter" idx="10"/>
          </p:nvPr>
        </p:nvSpPr>
        <p:spPr/>
        <p:txBody>
          <a:bodyPr/>
          <a:lstStyle/>
          <a:p>
            <a:r>
              <a:rPr lang="nb-NO" dirty="0"/>
              <a:t>Weill D, et al.</a:t>
            </a:r>
            <a:r>
              <a:rPr lang="nb-NO" i="1" dirty="0"/>
              <a:t> J Heart Lung Transplant. </a:t>
            </a:r>
            <a:r>
              <a:rPr lang="nb-NO" dirty="0"/>
              <a:t>2015;34(1):1-15.</a:t>
            </a:r>
          </a:p>
        </p:txBody>
      </p:sp>
    </p:spTree>
    <p:extLst>
      <p:ext uri="{BB962C8B-B14F-4D97-AF65-F5344CB8AC3E}">
        <p14:creationId xmlns:p14="http://schemas.microsoft.com/office/powerpoint/2010/main" val="32015536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2BE-370A-48A6-8E5D-ADA17D4D52B3}"/>
              </a:ext>
            </a:extLst>
          </p:cNvPr>
          <p:cNvSpPr>
            <a:spLocks noGrp="1"/>
          </p:cNvSpPr>
          <p:nvPr>
            <p:ph type="title"/>
          </p:nvPr>
        </p:nvSpPr>
        <p:spPr/>
        <p:txBody>
          <a:bodyPr/>
          <a:lstStyle/>
          <a:p>
            <a:r>
              <a:rPr lang="en-US" dirty="0"/>
              <a:t>Lung Transplantation for IPF: 2014 Referral Guidelines</a:t>
            </a:r>
          </a:p>
        </p:txBody>
      </p:sp>
      <p:sp>
        <p:nvSpPr>
          <p:cNvPr id="3" name="Content Placeholder 2">
            <a:extLst>
              <a:ext uri="{FF2B5EF4-FFF2-40B4-BE49-F238E27FC236}">
                <a16:creationId xmlns:a16="http://schemas.microsoft.com/office/drawing/2014/main" id="{667FD983-C737-4E27-8465-6F263E25BBD0}"/>
              </a:ext>
            </a:extLst>
          </p:cNvPr>
          <p:cNvSpPr>
            <a:spLocks noGrp="1"/>
          </p:cNvSpPr>
          <p:nvPr>
            <p:ph idx="1"/>
          </p:nvPr>
        </p:nvSpPr>
        <p:spPr/>
        <p:txBody>
          <a:bodyPr/>
          <a:lstStyle/>
          <a:p>
            <a:pPr>
              <a:spcBef>
                <a:spcPts val="3600"/>
              </a:spcBef>
            </a:pPr>
            <a:r>
              <a:rPr lang="en-US" dirty="0"/>
              <a:t>Ideally, at time of diagnosis</a:t>
            </a:r>
          </a:p>
          <a:p>
            <a:pPr>
              <a:spcBef>
                <a:spcPts val="3600"/>
              </a:spcBef>
            </a:pPr>
            <a:r>
              <a:rPr lang="en-US" dirty="0"/>
              <a:t>Histopathologic or radiographic evidence of UIP</a:t>
            </a:r>
          </a:p>
          <a:p>
            <a:pPr>
              <a:spcBef>
                <a:spcPts val="3600"/>
              </a:spcBef>
            </a:pPr>
            <a:r>
              <a:rPr lang="en-US" dirty="0"/>
              <a:t>Abnormal lung function: FVC &lt;80% predicted or DL</a:t>
            </a:r>
            <a:r>
              <a:rPr lang="en-US" baseline="-25000" dirty="0"/>
              <a:t>CO</a:t>
            </a:r>
            <a:r>
              <a:rPr lang="en-US" dirty="0"/>
              <a:t> &lt;40% predicted </a:t>
            </a:r>
          </a:p>
          <a:p>
            <a:pPr>
              <a:spcBef>
                <a:spcPts val="3600"/>
              </a:spcBef>
            </a:pPr>
            <a:r>
              <a:rPr lang="en-US" dirty="0"/>
              <a:t>Any dyspnea or functional limitation attributable to lung disease </a:t>
            </a:r>
          </a:p>
          <a:p>
            <a:pPr>
              <a:spcBef>
                <a:spcPts val="3600"/>
              </a:spcBef>
            </a:pPr>
            <a:r>
              <a:rPr lang="en-US" dirty="0"/>
              <a:t>Any oxygen requirement, even if only during exertion</a:t>
            </a:r>
          </a:p>
          <a:p>
            <a:pPr>
              <a:spcBef>
                <a:spcPts val="3600"/>
              </a:spcBef>
            </a:pPr>
            <a:endParaRPr lang="en-US" dirty="0"/>
          </a:p>
        </p:txBody>
      </p:sp>
      <p:sp>
        <p:nvSpPr>
          <p:cNvPr id="4" name="Text Placeholder 3">
            <a:extLst>
              <a:ext uri="{FF2B5EF4-FFF2-40B4-BE49-F238E27FC236}">
                <a16:creationId xmlns:a16="http://schemas.microsoft.com/office/drawing/2014/main" id="{001AF6D2-7A1C-41FD-86AA-00B23F83DE1C}"/>
              </a:ext>
            </a:extLst>
          </p:cNvPr>
          <p:cNvSpPr>
            <a:spLocks noGrp="1"/>
          </p:cNvSpPr>
          <p:nvPr>
            <p:ph type="body" sz="quarter" idx="10"/>
          </p:nvPr>
        </p:nvSpPr>
        <p:spPr/>
        <p:txBody>
          <a:bodyPr/>
          <a:lstStyle/>
          <a:p>
            <a:r>
              <a:rPr lang="nb-NO" dirty="0"/>
              <a:t>Weill D, et al. </a:t>
            </a:r>
            <a:r>
              <a:rPr lang="nb-NO" i="1" dirty="0"/>
              <a:t>J Heart Lung Transplant. </a:t>
            </a:r>
            <a:r>
              <a:rPr lang="nb-NO" dirty="0"/>
              <a:t>2015;34(1):1-15.</a:t>
            </a:r>
          </a:p>
        </p:txBody>
      </p:sp>
      <p:sp>
        <p:nvSpPr>
          <p:cNvPr id="5" name="Text Placeholder 4">
            <a:extLst>
              <a:ext uri="{FF2B5EF4-FFF2-40B4-BE49-F238E27FC236}">
                <a16:creationId xmlns:a16="http://schemas.microsoft.com/office/drawing/2014/main" id="{9E1580CC-C9B1-4289-B5A2-88D3787B9C1B}"/>
              </a:ext>
            </a:extLst>
          </p:cNvPr>
          <p:cNvSpPr>
            <a:spLocks noGrp="1"/>
          </p:cNvSpPr>
          <p:nvPr>
            <p:ph type="body" sz="quarter" idx="11"/>
          </p:nvPr>
        </p:nvSpPr>
        <p:spPr/>
        <p:txBody>
          <a:bodyPr/>
          <a:lstStyle/>
          <a:p>
            <a:r>
              <a:rPr lang="en-US" dirty="0"/>
              <a:t>DL</a:t>
            </a:r>
            <a:r>
              <a:rPr lang="en-US" baseline="-25000" dirty="0"/>
              <a:t>CO</a:t>
            </a:r>
            <a:r>
              <a:rPr lang="en-US" dirty="0"/>
              <a:t>, diffusion capacity for carbon monoxide; FVC, forced vital capacity; UIP, usual interstitial pneumonia.</a:t>
            </a:r>
          </a:p>
        </p:txBody>
      </p:sp>
    </p:spTree>
    <p:extLst>
      <p:ext uri="{BB962C8B-B14F-4D97-AF65-F5344CB8AC3E}">
        <p14:creationId xmlns:p14="http://schemas.microsoft.com/office/powerpoint/2010/main" val="358556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33F4-B472-4564-AC9E-C8B9A3A6CC89}"/>
              </a:ext>
            </a:extLst>
          </p:cNvPr>
          <p:cNvSpPr>
            <a:spLocks noGrp="1"/>
          </p:cNvSpPr>
          <p:nvPr>
            <p:ph type="title"/>
          </p:nvPr>
        </p:nvSpPr>
        <p:spPr/>
        <p:txBody>
          <a:bodyPr/>
          <a:lstStyle/>
          <a:p>
            <a:r>
              <a:rPr lang="en-US" dirty="0"/>
              <a:t>ILD &amp; </a:t>
            </a:r>
            <a:r>
              <a:rPr lang="en-US" dirty="0" err="1"/>
              <a:t>Sjogrens</a:t>
            </a:r>
            <a:r>
              <a:rPr lang="en-US" dirty="0"/>
              <a:t> Disease</a:t>
            </a:r>
          </a:p>
        </p:txBody>
      </p:sp>
      <p:sp>
        <p:nvSpPr>
          <p:cNvPr id="3" name="Content Placeholder 2">
            <a:extLst>
              <a:ext uri="{FF2B5EF4-FFF2-40B4-BE49-F238E27FC236}">
                <a16:creationId xmlns:a16="http://schemas.microsoft.com/office/drawing/2014/main" id="{D342C921-122F-4287-B228-38CABB68B674}"/>
              </a:ext>
            </a:extLst>
          </p:cNvPr>
          <p:cNvSpPr>
            <a:spLocks noGrp="1"/>
          </p:cNvSpPr>
          <p:nvPr>
            <p:ph idx="1"/>
          </p:nvPr>
        </p:nvSpPr>
        <p:spPr/>
        <p:txBody>
          <a:bodyPr/>
          <a:lstStyle/>
          <a:p>
            <a:pPr>
              <a:spcBef>
                <a:spcPts val="2400"/>
              </a:spcBef>
            </a:pPr>
            <a:r>
              <a:rPr lang="en-US" dirty="0"/>
              <a:t>Lymphocytic interstitial pneumonia is most common</a:t>
            </a:r>
          </a:p>
          <a:p>
            <a:pPr>
              <a:spcBef>
                <a:spcPts val="2400"/>
              </a:spcBef>
            </a:pPr>
            <a:r>
              <a:rPr lang="en-US" dirty="0"/>
              <a:t>ILD observed in 5</a:t>
            </a:r>
            <a:r>
              <a:rPr lang="en-US" dirty="0">
                <a:latin typeface="Calibri" panose="020F0502020204030204" pitchFamily="34" charset="0"/>
              </a:rPr>
              <a:t>‒</a:t>
            </a:r>
            <a:r>
              <a:rPr lang="en-US" dirty="0"/>
              <a:t>40%</a:t>
            </a:r>
          </a:p>
          <a:p>
            <a:pPr>
              <a:spcBef>
                <a:spcPts val="2400"/>
              </a:spcBef>
            </a:pPr>
            <a:r>
              <a:rPr lang="en-US" dirty="0"/>
              <a:t>Other pathologic entities</a:t>
            </a:r>
          </a:p>
          <a:p>
            <a:pPr lvl="1">
              <a:spcBef>
                <a:spcPts val="600"/>
              </a:spcBef>
            </a:pPr>
            <a:r>
              <a:rPr lang="en-US" dirty="0"/>
              <a:t>Chronic bronchiolitis</a:t>
            </a:r>
          </a:p>
          <a:p>
            <a:pPr lvl="1">
              <a:spcBef>
                <a:spcPts val="600"/>
              </a:spcBef>
            </a:pPr>
            <a:r>
              <a:rPr lang="en-US" dirty="0"/>
              <a:t>Organizing pneumonia</a:t>
            </a:r>
          </a:p>
          <a:p>
            <a:pPr lvl="1">
              <a:spcBef>
                <a:spcPts val="600"/>
              </a:spcBef>
            </a:pPr>
            <a:r>
              <a:rPr lang="en-US" dirty="0"/>
              <a:t>NSIP</a:t>
            </a:r>
          </a:p>
          <a:p>
            <a:pPr lvl="1">
              <a:spcBef>
                <a:spcPts val="600"/>
              </a:spcBef>
            </a:pPr>
            <a:r>
              <a:rPr lang="en-US" dirty="0"/>
              <a:t>UIP</a:t>
            </a:r>
          </a:p>
          <a:p>
            <a:pPr lvl="1">
              <a:spcBef>
                <a:spcPts val="600"/>
              </a:spcBef>
            </a:pPr>
            <a:r>
              <a:rPr lang="en-US" dirty="0"/>
              <a:t>Lymphoma</a:t>
            </a:r>
          </a:p>
        </p:txBody>
      </p:sp>
      <p:sp>
        <p:nvSpPr>
          <p:cNvPr id="4" name="Text Placeholder 3">
            <a:extLst>
              <a:ext uri="{FF2B5EF4-FFF2-40B4-BE49-F238E27FC236}">
                <a16:creationId xmlns:a16="http://schemas.microsoft.com/office/drawing/2014/main" id="{BA35017A-743B-4EAC-89CC-D17BF74312D9}"/>
              </a:ext>
            </a:extLst>
          </p:cNvPr>
          <p:cNvSpPr>
            <a:spLocks noGrp="1"/>
          </p:cNvSpPr>
          <p:nvPr>
            <p:ph type="body" sz="quarter" idx="10"/>
          </p:nvPr>
        </p:nvSpPr>
        <p:spPr/>
        <p:txBody>
          <a:bodyPr/>
          <a:lstStyle/>
          <a:p>
            <a:r>
              <a:rPr lang="en-US" dirty="0"/>
              <a:t>Tansey D, et al. </a:t>
            </a:r>
            <a:r>
              <a:rPr lang="en-US" i="1" dirty="0"/>
              <a:t>Histopathology</a:t>
            </a:r>
            <a:r>
              <a:rPr lang="en-US" dirty="0"/>
              <a:t>. 2004;44(6):585-596. </a:t>
            </a:r>
            <a:r>
              <a:rPr lang="en-US" dirty="0" err="1"/>
              <a:t>Parambil</a:t>
            </a:r>
            <a:r>
              <a:rPr lang="en-US" dirty="0"/>
              <a:t> JG, et al. </a:t>
            </a:r>
            <a:r>
              <a:rPr lang="en-US" i="1" dirty="0"/>
              <a:t>Chest</a:t>
            </a:r>
            <a:r>
              <a:rPr lang="en-US" dirty="0"/>
              <a:t>. 2006;130(5):1489-1495. Frankel SK, et al. </a:t>
            </a:r>
            <a:r>
              <a:rPr lang="en-US" i="1" dirty="0"/>
              <a:t>Clin </a:t>
            </a:r>
            <a:r>
              <a:rPr lang="en-US" i="1" dirty="0" err="1"/>
              <a:t>Pulm</a:t>
            </a:r>
            <a:r>
              <a:rPr lang="en-US" i="1" dirty="0"/>
              <a:t> Med.</a:t>
            </a:r>
            <a:r>
              <a:rPr lang="en-US" dirty="0"/>
              <a:t> 2006;13(1):25-36</a:t>
            </a:r>
          </a:p>
          <a:p>
            <a:r>
              <a:rPr lang="en-US" dirty="0"/>
              <a:t>Nakamura Y, et al. </a:t>
            </a:r>
            <a:r>
              <a:rPr lang="en-US" i="1" dirty="0"/>
              <a:t>Sarcoidosis </a:t>
            </a:r>
            <a:r>
              <a:rPr lang="en-US" i="1" dirty="0" err="1"/>
              <a:t>Vasc</a:t>
            </a:r>
            <a:r>
              <a:rPr lang="en-US" i="1" dirty="0"/>
              <a:t> Diffuse Lung Dis.</a:t>
            </a:r>
            <a:r>
              <a:rPr lang="en-US" dirty="0"/>
              <a:t> 2003;20(3):235-241.</a:t>
            </a:r>
          </a:p>
        </p:txBody>
      </p:sp>
    </p:spTree>
    <p:extLst>
      <p:ext uri="{BB962C8B-B14F-4D97-AF65-F5344CB8AC3E}">
        <p14:creationId xmlns:p14="http://schemas.microsoft.com/office/powerpoint/2010/main" val="2016207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947A-F00A-4FC1-982B-A908A4B34CDC}"/>
              </a:ext>
            </a:extLst>
          </p:cNvPr>
          <p:cNvSpPr>
            <a:spLocks noGrp="1"/>
          </p:cNvSpPr>
          <p:nvPr>
            <p:ph type="title"/>
          </p:nvPr>
        </p:nvSpPr>
        <p:spPr/>
        <p:txBody>
          <a:bodyPr/>
          <a:lstStyle/>
          <a:p>
            <a:r>
              <a:rPr lang="en-US" dirty="0"/>
              <a:t>Monitoring for Disease Progression</a:t>
            </a:r>
          </a:p>
        </p:txBody>
      </p:sp>
      <p:sp>
        <p:nvSpPr>
          <p:cNvPr id="3" name="Content Placeholder 2">
            <a:extLst>
              <a:ext uri="{FF2B5EF4-FFF2-40B4-BE49-F238E27FC236}">
                <a16:creationId xmlns:a16="http://schemas.microsoft.com/office/drawing/2014/main" id="{E9030CDD-3F12-4581-B8FC-6ED7DD5730AB}"/>
              </a:ext>
            </a:extLst>
          </p:cNvPr>
          <p:cNvSpPr>
            <a:spLocks noGrp="1"/>
          </p:cNvSpPr>
          <p:nvPr>
            <p:ph idx="1"/>
          </p:nvPr>
        </p:nvSpPr>
        <p:spPr/>
        <p:txBody>
          <a:bodyPr/>
          <a:lstStyle/>
          <a:p>
            <a:pPr>
              <a:spcBef>
                <a:spcPts val="600"/>
              </a:spcBef>
            </a:pPr>
            <a:r>
              <a:rPr lang="en-US" dirty="0"/>
              <a:t>Every 3 to 6 months:</a:t>
            </a:r>
          </a:p>
          <a:p>
            <a:pPr lvl="1">
              <a:spcBef>
                <a:spcPts val="600"/>
              </a:spcBef>
            </a:pPr>
            <a:r>
              <a:rPr lang="en-US" dirty="0"/>
              <a:t>Pulmonary function tests</a:t>
            </a:r>
          </a:p>
          <a:p>
            <a:pPr lvl="1">
              <a:spcBef>
                <a:spcPts val="600"/>
              </a:spcBef>
            </a:pPr>
            <a:r>
              <a:rPr lang="en-US" dirty="0"/>
              <a:t>6MWT (distance/nadir saturation)</a:t>
            </a:r>
          </a:p>
          <a:p>
            <a:pPr lvl="1">
              <a:spcBef>
                <a:spcPts val="600"/>
              </a:spcBef>
            </a:pPr>
            <a:r>
              <a:rPr lang="en-US" dirty="0"/>
              <a:t>O</a:t>
            </a:r>
            <a:r>
              <a:rPr lang="en-US" baseline="-25000" dirty="0"/>
              <a:t>2</a:t>
            </a:r>
            <a:r>
              <a:rPr lang="en-US" dirty="0"/>
              <a:t> requirement </a:t>
            </a:r>
          </a:p>
          <a:p>
            <a:pPr lvl="1">
              <a:spcBef>
                <a:spcPts val="600"/>
              </a:spcBef>
            </a:pPr>
            <a:r>
              <a:rPr lang="en-US" dirty="0"/>
              <a:t>Comorbidities</a:t>
            </a:r>
          </a:p>
          <a:p>
            <a:pPr lvl="1">
              <a:spcBef>
                <a:spcPts val="600"/>
              </a:spcBef>
            </a:pPr>
            <a:r>
              <a:rPr lang="en-US" dirty="0"/>
              <a:t>Consider dyspnea questionnaire (UCSD Shortness of Breath Questionnaire) </a:t>
            </a:r>
          </a:p>
          <a:p>
            <a:pPr>
              <a:spcBef>
                <a:spcPts val="1800"/>
              </a:spcBef>
            </a:pPr>
            <a:r>
              <a:rPr lang="en-US" dirty="0"/>
              <a:t>HRCT</a:t>
            </a:r>
          </a:p>
          <a:p>
            <a:pPr lvl="1">
              <a:spcBef>
                <a:spcPts val="600"/>
              </a:spcBef>
            </a:pPr>
            <a:r>
              <a:rPr lang="en-US" dirty="0"/>
              <a:t>Annually or when suspicion for clinical worsening</a:t>
            </a:r>
          </a:p>
          <a:p>
            <a:pPr lvl="1">
              <a:spcBef>
                <a:spcPts val="600"/>
              </a:spcBef>
            </a:pPr>
            <a:r>
              <a:rPr lang="en-US" dirty="0"/>
              <a:t>Used as a screen, such as for lung cancer</a:t>
            </a:r>
          </a:p>
        </p:txBody>
      </p:sp>
      <p:sp>
        <p:nvSpPr>
          <p:cNvPr id="5" name="Text Placeholder 4">
            <a:extLst>
              <a:ext uri="{FF2B5EF4-FFF2-40B4-BE49-F238E27FC236}">
                <a16:creationId xmlns:a16="http://schemas.microsoft.com/office/drawing/2014/main" id="{4646FEEE-E0B1-41EE-BB02-BBA8C4041B4D}"/>
              </a:ext>
            </a:extLst>
          </p:cNvPr>
          <p:cNvSpPr>
            <a:spLocks noGrp="1"/>
          </p:cNvSpPr>
          <p:nvPr>
            <p:ph type="body" sz="quarter" idx="11"/>
          </p:nvPr>
        </p:nvSpPr>
        <p:spPr/>
        <p:txBody>
          <a:bodyPr/>
          <a:lstStyle/>
          <a:p>
            <a:r>
              <a:rPr lang="en-US" dirty="0"/>
              <a:t>6MWT, 6-minute walk test; HRCT, high-resolution computed tomography.</a:t>
            </a:r>
          </a:p>
        </p:txBody>
      </p:sp>
    </p:spTree>
    <p:extLst>
      <p:ext uri="{BB962C8B-B14F-4D97-AF65-F5344CB8AC3E}">
        <p14:creationId xmlns:p14="http://schemas.microsoft.com/office/powerpoint/2010/main" val="15185034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44AFB0-7F38-4E43-8CEE-9A30D8899445}"/>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071E2858-183B-4F69-A645-B70AF8490328}"/>
              </a:ext>
            </a:extLst>
          </p:cNvPr>
          <p:cNvSpPr>
            <a:spLocks noGrp="1"/>
          </p:cNvSpPr>
          <p:nvPr>
            <p:ph idx="1"/>
          </p:nvPr>
        </p:nvSpPr>
        <p:spPr/>
        <p:txBody>
          <a:bodyPr/>
          <a:lstStyle/>
          <a:p>
            <a:pPr>
              <a:spcBef>
                <a:spcPts val="4200"/>
              </a:spcBef>
            </a:pPr>
            <a:r>
              <a:rPr lang="en-US" dirty="0"/>
              <a:t>Lung transplantation is an option for select patients</a:t>
            </a:r>
          </a:p>
          <a:p>
            <a:pPr>
              <a:spcBef>
                <a:spcPts val="4200"/>
              </a:spcBef>
            </a:pPr>
            <a:r>
              <a:rPr lang="en-US" dirty="0"/>
              <a:t>Pulmonary rehabilitation is essential for all patients</a:t>
            </a:r>
          </a:p>
          <a:p>
            <a:pPr>
              <a:spcBef>
                <a:spcPts val="4200"/>
              </a:spcBef>
            </a:pPr>
            <a:r>
              <a:rPr lang="en-US" dirty="0"/>
              <a:t>Don’t forget comorbidities, eg, lung cancer, coronary artery disease</a:t>
            </a:r>
          </a:p>
        </p:txBody>
      </p:sp>
    </p:spTree>
    <p:extLst>
      <p:ext uri="{BB962C8B-B14F-4D97-AF65-F5344CB8AC3E}">
        <p14:creationId xmlns:p14="http://schemas.microsoft.com/office/powerpoint/2010/main" val="14192646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641A59-CBB6-4521-826D-B24F8619CC59}"/>
              </a:ext>
            </a:extLst>
          </p:cNvPr>
          <p:cNvSpPr>
            <a:spLocks noGrp="1"/>
          </p:cNvSpPr>
          <p:nvPr>
            <p:ph type="title"/>
          </p:nvPr>
        </p:nvSpPr>
        <p:spPr/>
        <p:txBody>
          <a:bodyPr/>
          <a:lstStyle/>
          <a:p>
            <a:r>
              <a:rPr lang="en-US" dirty="0"/>
              <a:t>Future directions</a:t>
            </a:r>
          </a:p>
        </p:txBody>
      </p:sp>
    </p:spTree>
    <p:extLst>
      <p:ext uri="{BB962C8B-B14F-4D97-AF65-F5344CB8AC3E}">
        <p14:creationId xmlns:p14="http://schemas.microsoft.com/office/powerpoint/2010/main" val="13566190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0E1AA8-F640-4B47-B74D-8EBE5691F46F}"/>
              </a:ext>
            </a:extLst>
          </p:cNvPr>
          <p:cNvSpPr>
            <a:spLocks noGrp="1"/>
          </p:cNvSpPr>
          <p:nvPr>
            <p:ph type="title"/>
          </p:nvPr>
        </p:nvSpPr>
        <p:spPr/>
        <p:txBody>
          <a:bodyPr/>
          <a:lstStyle/>
          <a:p>
            <a:r>
              <a:rPr lang="en-US" dirty="0"/>
              <a:t>What is “Precision/Personalized” Medicine?</a:t>
            </a:r>
          </a:p>
        </p:txBody>
      </p:sp>
      <p:sp>
        <p:nvSpPr>
          <p:cNvPr id="5" name="Content Placeholder 4">
            <a:extLst>
              <a:ext uri="{FF2B5EF4-FFF2-40B4-BE49-F238E27FC236}">
                <a16:creationId xmlns:a16="http://schemas.microsoft.com/office/drawing/2014/main" id="{39377D1C-18E9-405C-AC93-6ED5A6A31625}"/>
              </a:ext>
            </a:extLst>
          </p:cNvPr>
          <p:cNvSpPr>
            <a:spLocks noGrp="1"/>
          </p:cNvSpPr>
          <p:nvPr>
            <p:ph idx="1"/>
          </p:nvPr>
        </p:nvSpPr>
        <p:spPr/>
        <p:txBody>
          <a:bodyPr/>
          <a:lstStyle/>
          <a:p>
            <a:r>
              <a:rPr lang="en-US" sz="2400" dirty="0"/>
              <a:t>Precision/Personalized medicine is an emerging approach for disease treatment and prevention that takes into account individual variability in genes, environment, and lifestyle for each person</a:t>
            </a:r>
          </a:p>
          <a:p>
            <a:pPr lvl="1"/>
            <a:r>
              <a:rPr lang="en-US" sz="2200" dirty="0"/>
              <a:t>Environment/Lifestyle</a:t>
            </a:r>
          </a:p>
          <a:p>
            <a:pPr lvl="1"/>
            <a:r>
              <a:rPr lang="en-US" sz="2200" dirty="0"/>
              <a:t>Genes</a:t>
            </a:r>
          </a:p>
          <a:p>
            <a:pPr lvl="1"/>
            <a:r>
              <a:rPr lang="en-US" sz="2200" dirty="0"/>
              <a:t>Treatments</a:t>
            </a:r>
          </a:p>
          <a:p>
            <a:pPr>
              <a:spcBef>
                <a:spcPts val="200"/>
              </a:spcBef>
            </a:pPr>
            <a:r>
              <a:rPr lang="en-US" sz="2400" dirty="0"/>
              <a:t>Discover mechanisms and targets involved</a:t>
            </a:r>
          </a:p>
          <a:p>
            <a:pPr>
              <a:spcBef>
                <a:spcPts val="200"/>
              </a:spcBef>
            </a:pPr>
            <a:r>
              <a:rPr lang="en-US" sz="2400" dirty="0"/>
              <a:t>Predictive value</a:t>
            </a:r>
          </a:p>
          <a:p>
            <a:pPr lvl="1"/>
            <a:r>
              <a:rPr lang="en-US" sz="2200" dirty="0"/>
              <a:t>Odds ratios for developing IPF</a:t>
            </a:r>
          </a:p>
          <a:p>
            <a:pPr>
              <a:spcBef>
                <a:spcPts val="200"/>
              </a:spcBef>
            </a:pPr>
            <a:r>
              <a:rPr lang="en-US" sz="2400" dirty="0"/>
              <a:t>Prognostic value</a:t>
            </a:r>
          </a:p>
          <a:p>
            <a:pPr lvl="1"/>
            <a:r>
              <a:rPr lang="en-US" sz="2200" dirty="0"/>
              <a:t>Hazard ratios for disease course outcomes</a:t>
            </a:r>
          </a:p>
          <a:p>
            <a:pPr>
              <a:spcBef>
                <a:spcPts val="200"/>
              </a:spcBef>
            </a:pPr>
            <a:r>
              <a:rPr lang="en-US" sz="2400" dirty="0"/>
              <a:t>Pharmacogenomics value</a:t>
            </a:r>
          </a:p>
          <a:p>
            <a:pPr lvl="1"/>
            <a:r>
              <a:rPr lang="en-US" sz="2200" dirty="0"/>
              <a:t>“Precision” or “personalized” treatment</a:t>
            </a:r>
          </a:p>
        </p:txBody>
      </p:sp>
      <p:sp>
        <p:nvSpPr>
          <p:cNvPr id="6" name="Text Placeholder 5">
            <a:extLst>
              <a:ext uri="{FF2B5EF4-FFF2-40B4-BE49-F238E27FC236}">
                <a16:creationId xmlns:a16="http://schemas.microsoft.com/office/drawing/2014/main" id="{11082F8D-4A0C-4D8C-8F32-70BDF820473C}"/>
              </a:ext>
            </a:extLst>
          </p:cNvPr>
          <p:cNvSpPr>
            <a:spLocks noGrp="1"/>
          </p:cNvSpPr>
          <p:nvPr>
            <p:ph type="body" sz="quarter" idx="10"/>
          </p:nvPr>
        </p:nvSpPr>
        <p:spPr/>
        <p:txBody>
          <a:bodyPr/>
          <a:lstStyle/>
          <a:p>
            <a:r>
              <a:rPr lang="en-US" dirty="0"/>
              <a:t>1. Collins FS, et al. </a:t>
            </a:r>
            <a:r>
              <a:rPr lang="en-US" i="1" dirty="0"/>
              <a:t>N </a:t>
            </a:r>
            <a:r>
              <a:rPr lang="en-US" i="1" dirty="0" err="1"/>
              <a:t>Engl</a:t>
            </a:r>
            <a:r>
              <a:rPr lang="en-US" i="1" dirty="0"/>
              <a:t> J Med.</a:t>
            </a:r>
            <a:r>
              <a:rPr lang="en-US" dirty="0"/>
              <a:t> 2015;372(9):793-795.</a:t>
            </a:r>
          </a:p>
          <a:p>
            <a:r>
              <a:rPr lang="en-US" dirty="0"/>
              <a:t>2. </a:t>
            </a:r>
            <a:r>
              <a:rPr lang="en-US" dirty="0" err="1"/>
              <a:t>Spagnolo</a:t>
            </a:r>
            <a:r>
              <a:rPr lang="en-US" dirty="0"/>
              <a:t> P, et al. </a:t>
            </a:r>
            <a:r>
              <a:rPr lang="en-US" i="1" dirty="0" err="1"/>
              <a:t>Curr</a:t>
            </a:r>
            <a:r>
              <a:rPr lang="en-US" i="1" dirty="0"/>
              <a:t> </a:t>
            </a:r>
            <a:r>
              <a:rPr lang="en-US" i="1" dirty="0" err="1"/>
              <a:t>Opin</a:t>
            </a:r>
            <a:r>
              <a:rPr lang="en-US" i="1" dirty="0"/>
              <a:t> </a:t>
            </a:r>
            <a:r>
              <a:rPr lang="en-US" i="1" dirty="0" err="1"/>
              <a:t>Pulm</a:t>
            </a:r>
            <a:r>
              <a:rPr lang="en-US" i="1" dirty="0"/>
              <a:t> Med.</a:t>
            </a:r>
            <a:r>
              <a:rPr lang="en-US" dirty="0"/>
              <a:t> 2015;21(5):470-478.</a:t>
            </a:r>
          </a:p>
        </p:txBody>
      </p:sp>
    </p:spTree>
    <p:extLst>
      <p:ext uri="{BB962C8B-B14F-4D97-AF65-F5344CB8AC3E}">
        <p14:creationId xmlns:p14="http://schemas.microsoft.com/office/powerpoint/2010/main" val="11650083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04B8CE-9BD7-4AD6-9023-50735345F1FF}"/>
              </a:ext>
            </a:extLst>
          </p:cNvPr>
          <p:cNvSpPr/>
          <p:nvPr/>
        </p:nvSpPr>
        <p:spPr>
          <a:xfrm>
            <a:off x="496711" y="1250148"/>
            <a:ext cx="11221156" cy="4335206"/>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9D824-3116-42FF-9A79-03898F6C6C83}"/>
              </a:ext>
            </a:extLst>
          </p:cNvPr>
          <p:cNvSpPr>
            <a:spLocks noGrp="1"/>
          </p:cNvSpPr>
          <p:nvPr>
            <p:ph type="title"/>
          </p:nvPr>
        </p:nvSpPr>
        <p:spPr/>
        <p:txBody>
          <a:bodyPr/>
          <a:lstStyle/>
          <a:p>
            <a:r>
              <a:rPr lang="en-US" dirty="0"/>
              <a:t>Telomere length predicts mortality in IPF</a:t>
            </a:r>
          </a:p>
        </p:txBody>
      </p:sp>
      <p:pic>
        <p:nvPicPr>
          <p:cNvPr id="7" name="Content Placeholder 6">
            <a:extLst>
              <a:ext uri="{FF2B5EF4-FFF2-40B4-BE49-F238E27FC236}">
                <a16:creationId xmlns:a16="http://schemas.microsoft.com/office/drawing/2014/main" id="{5418CFE1-D34B-4FC5-BA34-DAE689D4F15F}"/>
              </a:ext>
            </a:extLst>
          </p:cNvPr>
          <p:cNvPicPr>
            <a:picLocks noGrp="1" noChangeAspect="1"/>
          </p:cNvPicPr>
          <p:nvPr>
            <p:ph idx="1"/>
          </p:nvPr>
        </p:nvPicPr>
        <p:blipFill>
          <a:blip r:embed="rId3"/>
          <a:stretch>
            <a:fillRect/>
          </a:stretch>
        </p:blipFill>
        <p:spPr>
          <a:xfrm>
            <a:off x="580469" y="1333132"/>
            <a:ext cx="11031062" cy="4194911"/>
          </a:xfrm>
          <a:effectLst/>
        </p:spPr>
      </p:pic>
      <p:sp>
        <p:nvSpPr>
          <p:cNvPr id="4" name="Text Placeholder 3">
            <a:extLst>
              <a:ext uri="{FF2B5EF4-FFF2-40B4-BE49-F238E27FC236}">
                <a16:creationId xmlns:a16="http://schemas.microsoft.com/office/drawing/2014/main" id="{181DF84C-F0DA-4F71-932F-3C5F37AD979F}"/>
              </a:ext>
            </a:extLst>
          </p:cNvPr>
          <p:cNvSpPr>
            <a:spLocks noGrp="1"/>
          </p:cNvSpPr>
          <p:nvPr>
            <p:ph type="body" sz="quarter" idx="10"/>
          </p:nvPr>
        </p:nvSpPr>
        <p:spPr/>
        <p:txBody>
          <a:bodyPr/>
          <a:lstStyle/>
          <a:p>
            <a:r>
              <a:rPr lang="da-DK" dirty="0"/>
              <a:t>Stuart BD, et al. </a:t>
            </a:r>
            <a:r>
              <a:rPr lang="da-DK" i="1" dirty="0"/>
              <a:t>Lancet Respir Med.</a:t>
            </a:r>
            <a:r>
              <a:rPr lang="da-DK" dirty="0"/>
              <a:t> 2014;2(7):557-565.</a:t>
            </a:r>
          </a:p>
        </p:txBody>
      </p:sp>
    </p:spTree>
    <p:extLst>
      <p:ext uri="{BB962C8B-B14F-4D97-AF65-F5344CB8AC3E}">
        <p14:creationId xmlns:p14="http://schemas.microsoft.com/office/powerpoint/2010/main" val="11549549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1F4B7-8A41-4C17-B90C-7E637254F7D2}"/>
              </a:ext>
            </a:extLst>
          </p:cNvPr>
          <p:cNvSpPr>
            <a:spLocks noGrp="1"/>
          </p:cNvSpPr>
          <p:nvPr>
            <p:ph idx="1"/>
          </p:nvPr>
        </p:nvSpPr>
        <p:spPr>
          <a:xfrm>
            <a:off x="243393" y="1342065"/>
            <a:ext cx="5830030" cy="4460423"/>
          </a:xfrm>
          <a:solidFill>
            <a:schemeClr val="bg1">
              <a:lumMod val="95000"/>
            </a:schemeClr>
          </a:solidFill>
          <a:ln>
            <a:noFill/>
          </a:ln>
          <a:effectLst>
            <a:outerShdw blurRad="50800" dist="38100" dir="5400000" algn="t" rotWithShape="0">
              <a:prstClr val="black">
                <a:alpha val="40000"/>
              </a:prstClr>
            </a:outerShdw>
          </a:effectLst>
        </p:spPr>
        <p:txBody>
          <a:bodyPr/>
          <a:lstStyle/>
          <a:p>
            <a:pPr marL="0" indent="0">
              <a:buNone/>
            </a:pPr>
            <a:r>
              <a:rPr lang="en-US" sz="2000" dirty="0">
                <a:solidFill>
                  <a:schemeClr val="accent3"/>
                </a:solidFill>
                <a:latin typeface="Century Schoolbook" panose="02040604050505020304" pitchFamily="18" charset="0"/>
              </a:rPr>
              <a:t>Genetic variants associated with idiopathic pulmonary fibrosis susceptibility and mortality: a genome-wide association study</a:t>
            </a:r>
          </a:p>
          <a:p>
            <a:pPr marL="0" indent="0">
              <a:spcBef>
                <a:spcPts val="600"/>
              </a:spcBef>
              <a:buNone/>
            </a:pPr>
            <a:r>
              <a:rPr lang="en-US" sz="1200" dirty="0">
                <a:solidFill>
                  <a:schemeClr val="tx1">
                    <a:lumMod val="50000"/>
                    <a:lumOff val="50000"/>
                  </a:schemeClr>
                </a:solidFill>
              </a:rPr>
              <a:t>Imre </a:t>
            </a:r>
            <a:r>
              <a:rPr lang="en-US" sz="1200" dirty="0" err="1">
                <a:solidFill>
                  <a:schemeClr val="tx1">
                    <a:lumMod val="50000"/>
                    <a:lumOff val="50000"/>
                  </a:schemeClr>
                </a:solidFill>
              </a:rPr>
              <a:t>Noth</a:t>
            </a:r>
            <a:r>
              <a:rPr lang="en-US" sz="1200" dirty="0">
                <a:solidFill>
                  <a:schemeClr val="tx1">
                    <a:lumMod val="50000"/>
                    <a:lumOff val="50000"/>
                  </a:schemeClr>
                </a:solidFill>
              </a:rPr>
              <a:t>, </a:t>
            </a:r>
            <a:r>
              <a:rPr lang="en-US" sz="1200" dirty="0" err="1">
                <a:solidFill>
                  <a:schemeClr val="tx1">
                    <a:lumMod val="50000"/>
                    <a:lumOff val="50000"/>
                  </a:schemeClr>
                </a:solidFill>
              </a:rPr>
              <a:t>Yingze</a:t>
            </a:r>
            <a:r>
              <a:rPr lang="en-US" sz="1200" dirty="0">
                <a:solidFill>
                  <a:schemeClr val="tx1">
                    <a:lumMod val="50000"/>
                    <a:lumOff val="50000"/>
                  </a:schemeClr>
                </a:solidFill>
              </a:rPr>
              <a:t> Zhang, </a:t>
            </a:r>
            <a:r>
              <a:rPr lang="en-US" sz="1200" dirty="0" err="1">
                <a:solidFill>
                  <a:schemeClr val="tx1">
                    <a:lumMod val="50000"/>
                    <a:lumOff val="50000"/>
                  </a:schemeClr>
                </a:solidFill>
              </a:rPr>
              <a:t>Shwu</a:t>
            </a:r>
            <a:r>
              <a:rPr lang="en-US" sz="1200" dirty="0">
                <a:solidFill>
                  <a:schemeClr val="tx1">
                    <a:lumMod val="50000"/>
                    <a:lumOff val="50000"/>
                  </a:schemeClr>
                </a:solidFill>
              </a:rPr>
              <a:t>-Fan Ma, Carlos Flores, Mathew Barber, Yong Huang, Steven M Broderick, Michael S Wade, </a:t>
            </a:r>
            <a:r>
              <a:rPr lang="en-US" sz="1200" dirty="0" err="1">
                <a:solidFill>
                  <a:schemeClr val="tx1">
                    <a:lumMod val="50000"/>
                    <a:lumOff val="50000"/>
                  </a:schemeClr>
                </a:solidFill>
              </a:rPr>
              <a:t>Pirro</a:t>
            </a:r>
            <a:r>
              <a:rPr lang="en-US" sz="1200" dirty="0">
                <a:solidFill>
                  <a:schemeClr val="tx1">
                    <a:lumMod val="50000"/>
                    <a:lumOff val="50000"/>
                  </a:schemeClr>
                </a:solidFill>
              </a:rPr>
              <a:t> </a:t>
            </a:r>
            <a:r>
              <a:rPr lang="en-US" sz="1200" dirty="0" err="1">
                <a:solidFill>
                  <a:schemeClr val="tx1">
                    <a:lumMod val="50000"/>
                    <a:lumOff val="50000"/>
                  </a:schemeClr>
                </a:solidFill>
              </a:rPr>
              <a:t>Hysi</a:t>
            </a:r>
            <a:r>
              <a:rPr lang="en-US" sz="1200" dirty="0">
                <a:solidFill>
                  <a:schemeClr val="tx1">
                    <a:lumMod val="50000"/>
                    <a:lumOff val="50000"/>
                  </a:schemeClr>
                </a:solidFill>
              </a:rPr>
              <a:t>, Joseph </a:t>
            </a:r>
            <a:r>
              <a:rPr lang="en-US" sz="1200" dirty="0" err="1">
                <a:solidFill>
                  <a:schemeClr val="tx1">
                    <a:lumMod val="50000"/>
                    <a:lumOff val="50000"/>
                  </a:schemeClr>
                </a:solidFill>
              </a:rPr>
              <a:t>Scuirba</a:t>
            </a:r>
            <a:r>
              <a:rPr lang="en-US" sz="1200" dirty="0">
                <a:solidFill>
                  <a:schemeClr val="tx1">
                    <a:lumMod val="50000"/>
                    <a:lumOff val="50000"/>
                  </a:schemeClr>
                </a:solidFill>
              </a:rPr>
              <a:t>, Thomas J Richards, Brenda M Juan-</a:t>
            </a:r>
            <a:r>
              <a:rPr lang="en-US" sz="1200" dirty="0" err="1">
                <a:solidFill>
                  <a:schemeClr val="tx1">
                    <a:lumMod val="50000"/>
                    <a:lumOff val="50000"/>
                  </a:schemeClr>
                </a:solidFill>
              </a:rPr>
              <a:t>Guardela</a:t>
            </a:r>
            <a:r>
              <a:rPr lang="en-US" sz="1200" dirty="0">
                <a:solidFill>
                  <a:schemeClr val="tx1">
                    <a:lumMod val="50000"/>
                    <a:lumOff val="50000"/>
                  </a:schemeClr>
                </a:solidFill>
              </a:rPr>
              <a:t>, Rekha </a:t>
            </a:r>
            <a:r>
              <a:rPr lang="en-US" sz="1200" dirty="0" err="1">
                <a:solidFill>
                  <a:schemeClr val="tx1">
                    <a:lumMod val="50000"/>
                    <a:lumOff val="50000"/>
                  </a:schemeClr>
                </a:solidFill>
              </a:rPr>
              <a:t>Vij</a:t>
            </a:r>
            <a:r>
              <a:rPr lang="en-US" sz="1200" dirty="0">
                <a:solidFill>
                  <a:schemeClr val="tx1">
                    <a:lumMod val="50000"/>
                    <a:lumOff val="50000"/>
                  </a:schemeClr>
                </a:solidFill>
              </a:rPr>
              <a:t>, </a:t>
            </a:r>
            <a:r>
              <a:rPr lang="en-US" sz="1200" dirty="0" err="1">
                <a:solidFill>
                  <a:schemeClr val="tx1">
                    <a:lumMod val="50000"/>
                    <a:lumOff val="50000"/>
                  </a:schemeClr>
                </a:solidFill>
              </a:rPr>
              <a:t>MeiLan</a:t>
            </a:r>
            <a:r>
              <a:rPr lang="en-US" sz="1200" dirty="0">
                <a:solidFill>
                  <a:schemeClr val="tx1">
                    <a:lumMod val="50000"/>
                    <a:lumOff val="50000"/>
                  </a:schemeClr>
                </a:solidFill>
              </a:rPr>
              <a:t> K Han, Fernando J Martinez, Karl </a:t>
            </a:r>
            <a:r>
              <a:rPr lang="en-US" sz="1200" dirty="0" err="1">
                <a:solidFill>
                  <a:schemeClr val="tx1">
                    <a:lumMod val="50000"/>
                    <a:lumOff val="50000"/>
                  </a:schemeClr>
                </a:solidFill>
              </a:rPr>
              <a:t>Kossen</a:t>
            </a:r>
            <a:r>
              <a:rPr lang="en-US" sz="1200" dirty="0">
                <a:solidFill>
                  <a:schemeClr val="tx1">
                    <a:lumMod val="50000"/>
                    <a:lumOff val="50000"/>
                  </a:schemeClr>
                </a:solidFill>
              </a:rPr>
              <a:t>, Scott D </a:t>
            </a:r>
            <a:r>
              <a:rPr lang="en-US" sz="1200" dirty="0" err="1">
                <a:solidFill>
                  <a:schemeClr val="tx1">
                    <a:lumMod val="50000"/>
                    <a:lumOff val="50000"/>
                  </a:schemeClr>
                </a:solidFill>
              </a:rPr>
              <a:t>Seiwert</a:t>
            </a:r>
            <a:r>
              <a:rPr lang="en-US" sz="1200" dirty="0">
                <a:solidFill>
                  <a:schemeClr val="tx1">
                    <a:lumMod val="50000"/>
                    <a:lumOff val="50000"/>
                  </a:schemeClr>
                </a:solidFill>
              </a:rPr>
              <a:t>, Jason D Christie, Dan Nicolae, Naftali Kaminski, and Joe G N Garcia</a:t>
            </a:r>
          </a:p>
          <a:p>
            <a:pPr marL="0" indent="0">
              <a:buNone/>
            </a:pPr>
            <a:endParaRPr lang="en-US" sz="2000" dirty="0">
              <a:latin typeface="Century Schoolbook" panose="02040604050505020304" pitchFamily="18" charset="0"/>
            </a:endParaRPr>
          </a:p>
        </p:txBody>
      </p:sp>
      <p:cxnSp>
        <p:nvCxnSpPr>
          <p:cNvPr id="16" name="Straight Connector 15">
            <a:extLst>
              <a:ext uri="{FF2B5EF4-FFF2-40B4-BE49-F238E27FC236}">
                <a16:creationId xmlns:a16="http://schemas.microsoft.com/office/drawing/2014/main" id="{0B2927E1-30A7-49A0-8FD2-0ED0B69EBD01}"/>
              </a:ext>
            </a:extLst>
          </p:cNvPr>
          <p:cNvCxnSpPr>
            <a:cxnSpLocks/>
          </p:cNvCxnSpPr>
          <p:nvPr/>
        </p:nvCxnSpPr>
        <p:spPr>
          <a:xfrm>
            <a:off x="302319" y="2260599"/>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CA3C0C9D-B6E9-428A-B3FC-693EDE996A93}"/>
              </a:ext>
            </a:extLst>
          </p:cNvPr>
          <p:cNvSpPr txBox="1">
            <a:spLocks/>
          </p:cNvSpPr>
          <p:nvPr/>
        </p:nvSpPr>
        <p:spPr>
          <a:xfrm>
            <a:off x="6118577" y="1342065"/>
            <a:ext cx="5830030" cy="4460423"/>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lnSpc>
                <a:spcPct val="90000"/>
              </a:lnSpc>
              <a:spcBef>
                <a:spcPts val="0"/>
              </a:spcBef>
              <a:buClr>
                <a:schemeClr val="tx1">
                  <a:lumMod val="65000"/>
                  <a:lumOff val="35000"/>
                </a:schemeClr>
              </a:buClr>
              <a:buFont typeface="Arial"/>
              <a:buChar char="•"/>
              <a:defRPr sz="3000" kern="1200" baseline="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1">
                  <a:lumMod val="65000"/>
                  <a:lumOff val="35000"/>
                </a:schemeClr>
              </a:buClr>
              <a:buSzPct val="75000"/>
              <a:buFont typeface="Wingdings" panose="05000000000000000000" pitchFamily="2" charset="2"/>
              <a:buChar char="§"/>
              <a:defRPr sz="2500" kern="1200" baseline="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1">
                  <a:lumMod val="65000"/>
                  <a:lumOff val="35000"/>
                </a:schemeClr>
              </a:buClr>
              <a:buFont typeface="Arial"/>
              <a:buChar char="•"/>
              <a:defRPr sz="2000" kern="1200" baseline="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1">
                  <a:lumMod val="65000"/>
                  <a:lumOff val="35000"/>
                </a:schemeClr>
              </a:buClr>
              <a:buSzPct val="75000"/>
              <a:buFont typeface="Wingdings" panose="05000000000000000000" pitchFamily="2" charset="2"/>
              <a:buChar char="§"/>
              <a:defRPr sz="1800" kern="1200" baseline="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accent3"/>
                </a:solidFill>
                <a:latin typeface="Century Schoolbook" panose="02040604050505020304" pitchFamily="18" charset="0"/>
              </a:rPr>
              <a:t>Association Between the </a:t>
            </a:r>
            <a:r>
              <a:rPr lang="en-US" sz="2000" i="1" dirty="0">
                <a:solidFill>
                  <a:schemeClr val="accent3"/>
                </a:solidFill>
                <a:latin typeface="Century Schoolbook" panose="02040604050505020304" pitchFamily="18" charset="0"/>
              </a:rPr>
              <a:t>MUC5B</a:t>
            </a:r>
            <a:r>
              <a:rPr lang="en-US" sz="2000" dirty="0">
                <a:solidFill>
                  <a:schemeClr val="accent3"/>
                </a:solidFill>
                <a:latin typeface="Century Schoolbook" panose="02040604050505020304" pitchFamily="18" charset="0"/>
              </a:rPr>
              <a:t> Promoter</a:t>
            </a:r>
          </a:p>
          <a:p>
            <a:pPr marL="0" indent="0">
              <a:buNone/>
            </a:pPr>
            <a:r>
              <a:rPr lang="en-US" sz="2000" dirty="0">
                <a:solidFill>
                  <a:schemeClr val="accent3"/>
                </a:solidFill>
                <a:latin typeface="Century Schoolbook" panose="02040604050505020304" pitchFamily="18" charset="0"/>
              </a:rPr>
              <a:t>Polymorphism and Survival in Patients</a:t>
            </a:r>
          </a:p>
          <a:p>
            <a:pPr marL="0" indent="0">
              <a:buNone/>
            </a:pPr>
            <a:r>
              <a:rPr lang="en-US" sz="2000" dirty="0">
                <a:solidFill>
                  <a:schemeClr val="accent3"/>
                </a:solidFill>
                <a:latin typeface="Century Schoolbook" panose="02040604050505020304" pitchFamily="18" charset="0"/>
              </a:rPr>
              <a:t>With Idiopathic Pulmonary Fibrosis</a:t>
            </a:r>
          </a:p>
          <a:p>
            <a:pPr marL="0" indent="0">
              <a:lnSpc>
                <a:spcPct val="80000"/>
              </a:lnSpc>
              <a:spcBef>
                <a:spcPts val="600"/>
              </a:spcBef>
              <a:buNone/>
            </a:pPr>
            <a:r>
              <a:rPr lang="en-US" sz="1100" dirty="0">
                <a:solidFill>
                  <a:schemeClr val="tx1">
                    <a:lumMod val="50000"/>
                    <a:lumOff val="50000"/>
                  </a:schemeClr>
                </a:solidFill>
              </a:rPr>
              <a:t>Anna L. </a:t>
            </a:r>
            <a:r>
              <a:rPr lang="en-US" sz="1100" dirty="0" err="1">
                <a:solidFill>
                  <a:schemeClr val="tx1">
                    <a:lumMod val="50000"/>
                    <a:lumOff val="50000"/>
                  </a:schemeClr>
                </a:solidFill>
              </a:rPr>
              <a:t>Peljto</a:t>
            </a:r>
            <a:r>
              <a:rPr lang="en-US" sz="1100" dirty="0">
                <a:solidFill>
                  <a:schemeClr val="tx1">
                    <a:lumMod val="50000"/>
                    <a:lumOff val="50000"/>
                  </a:schemeClr>
                </a:solidFill>
              </a:rPr>
              <a:t>, DrPH; </a:t>
            </a:r>
            <a:r>
              <a:rPr lang="en-US" sz="1100" dirty="0" err="1">
                <a:solidFill>
                  <a:schemeClr val="tx1">
                    <a:lumMod val="50000"/>
                    <a:lumOff val="50000"/>
                  </a:schemeClr>
                </a:solidFill>
              </a:rPr>
              <a:t>Yingze</a:t>
            </a:r>
            <a:r>
              <a:rPr lang="en-US" sz="1100" dirty="0">
                <a:solidFill>
                  <a:schemeClr val="tx1">
                    <a:lumMod val="50000"/>
                    <a:lumOff val="50000"/>
                  </a:schemeClr>
                </a:solidFill>
              </a:rPr>
              <a:t> Zhang, PhD; Tasha E. </a:t>
            </a:r>
            <a:r>
              <a:rPr lang="en-US" sz="1100" dirty="0" err="1">
                <a:solidFill>
                  <a:schemeClr val="tx1">
                    <a:lumMod val="50000"/>
                    <a:lumOff val="50000"/>
                  </a:schemeClr>
                </a:solidFill>
              </a:rPr>
              <a:t>Fingerlin</a:t>
            </a:r>
            <a:r>
              <a:rPr lang="en-US" sz="1100" dirty="0">
                <a:solidFill>
                  <a:schemeClr val="tx1">
                    <a:lumMod val="50000"/>
                    <a:lumOff val="50000"/>
                  </a:schemeClr>
                </a:solidFill>
              </a:rPr>
              <a:t>, PhD; </a:t>
            </a:r>
            <a:r>
              <a:rPr lang="en-US" sz="1100" dirty="0" err="1">
                <a:solidFill>
                  <a:schemeClr val="tx1">
                    <a:lumMod val="50000"/>
                    <a:lumOff val="50000"/>
                  </a:schemeClr>
                </a:solidFill>
              </a:rPr>
              <a:t>Shwu</a:t>
            </a:r>
            <a:r>
              <a:rPr lang="en-US" sz="1100" dirty="0">
                <a:solidFill>
                  <a:schemeClr val="tx1">
                    <a:lumMod val="50000"/>
                    <a:lumOff val="50000"/>
                  </a:schemeClr>
                </a:solidFill>
              </a:rPr>
              <a:t>-Fan Ma, PhD; Joe G. N. Garcia, MD; Thomas J. Richards, PhD; Lori J. Silveira, PhD; Kathleen O. Lindell, PhD; Mark P. Steele, MD; James E. </a:t>
            </a:r>
            <a:r>
              <a:rPr lang="en-US" sz="1100" dirty="0" err="1">
                <a:solidFill>
                  <a:schemeClr val="tx1">
                    <a:lumMod val="50000"/>
                    <a:lumOff val="50000"/>
                  </a:schemeClr>
                </a:solidFill>
              </a:rPr>
              <a:t>Loyd</a:t>
            </a:r>
            <a:r>
              <a:rPr lang="en-US" sz="1100" dirty="0">
                <a:solidFill>
                  <a:schemeClr val="tx1">
                    <a:lumMod val="50000"/>
                    <a:lumOff val="50000"/>
                  </a:schemeClr>
                </a:solidFill>
              </a:rPr>
              <a:t>, MD; Kevin F. Gibson, MD; Max A. Seibold, PhD; Kevin K. Brown, MD; Janet L. Talbert, MS; Cheryl </a:t>
            </a:r>
            <a:r>
              <a:rPr lang="en-US" sz="1100" dirty="0" err="1">
                <a:solidFill>
                  <a:schemeClr val="tx1">
                    <a:lumMod val="50000"/>
                    <a:lumOff val="50000"/>
                  </a:schemeClr>
                </a:solidFill>
              </a:rPr>
              <a:t>Markin</a:t>
            </a:r>
            <a:r>
              <a:rPr lang="en-US" sz="1100" dirty="0">
                <a:solidFill>
                  <a:schemeClr val="tx1">
                    <a:lumMod val="50000"/>
                    <a:lumOff val="50000"/>
                  </a:schemeClr>
                </a:solidFill>
              </a:rPr>
              <a:t>, BA; Karl </a:t>
            </a:r>
            <a:r>
              <a:rPr lang="en-US" sz="1100" dirty="0" err="1">
                <a:solidFill>
                  <a:schemeClr val="tx1">
                    <a:lumMod val="50000"/>
                    <a:lumOff val="50000"/>
                  </a:schemeClr>
                </a:solidFill>
              </a:rPr>
              <a:t>Kossen</a:t>
            </a:r>
            <a:r>
              <a:rPr lang="en-US" sz="1100" dirty="0">
                <a:solidFill>
                  <a:schemeClr val="tx1">
                    <a:lumMod val="50000"/>
                    <a:lumOff val="50000"/>
                  </a:schemeClr>
                </a:solidFill>
              </a:rPr>
              <a:t>, PhD; Scott D. </a:t>
            </a:r>
            <a:r>
              <a:rPr lang="en-US" sz="1100" dirty="0" err="1">
                <a:solidFill>
                  <a:schemeClr val="tx1">
                    <a:lumMod val="50000"/>
                    <a:lumOff val="50000"/>
                  </a:schemeClr>
                </a:solidFill>
              </a:rPr>
              <a:t>Seiwert</a:t>
            </a:r>
            <a:r>
              <a:rPr lang="en-US" sz="1100" dirty="0">
                <a:solidFill>
                  <a:schemeClr val="tx1">
                    <a:lumMod val="50000"/>
                    <a:lumOff val="50000"/>
                  </a:schemeClr>
                </a:solidFill>
              </a:rPr>
              <a:t>, PhD; Elissa Murphy, MS; Imre </a:t>
            </a:r>
            <a:r>
              <a:rPr lang="en-US" sz="1100" dirty="0" err="1">
                <a:solidFill>
                  <a:schemeClr val="tx1">
                    <a:lumMod val="50000"/>
                    <a:lumOff val="50000"/>
                  </a:schemeClr>
                </a:solidFill>
              </a:rPr>
              <a:t>Noth</a:t>
            </a:r>
            <a:r>
              <a:rPr lang="en-US" sz="1100" dirty="0">
                <a:solidFill>
                  <a:schemeClr val="tx1">
                    <a:lumMod val="50000"/>
                    <a:lumOff val="50000"/>
                  </a:schemeClr>
                </a:solidFill>
              </a:rPr>
              <a:t>, MD; Marvin I. Schwarz, MD; Naftali Kaminski, MD; David A. Schwartz, MD</a:t>
            </a:r>
            <a:endParaRPr lang="en-US" sz="1800" dirty="0">
              <a:latin typeface="Century Schoolbook" panose="02040604050505020304" pitchFamily="18" charset="0"/>
            </a:endParaRPr>
          </a:p>
        </p:txBody>
      </p:sp>
      <p:sp>
        <p:nvSpPr>
          <p:cNvPr id="2" name="Title 1">
            <a:extLst>
              <a:ext uri="{FF2B5EF4-FFF2-40B4-BE49-F238E27FC236}">
                <a16:creationId xmlns:a16="http://schemas.microsoft.com/office/drawing/2014/main" id="{B36C3FC3-9C34-4238-9968-569DADCE7D95}"/>
              </a:ext>
            </a:extLst>
          </p:cNvPr>
          <p:cNvSpPr>
            <a:spLocks noGrp="1"/>
          </p:cNvSpPr>
          <p:nvPr>
            <p:ph type="title"/>
          </p:nvPr>
        </p:nvSpPr>
        <p:spPr/>
        <p:txBody>
          <a:bodyPr/>
          <a:lstStyle/>
          <a:p>
            <a:r>
              <a:rPr lang="en-US" dirty="0"/>
              <a:t>Background</a:t>
            </a:r>
          </a:p>
        </p:txBody>
      </p:sp>
      <p:sp>
        <p:nvSpPr>
          <p:cNvPr id="4" name="Text Placeholder 3">
            <a:extLst>
              <a:ext uri="{FF2B5EF4-FFF2-40B4-BE49-F238E27FC236}">
                <a16:creationId xmlns:a16="http://schemas.microsoft.com/office/drawing/2014/main" id="{A35D08E7-B1C4-4B07-8EFA-C52EC4A05C7A}"/>
              </a:ext>
            </a:extLst>
          </p:cNvPr>
          <p:cNvSpPr>
            <a:spLocks noGrp="1"/>
          </p:cNvSpPr>
          <p:nvPr>
            <p:ph type="body" sz="quarter" idx="10"/>
          </p:nvPr>
        </p:nvSpPr>
        <p:spPr/>
        <p:txBody>
          <a:bodyPr/>
          <a:lstStyle/>
          <a:p>
            <a:r>
              <a:rPr lang="da-DK" dirty="0"/>
              <a:t>Noth I, et al. </a:t>
            </a:r>
            <a:r>
              <a:rPr lang="da-DK" i="1" dirty="0"/>
              <a:t>Lancet Respir Med.</a:t>
            </a:r>
            <a:r>
              <a:rPr lang="da-DK" dirty="0"/>
              <a:t> 2013;1(4):309-317.</a:t>
            </a:r>
          </a:p>
          <a:p>
            <a:r>
              <a:rPr lang="da-DK" dirty="0"/>
              <a:t>Peljto AL, et al. </a:t>
            </a:r>
            <a:r>
              <a:rPr lang="da-DK" i="1" dirty="0"/>
              <a:t>JAMA.</a:t>
            </a:r>
            <a:r>
              <a:rPr lang="da-DK" dirty="0"/>
              <a:t> 2013;309(21):2232-2239.</a:t>
            </a:r>
          </a:p>
        </p:txBody>
      </p:sp>
      <p:pic>
        <p:nvPicPr>
          <p:cNvPr id="13" name="Picture 12">
            <a:extLst>
              <a:ext uri="{FF2B5EF4-FFF2-40B4-BE49-F238E27FC236}">
                <a16:creationId xmlns:a16="http://schemas.microsoft.com/office/drawing/2014/main" id="{5D2743F4-35FE-49B4-BF47-E5DE4C1FCB65}"/>
              </a:ext>
            </a:extLst>
          </p:cNvPr>
          <p:cNvPicPr>
            <a:picLocks noChangeAspect="1"/>
          </p:cNvPicPr>
          <p:nvPr/>
        </p:nvPicPr>
        <p:blipFill>
          <a:blip r:embed="rId3"/>
          <a:stretch>
            <a:fillRect/>
          </a:stretch>
        </p:blipFill>
        <p:spPr>
          <a:xfrm>
            <a:off x="6725010" y="3002488"/>
            <a:ext cx="4572009" cy="2743206"/>
          </a:xfrm>
          <a:prstGeom prst="rect">
            <a:avLst/>
          </a:prstGeom>
        </p:spPr>
      </p:pic>
      <p:cxnSp>
        <p:nvCxnSpPr>
          <p:cNvPr id="19" name="Straight Connector 18">
            <a:extLst>
              <a:ext uri="{FF2B5EF4-FFF2-40B4-BE49-F238E27FC236}">
                <a16:creationId xmlns:a16="http://schemas.microsoft.com/office/drawing/2014/main" id="{5DC0350D-7937-4FF2-977A-A52AC81EA4D6}"/>
              </a:ext>
            </a:extLst>
          </p:cNvPr>
          <p:cNvCxnSpPr>
            <a:cxnSpLocks/>
          </p:cNvCxnSpPr>
          <p:nvPr/>
        </p:nvCxnSpPr>
        <p:spPr>
          <a:xfrm>
            <a:off x="6177503" y="2260599"/>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A1D853C-1044-493D-841A-1405A43C3DDC}"/>
              </a:ext>
            </a:extLst>
          </p:cNvPr>
          <p:cNvCxnSpPr>
            <a:cxnSpLocks/>
          </p:cNvCxnSpPr>
          <p:nvPr/>
        </p:nvCxnSpPr>
        <p:spPr>
          <a:xfrm>
            <a:off x="302319" y="2954864"/>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16F4FFA-0F5E-4D7E-A73F-BA640DBCDEB3}"/>
              </a:ext>
            </a:extLst>
          </p:cNvPr>
          <p:cNvCxnSpPr>
            <a:cxnSpLocks/>
          </p:cNvCxnSpPr>
          <p:nvPr/>
        </p:nvCxnSpPr>
        <p:spPr>
          <a:xfrm>
            <a:off x="6177503" y="2954864"/>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1" name="Content Placeholder 3" descr="TOLLIP GWAS KM.tiff">
            <a:extLst>
              <a:ext uri="{FF2B5EF4-FFF2-40B4-BE49-F238E27FC236}">
                <a16:creationId xmlns:a16="http://schemas.microsoft.com/office/drawing/2014/main" id="{3FB4EE85-B123-405E-8B1F-0F489065CC7D}"/>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39677" t="4433" r="30733" b="15797"/>
          <a:stretch/>
        </p:blipFill>
        <p:spPr>
          <a:xfrm>
            <a:off x="1627561" y="3003562"/>
            <a:ext cx="3061695" cy="2773323"/>
          </a:xfrm>
          <a:prstGeom prst="rect">
            <a:avLst/>
          </a:prstGeom>
        </p:spPr>
      </p:pic>
      <p:sp>
        <p:nvSpPr>
          <p:cNvPr id="12" name="TextBox 11">
            <a:extLst>
              <a:ext uri="{FF2B5EF4-FFF2-40B4-BE49-F238E27FC236}">
                <a16:creationId xmlns:a16="http://schemas.microsoft.com/office/drawing/2014/main" id="{475B9718-1AA2-4C75-9433-73951E8DAD7A}"/>
              </a:ext>
            </a:extLst>
          </p:cNvPr>
          <p:cNvSpPr txBox="1"/>
          <p:nvPr/>
        </p:nvSpPr>
        <p:spPr>
          <a:xfrm>
            <a:off x="1774055" y="5048076"/>
            <a:ext cx="1300356" cy="261610"/>
          </a:xfrm>
          <a:prstGeom prst="rect">
            <a:avLst/>
          </a:prstGeom>
          <a:noFill/>
        </p:spPr>
        <p:txBody>
          <a:bodyPr wrap="none" rtlCol="0">
            <a:spAutoFit/>
          </a:bodyPr>
          <a:lstStyle/>
          <a:p>
            <a:r>
              <a:rPr lang="en-US" sz="1100" dirty="0"/>
              <a:t>rs5743890 (</a:t>
            </a:r>
            <a:r>
              <a:rPr lang="en-US" sz="1100" i="1" dirty="0"/>
              <a:t>TOLLIP</a:t>
            </a:r>
            <a:r>
              <a:rPr lang="en-US" sz="1100" dirty="0"/>
              <a:t>)</a:t>
            </a:r>
          </a:p>
        </p:txBody>
      </p:sp>
      <p:grpSp>
        <p:nvGrpSpPr>
          <p:cNvPr id="23" name="Group 22">
            <a:extLst>
              <a:ext uri="{FF2B5EF4-FFF2-40B4-BE49-F238E27FC236}">
                <a16:creationId xmlns:a16="http://schemas.microsoft.com/office/drawing/2014/main" id="{3C1BD4DF-BC1F-420C-A417-BD1558608A83}"/>
              </a:ext>
            </a:extLst>
          </p:cNvPr>
          <p:cNvGrpSpPr/>
          <p:nvPr/>
        </p:nvGrpSpPr>
        <p:grpSpPr>
          <a:xfrm>
            <a:off x="3890030" y="3960148"/>
            <a:ext cx="364202" cy="871210"/>
            <a:chOff x="3427186" y="4016593"/>
            <a:chExt cx="364202" cy="871210"/>
          </a:xfrm>
        </p:grpSpPr>
        <p:sp>
          <p:nvSpPr>
            <p:cNvPr id="24" name="TextBox 23">
              <a:extLst>
                <a:ext uri="{FF2B5EF4-FFF2-40B4-BE49-F238E27FC236}">
                  <a16:creationId xmlns:a16="http://schemas.microsoft.com/office/drawing/2014/main" id="{C5A5EAD5-47B2-4A3B-BEDC-69429F27B5D8}"/>
                </a:ext>
              </a:extLst>
            </p:cNvPr>
            <p:cNvSpPr txBox="1"/>
            <p:nvPr/>
          </p:nvSpPr>
          <p:spPr>
            <a:xfrm>
              <a:off x="3427186" y="4626193"/>
              <a:ext cx="356188" cy="261610"/>
            </a:xfrm>
            <a:prstGeom prst="rect">
              <a:avLst/>
            </a:prstGeom>
            <a:noFill/>
          </p:spPr>
          <p:txBody>
            <a:bodyPr wrap="none" rtlCol="0">
              <a:spAutoFit/>
            </a:bodyPr>
            <a:lstStyle/>
            <a:p>
              <a:r>
                <a:rPr lang="en-US" sz="1100" dirty="0"/>
                <a:t>AG</a:t>
              </a:r>
            </a:p>
          </p:txBody>
        </p:sp>
        <p:sp>
          <p:nvSpPr>
            <p:cNvPr id="25" name="TextBox 24">
              <a:extLst>
                <a:ext uri="{FF2B5EF4-FFF2-40B4-BE49-F238E27FC236}">
                  <a16:creationId xmlns:a16="http://schemas.microsoft.com/office/drawing/2014/main" id="{B1A25157-FFF3-4AA0-8FF2-3BE81BF5D32C}"/>
                </a:ext>
              </a:extLst>
            </p:cNvPr>
            <p:cNvSpPr txBox="1"/>
            <p:nvPr/>
          </p:nvSpPr>
          <p:spPr>
            <a:xfrm>
              <a:off x="3427186" y="4016593"/>
              <a:ext cx="364202" cy="261610"/>
            </a:xfrm>
            <a:prstGeom prst="rect">
              <a:avLst/>
            </a:prstGeom>
            <a:noFill/>
          </p:spPr>
          <p:txBody>
            <a:bodyPr wrap="none" rtlCol="0">
              <a:spAutoFit/>
            </a:bodyPr>
            <a:lstStyle/>
            <a:p>
              <a:r>
                <a:rPr lang="en-US" sz="1100" dirty="0"/>
                <a:t>GG</a:t>
              </a:r>
            </a:p>
          </p:txBody>
        </p:sp>
      </p:grpSp>
    </p:spTree>
    <p:extLst>
      <p:ext uri="{BB962C8B-B14F-4D97-AF65-F5344CB8AC3E}">
        <p14:creationId xmlns:p14="http://schemas.microsoft.com/office/powerpoint/2010/main" val="2290862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1F4B7-8A41-4C17-B90C-7E637254F7D2}"/>
              </a:ext>
            </a:extLst>
          </p:cNvPr>
          <p:cNvSpPr>
            <a:spLocks noGrp="1"/>
          </p:cNvSpPr>
          <p:nvPr>
            <p:ph idx="1"/>
          </p:nvPr>
        </p:nvSpPr>
        <p:spPr>
          <a:xfrm>
            <a:off x="254682" y="1342066"/>
            <a:ext cx="5830030" cy="1143000"/>
          </a:xfrm>
          <a:solidFill>
            <a:schemeClr val="bg1">
              <a:lumMod val="95000"/>
            </a:schemeClr>
          </a:solidFill>
          <a:ln>
            <a:solidFill>
              <a:schemeClr val="bg1"/>
            </a:solidFill>
          </a:ln>
          <a:effectLst>
            <a:outerShdw blurRad="50800" dist="38100" dir="5400000" algn="t" rotWithShape="0">
              <a:prstClr val="black">
                <a:alpha val="40000"/>
              </a:prstClr>
            </a:outerShdw>
          </a:effectLst>
        </p:spPr>
        <p:txBody>
          <a:bodyPr/>
          <a:lstStyle/>
          <a:p>
            <a:pPr marL="0" indent="0" algn="ctr">
              <a:buNone/>
            </a:pPr>
            <a:r>
              <a:rPr lang="en-US" sz="1500" i="1" dirty="0">
                <a:solidFill>
                  <a:schemeClr val="bg1">
                    <a:lumMod val="50000"/>
                  </a:schemeClr>
                </a:solidFill>
                <a:latin typeface="Century Schoolbook" panose="02040604050505020304" pitchFamily="18" charset="0"/>
              </a:rPr>
              <a:t>The</a:t>
            </a:r>
            <a:r>
              <a:rPr lang="en-US" sz="1500" dirty="0">
                <a:solidFill>
                  <a:schemeClr val="bg1">
                    <a:lumMod val="50000"/>
                  </a:schemeClr>
                </a:solidFill>
                <a:latin typeface="Century Schoolbook" panose="02040604050505020304" pitchFamily="18" charset="0"/>
              </a:rPr>
              <a:t> NEW ENGLAND JOUNRAL </a:t>
            </a:r>
            <a:r>
              <a:rPr lang="en-US" sz="1500" i="1" dirty="0">
                <a:solidFill>
                  <a:schemeClr val="bg1">
                    <a:lumMod val="50000"/>
                  </a:schemeClr>
                </a:solidFill>
                <a:latin typeface="Century Schoolbook" panose="02040604050505020304" pitchFamily="18" charset="0"/>
              </a:rPr>
              <a:t>of</a:t>
            </a:r>
            <a:r>
              <a:rPr lang="en-US" sz="1500" dirty="0">
                <a:solidFill>
                  <a:schemeClr val="bg1">
                    <a:lumMod val="50000"/>
                  </a:schemeClr>
                </a:solidFill>
                <a:latin typeface="Century Schoolbook" panose="02040604050505020304" pitchFamily="18" charset="0"/>
              </a:rPr>
              <a:t> MEDICINE</a:t>
            </a:r>
          </a:p>
          <a:p>
            <a:pPr marL="0" indent="0">
              <a:buNone/>
            </a:pPr>
            <a:r>
              <a:rPr lang="en-US" sz="2000" dirty="0">
                <a:solidFill>
                  <a:schemeClr val="accent3"/>
                </a:solidFill>
                <a:latin typeface="Century Schoolbook" panose="02040604050505020304" pitchFamily="18" charset="0"/>
              </a:rPr>
              <a:t>Prednisone, Azathioprine, and </a:t>
            </a:r>
            <a:r>
              <a:rPr lang="en-US" sz="2000" i="1" dirty="0">
                <a:solidFill>
                  <a:schemeClr val="accent3"/>
                </a:solidFill>
                <a:latin typeface="Century Schoolbook" panose="02040604050505020304" pitchFamily="18" charset="0"/>
              </a:rPr>
              <a:t>N-</a:t>
            </a:r>
            <a:r>
              <a:rPr lang="en-US" sz="2000" dirty="0">
                <a:solidFill>
                  <a:schemeClr val="accent3"/>
                </a:solidFill>
                <a:latin typeface="Century Schoolbook" panose="02040604050505020304" pitchFamily="18" charset="0"/>
              </a:rPr>
              <a:t>Acetylcysteine for Pulmonary Fibrosis</a:t>
            </a:r>
          </a:p>
          <a:p>
            <a:pPr marL="0" indent="0">
              <a:spcBef>
                <a:spcPts val="600"/>
              </a:spcBef>
              <a:buNone/>
            </a:pPr>
            <a:r>
              <a:rPr lang="en-US" sz="1200" dirty="0">
                <a:solidFill>
                  <a:schemeClr val="tx1">
                    <a:lumMod val="50000"/>
                    <a:lumOff val="50000"/>
                  </a:schemeClr>
                </a:solidFill>
              </a:rPr>
              <a:t>The Idiopathic Pulmonary Fibrosis Clinical Research Network</a:t>
            </a:r>
            <a:endParaRPr lang="en-US" sz="2000" dirty="0">
              <a:latin typeface="Century Schoolbook" panose="02040604050505020304" pitchFamily="18" charset="0"/>
            </a:endParaRPr>
          </a:p>
        </p:txBody>
      </p:sp>
      <p:cxnSp>
        <p:nvCxnSpPr>
          <p:cNvPr id="16" name="Straight Connector 15">
            <a:extLst>
              <a:ext uri="{FF2B5EF4-FFF2-40B4-BE49-F238E27FC236}">
                <a16:creationId xmlns:a16="http://schemas.microsoft.com/office/drawing/2014/main" id="{0B2927E1-30A7-49A0-8FD2-0ED0B69EBD01}"/>
              </a:ext>
            </a:extLst>
          </p:cNvPr>
          <p:cNvCxnSpPr>
            <a:cxnSpLocks/>
          </p:cNvCxnSpPr>
          <p:nvPr/>
        </p:nvCxnSpPr>
        <p:spPr>
          <a:xfrm>
            <a:off x="313608" y="2192865"/>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CA3C0C9D-B6E9-428A-B3FC-693EDE996A93}"/>
              </a:ext>
            </a:extLst>
          </p:cNvPr>
          <p:cNvSpPr txBox="1">
            <a:spLocks/>
          </p:cNvSpPr>
          <p:nvPr/>
        </p:nvSpPr>
        <p:spPr>
          <a:xfrm>
            <a:off x="6141155" y="1342066"/>
            <a:ext cx="5830030" cy="1143000"/>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lnSpc>
                <a:spcPct val="90000"/>
              </a:lnSpc>
              <a:spcBef>
                <a:spcPts val="0"/>
              </a:spcBef>
              <a:buClr>
                <a:schemeClr val="tx1">
                  <a:lumMod val="65000"/>
                  <a:lumOff val="35000"/>
                </a:schemeClr>
              </a:buClr>
              <a:buFont typeface="Arial"/>
              <a:buChar char="•"/>
              <a:defRPr sz="3000" kern="1200" baseline="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1">
                  <a:lumMod val="65000"/>
                  <a:lumOff val="35000"/>
                </a:schemeClr>
              </a:buClr>
              <a:buSzPct val="75000"/>
              <a:buFont typeface="Wingdings" panose="05000000000000000000" pitchFamily="2" charset="2"/>
              <a:buChar char="§"/>
              <a:defRPr sz="2500" kern="1200" baseline="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1">
                  <a:lumMod val="65000"/>
                  <a:lumOff val="35000"/>
                </a:schemeClr>
              </a:buClr>
              <a:buFont typeface="Arial"/>
              <a:buChar char="•"/>
              <a:defRPr sz="2000" kern="1200" baseline="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1">
                  <a:lumMod val="65000"/>
                  <a:lumOff val="35000"/>
                </a:schemeClr>
              </a:buClr>
              <a:buSzPct val="75000"/>
              <a:buFont typeface="Wingdings" panose="05000000000000000000" pitchFamily="2" charset="2"/>
              <a:buChar char="§"/>
              <a:defRPr sz="1800" kern="1200" baseline="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1">
                  <a:lumMod val="65000"/>
                  <a:lumOff val="35000"/>
                </a:schemeClr>
              </a:buClr>
              <a:buFont typeface="Arial"/>
              <a:buChar char="»"/>
              <a:defRPr sz="1800" kern="1200" baseline="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i="1" dirty="0">
                <a:solidFill>
                  <a:schemeClr val="bg1">
                    <a:lumMod val="50000"/>
                  </a:schemeClr>
                </a:solidFill>
                <a:latin typeface="Century Schoolbook" panose="02040604050505020304" pitchFamily="18" charset="0"/>
              </a:rPr>
              <a:t>The</a:t>
            </a:r>
            <a:r>
              <a:rPr lang="en-US" sz="1500" dirty="0">
                <a:solidFill>
                  <a:schemeClr val="bg1">
                    <a:lumMod val="50000"/>
                  </a:schemeClr>
                </a:solidFill>
                <a:latin typeface="Century Schoolbook" panose="02040604050505020304" pitchFamily="18" charset="0"/>
              </a:rPr>
              <a:t> NEW ENGLAND JOUNRAL </a:t>
            </a:r>
            <a:r>
              <a:rPr lang="en-US" sz="1500" i="1" dirty="0">
                <a:solidFill>
                  <a:schemeClr val="bg1">
                    <a:lumMod val="50000"/>
                  </a:schemeClr>
                </a:solidFill>
                <a:latin typeface="Century Schoolbook" panose="02040604050505020304" pitchFamily="18" charset="0"/>
              </a:rPr>
              <a:t>of</a:t>
            </a:r>
            <a:r>
              <a:rPr lang="en-US" sz="1500" dirty="0">
                <a:solidFill>
                  <a:schemeClr val="bg1">
                    <a:lumMod val="50000"/>
                  </a:schemeClr>
                </a:solidFill>
                <a:latin typeface="Century Schoolbook" panose="02040604050505020304" pitchFamily="18" charset="0"/>
              </a:rPr>
              <a:t> MEDICINE</a:t>
            </a:r>
          </a:p>
          <a:p>
            <a:pPr marL="0" indent="0">
              <a:buNone/>
            </a:pPr>
            <a:r>
              <a:rPr lang="en-US" sz="2000" dirty="0">
                <a:solidFill>
                  <a:schemeClr val="accent3"/>
                </a:solidFill>
                <a:latin typeface="Century Schoolbook" panose="02040604050505020304" pitchFamily="18" charset="0"/>
              </a:rPr>
              <a:t>Randomized Trial of Acetylcysteine in Idiopathic Pulmonary Fibrosis</a:t>
            </a:r>
          </a:p>
          <a:p>
            <a:pPr marL="0" indent="0">
              <a:spcBef>
                <a:spcPts val="600"/>
              </a:spcBef>
              <a:buNone/>
            </a:pPr>
            <a:r>
              <a:rPr lang="en-US" sz="1200" dirty="0">
                <a:solidFill>
                  <a:schemeClr val="tx1">
                    <a:lumMod val="50000"/>
                    <a:lumOff val="50000"/>
                  </a:schemeClr>
                </a:solidFill>
              </a:rPr>
              <a:t>The Idiopathic Pulmonary Fibrosis Clinical Research Network</a:t>
            </a:r>
            <a:endParaRPr lang="en-US" sz="2000" dirty="0">
              <a:latin typeface="Century Schoolbook" panose="02040604050505020304" pitchFamily="18" charset="0"/>
            </a:endParaRPr>
          </a:p>
        </p:txBody>
      </p:sp>
      <p:sp>
        <p:nvSpPr>
          <p:cNvPr id="2" name="Title 1">
            <a:extLst>
              <a:ext uri="{FF2B5EF4-FFF2-40B4-BE49-F238E27FC236}">
                <a16:creationId xmlns:a16="http://schemas.microsoft.com/office/drawing/2014/main" id="{B36C3FC3-9C34-4238-9968-569DADCE7D95}"/>
              </a:ext>
            </a:extLst>
          </p:cNvPr>
          <p:cNvSpPr>
            <a:spLocks noGrp="1"/>
          </p:cNvSpPr>
          <p:nvPr>
            <p:ph type="title"/>
          </p:nvPr>
        </p:nvSpPr>
        <p:spPr/>
        <p:txBody>
          <a:bodyPr/>
          <a:lstStyle/>
          <a:p>
            <a:r>
              <a:rPr lang="en-US" dirty="0"/>
              <a:t>Background</a:t>
            </a:r>
          </a:p>
        </p:txBody>
      </p:sp>
      <p:sp>
        <p:nvSpPr>
          <p:cNvPr id="4" name="Text Placeholder 3">
            <a:extLst>
              <a:ext uri="{FF2B5EF4-FFF2-40B4-BE49-F238E27FC236}">
                <a16:creationId xmlns:a16="http://schemas.microsoft.com/office/drawing/2014/main" id="{A35D08E7-B1C4-4B07-8EFA-C52EC4A05C7A}"/>
              </a:ext>
            </a:extLst>
          </p:cNvPr>
          <p:cNvSpPr>
            <a:spLocks noGrp="1"/>
          </p:cNvSpPr>
          <p:nvPr>
            <p:ph type="body" sz="quarter" idx="10"/>
          </p:nvPr>
        </p:nvSpPr>
        <p:spPr/>
        <p:txBody>
          <a:bodyPr/>
          <a:lstStyle/>
          <a:p>
            <a:r>
              <a:rPr lang="da-DK" dirty="0"/>
              <a:t>Raghu G, et al. </a:t>
            </a:r>
            <a:r>
              <a:rPr lang="da-DK" i="1" dirty="0"/>
              <a:t>N Engl J Med.</a:t>
            </a:r>
            <a:r>
              <a:rPr lang="da-DK"/>
              <a:t> 2012;366(21):1968–1977</a:t>
            </a:r>
            <a:r>
              <a:rPr lang="da-DK" dirty="0"/>
              <a:t>.</a:t>
            </a:r>
          </a:p>
          <a:p>
            <a:r>
              <a:rPr lang="da-DK" dirty="0"/>
              <a:t>Martinez FJ, et al. </a:t>
            </a:r>
            <a:r>
              <a:rPr lang="da-DK" i="1" dirty="0"/>
              <a:t>N Engl J Med.</a:t>
            </a:r>
            <a:r>
              <a:rPr lang="da-DK"/>
              <a:t> 2014;370(22):2093–2101.</a:t>
            </a:r>
            <a:endParaRPr lang="da-DK" dirty="0"/>
          </a:p>
        </p:txBody>
      </p:sp>
      <p:cxnSp>
        <p:nvCxnSpPr>
          <p:cNvPr id="19" name="Straight Connector 18">
            <a:extLst>
              <a:ext uri="{FF2B5EF4-FFF2-40B4-BE49-F238E27FC236}">
                <a16:creationId xmlns:a16="http://schemas.microsoft.com/office/drawing/2014/main" id="{5DC0350D-7937-4FF2-977A-A52AC81EA4D6}"/>
              </a:ext>
            </a:extLst>
          </p:cNvPr>
          <p:cNvCxnSpPr>
            <a:cxnSpLocks/>
          </p:cNvCxnSpPr>
          <p:nvPr/>
        </p:nvCxnSpPr>
        <p:spPr>
          <a:xfrm>
            <a:off x="6200081" y="2192864"/>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A1D853C-1044-493D-841A-1405A43C3DDC}"/>
              </a:ext>
            </a:extLst>
          </p:cNvPr>
          <p:cNvCxnSpPr>
            <a:cxnSpLocks/>
          </p:cNvCxnSpPr>
          <p:nvPr/>
        </p:nvCxnSpPr>
        <p:spPr>
          <a:xfrm>
            <a:off x="313608" y="2435577"/>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16F4FFA-0F5E-4D7E-A73F-BA640DBCDEB3}"/>
              </a:ext>
            </a:extLst>
          </p:cNvPr>
          <p:cNvCxnSpPr>
            <a:cxnSpLocks/>
          </p:cNvCxnSpPr>
          <p:nvPr/>
        </p:nvCxnSpPr>
        <p:spPr>
          <a:xfrm>
            <a:off x="6200081" y="2435576"/>
            <a:ext cx="571217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BAAA36D-276F-478E-A542-A7EB7B3FF340}"/>
              </a:ext>
            </a:extLst>
          </p:cNvPr>
          <p:cNvSpPr txBox="1"/>
          <p:nvPr/>
        </p:nvSpPr>
        <p:spPr>
          <a:xfrm>
            <a:off x="254682" y="2698044"/>
            <a:ext cx="11657577" cy="3200876"/>
          </a:xfrm>
          <a:prstGeom prst="rect">
            <a:avLst/>
          </a:prstGeom>
          <a:noFill/>
        </p:spPr>
        <p:txBody>
          <a:bodyPr wrap="square" rtlCol="0">
            <a:spAutoFit/>
          </a:bodyPr>
          <a:lstStyle/>
          <a:p>
            <a:pPr marL="342900" indent="-342900">
              <a:buFont typeface="Arial" panose="020B0604020202020204" pitchFamily="34" charset="0"/>
              <a:buChar char="•"/>
            </a:pPr>
            <a:r>
              <a:rPr lang="en-US" sz="2400" dirty="0"/>
              <a:t>Randomized controlled trial comparing 3 treatment arms </a:t>
            </a:r>
          </a:p>
          <a:p>
            <a:pPr marL="800100" lvl="1" indent="-342900">
              <a:buFont typeface="Arial" panose="020B0604020202020204" pitchFamily="34" charset="0"/>
              <a:buChar char="•"/>
            </a:pPr>
            <a:r>
              <a:rPr lang="en-US" sz="2400" dirty="0"/>
              <a:t>Prednisone/Azathioprine/</a:t>
            </a:r>
            <a:r>
              <a:rPr lang="en-US" sz="2400" i="1" dirty="0"/>
              <a:t>N-</a:t>
            </a:r>
            <a:r>
              <a:rPr lang="en-US" sz="2400" dirty="0"/>
              <a:t>acetylcysteine combination (PAN)</a:t>
            </a:r>
          </a:p>
          <a:p>
            <a:pPr marL="800100" lvl="1" indent="-342900">
              <a:buFont typeface="Arial" panose="020B0604020202020204" pitchFamily="34" charset="0"/>
              <a:buChar char="•"/>
            </a:pPr>
            <a:r>
              <a:rPr lang="en-US" sz="2400" i="1" dirty="0"/>
              <a:t>N</a:t>
            </a:r>
            <a:r>
              <a:rPr lang="en-US" sz="2400" dirty="0"/>
              <a:t>-acetylcysteine (NAC) monotherapy</a:t>
            </a:r>
          </a:p>
          <a:p>
            <a:pPr marL="800100" lvl="1" indent="-342900">
              <a:buFont typeface="Arial" panose="020B0604020202020204" pitchFamily="34" charset="0"/>
              <a:buChar char="•"/>
            </a:pPr>
            <a:r>
              <a:rPr lang="en-US" sz="2400" dirty="0"/>
              <a:t>Placebo </a:t>
            </a:r>
          </a:p>
          <a:p>
            <a:pPr marL="342900" indent="-342900">
              <a:spcBef>
                <a:spcPts val="600"/>
              </a:spcBef>
              <a:buFont typeface="Arial" panose="020B0604020202020204" pitchFamily="34" charset="0"/>
              <a:buChar char="•"/>
            </a:pPr>
            <a:r>
              <a:rPr lang="en-US" sz="2400" dirty="0"/>
              <a:t>Trial stopped and PAN arm terminated after interim analysis showed an increased risk of death and hospitalization </a:t>
            </a:r>
          </a:p>
          <a:p>
            <a:pPr marL="342900" indent="-342900">
              <a:spcBef>
                <a:spcPts val="600"/>
              </a:spcBef>
              <a:buFont typeface="Arial" panose="020B0604020202020204" pitchFamily="34" charset="0"/>
              <a:buChar char="•"/>
            </a:pPr>
            <a:r>
              <a:rPr lang="en-US" sz="2400" dirty="0"/>
              <a:t>Trial then resumed with NAC and placebo arms </a:t>
            </a:r>
          </a:p>
          <a:p>
            <a:pPr marL="800100" lvl="1" indent="-342900">
              <a:buFont typeface="Arial" panose="020B0604020202020204" pitchFamily="34" charset="0"/>
              <a:buChar char="•"/>
            </a:pPr>
            <a:r>
              <a:rPr lang="en-US" sz="2400" dirty="0"/>
              <a:t>Resulted in two phases – pre/post clinical alert </a:t>
            </a:r>
          </a:p>
        </p:txBody>
      </p:sp>
    </p:spTree>
    <p:extLst>
      <p:ext uri="{BB962C8B-B14F-4D97-AF65-F5344CB8AC3E}">
        <p14:creationId xmlns:p14="http://schemas.microsoft.com/office/powerpoint/2010/main" val="5902720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BAB3-18B8-4DDE-B7EB-C2EC5D8B95E4}"/>
              </a:ext>
            </a:extLst>
          </p:cNvPr>
          <p:cNvSpPr>
            <a:spLocks noGrp="1"/>
          </p:cNvSpPr>
          <p:nvPr>
            <p:ph type="title"/>
          </p:nvPr>
        </p:nvSpPr>
        <p:spPr/>
        <p:txBody>
          <a:bodyPr/>
          <a:lstStyle/>
          <a:p>
            <a:r>
              <a:rPr lang="en-US" dirty="0"/>
              <a:t>PANTHER Study</a:t>
            </a:r>
          </a:p>
        </p:txBody>
      </p:sp>
      <p:sp>
        <p:nvSpPr>
          <p:cNvPr id="4" name="Text Placeholder 3">
            <a:extLst>
              <a:ext uri="{FF2B5EF4-FFF2-40B4-BE49-F238E27FC236}">
                <a16:creationId xmlns:a16="http://schemas.microsoft.com/office/drawing/2014/main" id="{BB4F175D-2E4A-4B2D-8D95-BA3F9E589A02}"/>
              </a:ext>
            </a:extLst>
          </p:cNvPr>
          <p:cNvSpPr>
            <a:spLocks noGrp="1"/>
          </p:cNvSpPr>
          <p:nvPr>
            <p:ph type="body" sz="quarter" idx="10"/>
          </p:nvPr>
        </p:nvSpPr>
        <p:spPr/>
        <p:txBody>
          <a:bodyPr/>
          <a:lstStyle/>
          <a:p>
            <a:r>
              <a:rPr lang="en-US" dirty="0"/>
              <a:t>Raghu G, et al. </a:t>
            </a:r>
            <a:r>
              <a:rPr lang="en-US" i="1" dirty="0"/>
              <a:t>N </a:t>
            </a:r>
            <a:r>
              <a:rPr lang="en-US" i="1" dirty="0" err="1"/>
              <a:t>Engl</a:t>
            </a:r>
            <a:r>
              <a:rPr lang="en-US" i="1" dirty="0"/>
              <a:t> J Med.</a:t>
            </a:r>
            <a:r>
              <a:rPr lang="en-US"/>
              <a:t> 2012;366(21):1968–1977</a:t>
            </a:r>
            <a:r>
              <a:rPr lang="en-US" dirty="0"/>
              <a:t>.</a:t>
            </a:r>
          </a:p>
          <a:p>
            <a:r>
              <a:rPr lang="en-US" dirty="0"/>
              <a:t>Martinez FJ, et al. </a:t>
            </a:r>
            <a:r>
              <a:rPr lang="en-US" i="1" dirty="0"/>
              <a:t>N </a:t>
            </a:r>
            <a:r>
              <a:rPr lang="en-US" i="1" dirty="0" err="1"/>
              <a:t>Engl</a:t>
            </a:r>
            <a:r>
              <a:rPr lang="en-US" i="1" dirty="0"/>
              <a:t> J Med.</a:t>
            </a:r>
            <a:r>
              <a:rPr lang="en-US"/>
              <a:t> 2014;370(22):2093–2101.</a:t>
            </a:r>
            <a:endParaRPr lang="en-US" dirty="0"/>
          </a:p>
        </p:txBody>
      </p:sp>
      <p:sp>
        <p:nvSpPr>
          <p:cNvPr id="5" name="Text Placeholder 4">
            <a:extLst>
              <a:ext uri="{FF2B5EF4-FFF2-40B4-BE49-F238E27FC236}">
                <a16:creationId xmlns:a16="http://schemas.microsoft.com/office/drawing/2014/main" id="{FCEBB097-D438-461B-ACDA-63304D98D329}"/>
              </a:ext>
            </a:extLst>
          </p:cNvPr>
          <p:cNvSpPr>
            <a:spLocks noGrp="1"/>
          </p:cNvSpPr>
          <p:nvPr>
            <p:ph type="body" sz="quarter" idx="11"/>
          </p:nvPr>
        </p:nvSpPr>
        <p:spPr>
          <a:xfrm>
            <a:off x="266007" y="5475606"/>
            <a:ext cx="11682077" cy="505389"/>
          </a:xfrm>
        </p:spPr>
        <p:txBody>
          <a:bodyPr/>
          <a:lstStyle/>
          <a:p>
            <a:r>
              <a:rPr lang="en-US" dirty="0"/>
              <a:t>*Combination therapy stopped early. At time of clinical alert, NAC alone (n=81) and placebo (n=78).</a:t>
            </a:r>
          </a:p>
          <a:p>
            <a:r>
              <a:rPr lang="en-US" dirty="0"/>
              <a:t>PANTHER, Prednisone, Azathioprine and </a:t>
            </a:r>
            <a:r>
              <a:rPr lang="en-US" i="1" dirty="0"/>
              <a:t>N-</a:t>
            </a:r>
            <a:r>
              <a:rPr lang="en-US" dirty="0"/>
              <a:t>acetylcysteine: A Study That Evaluates Response in IPF; FVC, forced vital capacity.</a:t>
            </a:r>
          </a:p>
          <a:p>
            <a:endParaRPr lang="en-US" dirty="0"/>
          </a:p>
        </p:txBody>
      </p:sp>
      <p:sp>
        <p:nvSpPr>
          <p:cNvPr id="22" name="TextBox 61">
            <a:extLst>
              <a:ext uri="{FF2B5EF4-FFF2-40B4-BE49-F238E27FC236}">
                <a16:creationId xmlns:a16="http://schemas.microsoft.com/office/drawing/2014/main" id="{A1EB41CD-47C4-4B00-9384-F1FAEEBB1682}"/>
              </a:ext>
            </a:extLst>
          </p:cNvPr>
          <p:cNvSpPr txBox="1">
            <a:spLocks noChangeArrowheads="1"/>
          </p:cNvSpPr>
          <p:nvPr/>
        </p:nvSpPr>
        <p:spPr bwMode="auto">
          <a:xfrm>
            <a:off x="1828801" y="1317011"/>
            <a:ext cx="8570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r>
              <a:rPr lang="en-US" sz="2400" dirty="0">
                <a:latin typeface="+mn-lt"/>
              </a:rPr>
              <a:t>Randomization and treatment plan</a:t>
            </a:r>
            <a:r>
              <a:rPr lang="en-US" sz="2400" baseline="30000" dirty="0">
                <a:latin typeface="+mn-lt"/>
              </a:rPr>
              <a:t>*</a:t>
            </a:r>
          </a:p>
        </p:txBody>
      </p:sp>
      <p:grpSp>
        <p:nvGrpSpPr>
          <p:cNvPr id="23" name="Group 62">
            <a:extLst>
              <a:ext uri="{FF2B5EF4-FFF2-40B4-BE49-F238E27FC236}">
                <a16:creationId xmlns:a16="http://schemas.microsoft.com/office/drawing/2014/main" id="{0AE1BAFF-7056-4B9E-9F48-19E35DD4A157}"/>
              </a:ext>
            </a:extLst>
          </p:cNvPr>
          <p:cNvGrpSpPr>
            <a:grpSpLocks/>
          </p:cNvGrpSpPr>
          <p:nvPr/>
        </p:nvGrpSpPr>
        <p:grpSpPr bwMode="auto">
          <a:xfrm>
            <a:off x="1467556" y="1847639"/>
            <a:ext cx="6651977" cy="3049944"/>
            <a:chOff x="141956" y="2197387"/>
            <a:chExt cx="6652773" cy="3048573"/>
          </a:xfrm>
        </p:grpSpPr>
        <p:grpSp>
          <p:nvGrpSpPr>
            <p:cNvPr id="24" name="Group 51">
              <a:extLst>
                <a:ext uri="{FF2B5EF4-FFF2-40B4-BE49-F238E27FC236}">
                  <a16:creationId xmlns:a16="http://schemas.microsoft.com/office/drawing/2014/main" id="{4E8F5BD8-2278-4823-AAE0-943667ACB3E2}"/>
                </a:ext>
              </a:extLst>
            </p:cNvPr>
            <p:cNvGrpSpPr>
              <a:grpSpLocks/>
            </p:cNvGrpSpPr>
            <p:nvPr/>
          </p:nvGrpSpPr>
          <p:grpSpPr bwMode="auto">
            <a:xfrm>
              <a:off x="141956" y="2197387"/>
              <a:ext cx="6652773" cy="2583696"/>
              <a:chOff x="-121288" y="2197383"/>
              <a:chExt cx="6652774" cy="2583691"/>
            </a:xfrm>
          </p:grpSpPr>
          <p:sp>
            <p:nvSpPr>
              <p:cNvPr id="26" name="Freeform 7">
                <a:extLst>
                  <a:ext uri="{FF2B5EF4-FFF2-40B4-BE49-F238E27FC236}">
                    <a16:creationId xmlns:a16="http://schemas.microsoft.com/office/drawing/2014/main" id="{72A797DC-DBB9-4265-8DF3-0140457F5915}"/>
                  </a:ext>
                </a:extLst>
              </p:cNvPr>
              <p:cNvSpPr>
                <a:spLocks/>
              </p:cNvSpPr>
              <p:nvPr/>
            </p:nvSpPr>
            <p:spPr bwMode="auto">
              <a:xfrm>
                <a:off x="2333465" y="2771775"/>
                <a:ext cx="3715364" cy="1982788"/>
              </a:xfrm>
              <a:custGeom>
                <a:avLst/>
                <a:gdLst>
                  <a:gd name="T0" fmla="*/ 2147483647 w 3025"/>
                  <a:gd name="T1" fmla="*/ 0 h 1249"/>
                  <a:gd name="T2" fmla="*/ 2147483647 w 3025"/>
                  <a:gd name="T3" fmla="*/ 0 h 1249"/>
                  <a:gd name="T4" fmla="*/ 0 w 3025"/>
                  <a:gd name="T5" fmla="*/ 2147483647 h 1249"/>
                  <a:gd name="T6" fmla="*/ 2147483647 w 3025"/>
                  <a:gd name="T7" fmla="*/ 2147483647 h 1249"/>
                  <a:gd name="T8" fmla="*/ 2147483647 w 3025"/>
                  <a:gd name="T9" fmla="*/ 2147483647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1249">
                    <a:moveTo>
                      <a:pt x="3024" y="0"/>
                    </a:moveTo>
                    <a:lnTo>
                      <a:pt x="432" y="0"/>
                    </a:lnTo>
                    <a:lnTo>
                      <a:pt x="0" y="624"/>
                    </a:lnTo>
                    <a:lnTo>
                      <a:pt x="432" y="1248"/>
                    </a:lnTo>
                    <a:lnTo>
                      <a:pt x="3024" y="1248"/>
                    </a:lnTo>
                  </a:path>
                </a:pathLst>
              </a:custGeom>
              <a:noFill/>
              <a:ln w="381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Line 38">
                <a:extLst>
                  <a:ext uri="{FF2B5EF4-FFF2-40B4-BE49-F238E27FC236}">
                    <a16:creationId xmlns:a16="http://schemas.microsoft.com/office/drawing/2014/main" id="{40DA8606-B049-42E2-BBEC-3EBFE5687DCD}"/>
                  </a:ext>
                </a:extLst>
              </p:cNvPr>
              <p:cNvSpPr>
                <a:spLocks noChangeShapeType="1"/>
              </p:cNvSpPr>
              <p:nvPr/>
            </p:nvSpPr>
            <p:spPr bwMode="auto">
              <a:xfrm flipH="1">
                <a:off x="1293402" y="3749786"/>
                <a:ext cx="5238084" cy="0"/>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ea typeface="ＭＳ Ｐゴシック" charset="0"/>
                  <a:cs typeface="ＭＳ Ｐゴシック" charset="0"/>
                </a:endParaRPr>
              </a:p>
            </p:txBody>
          </p:sp>
          <p:sp>
            <p:nvSpPr>
              <p:cNvPr id="28" name="Rectangle 39">
                <a:extLst>
                  <a:ext uri="{FF2B5EF4-FFF2-40B4-BE49-F238E27FC236}">
                    <a16:creationId xmlns:a16="http://schemas.microsoft.com/office/drawing/2014/main" id="{A5685220-2E23-4CAF-A5B9-6B215C4A4806}"/>
                  </a:ext>
                </a:extLst>
              </p:cNvPr>
              <p:cNvSpPr>
                <a:spLocks noChangeArrowheads="1"/>
              </p:cNvSpPr>
              <p:nvPr/>
            </p:nvSpPr>
            <p:spPr bwMode="auto">
              <a:xfrm>
                <a:off x="-121288" y="2713749"/>
                <a:ext cx="1916307" cy="20673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tIns="182880" rIns="182880" bIns="137160" anchor="ctr" anchorCtr="0">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9pPr>
              </a:lstStyle>
              <a:p>
                <a:pPr algn="ctr" eaLnBrk="1" hangingPunct="1">
                  <a:lnSpc>
                    <a:spcPct val="90000"/>
                  </a:lnSpc>
                  <a:spcBef>
                    <a:spcPct val="0"/>
                  </a:spcBef>
                  <a:buClrTx/>
                  <a:buSzTx/>
                  <a:buFontTx/>
                  <a:buNone/>
                </a:pPr>
                <a:r>
                  <a:rPr lang="en-US" altLang="en-US" sz="2400" b="1" dirty="0">
                    <a:solidFill>
                      <a:schemeClr val="bg1"/>
                    </a:solidFill>
                    <a:latin typeface="+mn-lt"/>
                  </a:rPr>
                  <a:t>IPF</a:t>
                </a:r>
                <a:br>
                  <a:rPr lang="en-US" altLang="en-US" sz="2400" b="1" dirty="0">
                    <a:solidFill>
                      <a:schemeClr val="bg1"/>
                    </a:solidFill>
                    <a:latin typeface="+mn-lt"/>
                  </a:rPr>
                </a:br>
                <a:r>
                  <a:rPr lang="en-US" altLang="en-US" sz="2400" b="1" dirty="0">
                    <a:solidFill>
                      <a:schemeClr val="bg1"/>
                    </a:solidFill>
                    <a:latin typeface="+mn-lt"/>
                  </a:rPr>
                  <a:t>patients</a:t>
                </a:r>
              </a:p>
              <a:p>
                <a:pPr algn="ctr" eaLnBrk="1" hangingPunct="1">
                  <a:lnSpc>
                    <a:spcPct val="90000"/>
                  </a:lnSpc>
                  <a:spcBef>
                    <a:spcPct val="0"/>
                  </a:spcBef>
                  <a:buClrTx/>
                  <a:buSzTx/>
                  <a:buFontTx/>
                  <a:buNone/>
                </a:pPr>
                <a:r>
                  <a:rPr lang="en-US" altLang="en-US" sz="1800" dirty="0">
                    <a:solidFill>
                      <a:schemeClr val="bg1"/>
                    </a:solidFill>
                    <a:latin typeface="+mn-lt"/>
                  </a:rPr>
                  <a:t>(N = 341)</a:t>
                </a:r>
              </a:p>
              <a:p>
                <a:pPr algn="ctr" eaLnBrk="1" hangingPunct="1">
                  <a:lnSpc>
                    <a:spcPct val="90000"/>
                  </a:lnSpc>
                  <a:spcBef>
                    <a:spcPct val="0"/>
                  </a:spcBef>
                  <a:buClrTx/>
                  <a:buSzTx/>
                  <a:buFontTx/>
                  <a:buNone/>
                </a:pPr>
                <a:r>
                  <a:rPr lang="en-US" altLang="en-US" sz="2000" dirty="0">
                    <a:solidFill>
                      <a:schemeClr val="bg1"/>
                    </a:solidFill>
                    <a:latin typeface="+mn-lt"/>
                  </a:rPr>
                  <a:t>Age 35-85 y</a:t>
                </a:r>
              </a:p>
              <a:p>
                <a:pPr algn="ctr" eaLnBrk="1" hangingPunct="1">
                  <a:lnSpc>
                    <a:spcPct val="90000"/>
                  </a:lnSpc>
                  <a:spcBef>
                    <a:spcPct val="0"/>
                  </a:spcBef>
                  <a:buClrTx/>
                  <a:buSzTx/>
                  <a:buFontTx/>
                  <a:buNone/>
                </a:pPr>
                <a:r>
                  <a:rPr lang="en-US" altLang="en-US" sz="2000" dirty="0">
                    <a:solidFill>
                      <a:schemeClr val="bg1"/>
                    </a:solidFill>
                    <a:latin typeface="+mn-lt"/>
                  </a:rPr>
                  <a:t>FVC≥50%</a:t>
                </a:r>
              </a:p>
              <a:p>
                <a:pPr algn="ctr" eaLnBrk="1" hangingPunct="1">
                  <a:lnSpc>
                    <a:spcPct val="90000"/>
                  </a:lnSpc>
                  <a:spcBef>
                    <a:spcPct val="0"/>
                  </a:spcBef>
                  <a:buClrTx/>
                  <a:buSzTx/>
                  <a:buFontTx/>
                  <a:buNone/>
                </a:pPr>
                <a:r>
                  <a:rPr lang="en-US" altLang="en-US" sz="2000" dirty="0">
                    <a:solidFill>
                      <a:schemeClr val="bg1"/>
                    </a:solidFill>
                    <a:latin typeface="+mn-lt"/>
                  </a:rPr>
                  <a:t>DL</a:t>
                </a:r>
                <a:r>
                  <a:rPr lang="en-US" altLang="en-US" sz="2000" baseline="-25000" dirty="0">
                    <a:solidFill>
                      <a:schemeClr val="bg1"/>
                    </a:solidFill>
                    <a:latin typeface="+mn-lt"/>
                  </a:rPr>
                  <a:t>CO</a:t>
                </a:r>
                <a:r>
                  <a:rPr lang="en-US" altLang="en-US" sz="2000" dirty="0">
                    <a:solidFill>
                      <a:schemeClr val="bg1"/>
                    </a:solidFill>
                    <a:latin typeface="+mn-lt"/>
                  </a:rPr>
                  <a:t>≥3%</a:t>
                </a:r>
              </a:p>
            </p:txBody>
          </p:sp>
          <p:sp>
            <p:nvSpPr>
              <p:cNvPr id="29" name="Oval 42">
                <a:extLst>
                  <a:ext uri="{FF2B5EF4-FFF2-40B4-BE49-F238E27FC236}">
                    <a16:creationId xmlns:a16="http://schemas.microsoft.com/office/drawing/2014/main" id="{45969D25-ABB5-4075-9838-42AECE8CA5B6}"/>
                  </a:ext>
                </a:extLst>
              </p:cNvPr>
              <p:cNvSpPr>
                <a:spLocks noChangeArrowheads="1"/>
              </p:cNvSpPr>
              <p:nvPr/>
            </p:nvSpPr>
            <p:spPr bwMode="auto">
              <a:xfrm>
                <a:off x="2089362" y="3547155"/>
                <a:ext cx="479249" cy="478254"/>
              </a:xfrm>
              <a:prstGeom prst="ellipse">
                <a:avLst/>
              </a:prstGeom>
              <a:solidFill>
                <a:schemeClr val="bg1">
                  <a:lumMod val="65000"/>
                </a:schemeClr>
              </a:solidFill>
              <a:ln w="12700">
                <a:noFill/>
                <a:round/>
                <a:headEnd/>
                <a:tailEnd/>
              </a:ln>
              <a:effectLst/>
              <a:extLst/>
            </p:spPr>
            <p:txBody>
              <a:bodyPr wrap="none" anchor="ctr"/>
              <a:lstStyle/>
              <a:p>
                <a:pPr algn="ctr">
                  <a:defRPr/>
                </a:pPr>
                <a:endParaRPr lang="en-US" dirty="0">
                  <a:ea typeface="ＭＳ Ｐゴシック" charset="0"/>
                  <a:cs typeface="ＭＳ Ｐゴシック" charset="0"/>
                </a:endParaRPr>
              </a:p>
            </p:txBody>
          </p:sp>
          <p:sp>
            <p:nvSpPr>
              <p:cNvPr id="30" name="Rectangle 43">
                <a:extLst>
                  <a:ext uri="{FF2B5EF4-FFF2-40B4-BE49-F238E27FC236}">
                    <a16:creationId xmlns:a16="http://schemas.microsoft.com/office/drawing/2014/main" id="{991770A1-2A6A-490B-8A9D-2766AD8399FD}"/>
                  </a:ext>
                </a:extLst>
              </p:cNvPr>
              <p:cNvSpPr>
                <a:spLocks noChangeArrowheads="1"/>
              </p:cNvSpPr>
              <p:nvPr/>
            </p:nvSpPr>
            <p:spPr bwMode="auto">
              <a:xfrm>
                <a:off x="2171070" y="3612916"/>
                <a:ext cx="315830" cy="34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ctr">
                  <a:lnSpc>
                    <a:spcPct val="90000"/>
                  </a:lnSpc>
                  <a:defRPr/>
                </a:pPr>
                <a:r>
                  <a:rPr lang="en-US" b="1" dirty="0">
                    <a:solidFill>
                      <a:schemeClr val="bg1"/>
                    </a:solidFill>
                    <a:ea typeface="ＭＳ Ｐゴシック" charset="0"/>
                    <a:cs typeface="ＭＳ Ｐゴシック" charset="0"/>
                  </a:rPr>
                  <a:t>R</a:t>
                </a:r>
              </a:p>
            </p:txBody>
          </p:sp>
          <p:sp>
            <p:nvSpPr>
              <p:cNvPr id="31" name="Text Box 46">
                <a:extLst>
                  <a:ext uri="{FF2B5EF4-FFF2-40B4-BE49-F238E27FC236}">
                    <a16:creationId xmlns:a16="http://schemas.microsoft.com/office/drawing/2014/main" id="{7B68F6B6-A837-48D9-BC45-C2789F3B9E70}"/>
                  </a:ext>
                </a:extLst>
              </p:cNvPr>
              <p:cNvSpPr txBox="1">
                <a:spLocks noChangeArrowheads="1"/>
              </p:cNvSpPr>
              <p:nvPr/>
            </p:nvSpPr>
            <p:spPr bwMode="auto">
              <a:xfrm>
                <a:off x="2632339" y="2197383"/>
                <a:ext cx="3604053" cy="553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defRPr/>
                </a:pPr>
                <a:r>
                  <a:rPr lang="en-US" sz="1800" b="1" dirty="0">
                    <a:latin typeface="+mn-lt"/>
                  </a:rPr>
                  <a:t>NAC alone</a:t>
                </a:r>
                <a:r>
                  <a:rPr lang="en-US" sz="1800" b="1" baseline="30000" dirty="0">
                    <a:latin typeface="+mn-lt"/>
                  </a:rPr>
                  <a:t>*</a:t>
                </a:r>
              </a:p>
              <a:p>
                <a:pPr algn="ctr">
                  <a:defRPr/>
                </a:pPr>
                <a:r>
                  <a:rPr lang="en-US" sz="1800" dirty="0">
                    <a:latin typeface="+mn-lt"/>
                  </a:rPr>
                  <a:t>n = 131</a:t>
                </a:r>
              </a:p>
            </p:txBody>
          </p:sp>
          <p:sp>
            <p:nvSpPr>
              <p:cNvPr id="32" name="Text Box 46">
                <a:extLst>
                  <a:ext uri="{FF2B5EF4-FFF2-40B4-BE49-F238E27FC236}">
                    <a16:creationId xmlns:a16="http://schemas.microsoft.com/office/drawing/2014/main" id="{ABD0F5D5-660A-448B-AEF2-AF116DDA44D1}"/>
                  </a:ext>
                </a:extLst>
              </p:cNvPr>
              <p:cNvSpPr txBox="1">
                <a:spLocks noChangeArrowheads="1"/>
              </p:cNvSpPr>
              <p:nvPr/>
            </p:nvSpPr>
            <p:spPr bwMode="auto">
              <a:xfrm>
                <a:off x="2725220" y="4176634"/>
                <a:ext cx="3418291" cy="553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defRPr/>
                </a:pPr>
                <a:r>
                  <a:rPr lang="en-US" sz="1800" b="1" dirty="0">
                    <a:latin typeface="+mn-lt"/>
                  </a:rPr>
                  <a:t>Placebo</a:t>
                </a:r>
                <a:r>
                  <a:rPr lang="en-US" sz="1800" b="1" baseline="30000" dirty="0">
                    <a:latin typeface="+mn-lt"/>
                  </a:rPr>
                  <a:t>*</a:t>
                </a:r>
                <a:br>
                  <a:rPr lang="en-US" sz="1800" b="1" dirty="0">
                    <a:latin typeface="+mn-lt"/>
                  </a:rPr>
                </a:br>
                <a:r>
                  <a:rPr lang="en-US" sz="1800" dirty="0">
                    <a:latin typeface="+mn-lt"/>
                  </a:rPr>
                  <a:t>n = 131</a:t>
                </a:r>
              </a:p>
            </p:txBody>
          </p:sp>
          <p:sp>
            <p:nvSpPr>
              <p:cNvPr id="33" name="Text Box 46">
                <a:extLst>
                  <a:ext uri="{FF2B5EF4-FFF2-40B4-BE49-F238E27FC236}">
                    <a16:creationId xmlns:a16="http://schemas.microsoft.com/office/drawing/2014/main" id="{A98AD2C0-1B16-4F41-B8F5-37420352A513}"/>
                  </a:ext>
                </a:extLst>
              </p:cNvPr>
              <p:cNvSpPr txBox="1">
                <a:spLocks noChangeArrowheads="1"/>
              </p:cNvSpPr>
              <p:nvPr/>
            </p:nvSpPr>
            <p:spPr bwMode="auto">
              <a:xfrm>
                <a:off x="2735804" y="3146282"/>
                <a:ext cx="3418291" cy="553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defRPr/>
                </a:pPr>
                <a:r>
                  <a:rPr lang="en-US" sz="1800" b="1" dirty="0">
                    <a:latin typeface="+mn-lt"/>
                  </a:rPr>
                  <a:t>Prednisone, azathioprine,</a:t>
                </a:r>
                <a:br>
                  <a:rPr lang="en-US" sz="1800" b="1" dirty="0">
                    <a:latin typeface="+mn-lt"/>
                  </a:rPr>
                </a:br>
                <a:r>
                  <a:rPr lang="en-US" sz="1800" b="1" dirty="0">
                    <a:latin typeface="+mn-lt"/>
                  </a:rPr>
                  <a:t>and NAC (</a:t>
                </a:r>
                <a:r>
                  <a:rPr lang="en-US" sz="1800" dirty="0">
                    <a:latin typeface="+mn-lt"/>
                  </a:rPr>
                  <a:t>n = 77)</a:t>
                </a:r>
              </a:p>
            </p:txBody>
          </p:sp>
        </p:grpSp>
        <p:sp>
          <p:nvSpPr>
            <p:cNvPr id="25" name="TextBox 59">
              <a:extLst>
                <a:ext uri="{FF2B5EF4-FFF2-40B4-BE49-F238E27FC236}">
                  <a16:creationId xmlns:a16="http://schemas.microsoft.com/office/drawing/2014/main" id="{78BF32F0-E795-4027-AB24-28377CBB7EFE}"/>
                </a:ext>
              </a:extLst>
            </p:cNvPr>
            <p:cNvSpPr txBox="1">
              <a:spLocks noChangeArrowheads="1"/>
            </p:cNvSpPr>
            <p:nvPr/>
          </p:nvSpPr>
          <p:spPr bwMode="auto">
            <a:xfrm>
              <a:off x="3711934" y="4876794"/>
              <a:ext cx="1971352" cy="36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ＭＳ Ｐゴシック" pitchFamily="34" charset="-128"/>
                </a:defRPr>
              </a:lvl9pPr>
            </a:lstStyle>
            <a:p>
              <a:pPr algn="ctr" eaLnBrk="1" hangingPunct="1">
                <a:spcBef>
                  <a:spcPct val="0"/>
                </a:spcBef>
                <a:buClrTx/>
                <a:buSzTx/>
                <a:buFontTx/>
                <a:buNone/>
              </a:pPr>
              <a:r>
                <a:rPr lang="en-US" altLang="en-US" sz="1800" b="1" dirty="0">
                  <a:latin typeface="+mn-lt"/>
                </a:rPr>
                <a:t>60-week follow-up</a:t>
              </a:r>
            </a:p>
          </p:txBody>
        </p:sp>
      </p:grpSp>
      <p:sp>
        <p:nvSpPr>
          <p:cNvPr id="34" name="Rectangle 63">
            <a:extLst>
              <a:ext uri="{FF2B5EF4-FFF2-40B4-BE49-F238E27FC236}">
                <a16:creationId xmlns:a16="http://schemas.microsoft.com/office/drawing/2014/main" id="{035F8357-C274-46C1-8B14-71F6D66DC239}"/>
              </a:ext>
            </a:extLst>
          </p:cNvPr>
          <p:cNvSpPr>
            <a:spLocks noChangeArrowheads="1"/>
          </p:cNvSpPr>
          <p:nvPr/>
        </p:nvSpPr>
        <p:spPr bwMode="auto">
          <a:xfrm>
            <a:off x="8238056" y="2022645"/>
            <a:ext cx="2161658" cy="2733675"/>
          </a:xfrm>
          <a:prstGeom prst="rect">
            <a:avLst/>
          </a:prstGeom>
          <a:solidFill>
            <a:schemeClr val="accent5"/>
          </a:solidFill>
          <a:ln w="9525">
            <a:noFill/>
            <a:round/>
            <a:headEnd/>
            <a:tailEnd/>
          </a:ln>
          <a:effec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2000" b="1">
                <a:solidFill>
                  <a:schemeClr val="bg1"/>
                </a:solidFill>
                <a:latin typeface="+mn-lt"/>
              </a:rPr>
              <a:t>1⁰ </a:t>
            </a:r>
            <a:r>
              <a:rPr lang="en-US" altLang="en-US" sz="2000" b="1" dirty="0">
                <a:solidFill>
                  <a:schemeClr val="bg1"/>
                </a:solidFill>
                <a:latin typeface="+mn-lt"/>
              </a:rPr>
              <a:t>endpoint:  </a:t>
            </a:r>
            <a:r>
              <a:rPr lang="en-US" altLang="en-US" sz="2000" dirty="0">
                <a:solidFill>
                  <a:schemeClr val="bg1"/>
                </a:solidFill>
                <a:latin typeface="+mn-lt"/>
              </a:rPr>
              <a:t>FVC </a:t>
            </a:r>
          </a:p>
          <a:p>
            <a:pPr algn="ctr" eaLnBrk="1" hangingPunct="1"/>
            <a:endParaRPr lang="en-US" altLang="en-US" sz="2000" dirty="0">
              <a:solidFill>
                <a:schemeClr val="bg1"/>
              </a:solidFill>
              <a:latin typeface="+mn-lt"/>
            </a:endParaRPr>
          </a:p>
          <a:p>
            <a:pPr algn="ctr" eaLnBrk="1" hangingPunct="1"/>
            <a:r>
              <a:rPr lang="en-US" altLang="en-US" sz="2000" b="1" dirty="0">
                <a:solidFill>
                  <a:schemeClr val="bg1"/>
                </a:solidFill>
                <a:latin typeface="+mn-lt"/>
              </a:rPr>
              <a:t>2⁰ endpoint:</a:t>
            </a:r>
          </a:p>
          <a:p>
            <a:pPr algn="ctr" eaLnBrk="1" hangingPunct="1"/>
            <a:r>
              <a:rPr lang="en-US" altLang="en-US" sz="2000" dirty="0">
                <a:solidFill>
                  <a:schemeClr val="bg1"/>
                </a:solidFill>
                <a:latin typeface="+mn-lt"/>
              </a:rPr>
              <a:t>Death; acute</a:t>
            </a:r>
            <a:br>
              <a:rPr lang="en-US" altLang="en-US" sz="2000" dirty="0">
                <a:solidFill>
                  <a:schemeClr val="bg1"/>
                </a:solidFill>
                <a:latin typeface="+mn-lt"/>
              </a:rPr>
            </a:br>
            <a:r>
              <a:rPr lang="en-US" altLang="en-US" sz="2000" dirty="0">
                <a:solidFill>
                  <a:schemeClr val="bg1"/>
                </a:solidFill>
                <a:latin typeface="+mn-lt"/>
              </a:rPr>
              <a:t>exacerbation;</a:t>
            </a:r>
            <a:br>
              <a:rPr lang="en-US" altLang="en-US" sz="2000" dirty="0">
                <a:solidFill>
                  <a:schemeClr val="bg1"/>
                </a:solidFill>
                <a:latin typeface="+mn-lt"/>
              </a:rPr>
            </a:br>
            <a:r>
              <a:rPr lang="en-US" altLang="en-US" sz="2000" dirty="0">
                <a:solidFill>
                  <a:schemeClr val="bg1"/>
                </a:solidFill>
                <a:latin typeface="+mn-lt"/>
              </a:rPr>
              <a:t>disease</a:t>
            </a:r>
            <a:br>
              <a:rPr lang="en-US" altLang="en-US" sz="2000" dirty="0">
                <a:solidFill>
                  <a:schemeClr val="bg1"/>
                </a:solidFill>
                <a:latin typeface="+mn-lt"/>
              </a:rPr>
            </a:br>
            <a:r>
              <a:rPr lang="en-US" altLang="en-US" sz="2000" dirty="0">
                <a:solidFill>
                  <a:schemeClr val="bg1"/>
                </a:solidFill>
                <a:latin typeface="+mn-lt"/>
              </a:rPr>
              <a:t>progression</a:t>
            </a:r>
          </a:p>
        </p:txBody>
      </p:sp>
      <p:sp>
        <p:nvSpPr>
          <p:cNvPr id="35" name="Hexagon 34">
            <a:extLst>
              <a:ext uri="{FF2B5EF4-FFF2-40B4-BE49-F238E27FC236}">
                <a16:creationId xmlns:a16="http://schemas.microsoft.com/office/drawing/2014/main" id="{9DA5D1FD-4A3E-4172-96EB-F2F528C360E0}"/>
              </a:ext>
            </a:extLst>
          </p:cNvPr>
          <p:cNvSpPr/>
          <p:nvPr/>
        </p:nvSpPr>
        <p:spPr>
          <a:xfrm>
            <a:off x="7416800" y="3092240"/>
            <a:ext cx="716958" cy="618067"/>
          </a:xfrm>
          <a:prstGeom prst="hexag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US" b="1" dirty="0">
                <a:solidFill>
                  <a:schemeClr val="bg1"/>
                </a:solidFill>
              </a:rPr>
              <a:t>STOP</a:t>
            </a:r>
          </a:p>
        </p:txBody>
      </p:sp>
    </p:spTree>
    <p:extLst>
      <p:ext uri="{BB962C8B-B14F-4D97-AF65-F5344CB8AC3E}">
        <p14:creationId xmlns:p14="http://schemas.microsoft.com/office/powerpoint/2010/main" val="6351386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4802-6A58-4999-8E16-27AE9099BA17}"/>
              </a:ext>
            </a:extLst>
          </p:cNvPr>
          <p:cNvSpPr>
            <a:spLocks noGrp="1"/>
          </p:cNvSpPr>
          <p:nvPr>
            <p:ph type="title"/>
          </p:nvPr>
        </p:nvSpPr>
        <p:spPr/>
        <p:txBody>
          <a:bodyPr/>
          <a:lstStyle/>
          <a:p>
            <a:r>
              <a:rPr lang="en-US" dirty="0"/>
              <a:t>PANTHER: Part A– Results</a:t>
            </a:r>
          </a:p>
        </p:txBody>
      </p:sp>
      <p:sp>
        <p:nvSpPr>
          <p:cNvPr id="4" name="Text Placeholder 3">
            <a:extLst>
              <a:ext uri="{FF2B5EF4-FFF2-40B4-BE49-F238E27FC236}">
                <a16:creationId xmlns:a16="http://schemas.microsoft.com/office/drawing/2014/main" id="{F027778B-CE12-4224-9948-FA8D2B512A20}"/>
              </a:ext>
            </a:extLst>
          </p:cNvPr>
          <p:cNvSpPr>
            <a:spLocks noGrp="1"/>
          </p:cNvSpPr>
          <p:nvPr>
            <p:ph type="body" sz="quarter" idx="10"/>
          </p:nvPr>
        </p:nvSpPr>
        <p:spPr/>
        <p:txBody>
          <a:bodyPr/>
          <a:lstStyle/>
          <a:p>
            <a:r>
              <a:rPr lang="en-US" dirty="0"/>
              <a:t>Raghu G, et al. </a:t>
            </a:r>
            <a:r>
              <a:rPr lang="en-US" i="1" dirty="0"/>
              <a:t>N </a:t>
            </a:r>
            <a:r>
              <a:rPr lang="en-US" i="1" dirty="0" err="1"/>
              <a:t>Engl</a:t>
            </a:r>
            <a:r>
              <a:rPr lang="en-US" i="1" dirty="0"/>
              <a:t> J Med.</a:t>
            </a:r>
            <a:r>
              <a:rPr lang="en-US"/>
              <a:t> 2012;366(21):1968–1977</a:t>
            </a:r>
            <a:r>
              <a:rPr lang="en-US" dirty="0"/>
              <a:t>.</a:t>
            </a:r>
          </a:p>
          <a:p>
            <a:endParaRPr lang="en-US" dirty="0"/>
          </a:p>
        </p:txBody>
      </p:sp>
      <p:grpSp>
        <p:nvGrpSpPr>
          <p:cNvPr id="6" name="Group 19">
            <a:extLst>
              <a:ext uri="{FF2B5EF4-FFF2-40B4-BE49-F238E27FC236}">
                <a16:creationId xmlns:a16="http://schemas.microsoft.com/office/drawing/2014/main" id="{A179A97B-DB85-492C-9934-3B00335689B6}"/>
              </a:ext>
            </a:extLst>
          </p:cNvPr>
          <p:cNvGrpSpPr/>
          <p:nvPr/>
        </p:nvGrpSpPr>
        <p:grpSpPr>
          <a:xfrm>
            <a:off x="3436144" y="3732036"/>
            <a:ext cx="5320506" cy="1522412"/>
            <a:chOff x="1912144" y="3844926"/>
            <a:chExt cx="5320506" cy="1522412"/>
          </a:xfrm>
        </p:grpSpPr>
        <p:sp>
          <p:nvSpPr>
            <p:cNvPr id="7" name="Freeform 3">
              <a:extLst>
                <a:ext uri="{FF2B5EF4-FFF2-40B4-BE49-F238E27FC236}">
                  <a16:creationId xmlns:a16="http://schemas.microsoft.com/office/drawing/2014/main" id="{B96602D5-B38A-4D4A-8FB1-0B0802A6DAE9}"/>
                </a:ext>
              </a:extLst>
            </p:cNvPr>
            <p:cNvSpPr/>
            <p:nvPr/>
          </p:nvSpPr>
          <p:spPr>
            <a:xfrm>
              <a:off x="1912144" y="4267200"/>
              <a:ext cx="1285875" cy="1100138"/>
            </a:xfrm>
            <a:custGeom>
              <a:avLst/>
              <a:gdLst>
                <a:gd name="connsiteX0" fmla="*/ 0 w 1285875"/>
                <a:gd name="connsiteY0" fmla="*/ 1100138 h 1100138"/>
                <a:gd name="connsiteX1" fmla="*/ 183356 w 1285875"/>
                <a:gd name="connsiteY1" fmla="*/ 1100138 h 1100138"/>
                <a:gd name="connsiteX2" fmla="*/ 183356 w 1285875"/>
                <a:gd name="connsiteY2" fmla="*/ 1057275 h 1100138"/>
                <a:gd name="connsiteX3" fmla="*/ 223837 w 1285875"/>
                <a:gd name="connsiteY3" fmla="*/ 1057275 h 1100138"/>
                <a:gd name="connsiteX4" fmla="*/ 223837 w 1285875"/>
                <a:gd name="connsiteY4" fmla="*/ 1007269 h 1100138"/>
                <a:gd name="connsiteX5" fmla="*/ 252412 w 1285875"/>
                <a:gd name="connsiteY5" fmla="*/ 1007269 h 1100138"/>
                <a:gd name="connsiteX6" fmla="*/ 252412 w 1285875"/>
                <a:gd name="connsiteY6" fmla="*/ 954881 h 1100138"/>
                <a:gd name="connsiteX7" fmla="*/ 266700 w 1285875"/>
                <a:gd name="connsiteY7" fmla="*/ 954881 h 1100138"/>
                <a:gd name="connsiteX8" fmla="*/ 266700 w 1285875"/>
                <a:gd name="connsiteY8" fmla="*/ 912019 h 1100138"/>
                <a:gd name="connsiteX9" fmla="*/ 288131 w 1285875"/>
                <a:gd name="connsiteY9" fmla="*/ 912019 h 1100138"/>
                <a:gd name="connsiteX10" fmla="*/ 288131 w 1285875"/>
                <a:gd name="connsiteY10" fmla="*/ 862013 h 1100138"/>
                <a:gd name="connsiteX11" fmla="*/ 440531 w 1285875"/>
                <a:gd name="connsiteY11" fmla="*/ 862013 h 1100138"/>
                <a:gd name="connsiteX12" fmla="*/ 440531 w 1285875"/>
                <a:gd name="connsiteY12" fmla="*/ 804863 h 1100138"/>
                <a:gd name="connsiteX13" fmla="*/ 454819 w 1285875"/>
                <a:gd name="connsiteY13" fmla="*/ 804863 h 1100138"/>
                <a:gd name="connsiteX14" fmla="*/ 454819 w 1285875"/>
                <a:gd name="connsiteY14" fmla="*/ 683419 h 1100138"/>
                <a:gd name="connsiteX15" fmla="*/ 640556 w 1285875"/>
                <a:gd name="connsiteY15" fmla="*/ 683419 h 1100138"/>
                <a:gd name="connsiteX16" fmla="*/ 640556 w 1285875"/>
                <a:gd name="connsiteY16" fmla="*/ 623888 h 1100138"/>
                <a:gd name="connsiteX17" fmla="*/ 733425 w 1285875"/>
                <a:gd name="connsiteY17" fmla="*/ 623888 h 1100138"/>
                <a:gd name="connsiteX18" fmla="*/ 733425 w 1285875"/>
                <a:gd name="connsiteY18" fmla="*/ 566738 h 1100138"/>
                <a:gd name="connsiteX19" fmla="*/ 792956 w 1285875"/>
                <a:gd name="connsiteY19" fmla="*/ 566738 h 1100138"/>
                <a:gd name="connsiteX20" fmla="*/ 792956 w 1285875"/>
                <a:gd name="connsiteY20" fmla="*/ 504825 h 1100138"/>
                <a:gd name="connsiteX21" fmla="*/ 869156 w 1285875"/>
                <a:gd name="connsiteY21" fmla="*/ 504825 h 1100138"/>
                <a:gd name="connsiteX22" fmla="*/ 869156 w 1285875"/>
                <a:gd name="connsiteY22" fmla="*/ 447675 h 1100138"/>
                <a:gd name="connsiteX23" fmla="*/ 881062 w 1285875"/>
                <a:gd name="connsiteY23" fmla="*/ 447675 h 1100138"/>
                <a:gd name="connsiteX24" fmla="*/ 881062 w 1285875"/>
                <a:gd name="connsiteY24" fmla="*/ 385763 h 1100138"/>
                <a:gd name="connsiteX25" fmla="*/ 919162 w 1285875"/>
                <a:gd name="connsiteY25" fmla="*/ 385763 h 1100138"/>
                <a:gd name="connsiteX26" fmla="*/ 919162 w 1285875"/>
                <a:gd name="connsiteY26" fmla="*/ 328613 h 1100138"/>
                <a:gd name="connsiteX27" fmla="*/ 945356 w 1285875"/>
                <a:gd name="connsiteY27" fmla="*/ 328613 h 1100138"/>
                <a:gd name="connsiteX28" fmla="*/ 945356 w 1285875"/>
                <a:gd name="connsiteY28" fmla="*/ 266700 h 1100138"/>
                <a:gd name="connsiteX29" fmla="*/ 962025 w 1285875"/>
                <a:gd name="connsiteY29" fmla="*/ 266700 h 1100138"/>
                <a:gd name="connsiteX30" fmla="*/ 962025 w 1285875"/>
                <a:gd name="connsiteY30" fmla="*/ 207169 h 1100138"/>
                <a:gd name="connsiteX31" fmla="*/ 1085850 w 1285875"/>
                <a:gd name="connsiteY31" fmla="*/ 207169 h 1100138"/>
                <a:gd name="connsiteX32" fmla="*/ 1085850 w 1285875"/>
                <a:gd name="connsiteY32" fmla="*/ 147638 h 1100138"/>
                <a:gd name="connsiteX33" fmla="*/ 1150144 w 1285875"/>
                <a:gd name="connsiteY33" fmla="*/ 147638 h 1100138"/>
                <a:gd name="connsiteX34" fmla="*/ 1150144 w 1285875"/>
                <a:gd name="connsiteY34" fmla="*/ 88106 h 1100138"/>
                <a:gd name="connsiteX35" fmla="*/ 1259681 w 1285875"/>
                <a:gd name="connsiteY35" fmla="*/ 88106 h 1100138"/>
                <a:gd name="connsiteX36" fmla="*/ 1259681 w 1285875"/>
                <a:gd name="connsiteY36" fmla="*/ 30956 h 1100138"/>
                <a:gd name="connsiteX37" fmla="*/ 1285875 w 1285875"/>
                <a:gd name="connsiteY37" fmla="*/ 30956 h 1100138"/>
                <a:gd name="connsiteX38" fmla="*/ 1285875 w 1285875"/>
                <a:gd name="connsiteY38" fmla="*/ 0 h 110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875" h="1100138">
                  <a:moveTo>
                    <a:pt x="0" y="1100138"/>
                  </a:moveTo>
                  <a:lnTo>
                    <a:pt x="183356" y="1100138"/>
                  </a:lnTo>
                  <a:lnTo>
                    <a:pt x="183356" y="1057275"/>
                  </a:lnTo>
                  <a:lnTo>
                    <a:pt x="223837" y="1057275"/>
                  </a:lnTo>
                  <a:lnTo>
                    <a:pt x="223837" y="1007269"/>
                  </a:lnTo>
                  <a:lnTo>
                    <a:pt x="252412" y="1007269"/>
                  </a:lnTo>
                  <a:lnTo>
                    <a:pt x="252412" y="954881"/>
                  </a:lnTo>
                  <a:lnTo>
                    <a:pt x="266700" y="954881"/>
                  </a:lnTo>
                  <a:lnTo>
                    <a:pt x="266700" y="912019"/>
                  </a:lnTo>
                  <a:lnTo>
                    <a:pt x="288131" y="912019"/>
                  </a:lnTo>
                  <a:lnTo>
                    <a:pt x="288131" y="862013"/>
                  </a:lnTo>
                  <a:lnTo>
                    <a:pt x="440531" y="862013"/>
                  </a:lnTo>
                  <a:lnTo>
                    <a:pt x="440531" y="804863"/>
                  </a:lnTo>
                  <a:lnTo>
                    <a:pt x="454819" y="804863"/>
                  </a:lnTo>
                  <a:lnTo>
                    <a:pt x="454819" y="683419"/>
                  </a:lnTo>
                  <a:lnTo>
                    <a:pt x="640556" y="683419"/>
                  </a:lnTo>
                  <a:lnTo>
                    <a:pt x="640556" y="623888"/>
                  </a:lnTo>
                  <a:lnTo>
                    <a:pt x="733425" y="623888"/>
                  </a:lnTo>
                  <a:lnTo>
                    <a:pt x="733425" y="566738"/>
                  </a:lnTo>
                  <a:lnTo>
                    <a:pt x="792956" y="566738"/>
                  </a:lnTo>
                  <a:lnTo>
                    <a:pt x="792956" y="504825"/>
                  </a:lnTo>
                  <a:lnTo>
                    <a:pt x="869156" y="504825"/>
                  </a:lnTo>
                  <a:lnTo>
                    <a:pt x="869156" y="447675"/>
                  </a:lnTo>
                  <a:lnTo>
                    <a:pt x="881062" y="447675"/>
                  </a:lnTo>
                  <a:lnTo>
                    <a:pt x="881062" y="385763"/>
                  </a:lnTo>
                  <a:lnTo>
                    <a:pt x="919162" y="385763"/>
                  </a:lnTo>
                  <a:lnTo>
                    <a:pt x="919162" y="328613"/>
                  </a:lnTo>
                  <a:lnTo>
                    <a:pt x="945356" y="328613"/>
                  </a:lnTo>
                  <a:lnTo>
                    <a:pt x="945356" y="266700"/>
                  </a:lnTo>
                  <a:lnTo>
                    <a:pt x="962025" y="266700"/>
                  </a:lnTo>
                  <a:lnTo>
                    <a:pt x="962025" y="207169"/>
                  </a:lnTo>
                  <a:lnTo>
                    <a:pt x="1085850" y="207169"/>
                  </a:lnTo>
                  <a:lnTo>
                    <a:pt x="1085850" y="147638"/>
                  </a:lnTo>
                  <a:lnTo>
                    <a:pt x="1150144" y="147638"/>
                  </a:lnTo>
                  <a:lnTo>
                    <a:pt x="1150144" y="88106"/>
                  </a:lnTo>
                  <a:lnTo>
                    <a:pt x="1259681" y="88106"/>
                  </a:lnTo>
                  <a:lnTo>
                    <a:pt x="1259681" y="30956"/>
                  </a:lnTo>
                  <a:lnTo>
                    <a:pt x="1285875" y="30956"/>
                  </a:lnTo>
                  <a:lnTo>
                    <a:pt x="1285875" y="0"/>
                  </a:lnTo>
                </a:path>
              </a:pathLst>
            </a:custGeom>
            <a:noFill/>
            <a:ln w="38100">
              <a:solidFill>
                <a:srgbClr val="9900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5">
              <a:extLst>
                <a:ext uri="{FF2B5EF4-FFF2-40B4-BE49-F238E27FC236}">
                  <a16:creationId xmlns:a16="http://schemas.microsoft.com/office/drawing/2014/main" id="{216958F0-2476-4846-9808-95EF04E06D21}"/>
                </a:ext>
              </a:extLst>
            </p:cNvPr>
            <p:cNvSpPr/>
            <p:nvPr/>
          </p:nvSpPr>
          <p:spPr>
            <a:xfrm>
              <a:off x="3198018" y="3844926"/>
              <a:ext cx="4034632" cy="446088"/>
            </a:xfrm>
            <a:custGeom>
              <a:avLst/>
              <a:gdLst>
                <a:gd name="connsiteX0" fmla="*/ 60325 w 4032250"/>
                <a:gd name="connsiteY0" fmla="*/ 619125 h 619125"/>
                <a:gd name="connsiteX1" fmla="*/ 0 w 4032250"/>
                <a:gd name="connsiteY1" fmla="*/ 441325 h 619125"/>
                <a:gd name="connsiteX2" fmla="*/ 0 w 4032250"/>
                <a:gd name="connsiteY2" fmla="*/ 393700 h 619125"/>
                <a:gd name="connsiteX3" fmla="*/ 1524000 w 4032250"/>
                <a:gd name="connsiteY3" fmla="*/ 393700 h 619125"/>
                <a:gd name="connsiteX4" fmla="*/ 1524000 w 4032250"/>
                <a:gd name="connsiteY4" fmla="*/ 307975 h 619125"/>
                <a:gd name="connsiteX5" fmla="*/ 1828800 w 4032250"/>
                <a:gd name="connsiteY5" fmla="*/ 307975 h 619125"/>
                <a:gd name="connsiteX6" fmla="*/ 1828800 w 4032250"/>
                <a:gd name="connsiteY6" fmla="*/ 222250 h 619125"/>
                <a:gd name="connsiteX7" fmla="*/ 2130425 w 4032250"/>
                <a:gd name="connsiteY7" fmla="*/ 222250 h 619125"/>
                <a:gd name="connsiteX8" fmla="*/ 2130425 w 4032250"/>
                <a:gd name="connsiteY8" fmla="*/ 139700 h 619125"/>
                <a:gd name="connsiteX9" fmla="*/ 3883025 w 4032250"/>
                <a:gd name="connsiteY9" fmla="*/ 139700 h 619125"/>
                <a:gd name="connsiteX10" fmla="*/ 3883025 w 4032250"/>
                <a:gd name="connsiteY10" fmla="*/ 0 h 619125"/>
                <a:gd name="connsiteX11" fmla="*/ 4032250 w 4032250"/>
                <a:gd name="connsiteY11" fmla="*/ 0 h 619125"/>
                <a:gd name="connsiteX0" fmla="*/ 0 w 4032250"/>
                <a:gd name="connsiteY0" fmla="*/ 441325 h 441325"/>
                <a:gd name="connsiteX1" fmla="*/ 0 w 4032250"/>
                <a:gd name="connsiteY1" fmla="*/ 393700 h 441325"/>
                <a:gd name="connsiteX2" fmla="*/ 1524000 w 4032250"/>
                <a:gd name="connsiteY2" fmla="*/ 393700 h 441325"/>
                <a:gd name="connsiteX3" fmla="*/ 1524000 w 4032250"/>
                <a:gd name="connsiteY3" fmla="*/ 307975 h 441325"/>
                <a:gd name="connsiteX4" fmla="*/ 1828800 w 4032250"/>
                <a:gd name="connsiteY4" fmla="*/ 307975 h 441325"/>
                <a:gd name="connsiteX5" fmla="*/ 1828800 w 4032250"/>
                <a:gd name="connsiteY5" fmla="*/ 222250 h 441325"/>
                <a:gd name="connsiteX6" fmla="*/ 2130425 w 4032250"/>
                <a:gd name="connsiteY6" fmla="*/ 222250 h 441325"/>
                <a:gd name="connsiteX7" fmla="*/ 2130425 w 4032250"/>
                <a:gd name="connsiteY7" fmla="*/ 139700 h 441325"/>
                <a:gd name="connsiteX8" fmla="*/ 3883025 w 4032250"/>
                <a:gd name="connsiteY8" fmla="*/ 139700 h 441325"/>
                <a:gd name="connsiteX9" fmla="*/ 3883025 w 4032250"/>
                <a:gd name="connsiteY9" fmla="*/ 0 h 441325"/>
                <a:gd name="connsiteX10" fmla="*/ 4032250 w 4032250"/>
                <a:gd name="connsiteY10" fmla="*/ 0 h 441325"/>
                <a:gd name="connsiteX0" fmla="*/ 4762 w 4037012"/>
                <a:gd name="connsiteY0" fmla="*/ 441325 h 441325"/>
                <a:gd name="connsiteX1" fmla="*/ 0 w 4037012"/>
                <a:gd name="connsiteY1" fmla="*/ 393700 h 441325"/>
                <a:gd name="connsiteX2" fmla="*/ 1528762 w 4037012"/>
                <a:gd name="connsiteY2" fmla="*/ 393700 h 441325"/>
                <a:gd name="connsiteX3" fmla="*/ 1528762 w 4037012"/>
                <a:gd name="connsiteY3" fmla="*/ 307975 h 441325"/>
                <a:gd name="connsiteX4" fmla="*/ 1833562 w 4037012"/>
                <a:gd name="connsiteY4" fmla="*/ 307975 h 441325"/>
                <a:gd name="connsiteX5" fmla="*/ 1833562 w 4037012"/>
                <a:gd name="connsiteY5" fmla="*/ 222250 h 441325"/>
                <a:gd name="connsiteX6" fmla="*/ 2135187 w 4037012"/>
                <a:gd name="connsiteY6" fmla="*/ 222250 h 441325"/>
                <a:gd name="connsiteX7" fmla="*/ 2135187 w 4037012"/>
                <a:gd name="connsiteY7" fmla="*/ 139700 h 441325"/>
                <a:gd name="connsiteX8" fmla="*/ 3887787 w 4037012"/>
                <a:gd name="connsiteY8" fmla="*/ 139700 h 441325"/>
                <a:gd name="connsiteX9" fmla="*/ 3887787 w 4037012"/>
                <a:gd name="connsiteY9" fmla="*/ 0 h 441325"/>
                <a:gd name="connsiteX10" fmla="*/ 4037012 w 4037012"/>
                <a:gd name="connsiteY10" fmla="*/ 0 h 441325"/>
                <a:gd name="connsiteX0" fmla="*/ 0 w 4037013"/>
                <a:gd name="connsiteY0" fmla="*/ 441325 h 441325"/>
                <a:gd name="connsiteX1" fmla="*/ 1 w 4037013"/>
                <a:gd name="connsiteY1" fmla="*/ 393700 h 441325"/>
                <a:gd name="connsiteX2" fmla="*/ 1528763 w 4037013"/>
                <a:gd name="connsiteY2" fmla="*/ 393700 h 441325"/>
                <a:gd name="connsiteX3" fmla="*/ 1528763 w 4037013"/>
                <a:gd name="connsiteY3" fmla="*/ 307975 h 441325"/>
                <a:gd name="connsiteX4" fmla="*/ 1833563 w 4037013"/>
                <a:gd name="connsiteY4" fmla="*/ 307975 h 441325"/>
                <a:gd name="connsiteX5" fmla="*/ 1833563 w 4037013"/>
                <a:gd name="connsiteY5" fmla="*/ 222250 h 441325"/>
                <a:gd name="connsiteX6" fmla="*/ 2135188 w 4037013"/>
                <a:gd name="connsiteY6" fmla="*/ 222250 h 441325"/>
                <a:gd name="connsiteX7" fmla="*/ 2135188 w 4037013"/>
                <a:gd name="connsiteY7" fmla="*/ 139700 h 441325"/>
                <a:gd name="connsiteX8" fmla="*/ 3887788 w 4037013"/>
                <a:gd name="connsiteY8" fmla="*/ 139700 h 441325"/>
                <a:gd name="connsiteX9" fmla="*/ 3887788 w 4037013"/>
                <a:gd name="connsiteY9" fmla="*/ 0 h 441325"/>
                <a:gd name="connsiteX10" fmla="*/ 4037013 w 4037013"/>
                <a:gd name="connsiteY10" fmla="*/ 0 h 441325"/>
                <a:gd name="connsiteX0" fmla="*/ 2380 w 4037012"/>
                <a:gd name="connsiteY0" fmla="*/ 446088 h 446088"/>
                <a:gd name="connsiteX1" fmla="*/ 0 w 4037012"/>
                <a:gd name="connsiteY1" fmla="*/ 393700 h 446088"/>
                <a:gd name="connsiteX2" fmla="*/ 1528762 w 4037012"/>
                <a:gd name="connsiteY2" fmla="*/ 393700 h 446088"/>
                <a:gd name="connsiteX3" fmla="*/ 1528762 w 4037012"/>
                <a:gd name="connsiteY3" fmla="*/ 307975 h 446088"/>
                <a:gd name="connsiteX4" fmla="*/ 1833562 w 4037012"/>
                <a:gd name="connsiteY4" fmla="*/ 307975 h 446088"/>
                <a:gd name="connsiteX5" fmla="*/ 1833562 w 4037012"/>
                <a:gd name="connsiteY5" fmla="*/ 222250 h 446088"/>
                <a:gd name="connsiteX6" fmla="*/ 2135187 w 4037012"/>
                <a:gd name="connsiteY6" fmla="*/ 222250 h 446088"/>
                <a:gd name="connsiteX7" fmla="*/ 2135187 w 4037012"/>
                <a:gd name="connsiteY7" fmla="*/ 139700 h 446088"/>
                <a:gd name="connsiteX8" fmla="*/ 3887787 w 4037012"/>
                <a:gd name="connsiteY8" fmla="*/ 139700 h 446088"/>
                <a:gd name="connsiteX9" fmla="*/ 3887787 w 4037012"/>
                <a:gd name="connsiteY9" fmla="*/ 0 h 446088"/>
                <a:gd name="connsiteX10" fmla="*/ 4037012 w 4037012"/>
                <a:gd name="connsiteY10" fmla="*/ 0 h 446088"/>
                <a:gd name="connsiteX0" fmla="*/ 2380 w 4037012"/>
                <a:gd name="connsiteY0" fmla="*/ 446088 h 446088"/>
                <a:gd name="connsiteX1" fmla="*/ 0 w 4037012"/>
                <a:gd name="connsiteY1" fmla="*/ 393700 h 446088"/>
                <a:gd name="connsiteX2" fmla="*/ 1528762 w 4037012"/>
                <a:gd name="connsiteY2" fmla="*/ 393700 h 446088"/>
                <a:gd name="connsiteX3" fmla="*/ 1528762 w 4037012"/>
                <a:gd name="connsiteY3" fmla="*/ 307975 h 446088"/>
                <a:gd name="connsiteX4" fmla="*/ 1833562 w 4037012"/>
                <a:gd name="connsiteY4" fmla="*/ 307975 h 446088"/>
                <a:gd name="connsiteX5" fmla="*/ 1833562 w 4037012"/>
                <a:gd name="connsiteY5" fmla="*/ 222250 h 446088"/>
                <a:gd name="connsiteX6" fmla="*/ 2135187 w 4037012"/>
                <a:gd name="connsiteY6" fmla="*/ 222250 h 446088"/>
                <a:gd name="connsiteX7" fmla="*/ 2135187 w 4037012"/>
                <a:gd name="connsiteY7" fmla="*/ 139700 h 446088"/>
                <a:gd name="connsiteX8" fmla="*/ 3887787 w 4037012"/>
                <a:gd name="connsiteY8" fmla="*/ 139700 h 446088"/>
                <a:gd name="connsiteX9" fmla="*/ 3887787 w 4037012"/>
                <a:gd name="connsiteY9" fmla="*/ 0 h 446088"/>
                <a:gd name="connsiteX10" fmla="*/ 4037012 w 4037012"/>
                <a:gd name="connsiteY10" fmla="*/ 0 h 446088"/>
                <a:gd name="connsiteX0" fmla="*/ 2380 w 4037012"/>
                <a:gd name="connsiteY0" fmla="*/ 446088 h 446088"/>
                <a:gd name="connsiteX1" fmla="*/ 0 w 4037012"/>
                <a:gd name="connsiteY1" fmla="*/ 393700 h 446088"/>
                <a:gd name="connsiteX2" fmla="*/ 1528762 w 4037012"/>
                <a:gd name="connsiteY2" fmla="*/ 393700 h 446088"/>
                <a:gd name="connsiteX3" fmla="*/ 1528762 w 4037012"/>
                <a:gd name="connsiteY3" fmla="*/ 307975 h 446088"/>
                <a:gd name="connsiteX4" fmla="*/ 1833562 w 4037012"/>
                <a:gd name="connsiteY4" fmla="*/ 307975 h 446088"/>
                <a:gd name="connsiteX5" fmla="*/ 1833562 w 4037012"/>
                <a:gd name="connsiteY5" fmla="*/ 222250 h 446088"/>
                <a:gd name="connsiteX6" fmla="*/ 2135187 w 4037012"/>
                <a:gd name="connsiteY6" fmla="*/ 222250 h 446088"/>
                <a:gd name="connsiteX7" fmla="*/ 2135187 w 4037012"/>
                <a:gd name="connsiteY7" fmla="*/ 139700 h 446088"/>
                <a:gd name="connsiteX8" fmla="*/ 3887787 w 4037012"/>
                <a:gd name="connsiteY8" fmla="*/ 139700 h 446088"/>
                <a:gd name="connsiteX9" fmla="*/ 3887787 w 4037012"/>
                <a:gd name="connsiteY9" fmla="*/ 0 h 446088"/>
                <a:gd name="connsiteX10" fmla="*/ 4037012 w 4037012"/>
                <a:gd name="connsiteY10" fmla="*/ 0 h 446088"/>
                <a:gd name="connsiteX0" fmla="*/ 0 w 4034632"/>
                <a:gd name="connsiteY0" fmla="*/ 446088 h 446088"/>
                <a:gd name="connsiteX1" fmla="*/ 2 w 4034632"/>
                <a:gd name="connsiteY1" fmla="*/ 393700 h 446088"/>
                <a:gd name="connsiteX2" fmla="*/ 1526382 w 4034632"/>
                <a:gd name="connsiteY2" fmla="*/ 393700 h 446088"/>
                <a:gd name="connsiteX3" fmla="*/ 1526382 w 4034632"/>
                <a:gd name="connsiteY3" fmla="*/ 307975 h 446088"/>
                <a:gd name="connsiteX4" fmla="*/ 1831182 w 4034632"/>
                <a:gd name="connsiteY4" fmla="*/ 307975 h 446088"/>
                <a:gd name="connsiteX5" fmla="*/ 1831182 w 4034632"/>
                <a:gd name="connsiteY5" fmla="*/ 222250 h 446088"/>
                <a:gd name="connsiteX6" fmla="*/ 2132807 w 4034632"/>
                <a:gd name="connsiteY6" fmla="*/ 222250 h 446088"/>
                <a:gd name="connsiteX7" fmla="*/ 2132807 w 4034632"/>
                <a:gd name="connsiteY7" fmla="*/ 139700 h 446088"/>
                <a:gd name="connsiteX8" fmla="*/ 3885407 w 4034632"/>
                <a:gd name="connsiteY8" fmla="*/ 139700 h 446088"/>
                <a:gd name="connsiteX9" fmla="*/ 3885407 w 4034632"/>
                <a:gd name="connsiteY9" fmla="*/ 0 h 446088"/>
                <a:gd name="connsiteX10" fmla="*/ 4034632 w 4034632"/>
                <a:gd name="connsiteY10" fmla="*/ 0 h 4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4632" h="446088">
                  <a:moveTo>
                    <a:pt x="0" y="446088"/>
                  </a:moveTo>
                  <a:cubicBezTo>
                    <a:pt x="0" y="430213"/>
                    <a:pt x="2" y="409575"/>
                    <a:pt x="2" y="393700"/>
                  </a:cubicBezTo>
                  <a:lnTo>
                    <a:pt x="1526382" y="393700"/>
                  </a:lnTo>
                  <a:lnTo>
                    <a:pt x="1526382" y="307975"/>
                  </a:lnTo>
                  <a:lnTo>
                    <a:pt x="1831182" y="307975"/>
                  </a:lnTo>
                  <a:lnTo>
                    <a:pt x="1831182" y="222250"/>
                  </a:lnTo>
                  <a:lnTo>
                    <a:pt x="2132807" y="222250"/>
                  </a:lnTo>
                  <a:lnTo>
                    <a:pt x="2132807" y="139700"/>
                  </a:lnTo>
                  <a:lnTo>
                    <a:pt x="3885407" y="139700"/>
                  </a:lnTo>
                  <a:lnTo>
                    <a:pt x="3885407" y="0"/>
                  </a:lnTo>
                  <a:lnTo>
                    <a:pt x="4034632" y="0"/>
                  </a:lnTo>
                </a:path>
              </a:pathLst>
            </a:custGeom>
            <a:noFill/>
            <a:ln w="38100">
              <a:solidFill>
                <a:srgbClr val="9900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Box 5">
            <a:extLst>
              <a:ext uri="{FF2B5EF4-FFF2-40B4-BE49-F238E27FC236}">
                <a16:creationId xmlns:a16="http://schemas.microsoft.com/office/drawing/2014/main" id="{BDB342CF-AB94-4BCA-A660-3CBFA73F8745}"/>
              </a:ext>
            </a:extLst>
          </p:cNvPr>
          <p:cNvSpPr txBox="1">
            <a:spLocks noChangeArrowheads="1"/>
          </p:cNvSpPr>
          <p:nvPr/>
        </p:nvSpPr>
        <p:spPr bwMode="auto">
          <a:xfrm>
            <a:off x="254924" y="1211441"/>
            <a:ext cx="11682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r>
              <a:rPr lang="en-US" sz="2000" b="1" dirty="0">
                <a:solidFill>
                  <a:schemeClr val="accent5"/>
                </a:solidFill>
                <a:latin typeface="+mn-lt"/>
              </a:rPr>
              <a:t>Combination therapy of prednisone, azathioprine, and NAC was stopped early for evidence of harm</a:t>
            </a:r>
          </a:p>
        </p:txBody>
      </p:sp>
      <p:sp>
        <p:nvSpPr>
          <p:cNvPr id="10" name="Rectangle 37">
            <a:extLst>
              <a:ext uri="{FF2B5EF4-FFF2-40B4-BE49-F238E27FC236}">
                <a16:creationId xmlns:a16="http://schemas.microsoft.com/office/drawing/2014/main" id="{7C994329-CB5D-44E4-8D13-F95E7651E45C}"/>
              </a:ext>
            </a:extLst>
          </p:cNvPr>
          <p:cNvSpPr>
            <a:spLocks noChangeArrowheads="1"/>
          </p:cNvSpPr>
          <p:nvPr/>
        </p:nvSpPr>
        <p:spPr bwMode="auto">
          <a:xfrm>
            <a:off x="3102453" y="540054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0</a:t>
            </a:r>
          </a:p>
        </p:txBody>
      </p:sp>
      <p:sp>
        <p:nvSpPr>
          <p:cNvPr id="11" name="Line 111">
            <a:extLst>
              <a:ext uri="{FF2B5EF4-FFF2-40B4-BE49-F238E27FC236}">
                <a16:creationId xmlns:a16="http://schemas.microsoft.com/office/drawing/2014/main" id="{A4270CAF-AA3E-43C9-BD0A-7E8D80B98EBF}"/>
              </a:ext>
            </a:extLst>
          </p:cNvPr>
          <p:cNvSpPr>
            <a:spLocks noChangeShapeType="1"/>
          </p:cNvSpPr>
          <p:nvPr/>
        </p:nvSpPr>
        <p:spPr bwMode="ltGray">
          <a:xfrm>
            <a:off x="3437483" y="5253912"/>
            <a:ext cx="531706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noAutofit/>
          </a:bodyPr>
          <a:lstStyle/>
          <a:p>
            <a:pPr>
              <a:defRPr/>
            </a:pPr>
            <a:endParaRPr lang="en-US" sz="1600" dirty="0"/>
          </a:p>
        </p:txBody>
      </p:sp>
      <p:sp>
        <p:nvSpPr>
          <p:cNvPr id="12" name="Line 20">
            <a:extLst>
              <a:ext uri="{FF2B5EF4-FFF2-40B4-BE49-F238E27FC236}">
                <a16:creationId xmlns:a16="http://schemas.microsoft.com/office/drawing/2014/main" id="{7AACB9C2-C804-4E01-8EDF-3D91A678FBB0}"/>
              </a:ext>
            </a:extLst>
          </p:cNvPr>
          <p:cNvSpPr>
            <a:spLocks noChangeShapeType="1"/>
          </p:cNvSpPr>
          <p:nvPr/>
        </p:nvSpPr>
        <p:spPr bwMode="auto">
          <a:xfrm>
            <a:off x="3347967" y="1764341"/>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13" name="Line 13">
            <a:extLst>
              <a:ext uri="{FF2B5EF4-FFF2-40B4-BE49-F238E27FC236}">
                <a16:creationId xmlns:a16="http://schemas.microsoft.com/office/drawing/2014/main" id="{225F7215-C198-4529-9477-CC5A0344709C}"/>
              </a:ext>
            </a:extLst>
          </p:cNvPr>
          <p:cNvSpPr>
            <a:spLocks noChangeShapeType="1"/>
          </p:cNvSpPr>
          <p:nvPr/>
        </p:nvSpPr>
        <p:spPr bwMode="auto">
          <a:xfrm flipH="1">
            <a:off x="3440898" y="1758244"/>
            <a:ext cx="0" cy="3513672"/>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14" name="Rectangle 28">
            <a:extLst>
              <a:ext uri="{FF2B5EF4-FFF2-40B4-BE49-F238E27FC236}">
                <a16:creationId xmlns:a16="http://schemas.microsoft.com/office/drawing/2014/main" id="{816745C6-39D0-47A4-B526-66A824FB089F}"/>
              </a:ext>
            </a:extLst>
          </p:cNvPr>
          <p:cNvSpPr>
            <a:spLocks noChangeArrowheads="1"/>
          </p:cNvSpPr>
          <p:nvPr/>
        </p:nvSpPr>
        <p:spPr bwMode="auto">
          <a:xfrm>
            <a:off x="2931672" y="5131446"/>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a:t>
            </a:r>
          </a:p>
        </p:txBody>
      </p:sp>
      <p:sp>
        <p:nvSpPr>
          <p:cNvPr id="15" name="Rectangle 42">
            <a:extLst>
              <a:ext uri="{FF2B5EF4-FFF2-40B4-BE49-F238E27FC236}">
                <a16:creationId xmlns:a16="http://schemas.microsoft.com/office/drawing/2014/main" id="{EADF7BB8-3698-4F9F-BCC5-6FBF52BD446A}"/>
              </a:ext>
            </a:extLst>
          </p:cNvPr>
          <p:cNvSpPr>
            <a:spLocks noChangeArrowheads="1"/>
          </p:cNvSpPr>
          <p:nvPr/>
        </p:nvSpPr>
        <p:spPr bwMode="auto">
          <a:xfrm rot="16200000">
            <a:off x="1024228" y="3347923"/>
            <a:ext cx="3493383" cy="326394"/>
          </a:xfrm>
          <a:prstGeom prst="rect">
            <a:avLst/>
          </a:prstGeom>
          <a:noFill/>
          <a:ln w="9525">
            <a:noFill/>
            <a:miter lim="800000"/>
            <a:headEnd/>
            <a:tailEnd/>
          </a:ln>
        </p:spPr>
        <p:txBody>
          <a:bodyPr lIns="0" tIns="0" rIns="0" bIns="45720" anchor="b" anchorCtr="0">
            <a:prstTxWarp prst="textNoShape">
              <a:avLst/>
            </a:prstTxWarp>
            <a:noAutofit/>
          </a:bodyPr>
          <a:lstStyle/>
          <a:p>
            <a:pPr algn="ctr"/>
            <a:r>
              <a:rPr lang="en-US" b="1" dirty="0">
                <a:ea typeface="Arial" pitchFamily="-72" charset="0"/>
                <a:cs typeface="Arial" pitchFamily="-72" charset="0"/>
              </a:rPr>
              <a:t>Probability of death</a:t>
            </a:r>
            <a:br>
              <a:rPr lang="en-US" b="1" dirty="0">
                <a:ea typeface="Arial" pitchFamily="-72" charset="0"/>
                <a:cs typeface="Arial" pitchFamily="-72" charset="0"/>
              </a:rPr>
            </a:br>
            <a:r>
              <a:rPr lang="en-US" b="1" dirty="0">
                <a:ea typeface="Arial" pitchFamily="-72" charset="0"/>
                <a:cs typeface="Arial" pitchFamily="-72" charset="0"/>
              </a:rPr>
              <a:t>or hospitalization</a:t>
            </a:r>
          </a:p>
        </p:txBody>
      </p:sp>
      <p:sp>
        <p:nvSpPr>
          <p:cNvPr id="16" name="Rectangle 34">
            <a:extLst>
              <a:ext uri="{FF2B5EF4-FFF2-40B4-BE49-F238E27FC236}">
                <a16:creationId xmlns:a16="http://schemas.microsoft.com/office/drawing/2014/main" id="{8ACAAD2E-9617-4153-BED0-F5B8EA1C7269}"/>
              </a:ext>
            </a:extLst>
          </p:cNvPr>
          <p:cNvSpPr>
            <a:spLocks noChangeArrowheads="1"/>
          </p:cNvSpPr>
          <p:nvPr/>
        </p:nvSpPr>
        <p:spPr bwMode="auto">
          <a:xfrm>
            <a:off x="2942927" y="1657599"/>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a:ea typeface="Arial" pitchFamily="-72" charset="0"/>
                <a:cs typeface="Arial" pitchFamily="-72" charset="0"/>
              </a:rPr>
              <a:t>1.0</a:t>
            </a:r>
            <a:endParaRPr lang="en-US" sz="1400" dirty="0">
              <a:ea typeface="Arial" pitchFamily="-72" charset="0"/>
              <a:cs typeface="Arial" pitchFamily="-72" charset="0"/>
            </a:endParaRPr>
          </a:p>
        </p:txBody>
      </p:sp>
      <p:sp>
        <p:nvSpPr>
          <p:cNvPr id="17" name="Line 20">
            <a:extLst>
              <a:ext uri="{FF2B5EF4-FFF2-40B4-BE49-F238E27FC236}">
                <a16:creationId xmlns:a16="http://schemas.microsoft.com/office/drawing/2014/main" id="{53881D43-1591-4D8D-925D-A37A0B0EE7EA}"/>
              </a:ext>
            </a:extLst>
          </p:cNvPr>
          <p:cNvSpPr>
            <a:spLocks noChangeShapeType="1"/>
          </p:cNvSpPr>
          <p:nvPr/>
        </p:nvSpPr>
        <p:spPr bwMode="auto">
          <a:xfrm>
            <a:off x="3347967" y="2462255"/>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18" name="Rectangle 34">
            <a:extLst>
              <a:ext uri="{FF2B5EF4-FFF2-40B4-BE49-F238E27FC236}">
                <a16:creationId xmlns:a16="http://schemas.microsoft.com/office/drawing/2014/main" id="{9614F97A-B4B3-4564-9B30-3EC8301FF22A}"/>
              </a:ext>
            </a:extLst>
          </p:cNvPr>
          <p:cNvSpPr>
            <a:spLocks noChangeArrowheads="1"/>
          </p:cNvSpPr>
          <p:nvPr/>
        </p:nvSpPr>
        <p:spPr bwMode="auto">
          <a:xfrm>
            <a:off x="2942927" y="2352369"/>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0.8</a:t>
            </a:r>
          </a:p>
        </p:txBody>
      </p:sp>
      <p:sp>
        <p:nvSpPr>
          <p:cNvPr id="19" name="Rectangle 37">
            <a:extLst>
              <a:ext uri="{FF2B5EF4-FFF2-40B4-BE49-F238E27FC236}">
                <a16:creationId xmlns:a16="http://schemas.microsoft.com/office/drawing/2014/main" id="{1559B120-33D5-4CA1-8A4F-DE5EBB16CAAA}"/>
              </a:ext>
            </a:extLst>
          </p:cNvPr>
          <p:cNvSpPr>
            <a:spLocks noChangeArrowheads="1"/>
          </p:cNvSpPr>
          <p:nvPr/>
        </p:nvSpPr>
        <p:spPr bwMode="auto">
          <a:xfrm>
            <a:off x="3442374" y="5629148"/>
            <a:ext cx="5303521"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b="1" dirty="0">
                <a:ea typeface="Arial" pitchFamily="-72" charset="0"/>
                <a:cs typeface="Arial" pitchFamily="-72" charset="0"/>
              </a:rPr>
              <a:t>Weeks since randomization</a:t>
            </a:r>
          </a:p>
        </p:txBody>
      </p:sp>
      <p:sp>
        <p:nvSpPr>
          <p:cNvPr id="20" name="Rectangle 37">
            <a:extLst>
              <a:ext uri="{FF2B5EF4-FFF2-40B4-BE49-F238E27FC236}">
                <a16:creationId xmlns:a16="http://schemas.microsoft.com/office/drawing/2014/main" id="{4E11FEFB-00CC-468F-9265-25E497FB709A}"/>
              </a:ext>
            </a:extLst>
          </p:cNvPr>
          <p:cNvSpPr>
            <a:spLocks noChangeArrowheads="1"/>
          </p:cNvSpPr>
          <p:nvPr/>
        </p:nvSpPr>
        <p:spPr bwMode="auto">
          <a:xfrm>
            <a:off x="5752785" y="540054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30</a:t>
            </a:r>
          </a:p>
        </p:txBody>
      </p:sp>
      <p:sp>
        <p:nvSpPr>
          <p:cNvPr id="21" name="Line 20">
            <a:extLst>
              <a:ext uri="{FF2B5EF4-FFF2-40B4-BE49-F238E27FC236}">
                <a16:creationId xmlns:a16="http://schemas.microsoft.com/office/drawing/2014/main" id="{6B783647-DE60-4599-B49B-59DA25305A64}"/>
              </a:ext>
            </a:extLst>
          </p:cNvPr>
          <p:cNvSpPr>
            <a:spLocks noChangeShapeType="1"/>
          </p:cNvSpPr>
          <p:nvPr/>
        </p:nvSpPr>
        <p:spPr bwMode="auto">
          <a:xfrm>
            <a:off x="3347967" y="3858083"/>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22" name="Rectangle 34">
            <a:extLst>
              <a:ext uri="{FF2B5EF4-FFF2-40B4-BE49-F238E27FC236}">
                <a16:creationId xmlns:a16="http://schemas.microsoft.com/office/drawing/2014/main" id="{B087B6BB-D9F1-4909-89F0-FBB440FD888E}"/>
              </a:ext>
            </a:extLst>
          </p:cNvPr>
          <p:cNvSpPr>
            <a:spLocks noChangeArrowheads="1"/>
          </p:cNvSpPr>
          <p:nvPr/>
        </p:nvSpPr>
        <p:spPr bwMode="auto">
          <a:xfrm>
            <a:off x="2942927" y="3741909"/>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0.4</a:t>
            </a:r>
          </a:p>
        </p:txBody>
      </p:sp>
      <p:sp>
        <p:nvSpPr>
          <p:cNvPr id="23" name="Rectangle 37">
            <a:extLst>
              <a:ext uri="{FF2B5EF4-FFF2-40B4-BE49-F238E27FC236}">
                <a16:creationId xmlns:a16="http://schemas.microsoft.com/office/drawing/2014/main" id="{764955FA-47A9-46D2-A588-19B481AA4D0D}"/>
              </a:ext>
            </a:extLst>
          </p:cNvPr>
          <p:cNvSpPr>
            <a:spLocks noChangeArrowheads="1"/>
          </p:cNvSpPr>
          <p:nvPr/>
        </p:nvSpPr>
        <p:spPr bwMode="auto">
          <a:xfrm>
            <a:off x="8403115" y="5400545"/>
            <a:ext cx="690892" cy="337012"/>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60</a:t>
            </a:r>
          </a:p>
        </p:txBody>
      </p:sp>
      <p:cxnSp>
        <p:nvCxnSpPr>
          <p:cNvPr id="24" name="Straight Connector 23">
            <a:extLst>
              <a:ext uri="{FF2B5EF4-FFF2-40B4-BE49-F238E27FC236}">
                <a16:creationId xmlns:a16="http://schemas.microsoft.com/office/drawing/2014/main" id="{0129CAB8-A645-4A69-A488-7202965C86C7}"/>
              </a:ext>
            </a:extLst>
          </p:cNvPr>
          <p:cNvCxnSpPr/>
          <p:nvPr/>
        </p:nvCxnSpPr>
        <p:spPr>
          <a:xfrm>
            <a:off x="3440898" y="5251777"/>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AC2504A6-46C9-4738-8135-3B3B16CA0A3A}"/>
              </a:ext>
            </a:extLst>
          </p:cNvPr>
          <p:cNvCxnSpPr/>
          <p:nvPr/>
        </p:nvCxnSpPr>
        <p:spPr>
          <a:xfrm>
            <a:off x="6093998" y="5251777"/>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B152EAE5-3CE3-4B47-AF8D-775A70A5AA55}"/>
              </a:ext>
            </a:extLst>
          </p:cNvPr>
          <p:cNvCxnSpPr/>
          <p:nvPr/>
        </p:nvCxnSpPr>
        <p:spPr>
          <a:xfrm flipH="1">
            <a:off x="8747096" y="5251777"/>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27" name="Line 20">
            <a:extLst>
              <a:ext uri="{FF2B5EF4-FFF2-40B4-BE49-F238E27FC236}">
                <a16:creationId xmlns:a16="http://schemas.microsoft.com/office/drawing/2014/main" id="{01E573F9-ED44-4A03-8925-EB41AB9E827B}"/>
              </a:ext>
            </a:extLst>
          </p:cNvPr>
          <p:cNvSpPr>
            <a:spLocks noChangeShapeType="1"/>
          </p:cNvSpPr>
          <p:nvPr/>
        </p:nvSpPr>
        <p:spPr bwMode="auto">
          <a:xfrm>
            <a:off x="3347967" y="3160169"/>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28" name="Rectangle 34">
            <a:extLst>
              <a:ext uri="{FF2B5EF4-FFF2-40B4-BE49-F238E27FC236}">
                <a16:creationId xmlns:a16="http://schemas.microsoft.com/office/drawing/2014/main" id="{8111E76A-2E4F-4D05-860B-2025A394186F}"/>
              </a:ext>
            </a:extLst>
          </p:cNvPr>
          <p:cNvSpPr>
            <a:spLocks noChangeArrowheads="1"/>
          </p:cNvSpPr>
          <p:nvPr/>
        </p:nvSpPr>
        <p:spPr bwMode="auto">
          <a:xfrm>
            <a:off x="2942927" y="3047139"/>
            <a:ext cx="411480" cy="218205"/>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0.6</a:t>
            </a:r>
          </a:p>
        </p:txBody>
      </p:sp>
      <p:sp>
        <p:nvSpPr>
          <p:cNvPr id="29" name="Line 20">
            <a:extLst>
              <a:ext uri="{FF2B5EF4-FFF2-40B4-BE49-F238E27FC236}">
                <a16:creationId xmlns:a16="http://schemas.microsoft.com/office/drawing/2014/main" id="{C7AC687E-243E-41F1-9F65-9326BB4AAFD0}"/>
              </a:ext>
            </a:extLst>
          </p:cNvPr>
          <p:cNvSpPr>
            <a:spLocks noChangeShapeType="1"/>
          </p:cNvSpPr>
          <p:nvPr/>
        </p:nvSpPr>
        <p:spPr bwMode="auto">
          <a:xfrm>
            <a:off x="3347967" y="4555997"/>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30" name="Rectangle 34">
            <a:extLst>
              <a:ext uri="{FF2B5EF4-FFF2-40B4-BE49-F238E27FC236}">
                <a16:creationId xmlns:a16="http://schemas.microsoft.com/office/drawing/2014/main" id="{38DBD4F5-D70D-4AF9-A27C-5DA3EB96CDE4}"/>
              </a:ext>
            </a:extLst>
          </p:cNvPr>
          <p:cNvSpPr>
            <a:spLocks noChangeArrowheads="1"/>
          </p:cNvSpPr>
          <p:nvPr/>
        </p:nvSpPr>
        <p:spPr bwMode="auto">
          <a:xfrm>
            <a:off x="2942927" y="4436679"/>
            <a:ext cx="411480" cy="218205"/>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0.2</a:t>
            </a:r>
          </a:p>
        </p:txBody>
      </p:sp>
      <p:sp>
        <p:nvSpPr>
          <p:cNvPr id="31" name="Line 18">
            <a:extLst>
              <a:ext uri="{FF2B5EF4-FFF2-40B4-BE49-F238E27FC236}">
                <a16:creationId xmlns:a16="http://schemas.microsoft.com/office/drawing/2014/main" id="{9D0D0126-0E72-4DDE-856B-ACC89CD5E6D9}"/>
              </a:ext>
            </a:extLst>
          </p:cNvPr>
          <p:cNvSpPr>
            <a:spLocks noChangeShapeType="1"/>
          </p:cNvSpPr>
          <p:nvPr/>
        </p:nvSpPr>
        <p:spPr bwMode="auto">
          <a:xfrm>
            <a:off x="3345154" y="5253912"/>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grpSp>
        <p:nvGrpSpPr>
          <p:cNvPr id="32" name="Group 34">
            <a:extLst>
              <a:ext uri="{FF2B5EF4-FFF2-40B4-BE49-F238E27FC236}">
                <a16:creationId xmlns:a16="http://schemas.microsoft.com/office/drawing/2014/main" id="{7A686969-1BAF-4CC2-B835-A117C675BE22}"/>
              </a:ext>
            </a:extLst>
          </p:cNvPr>
          <p:cNvGrpSpPr/>
          <p:nvPr/>
        </p:nvGrpSpPr>
        <p:grpSpPr>
          <a:xfrm>
            <a:off x="4245938" y="2171063"/>
            <a:ext cx="3103145" cy="596702"/>
            <a:chOff x="2349417" y="2072334"/>
            <a:chExt cx="3103145" cy="596702"/>
          </a:xfrm>
        </p:grpSpPr>
        <p:sp>
          <p:nvSpPr>
            <p:cNvPr id="33" name="Text Box 124">
              <a:extLst>
                <a:ext uri="{FF2B5EF4-FFF2-40B4-BE49-F238E27FC236}">
                  <a16:creationId xmlns:a16="http://schemas.microsoft.com/office/drawing/2014/main" id="{561DA06C-D2C0-48CE-A5EF-24A3DAECA540}"/>
                </a:ext>
              </a:extLst>
            </p:cNvPr>
            <p:cNvSpPr txBox="1">
              <a:spLocks noChangeArrowheads="1"/>
            </p:cNvSpPr>
            <p:nvPr/>
          </p:nvSpPr>
          <p:spPr bwMode="auto">
            <a:xfrm>
              <a:off x="2349417" y="2072334"/>
              <a:ext cx="3103145" cy="307777"/>
            </a:xfrm>
            <a:prstGeom prst="rect">
              <a:avLst/>
            </a:prstGeom>
            <a:noFill/>
            <a:ln w="9525">
              <a:noFill/>
              <a:miter lim="800000"/>
              <a:headEnd/>
              <a:tailEnd/>
            </a:ln>
          </p:spPr>
          <p:txBody>
            <a:bodyPr wrap="square">
              <a:spAutoFit/>
            </a:bodyPr>
            <a:lstStyle/>
            <a:p>
              <a:r>
                <a:rPr lang="es-ES_tradnl" sz="1400" b="1" dirty="0"/>
                <a:t>Combination </a:t>
              </a:r>
              <a:r>
                <a:rPr lang="en-US" sz="1400" b="1" dirty="0"/>
                <a:t>therapy</a:t>
              </a:r>
              <a:endParaRPr lang="en-US" sz="1400" dirty="0"/>
            </a:p>
          </p:txBody>
        </p:sp>
        <p:sp>
          <p:nvSpPr>
            <p:cNvPr id="34" name="Text Box 126">
              <a:extLst>
                <a:ext uri="{FF2B5EF4-FFF2-40B4-BE49-F238E27FC236}">
                  <a16:creationId xmlns:a16="http://schemas.microsoft.com/office/drawing/2014/main" id="{A4C1E119-79FC-4F00-B2B2-C21CD1B4A8D7}"/>
                </a:ext>
              </a:extLst>
            </p:cNvPr>
            <p:cNvSpPr txBox="1">
              <a:spLocks noChangeArrowheads="1"/>
            </p:cNvSpPr>
            <p:nvPr/>
          </p:nvSpPr>
          <p:spPr bwMode="auto">
            <a:xfrm>
              <a:off x="2349418" y="2361259"/>
              <a:ext cx="3035411" cy="307777"/>
            </a:xfrm>
            <a:prstGeom prst="rect">
              <a:avLst/>
            </a:prstGeom>
            <a:noFill/>
            <a:ln w="9525">
              <a:noFill/>
              <a:miter lim="800000"/>
              <a:headEnd/>
              <a:tailEnd/>
            </a:ln>
          </p:spPr>
          <p:txBody>
            <a:bodyPr wrap="square">
              <a:spAutoFit/>
            </a:bodyPr>
            <a:lstStyle>
              <a:defPPr>
                <a:defRPr lang="en-US"/>
              </a:defPPr>
              <a:lvl1pPr>
                <a:spcBef>
                  <a:spcPts val="0"/>
                </a:spcBef>
                <a:defRPr sz="1400">
                  <a:solidFill>
                    <a:srgbClr val="000000"/>
                  </a:solidFill>
                  <a:latin typeface="+mj-lt"/>
                </a:defRPr>
              </a:lvl1pPr>
            </a:lstStyle>
            <a:p>
              <a:r>
                <a:rPr lang="es-ES_tradnl" b="1" dirty="0">
                  <a:latin typeface="+mn-lt"/>
                </a:rPr>
                <a:t>Placebo</a:t>
              </a:r>
              <a:endParaRPr lang="es-ES_tradnl" dirty="0">
                <a:latin typeface="+mn-lt"/>
              </a:endParaRPr>
            </a:p>
          </p:txBody>
        </p:sp>
      </p:grpSp>
      <p:cxnSp>
        <p:nvCxnSpPr>
          <p:cNvPr id="35" name="Straight Connector 34">
            <a:extLst>
              <a:ext uri="{FF2B5EF4-FFF2-40B4-BE49-F238E27FC236}">
                <a16:creationId xmlns:a16="http://schemas.microsoft.com/office/drawing/2014/main" id="{81CDCFEB-ECC7-47A8-933F-56FA2E818E24}"/>
              </a:ext>
            </a:extLst>
          </p:cNvPr>
          <p:cNvCxnSpPr/>
          <p:nvPr/>
        </p:nvCxnSpPr>
        <p:spPr>
          <a:xfrm>
            <a:off x="3894640" y="2341559"/>
            <a:ext cx="364066" cy="0"/>
          </a:xfrm>
          <a:prstGeom prst="line">
            <a:avLst/>
          </a:prstGeom>
          <a:ln w="38100" cmpd="sng">
            <a:solidFill>
              <a:srgbClr val="99003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1258C7B-7629-4A12-B88D-55D14FDF9B1B}"/>
              </a:ext>
            </a:extLst>
          </p:cNvPr>
          <p:cNvCxnSpPr/>
          <p:nvPr/>
        </p:nvCxnSpPr>
        <p:spPr>
          <a:xfrm>
            <a:off x="3894640" y="2625722"/>
            <a:ext cx="364066"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7" name="Rectangle 37">
            <a:extLst>
              <a:ext uri="{FF2B5EF4-FFF2-40B4-BE49-F238E27FC236}">
                <a16:creationId xmlns:a16="http://schemas.microsoft.com/office/drawing/2014/main" id="{5DC5C8AA-925D-4779-9F9D-CD394860291D}"/>
              </a:ext>
            </a:extLst>
          </p:cNvPr>
          <p:cNvSpPr>
            <a:spLocks noChangeArrowheads="1"/>
          </p:cNvSpPr>
          <p:nvPr/>
        </p:nvSpPr>
        <p:spPr bwMode="auto">
          <a:xfrm>
            <a:off x="4427619" y="540054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a:ea typeface="Arial" pitchFamily="-72" charset="0"/>
                <a:cs typeface="Arial" pitchFamily="-72" charset="0"/>
              </a:rPr>
              <a:t>15</a:t>
            </a:r>
            <a:endParaRPr lang="en-US" sz="1400" dirty="0">
              <a:ea typeface="Arial" pitchFamily="-72" charset="0"/>
              <a:cs typeface="Arial" pitchFamily="-72" charset="0"/>
            </a:endParaRPr>
          </a:p>
        </p:txBody>
      </p:sp>
      <p:cxnSp>
        <p:nvCxnSpPr>
          <p:cNvPr id="38" name="Straight Connector 37">
            <a:extLst>
              <a:ext uri="{FF2B5EF4-FFF2-40B4-BE49-F238E27FC236}">
                <a16:creationId xmlns:a16="http://schemas.microsoft.com/office/drawing/2014/main" id="{C21BEFCA-3C3F-479D-94BA-56AD90F30807}"/>
              </a:ext>
            </a:extLst>
          </p:cNvPr>
          <p:cNvCxnSpPr/>
          <p:nvPr/>
        </p:nvCxnSpPr>
        <p:spPr>
          <a:xfrm>
            <a:off x="4767448" y="5251777"/>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726158D4-33C2-4627-93B0-B528D5A22F4B}"/>
              </a:ext>
            </a:extLst>
          </p:cNvPr>
          <p:cNvCxnSpPr/>
          <p:nvPr/>
        </p:nvCxnSpPr>
        <p:spPr>
          <a:xfrm>
            <a:off x="7420548" y="5251777"/>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 name="Rectangle 37">
            <a:extLst>
              <a:ext uri="{FF2B5EF4-FFF2-40B4-BE49-F238E27FC236}">
                <a16:creationId xmlns:a16="http://schemas.microsoft.com/office/drawing/2014/main" id="{2DAFBBC5-9767-48E0-B3A6-3A19459162BE}"/>
              </a:ext>
            </a:extLst>
          </p:cNvPr>
          <p:cNvSpPr>
            <a:spLocks noChangeArrowheads="1"/>
          </p:cNvSpPr>
          <p:nvPr/>
        </p:nvSpPr>
        <p:spPr bwMode="auto">
          <a:xfrm>
            <a:off x="7077951" y="540054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45</a:t>
            </a:r>
          </a:p>
        </p:txBody>
      </p:sp>
      <p:sp>
        <p:nvSpPr>
          <p:cNvPr id="41" name="Rectangle 28">
            <a:extLst>
              <a:ext uri="{FF2B5EF4-FFF2-40B4-BE49-F238E27FC236}">
                <a16:creationId xmlns:a16="http://schemas.microsoft.com/office/drawing/2014/main" id="{0D36BE3A-2817-4D90-804D-0A0CBB19A9DE}"/>
              </a:ext>
            </a:extLst>
          </p:cNvPr>
          <p:cNvSpPr>
            <a:spLocks noChangeArrowheads="1"/>
          </p:cNvSpPr>
          <p:nvPr/>
        </p:nvSpPr>
        <p:spPr bwMode="auto">
          <a:xfrm>
            <a:off x="2931672" y="4784064"/>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a:ea typeface="Arial" pitchFamily="-72" charset="0"/>
                <a:cs typeface="Arial" pitchFamily="-72" charset="0"/>
              </a:rPr>
              <a:t>0.1</a:t>
            </a:r>
            <a:endParaRPr lang="en-US" sz="1400" dirty="0">
              <a:ea typeface="Arial" pitchFamily="-72" charset="0"/>
              <a:cs typeface="Arial" pitchFamily="-72" charset="0"/>
            </a:endParaRPr>
          </a:p>
        </p:txBody>
      </p:sp>
      <p:sp>
        <p:nvSpPr>
          <p:cNvPr id="42" name="Line 20">
            <a:extLst>
              <a:ext uri="{FF2B5EF4-FFF2-40B4-BE49-F238E27FC236}">
                <a16:creationId xmlns:a16="http://schemas.microsoft.com/office/drawing/2014/main" id="{1884EBA0-8A42-4E12-874E-AFDA2A808B07}"/>
              </a:ext>
            </a:extLst>
          </p:cNvPr>
          <p:cNvSpPr>
            <a:spLocks noChangeShapeType="1"/>
          </p:cNvSpPr>
          <p:nvPr/>
        </p:nvSpPr>
        <p:spPr bwMode="auto">
          <a:xfrm>
            <a:off x="3347967" y="2113298"/>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43" name="Rectangle 34">
            <a:extLst>
              <a:ext uri="{FF2B5EF4-FFF2-40B4-BE49-F238E27FC236}">
                <a16:creationId xmlns:a16="http://schemas.microsoft.com/office/drawing/2014/main" id="{6F0E46F0-0916-4F71-A7EB-9026CE95E91D}"/>
              </a:ext>
            </a:extLst>
          </p:cNvPr>
          <p:cNvSpPr>
            <a:spLocks noChangeArrowheads="1"/>
          </p:cNvSpPr>
          <p:nvPr/>
        </p:nvSpPr>
        <p:spPr bwMode="auto">
          <a:xfrm>
            <a:off x="2942927" y="2004984"/>
            <a:ext cx="411480" cy="218205"/>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0.9</a:t>
            </a:r>
          </a:p>
        </p:txBody>
      </p:sp>
      <p:sp>
        <p:nvSpPr>
          <p:cNvPr id="44" name="Line 20">
            <a:extLst>
              <a:ext uri="{FF2B5EF4-FFF2-40B4-BE49-F238E27FC236}">
                <a16:creationId xmlns:a16="http://schemas.microsoft.com/office/drawing/2014/main" id="{9E377F3C-C20C-43CE-9175-F512D1792413}"/>
              </a:ext>
            </a:extLst>
          </p:cNvPr>
          <p:cNvSpPr>
            <a:spLocks noChangeShapeType="1"/>
          </p:cNvSpPr>
          <p:nvPr/>
        </p:nvSpPr>
        <p:spPr bwMode="auto">
          <a:xfrm>
            <a:off x="3347967" y="3509126"/>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45" name="Rectangle 34">
            <a:extLst>
              <a:ext uri="{FF2B5EF4-FFF2-40B4-BE49-F238E27FC236}">
                <a16:creationId xmlns:a16="http://schemas.microsoft.com/office/drawing/2014/main" id="{1E87CCDC-02B8-4A54-9FC2-DF8CA4224C14}"/>
              </a:ext>
            </a:extLst>
          </p:cNvPr>
          <p:cNvSpPr>
            <a:spLocks noChangeArrowheads="1"/>
          </p:cNvSpPr>
          <p:nvPr/>
        </p:nvSpPr>
        <p:spPr bwMode="auto">
          <a:xfrm>
            <a:off x="2942927" y="3394524"/>
            <a:ext cx="411480" cy="218205"/>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0.5</a:t>
            </a:r>
          </a:p>
        </p:txBody>
      </p:sp>
      <p:sp>
        <p:nvSpPr>
          <p:cNvPr id="46" name="Line 20">
            <a:extLst>
              <a:ext uri="{FF2B5EF4-FFF2-40B4-BE49-F238E27FC236}">
                <a16:creationId xmlns:a16="http://schemas.microsoft.com/office/drawing/2014/main" id="{6265255D-2A3C-4241-A3F8-95007D09AEA6}"/>
              </a:ext>
            </a:extLst>
          </p:cNvPr>
          <p:cNvSpPr>
            <a:spLocks noChangeShapeType="1"/>
          </p:cNvSpPr>
          <p:nvPr/>
        </p:nvSpPr>
        <p:spPr bwMode="auto">
          <a:xfrm>
            <a:off x="3347967" y="2811212"/>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47" name="Rectangle 34">
            <a:extLst>
              <a:ext uri="{FF2B5EF4-FFF2-40B4-BE49-F238E27FC236}">
                <a16:creationId xmlns:a16="http://schemas.microsoft.com/office/drawing/2014/main" id="{E8562B50-B737-486C-9C6E-E52655B8B616}"/>
              </a:ext>
            </a:extLst>
          </p:cNvPr>
          <p:cNvSpPr>
            <a:spLocks noChangeArrowheads="1"/>
          </p:cNvSpPr>
          <p:nvPr/>
        </p:nvSpPr>
        <p:spPr bwMode="auto">
          <a:xfrm>
            <a:off x="2942927" y="2699754"/>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0.7</a:t>
            </a:r>
          </a:p>
        </p:txBody>
      </p:sp>
      <p:sp>
        <p:nvSpPr>
          <p:cNvPr id="48" name="Line 20">
            <a:extLst>
              <a:ext uri="{FF2B5EF4-FFF2-40B4-BE49-F238E27FC236}">
                <a16:creationId xmlns:a16="http://schemas.microsoft.com/office/drawing/2014/main" id="{19BB6403-2E14-422E-B58A-9AFFAB04A9D8}"/>
              </a:ext>
            </a:extLst>
          </p:cNvPr>
          <p:cNvSpPr>
            <a:spLocks noChangeShapeType="1"/>
          </p:cNvSpPr>
          <p:nvPr/>
        </p:nvSpPr>
        <p:spPr bwMode="auto">
          <a:xfrm>
            <a:off x="3347967" y="4207040"/>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49" name="Rectangle 34">
            <a:extLst>
              <a:ext uri="{FF2B5EF4-FFF2-40B4-BE49-F238E27FC236}">
                <a16:creationId xmlns:a16="http://schemas.microsoft.com/office/drawing/2014/main" id="{BB08DBF8-749E-4399-BCA3-2DA56009F4C0}"/>
              </a:ext>
            </a:extLst>
          </p:cNvPr>
          <p:cNvSpPr>
            <a:spLocks noChangeArrowheads="1"/>
          </p:cNvSpPr>
          <p:nvPr/>
        </p:nvSpPr>
        <p:spPr bwMode="auto">
          <a:xfrm>
            <a:off x="2942927" y="4089294"/>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0.3</a:t>
            </a:r>
          </a:p>
        </p:txBody>
      </p:sp>
      <p:sp>
        <p:nvSpPr>
          <p:cNvPr id="50" name="Line 18">
            <a:extLst>
              <a:ext uri="{FF2B5EF4-FFF2-40B4-BE49-F238E27FC236}">
                <a16:creationId xmlns:a16="http://schemas.microsoft.com/office/drawing/2014/main" id="{FFABDA4A-A81E-4032-9558-5361F6598BBD}"/>
              </a:ext>
            </a:extLst>
          </p:cNvPr>
          <p:cNvSpPr>
            <a:spLocks noChangeShapeType="1"/>
          </p:cNvSpPr>
          <p:nvPr/>
        </p:nvSpPr>
        <p:spPr bwMode="auto">
          <a:xfrm>
            <a:off x="3345154" y="4904954"/>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pPr>
              <a:defRPr/>
            </a:pPr>
            <a:endParaRPr lang="en-US" sz="1600" dirty="0"/>
          </a:p>
        </p:txBody>
      </p:sp>
      <p:sp>
        <p:nvSpPr>
          <p:cNvPr id="51" name="Freeform 22">
            <a:extLst>
              <a:ext uri="{FF2B5EF4-FFF2-40B4-BE49-F238E27FC236}">
                <a16:creationId xmlns:a16="http://schemas.microsoft.com/office/drawing/2014/main" id="{7D4C57DF-1AE4-4947-AC3E-BE6A9D9BBBE0}"/>
              </a:ext>
            </a:extLst>
          </p:cNvPr>
          <p:cNvSpPr/>
          <p:nvPr/>
        </p:nvSpPr>
        <p:spPr>
          <a:xfrm>
            <a:off x="3435927" y="4666929"/>
            <a:ext cx="5324302" cy="586047"/>
          </a:xfrm>
          <a:custGeom>
            <a:avLst/>
            <a:gdLst>
              <a:gd name="connsiteX0" fmla="*/ 0 w 5324302"/>
              <a:gd name="connsiteY0" fmla="*/ 586047 h 586047"/>
              <a:gd name="connsiteX1" fmla="*/ 677488 w 5324302"/>
              <a:gd name="connsiteY1" fmla="*/ 586047 h 586047"/>
              <a:gd name="connsiteX2" fmla="*/ 677488 w 5324302"/>
              <a:gd name="connsiteY2" fmla="*/ 532015 h 586047"/>
              <a:gd name="connsiteX3" fmla="*/ 1118062 w 5324302"/>
              <a:gd name="connsiteY3" fmla="*/ 532015 h 586047"/>
              <a:gd name="connsiteX4" fmla="*/ 1118062 w 5324302"/>
              <a:gd name="connsiteY4" fmla="*/ 473826 h 586047"/>
              <a:gd name="connsiteX5" fmla="*/ 1400695 w 5324302"/>
              <a:gd name="connsiteY5" fmla="*/ 473826 h 586047"/>
              <a:gd name="connsiteX6" fmla="*/ 1400695 w 5324302"/>
              <a:gd name="connsiteY6" fmla="*/ 411480 h 586047"/>
              <a:gd name="connsiteX7" fmla="*/ 1903615 w 5324302"/>
              <a:gd name="connsiteY7" fmla="*/ 411480 h 586047"/>
              <a:gd name="connsiteX8" fmla="*/ 1903615 w 5324302"/>
              <a:gd name="connsiteY8" fmla="*/ 336666 h 586047"/>
              <a:gd name="connsiteX9" fmla="*/ 2310938 w 5324302"/>
              <a:gd name="connsiteY9" fmla="*/ 336666 h 586047"/>
              <a:gd name="connsiteX10" fmla="*/ 2310938 w 5324302"/>
              <a:gd name="connsiteY10" fmla="*/ 270164 h 586047"/>
              <a:gd name="connsiteX11" fmla="*/ 3046615 w 5324302"/>
              <a:gd name="connsiteY11" fmla="*/ 270164 h 586047"/>
              <a:gd name="connsiteX12" fmla="*/ 3046615 w 5324302"/>
              <a:gd name="connsiteY12" fmla="*/ 182880 h 586047"/>
              <a:gd name="connsiteX13" fmla="*/ 3545378 w 5324302"/>
              <a:gd name="connsiteY13" fmla="*/ 182880 h 586047"/>
              <a:gd name="connsiteX14" fmla="*/ 3545378 w 5324302"/>
              <a:gd name="connsiteY14" fmla="*/ 95597 h 586047"/>
              <a:gd name="connsiteX15" fmla="*/ 3894513 w 5324302"/>
              <a:gd name="connsiteY15" fmla="*/ 95597 h 586047"/>
              <a:gd name="connsiteX16" fmla="*/ 3894513 w 5324302"/>
              <a:gd name="connsiteY16" fmla="*/ 0 h 586047"/>
              <a:gd name="connsiteX17" fmla="*/ 5324302 w 5324302"/>
              <a:gd name="connsiteY17" fmla="*/ 0 h 58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4302" h="586047">
                <a:moveTo>
                  <a:pt x="0" y="586047"/>
                </a:moveTo>
                <a:lnTo>
                  <a:pt x="677488" y="586047"/>
                </a:lnTo>
                <a:lnTo>
                  <a:pt x="677488" y="532015"/>
                </a:lnTo>
                <a:lnTo>
                  <a:pt x="1118062" y="532015"/>
                </a:lnTo>
                <a:lnTo>
                  <a:pt x="1118062" y="473826"/>
                </a:lnTo>
                <a:lnTo>
                  <a:pt x="1400695" y="473826"/>
                </a:lnTo>
                <a:lnTo>
                  <a:pt x="1400695" y="411480"/>
                </a:lnTo>
                <a:lnTo>
                  <a:pt x="1903615" y="411480"/>
                </a:lnTo>
                <a:lnTo>
                  <a:pt x="1903615" y="336666"/>
                </a:lnTo>
                <a:lnTo>
                  <a:pt x="2310938" y="336666"/>
                </a:lnTo>
                <a:lnTo>
                  <a:pt x="2310938" y="270164"/>
                </a:lnTo>
                <a:lnTo>
                  <a:pt x="3046615" y="270164"/>
                </a:lnTo>
                <a:lnTo>
                  <a:pt x="3046615" y="182880"/>
                </a:lnTo>
                <a:lnTo>
                  <a:pt x="3545378" y="182880"/>
                </a:lnTo>
                <a:lnTo>
                  <a:pt x="3545378" y="95597"/>
                </a:lnTo>
                <a:lnTo>
                  <a:pt x="3894513" y="95597"/>
                </a:lnTo>
                <a:lnTo>
                  <a:pt x="3894513" y="0"/>
                </a:lnTo>
                <a:lnTo>
                  <a:pt x="5324302" y="0"/>
                </a:lnTo>
              </a:path>
            </a:pathLst>
          </a:cu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49A50646-0AEE-428E-BDB5-61C15C68789B}"/>
              </a:ext>
            </a:extLst>
          </p:cNvPr>
          <p:cNvSpPr txBox="1"/>
          <p:nvPr/>
        </p:nvSpPr>
        <p:spPr>
          <a:xfrm>
            <a:off x="8867774" y="3980299"/>
            <a:ext cx="1788373" cy="553998"/>
          </a:xfrm>
          <a:prstGeom prst="rect">
            <a:avLst/>
          </a:prstGeom>
          <a:noFill/>
        </p:spPr>
        <p:txBody>
          <a:bodyPr wrap="square" rtlCol="0">
            <a:spAutoFit/>
          </a:bodyPr>
          <a:lstStyle/>
          <a:p>
            <a:pPr algn="ctr"/>
            <a:r>
              <a:rPr lang="en-US" sz="1600" dirty="0">
                <a:solidFill>
                  <a:schemeClr val="accent5"/>
                </a:solidFill>
              </a:rPr>
              <a:t>Hazard ratio 3.74; </a:t>
            </a:r>
            <a:r>
              <a:rPr lang="en-US" sz="1400" dirty="0">
                <a:solidFill>
                  <a:schemeClr val="accent5"/>
                </a:solidFill>
              </a:rPr>
              <a:t>95% CI 1.68-8.34</a:t>
            </a:r>
          </a:p>
        </p:txBody>
      </p:sp>
      <p:sp>
        <p:nvSpPr>
          <p:cNvPr id="53" name="Right Bracket 52">
            <a:extLst>
              <a:ext uri="{FF2B5EF4-FFF2-40B4-BE49-F238E27FC236}">
                <a16:creationId xmlns:a16="http://schemas.microsoft.com/office/drawing/2014/main" id="{3EFAD895-624A-44FB-8002-0457BEE955CE}"/>
              </a:ext>
            </a:extLst>
          </p:cNvPr>
          <p:cNvSpPr/>
          <p:nvPr/>
        </p:nvSpPr>
        <p:spPr>
          <a:xfrm>
            <a:off x="8867775" y="3732036"/>
            <a:ext cx="45719" cy="922848"/>
          </a:xfrm>
          <a:prstGeom prst="rightBracket">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336451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78ED-07FB-4140-913A-433972F08E70}"/>
              </a:ext>
            </a:extLst>
          </p:cNvPr>
          <p:cNvSpPr>
            <a:spLocks noGrp="1"/>
          </p:cNvSpPr>
          <p:nvPr>
            <p:ph type="title"/>
          </p:nvPr>
        </p:nvSpPr>
        <p:spPr/>
        <p:txBody>
          <a:bodyPr/>
          <a:lstStyle/>
          <a:p>
            <a:r>
              <a:rPr lang="en-US" dirty="0"/>
              <a:t>PANTHER: Part B– Results</a:t>
            </a:r>
          </a:p>
        </p:txBody>
      </p:sp>
      <p:sp>
        <p:nvSpPr>
          <p:cNvPr id="4" name="Text Placeholder 3">
            <a:extLst>
              <a:ext uri="{FF2B5EF4-FFF2-40B4-BE49-F238E27FC236}">
                <a16:creationId xmlns:a16="http://schemas.microsoft.com/office/drawing/2014/main" id="{0C44841E-AD8C-427D-9CB7-1C4389058872}"/>
              </a:ext>
            </a:extLst>
          </p:cNvPr>
          <p:cNvSpPr>
            <a:spLocks noGrp="1"/>
          </p:cNvSpPr>
          <p:nvPr>
            <p:ph type="body" sz="quarter" idx="10"/>
          </p:nvPr>
        </p:nvSpPr>
        <p:spPr/>
        <p:txBody>
          <a:bodyPr/>
          <a:lstStyle/>
          <a:p>
            <a:r>
              <a:rPr lang="en-US" dirty="0"/>
              <a:t>Martinez FJ, et al. </a:t>
            </a:r>
            <a:r>
              <a:rPr lang="en-US" i="1" dirty="0"/>
              <a:t>N </a:t>
            </a:r>
            <a:r>
              <a:rPr lang="en-US" i="1" dirty="0" err="1"/>
              <a:t>Engl</a:t>
            </a:r>
            <a:r>
              <a:rPr lang="en-US" i="1" dirty="0"/>
              <a:t> J Med.</a:t>
            </a:r>
            <a:r>
              <a:rPr lang="en-US"/>
              <a:t> 2014;370(22):2093–2101.</a:t>
            </a:r>
            <a:endParaRPr lang="en-US" dirty="0"/>
          </a:p>
        </p:txBody>
      </p:sp>
      <p:sp>
        <p:nvSpPr>
          <p:cNvPr id="6" name="TextBox 5">
            <a:extLst>
              <a:ext uri="{FF2B5EF4-FFF2-40B4-BE49-F238E27FC236}">
                <a16:creationId xmlns:a16="http://schemas.microsoft.com/office/drawing/2014/main" id="{6B2EF5C3-3153-4853-AFC0-047C7D819378}"/>
              </a:ext>
            </a:extLst>
          </p:cNvPr>
          <p:cNvSpPr txBox="1">
            <a:spLocks noChangeArrowheads="1"/>
          </p:cNvSpPr>
          <p:nvPr/>
        </p:nvSpPr>
        <p:spPr bwMode="auto">
          <a:xfrm>
            <a:off x="254924" y="1211441"/>
            <a:ext cx="11682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pPr algn="ctr"/>
            <a:r>
              <a:rPr lang="en-US" sz="2000" b="1" dirty="0">
                <a:solidFill>
                  <a:schemeClr val="accent5"/>
                </a:solidFill>
                <a:latin typeface="+mn-lt"/>
              </a:rPr>
              <a:t>NAC alone showed no difference in FVC decline or any secondary endpoints compared to placebo</a:t>
            </a:r>
          </a:p>
        </p:txBody>
      </p:sp>
      <p:grpSp>
        <p:nvGrpSpPr>
          <p:cNvPr id="7" name="Group 4">
            <a:extLst>
              <a:ext uri="{FF2B5EF4-FFF2-40B4-BE49-F238E27FC236}">
                <a16:creationId xmlns:a16="http://schemas.microsoft.com/office/drawing/2014/main" id="{6C026B84-ABCD-406E-ACED-97C455E42B99}"/>
              </a:ext>
            </a:extLst>
          </p:cNvPr>
          <p:cNvGrpSpPr/>
          <p:nvPr/>
        </p:nvGrpSpPr>
        <p:grpSpPr>
          <a:xfrm>
            <a:off x="3528142" y="1671676"/>
            <a:ext cx="5280488" cy="2806510"/>
            <a:chOff x="2004142" y="1818433"/>
            <a:chExt cx="5280488" cy="2806510"/>
          </a:xfrm>
        </p:grpSpPr>
        <p:grpSp>
          <p:nvGrpSpPr>
            <p:cNvPr id="8" name="Group 46">
              <a:extLst>
                <a:ext uri="{FF2B5EF4-FFF2-40B4-BE49-F238E27FC236}">
                  <a16:creationId xmlns:a16="http://schemas.microsoft.com/office/drawing/2014/main" id="{EBAEB020-79EE-41D6-8243-9666FF49ECA8}"/>
                </a:ext>
              </a:extLst>
            </p:cNvPr>
            <p:cNvGrpSpPr/>
            <p:nvPr/>
          </p:nvGrpSpPr>
          <p:grpSpPr>
            <a:xfrm>
              <a:off x="2004142" y="1818433"/>
              <a:ext cx="5280488" cy="2806510"/>
              <a:chOff x="2004142" y="3436840"/>
              <a:chExt cx="5280488" cy="2806510"/>
            </a:xfrm>
            <a:solidFill>
              <a:schemeClr val="bg1">
                <a:lumMod val="50000"/>
              </a:schemeClr>
            </a:solidFill>
          </p:grpSpPr>
          <p:sp>
            <p:nvSpPr>
              <p:cNvPr id="10" name="Oval 9">
                <a:extLst>
                  <a:ext uri="{FF2B5EF4-FFF2-40B4-BE49-F238E27FC236}">
                    <a16:creationId xmlns:a16="http://schemas.microsoft.com/office/drawing/2014/main" id="{EF981471-1962-42C4-8885-95E32FBB7C81}"/>
                  </a:ext>
                </a:extLst>
              </p:cNvPr>
              <p:cNvSpPr/>
              <p:nvPr/>
            </p:nvSpPr>
            <p:spPr>
              <a:xfrm>
                <a:off x="2004142" y="3436840"/>
                <a:ext cx="127000" cy="127000"/>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1" name="Oval 10">
                <a:extLst>
                  <a:ext uri="{FF2B5EF4-FFF2-40B4-BE49-F238E27FC236}">
                    <a16:creationId xmlns:a16="http://schemas.microsoft.com/office/drawing/2014/main" id="{3A0F2FB5-59C8-4AB0-9BD0-066906474B20}"/>
                  </a:ext>
                </a:extLst>
              </p:cNvPr>
              <p:cNvSpPr/>
              <p:nvPr/>
            </p:nvSpPr>
            <p:spPr>
              <a:xfrm>
                <a:off x="3292514" y="4211350"/>
                <a:ext cx="127000" cy="127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2" name="Oval 11">
                <a:extLst>
                  <a:ext uri="{FF2B5EF4-FFF2-40B4-BE49-F238E27FC236}">
                    <a16:creationId xmlns:a16="http://schemas.microsoft.com/office/drawing/2014/main" id="{2B649533-40DE-41F1-A60B-BA04910E9474}"/>
                  </a:ext>
                </a:extLst>
              </p:cNvPr>
              <p:cNvSpPr/>
              <p:nvPr/>
            </p:nvSpPr>
            <p:spPr>
              <a:xfrm>
                <a:off x="4580886" y="4823331"/>
                <a:ext cx="127000" cy="127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3" name="Oval 12">
                <a:extLst>
                  <a:ext uri="{FF2B5EF4-FFF2-40B4-BE49-F238E27FC236}">
                    <a16:creationId xmlns:a16="http://schemas.microsoft.com/office/drawing/2014/main" id="{1C531514-2C08-41A1-80A7-90F7DE50895C}"/>
                  </a:ext>
                </a:extLst>
              </p:cNvPr>
              <p:cNvSpPr/>
              <p:nvPr/>
            </p:nvSpPr>
            <p:spPr>
              <a:xfrm>
                <a:off x="5869258" y="6116350"/>
                <a:ext cx="127000" cy="127000"/>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4" name="Oval 13">
                <a:extLst>
                  <a:ext uri="{FF2B5EF4-FFF2-40B4-BE49-F238E27FC236}">
                    <a16:creationId xmlns:a16="http://schemas.microsoft.com/office/drawing/2014/main" id="{97E8D3F9-D8E6-4769-9E9E-EF609BF9BB6D}"/>
                  </a:ext>
                </a:extLst>
              </p:cNvPr>
              <p:cNvSpPr/>
              <p:nvPr/>
            </p:nvSpPr>
            <p:spPr>
              <a:xfrm>
                <a:off x="7157630" y="6078251"/>
                <a:ext cx="127000" cy="127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sp>
          <p:nvSpPr>
            <p:cNvPr id="9" name="Freeform 3">
              <a:extLst>
                <a:ext uri="{FF2B5EF4-FFF2-40B4-BE49-F238E27FC236}">
                  <a16:creationId xmlns:a16="http://schemas.microsoft.com/office/drawing/2014/main" id="{23EC58E7-C103-492A-922B-BC65FA45485D}"/>
                </a:ext>
              </a:extLst>
            </p:cNvPr>
            <p:cNvSpPr/>
            <p:nvPr/>
          </p:nvSpPr>
          <p:spPr>
            <a:xfrm>
              <a:off x="2069910" y="1878842"/>
              <a:ext cx="5140657" cy="2684059"/>
            </a:xfrm>
            <a:custGeom>
              <a:avLst/>
              <a:gdLst>
                <a:gd name="connsiteX0" fmla="*/ 0 w 5140657"/>
                <a:gd name="connsiteY0" fmla="*/ 0 h 2684059"/>
                <a:gd name="connsiteX1" fmla="*/ 1296538 w 5140657"/>
                <a:gd name="connsiteY1" fmla="*/ 782471 h 2684059"/>
                <a:gd name="connsiteX2" fmla="*/ 2583977 w 5140657"/>
                <a:gd name="connsiteY2" fmla="*/ 1392071 h 2684059"/>
                <a:gd name="connsiteX3" fmla="*/ 3862317 w 5140657"/>
                <a:gd name="connsiteY3" fmla="*/ 2684059 h 2684059"/>
                <a:gd name="connsiteX4" fmla="*/ 5140657 w 5140657"/>
                <a:gd name="connsiteY4" fmla="*/ 2643116 h 2684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657" h="2684059">
                  <a:moveTo>
                    <a:pt x="0" y="0"/>
                  </a:moveTo>
                  <a:lnTo>
                    <a:pt x="1296538" y="782471"/>
                  </a:lnTo>
                  <a:lnTo>
                    <a:pt x="2583977" y="1392071"/>
                  </a:lnTo>
                  <a:lnTo>
                    <a:pt x="3862317" y="2684059"/>
                  </a:lnTo>
                  <a:lnTo>
                    <a:pt x="5140657" y="2643116"/>
                  </a:lnTo>
                </a:path>
              </a:pathLst>
            </a:cu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Rectangle 37">
            <a:extLst>
              <a:ext uri="{FF2B5EF4-FFF2-40B4-BE49-F238E27FC236}">
                <a16:creationId xmlns:a16="http://schemas.microsoft.com/office/drawing/2014/main" id="{A6F02372-D3CB-4F84-9DE6-0D2431C05BA5}"/>
              </a:ext>
            </a:extLst>
          </p:cNvPr>
          <p:cNvSpPr>
            <a:spLocks noChangeArrowheads="1"/>
          </p:cNvSpPr>
          <p:nvPr/>
        </p:nvSpPr>
        <p:spPr bwMode="auto">
          <a:xfrm>
            <a:off x="3254859" y="5366678"/>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Baseline</a:t>
            </a:r>
          </a:p>
        </p:txBody>
      </p:sp>
      <p:sp>
        <p:nvSpPr>
          <p:cNvPr id="16" name="Line 111">
            <a:extLst>
              <a:ext uri="{FF2B5EF4-FFF2-40B4-BE49-F238E27FC236}">
                <a16:creationId xmlns:a16="http://schemas.microsoft.com/office/drawing/2014/main" id="{DD50FF95-6B7E-4A02-AF0E-30CA5BBCAD40}"/>
              </a:ext>
            </a:extLst>
          </p:cNvPr>
          <p:cNvSpPr>
            <a:spLocks noChangeShapeType="1"/>
          </p:cNvSpPr>
          <p:nvPr/>
        </p:nvSpPr>
        <p:spPr bwMode="ltGray">
          <a:xfrm>
            <a:off x="3437483" y="5220045"/>
            <a:ext cx="531706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17" name="Line 20">
            <a:extLst>
              <a:ext uri="{FF2B5EF4-FFF2-40B4-BE49-F238E27FC236}">
                <a16:creationId xmlns:a16="http://schemas.microsoft.com/office/drawing/2014/main" id="{DBFB4A0D-A555-4A57-8EAF-001590584E97}"/>
              </a:ext>
            </a:extLst>
          </p:cNvPr>
          <p:cNvSpPr>
            <a:spLocks noChangeShapeType="1"/>
          </p:cNvSpPr>
          <p:nvPr/>
        </p:nvSpPr>
        <p:spPr bwMode="auto">
          <a:xfrm>
            <a:off x="3347967" y="1730474"/>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18" name="Line 13">
            <a:extLst>
              <a:ext uri="{FF2B5EF4-FFF2-40B4-BE49-F238E27FC236}">
                <a16:creationId xmlns:a16="http://schemas.microsoft.com/office/drawing/2014/main" id="{3556997B-6622-48E4-98D5-0F43151F9F84}"/>
              </a:ext>
            </a:extLst>
          </p:cNvPr>
          <p:cNvSpPr>
            <a:spLocks noChangeShapeType="1"/>
          </p:cNvSpPr>
          <p:nvPr/>
        </p:nvSpPr>
        <p:spPr bwMode="auto">
          <a:xfrm flipH="1">
            <a:off x="3440898" y="1724377"/>
            <a:ext cx="0" cy="3494616"/>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19" name="Rectangle 28">
            <a:extLst>
              <a:ext uri="{FF2B5EF4-FFF2-40B4-BE49-F238E27FC236}">
                <a16:creationId xmlns:a16="http://schemas.microsoft.com/office/drawing/2014/main" id="{836A325B-2BB8-4052-929B-E3F68CE8842A}"/>
              </a:ext>
            </a:extLst>
          </p:cNvPr>
          <p:cNvSpPr>
            <a:spLocks noChangeArrowheads="1"/>
          </p:cNvSpPr>
          <p:nvPr/>
        </p:nvSpPr>
        <p:spPr bwMode="auto">
          <a:xfrm>
            <a:off x="2931672" y="5097579"/>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tx1">
                    <a:lumMod val="95000"/>
                    <a:lumOff val="5000"/>
                  </a:schemeClr>
                </a:solidFill>
                <a:ea typeface="Arial" pitchFamily="-72" charset="0"/>
                <a:cs typeface="Arial" pitchFamily="-72" charset="0"/>
              </a:rPr>
              <a:t>−</a:t>
            </a:r>
            <a:r>
              <a:rPr lang="en-US" sz="1400" dirty="0">
                <a:ea typeface="Arial" pitchFamily="-72" charset="0"/>
                <a:cs typeface="Arial" pitchFamily="-72" charset="0"/>
              </a:rPr>
              <a:t>0.20</a:t>
            </a:r>
          </a:p>
        </p:txBody>
      </p:sp>
      <p:sp>
        <p:nvSpPr>
          <p:cNvPr id="20" name="Rectangle 42">
            <a:extLst>
              <a:ext uri="{FF2B5EF4-FFF2-40B4-BE49-F238E27FC236}">
                <a16:creationId xmlns:a16="http://schemas.microsoft.com/office/drawing/2014/main" id="{6E9745A5-A33E-4217-B909-09DA07C05506}"/>
              </a:ext>
            </a:extLst>
          </p:cNvPr>
          <p:cNvSpPr>
            <a:spLocks noChangeArrowheads="1"/>
          </p:cNvSpPr>
          <p:nvPr/>
        </p:nvSpPr>
        <p:spPr bwMode="auto">
          <a:xfrm rot="16200000">
            <a:off x="863795" y="3301077"/>
            <a:ext cx="3496739" cy="326394"/>
          </a:xfrm>
          <a:prstGeom prst="rect">
            <a:avLst/>
          </a:prstGeom>
          <a:noFill/>
          <a:ln w="9525">
            <a:noFill/>
            <a:miter lim="800000"/>
            <a:headEnd/>
            <a:tailEnd/>
          </a:ln>
        </p:spPr>
        <p:txBody>
          <a:bodyPr lIns="0" tIns="0" rIns="0" bIns="45720" anchor="b" anchorCtr="0">
            <a:prstTxWarp prst="textNoShape">
              <a:avLst/>
            </a:prstTxWarp>
            <a:noAutofit/>
          </a:bodyPr>
          <a:lstStyle/>
          <a:p>
            <a:pPr algn="ctr"/>
            <a:r>
              <a:rPr lang="en-US" b="1" dirty="0">
                <a:ea typeface="Arial" pitchFamily="-72" charset="0"/>
                <a:cs typeface="Arial" pitchFamily="-72" charset="0"/>
              </a:rPr>
              <a:t>FVC (liters)</a:t>
            </a:r>
          </a:p>
        </p:txBody>
      </p:sp>
      <p:sp>
        <p:nvSpPr>
          <p:cNvPr id="21" name="Rectangle 34">
            <a:extLst>
              <a:ext uri="{FF2B5EF4-FFF2-40B4-BE49-F238E27FC236}">
                <a16:creationId xmlns:a16="http://schemas.microsoft.com/office/drawing/2014/main" id="{A74D5151-4668-4F22-B07B-6539943FF72D}"/>
              </a:ext>
            </a:extLst>
          </p:cNvPr>
          <p:cNvSpPr>
            <a:spLocks noChangeArrowheads="1"/>
          </p:cNvSpPr>
          <p:nvPr/>
        </p:nvSpPr>
        <p:spPr bwMode="auto">
          <a:xfrm>
            <a:off x="2942927" y="1623732"/>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ea typeface="Arial" pitchFamily="-72" charset="0"/>
                <a:cs typeface="Arial" pitchFamily="-72" charset="0"/>
              </a:rPr>
              <a:t>0</a:t>
            </a:r>
          </a:p>
        </p:txBody>
      </p:sp>
      <p:sp>
        <p:nvSpPr>
          <p:cNvPr id="22" name="Line 20">
            <a:extLst>
              <a:ext uri="{FF2B5EF4-FFF2-40B4-BE49-F238E27FC236}">
                <a16:creationId xmlns:a16="http://schemas.microsoft.com/office/drawing/2014/main" id="{17664704-631B-40B1-8A81-6100352B227E}"/>
              </a:ext>
            </a:extLst>
          </p:cNvPr>
          <p:cNvSpPr>
            <a:spLocks noChangeShapeType="1"/>
          </p:cNvSpPr>
          <p:nvPr/>
        </p:nvSpPr>
        <p:spPr bwMode="auto">
          <a:xfrm>
            <a:off x="3347967" y="3475260"/>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23" name="Rectangle 34">
            <a:extLst>
              <a:ext uri="{FF2B5EF4-FFF2-40B4-BE49-F238E27FC236}">
                <a16:creationId xmlns:a16="http://schemas.microsoft.com/office/drawing/2014/main" id="{C7416BE8-416D-4CD3-9C7E-CE5EA7F40699}"/>
              </a:ext>
            </a:extLst>
          </p:cNvPr>
          <p:cNvSpPr>
            <a:spLocks noChangeArrowheads="1"/>
          </p:cNvSpPr>
          <p:nvPr/>
        </p:nvSpPr>
        <p:spPr bwMode="auto">
          <a:xfrm>
            <a:off x="2942927" y="3360656"/>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a:solidFill>
                  <a:schemeClr val="tx1">
                    <a:lumMod val="95000"/>
                    <a:lumOff val="5000"/>
                  </a:schemeClr>
                </a:solidFill>
                <a:ea typeface="Arial" pitchFamily="-72" charset="0"/>
                <a:cs typeface="Arial" pitchFamily="-72" charset="0"/>
              </a:rPr>
              <a:t>−</a:t>
            </a:r>
            <a:r>
              <a:rPr lang="en-US" sz="1400">
                <a:ea typeface="Arial" pitchFamily="-72" charset="0"/>
                <a:cs typeface="Arial" pitchFamily="-72" charset="0"/>
              </a:rPr>
              <a:t>0.10</a:t>
            </a:r>
            <a:endParaRPr lang="en-US" sz="1400" dirty="0">
              <a:ea typeface="Arial" pitchFamily="-72" charset="0"/>
              <a:cs typeface="Arial" pitchFamily="-72" charset="0"/>
            </a:endParaRPr>
          </a:p>
        </p:txBody>
      </p:sp>
      <p:sp>
        <p:nvSpPr>
          <p:cNvPr id="24" name="Rectangle 37">
            <a:extLst>
              <a:ext uri="{FF2B5EF4-FFF2-40B4-BE49-F238E27FC236}">
                <a16:creationId xmlns:a16="http://schemas.microsoft.com/office/drawing/2014/main" id="{B8DD10F3-BC9F-478F-A7C8-50926C5BA80C}"/>
              </a:ext>
            </a:extLst>
          </p:cNvPr>
          <p:cNvSpPr>
            <a:spLocks noChangeArrowheads="1"/>
          </p:cNvSpPr>
          <p:nvPr/>
        </p:nvSpPr>
        <p:spPr bwMode="auto">
          <a:xfrm>
            <a:off x="3589867" y="5629148"/>
            <a:ext cx="5164666"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b="1" dirty="0">
                <a:ea typeface="Arial" pitchFamily="-72" charset="0"/>
                <a:cs typeface="Arial" pitchFamily="-72" charset="0"/>
              </a:rPr>
              <a:t>Week</a:t>
            </a:r>
          </a:p>
        </p:txBody>
      </p:sp>
      <p:sp>
        <p:nvSpPr>
          <p:cNvPr id="25" name="Rectangle 37">
            <a:extLst>
              <a:ext uri="{FF2B5EF4-FFF2-40B4-BE49-F238E27FC236}">
                <a16:creationId xmlns:a16="http://schemas.microsoft.com/office/drawing/2014/main" id="{76629B69-6754-4593-9FBA-897864D2B0A8}"/>
              </a:ext>
            </a:extLst>
          </p:cNvPr>
          <p:cNvSpPr>
            <a:spLocks noChangeArrowheads="1"/>
          </p:cNvSpPr>
          <p:nvPr/>
        </p:nvSpPr>
        <p:spPr bwMode="auto">
          <a:xfrm>
            <a:off x="5828987" y="5366678"/>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30</a:t>
            </a:r>
          </a:p>
        </p:txBody>
      </p:sp>
      <p:sp>
        <p:nvSpPr>
          <p:cNvPr id="26" name="Rectangle 37">
            <a:extLst>
              <a:ext uri="{FF2B5EF4-FFF2-40B4-BE49-F238E27FC236}">
                <a16:creationId xmlns:a16="http://schemas.microsoft.com/office/drawing/2014/main" id="{1003FC49-CC18-4BC7-A03A-5B66DD154EB0}"/>
              </a:ext>
            </a:extLst>
          </p:cNvPr>
          <p:cNvSpPr>
            <a:spLocks noChangeArrowheads="1"/>
          </p:cNvSpPr>
          <p:nvPr/>
        </p:nvSpPr>
        <p:spPr bwMode="auto">
          <a:xfrm>
            <a:off x="8403115" y="5366678"/>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60</a:t>
            </a:r>
          </a:p>
        </p:txBody>
      </p:sp>
      <p:cxnSp>
        <p:nvCxnSpPr>
          <p:cNvPr id="27" name="Straight Connector 26">
            <a:extLst>
              <a:ext uri="{FF2B5EF4-FFF2-40B4-BE49-F238E27FC236}">
                <a16:creationId xmlns:a16="http://schemas.microsoft.com/office/drawing/2014/main" id="{00EEAE74-5C02-4BB6-9A65-E878C64F5182}"/>
              </a:ext>
            </a:extLst>
          </p:cNvPr>
          <p:cNvCxnSpPr/>
          <p:nvPr/>
        </p:nvCxnSpPr>
        <p:spPr>
          <a:xfrm>
            <a:off x="3593304" y="5217910"/>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09FEF99F-F017-4FB2-AA02-316F3D327998}"/>
              </a:ext>
            </a:extLst>
          </p:cNvPr>
          <p:cNvCxnSpPr/>
          <p:nvPr/>
        </p:nvCxnSpPr>
        <p:spPr>
          <a:xfrm>
            <a:off x="6170200" y="5217910"/>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6838D36C-3CA2-4F20-AB96-90CCC9DBF13C}"/>
              </a:ext>
            </a:extLst>
          </p:cNvPr>
          <p:cNvCxnSpPr/>
          <p:nvPr/>
        </p:nvCxnSpPr>
        <p:spPr>
          <a:xfrm flipH="1">
            <a:off x="8747096" y="5217910"/>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30" name="Line 18">
            <a:extLst>
              <a:ext uri="{FF2B5EF4-FFF2-40B4-BE49-F238E27FC236}">
                <a16:creationId xmlns:a16="http://schemas.microsoft.com/office/drawing/2014/main" id="{0E07EEAB-A69B-4C4E-981D-3B92C9641B76}"/>
              </a:ext>
            </a:extLst>
          </p:cNvPr>
          <p:cNvSpPr>
            <a:spLocks noChangeShapeType="1"/>
          </p:cNvSpPr>
          <p:nvPr/>
        </p:nvSpPr>
        <p:spPr bwMode="auto">
          <a:xfrm>
            <a:off x="3345154" y="5220045"/>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grpSp>
        <p:nvGrpSpPr>
          <p:cNvPr id="31" name="Group 27">
            <a:extLst>
              <a:ext uri="{FF2B5EF4-FFF2-40B4-BE49-F238E27FC236}">
                <a16:creationId xmlns:a16="http://schemas.microsoft.com/office/drawing/2014/main" id="{5220A5BC-D61F-4797-A13F-77AEEB1D23D9}"/>
              </a:ext>
            </a:extLst>
          </p:cNvPr>
          <p:cNvGrpSpPr/>
          <p:nvPr/>
        </p:nvGrpSpPr>
        <p:grpSpPr>
          <a:xfrm>
            <a:off x="4245938" y="3915195"/>
            <a:ext cx="3103145" cy="596702"/>
            <a:chOff x="2349417" y="2072334"/>
            <a:chExt cx="3103145" cy="596702"/>
          </a:xfrm>
        </p:grpSpPr>
        <p:sp>
          <p:nvSpPr>
            <p:cNvPr id="32" name="Text Box 124">
              <a:extLst>
                <a:ext uri="{FF2B5EF4-FFF2-40B4-BE49-F238E27FC236}">
                  <a16:creationId xmlns:a16="http://schemas.microsoft.com/office/drawing/2014/main" id="{343043B4-11C7-4174-9F06-99171A8ACBDA}"/>
                </a:ext>
              </a:extLst>
            </p:cNvPr>
            <p:cNvSpPr txBox="1">
              <a:spLocks noChangeArrowheads="1"/>
            </p:cNvSpPr>
            <p:nvPr/>
          </p:nvSpPr>
          <p:spPr bwMode="auto">
            <a:xfrm>
              <a:off x="2349417" y="2072334"/>
              <a:ext cx="3103145" cy="307777"/>
            </a:xfrm>
            <a:prstGeom prst="rect">
              <a:avLst/>
            </a:prstGeom>
            <a:noFill/>
            <a:ln w="9525">
              <a:noFill/>
              <a:miter lim="800000"/>
              <a:headEnd/>
              <a:tailEnd/>
            </a:ln>
          </p:spPr>
          <p:txBody>
            <a:bodyPr wrap="square">
              <a:spAutoFit/>
            </a:bodyPr>
            <a:lstStyle/>
            <a:p>
              <a:r>
                <a:rPr lang="es-ES_tradnl" sz="1400" b="1" dirty="0"/>
                <a:t>Acetylcysteine</a:t>
              </a:r>
              <a:endParaRPr lang="es-ES_tradnl" sz="1400" dirty="0"/>
            </a:p>
          </p:txBody>
        </p:sp>
        <p:sp>
          <p:nvSpPr>
            <p:cNvPr id="33" name="Text Box 126">
              <a:extLst>
                <a:ext uri="{FF2B5EF4-FFF2-40B4-BE49-F238E27FC236}">
                  <a16:creationId xmlns:a16="http://schemas.microsoft.com/office/drawing/2014/main" id="{EABD8F17-6429-4581-8076-59F7DA4D7A01}"/>
                </a:ext>
              </a:extLst>
            </p:cNvPr>
            <p:cNvSpPr txBox="1">
              <a:spLocks noChangeArrowheads="1"/>
            </p:cNvSpPr>
            <p:nvPr/>
          </p:nvSpPr>
          <p:spPr bwMode="auto">
            <a:xfrm>
              <a:off x="2349418" y="2361259"/>
              <a:ext cx="3035411" cy="307777"/>
            </a:xfrm>
            <a:prstGeom prst="rect">
              <a:avLst/>
            </a:prstGeom>
            <a:noFill/>
            <a:ln w="9525">
              <a:noFill/>
              <a:miter lim="800000"/>
              <a:headEnd/>
              <a:tailEnd/>
            </a:ln>
          </p:spPr>
          <p:txBody>
            <a:bodyPr wrap="square">
              <a:spAutoFit/>
            </a:bodyPr>
            <a:lstStyle>
              <a:defPPr>
                <a:defRPr lang="en-US"/>
              </a:defPPr>
              <a:lvl1pPr>
                <a:spcBef>
                  <a:spcPts val="0"/>
                </a:spcBef>
                <a:defRPr sz="1400">
                  <a:solidFill>
                    <a:srgbClr val="000000"/>
                  </a:solidFill>
                  <a:latin typeface="+mj-lt"/>
                </a:defRPr>
              </a:lvl1pPr>
            </a:lstStyle>
            <a:p>
              <a:r>
                <a:rPr lang="es-ES_tradnl" b="1" dirty="0">
                  <a:latin typeface="+mn-lt"/>
                </a:rPr>
                <a:t>Placebo</a:t>
              </a:r>
              <a:endParaRPr lang="es-ES_tradnl" dirty="0">
                <a:latin typeface="+mn-lt"/>
              </a:endParaRPr>
            </a:p>
          </p:txBody>
        </p:sp>
      </p:grpSp>
      <p:cxnSp>
        <p:nvCxnSpPr>
          <p:cNvPr id="34" name="Straight Connector 33">
            <a:extLst>
              <a:ext uri="{FF2B5EF4-FFF2-40B4-BE49-F238E27FC236}">
                <a16:creationId xmlns:a16="http://schemas.microsoft.com/office/drawing/2014/main" id="{2685AB27-831B-4F3F-9B11-AD4809A7D8B2}"/>
              </a:ext>
            </a:extLst>
          </p:cNvPr>
          <p:cNvCxnSpPr/>
          <p:nvPr/>
        </p:nvCxnSpPr>
        <p:spPr>
          <a:xfrm>
            <a:off x="3894640" y="4085691"/>
            <a:ext cx="364066" cy="0"/>
          </a:xfrm>
          <a:prstGeom prst="line">
            <a:avLst/>
          </a:prstGeom>
          <a:ln w="38100" cmpd="sng">
            <a:solidFill>
              <a:srgbClr val="990033"/>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1694DBE-AF3A-4284-8EB0-357878E903B2}"/>
              </a:ext>
            </a:extLst>
          </p:cNvPr>
          <p:cNvCxnSpPr/>
          <p:nvPr/>
        </p:nvCxnSpPr>
        <p:spPr>
          <a:xfrm>
            <a:off x="3894640" y="4369854"/>
            <a:ext cx="364066"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6" name="Rectangle 37">
            <a:extLst>
              <a:ext uri="{FF2B5EF4-FFF2-40B4-BE49-F238E27FC236}">
                <a16:creationId xmlns:a16="http://schemas.microsoft.com/office/drawing/2014/main" id="{B7B85E95-17A2-4711-9774-CBE1718F768C}"/>
              </a:ext>
            </a:extLst>
          </p:cNvPr>
          <p:cNvSpPr>
            <a:spLocks noChangeArrowheads="1"/>
          </p:cNvSpPr>
          <p:nvPr/>
        </p:nvSpPr>
        <p:spPr bwMode="auto">
          <a:xfrm>
            <a:off x="4541923" y="5366678"/>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a:ea typeface="Arial" pitchFamily="-72" charset="0"/>
                <a:cs typeface="Arial" pitchFamily="-72" charset="0"/>
              </a:rPr>
              <a:t>15</a:t>
            </a:r>
            <a:endParaRPr lang="en-US" sz="1400" dirty="0">
              <a:ea typeface="Arial" pitchFamily="-72" charset="0"/>
              <a:cs typeface="Arial" pitchFamily="-72" charset="0"/>
            </a:endParaRPr>
          </a:p>
        </p:txBody>
      </p:sp>
      <p:cxnSp>
        <p:nvCxnSpPr>
          <p:cNvPr id="37" name="Straight Connector 36">
            <a:extLst>
              <a:ext uri="{FF2B5EF4-FFF2-40B4-BE49-F238E27FC236}">
                <a16:creationId xmlns:a16="http://schemas.microsoft.com/office/drawing/2014/main" id="{1D3CC360-6920-4931-B23F-CC0C25AD2C43}"/>
              </a:ext>
            </a:extLst>
          </p:cNvPr>
          <p:cNvCxnSpPr/>
          <p:nvPr/>
        </p:nvCxnSpPr>
        <p:spPr>
          <a:xfrm>
            <a:off x="4881752" y="5217910"/>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9222409C-8224-4ABC-95AB-F60502AEF3BA}"/>
              </a:ext>
            </a:extLst>
          </p:cNvPr>
          <p:cNvCxnSpPr/>
          <p:nvPr/>
        </p:nvCxnSpPr>
        <p:spPr>
          <a:xfrm>
            <a:off x="7458648" y="5217910"/>
            <a:ext cx="0" cy="9313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39" name="Rectangle 37">
            <a:extLst>
              <a:ext uri="{FF2B5EF4-FFF2-40B4-BE49-F238E27FC236}">
                <a16:creationId xmlns:a16="http://schemas.microsoft.com/office/drawing/2014/main" id="{DD677CFA-4451-4CEB-9981-5E424D7A3BF6}"/>
              </a:ext>
            </a:extLst>
          </p:cNvPr>
          <p:cNvSpPr>
            <a:spLocks noChangeArrowheads="1"/>
          </p:cNvSpPr>
          <p:nvPr/>
        </p:nvSpPr>
        <p:spPr bwMode="auto">
          <a:xfrm>
            <a:off x="7116051" y="5366678"/>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ea typeface="Arial" pitchFamily="-72" charset="0"/>
                <a:cs typeface="Arial" pitchFamily="-72" charset="0"/>
              </a:rPr>
              <a:t>45</a:t>
            </a:r>
          </a:p>
        </p:txBody>
      </p:sp>
      <p:sp>
        <p:nvSpPr>
          <p:cNvPr id="40" name="Line 20">
            <a:extLst>
              <a:ext uri="{FF2B5EF4-FFF2-40B4-BE49-F238E27FC236}">
                <a16:creationId xmlns:a16="http://schemas.microsoft.com/office/drawing/2014/main" id="{17FBDF73-9819-43B2-A275-7C7332FDD70A}"/>
              </a:ext>
            </a:extLst>
          </p:cNvPr>
          <p:cNvSpPr>
            <a:spLocks noChangeShapeType="1"/>
          </p:cNvSpPr>
          <p:nvPr/>
        </p:nvSpPr>
        <p:spPr bwMode="auto">
          <a:xfrm>
            <a:off x="3347967" y="2602867"/>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41" name="Rectangle 34">
            <a:extLst>
              <a:ext uri="{FF2B5EF4-FFF2-40B4-BE49-F238E27FC236}">
                <a16:creationId xmlns:a16="http://schemas.microsoft.com/office/drawing/2014/main" id="{A08CD9CB-5EA1-4E09-8FDB-BB0664D37F8B}"/>
              </a:ext>
            </a:extLst>
          </p:cNvPr>
          <p:cNvSpPr>
            <a:spLocks noChangeArrowheads="1"/>
          </p:cNvSpPr>
          <p:nvPr/>
        </p:nvSpPr>
        <p:spPr bwMode="auto">
          <a:xfrm>
            <a:off x="2942927" y="2492194"/>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tx1">
                    <a:lumMod val="95000"/>
                    <a:lumOff val="5000"/>
                  </a:schemeClr>
                </a:solidFill>
                <a:ea typeface="Arial" pitchFamily="-72" charset="0"/>
                <a:cs typeface="Arial" pitchFamily="-72" charset="0"/>
              </a:rPr>
              <a:t>−</a:t>
            </a:r>
            <a:r>
              <a:rPr lang="en-US" sz="1400" dirty="0">
                <a:ea typeface="Arial" pitchFamily="-72" charset="0"/>
                <a:cs typeface="Arial" pitchFamily="-72" charset="0"/>
              </a:rPr>
              <a:t>0.05</a:t>
            </a:r>
          </a:p>
        </p:txBody>
      </p:sp>
      <p:sp>
        <p:nvSpPr>
          <p:cNvPr id="42" name="Line 20">
            <a:extLst>
              <a:ext uri="{FF2B5EF4-FFF2-40B4-BE49-F238E27FC236}">
                <a16:creationId xmlns:a16="http://schemas.microsoft.com/office/drawing/2014/main" id="{31CEEAFA-E939-4F58-8E52-6ECBB4DD1F27}"/>
              </a:ext>
            </a:extLst>
          </p:cNvPr>
          <p:cNvSpPr>
            <a:spLocks noChangeShapeType="1"/>
          </p:cNvSpPr>
          <p:nvPr/>
        </p:nvSpPr>
        <p:spPr bwMode="auto">
          <a:xfrm>
            <a:off x="3347967" y="4347653"/>
            <a:ext cx="9144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oAutofit/>
          </a:bodyPr>
          <a:lstStyle/>
          <a:p>
            <a:endParaRPr lang="en-US" sz="1600" dirty="0"/>
          </a:p>
        </p:txBody>
      </p:sp>
      <p:sp>
        <p:nvSpPr>
          <p:cNvPr id="43" name="Rectangle 34">
            <a:extLst>
              <a:ext uri="{FF2B5EF4-FFF2-40B4-BE49-F238E27FC236}">
                <a16:creationId xmlns:a16="http://schemas.microsoft.com/office/drawing/2014/main" id="{C63288A6-C46D-448A-A8F5-56C264E7D377}"/>
              </a:ext>
            </a:extLst>
          </p:cNvPr>
          <p:cNvSpPr>
            <a:spLocks noChangeArrowheads="1"/>
          </p:cNvSpPr>
          <p:nvPr/>
        </p:nvSpPr>
        <p:spPr bwMode="auto">
          <a:xfrm>
            <a:off x="2942927" y="4229118"/>
            <a:ext cx="411480" cy="218205"/>
          </a:xfrm>
          <a:prstGeom prst="rect">
            <a:avLst/>
          </a:prstGeom>
          <a:noFill/>
          <a:ln w="9525">
            <a:noFill/>
            <a:miter lim="800000"/>
            <a:headEnd/>
            <a:tailEnd/>
          </a:ln>
          <a:extLst>
            <a:ext uri="{909E8E84-426E-40DD-AFC4-6F175D3DCCD1}">
              <a14:hiddenFill xmlns:a14="http://schemas.microsoft.com/office/drawing/2010/main">
                <a:noFill/>
              </a14:hiddenFill>
            </a:ext>
          </a:extLst>
        </p:spPr>
        <p:txBody>
          <a:bodyPr wrap="none" lIns="0" tIns="0" rIns="91440" bIns="0" anchor="ctr">
            <a:prstTxWarp prst="textNoShape">
              <a:avLst/>
            </a:prstTxWarp>
            <a:noAutofit/>
          </a:bodyPr>
          <a:lstStyle/>
          <a:p>
            <a:pPr algn="r"/>
            <a:r>
              <a:rPr lang="en-US" sz="1400">
                <a:solidFill>
                  <a:schemeClr val="tx1">
                    <a:lumMod val="95000"/>
                    <a:lumOff val="5000"/>
                  </a:schemeClr>
                </a:solidFill>
                <a:ea typeface="Arial" pitchFamily="-72" charset="0"/>
                <a:cs typeface="Arial" pitchFamily="-72" charset="0"/>
              </a:rPr>
              <a:t>−</a:t>
            </a:r>
            <a:r>
              <a:rPr lang="en-US" sz="1400">
                <a:ea typeface="Arial" pitchFamily="-72" charset="0"/>
                <a:cs typeface="Arial" pitchFamily="-72" charset="0"/>
              </a:rPr>
              <a:t>0.15</a:t>
            </a:r>
            <a:endParaRPr lang="en-US" sz="1400" dirty="0">
              <a:ea typeface="Arial" pitchFamily="-72" charset="0"/>
              <a:cs typeface="Arial" pitchFamily="-72" charset="0"/>
            </a:endParaRPr>
          </a:p>
        </p:txBody>
      </p:sp>
      <p:sp>
        <p:nvSpPr>
          <p:cNvPr id="44" name="Oval 43">
            <a:extLst>
              <a:ext uri="{FF2B5EF4-FFF2-40B4-BE49-F238E27FC236}">
                <a16:creationId xmlns:a16="http://schemas.microsoft.com/office/drawing/2014/main" id="{B9439C0B-08C1-4DB0-BCD1-8D0D00253F67}"/>
              </a:ext>
            </a:extLst>
          </p:cNvPr>
          <p:cNvSpPr/>
          <p:nvPr/>
        </p:nvSpPr>
        <p:spPr>
          <a:xfrm>
            <a:off x="4013173" y="4024134"/>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45" name="Oval 44">
            <a:extLst>
              <a:ext uri="{FF2B5EF4-FFF2-40B4-BE49-F238E27FC236}">
                <a16:creationId xmlns:a16="http://schemas.microsoft.com/office/drawing/2014/main" id="{19373317-3114-494A-B810-0F090A0F12D6}"/>
              </a:ext>
            </a:extLst>
          </p:cNvPr>
          <p:cNvSpPr/>
          <p:nvPr/>
        </p:nvSpPr>
        <p:spPr>
          <a:xfrm>
            <a:off x="4013173" y="4306709"/>
            <a:ext cx="127000" cy="127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46" name="Group 45">
            <a:extLst>
              <a:ext uri="{FF2B5EF4-FFF2-40B4-BE49-F238E27FC236}">
                <a16:creationId xmlns:a16="http://schemas.microsoft.com/office/drawing/2014/main" id="{302D54F0-2DF3-465D-AC18-76A4884003CA}"/>
              </a:ext>
            </a:extLst>
          </p:cNvPr>
          <p:cNvGrpSpPr/>
          <p:nvPr/>
        </p:nvGrpSpPr>
        <p:grpSpPr>
          <a:xfrm>
            <a:off x="3528142" y="1673820"/>
            <a:ext cx="5280488" cy="2934829"/>
            <a:chOff x="2004142" y="1820576"/>
            <a:chExt cx="5280488" cy="2934829"/>
          </a:xfrm>
        </p:grpSpPr>
        <p:grpSp>
          <p:nvGrpSpPr>
            <p:cNvPr id="47" name="Group 2">
              <a:extLst>
                <a:ext uri="{FF2B5EF4-FFF2-40B4-BE49-F238E27FC236}">
                  <a16:creationId xmlns:a16="http://schemas.microsoft.com/office/drawing/2014/main" id="{0DA3FA4A-C2F4-4E7C-A9C1-343526CAAA91}"/>
                </a:ext>
              </a:extLst>
            </p:cNvPr>
            <p:cNvGrpSpPr/>
            <p:nvPr/>
          </p:nvGrpSpPr>
          <p:grpSpPr>
            <a:xfrm>
              <a:off x="2004142" y="1820576"/>
              <a:ext cx="5280488" cy="2934829"/>
              <a:chOff x="2004142" y="1820576"/>
              <a:chExt cx="5280488" cy="2934829"/>
            </a:xfrm>
          </p:grpSpPr>
          <p:sp>
            <p:nvSpPr>
              <p:cNvPr id="49" name="Oval 48">
                <a:extLst>
                  <a:ext uri="{FF2B5EF4-FFF2-40B4-BE49-F238E27FC236}">
                    <a16:creationId xmlns:a16="http://schemas.microsoft.com/office/drawing/2014/main" id="{7629B195-F3CC-429F-8D79-2B92E28B5FF3}"/>
                  </a:ext>
                </a:extLst>
              </p:cNvPr>
              <p:cNvSpPr/>
              <p:nvPr/>
            </p:nvSpPr>
            <p:spPr>
              <a:xfrm>
                <a:off x="2004142" y="1820576"/>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50" name="Oval 49">
                <a:extLst>
                  <a:ext uri="{FF2B5EF4-FFF2-40B4-BE49-F238E27FC236}">
                    <a16:creationId xmlns:a16="http://schemas.microsoft.com/office/drawing/2014/main" id="{7D13B84E-CC8B-4DD5-923C-6DD2DC1B7019}"/>
                  </a:ext>
                </a:extLst>
              </p:cNvPr>
              <p:cNvSpPr/>
              <p:nvPr/>
            </p:nvSpPr>
            <p:spPr>
              <a:xfrm>
                <a:off x="3292514" y="3051680"/>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51" name="Oval 50">
                <a:extLst>
                  <a:ext uri="{FF2B5EF4-FFF2-40B4-BE49-F238E27FC236}">
                    <a16:creationId xmlns:a16="http://schemas.microsoft.com/office/drawing/2014/main" id="{0252E942-E1B1-44E6-99F9-77049C6CAD1A}"/>
                  </a:ext>
                </a:extLst>
              </p:cNvPr>
              <p:cNvSpPr/>
              <p:nvPr/>
            </p:nvSpPr>
            <p:spPr>
              <a:xfrm>
                <a:off x="4580886" y="3032632"/>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52" name="Oval 51">
                <a:extLst>
                  <a:ext uri="{FF2B5EF4-FFF2-40B4-BE49-F238E27FC236}">
                    <a16:creationId xmlns:a16="http://schemas.microsoft.com/office/drawing/2014/main" id="{DE397990-6B1E-4AF2-B325-9FD45BE638D4}"/>
                  </a:ext>
                </a:extLst>
              </p:cNvPr>
              <p:cNvSpPr/>
              <p:nvPr/>
            </p:nvSpPr>
            <p:spPr>
              <a:xfrm>
                <a:off x="5869258" y="4497100"/>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6D18D862-EBDE-4260-A857-C138B2473253}"/>
                  </a:ext>
                </a:extLst>
              </p:cNvPr>
              <p:cNvSpPr/>
              <p:nvPr/>
            </p:nvSpPr>
            <p:spPr>
              <a:xfrm>
                <a:off x="7157630" y="4628405"/>
                <a:ext cx="127000" cy="127000"/>
              </a:xfrm>
              <a:prstGeom prst="ellipse">
                <a:avLst/>
              </a:prstGeom>
              <a:solidFill>
                <a:srgbClr val="9900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sp>
          <p:nvSpPr>
            <p:cNvPr id="48" name="Freeform 17">
              <a:extLst>
                <a:ext uri="{FF2B5EF4-FFF2-40B4-BE49-F238E27FC236}">
                  <a16:creationId xmlns:a16="http://schemas.microsoft.com/office/drawing/2014/main" id="{6C32B76D-595D-45F5-8F07-E7AC8E62EECD}"/>
                </a:ext>
              </a:extLst>
            </p:cNvPr>
            <p:cNvSpPr/>
            <p:nvPr/>
          </p:nvSpPr>
          <p:spPr>
            <a:xfrm>
              <a:off x="2062163" y="1876425"/>
              <a:ext cx="5167312" cy="2819400"/>
            </a:xfrm>
            <a:custGeom>
              <a:avLst/>
              <a:gdLst>
                <a:gd name="connsiteX0" fmla="*/ 0 w 5167312"/>
                <a:gd name="connsiteY0" fmla="*/ 0 h 2819400"/>
                <a:gd name="connsiteX1" fmla="*/ 1295400 w 5167312"/>
                <a:gd name="connsiteY1" fmla="*/ 1238250 h 2819400"/>
                <a:gd name="connsiteX2" fmla="*/ 2581275 w 5167312"/>
                <a:gd name="connsiteY2" fmla="*/ 1219200 h 2819400"/>
                <a:gd name="connsiteX3" fmla="*/ 3871912 w 5167312"/>
                <a:gd name="connsiteY3" fmla="*/ 2681288 h 2819400"/>
                <a:gd name="connsiteX4" fmla="*/ 5167312 w 5167312"/>
                <a:gd name="connsiteY4" fmla="*/ 281940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2" h="2819400">
                  <a:moveTo>
                    <a:pt x="0" y="0"/>
                  </a:moveTo>
                  <a:lnTo>
                    <a:pt x="1295400" y="1238250"/>
                  </a:lnTo>
                  <a:lnTo>
                    <a:pt x="2581275" y="1219200"/>
                  </a:lnTo>
                  <a:lnTo>
                    <a:pt x="3871912" y="2681288"/>
                  </a:lnTo>
                  <a:lnTo>
                    <a:pt x="5167312" y="2819400"/>
                  </a:lnTo>
                </a:path>
              </a:pathLst>
            </a:custGeom>
            <a:noFill/>
            <a:ln w="38100">
              <a:solidFill>
                <a:srgbClr val="9900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6684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4F94-FC5B-43A4-B8B1-33FADC15111A}"/>
              </a:ext>
            </a:extLst>
          </p:cNvPr>
          <p:cNvSpPr>
            <a:spLocks noGrp="1"/>
          </p:cNvSpPr>
          <p:nvPr>
            <p:ph type="title"/>
          </p:nvPr>
        </p:nvSpPr>
        <p:spPr/>
        <p:txBody>
          <a:bodyPr/>
          <a:lstStyle/>
          <a:p>
            <a:r>
              <a:rPr lang="en-US" dirty="0"/>
              <a:t>Idiopathic Pulmonary Fibrosis</a:t>
            </a:r>
          </a:p>
        </p:txBody>
      </p:sp>
      <p:sp>
        <p:nvSpPr>
          <p:cNvPr id="3" name="Content Placeholder 2">
            <a:extLst>
              <a:ext uri="{FF2B5EF4-FFF2-40B4-BE49-F238E27FC236}">
                <a16:creationId xmlns:a16="http://schemas.microsoft.com/office/drawing/2014/main" id="{78EBCCE8-CDB7-4C4F-BA84-CBC907C469CE}"/>
              </a:ext>
            </a:extLst>
          </p:cNvPr>
          <p:cNvSpPr>
            <a:spLocks noGrp="1"/>
          </p:cNvSpPr>
          <p:nvPr>
            <p:ph idx="1"/>
          </p:nvPr>
        </p:nvSpPr>
        <p:spPr/>
        <p:txBody>
          <a:bodyPr/>
          <a:lstStyle/>
          <a:p>
            <a:pPr>
              <a:spcBef>
                <a:spcPts val="4200"/>
              </a:spcBef>
            </a:pPr>
            <a:r>
              <a:rPr lang="en-US" dirty="0"/>
              <a:t>Chronic and progressive disorder that is ultimately fatal, characterized by </a:t>
            </a:r>
            <a:r>
              <a:rPr lang="en-US" u="sng" dirty="0"/>
              <a:t>scar tissue </a:t>
            </a:r>
            <a:r>
              <a:rPr lang="en-US" dirty="0"/>
              <a:t>formation in the lungs for no apparent reason</a:t>
            </a:r>
          </a:p>
          <a:p>
            <a:pPr>
              <a:spcBef>
                <a:spcPts val="4200"/>
              </a:spcBef>
            </a:pPr>
            <a:r>
              <a:rPr lang="en-US" dirty="0"/>
              <a:t>Characteristic pattern on high-resolution </a:t>
            </a:r>
            <a:r>
              <a:rPr lang="en-US" u="sng" dirty="0"/>
              <a:t>chest CT </a:t>
            </a:r>
            <a:r>
              <a:rPr lang="en-US" dirty="0"/>
              <a:t>scan</a:t>
            </a:r>
          </a:p>
          <a:p>
            <a:pPr>
              <a:spcBef>
                <a:spcPts val="4200"/>
              </a:spcBef>
            </a:pPr>
            <a:r>
              <a:rPr lang="en-US" dirty="0"/>
              <a:t>Characteristic pattern on surgical lung biopsy called: Usual Interstitial Pneumonia (UIP)</a:t>
            </a:r>
          </a:p>
        </p:txBody>
      </p:sp>
    </p:spTree>
    <p:extLst>
      <p:ext uri="{BB962C8B-B14F-4D97-AF65-F5344CB8AC3E}">
        <p14:creationId xmlns:p14="http://schemas.microsoft.com/office/powerpoint/2010/main" val="16469029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ontent Placeholder 2">
            <a:extLst>
              <a:ext uri="{FF2B5EF4-FFF2-40B4-BE49-F238E27FC236}">
                <a16:creationId xmlns:a16="http://schemas.microsoft.com/office/drawing/2014/main" id="{A9243FA9-1375-4209-B5A4-8C6C9E990355}"/>
              </a:ext>
            </a:extLst>
          </p:cNvPr>
          <p:cNvSpPr>
            <a:spLocks noGrp="1"/>
          </p:cNvSpPr>
          <p:nvPr>
            <p:ph idx="1"/>
          </p:nvPr>
        </p:nvSpPr>
        <p:spPr>
          <a:xfrm>
            <a:off x="266007" y="3996267"/>
            <a:ext cx="11682116" cy="1839383"/>
          </a:xfrm>
        </p:spPr>
        <p:txBody>
          <a:bodyPr>
            <a:noAutofit/>
          </a:bodyPr>
          <a:lstStyle/>
          <a:p>
            <a:pPr marL="0" indent="0">
              <a:buNone/>
            </a:pPr>
            <a:r>
              <a:rPr lang="en-US" sz="2400" dirty="0"/>
              <a:t>5 SNPs genotyped in patients consenting to genetic analysis</a:t>
            </a:r>
          </a:p>
          <a:p>
            <a:pPr marL="800100" lvl="1" fontAlgn="ctr">
              <a:spcBef>
                <a:spcPts val="300"/>
              </a:spcBef>
            </a:pPr>
            <a:r>
              <a:rPr lang="en-US" sz="1600" dirty="0"/>
              <a:t>rs5743890 (</a:t>
            </a:r>
            <a:r>
              <a:rPr lang="en-US" sz="1600" i="1" dirty="0"/>
              <a:t>TOLLIP</a:t>
            </a:r>
            <a:r>
              <a:rPr lang="en-US" sz="1600" dirty="0"/>
              <a:t>) (intronic)</a:t>
            </a:r>
          </a:p>
          <a:p>
            <a:pPr marL="800100" lvl="1" fontAlgn="ctr">
              <a:spcBef>
                <a:spcPts val="600"/>
              </a:spcBef>
            </a:pPr>
            <a:r>
              <a:rPr lang="en-US" sz="1600" dirty="0"/>
              <a:t>rs5743894 (</a:t>
            </a:r>
            <a:r>
              <a:rPr lang="en-US" sz="1600" i="1" dirty="0"/>
              <a:t>TOLLIP</a:t>
            </a:r>
            <a:r>
              <a:rPr lang="en-US" sz="1600" dirty="0"/>
              <a:t>) (intronic)</a:t>
            </a:r>
          </a:p>
          <a:p>
            <a:pPr marL="800100" lvl="1" fontAlgn="ctr">
              <a:spcBef>
                <a:spcPts val="600"/>
              </a:spcBef>
            </a:pPr>
            <a:r>
              <a:rPr lang="en-US" sz="1600" dirty="0"/>
              <a:t>rs3750920 (</a:t>
            </a:r>
            <a:r>
              <a:rPr lang="en-US" sz="1600" i="1" dirty="0"/>
              <a:t>TOLLIP</a:t>
            </a:r>
            <a:r>
              <a:rPr lang="en-US" sz="1600" dirty="0"/>
              <a:t>) (exonic)</a:t>
            </a:r>
          </a:p>
          <a:p>
            <a:pPr marL="800100" lvl="1" fontAlgn="ctr">
              <a:spcBef>
                <a:spcPts val="600"/>
              </a:spcBef>
            </a:pPr>
            <a:r>
              <a:rPr lang="en-US" sz="1600" dirty="0"/>
              <a:t>rs5743854 (</a:t>
            </a:r>
            <a:r>
              <a:rPr lang="en-US" sz="1600" i="1" dirty="0"/>
              <a:t>TOLLIP</a:t>
            </a:r>
            <a:r>
              <a:rPr lang="en-US" sz="1600" dirty="0"/>
              <a:t>) (promoter)</a:t>
            </a:r>
          </a:p>
          <a:p>
            <a:pPr marL="800100" lvl="1" fontAlgn="ctr">
              <a:spcBef>
                <a:spcPts val="600"/>
              </a:spcBef>
            </a:pPr>
            <a:r>
              <a:rPr lang="en-US" sz="1600" dirty="0"/>
              <a:t>rs35705950 (</a:t>
            </a:r>
            <a:r>
              <a:rPr lang="en-US" sz="1600" i="1" dirty="0"/>
              <a:t>MUC5B</a:t>
            </a:r>
            <a:r>
              <a:rPr lang="en-US" sz="1600" dirty="0"/>
              <a:t>) (promoter)</a:t>
            </a:r>
          </a:p>
          <a:p>
            <a:pPr marL="0" indent="0">
              <a:buNone/>
            </a:pPr>
            <a:endParaRPr lang="en-US" dirty="0"/>
          </a:p>
        </p:txBody>
      </p:sp>
      <p:sp>
        <p:nvSpPr>
          <p:cNvPr id="2" name="Title 1">
            <a:extLst>
              <a:ext uri="{FF2B5EF4-FFF2-40B4-BE49-F238E27FC236}">
                <a16:creationId xmlns:a16="http://schemas.microsoft.com/office/drawing/2014/main" id="{DD0E3E83-53A4-4398-A209-5F5DE5727E42}"/>
              </a:ext>
            </a:extLst>
          </p:cNvPr>
          <p:cNvSpPr>
            <a:spLocks noGrp="1"/>
          </p:cNvSpPr>
          <p:nvPr>
            <p:ph type="title"/>
          </p:nvPr>
        </p:nvSpPr>
        <p:spPr/>
        <p:txBody>
          <a:bodyPr>
            <a:normAutofit fontScale="90000"/>
          </a:bodyPr>
          <a:lstStyle/>
          <a:p>
            <a:r>
              <a:rPr lang="en-US" dirty="0"/>
              <a:t>Methods– Challenge: Select SNPs that were potentially functional and with sufficient frequency for analysis!</a:t>
            </a:r>
          </a:p>
        </p:txBody>
      </p:sp>
      <p:sp>
        <p:nvSpPr>
          <p:cNvPr id="4" name="Text Placeholder 3">
            <a:extLst>
              <a:ext uri="{FF2B5EF4-FFF2-40B4-BE49-F238E27FC236}">
                <a16:creationId xmlns:a16="http://schemas.microsoft.com/office/drawing/2014/main" id="{F6F0861A-39A9-47EF-848A-DF87C81FF2AB}"/>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grpSp>
        <p:nvGrpSpPr>
          <p:cNvPr id="9" name="Group 205">
            <a:extLst>
              <a:ext uri="{FF2B5EF4-FFF2-40B4-BE49-F238E27FC236}">
                <a16:creationId xmlns:a16="http://schemas.microsoft.com/office/drawing/2014/main" id="{495D8081-9C3C-4FE8-8E1A-5D6EF0E19B9A}"/>
              </a:ext>
            </a:extLst>
          </p:cNvPr>
          <p:cNvGrpSpPr>
            <a:grpSpLocks/>
          </p:cNvGrpSpPr>
          <p:nvPr/>
        </p:nvGrpSpPr>
        <p:grpSpPr bwMode="auto">
          <a:xfrm>
            <a:off x="1927225" y="1936751"/>
            <a:ext cx="9191625" cy="1846263"/>
            <a:chOff x="1214" y="1220"/>
            <a:chExt cx="5790" cy="1163"/>
          </a:xfrm>
        </p:grpSpPr>
        <p:sp>
          <p:nvSpPr>
            <p:cNvPr id="18" name="Rectangle 11">
              <a:extLst>
                <a:ext uri="{FF2B5EF4-FFF2-40B4-BE49-F238E27FC236}">
                  <a16:creationId xmlns:a16="http://schemas.microsoft.com/office/drawing/2014/main" id="{8C39FEA8-4CC6-43C9-BBB9-32CD90511546}"/>
                </a:ext>
              </a:extLst>
            </p:cNvPr>
            <p:cNvSpPr>
              <a:spLocks noChangeArrowheads="1"/>
            </p:cNvSpPr>
            <p:nvPr/>
          </p:nvSpPr>
          <p:spPr bwMode="auto">
            <a:xfrm>
              <a:off x="1765" y="1997"/>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FF"/>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25" name="Rectangle 18">
              <a:extLst>
                <a:ext uri="{FF2B5EF4-FFF2-40B4-BE49-F238E27FC236}">
                  <a16:creationId xmlns:a16="http://schemas.microsoft.com/office/drawing/2014/main" id="{BCDA073B-C7D1-49B6-8D4A-889A6E3F1EF4}"/>
                </a:ext>
              </a:extLst>
            </p:cNvPr>
            <p:cNvSpPr>
              <a:spLocks noChangeArrowheads="1"/>
            </p:cNvSpPr>
            <p:nvPr/>
          </p:nvSpPr>
          <p:spPr bwMode="auto">
            <a:xfrm>
              <a:off x="2472" y="1997"/>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FF"/>
                  </a:solidFill>
                  <a:effectLst/>
                  <a:latin typeface="+mn-lt"/>
                </a:rPr>
                <a:t>  </a:t>
              </a:r>
              <a:endParaRPr kumimoji="0" lang="en-US" altLang="en-US" sz="1800" b="0" i="0" u="none" strike="noStrike" cap="none" normalizeH="0" baseline="0" dirty="0">
                <a:ln>
                  <a:noFill/>
                </a:ln>
                <a:solidFill>
                  <a:schemeClr val="tx1"/>
                </a:solidFill>
                <a:effectLst/>
                <a:latin typeface="+mn-lt"/>
              </a:endParaRPr>
            </a:p>
          </p:txBody>
        </p:sp>
        <p:sp>
          <p:nvSpPr>
            <p:cNvPr id="32" name="Rectangle 25">
              <a:extLst>
                <a:ext uri="{FF2B5EF4-FFF2-40B4-BE49-F238E27FC236}">
                  <a16:creationId xmlns:a16="http://schemas.microsoft.com/office/drawing/2014/main" id="{CC8A6E7D-CB8F-4995-8DEC-42915F5BD959}"/>
                </a:ext>
              </a:extLst>
            </p:cNvPr>
            <p:cNvSpPr>
              <a:spLocks noChangeArrowheads="1"/>
            </p:cNvSpPr>
            <p:nvPr/>
          </p:nvSpPr>
          <p:spPr bwMode="auto">
            <a:xfrm>
              <a:off x="6388" y="1958"/>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FF"/>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38" name="Rectangle 31">
              <a:extLst>
                <a:ext uri="{FF2B5EF4-FFF2-40B4-BE49-F238E27FC236}">
                  <a16:creationId xmlns:a16="http://schemas.microsoft.com/office/drawing/2014/main" id="{315F90C0-1032-48E4-B883-AAD00E2CE106}"/>
                </a:ext>
              </a:extLst>
            </p:cNvPr>
            <p:cNvSpPr>
              <a:spLocks noChangeArrowheads="1"/>
            </p:cNvSpPr>
            <p:nvPr/>
          </p:nvSpPr>
          <p:spPr bwMode="auto">
            <a:xfrm>
              <a:off x="4972" y="1670"/>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42" name="Rectangle 35">
              <a:extLst>
                <a:ext uri="{FF2B5EF4-FFF2-40B4-BE49-F238E27FC236}">
                  <a16:creationId xmlns:a16="http://schemas.microsoft.com/office/drawing/2014/main" id="{33999A32-C49C-44AC-A5A2-4767A846CF4F}"/>
                </a:ext>
              </a:extLst>
            </p:cNvPr>
            <p:cNvSpPr>
              <a:spLocks noChangeArrowheads="1"/>
            </p:cNvSpPr>
            <p:nvPr/>
          </p:nvSpPr>
          <p:spPr bwMode="auto">
            <a:xfrm>
              <a:off x="5051" y="1983"/>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44" name="Rectangle 37">
              <a:extLst>
                <a:ext uri="{FF2B5EF4-FFF2-40B4-BE49-F238E27FC236}">
                  <a16:creationId xmlns:a16="http://schemas.microsoft.com/office/drawing/2014/main" id="{631B75B9-F94C-471C-90E8-F12278C2CACA}"/>
                </a:ext>
              </a:extLst>
            </p:cNvPr>
            <p:cNvSpPr>
              <a:spLocks noChangeArrowheads="1"/>
            </p:cNvSpPr>
            <p:nvPr/>
          </p:nvSpPr>
          <p:spPr bwMode="auto">
            <a:xfrm>
              <a:off x="4057" y="1534"/>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FF"/>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48" name="Rectangle 41">
              <a:extLst>
                <a:ext uri="{FF2B5EF4-FFF2-40B4-BE49-F238E27FC236}">
                  <a16:creationId xmlns:a16="http://schemas.microsoft.com/office/drawing/2014/main" id="{021138CB-5419-4B42-BD40-D5A0A7E07ACE}"/>
                </a:ext>
              </a:extLst>
            </p:cNvPr>
            <p:cNvSpPr>
              <a:spLocks noChangeArrowheads="1"/>
            </p:cNvSpPr>
            <p:nvPr/>
          </p:nvSpPr>
          <p:spPr bwMode="auto">
            <a:xfrm>
              <a:off x="4170" y="1846"/>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FF"/>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51" name="Rectangle 44">
              <a:extLst>
                <a:ext uri="{FF2B5EF4-FFF2-40B4-BE49-F238E27FC236}">
                  <a16:creationId xmlns:a16="http://schemas.microsoft.com/office/drawing/2014/main" id="{B62EC763-F022-4133-B3D6-1A79D62DE0A5}"/>
                </a:ext>
              </a:extLst>
            </p:cNvPr>
            <p:cNvSpPr>
              <a:spLocks noChangeArrowheads="1"/>
            </p:cNvSpPr>
            <p:nvPr/>
          </p:nvSpPr>
          <p:spPr bwMode="auto">
            <a:xfrm>
              <a:off x="1304"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p:txBody>
        </p:sp>
        <p:sp>
          <p:nvSpPr>
            <p:cNvPr id="52" name="Rectangle 45">
              <a:extLst>
                <a:ext uri="{FF2B5EF4-FFF2-40B4-BE49-F238E27FC236}">
                  <a16:creationId xmlns:a16="http://schemas.microsoft.com/office/drawing/2014/main" id="{F80DF82D-0896-447E-87E7-7AC9F63510BF}"/>
                </a:ext>
              </a:extLst>
            </p:cNvPr>
            <p:cNvSpPr>
              <a:spLocks noChangeArrowheads="1"/>
            </p:cNvSpPr>
            <p:nvPr/>
          </p:nvSpPr>
          <p:spPr bwMode="auto">
            <a:xfrm>
              <a:off x="1387"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61" name="Rectangle 54">
              <a:extLst>
                <a:ext uri="{FF2B5EF4-FFF2-40B4-BE49-F238E27FC236}">
                  <a16:creationId xmlns:a16="http://schemas.microsoft.com/office/drawing/2014/main" id="{A496B0A6-7D99-4A2A-815A-E170C24AEEE6}"/>
                </a:ext>
              </a:extLst>
            </p:cNvPr>
            <p:cNvSpPr>
              <a:spLocks noChangeArrowheads="1"/>
            </p:cNvSpPr>
            <p:nvPr/>
          </p:nvSpPr>
          <p:spPr bwMode="auto">
            <a:xfrm>
              <a:off x="2131"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p:txBody>
        </p:sp>
        <p:sp>
          <p:nvSpPr>
            <p:cNvPr id="66" name="Rectangle 59">
              <a:extLst>
                <a:ext uri="{FF2B5EF4-FFF2-40B4-BE49-F238E27FC236}">
                  <a16:creationId xmlns:a16="http://schemas.microsoft.com/office/drawing/2014/main" id="{02199CFE-3EB3-4660-A091-19C473DEDEE7}"/>
                </a:ext>
              </a:extLst>
            </p:cNvPr>
            <p:cNvSpPr>
              <a:spLocks noChangeArrowheads="1"/>
            </p:cNvSpPr>
            <p:nvPr/>
          </p:nvSpPr>
          <p:spPr bwMode="auto">
            <a:xfrm>
              <a:off x="2398"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68" name="Rectangle 61">
              <a:extLst>
                <a:ext uri="{FF2B5EF4-FFF2-40B4-BE49-F238E27FC236}">
                  <a16:creationId xmlns:a16="http://schemas.microsoft.com/office/drawing/2014/main" id="{3725BBC4-6401-4F7C-AD89-023DFF8F2CBC}"/>
                </a:ext>
              </a:extLst>
            </p:cNvPr>
            <p:cNvSpPr>
              <a:spLocks noChangeArrowheads="1"/>
            </p:cNvSpPr>
            <p:nvPr/>
          </p:nvSpPr>
          <p:spPr bwMode="auto">
            <a:xfrm>
              <a:off x="2561"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78" name="Rectangle 71">
              <a:extLst>
                <a:ext uri="{FF2B5EF4-FFF2-40B4-BE49-F238E27FC236}">
                  <a16:creationId xmlns:a16="http://schemas.microsoft.com/office/drawing/2014/main" id="{4F64A085-A650-413D-AE0E-EE23E69BB6C1}"/>
                </a:ext>
              </a:extLst>
            </p:cNvPr>
            <p:cNvSpPr>
              <a:spLocks noChangeArrowheads="1"/>
            </p:cNvSpPr>
            <p:nvPr/>
          </p:nvSpPr>
          <p:spPr bwMode="auto">
            <a:xfrm>
              <a:off x="3174"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83" name="Rectangle 76">
              <a:extLst>
                <a:ext uri="{FF2B5EF4-FFF2-40B4-BE49-F238E27FC236}">
                  <a16:creationId xmlns:a16="http://schemas.microsoft.com/office/drawing/2014/main" id="{C21DAEF6-89C0-4E8A-810F-C8F616DBEA3A}"/>
                </a:ext>
              </a:extLst>
            </p:cNvPr>
            <p:cNvSpPr>
              <a:spLocks noChangeArrowheads="1"/>
            </p:cNvSpPr>
            <p:nvPr/>
          </p:nvSpPr>
          <p:spPr bwMode="auto">
            <a:xfrm>
              <a:off x="3578"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87" name="Rectangle 80">
              <a:extLst>
                <a:ext uri="{FF2B5EF4-FFF2-40B4-BE49-F238E27FC236}">
                  <a16:creationId xmlns:a16="http://schemas.microsoft.com/office/drawing/2014/main" id="{C4215035-C9A3-4C7E-97C2-E8AAE0F9DF87}"/>
                </a:ext>
              </a:extLst>
            </p:cNvPr>
            <p:cNvSpPr>
              <a:spLocks noChangeArrowheads="1"/>
            </p:cNvSpPr>
            <p:nvPr/>
          </p:nvSpPr>
          <p:spPr bwMode="auto">
            <a:xfrm>
              <a:off x="3755"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8" name="Rectangle 101">
              <a:extLst>
                <a:ext uri="{FF2B5EF4-FFF2-40B4-BE49-F238E27FC236}">
                  <a16:creationId xmlns:a16="http://schemas.microsoft.com/office/drawing/2014/main" id="{A930321D-4341-4D1D-9EA5-01643F6DA48E}"/>
                </a:ext>
              </a:extLst>
            </p:cNvPr>
            <p:cNvSpPr>
              <a:spLocks noChangeArrowheads="1"/>
            </p:cNvSpPr>
            <p:nvPr/>
          </p:nvSpPr>
          <p:spPr bwMode="auto">
            <a:xfrm>
              <a:off x="5426"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16" name="Rectangle 109">
              <a:extLst>
                <a:ext uri="{FF2B5EF4-FFF2-40B4-BE49-F238E27FC236}">
                  <a16:creationId xmlns:a16="http://schemas.microsoft.com/office/drawing/2014/main" id="{18DF18EC-AECD-402A-8C29-C50C1B1ED53E}"/>
                </a:ext>
              </a:extLst>
            </p:cNvPr>
            <p:cNvSpPr>
              <a:spLocks noChangeArrowheads="1"/>
            </p:cNvSpPr>
            <p:nvPr/>
          </p:nvSpPr>
          <p:spPr bwMode="auto">
            <a:xfrm>
              <a:off x="6041" y="12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25" name="Rectangle 118">
              <a:extLst>
                <a:ext uri="{FF2B5EF4-FFF2-40B4-BE49-F238E27FC236}">
                  <a16:creationId xmlns:a16="http://schemas.microsoft.com/office/drawing/2014/main" id="{DB477B14-6E7D-4221-9F8F-A75C7D888DA9}"/>
                </a:ext>
              </a:extLst>
            </p:cNvPr>
            <p:cNvSpPr>
              <a:spLocks noChangeArrowheads="1"/>
            </p:cNvSpPr>
            <p:nvPr/>
          </p:nvSpPr>
          <p:spPr bwMode="auto">
            <a:xfrm>
              <a:off x="6473" y="1528"/>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77933C"/>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26" name="Rectangle 119">
              <a:extLst>
                <a:ext uri="{FF2B5EF4-FFF2-40B4-BE49-F238E27FC236}">
                  <a16:creationId xmlns:a16="http://schemas.microsoft.com/office/drawing/2014/main" id="{58D4A6B8-A064-476D-8AA3-678F18BA258B}"/>
                </a:ext>
              </a:extLst>
            </p:cNvPr>
            <p:cNvSpPr>
              <a:spLocks noChangeArrowheads="1"/>
            </p:cNvSpPr>
            <p:nvPr/>
          </p:nvSpPr>
          <p:spPr bwMode="auto">
            <a:xfrm>
              <a:off x="6440" y="1679"/>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77933C"/>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33" name="Rectangle 126">
              <a:extLst>
                <a:ext uri="{FF2B5EF4-FFF2-40B4-BE49-F238E27FC236}">
                  <a16:creationId xmlns:a16="http://schemas.microsoft.com/office/drawing/2014/main" id="{6E63BE64-6524-4DE6-9DC3-139B05EE12E4}"/>
                </a:ext>
              </a:extLst>
            </p:cNvPr>
            <p:cNvSpPr>
              <a:spLocks noChangeArrowheads="1"/>
            </p:cNvSpPr>
            <p:nvPr/>
          </p:nvSpPr>
          <p:spPr bwMode="auto">
            <a:xfrm>
              <a:off x="4873" y="1528"/>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8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34" name="Rectangle 127">
              <a:extLst>
                <a:ext uri="{FF2B5EF4-FFF2-40B4-BE49-F238E27FC236}">
                  <a16:creationId xmlns:a16="http://schemas.microsoft.com/office/drawing/2014/main" id="{E404A78B-FD51-4F0F-8E78-C6BE90A137AF}"/>
                </a:ext>
              </a:extLst>
            </p:cNvPr>
            <p:cNvSpPr>
              <a:spLocks noChangeArrowheads="1"/>
            </p:cNvSpPr>
            <p:nvPr/>
          </p:nvSpPr>
          <p:spPr bwMode="auto">
            <a:xfrm>
              <a:off x="5032" y="1679"/>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77933C"/>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35" name="Freeform 128">
              <a:extLst>
                <a:ext uri="{FF2B5EF4-FFF2-40B4-BE49-F238E27FC236}">
                  <a16:creationId xmlns:a16="http://schemas.microsoft.com/office/drawing/2014/main" id="{95D8E522-D13E-4E37-B9ED-865E2B4A4191}"/>
                </a:ext>
              </a:extLst>
            </p:cNvPr>
            <p:cNvSpPr>
              <a:spLocks/>
            </p:cNvSpPr>
            <p:nvPr/>
          </p:nvSpPr>
          <p:spPr bwMode="auto">
            <a:xfrm>
              <a:off x="4750" y="2154"/>
              <a:ext cx="164"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9">
              <a:extLst>
                <a:ext uri="{FF2B5EF4-FFF2-40B4-BE49-F238E27FC236}">
                  <a16:creationId xmlns:a16="http://schemas.microsoft.com/office/drawing/2014/main" id="{98D62694-A43A-4D23-AF9D-E9D3BEDA7DD4}"/>
                </a:ext>
              </a:extLst>
            </p:cNvPr>
            <p:cNvSpPr>
              <a:spLocks/>
            </p:cNvSpPr>
            <p:nvPr/>
          </p:nvSpPr>
          <p:spPr bwMode="auto">
            <a:xfrm>
              <a:off x="4750" y="2154"/>
              <a:ext cx="164"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1">
              <a:extLst>
                <a:ext uri="{FF2B5EF4-FFF2-40B4-BE49-F238E27FC236}">
                  <a16:creationId xmlns:a16="http://schemas.microsoft.com/office/drawing/2014/main" id="{0533AFDA-CA00-4BEC-BD12-B8E517B4BFB8}"/>
                </a:ext>
              </a:extLst>
            </p:cNvPr>
            <p:cNvSpPr>
              <a:spLocks noChangeArrowheads="1"/>
            </p:cNvSpPr>
            <p:nvPr/>
          </p:nvSpPr>
          <p:spPr bwMode="auto">
            <a:xfrm>
              <a:off x="1214" y="2228"/>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42" name="Freeform 135">
              <a:extLst>
                <a:ext uri="{FF2B5EF4-FFF2-40B4-BE49-F238E27FC236}">
                  <a16:creationId xmlns:a16="http://schemas.microsoft.com/office/drawing/2014/main" id="{763335E2-CC3A-4697-984B-161702B57B30}"/>
                </a:ext>
              </a:extLst>
            </p:cNvPr>
            <p:cNvSpPr>
              <a:spLocks/>
            </p:cNvSpPr>
            <p:nvPr/>
          </p:nvSpPr>
          <p:spPr bwMode="auto">
            <a:xfrm>
              <a:off x="6222" y="1922"/>
              <a:ext cx="0" cy="254"/>
            </a:xfrm>
            <a:custGeom>
              <a:avLst/>
              <a:gdLst>
                <a:gd name="T0" fmla="*/ 0 h 336"/>
                <a:gd name="T1" fmla="*/ 0 h 336"/>
                <a:gd name="T2" fmla="*/ 336 h 336"/>
              </a:gdLst>
              <a:ahLst/>
              <a:cxnLst>
                <a:cxn ang="0">
                  <a:pos x="0" y="T0"/>
                </a:cxn>
                <a:cxn ang="0">
                  <a:pos x="0" y="T1"/>
                </a:cxn>
                <a:cxn ang="0">
                  <a:pos x="0" y="T2"/>
                </a:cxn>
              </a:cxnLst>
              <a:rect l="0" t="0" r="r" b="b"/>
              <a:pathLst>
                <a:path h="336">
                  <a:moveTo>
                    <a:pt x="0" y="0"/>
                  </a:moveTo>
                  <a:lnTo>
                    <a:pt x="0" y="0"/>
                  </a:lnTo>
                  <a:lnTo>
                    <a:pt x="0" y="336"/>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36">
              <a:extLst>
                <a:ext uri="{FF2B5EF4-FFF2-40B4-BE49-F238E27FC236}">
                  <a16:creationId xmlns:a16="http://schemas.microsoft.com/office/drawing/2014/main" id="{8EA823A6-3FCA-44A9-883F-DE6D2DF5B376}"/>
                </a:ext>
              </a:extLst>
            </p:cNvPr>
            <p:cNvSpPr>
              <a:spLocks/>
            </p:cNvSpPr>
            <p:nvPr/>
          </p:nvSpPr>
          <p:spPr bwMode="auto">
            <a:xfrm>
              <a:off x="6176" y="2103"/>
              <a:ext cx="93" cy="92"/>
            </a:xfrm>
            <a:custGeom>
              <a:avLst/>
              <a:gdLst>
                <a:gd name="T0" fmla="*/ 62 w 124"/>
                <a:gd name="T1" fmla="*/ 122 h 122"/>
                <a:gd name="T2" fmla="*/ 62 w 124"/>
                <a:gd name="T3" fmla="*/ 122 h 122"/>
                <a:gd name="T4" fmla="*/ 4 w 124"/>
                <a:gd name="T5" fmla="*/ 22 h 122"/>
                <a:gd name="T6" fmla="*/ 4 w 124"/>
                <a:gd name="T7" fmla="*/ 22 h 122"/>
                <a:gd name="T8" fmla="*/ 8 w 124"/>
                <a:gd name="T9" fmla="*/ 4 h 122"/>
                <a:gd name="T10" fmla="*/ 8 w 124"/>
                <a:gd name="T11" fmla="*/ 4 h 122"/>
                <a:gd name="T12" fmla="*/ 27 w 124"/>
                <a:gd name="T13" fmla="*/ 9 h 122"/>
                <a:gd name="T14" fmla="*/ 62 w 124"/>
                <a:gd name="T15" fmla="*/ 69 h 122"/>
                <a:gd name="T16" fmla="*/ 97 w 124"/>
                <a:gd name="T17" fmla="*/ 9 h 122"/>
                <a:gd name="T18" fmla="*/ 97 w 124"/>
                <a:gd name="T19" fmla="*/ 9 h 122"/>
                <a:gd name="T20" fmla="*/ 115 w 124"/>
                <a:gd name="T21" fmla="*/ 4 h 122"/>
                <a:gd name="T22" fmla="*/ 115 w 124"/>
                <a:gd name="T23" fmla="*/ 4 h 122"/>
                <a:gd name="T24" fmla="*/ 115 w 124"/>
                <a:gd name="T25" fmla="*/ 4 h 122"/>
                <a:gd name="T26" fmla="*/ 120 w 124"/>
                <a:gd name="T27" fmla="*/ 22 h 122"/>
                <a:gd name="T28" fmla="*/ 62 w 124"/>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22">
                  <a:moveTo>
                    <a:pt x="62" y="122"/>
                  </a:moveTo>
                  <a:lnTo>
                    <a:pt x="62" y="122"/>
                  </a:lnTo>
                  <a:lnTo>
                    <a:pt x="4" y="22"/>
                  </a:lnTo>
                  <a:lnTo>
                    <a:pt x="4" y="22"/>
                  </a:lnTo>
                  <a:cubicBezTo>
                    <a:pt x="0" y="16"/>
                    <a:pt x="2" y="8"/>
                    <a:pt x="8" y="4"/>
                  </a:cubicBezTo>
                  <a:lnTo>
                    <a:pt x="8" y="4"/>
                  </a:lnTo>
                  <a:cubicBezTo>
                    <a:pt x="15" y="0"/>
                    <a:pt x="23" y="3"/>
                    <a:pt x="27" y="9"/>
                  </a:cubicBezTo>
                  <a:lnTo>
                    <a:pt x="62" y="69"/>
                  </a:lnTo>
                  <a:lnTo>
                    <a:pt x="97" y="9"/>
                  </a:lnTo>
                  <a:lnTo>
                    <a:pt x="97" y="9"/>
                  </a:lnTo>
                  <a:cubicBezTo>
                    <a:pt x="101" y="3"/>
                    <a:pt x="109" y="0"/>
                    <a:pt x="115" y="4"/>
                  </a:cubicBezTo>
                  <a:cubicBezTo>
                    <a:pt x="115" y="4"/>
                    <a:pt x="115" y="4"/>
                    <a:pt x="115" y="4"/>
                  </a:cubicBezTo>
                  <a:lnTo>
                    <a:pt x="115" y="4"/>
                  </a:lnTo>
                  <a:cubicBezTo>
                    <a:pt x="121" y="8"/>
                    <a:pt x="124" y="16"/>
                    <a:pt x="120" y="22"/>
                  </a:cubicBezTo>
                  <a:lnTo>
                    <a:pt x="62" y="1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37">
              <a:extLst>
                <a:ext uri="{FF2B5EF4-FFF2-40B4-BE49-F238E27FC236}">
                  <a16:creationId xmlns:a16="http://schemas.microsoft.com/office/drawing/2014/main" id="{49F5CEFC-6FC7-4EE9-8D4C-FDDD9A352008}"/>
                </a:ext>
              </a:extLst>
            </p:cNvPr>
            <p:cNvSpPr>
              <a:spLocks/>
            </p:cNvSpPr>
            <p:nvPr/>
          </p:nvSpPr>
          <p:spPr bwMode="auto">
            <a:xfrm>
              <a:off x="4571" y="1976"/>
              <a:ext cx="0" cy="200"/>
            </a:xfrm>
            <a:custGeom>
              <a:avLst/>
              <a:gdLst>
                <a:gd name="T0" fmla="*/ 0 h 264"/>
                <a:gd name="T1" fmla="*/ 0 h 264"/>
                <a:gd name="T2" fmla="*/ 264 h 264"/>
              </a:gdLst>
              <a:ahLst/>
              <a:cxnLst>
                <a:cxn ang="0">
                  <a:pos x="0" y="T0"/>
                </a:cxn>
                <a:cxn ang="0">
                  <a:pos x="0" y="T1"/>
                </a:cxn>
                <a:cxn ang="0">
                  <a:pos x="0" y="T2"/>
                </a:cxn>
              </a:cxnLst>
              <a:rect l="0" t="0" r="r" b="b"/>
              <a:pathLst>
                <a:path h="264">
                  <a:moveTo>
                    <a:pt x="0" y="0"/>
                  </a:moveTo>
                  <a:lnTo>
                    <a:pt x="0" y="0"/>
                  </a:lnTo>
                  <a:lnTo>
                    <a:pt x="0" y="264"/>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38">
              <a:extLst>
                <a:ext uri="{FF2B5EF4-FFF2-40B4-BE49-F238E27FC236}">
                  <a16:creationId xmlns:a16="http://schemas.microsoft.com/office/drawing/2014/main" id="{9E0168FF-1EC8-4237-8B2E-7058A60EB13F}"/>
                </a:ext>
              </a:extLst>
            </p:cNvPr>
            <p:cNvSpPr>
              <a:spLocks/>
            </p:cNvSpPr>
            <p:nvPr/>
          </p:nvSpPr>
          <p:spPr bwMode="auto">
            <a:xfrm>
              <a:off x="4524" y="2104"/>
              <a:ext cx="93" cy="91"/>
            </a:xfrm>
            <a:custGeom>
              <a:avLst/>
              <a:gdLst>
                <a:gd name="T0" fmla="*/ 62 w 124"/>
                <a:gd name="T1" fmla="*/ 121 h 121"/>
                <a:gd name="T2" fmla="*/ 62 w 124"/>
                <a:gd name="T3" fmla="*/ 121 h 121"/>
                <a:gd name="T4" fmla="*/ 4 w 124"/>
                <a:gd name="T5" fmla="*/ 21 h 121"/>
                <a:gd name="T6" fmla="*/ 4 w 124"/>
                <a:gd name="T7" fmla="*/ 21 h 121"/>
                <a:gd name="T8" fmla="*/ 8 w 124"/>
                <a:gd name="T9" fmla="*/ 3 h 121"/>
                <a:gd name="T10" fmla="*/ 8 w 124"/>
                <a:gd name="T11" fmla="*/ 3 h 121"/>
                <a:gd name="T12" fmla="*/ 27 w 124"/>
                <a:gd name="T13" fmla="*/ 8 h 121"/>
                <a:gd name="T14" fmla="*/ 62 w 124"/>
                <a:gd name="T15" fmla="*/ 68 h 121"/>
                <a:gd name="T16" fmla="*/ 97 w 124"/>
                <a:gd name="T17" fmla="*/ 8 h 121"/>
                <a:gd name="T18" fmla="*/ 97 w 124"/>
                <a:gd name="T19" fmla="*/ 8 h 121"/>
                <a:gd name="T20" fmla="*/ 115 w 124"/>
                <a:gd name="T21" fmla="*/ 3 h 121"/>
                <a:gd name="T22" fmla="*/ 115 w 124"/>
                <a:gd name="T23" fmla="*/ 3 h 121"/>
                <a:gd name="T24" fmla="*/ 115 w 124"/>
                <a:gd name="T25" fmla="*/ 3 h 121"/>
                <a:gd name="T26" fmla="*/ 120 w 124"/>
                <a:gd name="T27" fmla="*/ 21 h 121"/>
                <a:gd name="T28" fmla="*/ 62 w 124"/>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21">
                  <a:moveTo>
                    <a:pt x="62" y="121"/>
                  </a:moveTo>
                  <a:lnTo>
                    <a:pt x="62" y="121"/>
                  </a:lnTo>
                  <a:lnTo>
                    <a:pt x="4" y="21"/>
                  </a:lnTo>
                  <a:lnTo>
                    <a:pt x="4" y="21"/>
                  </a:lnTo>
                  <a:cubicBezTo>
                    <a:pt x="0" y="15"/>
                    <a:pt x="2" y="7"/>
                    <a:pt x="8" y="3"/>
                  </a:cubicBezTo>
                  <a:lnTo>
                    <a:pt x="8" y="3"/>
                  </a:lnTo>
                  <a:cubicBezTo>
                    <a:pt x="15" y="0"/>
                    <a:pt x="23" y="2"/>
                    <a:pt x="27" y="8"/>
                  </a:cubicBezTo>
                  <a:lnTo>
                    <a:pt x="62" y="68"/>
                  </a:lnTo>
                  <a:lnTo>
                    <a:pt x="97" y="8"/>
                  </a:lnTo>
                  <a:lnTo>
                    <a:pt x="97" y="8"/>
                  </a:lnTo>
                  <a:cubicBezTo>
                    <a:pt x="101" y="2"/>
                    <a:pt x="109" y="0"/>
                    <a:pt x="115" y="3"/>
                  </a:cubicBezTo>
                  <a:cubicBezTo>
                    <a:pt x="115" y="3"/>
                    <a:pt x="115" y="3"/>
                    <a:pt x="115" y="3"/>
                  </a:cubicBezTo>
                  <a:lnTo>
                    <a:pt x="115" y="3"/>
                  </a:lnTo>
                  <a:cubicBezTo>
                    <a:pt x="122" y="7"/>
                    <a:pt x="124" y="15"/>
                    <a:pt x="120" y="21"/>
                  </a:cubicBezTo>
                  <a:lnTo>
                    <a:pt x="62"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39">
              <a:extLst>
                <a:ext uri="{FF2B5EF4-FFF2-40B4-BE49-F238E27FC236}">
                  <a16:creationId xmlns:a16="http://schemas.microsoft.com/office/drawing/2014/main" id="{DD3B17EE-67DF-4399-BA77-1888199985C4}"/>
                </a:ext>
              </a:extLst>
            </p:cNvPr>
            <p:cNvSpPr>
              <a:spLocks/>
            </p:cNvSpPr>
            <p:nvPr/>
          </p:nvSpPr>
          <p:spPr bwMode="auto">
            <a:xfrm>
              <a:off x="1536" y="1988"/>
              <a:ext cx="0" cy="198"/>
            </a:xfrm>
            <a:custGeom>
              <a:avLst/>
              <a:gdLst>
                <a:gd name="T0" fmla="*/ 0 h 263"/>
                <a:gd name="T1" fmla="*/ 0 h 263"/>
                <a:gd name="T2" fmla="*/ 263 h 263"/>
              </a:gdLst>
              <a:ahLst/>
              <a:cxnLst>
                <a:cxn ang="0">
                  <a:pos x="0" y="T0"/>
                </a:cxn>
                <a:cxn ang="0">
                  <a:pos x="0" y="T1"/>
                </a:cxn>
                <a:cxn ang="0">
                  <a:pos x="0" y="T2"/>
                </a:cxn>
              </a:cxnLst>
              <a:rect l="0" t="0" r="r" b="b"/>
              <a:pathLst>
                <a:path h="263">
                  <a:moveTo>
                    <a:pt x="0" y="0"/>
                  </a:moveTo>
                  <a:lnTo>
                    <a:pt x="0" y="0"/>
                  </a:lnTo>
                  <a:lnTo>
                    <a:pt x="0" y="263"/>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40">
              <a:extLst>
                <a:ext uri="{FF2B5EF4-FFF2-40B4-BE49-F238E27FC236}">
                  <a16:creationId xmlns:a16="http://schemas.microsoft.com/office/drawing/2014/main" id="{39C33A63-DB66-4283-8960-294EF4A04602}"/>
                </a:ext>
              </a:extLst>
            </p:cNvPr>
            <p:cNvSpPr>
              <a:spLocks/>
            </p:cNvSpPr>
            <p:nvPr/>
          </p:nvSpPr>
          <p:spPr bwMode="auto">
            <a:xfrm>
              <a:off x="1489" y="2114"/>
              <a:ext cx="93" cy="93"/>
            </a:xfrm>
            <a:custGeom>
              <a:avLst/>
              <a:gdLst>
                <a:gd name="T0" fmla="*/ 62 w 124"/>
                <a:gd name="T1" fmla="*/ 122 h 122"/>
                <a:gd name="T2" fmla="*/ 62 w 124"/>
                <a:gd name="T3" fmla="*/ 122 h 122"/>
                <a:gd name="T4" fmla="*/ 4 w 124"/>
                <a:gd name="T5" fmla="*/ 22 h 122"/>
                <a:gd name="T6" fmla="*/ 4 w 124"/>
                <a:gd name="T7" fmla="*/ 22 h 122"/>
                <a:gd name="T8" fmla="*/ 9 w 124"/>
                <a:gd name="T9" fmla="*/ 4 h 122"/>
                <a:gd name="T10" fmla="*/ 9 w 124"/>
                <a:gd name="T11" fmla="*/ 4 h 122"/>
                <a:gd name="T12" fmla="*/ 27 w 124"/>
                <a:gd name="T13" fmla="*/ 9 h 122"/>
                <a:gd name="T14" fmla="*/ 62 w 124"/>
                <a:gd name="T15" fmla="*/ 69 h 122"/>
                <a:gd name="T16" fmla="*/ 97 w 124"/>
                <a:gd name="T17" fmla="*/ 9 h 122"/>
                <a:gd name="T18" fmla="*/ 97 w 124"/>
                <a:gd name="T19" fmla="*/ 9 h 122"/>
                <a:gd name="T20" fmla="*/ 115 w 124"/>
                <a:gd name="T21" fmla="*/ 4 h 122"/>
                <a:gd name="T22" fmla="*/ 115 w 124"/>
                <a:gd name="T23" fmla="*/ 4 h 122"/>
                <a:gd name="T24" fmla="*/ 115 w 124"/>
                <a:gd name="T25" fmla="*/ 4 h 122"/>
                <a:gd name="T26" fmla="*/ 120 w 124"/>
                <a:gd name="T27" fmla="*/ 22 h 122"/>
                <a:gd name="T28" fmla="*/ 62 w 124"/>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22">
                  <a:moveTo>
                    <a:pt x="62" y="122"/>
                  </a:moveTo>
                  <a:lnTo>
                    <a:pt x="62" y="122"/>
                  </a:lnTo>
                  <a:lnTo>
                    <a:pt x="4" y="22"/>
                  </a:lnTo>
                  <a:lnTo>
                    <a:pt x="4" y="22"/>
                  </a:lnTo>
                  <a:cubicBezTo>
                    <a:pt x="0" y="16"/>
                    <a:pt x="2" y="8"/>
                    <a:pt x="9" y="4"/>
                  </a:cubicBezTo>
                  <a:lnTo>
                    <a:pt x="9" y="4"/>
                  </a:lnTo>
                  <a:cubicBezTo>
                    <a:pt x="15" y="0"/>
                    <a:pt x="23" y="2"/>
                    <a:pt x="27" y="9"/>
                  </a:cubicBezTo>
                  <a:lnTo>
                    <a:pt x="62" y="69"/>
                  </a:lnTo>
                  <a:lnTo>
                    <a:pt x="97" y="9"/>
                  </a:lnTo>
                  <a:lnTo>
                    <a:pt x="97" y="9"/>
                  </a:lnTo>
                  <a:cubicBezTo>
                    <a:pt x="101" y="2"/>
                    <a:pt x="109" y="0"/>
                    <a:pt x="115" y="4"/>
                  </a:cubicBezTo>
                  <a:cubicBezTo>
                    <a:pt x="115" y="4"/>
                    <a:pt x="115" y="4"/>
                    <a:pt x="115" y="4"/>
                  </a:cubicBezTo>
                  <a:lnTo>
                    <a:pt x="115" y="4"/>
                  </a:lnTo>
                  <a:cubicBezTo>
                    <a:pt x="122" y="8"/>
                    <a:pt x="124" y="16"/>
                    <a:pt x="120" y="22"/>
                  </a:cubicBezTo>
                  <a:lnTo>
                    <a:pt x="62" y="1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45">
              <a:extLst>
                <a:ext uri="{FF2B5EF4-FFF2-40B4-BE49-F238E27FC236}">
                  <a16:creationId xmlns:a16="http://schemas.microsoft.com/office/drawing/2014/main" id="{1034DFBA-0E6D-4EE1-B6D4-790B835B04D4}"/>
                </a:ext>
              </a:extLst>
            </p:cNvPr>
            <p:cNvSpPr>
              <a:spLocks noChangeArrowheads="1"/>
            </p:cNvSpPr>
            <p:nvPr/>
          </p:nvSpPr>
          <p:spPr bwMode="auto">
            <a:xfrm>
              <a:off x="3466" y="1763"/>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58" name="Freeform 151">
              <a:extLst>
                <a:ext uri="{FF2B5EF4-FFF2-40B4-BE49-F238E27FC236}">
                  <a16:creationId xmlns:a16="http://schemas.microsoft.com/office/drawing/2014/main" id="{7DD29A8C-5B09-4C1C-91DB-F1350CAE7CAD}"/>
                </a:ext>
              </a:extLst>
            </p:cNvPr>
            <p:cNvSpPr>
              <a:spLocks/>
            </p:cNvSpPr>
            <p:nvPr/>
          </p:nvSpPr>
          <p:spPr bwMode="auto">
            <a:xfrm>
              <a:off x="1340" y="2210"/>
              <a:ext cx="5014" cy="0"/>
            </a:xfrm>
            <a:custGeom>
              <a:avLst/>
              <a:gdLst>
                <a:gd name="T0" fmla="*/ 0 w 6676"/>
                <a:gd name="T1" fmla="*/ 0 w 6676"/>
                <a:gd name="T2" fmla="*/ 6676 w 6676"/>
              </a:gdLst>
              <a:ahLst/>
              <a:cxnLst>
                <a:cxn ang="0">
                  <a:pos x="T0" y="0"/>
                </a:cxn>
                <a:cxn ang="0">
                  <a:pos x="T1" y="0"/>
                </a:cxn>
                <a:cxn ang="0">
                  <a:pos x="T2" y="0"/>
                </a:cxn>
              </a:cxnLst>
              <a:rect l="0" t="0" r="r" b="b"/>
              <a:pathLst>
                <a:path w="6676">
                  <a:moveTo>
                    <a:pt x="0" y="0"/>
                  </a:moveTo>
                  <a:lnTo>
                    <a:pt x="0" y="0"/>
                  </a:lnTo>
                  <a:lnTo>
                    <a:pt x="6676" y="0"/>
                  </a:lnTo>
                </a:path>
              </a:pathLst>
            </a:custGeom>
            <a:solidFill>
              <a:srgbClr val="00B8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52">
              <a:extLst>
                <a:ext uri="{FF2B5EF4-FFF2-40B4-BE49-F238E27FC236}">
                  <a16:creationId xmlns:a16="http://schemas.microsoft.com/office/drawing/2014/main" id="{004B001D-CA15-4DE9-AC2C-DFC6F1F8188C}"/>
                </a:ext>
              </a:extLst>
            </p:cNvPr>
            <p:cNvSpPr>
              <a:spLocks/>
            </p:cNvSpPr>
            <p:nvPr/>
          </p:nvSpPr>
          <p:spPr bwMode="auto">
            <a:xfrm>
              <a:off x="1340" y="2210"/>
              <a:ext cx="5014" cy="0"/>
            </a:xfrm>
            <a:custGeom>
              <a:avLst/>
              <a:gdLst>
                <a:gd name="T0" fmla="*/ 0 w 6676"/>
                <a:gd name="T1" fmla="*/ 0 w 6676"/>
                <a:gd name="T2" fmla="*/ 6676 w 6676"/>
              </a:gdLst>
              <a:ahLst/>
              <a:cxnLst>
                <a:cxn ang="0">
                  <a:pos x="T0" y="0"/>
                </a:cxn>
                <a:cxn ang="0">
                  <a:pos x="T1" y="0"/>
                </a:cxn>
                <a:cxn ang="0">
                  <a:pos x="T2" y="0"/>
                </a:cxn>
              </a:cxnLst>
              <a:rect l="0" t="0" r="r" b="b"/>
              <a:pathLst>
                <a:path w="6676">
                  <a:moveTo>
                    <a:pt x="0" y="0"/>
                  </a:moveTo>
                  <a:lnTo>
                    <a:pt x="0" y="0"/>
                  </a:lnTo>
                  <a:lnTo>
                    <a:pt x="6676" y="0"/>
                  </a:lnTo>
                </a:path>
              </a:pathLst>
            </a:cu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53">
              <a:extLst>
                <a:ext uri="{FF2B5EF4-FFF2-40B4-BE49-F238E27FC236}">
                  <a16:creationId xmlns:a16="http://schemas.microsoft.com/office/drawing/2014/main" id="{21911825-3F05-4646-84BA-FA7E58E6653E}"/>
                </a:ext>
              </a:extLst>
            </p:cNvPr>
            <p:cNvSpPr>
              <a:spLocks/>
            </p:cNvSpPr>
            <p:nvPr/>
          </p:nvSpPr>
          <p:spPr bwMode="auto">
            <a:xfrm>
              <a:off x="2477" y="2154"/>
              <a:ext cx="109" cy="110"/>
            </a:xfrm>
            <a:custGeom>
              <a:avLst/>
              <a:gdLst>
                <a:gd name="T0" fmla="*/ 0 w 145"/>
                <a:gd name="T1" fmla="*/ 0 h 145"/>
                <a:gd name="T2" fmla="*/ 0 w 145"/>
                <a:gd name="T3" fmla="*/ 0 h 145"/>
                <a:gd name="T4" fmla="*/ 145 w 145"/>
                <a:gd name="T5" fmla="*/ 0 h 145"/>
                <a:gd name="T6" fmla="*/ 145 w 145"/>
                <a:gd name="T7" fmla="*/ 145 h 145"/>
                <a:gd name="T8" fmla="*/ 0 w 145"/>
                <a:gd name="T9" fmla="*/ 145 h 145"/>
                <a:gd name="T10" fmla="*/ 0 w 145"/>
                <a:gd name="T11" fmla="*/ 0 h 145"/>
              </a:gdLst>
              <a:ahLst/>
              <a:cxnLst>
                <a:cxn ang="0">
                  <a:pos x="T0" y="T1"/>
                </a:cxn>
                <a:cxn ang="0">
                  <a:pos x="T2" y="T3"/>
                </a:cxn>
                <a:cxn ang="0">
                  <a:pos x="T4" y="T5"/>
                </a:cxn>
                <a:cxn ang="0">
                  <a:pos x="T6" y="T7"/>
                </a:cxn>
                <a:cxn ang="0">
                  <a:pos x="T8" y="T9"/>
                </a:cxn>
                <a:cxn ang="0">
                  <a:pos x="T10" y="T11"/>
                </a:cxn>
              </a:cxnLst>
              <a:rect l="0" t="0" r="r" b="b"/>
              <a:pathLst>
                <a:path w="145" h="145">
                  <a:moveTo>
                    <a:pt x="0" y="0"/>
                  </a:moveTo>
                  <a:lnTo>
                    <a:pt x="0" y="0"/>
                  </a:lnTo>
                  <a:lnTo>
                    <a:pt x="145" y="0"/>
                  </a:lnTo>
                  <a:lnTo>
                    <a:pt x="145" y="145"/>
                  </a:lnTo>
                  <a:lnTo>
                    <a:pt x="0" y="145"/>
                  </a:lnTo>
                  <a:lnTo>
                    <a:pt x="0" y="0"/>
                  </a:lnTo>
                  <a:close/>
                </a:path>
              </a:pathLst>
            </a:custGeom>
            <a:solidFill>
              <a:srgbClr val="EEEC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54">
              <a:extLst>
                <a:ext uri="{FF2B5EF4-FFF2-40B4-BE49-F238E27FC236}">
                  <a16:creationId xmlns:a16="http://schemas.microsoft.com/office/drawing/2014/main" id="{662FB43B-4FC5-492A-9A3C-CA8D41B32B47}"/>
                </a:ext>
              </a:extLst>
            </p:cNvPr>
            <p:cNvSpPr>
              <a:spLocks/>
            </p:cNvSpPr>
            <p:nvPr/>
          </p:nvSpPr>
          <p:spPr bwMode="auto">
            <a:xfrm>
              <a:off x="2477" y="2154"/>
              <a:ext cx="109" cy="110"/>
            </a:xfrm>
            <a:custGeom>
              <a:avLst/>
              <a:gdLst>
                <a:gd name="T0" fmla="*/ 0 w 145"/>
                <a:gd name="T1" fmla="*/ 0 h 145"/>
                <a:gd name="T2" fmla="*/ 0 w 145"/>
                <a:gd name="T3" fmla="*/ 0 h 145"/>
                <a:gd name="T4" fmla="*/ 145 w 145"/>
                <a:gd name="T5" fmla="*/ 0 h 145"/>
                <a:gd name="T6" fmla="*/ 145 w 145"/>
                <a:gd name="T7" fmla="*/ 145 h 145"/>
                <a:gd name="T8" fmla="*/ 0 w 145"/>
                <a:gd name="T9" fmla="*/ 145 h 145"/>
                <a:gd name="T10" fmla="*/ 0 w 145"/>
                <a:gd name="T11" fmla="*/ 0 h 145"/>
              </a:gdLst>
              <a:ahLst/>
              <a:cxnLst>
                <a:cxn ang="0">
                  <a:pos x="T0" y="T1"/>
                </a:cxn>
                <a:cxn ang="0">
                  <a:pos x="T2" y="T3"/>
                </a:cxn>
                <a:cxn ang="0">
                  <a:pos x="T4" y="T5"/>
                </a:cxn>
                <a:cxn ang="0">
                  <a:pos x="T6" y="T7"/>
                </a:cxn>
                <a:cxn ang="0">
                  <a:pos x="T8" y="T9"/>
                </a:cxn>
                <a:cxn ang="0">
                  <a:pos x="T10" y="T11"/>
                </a:cxn>
              </a:cxnLst>
              <a:rect l="0" t="0" r="r" b="b"/>
              <a:pathLst>
                <a:path w="145" h="145">
                  <a:moveTo>
                    <a:pt x="0" y="0"/>
                  </a:moveTo>
                  <a:lnTo>
                    <a:pt x="0" y="0"/>
                  </a:lnTo>
                  <a:lnTo>
                    <a:pt x="145" y="0"/>
                  </a:lnTo>
                  <a:lnTo>
                    <a:pt x="145"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55">
              <a:extLst>
                <a:ext uri="{FF2B5EF4-FFF2-40B4-BE49-F238E27FC236}">
                  <a16:creationId xmlns:a16="http://schemas.microsoft.com/office/drawing/2014/main" id="{DB087CEF-7CC9-4DC7-8082-6BCA318D8E83}"/>
                </a:ext>
              </a:extLst>
            </p:cNvPr>
            <p:cNvSpPr>
              <a:spLocks/>
            </p:cNvSpPr>
            <p:nvPr/>
          </p:nvSpPr>
          <p:spPr bwMode="auto">
            <a:xfrm>
              <a:off x="3843" y="2157"/>
              <a:ext cx="164"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56">
              <a:extLst>
                <a:ext uri="{FF2B5EF4-FFF2-40B4-BE49-F238E27FC236}">
                  <a16:creationId xmlns:a16="http://schemas.microsoft.com/office/drawing/2014/main" id="{A733087B-4E2A-435E-B61D-95402B66989C}"/>
                </a:ext>
              </a:extLst>
            </p:cNvPr>
            <p:cNvSpPr>
              <a:spLocks/>
            </p:cNvSpPr>
            <p:nvPr/>
          </p:nvSpPr>
          <p:spPr bwMode="auto">
            <a:xfrm>
              <a:off x="3843" y="2157"/>
              <a:ext cx="164"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57">
              <a:extLst>
                <a:ext uri="{FF2B5EF4-FFF2-40B4-BE49-F238E27FC236}">
                  <a16:creationId xmlns:a16="http://schemas.microsoft.com/office/drawing/2014/main" id="{5465051D-C95A-4A27-9EB7-3E34405E62FF}"/>
                </a:ext>
              </a:extLst>
            </p:cNvPr>
            <p:cNvSpPr>
              <a:spLocks/>
            </p:cNvSpPr>
            <p:nvPr/>
          </p:nvSpPr>
          <p:spPr bwMode="auto">
            <a:xfrm>
              <a:off x="1756" y="2154"/>
              <a:ext cx="219" cy="110"/>
            </a:xfrm>
            <a:custGeom>
              <a:avLst/>
              <a:gdLst>
                <a:gd name="T0" fmla="*/ 0 w 291"/>
                <a:gd name="T1" fmla="*/ 0 h 145"/>
                <a:gd name="T2" fmla="*/ 0 w 291"/>
                <a:gd name="T3" fmla="*/ 0 h 145"/>
                <a:gd name="T4" fmla="*/ 291 w 291"/>
                <a:gd name="T5" fmla="*/ 0 h 145"/>
                <a:gd name="T6" fmla="*/ 291 w 291"/>
                <a:gd name="T7" fmla="*/ 145 h 145"/>
                <a:gd name="T8" fmla="*/ 0 w 291"/>
                <a:gd name="T9" fmla="*/ 145 h 145"/>
                <a:gd name="T10" fmla="*/ 0 w 291"/>
                <a:gd name="T11" fmla="*/ 0 h 145"/>
              </a:gdLst>
              <a:ahLst/>
              <a:cxnLst>
                <a:cxn ang="0">
                  <a:pos x="T0" y="T1"/>
                </a:cxn>
                <a:cxn ang="0">
                  <a:pos x="T2" y="T3"/>
                </a:cxn>
                <a:cxn ang="0">
                  <a:pos x="T4" y="T5"/>
                </a:cxn>
                <a:cxn ang="0">
                  <a:pos x="T6" y="T7"/>
                </a:cxn>
                <a:cxn ang="0">
                  <a:pos x="T8" y="T9"/>
                </a:cxn>
                <a:cxn ang="0">
                  <a:pos x="T10" y="T11"/>
                </a:cxn>
              </a:cxnLst>
              <a:rect l="0" t="0" r="r" b="b"/>
              <a:pathLst>
                <a:path w="291" h="145">
                  <a:moveTo>
                    <a:pt x="0" y="0"/>
                  </a:moveTo>
                  <a:lnTo>
                    <a:pt x="0" y="0"/>
                  </a:lnTo>
                  <a:lnTo>
                    <a:pt x="291" y="0"/>
                  </a:lnTo>
                  <a:lnTo>
                    <a:pt x="291"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58">
              <a:extLst>
                <a:ext uri="{FF2B5EF4-FFF2-40B4-BE49-F238E27FC236}">
                  <a16:creationId xmlns:a16="http://schemas.microsoft.com/office/drawing/2014/main" id="{D0DBD531-E993-4455-AE8C-FAA931870525}"/>
                </a:ext>
              </a:extLst>
            </p:cNvPr>
            <p:cNvSpPr>
              <a:spLocks/>
            </p:cNvSpPr>
            <p:nvPr/>
          </p:nvSpPr>
          <p:spPr bwMode="auto">
            <a:xfrm>
              <a:off x="1756" y="2154"/>
              <a:ext cx="219" cy="110"/>
            </a:xfrm>
            <a:custGeom>
              <a:avLst/>
              <a:gdLst>
                <a:gd name="T0" fmla="*/ 0 w 291"/>
                <a:gd name="T1" fmla="*/ 0 h 145"/>
                <a:gd name="T2" fmla="*/ 0 w 291"/>
                <a:gd name="T3" fmla="*/ 0 h 145"/>
                <a:gd name="T4" fmla="*/ 291 w 291"/>
                <a:gd name="T5" fmla="*/ 0 h 145"/>
                <a:gd name="T6" fmla="*/ 291 w 291"/>
                <a:gd name="T7" fmla="*/ 145 h 145"/>
                <a:gd name="T8" fmla="*/ 0 w 291"/>
                <a:gd name="T9" fmla="*/ 145 h 145"/>
                <a:gd name="T10" fmla="*/ 0 w 291"/>
                <a:gd name="T11" fmla="*/ 0 h 145"/>
              </a:gdLst>
              <a:ahLst/>
              <a:cxnLst>
                <a:cxn ang="0">
                  <a:pos x="T0" y="T1"/>
                </a:cxn>
                <a:cxn ang="0">
                  <a:pos x="T2" y="T3"/>
                </a:cxn>
                <a:cxn ang="0">
                  <a:pos x="T4" y="T5"/>
                </a:cxn>
                <a:cxn ang="0">
                  <a:pos x="T6" y="T7"/>
                </a:cxn>
                <a:cxn ang="0">
                  <a:pos x="T8" y="T9"/>
                </a:cxn>
                <a:cxn ang="0">
                  <a:pos x="T10" y="T11"/>
                </a:cxn>
              </a:cxnLst>
              <a:rect l="0" t="0" r="r" b="b"/>
              <a:pathLst>
                <a:path w="291" h="145">
                  <a:moveTo>
                    <a:pt x="0" y="0"/>
                  </a:moveTo>
                  <a:lnTo>
                    <a:pt x="0" y="0"/>
                  </a:lnTo>
                  <a:lnTo>
                    <a:pt x="291" y="0"/>
                  </a:lnTo>
                  <a:lnTo>
                    <a:pt x="291"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59">
              <a:extLst>
                <a:ext uri="{FF2B5EF4-FFF2-40B4-BE49-F238E27FC236}">
                  <a16:creationId xmlns:a16="http://schemas.microsoft.com/office/drawing/2014/main" id="{22CCB419-95C1-4820-8C65-9099BC268D08}"/>
                </a:ext>
              </a:extLst>
            </p:cNvPr>
            <p:cNvSpPr>
              <a:spLocks/>
            </p:cNvSpPr>
            <p:nvPr/>
          </p:nvSpPr>
          <p:spPr bwMode="auto">
            <a:xfrm>
              <a:off x="3554" y="2157"/>
              <a:ext cx="109" cy="109"/>
            </a:xfrm>
            <a:custGeom>
              <a:avLst/>
              <a:gdLst>
                <a:gd name="T0" fmla="*/ 0 w 145"/>
                <a:gd name="T1" fmla="*/ 0 h 145"/>
                <a:gd name="T2" fmla="*/ 0 w 145"/>
                <a:gd name="T3" fmla="*/ 0 h 145"/>
                <a:gd name="T4" fmla="*/ 145 w 145"/>
                <a:gd name="T5" fmla="*/ 0 h 145"/>
                <a:gd name="T6" fmla="*/ 145 w 145"/>
                <a:gd name="T7" fmla="*/ 145 h 145"/>
                <a:gd name="T8" fmla="*/ 0 w 145"/>
                <a:gd name="T9" fmla="*/ 145 h 145"/>
                <a:gd name="T10" fmla="*/ 0 w 145"/>
                <a:gd name="T11" fmla="*/ 0 h 145"/>
              </a:gdLst>
              <a:ahLst/>
              <a:cxnLst>
                <a:cxn ang="0">
                  <a:pos x="T0" y="T1"/>
                </a:cxn>
                <a:cxn ang="0">
                  <a:pos x="T2" y="T3"/>
                </a:cxn>
                <a:cxn ang="0">
                  <a:pos x="T4" y="T5"/>
                </a:cxn>
                <a:cxn ang="0">
                  <a:pos x="T6" y="T7"/>
                </a:cxn>
                <a:cxn ang="0">
                  <a:pos x="T8" y="T9"/>
                </a:cxn>
                <a:cxn ang="0">
                  <a:pos x="T10" y="T11"/>
                </a:cxn>
              </a:cxnLst>
              <a:rect l="0" t="0" r="r" b="b"/>
              <a:pathLst>
                <a:path w="145" h="145">
                  <a:moveTo>
                    <a:pt x="0" y="0"/>
                  </a:moveTo>
                  <a:lnTo>
                    <a:pt x="0" y="0"/>
                  </a:lnTo>
                  <a:lnTo>
                    <a:pt x="145" y="0"/>
                  </a:lnTo>
                  <a:lnTo>
                    <a:pt x="145"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60">
              <a:extLst>
                <a:ext uri="{FF2B5EF4-FFF2-40B4-BE49-F238E27FC236}">
                  <a16:creationId xmlns:a16="http://schemas.microsoft.com/office/drawing/2014/main" id="{B9E8C563-7CDC-475C-A8E3-EBD810DF3372}"/>
                </a:ext>
              </a:extLst>
            </p:cNvPr>
            <p:cNvSpPr>
              <a:spLocks/>
            </p:cNvSpPr>
            <p:nvPr/>
          </p:nvSpPr>
          <p:spPr bwMode="auto">
            <a:xfrm>
              <a:off x="3554" y="2157"/>
              <a:ext cx="109" cy="109"/>
            </a:xfrm>
            <a:custGeom>
              <a:avLst/>
              <a:gdLst>
                <a:gd name="T0" fmla="*/ 0 w 145"/>
                <a:gd name="T1" fmla="*/ 0 h 145"/>
                <a:gd name="T2" fmla="*/ 0 w 145"/>
                <a:gd name="T3" fmla="*/ 0 h 145"/>
                <a:gd name="T4" fmla="*/ 145 w 145"/>
                <a:gd name="T5" fmla="*/ 0 h 145"/>
                <a:gd name="T6" fmla="*/ 145 w 145"/>
                <a:gd name="T7" fmla="*/ 145 h 145"/>
                <a:gd name="T8" fmla="*/ 0 w 145"/>
                <a:gd name="T9" fmla="*/ 145 h 145"/>
                <a:gd name="T10" fmla="*/ 0 w 145"/>
                <a:gd name="T11" fmla="*/ 0 h 145"/>
              </a:gdLst>
              <a:ahLst/>
              <a:cxnLst>
                <a:cxn ang="0">
                  <a:pos x="T0" y="T1"/>
                </a:cxn>
                <a:cxn ang="0">
                  <a:pos x="T2" y="T3"/>
                </a:cxn>
                <a:cxn ang="0">
                  <a:pos x="T4" y="T5"/>
                </a:cxn>
                <a:cxn ang="0">
                  <a:pos x="T6" y="T7"/>
                </a:cxn>
                <a:cxn ang="0">
                  <a:pos x="T8" y="T9"/>
                </a:cxn>
                <a:cxn ang="0">
                  <a:pos x="T10" y="T11"/>
                </a:cxn>
              </a:cxnLst>
              <a:rect l="0" t="0" r="r" b="b"/>
              <a:pathLst>
                <a:path w="145" h="145">
                  <a:moveTo>
                    <a:pt x="0" y="0"/>
                  </a:moveTo>
                  <a:lnTo>
                    <a:pt x="0" y="0"/>
                  </a:lnTo>
                  <a:lnTo>
                    <a:pt x="145" y="0"/>
                  </a:lnTo>
                  <a:lnTo>
                    <a:pt x="145"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1">
              <a:extLst>
                <a:ext uri="{FF2B5EF4-FFF2-40B4-BE49-F238E27FC236}">
                  <a16:creationId xmlns:a16="http://schemas.microsoft.com/office/drawing/2014/main" id="{1EF4BEEC-01C5-46FC-91DC-9E45E3AE4D24}"/>
                </a:ext>
              </a:extLst>
            </p:cNvPr>
            <p:cNvSpPr>
              <a:spLocks/>
            </p:cNvSpPr>
            <p:nvPr/>
          </p:nvSpPr>
          <p:spPr bwMode="auto">
            <a:xfrm>
              <a:off x="3092" y="2154"/>
              <a:ext cx="163"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62">
              <a:extLst>
                <a:ext uri="{FF2B5EF4-FFF2-40B4-BE49-F238E27FC236}">
                  <a16:creationId xmlns:a16="http://schemas.microsoft.com/office/drawing/2014/main" id="{482C1B10-24E7-436C-B660-B3F41A28A60C}"/>
                </a:ext>
              </a:extLst>
            </p:cNvPr>
            <p:cNvSpPr>
              <a:spLocks/>
            </p:cNvSpPr>
            <p:nvPr/>
          </p:nvSpPr>
          <p:spPr bwMode="auto">
            <a:xfrm>
              <a:off x="3092" y="2154"/>
              <a:ext cx="163" cy="110"/>
            </a:xfrm>
            <a:custGeom>
              <a:avLst/>
              <a:gdLst>
                <a:gd name="T0" fmla="*/ 0 w 218"/>
                <a:gd name="T1" fmla="*/ 0 h 145"/>
                <a:gd name="T2" fmla="*/ 0 w 218"/>
                <a:gd name="T3" fmla="*/ 0 h 145"/>
                <a:gd name="T4" fmla="*/ 218 w 218"/>
                <a:gd name="T5" fmla="*/ 0 h 145"/>
                <a:gd name="T6" fmla="*/ 218 w 218"/>
                <a:gd name="T7" fmla="*/ 145 h 145"/>
                <a:gd name="T8" fmla="*/ 0 w 218"/>
                <a:gd name="T9" fmla="*/ 145 h 145"/>
                <a:gd name="T10" fmla="*/ 0 w 218"/>
                <a:gd name="T11" fmla="*/ 0 h 145"/>
              </a:gdLst>
              <a:ahLst/>
              <a:cxnLst>
                <a:cxn ang="0">
                  <a:pos x="T0" y="T1"/>
                </a:cxn>
                <a:cxn ang="0">
                  <a:pos x="T2" y="T3"/>
                </a:cxn>
                <a:cxn ang="0">
                  <a:pos x="T4" y="T5"/>
                </a:cxn>
                <a:cxn ang="0">
                  <a:pos x="T6" y="T7"/>
                </a:cxn>
                <a:cxn ang="0">
                  <a:pos x="T8" y="T9"/>
                </a:cxn>
                <a:cxn ang="0">
                  <a:pos x="T10" y="T11"/>
                </a:cxn>
              </a:cxnLst>
              <a:rect l="0" t="0" r="r" b="b"/>
              <a:pathLst>
                <a:path w="218" h="145">
                  <a:moveTo>
                    <a:pt x="0" y="0"/>
                  </a:moveTo>
                  <a:lnTo>
                    <a:pt x="0" y="0"/>
                  </a:lnTo>
                  <a:lnTo>
                    <a:pt x="218" y="0"/>
                  </a:lnTo>
                  <a:lnTo>
                    <a:pt x="218"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63">
              <a:extLst>
                <a:ext uri="{FF2B5EF4-FFF2-40B4-BE49-F238E27FC236}">
                  <a16:creationId xmlns:a16="http://schemas.microsoft.com/office/drawing/2014/main" id="{D1034D23-7096-4046-9E5E-A531A643F2A7}"/>
                </a:ext>
              </a:extLst>
            </p:cNvPr>
            <p:cNvSpPr>
              <a:spLocks/>
            </p:cNvSpPr>
            <p:nvPr/>
          </p:nvSpPr>
          <p:spPr bwMode="auto">
            <a:xfrm>
              <a:off x="5790" y="2152"/>
              <a:ext cx="218" cy="110"/>
            </a:xfrm>
            <a:custGeom>
              <a:avLst/>
              <a:gdLst>
                <a:gd name="T0" fmla="*/ 0 w 291"/>
                <a:gd name="T1" fmla="*/ 0 h 145"/>
                <a:gd name="T2" fmla="*/ 0 w 291"/>
                <a:gd name="T3" fmla="*/ 0 h 145"/>
                <a:gd name="T4" fmla="*/ 291 w 291"/>
                <a:gd name="T5" fmla="*/ 0 h 145"/>
                <a:gd name="T6" fmla="*/ 291 w 291"/>
                <a:gd name="T7" fmla="*/ 145 h 145"/>
                <a:gd name="T8" fmla="*/ 0 w 291"/>
                <a:gd name="T9" fmla="*/ 145 h 145"/>
                <a:gd name="T10" fmla="*/ 0 w 291"/>
                <a:gd name="T11" fmla="*/ 0 h 145"/>
              </a:gdLst>
              <a:ahLst/>
              <a:cxnLst>
                <a:cxn ang="0">
                  <a:pos x="T0" y="T1"/>
                </a:cxn>
                <a:cxn ang="0">
                  <a:pos x="T2" y="T3"/>
                </a:cxn>
                <a:cxn ang="0">
                  <a:pos x="T4" y="T5"/>
                </a:cxn>
                <a:cxn ang="0">
                  <a:pos x="T6" y="T7"/>
                </a:cxn>
                <a:cxn ang="0">
                  <a:pos x="T8" y="T9"/>
                </a:cxn>
                <a:cxn ang="0">
                  <a:pos x="T10" y="T11"/>
                </a:cxn>
              </a:cxnLst>
              <a:rect l="0" t="0" r="r" b="b"/>
              <a:pathLst>
                <a:path w="291" h="145">
                  <a:moveTo>
                    <a:pt x="0" y="0"/>
                  </a:moveTo>
                  <a:lnTo>
                    <a:pt x="0" y="0"/>
                  </a:lnTo>
                  <a:lnTo>
                    <a:pt x="291" y="0"/>
                  </a:lnTo>
                  <a:lnTo>
                    <a:pt x="291" y="145"/>
                  </a:lnTo>
                  <a:lnTo>
                    <a:pt x="0" y="14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64">
              <a:extLst>
                <a:ext uri="{FF2B5EF4-FFF2-40B4-BE49-F238E27FC236}">
                  <a16:creationId xmlns:a16="http://schemas.microsoft.com/office/drawing/2014/main" id="{04A4BB64-7312-4B22-99F5-C9D50CED4F01}"/>
                </a:ext>
              </a:extLst>
            </p:cNvPr>
            <p:cNvSpPr>
              <a:spLocks/>
            </p:cNvSpPr>
            <p:nvPr/>
          </p:nvSpPr>
          <p:spPr bwMode="auto">
            <a:xfrm>
              <a:off x="5790" y="2152"/>
              <a:ext cx="218" cy="110"/>
            </a:xfrm>
            <a:custGeom>
              <a:avLst/>
              <a:gdLst>
                <a:gd name="T0" fmla="*/ 0 w 291"/>
                <a:gd name="T1" fmla="*/ 0 h 145"/>
                <a:gd name="T2" fmla="*/ 0 w 291"/>
                <a:gd name="T3" fmla="*/ 0 h 145"/>
                <a:gd name="T4" fmla="*/ 291 w 291"/>
                <a:gd name="T5" fmla="*/ 0 h 145"/>
                <a:gd name="T6" fmla="*/ 291 w 291"/>
                <a:gd name="T7" fmla="*/ 145 h 145"/>
                <a:gd name="T8" fmla="*/ 0 w 291"/>
                <a:gd name="T9" fmla="*/ 145 h 145"/>
                <a:gd name="T10" fmla="*/ 0 w 291"/>
                <a:gd name="T11" fmla="*/ 0 h 145"/>
              </a:gdLst>
              <a:ahLst/>
              <a:cxnLst>
                <a:cxn ang="0">
                  <a:pos x="T0" y="T1"/>
                </a:cxn>
                <a:cxn ang="0">
                  <a:pos x="T2" y="T3"/>
                </a:cxn>
                <a:cxn ang="0">
                  <a:pos x="T4" y="T5"/>
                </a:cxn>
                <a:cxn ang="0">
                  <a:pos x="T6" y="T7"/>
                </a:cxn>
                <a:cxn ang="0">
                  <a:pos x="T8" y="T9"/>
                </a:cxn>
                <a:cxn ang="0">
                  <a:pos x="T10" y="T11"/>
                </a:cxn>
              </a:cxnLst>
              <a:rect l="0" t="0" r="r" b="b"/>
              <a:pathLst>
                <a:path w="291" h="145">
                  <a:moveTo>
                    <a:pt x="0" y="0"/>
                  </a:moveTo>
                  <a:lnTo>
                    <a:pt x="0" y="0"/>
                  </a:lnTo>
                  <a:lnTo>
                    <a:pt x="291" y="0"/>
                  </a:lnTo>
                  <a:lnTo>
                    <a:pt x="291" y="145"/>
                  </a:lnTo>
                  <a:lnTo>
                    <a:pt x="0" y="145"/>
                  </a:lnTo>
                  <a:lnTo>
                    <a:pt x="0" y="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65">
              <a:extLst>
                <a:ext uri="{FF2B5EF4-FFF2-40B4-BE49-F238E27FC236}">
                  <a16:creationId xmlns:a16="http://schemas.microsoft.com/office/drawing/2014/main" id="{2084D692-7319-4338-A695-5A1771CB1335}"/>
                </a:ext>
              </a:extLst>
            </p:cNvPr>
            <p:cNvSpPr>
              <a:spLocks/>
            </p:cNvSpPr>
            <p:nvPr/>
          </p:nvSpPr>
          <p:spPr bwMode="auto">
            <a:xfrm>
              <a:off x="3937" y="1878"/>
              <a:ext cx="0" cy="254"/>
            </a:xfrm>
            <a:custGeom>
              <a:avLst/>
              <a:gdLst>
                <a:gd name="T0" fmla="*/ 0 h 336"/>
                <a:gd name="T1" fmla="*/ 0 h 336"/>
                <a:gd name="T2" fmla="*/ 336 h 336"/>
              </a:gdLst>
              <a:ahLst/>
              <a:cxnLst>
                <a:cxn ang="0">
                  <a:pos x="0" y="T0"/>
                </a:cxn>
                <a:cxn ang="0">
                  <a:pos x="0" y="T1"/>
                </a:cxn>
                <a:cxn ang="0">
                  <a:pos x="0" y="T2"/>
                </a:cxn>
              </a:cxnLst>
              <a:rect l="0" t="0" r="r" b="b"/>
              <a:pathLst>
                <a:path h="336">
                  <a:moveTo>
                    <a:pt x="0" y="0"/>
                  </a:moveTo>
                  <a:lnTo>
                    <a:pt x="0" y="0"/>
                  </a:lnTo>
                  <a:lnTo>
                    <a:pt x="0" y="336"/>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66">
              <a:extLst>
                <a:ext uri="{FF2B5EF4-FFF2-40B4-BE49-F238E27FC236}">
                  <a16:creationId xmlns:a16="http://schemas.microsoft.com/office/drawing/2014/main" id="{4BF12A2E-9987-4A66-A476-98AD13692B3F}"/>
                </a:ext>
              </a:extLst>
            </p:cNvPr>
            <p:cNvSpPr>
              <a:spLocks/>
            </p:cNvSpPr>
            <p:nvPr/>
          </p:nvSpPr>
          <p:spPr bwMode="auto">
            <a:xfrm>
              <a:off x="3890" y="2060"/>
              <a:ext cx="93" cy="92"/>
            </a:xfrm>
            <a:custGeom>
              <a:avLst/>
              <a:gdLst>
                <a:gd name="T0" fmla="*/ 62 w 124"/>
                <a:gd name="T1" fmla="*/ 122 h 122"/>
                <a:gd name="T2" fmla="*/ 62 w 124"/>
                <a:gd name="T3" fmla="*/ 122 h 122"/>
                <a:gd name="T4" fmla="*/ 4 w 124"/>
                <a:gd name="T5" fmla="*/ 22 h 122"/>
                <a:gd name="T6" fmla="*/ 4 w 124"/>
                <a:gd name="T7" fmla="*/ 22 h 122"/>
                <a:gd name="T8" fmla="*/ 9 w 124"/>
                <a:gd name="T9" fmla="*/ 4 h 122"/>
                <a:gd name="T10" fmla="*/ 9 w 124"/>
                <a:gd name="T11" fmla="*/ 4 h 122"/>
                <a:gd name="T12" fmla="*/ 27 w 124"/>
                <a:gd name="T13" fmla="*/ 9 h 122"/>
                <a:gd name="T14" fmla="*/ 62 w 124"/>
                <a:gd name="T15" fmla="*/ 69 h 122"/>
                <a:gd name="T16" fmla="*/ 97 w 124"/>
                <a:gd name="T17" fmla="*/ 9 h 122"/>
                <a:gd name="T18" fmla="*/ 97 w 124"/>
                <a:gd name="T19" fmla="*/ 9 h 122"/>
                <a:gd name="T20" fmla="*/ 116 w 124"/>
                <a:gd name="T21" fmla="*/ 4 h 122"/>
                <a:gd name="T22" fmla="*/ 116 w 124"/>
                <a:gd name="T23" fmla="*/ 4 h 122"/>
                <a:gd name="T24" fmla="*/ 116 w 124"/>
                <a:gd name="T25" fmla="*/ 4 h 122"/>
                <a:gd name="T26" fmla="*/ 120 w 124"/>
                <a:gd name="T27" fmla="*/ 22 h 122"/>
                <a:gd name="T28" fmla="*/ 62 w 124"/>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22">
                  <a:moveTo>
                    <a:pt x="62" y="122"/>
                  </a:moveTo>
                  <a:lnTo>
                    <a:pt x="62" y="122"/>
                  </a:lnTo>
                  <a:lnTo>
                    <a:pt x="4" y="22"/>
                  </a:lnTo>
                  <a:lnTo>
                    <a:pt x="4" y="22"/>
                  </a:lnTo>
                  <a:cubicBezTo>
                    <a:pt x="0" y="16"/>
                    <a:pt x="2" y="7"/>
                    <a:pt x="9" y="4"/>
                  </a:cubicBezTo>
                  <a:lnTo>
                    <a:pt x="9" y="4"/>
                  </a:lnTo>
                  <a:cubicBezTo>
                    <a:pt x="15" y="0"/>
                    <a:pt x="23" y="2"/>
                    <a:pt x="27" y="9"/>
                  </a:cubicBezTo>
                  <a:lnTo>
                    <a:pt x="62" y="69"/>
                  </a:lnTo>
                  <a:lnTo>
                    <a:pt x="97" y="9"/>
                  </a:lnTo>
                  <a:lnTo>
                    <a:pt x="97" y="9"/>
                  </a:lnTo>
                  <a:cubicBezTo>
                    <a:pt x="101" y="2"/>
                    <a:pt x="109" y="0"/>
                    <a:pt x="116" y="4"/>
                  </a:cubicBezTo>
                  <a:cubicBezTo>
                    <a:pt x="116" y="4"/>
                    <a:pt x="116" y="4"/>
                    <a:pt x="116" y="4"/>
                  </a:cubicBezTo>
                  <a:lnTo>
                    <a:pt x="116" y="4"/>
                  </a:lnTo>
                  <a:cubicBezTo>
                    <a:pt x="122" y="7"/>
                    <a:pt x="124" y="16"/>
                    <a:pt x="120" y="22"/>
                  </a:cubicBezTo>
                  <a:lnTo>
                    <a:pt x="62" y="1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67">
              <a:extLst>
                <a:ext uri="{FF2B5EF4-FFF2-40B4-BE49-F238E27FC236}">
                  <a16:creationId xmlns:a16="http://schemas.microsoft.com/office/drawing/2014/main" id="{C131C930-2F1B-4BD6-A090-FCC278CE24A1}"/>
                </a:ext>
              </a:extLst>
            </p:cNvPr>
            <p:cNvSpPr>
              <a:spLocks/>
            </p:cNvSpPr>
            <p:nvPr/>
          </p:nvSpPr>
          <p:spPr bwMode="auto">
            <a:xfrm>
              <a:off x="2278" y="1982"/>
              <a:ext cx="0" cy="199"/>
            </a:xfrm>
            <a:custGeom>
              <a:avLst/>
              <a:gdLst>
                <a:gd name="T0" fmla="*/ 0 h 263"/>
                <a:gd name="T1" fmla="*/ 0 h 263"/>
                <a:gd name="T2" fmla="*/ 263 h 263"/>
              </a:gdLst>
              <a:ahLst/>
              <a:cxnLst>
                <a:cxn ang="0">
                  <a:pos x="0" y="T0"/>
                </a:cxn>
                <a:cxn ang="0">
                  <a:pos x="0" y="T1"/>
                </a:cxn>
                <a:cxn ang="0">
                  <a:pos x="0" y="T2"/>
                </a:cxn>
              </a:cxnLst>
              <a:rect l="0" t="0" r="r" b="b"/>
              <a:pathLst>
                <a:path h="263">
                  <a:moveTo>
                    <a:pt x="0" y="0"/>
                  </a:moveTo>
                  <a:lnTo>
                    <a:pt x="0" y="0"/>
                  </a:lnTo>
                  <a:lnTo>
                    <a:pt x="0" y="263"/>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68">
              <a:extLst>
                <a:ext uri="{FF2B5EF4-FFF2-40B4-BE49-F238E27FC236}">
                  <a16:creationId xmlns:a16="http://schemas.microsoft.com/office/drawing/2014/main" id="{079BEA58-DB84-4F52-BF8D-B9836B43956D}"/>
                </a:ext>
              </a:extLst>
            </p:cNvPr>
            <p:cNvSpPr>
              <a:spLocks/>
            </p:cNvSpPr>
            <p:nvPr/>
          </p:nvSpPr>
          <p:spPr bwMode="auto">
            <a:xfrm>
              <a:off x="2232" y="2109"/>
              <a:ext cx="93" cy="92"/>
            </a:xfrm>
            <a:custGeom>
              <a:avLst/>
              <a:gdLst>
                <a:gd name="T0" fmla="*/ 62 w 124"/>
                <a:gd name="T1" fmla="*/ 122 h 122"/>
                <a:gd name="T2" fmla="*/ 62 w 124"/>
                <a:gd name="T3" fmla="*/ 122 h 122"/>
                <a:gd name="T4" fmla="*/ 4 w 124"/>
                <a:gd name="T5" fmla="*/ 22 h 122"/>
                <a:gd name="T6" fmla="*/ 4 w 124"/>
                <a:gd name="T7" fmla="*/ 22 h 122"/>
                <a:gd name="T8" fmla="*/ 9 w 124"/>
                <a:gd name="T9" fmla="*/ 4 h 122"/>
                <a:gd name="T10" fmla="*/ 9 w 124"/>
                <a:gd name="T11" fmla="*/ 4 h 122"/>
                <a:gd name="T12" fmla="*/ 27 w 124"/>
                <a:gd name="T13" fmla="*/ 9 h 122"/>
                <a:gd name="T14" fmla="*/ 62 w 124"/>
                <a:gd name="T15" fmla="*/ 69 h 122"/>
                <a:gd name="T16" fmla="*/ 98 w 124"/>
                <a:gd name="T17" fmla="*/ 9 h 122"/>
                <a:gd name="T18" fmla="*/ 98 w 124"/>
                <a:gd name="T19" fmla="*/ 9 h 122"/>
                <a:gd name="T20" fmla="*/ 116 w 124"/>
                <a:gd name="T21" fmla="*/ 4 h 122"/>
                <a:gd name="T22" fmla="*/ 116 w 124"/>
                <a:gd name="T23" fmla="*/ 4 h 122"/>
                <a:gd name="T24" fmla="*/ 116 w 124"/>
                <a:gd name="T25" fmla="*/ 4 h 122"/>
                <a:gd name="T26" fmla="*/ 121 w 124"/>
                <a:gd name="T27" fmla="*/ 22 h 122"/>
                <a:gd name="T28" fmla="*/ 62 w 124"/>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22">
                  <a:moveTo>
                    <a:pt x="62" y="122"/>
                  </a:moveTo>
                  <a:lnTo>
                    <a:pt x="62" y="122"/>
                  </a:lnTo>
                  <a:lnTo>
                    <a:pt x="4" y="22"/>
                  </a:lnTo>
                  <a:lnTo>
                    <a:pt x="4" y="22"/>
                  </a:lnTo>
                  <a:cubicBezTo>
                    <a:pt x="0" y="16"/>
                    <a:pt x="3" y="7"/>
                    <a:pt x="9" y="4"/>
                  </a:cubicBezTo>
                  <a:lnTo>
                    <a:pt x="9" y="4"/>
                  </a:lnTo>
                  <a:cubicBezTo>
                    <a:pt x="15" y="0"/>
                    <a:pt x="23" y="2"/>
                    <a:pt x="27" y="9"/>
                  </a:cubicBezTo>
                  <a:lnTo>
                    <a:pt x="62" y="69"/>
                  </a:lnTo>
                  <a:lnTo>
                    <a:pt x="98" y="9"/>
                  </a:lnTo>
                  <a:lnTo>
                    <a:pt x="98" y="9"/>
                  </a:lnTo>
                  <a:cubicBezTo>
                    <a:pt x="101" y="2"/>
                    <a:pt x="109" y="0"/>
                    <a:pt x="116" y="4"/>
                  </a:cubicBezTo>
                  <a:cubicBezTo>
                    <a:pt x="116" y="4"/>
                    <a:pt x="116" y="4"/>
                    <a:pt x="116" y="4"/>
                  </a:cubicBezTo>
                  <a:lnTo>
                    <a:pt x="116" y="4"/>
                  </a:lnTo>
                  <a:cubicBezTo>
                    <a:pt x="122" y="7"/>
                    <a:pt x="124" y="16"/>
                    <a:pt x="121" y="22"/>
                  </a:cubicBezTo>
                  <a:lnTo>
                    <a:pt x="62" y="1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69">
              <a:extLst>
                <a:ext uri="{FF2B5EF4-FFF2-40B4-BE49-F238E27FC236}">
                  <a16:creationId xmlns:a16="http://schemas.microsoft.com/office/drawing/2014/main" id="{27260640-B2A6-4747-AD14-F20DBD3F4396}"/>
                </a:ext>
              </a:extLst>
            </p:cNvPr>
            <p:cNvSpPr>
              <a:spLocks/>
            </p:cNvSpPr>
            <p:nvPr/>
          </p:nvSpPr>
          <p:spPr bwMode="auto">
            <a:xfrm>
              <a:off x="5379" y="2210"/>
              <a:ext cx="275" cy="0"/>
            </a:xfrm>
            <a:custGeom>
              <a:avLst/>
              <a:gdLst>
                <a:gd name="T0" fmla="*/ 0 w 366"/>
                <a:gd name="T1" fmla="*/ 0 w 366"/>
                <a:gd name="T2" fmla="*/ 366 w 366"/>
              </a:gdLst>
              <a:ahLst/>
              <a:cxnLst>
                <a:cxn ang="0">
                  <a:pos x="T0" y="0"/>
                </a:cxn>
                <a:cxn ang="0">
                  <a:pos x="T1" y="0"/>
                </a:cxn>
                <a:cxn ang="0">
                  <a:pos x="T2" y="0"/>
                </a:cxn>
              </a:cxnLst>
              <a:rect l="0" t="0" r="r" b="b"/>
              <a:pathLst>
                <a:path w="366">
                  <a:moveTo>
                    <a:pt x="0" y="0"/>
                  </a:moveTo>
                  <a:lnTo>
                    <a:pt x="0" y="0"/>
                  </a:lnTo>
                  <a:lnTo>
                    <a:pt x="366"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0">
              <a:extLst>
                <a:ext uri="{FF2B5EF4-FFF2-40B4-BE49-F238E27FC236}">
                  <a16:creationId xmlns:a16="http://schemas.microsoft.com/office/drawing/2014/main" id="{C359BC9E-83CF-4231-808F-53C792BE0BD8}"/>
                </a:ext>
              </a:extLst>
            </p:cNvPr>
            <p:cNvSpPr>
              <a:spLocks/>
            </p:cNvSpPr>
            <p:nvPr/>
          </p:nvSpPr>
          <p:spPr bwMode="auto">
            <a:xfrm>
              <a:off x="5582" y="2163"/>
              <a:ext cx="91" cy="93"/>
            </a:xfrm>
            <a:custGeom>
              <a:avLst/>
              <a:gdLst>
                <a:gd name="T0" fmla="*/ 121 w 121"/>
                <a:gd name="T1" fmla="*/ 62 h 124"/>
                <a:gd name="T2" fmla="*/ 121 w 121"/>
                <a:gd name="T3" fmla="*/ 62 h 124"/>
                <a:gd name="T4" fmla="*/ 22 w 121"/>
                <a:gd name="T5" fmla="*/ 120 h 124"/>
                <a:gd name="T6" fmla="*/ 22 w 121"/>
                <a:gd name="T7" fmla="*/ 120 h 124"/>
                <a:gd name="T8" fmla="*/ 3 w 121"/>
                <a:gd name="T9" fmla="*/ 115 h 124"/>
                <a:gd name="T10" fmla="*/ 3 w 121"/>
                <a:gd name="T11" fmla="*/ 115 h 124"/>
                <a:gd name="T12" fmla="*/ 8 w 121"/>
                <a:gd name="T13" fmla="*/ 97 h 124"/>
                <a:gd name="T14" fmla="*/ 68 w 121"/>
                <a:gd name="T15" fmla="*/ 62 h 124"/>
                <a:gd name="T16" fmla="*/ 8 w 121"/>
                <a:gd name="T17" fmla="*/ 26 h 124"/>
                <a:gd name="T18" fmla="*/ 8 w 121"/>
                <a:gd name="T19" fmla="*/ 26 h 124"/>
                <a:gd name="T20" fmla="*/ 3 w 121"/>
                <a:gd name="T21" fmla="*/ 8 h 124"/>
                <a:gd name="T22" fmla="*/ 3 w 121"/>
                <a:gd name="T23" fmla="*/ 8 h 124"/>
                <a:gd name="T24" fmla="*/ 3 w 121"/>
                <a:gd name="T25" fmla="*/ 8 h 124"/>
                <a:gd name="T26" fmla="*/ 22 w 121"/>
                <a:gd name="T27" fmla="*/ 3 h 124"/>
                <a:gd name="T28" fmla="*/ 121 w 121"/>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4">
                  <a:moveTo>
                    <a:pt x="121" y="62"/>
                  </a:moveTo>
                  <a:lnTo>
                    <a:pt x="121" y="62"/>
                  </a:lnTo>
                  <a:lnTo>
                    <a:pt x="22" y="120"/>
                  </a:lnTo>
                  <a:lnTo>
                    <a:pt x="22" y="120"/>
                  </a:lnTo>
                  <a:cubicBezTo>
                    <a:pt x="15" y="124"/>
                    <a:pt x="7" y="121"/>
                    <a:pt x="3" y="115"/>
                  </a:cubicBezTo>
                  <a:lnTo>
                    <a:pt x="3" y="115"/>
                  </a:lnTo>
                  <a:cubicBezTo>
                    <a:pt x="0" y="109"/>
                    <a:pt x="2" y="101"/>
                    <a:pt x="8" y="97"/>
                  </a:cubicBezTo>
                  <a:lnTo>
                    <a:pt x="68" y="62"/>
                  </a:lnTo>
                  <a:lnTo>
                    <a:pt x="8" y="26"/>
                  </a:lnTo>
                  <a:lnTo>
                    <a:pt x="8" y="26"/>
                  </a:lnTo>
                  <a:cubicBezTo>
                    <a:pt x="2" y="23"/>
                    <a:pt x="0" y="15"/>
                    <a:pt x="3" y="8"/>
                  </a:cubicBezTo>
                  <a:cubicBezTo>
                    <a:pt x="3" y="8"/>
                    <a:pt x="3" y="8"/>
                    <a:pt x="3" y="8"/>
                  </a:cubicBezTo>
                  <a:lnTo>
                    <a:pt x="3" y="8"/>
                  </a:lnTo>
                  <a:cubicBezTo>
                    <a:pt x="7" y="2"/>
                    <a:pt x="15" y="0"/>
                    <a:pt x="22" y="3"/>
                  </a:cubicBezTo>
                  <a:lnTo>
                    <a:pt x="121"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71">
              <a:extLst>
                <a:ext uri="{FF2B5EF4-FFF2-40B4-BE49-F238E27FC236}">
                  <a16:creationId xmlns:a16="http://schemas.microsoft.com/office/drawing/2014/main" id="{C648F6C5-1E8A-4129-8272-C5F06E43C48C}"/>
                </a:ext>
              </a:extLst>
            </p:cNvPr>
            <p:cNvSpPr>
              <a:spLocks/>
            </p:cNvSpPr>
            <p:nvPr/>
          </p:nvSpPr>
          <p:spPr bwMode="auto">
            <a:xfrm>
              <a:off x="3150" y="2210"/>
              <a:ext cx="275" cy="0"/>
            </a:xfrm>
            <a:custGeom>
              <a:avLst/>
              <a:gdLst>
                <a:gd name="T0" fmla="*/ 0 w 366"/>
                <a:gd name="T1" fmla="*/ 0 w 366"/>
                <a:gd name="T2" fmla="*/ 366 w 366"/>
              </a:gdLst>
              <a:ahLst/>
              <a:cxnLst>
                <a:cxn ang="0">
                  <a:pos x="T0" y="0"/>
                </a:cxn>
                <a:cxn ang="0">
                  <a:pos x="T1" y="0"/>
                </a:cxn>
                <a:cxn ang="0">
                  <a:pos x="T2" y="0"/>
                </a:cxn>
              </a:cxnLst>
              <a:rect l="0" t="0" r="r" b="b"/>
              <a:pathLst>
                <a:path w="366">
                  <a:moveTo>
                    <a:pt x="0" y="0"/>
                  </a:moveTo>
                  <a:lnTo>
                    <a:pt x="0" y="0"/>
                  </a:lnTo>
                  <a:lnTo>
                    <a:pt x="366"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72">
              <a:extLst>
                <a:ext uri="{FF2B5EF4-FFF2-40B4-BE49-F238E27FC236}">
                  <a16:creationId xmlns:a16="http://schemas.microsoft.com/office/drawing/2014/main" id="{E0327E4E-FB7B-42C3-A062-708E4BA24902}"/>
                </a:ext>
              </a:extLst>
            </p:cNvPr>
            <p:cNvSpPr>
              <a:spLocks/>
            </p:cNvSpPr>
            <p:nvPr/>
          </p:nvSpPr>
          <p:spPr bwMode="auto">
            <a:xfrm>
              <a:off x="3354" y="2163"/>
              <a:ext cx="91" cy="93"/>
            </a:xfrm>
            <a:custGeom>
              <a:avLst/>
              <a:gdLst>
                <a:gd name="T0" fmla="*/ 122 w 122"/>
                <a:gd name="T1" fmla="*/ 62 h 124"/>
                <a:gd name="T2" fmla="*/ 122 w 122"/>
                <a:gd name="T3" fmla="*/ 62 h 124"/>
                <a:gd name="T4" fmla="*/ 22 w 122"/>
                <a:gd name="T5" fmla="*/ 120 h 124"/>
                <a:gd name="T6" fmla="*/ 22 w 122"/>
                <a:gd name="T7" fmla="*/ 120 h 124"/>
                <a:gd name="T8" fmla="*/ 4 w 122"/>
                <a:gd name="T9" fmla="*/ 115 h 124"/>
                <a:gd name="T10" fmla="*/ 4 w 122"/>
                <a:gd name="T11" fmla="*/ 115 h 124"/>
                <a:gd name="T12" fmla="*/ 9 w 122"/>
                <a:gd name="T13" fmla="*/ 97 h 124"/>
                <a:gd name="T14" fmla="*/ 69 w 122"/>
                <a:gd name="T15" fmla="*/ 62 h 124"/>
                <a:gd name="T16" fmla="*/ 9 w 122"/>
                <a:gd name="T17" fmla="*/ 26 h 124"/>
                <a:gd name="T18" fmla="*/ 9 w 122"/>
                <a:gd name="T19" fmla="*/ 26 h 124"/>
                <a:gd name="T20" fmla="*/ 4 w 122"/>
                <a:gd name="T21" fmla="*/ 8 h 124"/>
                <a:gd name="T22" fmla="*/ 4 w 122"/>
                <a:gd name="T23" fmla="*/ 8 h 124"/>
                <a:gd name="T24" fmla="*/ 4 w 122"/>
                <a:gd name="T25" fmla="*/ 8 h 124"/>
                <a:gd name="T26" fmla="*/ 22 w 122"/>
                <a:gd name="T27" fmla="*/ 3 h 124"/>
                <a:gd name="T28" fmla="*/ 122 w 122"/>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4">
                  <a:moveTo>
                    <a:pt x="122" y="62"/>
                  </a:moveTo>
                  <a:lnTo>
                    <a:pt x="122" y="62"/>
                  </a:lnTo>
                  <a:lnTo>
                    <a:pt x="22" y="120"/>
                  </a:lnTo>
                  <a:lnTo>
                    <a:pt x="22" y="120"/>
                  </a:lnTo>
                  <a:cubicBezTo>
                    <a:pt x="16" y="124"/>
                    <a:pt x="8" y="121"/>
                    <a:pt x="4" y="115"/>
                  </a:cubicBezTo>
                  <a:lnTo>
                    <a:pt x="4" y="115"/>
                  </a:lnTo>
                  <a:cubicBezTo>
                    <a:pt x="0" y="109"/>
                    <a:pt x="2" y="101"/>
                    <a:pt x="9" y="97"/>
                  </a:cubicBezTo>
                  <a:lnTo>
                    <a:pt x="69" y="62"/>
                  </a:lnTo>
                  <a:lnTo>
                    <a:pt x="9" y="26"/>
                  </a:lnTo>
                  <a:lnTo>
                    <a:pt x="9" y="26"/>
                  </a:lnTo>
                  <a:cubicBezTo>
                    <a:pt x="2" y="23"/>
                    <a:pt x="0" y="15"/>
                    <a:pt x="4" y="8"/>
                  </a:cubicBezTo>
                  <a:cubicBezTo>
                    <a:pt x="4" y="8"/>
                    <a:pt x="4" y="8"/>
                    <a:pt x="4" y="8"/>
                  </a:cubicBezTo>
                  <a:lnTo>
                    <a:pt x="4" y="8"/>
                  </a:lnTo>
                  <a:cubicBezTo>
                    <a:pt x="8" y="2"/>
                    <a:pt x="16" y="0"/>
                    <a:pt x="22" y="3"/>
                  </a:cubicBezTo>
                  <a:lnTo>
                    <a:pt x="122"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3">
              <a:extLst>
                <a:ext uri="{FF2B5EF4-FFF2-40B4-BE49-F238E27FC236}">
                  <a16:creationId xmlns:a16="http://schemas.microsoft.com/office/drawing/2014/main" id="{914E3928-A431-4B2B-B167-F2240702D3BC}"/>
                </a:ext>
              </a:extLst>
            </p:cNvPr>
            <p:cNvSpPr>
              <a:spLocks/>
            </p:cNvSpPr>
            <p:nvPr/>
          </p:nvSpPr>
          <p:spPr bwMode="auto">
            <a:xfrm>
              <a:off x="2643" y="2210"/>
              <a:ext cx="274" cy="0"/>
            </a:xfrm>
            <a:custGeom>
              <a:avLst/>
              <a:gdLst>
                <a:gd name="T0" fmla="*/ 0 w 366"/>
                <a:gd name="T1" fmla="*/ 0 w 366"/>
                <a:gd name="T2" fmla="*/ 366 w 366"/>
              </a:gdLst>
              <a:ahLst/>
              <a:cxnLst>
                <a:cxn ang="0">
                  <a:pos x="T0" y="0"/>
                </a:cxn>
                <a:cxn ang="0">
                  <a:pos x="T1" y="0"/>
                </a:cxn>
                <a:cxn ang="0">
                  <a:pos x="T2" y="0"/>
                </a:cxn>
              </a:cxnLst>
              <a:rect l="0" t="0" r="r" b="b"/>
              <a:pathLst>
                <a:path w="366">
                  <a:moveTo>
                    <a:pt x="0" y="0"/>
                  </a:moveTo>
                  <a:lnTo>
                    <a:pt x="0" y="0"/>
                  </a:lnTo>
                  <a:lnTo>
                    <a:pt x="366"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74">
              <a:extLst>
                <a:ext uri="{FF2B5EF4-FFF2-40B4-BE49-F238E27FC236}">
                  <a16:creationId xmlns:a16="http://schemas.microsoft.com/office/drawing/2014/main" id="{52CEDFBC-7A62-4EB7-86B9-688264D7509C}"/>
                </a:ext>
              </a:extLst>
            </p:cNvPr>
            <p:cNvSpPr>
              <a:spLocks/>
            </p:cNvSpPr>
            <p:nvPr/>
          </p:nvSpPr>
          <p:spPr bwMode="auto">
            <a:xfrm>
              <a:off x="2846" y="2163"/>
              <a:ext cx="92" cy="93"/>
            </a:xfrm>
            <a:custGeom>
              <a:avLst/>
              <a:gdLst>
                <a:gd name="T0" fmla="*/ 122 w 122"/>
                <a:gd name="T1" fmla="*/ 62 h 124"/>
                <a:gd name="T2" fmla="*/ 122 w 122"/>
                <a:gd name="T3" fmla="*/ 62 h 124"/>
                <a:gd name="T4" fmla="*/ 22 w 122"/>
                <a:gd name="T5" fmla="*/ 120 h 124"/>
                <a:gd name="T6" fmla="*/ 22 w 122"/>
                <a:gd name="T7" fmla="*/ 120 h 124"/>
                <a:gd name="T8" fmla="*/ 4 w 122"/>
                <a:gd name="T9" fmla="*/ 115 h 124"/>
                <a:gd name="T10" fmla="*/ 4 w 122"/>
                <a:gd name="T11" fmla="*/ 115 h 124"/>
                <a:gd name="T12" fmla="*/ 9 w 122"/>
                <a:gd name="T13" fmla="*/ 97 h 124"/>
                <a:gd name="T14" fmla="*/ 69 w 122"/>
                <a:gd name="T15" fmla="*/ 62 h 124"/>
                <a:gd name="T16" fmla="*/ 9 w 122"/>
                <a:gd name="T17" fmla="*/ 26 h 124"/>
                <a:gd name="T18" fmla="*/ 9 w 122"/>
                <a:gd name="T19" fmla="*/ 26 h 124"/>
                <a:gd name="T20" fmla="*/ 4 w 122"/>
                <a:gd name="T21" fmla="*/ 8 h 124"/>
                <a:gd name="T22" fmla="*/ 4 w 122"/>
                <a:gd name="T23" fmla="*/ 8 h 124"/>
                <a:gd name="T24" fmla="*/ 4 w 122"/>
                <a:gd name="T25" fmla="*/ 8 h 124"/>
                <a:gd name="T26" fmla="*/ 22 w 122"/>
                <a:gd name="T27" fmla="*/ 3 h 124"/>
                <a:gd name="T28" fmla="*/ 122 w 122"/>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4">
                  <a:moveTo>
                    <a:pt x="122" y="62"/>
                  </a:moveTo>
                  <a:lnTo>
                    <a:pt x="122" y="62"/>
                  </a:lnTo>
                  <a:lnTo>
                    <a:pt x="22" y="120"/>
                  </a:lnTo>
                  <a:lnTo>
                    <a:pt x="22" y="120"/>
                  </a:lnTo>
                  <a:cubicBezTo>
                    <a:pt x="16" y="124"/>
                    <a:pt x="8" y="121"/>
                    <a:pt x="4" y="115"/>
                  </a:cubicBezTo>
                  <a:lnTo>
                    <a:pt x="4" y="115"/>
                  </a:lnTo>
                  <a:cubicBezTo>
                    <a:pt x="0" y="109"/>
                    <a:pt x="2" y="101"/>
                    <a:pt x="9" y="97"/>
                  </a:cubicBezTo>
                  <a:lnTo>
                    <a:pt x="69" y="62"/>
                  </a:lnTo>
                  <a:lnTo>
                    <a:pt x="9" y="26"/>
                  </a:lnTo>
                  <a:lnTo>
                    <a:pt x="9" y="26"/>
                  </a:lnTo>
                  <a:cubicBezTo>
                    <a:pt x="2" y="23"/>
                    <a:pt x="0" y="15"/>
                    <a:pt x="4" y="8"/>
                  </a:cubicBezTo>
                  <a:cubicBezTo>
                    <a:pt x="4" y="8"/>
                    <a:pt x="4" y="8"/>
                    <a:pt x="4" y="8"/>
                  </a:cubicBezTo>
                  <a:lnTo>
                    <a:pt x="4" y="8"/>
                  </a:lnTo>
                  <a:cubicBezTo>
                    <a:pt x="8" y="2"/>
                    <a:pt x="16" y="0"/>
                    <a:pt x="22" y="3"/>
                  </a:cubicBezTo>
                  <a:lnTo>
                    <a:pt x="122"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75">
              <a:extLst>
                <a:ext uri="{FF2B5EF4-FFF2-40B4-BE49-F238E27FC236}">
                  <a16:creationId xmlns:a16="http://schemas.microsoft.com/office/drawing/2014/main" id="{E04507E7-2361-4A9C-89EC-395B93C36AF8}"/>
                </a:ext>
              </a:extLst>
            </p:cNvPr>
            <p:cNvSpPr>
              <a:spLocks/>
            </p:cNvSpPr>
            <p:nvPr/>
          </p:nvSpPr>
          <p:spPr bwMode="auto">
            <a:xfrm>
              <a:off x="4896" y="2201"/>
              <a:ext cx="275" cy="0"/>
            </a:xfrm>
            <a:custGeom>
              <a:avLst/>
              <a:gdLst>
                <a:gd name="T0" fmla="*/ 0 w 366"/>
                <a:gd name="T1" fmla="*/ 0 w 366"/>
                <a:gd name="T2" fmla="*/ 366 w 366"/>
              </a:gdLst>
              <a:ahLst/>
              <a:cxnLst>
                <a:cxn ang="0">
                  <a:pos x="T0" y="0"/>
                </a:cxn>
                <a:cxn ang="0">
                  <a:pos x="T1" y="0"/>
                </a:cxn>
                <a:cxn ang="0">
                  <a:pos x="T2" y="0"/>
                </a:cxn>
              </a:cxnLst>
              <a:rect l="0" t="0" r="r" b="b"/>
              <a:pathLst>
                <a:path w="366">
                  <a:moveTo>
                    <a:pt x="0" y="0"/>
                  </a:moveTo>
                  <a:lnTo>
                    <a:pt x="0" y="0"/>
                  </a:lnTo>
                  <a:lnTo>
                    <a:pt x="366"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76">
              <a:extLst>
                <a:ext uri="{FF2B5EF4-FFF2-40B4-BE49-F238E27FC236}">
                  <a16:creationId xmlns:a16="http://schemas.microsoft.com/office/drawing/2014/main" id="{D3AD73D5-834B-4C80-9500-AB3C96CD7C0D}"/>
                </a:ext>
              </a:extLst>
            </p:cNvPr>
            <p:cNvSpPr>
              <a:spLocks/>
            </p:cNvSpPr>
            <p:nvPr/>
          </p:nvSpPr>
          <p:spPr bwMode="auto">
            <a:xfrm>
              <a:off x="5099" y="2154"/>
              <a:ext cx="91" cy="94"/>
            </a:xfrm>
            <a:custGeom>
              <a:avLst/>
              <a:gdLst>
                <a:gd name="T0" fmla="*/ 122 w 122"/>
                <a:gd name="T1" fmla="*/ 62 h 124"/>
                <a:gd name="T2" fmla="*/ 122 w 122"/>
                <a:gd name="T3" fmla="*/ 62 h 124"/>
                <a:gd name="T4" fmla="*/ 22 w 122"/>
                <a:gd name="T5" fmla="*/ 120 h 124"/>
                <a:gd name="T6" fmla="*/ 22 w 122"/>
                <a:gd name="T7" fmla="*/ 120 h 124"/>
                <a:gd name="T8" fmla="*/ 4 w 122"/>
                <a:gd name="T9" fmla="*/ 115 h 124"/>
                <a:gd name="T10" fmla="*/ 4 w 122"/>
                <a:gd name="T11" fmla="*/ 115 h 124"/>
                <a:gd name="T12" fmla="*/ 9 w 122"/>
                <a:gd name="T13" fmla="*/ 97 h 124"/>
                <a:gd name="T14" fmla="*/ 69 w 122"/>
                <a:gd name="T15" fmla="*/ 62 h 124"/>
                <a:gd name="T16" fmla="*/ 9 w 122"/>
                <a:gd name="T17" fmla="*/ 27 h 124"/>
                <a:gd name="T18" fmla="*/ 9 w 122"/>
                <a:gd name="T19" fmla="*/ 27 h 124"/>
                <a:gd name="T20" fmla="*/ 4 w 122"/>
                <a:gd name="T21" fmla="*/ 9 h 124"/>
                <a:gd name="T22" fmla="*/ 4 w 122"/>
                <a:gd name="T23" fmla="*/ 9 h 124"/>
                <a:gd name="T24" fmla="*/ 4 w 122"/>
                <a:gd name="T25" fmla="*/ 9 h 124"/>
                <a:gd name="T26" fmla="*/ 22 w 122"/>
                <a:gd name="T27" fmla="*/ 4 h 124"/>
                <a:gd name="T28" fmla="*/ 122 w 122"/>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4">
                  <a:moveTo>
                    <a:pt x="122" y="62"/>
                  </a:moveTo>
                  <a:lnTo>
                    <a:pt x="122" y="62"/>
                  </a:lnTo>
                  <a:lnTo>
                    <a:pt x="22" y="120"/>
                  </a:lnTo>
                  <a:lnTo>
                    <a:pt x="22" y="120"/>
                  </a:lnTo>
                  <a:cubicBezTo>
                    <a:pt x="16" y="124"/>
                    <a:pt x="8" y="122"/>
                    <a:pt x="4" y="115"/>
                  </a:cubicBezTo>
                  <a:lnTo>
                    <a:pt x="4" y="115"/>
                  </a:lnTo>
                  <a:cubicBezTo>
                    <a:pt x="0" y="109"/>
                    <a:pt x="3" y="101"/>
                    <a:pt x="9" y="97"/>
                  </a:cubicBezTo>
                  <a:lnTo>
                    <a:pt x="69" y="62"/>
                  </a:lnTo>
                  <a:lnTo>
                    <a:pt x="9" y="27"/>
                  </a:lnTo>
                  <a:lnTo>
                    <a:pt x="9" y="27"/>
                  </a:lnTo>
                  <a:cubicBezTo>
                    <a:pt x="3" y="23"/>
                    <a:pt x="0" y="15"/>
                    <a:pt x="4" y="9"/>
                  </a:cubicBezTo>
                  <a:cubicBezTo>
                    <a:pt x="4" y="9"/>
                    <a:pt x="4" y="9"/>
                    <a:pt x="4" y="9"/>
                  </a:cubicBezTo>
                  <a:lnTo>
                    <a:pt x="4" y="9"/>
                  </a:lnTo>
                  <a:cubicBezTo>
                    <a:pt x="8" y="2"/>
                    <a:pt x="16" y="0"/>
                    <a:pt x="22" y="4"/>
                  </a:cubicBezTo>
                  <a:lnTo>
                    <a:pt x="122"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77">
              <a:extLst>
                <a:ext uri="{FF2B5EF4-FFF2-40B4-BE49-F238E27FC236}">
                  <a16:creationId xmlns:a16="http://schemas.microsoft.com/office/drawing/2014/main" id="{DC29BD3D-AAC6-4999-90A8-9A1576FE3F42}"/>
                </a:ext>
              </a:extLst>
            </p:cNvPr>
            <p:cNvSpPr>
              <a:spLocks/>
            </p:cNvSpPr>
            <p:nvPr/>
          </p:nvSpPr>
          <p:spPr bwMode="auto">
            <a:xfrm>
              <a:off x="4062" y="2211"/>
              <a:ext cx="275" cy="0"/>
            </a:xfrm>
            <a:custGeom>
              <a:avLst/>
              <a:gdLst>
                <a:gd name="T0" fmla="*/ 0 w 366"/>
                <a:gd name="T1" fmla="*/ 0 w 366"/>
                <a:gd name="T2" fmla="*/ 366 w 366"/>
              </a:gdLst>
              <a:ahLst/>
              <a:cxnLst>
                <a:cxn ang="0">
                  <a:pos x="T0" y="0"/>
                </a:cxn>
                <a:cxn ang="0">
                  <a:pos x="T1" y="0"/>
                </a:cxn>
                <a:cxn ang="0">
                  <a:pos x="T2" y="0"/>
                </a:cxn>
              </a:cxnLst>
              <a:rect l="0" t="0" r="r" b="b"/>
              <a:pathLst>
                <a:path w="366">
                  <a:moveTo>
                    <a:pt x="0" y="0"/>
                  </a:moveTo>
                  <a:lnTo>
                    <a:pt x="0" y="0"/>
                  </a:lnTo>
                  <a:lnTo>
                    <a:pt x="366"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78">
              <a:extLst>
                <a:ext uri="{FF2B5EF4-FFF2-40B4-BE49-F238E27FC236}">
                  <a16:creationId xmlns:a16="http://schemas.microsoft.com/office/drawing/2014/main" id="{91D299F3-2388-4FBC-981D-276A280ADBA7}"/>
                </a:ext>
              </a:extLst>
            </p:cNvPr>
            <p:cNvSpPr>
              <a:spLocks/>
            </p:cNvSpPr>
            <p:nvPr/>
          </p:nvSpPr>
          <p:spPr bwMode="auto">
            <a:xfrm>
              <a:off x="4266" y="2164"/>
              <a:ext cx="91" cy="94"/>
            </a:xfrm>
            <a:custGeom>
              <a:avLst/>
              <a:gdLst>
                <a:gd name="T0" fmla="*/ 121 w 121"/>
                <a:gd name="T1" fmla="*/ 62 h 124"/>
                <a:gd name="T2" fmla="*/ 121 w 121"/>
                <a:gd name="T3" fmla="*/ 62 h 124"/>
                <a:gd name="T4" fmla="*/ 22 w 121"/>
                <a:gd name="T5" fmla="*/ 120 h 124"/>
                <a:gd name="T6" fmla="*/ 22 w 121"/>
                <a:gd name="T7" fmla="*/ 120 h 124"/>
                <a:gd name="T8" fmla="*/ 3 w 121"/>
                <a:gd name="T9" fmla="*/ 115 h 124"/>
                <a:gd name="T10" fmla="*/ 3 w 121"/>
                <a:gd name="T11" fmla="*/ 115 h 124"/>
                <a:gd name="T12" fmla="*/ 8 w 121"/>
                <a:gd name="T13" fmla="*/ 97 h 124"/>
                <a:gd name="T14" fmla="*/ 68 w 121"/>
                <a:gd name="T15" fmla="*/ 62 h 124"/>
                <a:gd name="T16" fmla="*/ 8 w 121"/>
                <a:gd name="T17" fmla="*/ 27 h 124"/>
                <a:gd name="T18" fmla="*/ 8 w 121"/>
                <a:gd name="T19" fmla="*/ 27 h 124"/>
                <a:gd name="T20" fmla="*/ 3 w 121"/>
                <a:gd name="T21" fmla="*/ 9 h 124"/>
                <a:gd name="T22" fmla="*/ 3 w 121"/>
                <a:gd name="T23" fmla="*/ 9 h 124"/>
                <a:gd name="T24" fmla="*/ 3 w 121"/>
                <a:gd name="T25" fmla="*/ 9 h 124"/>
                <a:gd name="T26" fmla="*/ 22 w 121"/>
                <a:gd name="T27" fmla="*/ 4 h 124"/>
                <a:gd name="T28" fmla="*/ 121 w 121"/>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4">
                  <a:moveTo>
                    <a:pt x="121" y="62"/>
                  </a:moveTo>
                  <a:lnTo>
                    <a:pt x="121" y="62"/>
                  </a:lnTo>
                  <a:lnTo>
                    <a:pt x="22" y="120"/>
                  </a:lnTo>
                  <a:lnTo>
                    <a:pt x="22" y="120"/>
                  </a:lnTo>
                  <a:cubicBezTo>
                    <a:pt x="15" y="124"/>
                    <a:pt x="7" y="122"/>
                    <a:pt x="3" y="115"/>
                  </a:cubicBezTo>
                  <a:lnTo>
                    <a:pt x="3" y="115"/>
                  </a:lnTo>
                  <a:cubicBezTo>
                    <a:pt x="0" y="109"/>
                    <a:pt x="2" y="101"/>
                    <a:pt x="8" y="97"/>
                  </a:cubicBezTo>
                  <a:lnTo>
                    <a:pt x="68" y="62"/>
                  </a:lnTo>
                  <a:lnTo>
                    <a:pt x="8" y="27"/>
                  </a:lnTo>
                  <a:lnTo>
                    <a:pt x="8" y="27"/>
                  </a:lnTo>
                  <a:cubicBezTo>
                    <a:pt x="2" y="23"/>
                    <a:pt x="0" y="15"/>
                    <a:pt x="3" y="9"/>
                  </a:cubicBezTo>
                  <a:cubicBezTo>
                    <a:pt x="3" y="9"/>
                    <a:pt x="3" y="9"/>
                    <a:pt x="3" y="9"/>
                  </a:cubicBezTo>
                  <a:lnTo>
                    <a:pt x="3" y="9"/>
                  </a:lnTo>
                  <a:cubicBezTo>
                    <a:pt x="7" y="2"/>
                    <a:pt x="15" y="0"/>
                    <a:pt x="22" y="4"/>
                  </a:cubicBezTo>
                  <a:lnTo>
                    <a:pt x="121"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179">
              <a:extLst>
                <a:ext uri="{FF2B5EF4-FFF2-40B4-BE49-F238E27FC236}">
                  <a16:creationId xmlns:a16="http://schemas.microsoft.com/office/drawing/2014/main" id="{A1F3EE0E-1B86-43E4-A941-48987C263307}"/>
                </a:ext>
              </a:extLst>
            </p:cNvPr>
            <p:cNvSpPr>
              <a:spLocks noChangeArrowheads="1"/>
            </p:cNvSpPr>
            <p:nvPr/>
          </p:nvSpPr>
          <p:spPr bwMode="auto">
            <a:xfrm>
              <a:off x="6421" y="1928"/>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90" name="Rectangle 183">
              <a:extLst>
                <a:ext uri="{FF2B5EF4-FFF2-40B4-BE49-F238E27FC236}">
                  <a16:creationId xmlns:a16="http://schemas.microsoft.com/office/drawing/2014/main" id="{3F0299B3-0FB2-4DA0-8D0B-4A2383BBC0F8}"/>
                </a:ext>
              </a:extLst>
            </p:cNvPr>
            <p:cNvSpPr>
              <a:spLocks noChangeArrowheads="1"/>
            </p:cNvSpPr>
            <p:nvPr/>
          </p:nvSpPr>
          <p:spPr bwMode="auto">
            <a:xfrm>
              <a:off x="6945" y="1928"/>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91" name="Rectangle 184">
              <a:extLst>
                <a:ext uri="{FF2B5EF4-FFF2-40B4-BE49-F238E27FC236}">
                  <a16:creationId xmlns:a16="http://schemas.microsoft.com/office/drawing/2014/main" id="{D175D6F0-EB94-4E28-992B-19CCFE6AB0C4}"/>
                </a:ext>
              </a:extLst>
            </p:cNvPr>
            <p:cNvSpPr>
              <a:spLocks noChangeArrowheads="1"/>
            </p:cNvSpPr>
            <p:nvPr/>
          </p:nvSpPr>
          <p:spPr bwMode="auto">
            <a:xfrm>
              <a:off x="6421" y="2079"/>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96" name="Freeform 189">
              <a:extLst>
                <a:ext uri="{FF2B5EF4-FFF2-40B4-BE49-F238E27FC236}">
                  <a16:creationId xmlns:a16="http://schemas.microsoft.com/office/drawing/2014/main" id="{390C6E8B-4C2C-4602-B047-5A884CE7DFFE}"/>
                </a:ext>
              </a:extLst>
            </p:cNvPr>
            <p:cNvSpPr>
              <a:spLocks/>
            </p:cNvSpPr>
            <p:nvPr/>
          </p:nvSpPr>
          <p:spPr bwMode="auto">
            <a:xfrm>
              <a:off x="2534" y="1988"/>
              <a:ext cx="0" cy="175"/>
            </a:xfrm>
            <a:custGeom>
              <a:avLst/>
              <a:gdLst>
                <a:gd name="T0" fmla="*/ 0 h 232"/>
                <a:gd name="T1" fmla="*/ 0 h 232"/>
                <a:gd name="T2" fmla="*/ 232 h 232"/>
              </a:gdLst>
              <a:ahLst/>
              <a:cxnLst>
                <a:cxn ang="0">
                  <a:pos x="0" y="T0"/>
                </a:cxn>
                <a:cxn ang="0">
                  <a:pos x="0" y="T1"/>
                </a:cxn>
                <a:cxn ang="0">
                  <a:pos x="0" y="T2"/>
                </a:cxn>
              </a:cxnLst>
              <a:rect l="0" t="0" r="r" b="b"/>
              <a:pathLst>
                <a:path h="232">
                  <a:moveTo>
                    <a:pt x="0" y="0"/>
                  </a:moveTo>
                  <a:lnTo>
                    <a:pt x="0" y="0"/>
                  </a:lnTo>
                  <a:lnTo>
                    <a:pt x="0" y="232"/>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0">
              <a:extLst>
                <a:ext uri="{FF2B5EF4-FFF2-40B4-BE49-F238E27FC236}">
                  <a16:creationId xmlns:a16="http://schemas.microsoft.com/office/drawing/2014/main" id="{D5406D82-5F85-40BA-857E-0DC910EEFD94}"/>
                </a:ext>
              </a:extLst>
            </p:cNvPr>
            <p:cNvSpPr>
              <a:spLocks/>
            </p:cNvSpPr>
            <p:nvPr/>
          </p:nvSpPr>
          <p:spPr bwMode="auto">
            <a:xfrm>
              <a:off x="2489" y="2090"/>
              <a:ext cx="92" cy="92"/>
            </a:xfrm>
            <a:custGeom>
              <a:avLst/>
              <a:gdLst>
                <a:gd name="T0" fmla="*/ 61 w 123"/>
                <a:gd name="T1" fmla="*/ 122 h 122"/>
                <a:gd name="T2" fmla="*/ 61 w 123"/>
                <a:gd name="T3" fmla="*/ 122 h 122"/>
                <a:gd name="T4" fmla="*/ 3 w 123"/>
                <a:gd name="T5" fmla="*/ 22 h 122"/>
                <a:gd name="T6" fmla="*/ 3 w 123"/>
                <a:gd name="T7" fmla="*/ 22 h 122"/>
                <a:gd name="T8" fmla="*/ 8 w 123"/>
                <a:gd name="T9" fmla="*/ 4 h 122"/>
                <a:gd name="T10" fmla="*/ 8 w 123"/>
                <a:gd name="T11" fmla="*/ 4 h 122"/>
                <a:gd name="T12" fmla="*/ 26 w 123"/>
                <a:gd name="T13" fmla="*/ 9 h 122"/>
                <a:gd name="T14" fmla="*/ 61 w 123"/>
                <a:gd name="T15" fmla="*/ 69 h 122"/>
                <a:gd name="T16" fmla="*/ 97 w 123"/>
                <a:gd name="T17" fmla="*/ 9 h 122"/>
                <a:gd name="T18" fmla="*/ 97 w 123"/>
                <a:gd name="T19" fmla="*/ 9 h 122"/>
                <a:gd name="T20" fmla="*/ 115 w 123"/>
                <a:gd name="T21" fmla="*/ 4 h 122"/>
                <a:gd name="T22" fmla="*/ 115 w 123"/>
                <a:gd name="T23" fmla="*/ 4 h 122"/>
                <a:gd name="T24" fmla="*/ 115 w 123"/>
                <a:gd name="T25" fmla="*/ 4 h 122"/>
                <a:gd name="T26" fmla="*/ 120 w 123"/>
                <a:gd name="T27" fmla="*/ 22 h 122"/>
                <a:gd name="T28" fmla="*/ 61 w 123"/>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22">
                  <a:moveTo>
                    <a:pt x="61" y="122"/>
                  </a:moveTo>
                  <a:lnTo>
                    <a:pt x="61" y="122"/>
                  </a:lnTo>
                  <a:lnTo>
                    <a:pt x="3" y="22"/>
                  </a:lnTo>
                  <a:lnTo>
                    <a:pt x="3" y="22"/>
                  </a:lnTo>
                  <a:cubicBezTo>
                    <a:pt x="0" y="16"/>
                    <a:pt x="2" y="8"/>
                    <a:pt x="8" y="4"/>
                  </a:cubicBezTo>
                  <a:lnTo>
                    <a:pt x="8" y="4"/>
                  </a:lnTo>
                  <a:cubicBezTo>
                    <a:pt x="14" y="0"/>
                    <a:pt x="23" y="3"/>
                    <a:pt x="26" y="9"/>
                  </a:cubicBezTo>
                  <a:lnTo>
                    <a:pt x="61" y="69"/>
                  </a:lnTo>
                  <a:lnTo>
                    <a:pt x="97" y="9"/>
                  </a:lnTo>
                  <a:lnTo>
                    <a:pt x="97" y="9"/>
                  </a:lnTo>
                  <a:cubicBezTo>
                    <a:pt x="100" y="3"/>
                    <a:pt x="108" y="0"/>
                    <a:pt x="115" y="4"/>
                  </a:cubicBezTo>
                  <a:cubicBezTo>
                    <a:pt x="115" y="4"/>
                    <a:pt x="115" y="4"/>
                    <a:pt x="115" y="4"/>
                  </a:cubicBezTo>
                  <a:lnTo>
                    <a:pt x="115" y="4"/>
                  </a:lnTo>
                  <a:cubicBezTo>
                    <a:pt x="121" y="8"/>
                    <a:pt x="123" y="16"/>
                    <a:pt x="120" y="22"/>
                  </a:cubicBezTo>
                  <a:lnTo>
                    <a:pt x="61" y="1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91">
              <a:extLst>
                <a:ext uri="{FF2B5EF4-FFF2-40B4-BE49-F238E27FC236}">
                  <a16:creationId xmlns:a16="http://schemas.microsoft.com/office/drawing/2014/main" id="{D472CC43-0219-44E4-8B56-18CCECF35EB6}"/>
                </a:ext>
              </a:extLst>
            </p:cNvPr>
            <p:cNvSpPr>
              <a:spLocks/>
            </p:cNvSpPr>
            <p:nvPr/>
          </p:nvSpPr>
          <p:spPr bwMode="auto">
            <a:xfrm>
              <a:off x="2549" y="1959"/>
              <a:ext cx="291" cy="49"/>
            </a:xfrm>
            <a:custGeom>
              <a:avLst/>
              <a:gdLst>
                <a:gd name="T0" fmla="*/ 387 w 387"/>
                <a:gd name="T1" fmla="*/ 0 h 65"/>
                <a:gd name="T2" fmla="*/ 387 w 387"/>
                <a:gd name="T3" fmla="*/ 0 h 65"/>
                <a:gd name="T4" fmla="*/ 387 w 387"/>
                <a:gd name="T5" fmla="*/ 32 h 65"/>
                <a:gd name="T6" fmla="*/ 0 w 387"/>
                <a:gd name="T7" fmla="*/ 32 h 65"/>
                <a:gd name="T8" fmla="*/ 0 w 387"/>
                <a:gd name="T9" fmla="*/ 65 h 65"/>
              </a:gdLst>
              <a:ahLst/>
              <a:cxnLst>
                <a:cxn ang="0">
                  <a:pos x="T0" y="T1"/>
                </a:cxn>
                <a:cxn ang="0">
                  <a:pos x="T2" y="T3"/>
                </a:cxn>
                <a:cxn ang="0">
                  <a:pos x="T4" y="T5"/>
                </a:cxn>
                <a:cxn ang="0">
                  <a:pos x="T6" y="T7"/>
                </a:cxn>
                <a:cxn ang="0">
                  <a:pos x="T8" y="T9"/>
                </a:cxn>
              </a:cxnLst>
              <a:rect l="0" t="0" r="r" b="b"/>
              <a:pathLst>
                <a:path w="387" h="65">
                  <a:moveTo>
                    <a:pt x="387" y="0"/>
                  </a:moveTo>
                  <a:lnTo>
                    <a:pt x="387" y="0"/>
                  </a:lnTo>
                  <a:lnTo>
                    <a:pt x="387" y="32"/>
                  </a:lnTo>
                  <a:lnTo>
                    <a:pt x="0" y="32"/>
                  </a:lnTo>
                  <a:lnTo>
                    <a:pt x="0" y="65"/>
                  </a:lnTo>
                </a:path>
              </a:pathLst>
            </a:custGeom>
            <a:noFill/>
            <a:ln w="317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96">
              <a:extLst>
                <a:ext uri="{FF2B5EF4-FFF2-40B4-BE49-F238E27FC236}">
                  <a16:creationId xmlns:a16="http://schemas.microsoft.com/office/drawing/2014/main" id="{B23381D6-8AB4-4D0E-93DC-182CEB515C7E}"/>
                </a:ext>
              </a:extLst>
            </p:cNvPr>
            <p:cNvSpPr>
              <a:spLocks noChangeArrowheads="1"/>
            </p:cNvSpPr>
            <p:nvPr/>
          </p:nvSpPr>
          <p:spPr bwMode="auto">
            <a:xfrm>
              <a:off x="2179" y="1415"/>
              <a:ext cx="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8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grpSp>
      <p:sp>
        <p:nvSpPr>
          <p:cNvPr id="212" name="TextBox 211">
            <a:extLst>
              <a:ext uri="{FF2B5EF4-FFF2-40B4-BE49-F238E27FC236}">
                <a16:creationId xmlns:a16="http://schemas.microsoft.com/office/drawing/2014/main" id="{921ECA5E-FE54-4102-A40B-56E2694718A1}"/>
              </a:ext>
            </a:extLst>
          </p:cNvPr>
          <p:cNvSpPr txBox="1"/>
          <p:nvPr/>
        </p:nvSpPr>
        <p:spPr>
          <a:xfrm>
            <a:off x="846667" y="1569193"/>
            <a:ext cx="10498666" cy="492443"/>
          </a:xfrm>
          <a:prstGeom prst="rect">
            <a:avLst/>
          </a:prstGeom>
          <a:noFill/>
        </p:spPr>
        <p:txBody>
          <a:bodyPr wrap="square" rtlCol="0">
            <a:spAutoFit/>
          </a:bodyPr>
          <a:lstStyle/>
          <a:p>
            <a:pPr algn="ctr"/>
            <a:r>
              <a:rPr lang="en-US" sz="2600" dirty="0"/>
              <a:t>IPF Susceptibility &amp; </a:t>
            </a:r>
            <a:r>
              <a:rPr lang="en-US" sz="2600" dirty="0">
                <a:solidFill>
                  <a:schemeClr val="accent3"/>
                </a:solidFill>
              </a:rPr>
              <a:t>Survival SNPs </a:t>
            </a:r>
            <a:r>
              <a:rPr lang="en-US" sz="2600" dirty="0">
                <a:solidFill>
                  <a:srgbClr val="008000"/>
                </a:solidFill>
              </a:rPr>
              <a:t>in Functional/Regulatory Regions</a:t>
            </a:r>
          </a:p>
        </p:txBody>
      </p:sp>
      <p:sp>
        <p:nvSpPr>
          <p:cNvPr id="213" name="TextBox 212">
            <a:extLst>
              <a:ext uri="{FF2B5EF4-FFF2-40B4-BE49-F238E27FC236}">
                <a16:creationId xmlns:a16="http://schemas.microsoft.com/office/drawing/2014/main" id="{50E2D27D-676E-4335-9247-F5C2818AF1AF}"/>
              </a:ext>
            </a:extLst>
          </p:cNvPr>
          <p:cNvSpPr txBox="1"/>
          <p:nvPr/>
        </p:nvSpPr>
        <p:spPr>
          <a:xfrm>
            <a:off x="1761684" y="2156877"/>
            <a:ext cx="2383544" cy="535531"/>
          </a:xfrm>
          <a:prstGeom prst="rect">
            <a:avLst/>
          </a:prstGeom>
          <a:noFill/>
        </p:spPr>
        <p:txBody>
          <a:bodyPr wrap="square" rtlCol="0">
            <a:spAutoFit/>
          </a:bodyPr>
          <a:lstStyle/>
          <a:p>
            <a:pPr algn="ctr">
              <a:lnSpc>
                <a:spcPct val="90000"/>
              </a:lnSpc>
            </a:pPr>
            <a:r>
              <a:rPr lang="en-US" sz="1600" b="1" dirty="0">
                <a:solidFill>
                  <a:srgbClr val="008000"/>
                </a:solidFill>
              </a:rPr>
              <a:t>Promoter</a:t>
            </a:r>
          </a:p>
          <a:p>
            <a:pPr algn="ctr">
              <a:lnSpc>
                <a:spcPct val="90000"/>
              </a:lnSpc>
            </a:pPr>
            <a:r>
              <a:rPr lang="en-US" sz="1600" b="1" dirty="0">
                <a:solidFill>
                  <a:srgbClr val="008000"/>
                </a:solidFill>
              </a:rPr>
              <a:t>Long and Short Isoform</a:t>
            </a:r>
          </a:p>
        </p:txBody>
      </p:sp>
      <p:sp>
        <p:nvSpPr>
          <p:cNvPr id="214" name="TextBox 213">
            <a:extLst>
              <a:ext uri="{FF2B5EF4-FFF2-40B4-BE49-F238E27FC236}">
                <a16:creationId xmlns:a16="http://schemas.microsoft.com/office/drawing/2014/main" id="{8F4EFAF8-FCF0-4B3F-9615-25AC7A655447}"/>
              </a:ext>
            </a:extLst>
          </p:cNvPr>
          <p:cNvSpPr txBox="1"/>
          <p:nvPr/>
        </p:nvSpPr>
        <p:spPr>
          <a:xfrm>
            <a:off x="5740622" y="2378476"/>
            <a:ext cx="952413" cy="313932"/>
          </a:xfrm>
          <a:prstGeom prst="rect">
            <a:avLst/>
          </a:prstGeom>
          <a:noFill/>
        </p:spPr>
        <p:txBody>
          <a:bodyPr wrap="square" rtlCol="0">
            <a:spAutoFit/>
          </a:bodyPr>
          <a:lstStyle/>
          <a:p>
            <a:pPr algn="ctr">
              <a:lnSpc>
                <a:spcPct val="90000"/>
              </a:lnSpc>
            </a:pPr>
            <a:r>
              <a:rPr lang="en-US" sz="1600" b="1" dirty="0">
                <a:solidFill>
                  <a:srgbClr val="008000"/>
                </a:solidFill>
              </a:rPr>
              <a:t>Exon</a:t>
            </a:r>
          </a:p>
        </p:txBody>
      </p:sp>
      <p:sp>
        <p:nvSpPr>
          <p:cNvPr id="215" name="TextBox 214">
            <a:extLst>
              <a:ext uri="{FF2B5EF4-FFF2-40B4-BE49-F238E27FC236}">
                <a16:creationId xmlns:a16="http://schemas.microsoft.com/office/drawing/2014/main" id="{39E1E9A7-7434-40A3-850D-1CEF6C4BB7C3}"/>
              </a:ext>
            </a:extLst>
          </p:cNvPr>
          <p:cNvSpPr txBox="1"/>
          <p:nvPr/>
        </p:nvSpPr>
        <p:spPr>
          <a:xfrm>
            <a:off x="6849180" y="2378476"/>
            <a:ext cx="1153672" cy="313932"/>
          </a:xfrm>
          <a:prstGeom prst="rect">
            <a:avLst/>
          </a:prstGeom>
          <a:noFill/>
        </p:spPr>
        <p:txBody>
          <a:bodyPr wrap="square" rtlCol="0">
            <a:spAutoFit/>
          </a:bodyPr>
          <a:lstStyle/>
          <a:p>
            <a:pPr algn="ctr">
              <a:lnSpc>
                <a:spcPct val="90000"/>
              </a:lnSpc>
            </a:pPr>
            <a:r>
              <a:rPr lang="en-US" sz="1600" b="1" dirty="0">
                <a:solidFill>
                  <a:srgbClr val="008000"/>
                </a:solidFill>
              </a:rPr>
              <a:t>Intronic</a:t>
            </a:r>
          </a:p>
        </p:txBody>
      </p:sp>
      <p:sp>
        <p:nvSpPr>
          <p:cNvPr id="216" name="TextBox 215">
            <a:extLst>
              <a:ext uri="{FF2B5EF4-FFF2-40B4-BE49-F238E27FC236}">
                <a16:creationId xmlns:a16="http://schemas.microsoft.com/office/drawing/2014/main" id="{E5D55956-5595-47EF-8C00-F97F9DBA2188}"/>
              </a:ext>
            </a:extLst>
          </p:cNvPr>
          <p:cNvSpPr txBox="1"/>
          <p:nvPr/>
        </p:nvSpPr>
        <p:spPr>
          <a:xfrm>
            <a:off x="9250275" y="2378476"/>
            <a:ext cx="1272295" cy="313932"/>
          </a:xfrm>
          <a:prstGeom prst="rect">
            <a:avLst/>
          </a:prstGeom>
          <a:noFill/>
        </p:spPr>
        <p:txBody>
          <a:bodyPr wrap="square" rtlCol="0">
            <a:spAutoFit/>
          </a:bodyPr>
          <a:lstStyle/>
          <a:p>
            <a:pPr algn="ctr">
              <a:lnSpc>
                <a:spcPct val="90000"/>
              </a:lnSpc>
            </a:pPr>
            <a:r>
              <a:rPr lang="en-US" sz="1600" b="1" dirty="0">
                <a:solidFill>
                  <a:srgbClr val="008000"/>
                </a:solidFill>
              </a:rPr>
              <a:t>miRNA site</a:t>
            </a:r>
          </a:p>
        </p:txBody>
      </p:sp>
      <p:sp>
        <p:nvSpPr>
          <p:cNvPr id="217" name="TextBox 216">
            <a:extLst>
              <a:ext uri="{FF2B5EF4-FFF2-40B4-BE49-F238E27FC236}">
                <a16:creationId xmlns:a16="http://schemas.microsoft.com/office/drawing/2014/main" id="{76729FCD-4C3E-43E1-A189-004885D657DB}"/>
              </a:ext>
            </a:extLst>
          </p:cNvPr>
          <p:cNvSpPr txBox="1"/>
          <p:nvPr/>
        </p:nvSpPr>
        <p:spPr>
          <a:xfrm>
            <a:off x="4290748" y="2802983"/>
            <a:ext cx="1349287" cy="535531"/>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rPr>
              <a:t>Short Isoform</a:t>
            </a:r>
          </a:p>
          <a:p>
            <a:pPr algn="ctr">
              <a:lnSpc>
                <a:spcPct val="90000"/>
              </a:lnSpc>
            </a:pPr>
            <a:r>
              <a:rPr lang="en-US" sz="1600" b="1" dirty="0">
                <a:solidFill>
                  <a:schemeClr val="tx1">
                    <a:lumMod val="65000"/>
                    <a:lumOff val="35000"/>
                  </a:schemeClr>
                </a:solidFill>
              </a:rPr>
              <a:t>Alt Exon</a:t>
            </a:r>
          </a:p>
        </p:txBody>
      </p:sp>
      <p:sp>
        <p:nvSpPr>
          <p:cNvPr id="218" name="TextBox 217">
            <a:extLst>
              <a:ext uri="{FF2B5EF4-FFF2-40B4-BE49-F238E27FC236}">
                <a16:creationId xmlns:a16="http://schemas.microsoft.com/office/drawing/2014/main" id="{666A4ABB-DAC5-45F8-BAA2-D61F634490EA}"/>
              </a:ext>
            </a:extLst>
          </p:cNvPr>
          <p:cNvSpPr txBox="1"/>
          <p:nvPr/>
        </p:nvSpPr>
        <p:spPr>
          <a:xfrm>
            <a:off x="1557380" y="3557654"/>
            <a:ext cx="1349287" cy="313932"/>
          </a:xfrm>
          <a:prstGeom prst="rect">
            <a:avLst/>
          </a:prstGeom>
          <a:noFill/>
        </p:spPr>
        <p:txBody>
          <a:bodyPr wrap="square" rtlCol="0">
            <a:spAutoFit/>
          </a:bodyPr>
          <a:lstStyle/>
          <a:p>
            <a:pPr algn="ctr">
              <a:lnSpc>
                <a:spcPct val="90000"/>
              </a:lnSpc>
            </a:pPr>
            <a:r>
              <a:rPr lang="en-US" sz="1600" dirty="0">
                <a:solidFill>
                  <a:schemeClr val="tx1">
                    <a:lumMod val="65000"/>
                    <a:lumOff val="35000"/>
                  </a:schemeClr>
                </a:solidFill>
              </a:rPr>
              <a:t>5’UTR</a:t>
            </a:r>
          </a:p>
        </p:txBody>
      </p:sp>
      <p:sp>
        <p:nvSpPr>
          <p:cNvPr id="219" name="TextBox 218">
            <a:extLst>
              <a:ext uri="{FF2B5EF4-FFF2-40B4-BE49-F238E27FC236}">
                <a16:creationId xmlns:a16="http://schemas.microsoft.com/office/drawing/2014/main" id="{FBBEE0D2-BAD0-4A23-8943-BE5AF2F13260}"/>
              </a:ext>
            </a:extLst>
          </p:cNvPr>
          <p:cNvSpPr txBox="1"/>
          <p:nvPr/>
        </p:nvSpPr>
        <p:spPr>
          <a:xfrm>
            <a:off x="9318406" y="3557654"/>
            <a:ext cx="1349287" cy="313932"/>
          </a:xfrm>
          <a:prstGeom prst="rect">
            <a:avLst/>
          </a:prstGeom>
          <a:noFill/>
        </p:spPr>
        <p:txBody>
          <a:bodyPr wrap="square" rtlCol="0">
            <a:spAutoFit/>
          </a:bodyPr>
          <a:lstStyle/>
          <a:p>
            <a:pPr algn="ctr">
              <a:lnSpc>
                <a:spcPct val="90000"/>
              </a:lnSpc>
            </a:pPr>
            <a:r>
              <a:rPr lang="en-US" sz="1600" dirty="0">
                <a:solidFill>
                  <a:schemeClr val="tx1">
                    <a:lumMod val="65000"/>
                    <a:lumOff val="35000"/>
                  </a:schemeClr>
                </a:solidFill>
              </a:rPr>
              <a:t>3’UTR</a:t>
            </a:r>
          </a:p>
        </p:txBody>
      </p:sp>
      <p:sp>
        <p:nvSpPr>
          <p:cNvPr id="220" name="TextBox 219">
            <a:extLst>
              <a:ext uri="{FF2B5EF4-FFF2-40B4-BE49-F238E27FC236}">
                <a16:creationId xmlns:a16="http://schemas.microsoft.com/office/drawing/2014/main" id="{C8E4EAD2-0463-4F4D-85CF-4CB1EA1BA0B9}"/>
              </a:ext>
            </a:extLst>
          </p:cNvPr>
          <p:cNvSpPr txBox="1"/>
          <p:nvPr/>
        </p:nvSpPr>
        <p:spPr>
          <a:xfrm>
            <a:off x="1028304" y="3283345"/>
            <a:ext cx="1349287" cy="313932"/>
          </a:xfrm>
          <a:prstGeom prst="rect">
            <a:avLst/>
          </a:prstGeom>
          <a:noFill/>
        </p:spPr>
        <p:txBody>
          <a:bodyPr wrap="square" rtlCol="0">
            <a:spAutoFit/>
          </a:bodyPr>
          <a:lstStyle/>
          <a:p>
            <a:pPr algn="ctr">
              <a:lnSpc>
                <a:spcPct val="90000"/>
              </a:lnSpc>
            </a:pPr>
            <a:r>
              <a:rPr lang="en-US" sz="1600">
                <a:solidFill>
                  <a:schemeClr val="tx1">
                    <a:lumMod val="65000"/>
                    <a:lumOff val="35000"/>
                  </a:schemeClr>
                </a:solidFill>
              </a:rPr>
              <a:t>1331500</a:t>
            </a:r>
            <a:endParaRPr lang="en-US" sz="1600" dirty="0">
              <a:solidFill>
                <a:schemeClr val="tx1">
                  <a:lumMod val="65000"/>
                  <a:lumOff val="35000"/>
                </a:schemeClr>
              </a:solidFill>
            </a:endParaRPr>
          </a:p>
        </p:txBody>
      </p:sp>
      <p:sp>
        <p:nvSpPr>
          <p:cNvPr id="221" name="TextBox 220">
            <a:extLst>
              <a:ext uri="{FF2B5EF4-FFF2-40B4-BE49-F238E27FC236}">
                <a16:creationId xmlns:a16="http://schemas.microsoft.com/office/drawing/2014/main" id="{BA27BCEC-E890-4147-84D6-BC7D99CEF4E6}"/>
              </a:ext>
            </a:extLst>
          </p:cNvPr>
          <p:cNvSpPr txBox="1"/>
          <p:nvPr/>
        </p:nvSpPr>
        <p:spPr>
          <a:xfrm>
            <a:off x="9985419" y="3084324"/>
            <a:ext cx="1349287" cy="535531"/>
          </a:xfrm>
          <a:prstGeom prst="rect">
            <a:avLst/>
          </a:prstGeom>
          <a:noFill/>
        </p:spPr>
        <p:txBody>
          <a:bodyPr wrap="square" rtlCol="0">
            <a:spAutoFit/>
          </a:bodyPr>
          <a:lstStyle/>
          <a:p>
            <a:pPr algn="ctr">
              <a:lnSpc>
                <a:spcPct val="90000"/>
              </a:lnSpc>
            </a:pPr>
            <a:r>
              <a:rPr lang="en-US" sz="1600">
                <a:solidFill>
                  <a:schemeClr val="tx1">
                    <a:lumMod val="65000"/>
                    <a:lumOff val="35000"/>
                  </a:schemeClr>
                </a:solidFill>
              </a:rPr>
              <a:t>Ch11 </a:t>
            </a:r>
            <a:r>
              <a:rPr lang="en-US" sz="1600" dirty="0">
                <a:solidFill>
                  <a:schemeClr val="tx1">
                    <a:lumMod val="65000"/>
                    <a:lumOff val="35000"/>
                  </a:schemeClr>
                </a:solidFill>
              </a:rPr>
              <a:t>pos</a:t>
            </a:r>
          </a:p>
          <a:p>
            <a:pPr algn="ctr">
              <a:lnSpc>
                <a:spcPct val="90000"/>
              </a:lnSpc>
            </a:pPr>
            <a:r>
              <a:rPr lang="en-US" sz="1600">
                <a:solidFill>
                  <a:schemeClr val="tx1">
                    <a:lumMod val="65000"/>
                    <a:lumOff val="35000"/>
                  </a:schemeClr>
                </a:solidFill>
              </a:rPr>
              <a:t>1295000</a:t>
            </a:r>
            <a:endParaRPr lang="en-US" sz="1600" dirty="0">
              <a:solidFill>
                <a:schemeClr val="tx1">
                  <a:lumMod val="65000"/>
                  <a:lumOff val="35000"/>
                </a:schemeClr>
              </a:solidFill>
            </a:endParaRPr>
          </a:p>
        </p:txBody>
      </p:sp>
      <p:sp>
        <p:nvSpPr>
          <p:cNvPr id="224" name="TextBox 223">
            <a:extLst>
              <a:ext uri="{FF2B5EF4-FFF2-40B4-BE49-F238E27FC236}">
                <a16:creationId xmlns:a16="http://schemas.microsoft.com/office/drawing/2014/main" id="{73B0E1A7-1D33-4239-B24F-D27C4E24EA38}"/>
              </a:ext>
            </a:extLst>
          </p:cNvPr>
          <p:cNvSpPr txBox="1"/>
          <p:nvPr/>
        </p:nvSpPr>
        <p:spPr>
          <a:xfrm>
            <a:off x="1875278" y="2649871"/>
            <a:ext cx="1142913" cy="535531"/>
          </a:xfrm>
          <a:prstGeom prst="rect">
            <a:avLst/>
          </a:prstGeom>
          <a:noFill/>
        </p:spPr>
        <p:txBody>
          <a:bodyPr wrap="square" rtlCol="0">
            <a:spAutoFit/>
          </a:bodyPr>
          <a:lstStyle/>
          <a:p>
            <a:pPr algn="ctr">
              <a:lnSpc>
                <a:spcPct val="90000"/>
              </a:lnSpc>
            </a:pPr>
            <a:r>
              <a:rPr lang="en-US" sz="1600" b="1" dirty="0">
                <a:solidFill>
                  <a:srgbClr val="629DD0"/>
                </a:solidFill>
              </a:rPr>
              <a:t>rs5743854</a:t>
            </a:r>
          </a:p>
          <a:p>
            <a:pPr algn="ctr">
              <a:lnSpc>
                <a:spcPct val="90000"/>
              </a:lnSpc>
            </a:pPr>
            <a:r>
              <a:rPr lang="en-US" sz="1600" b="1" dirty="0">
                <a:solidFill>
                  <a:srgbClr val="629DD0"/>
                </a:solidFill>
              </a:rPr>
              <a:t>rs5743852</a:t>
            </a:r>
          </a:p>
        </p:txBody>
      </p:sp>
      <p:sp>
        <p:nvSpPr>
          <p:cNvPr id="225" name="TextBox 224">
            <a:extLst>
              <a:ext uri="{FF2B5EF4-FFF2-40B4-BE49-F238E27FC236}">
                <a16:creationId xmlns:a16="http://schemas.microsoft.com/office/drawing/2014/main" id="{F2D1348C-22D6-4926-88D3-1B4F6A48350F}"/>
              </a:ext>
            </a:extLst>
          </p:cNvPr>
          <p:cNvSpPr txBox="1"/>
          <p:nvPr/>
        </p:nvSpPr>
        <p:spPr>
          <a:xfrm>
            <a:off x="3049676" y="2649871"/>
            <a:ext cx="1142913" cy="535531"/>
          </a:xfrm>
          <a:prstGeom prst="rect">
            <a:avLst/>
          </a:prstGeom>
          <a:noFill/>
        </p:spPr>
        <p:txBody>
          <a:bodyPr wrap="square" rtlCol="0">
            <a:spAutoFit/>
          </a:bodyPr>
          <a:lstStyle/>
          <a:p>
            <a:pPr algn="ctr">
              <a:lnSpc>
                <a:spcPct val="90000"/>
              </a:lnSpc>
            </a:pPr>
            <a:r>
              <a:rPr lang="en-US" sz="1600" b="1" dirty="0">
                <a:solidFill>
                  <a:srgbClr val="629DD0"/>
                </a:solidFill>
              </a:rPr>
              <a:t>rs5743894</a:t>
            </a:r>
          </a:p>
          <a:p>
            <a:pPr algn="ctr">
              <a:lnSpc>
                <a:spcPct val="90000"/>
              </a:lnSpc>
            </a:pPr>
            <a:r>
              <a:rPr lang="en-US" sz="1600" b="1" dirty="0">
                <a:solidFill>
                  <a:srgbClr val="629DD0"/>
                </a:solidFill>
              </a:rPr>
              <a:t>rs5743890</a:t>
            </a:r>
          </a:p>
        </p:txBody>
      </p:sp>
      <p:sp>
        <p:nvSpPr>
          <p:cNvPr id="226" name="TextBox 225">
            <a:extLst>
              <a:ext uri="{FF2B5EF4-FFF2-40B4-BE49-F238E27FC236}">
                <a16:creationId xmlns:a16="http://schemas.microsoft.com/office/drawing/2014/main" id="{D2030CA3-BAF9-4CEE-9075-8664DB1CC6F6}"/>
              </a:ext>
            </a:extLst>
          </p:cNvPr>
          <p:cNvSpPr txBox="1"/>
          <p:nvPr/>
        </p:nvSpPr>
        <p:spPr>
          <a:xfrm>
            <a:off x="5686426" y="2649871"/>
            <a:ext cx="1142913" cy="313932"/>
          </a:xfrm>
          <a:prstGeom prst="rect">
            <a:avLst/>
          </a:prstGeom>
          <a:noFill/>
        </p:spPr>
        <p:txBody>
          <a:bodyPr wrap="square" rtlCol="0">
            <a:spAutoFit/>
          </a:bodyPr>
          <a:lstStyle/>
          <a:p>
            <a:pPr algn="ctr">
              <a:lnSpc>
                <a:spcPct val="90000"/>
              </a:lnSpc>
            </a:pPr>
            <a:r>
              <a:rPr lang="en-US" sz="1600" b="1" dirty="0">
                <a:solidFill>
                  <a:srgbClr val="629DD0"/>
                </a:solidFill>
              </a:rPr>
              <a:t>rs3750920</a:t>
            </a:r>
          </a:p>
        </p:txBody>
      </p:sp>
      <p:sp>
        <p:nvSpPr>
          <p:cNvPr id="227" name="TextBox 226">
            <a:extLst>
              <a:ext uri="{FF2B5EF4-FFF2-40B4-BE49-F238E27FC236}">
                <a16:creationId xmlns:a16="http://schemas.microsoft.com/office/drawing/2014/main" id="{4C3945EC-9D69-447D-A05A-DB81F8E91B03}"/>
              </a:ext>
            </a:extLst>
          </p:cNvPr>
          <p:cNvSpPr txBox="1"/>
          <p:nvPr/>
        </p:nvSpPr>
        <p:spPr>
          <a:xfrm>
            <a:off x="6637337" y="2649871"/>
            <a:ext cx="1457593" cy="535531"/>
          </a:xfrm>
          <a:prstGeom prst="rect">
            <a:avLst/>
          </a:prstGeom>
          <a:noFill/>
        </p:spPr>
        <p:txBody>
          <a:bodyPr wrap="square" rtlCol="0">
            <a:spAutoFit/>
          </a:bodyPr>
          <a:lstStyle/>
          <a:p>
            <a:pPr algn="ctr">
              <a:lnSpc>
                <a:spcPct val="90000"/>
              </a:lnSpc>
            </a:pPr>
            <a:r>
              <a:rPr lang="en-US" sz="1600" b="1" dirty="0"/>
              <a:t>77 </a:t>
            </a:r>
            <a:r>
              <a:rPr lang="en-US" sz="1600" b="1" dirty="0" err="1"/>
              <a:t>bp</a:t>
            </a:r>
            <a:r>
              <a:rPr lang="en-US" sz="1600" b="1" dirty="0"/>
              <a:t> SSR</a:t>
            </a:r>
          </a:p>
          <a:p>
            <a:pPr algn="ctr">
              <a:lnSpc>
                <a:spcPct val="90000"/>
              </a:lnSpc>
            </a:pPr>
            <a:r>
              <a:rPr lang="en-US" sz="1600" b="1"/>
              <a:t>rs183721096</a:t>
            </a:r>
            <a:endParaRPr lang="en-US" sz="1600" b="1" dirty="0"/>
          </a:p>
        </p:txBody>
      </p:sp>
      <p:sp>
        <p:nvSpPr>
          <p:cNvPr id="228" name="TextBox 227">
            <a:extLst>
              <a:ext uri="{FF2B5EF4-FFF2-40B4-BE49-F238E27FC236}">
                <a16:creationId xmlns:a16="http://schemas.microsoft.com/office/drawing/2014/main" id="{7876296A-A799-4C32-ADAB-8A27564A4067}"/>
              </a:ext>
            </a:extLst>
          </p:cNvPr>
          <p:cNvSpPr txBox="1"/>
          <p:nvPr/>
        </p:nvSpPr>
        <p:spPr>
          <a:xfrm>
            <a:off x="9314966" y="2649871"/>
            <a:ext cx="1142913" cy="535531"/>
          </a:xfrm>
          <a:prstGeom prst="rect">
            <a:avLst/>
          </a:prstGeom>
          <a:noFill/>
        </p:spPr>
        <p:txBody>
          <a:bodyPr wrap="square" rtlCol="0">
            <a:spAutoFit/>
          </a:bodyPr>
          <a:lstStyle/>
          <a:p>
            <a:pPr algn="ctr">
              <a:lnSpc>
                <a:spcPct val="90000"/>
              </a:lnSpc>
            </a:pPr>
            <a:r>
              <a:rPr lang="en-US" sz="1600" b="1">
                <a:solidFill>
                  <a:srgbClr val="629DD0"/>
                </a:solidFill>
              </a:rPr>
              <a:t>rs3168046</a:t>
            </a:r>
            <a:endParaRPr lang="en-US" sz="1600" b="1" dirty="0">
              <a:solidFill>
                <a:srgbClr val="629DD0"/>
              </a:solidFill>
            </a:endParaRPr>
          </a:p>
          <a:p>
            <a:pPr algn="ctr">
              <a:lnSpc>
                <a:spcPct val="90000"/>
              </a:lnSpc>
            </a:pPr>
            <a:r>
              <a:rPr lang="en-US" sz="1600" b="1" dirty="0">
                <a:solidFill>
                  <a:srgbClr val="629DD0"/>
                </a:solidFill>
              </a:rPr>
              <a:t>rs5744034</a:t>
            </a:r>
          </a:p>
        </p:txBody>
      </p:sp>
    </p:spTree>
    <p:extLst>
      <p:ext uri="{BB962C8B-B14F-4D97-AF65-F5344CB8AC3E}">
        <p14:creationId xmlns:p14="http://schemas.microsoft.com/office/powerpoint/2010/main" val="17952992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5080-9BD1-4DBA-B222-78EB9BEACF07}"/>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8C3BB8C-9039-4678-8699-F58226DF0DB3}"/>
              </a:ext>
            </a:extLst>
          </p:cNvPr>
          <p:cNvSpPr>
            <a:spLocks noGrp="1"/>
          </p:cNvSpPr>
          <p:nvPr>
            <p:ph idx="1"/>
          </p:nvPr>
        </p:nvSpPr>
        <p:spPr/>
        <p:txBody>
          <a:bodyPr/>
          <a:lstStyle/>
          <a:p>
            <a:r>
              <a:rPr lang="en-US" dirty="0"/>
              <a:t>Genotype counts/frequencies compared using Chi-square or Fishers exact test</a:t>
            </a:r>
          </a:p>
          <a:p>
            <a:pPr>
              <a:spcBef>
                <a:spcPts val="1200"/>
              </a:spcBef>
            </a:pPr>
            <a:r>
              <a:rPr lang="en-US" dirty="0"/>
              <a:t>Drug-gene interaction tested with multivariable Cox regression model with interaction term </a:t>
            </a:r>
          </a:p>
          <a:p>
            <a:pPr lvl="1">
              <a:spcBef>
                <a:spcPts val="600"/>
              </a:spcBef>
            </a:pPr>
            <a:r>
              <a:rPr lang="en-US" dirty="0" err="1"/>
              <a:t>p</a:t>
            </a:r>
            <a:r>
              <a:rPr lang="en-US" baseline="-25000" dirty="0" err="1"/>
              <a:t>interaction</a:t>
            </a:r>
            <a:r>
              <a:rPr lang="en-US" dirty="0"/>
              <a:t>&lt;0.01 considered significant based on Bonferroni correction</a:t>
            </a:r>
          </a:p>
          <a:p>
            <a:pPr>
              <a:spcBef>
                <a:spcPts val="1200"/>
              </a:spcBef>
            </a:pPr>
            <a:r>
              <a:rPr lang="en-US" dirty="0"/>
              <a:t>Composite endpoint used</a:t>
            </a:r>
          </a:p>
          <a:p>
            <a:pPr lvl="1">
              <a:spcBef>
                <a:spcPts val="600"/>
              </a:spcBef>
            </a:pPr>
            <a:r>
              <a:rPr lang="en-US" dirty="0"/>
              <a:t>death, hospitalization, transplant or ≥10% decline in FVC</a:t>
            </a:r>
          </a:p>
          <a:p>
            <a:pPr>
              <a:spcBef>
                <a:spcPts val="1200"/>
              </a:spcBef>
            </a:pPr>
            <a:r>
              <a:rPr lang="en-US" dirty="0"/>
              <a:t>Based on SNP distributions, additive model used for rs3750920 (</a:t>
            </a:r>
            <a:r>
              <a:rPr lang="en-US" i="1" dirty="0"/>
              <a:t>TOLLIP</a:t>
            </a:r>
            <a:r>
              <a:rPr lang="en-US" dirty="0"/>
              <a:t>) and dominant models used for all other SNPs</a:t>
            </a:r>
          </a:p>
        </p:txBody>
      </p:sp>
      <p:sp>
        <p:nvSpPr>
          <p:cNvPr id="4" name="Text Placeholder 3">
            <a:extLst>
              <a:ext uri="{FF2B5EF4-FFF2-40B4-BE49-F238E27FC236}">
                <a16:creationId xmlns:a16="http://schemas.microsoft.com/office/drawing/2014/main" id="{D3C2B79A-B5C3-4603-A2E4-A5A1E7531329}"/>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spTree>
    <p:extLst>
      <p:ext uri="{BB962C8B-B14F-4D97-AF65-F5344CB8AC3E}">
        <p14:creationId xmlns:p14="http://schemas.microsoft.com/office/powerpoint/2010/main" val="1700097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0BC5-7595-4F73-AC5B-F00758FBFAC4}"/>
              </a:ext>
            </a:extLst>
          </p:cNvPr>
          <p:cNvSpPr>
            <a:spLocks noGrp="1"/>
          </p:cNvSpPr>
          <p:nvPr>
            <p:ph type="title"/>
          </p:nvPr>
        </p:nvSpPr>
        <p:spPr/>
        <p:txBody>
          <a:bodyPr/>
          <a:lstStyle/>
          <a:p>
            <a:r>
              <a:rPr lang="en-US" dirty="0"/>
              <a:t>Result</a:t>
            </a:r>
          </a:p>
        </p:txBody>
      </p:sp>
      <p:sp>
        <p:nvSpPr>
          <p:cNvPr id="4" name="Text Placeholder 3">
            <a:extLst>
              <a:ext uri="{FF2B5EF4-FFF2-40B4-BE49-F238E27FC236}">
                <a16:creationId xmlns:a16="http://schemas.microsoft.com/office/drawing/2014/main" id="{DC350321-EDD6-41A1-8D12-31852C3987F5}"/>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sp>
        <p:nvSpPr>
          <p:cNvPr id="7" name="TextBox 6">
            <a:extLst>
              <a:ext uri="{FF2B5EF4-FFF2-40B4-BE49-F238E27FC236}">
                <a16:creationId xmlns:a16="http://schemas.microsoft.com/office/drawing/2014/main" id="{151EC9E3-D13C-433A-BCE5-8FCF78A4DC02}"/>
              </a:ext>
            </a:extLst>
          </p:cNvPr>
          <p:cNvSpPr txBox="1"/>
          <p:nvPr/>
        </p:nvSpPr>
        <p:spPr>
          <a:xfrm>
            <a:off x="4352402" y="991082"/>
            <a:ext cx="3487197" cy="408623"/>
          </a:xfrm>
          <a:prstGeom prst="roundRect">
            <a:avLst/>
          </a:prstGeom>
          <a:solidFill>
            <a:schemeClr val="accent5"/>
          </a:solidFill>
          <a:ln>
            <a:noFill/>
          </a:ln>
        </p:spPr>
        <p:txBody>
          <a:bodyPr wrap="square" rtlCol="0" anchor="ctr">
            <a:spAutoFit/>
          </a:bodyPr>
          <a:lstStyle/>
          <a:p>
            <a:r>
              <a:rPr lang="en-US" b="1">
                <a:solidFill>
                  <a:schemeClr val="bg1"/>
                </a:solidFill>
              </a:rPr>
              <a:t>341 </a:t>
            </a:r>
            <a:r>
              <a:rPr lang="en-US" b="1" dirty="0">
                <a:solidFill>
                  <a:schemeClr val="bg1"/>
                </a:solidFill>
              </a:rPr>
              <a:t>patients enrolled in PANTHER </a:t>
            </a:r>
          </a:p>
        </p:txBody>
      </p:sp>
      <p:sp>
        <p:nvSpPr>
          <p:cNvPr id="8" name="TextBox 7">
            <a:extLst>
              <a:ext uri="{FF2B5EF4-FFF2-40B4-BE49-F238E27FC236}">
                <a16:creationId xmlns:a16="http://schemas.microsoft.com/office/drawing/2014/main" id="{87971BDE-001B-4399-9D6F-43B3BA2C3E1F}"/>
              </a:ext>
            </a:extLst>
          </p:cNvPr>
          <p:cNvSpPr txBox="1"/>
          <p:nvPr/>
        </p:nvSpPr>
        <p:spPr>
          <a:xfrm>
            <a:off x="6900337" y="1612743"/>
            <a:ext cx="3779273" cy="640080"/>
          </a:xfrm>
          <a:prstGeom prst="roundRect">
            <a:avLst/>
          </a:prstGeom>
          <a:solidFill>
            <a:schemeClr val="accent5"/>
          </a:solidFill>
          <a:ln>
            <a:noFill/>
          </a:ln>
        </p:spPr>
        <p:txBody>
          <a:bodyPr wrap="square" rtlCol="0" anchor="ctr">
            <a:spAutoFit/>
          </a:bodyPr>
          <a:lstStyle/>
          <a:p>
            <a:pPr>
              <a:lnSpc>
                <a:spcPct val="90000"/>
              </a:lnSpc>
            </a:pPr>
            <a:r>
              <a:rPr lang="en-US" b="1" dirty="0">
                <a:solidFill>
                  <a:schemeClr val="bg1"/>
                </a:solidFill>
              </a:rPr>
              <a:t>26 patients identifying as Hispanic ethnicity or non-white race excluded</a:t>
            </a:r>
          </a:p>
        </p:txBody>
      </p:sp>
      <p:sp>
        <p:nvSpPr>
          <p:cNvPr id="10" name="TextBox 9">
            <a:extLst>
              <a:ext uri="{FF2B5EF4-FFF2-40B4-BE49-F238E27FC236}">
                <a16:creationId xmlns:a16="http://schemas.microsoft.com/office/drawing/2014/main" id="{349F62A0-605A-4F25-AC53-4A0174A36BF0}"/>
              </a:ext>
            </a:extLst>
          </p:cNvPr>
          <p:cNvSpPr txBox="1"/>
          <p:nvPr/>
        </p:nvSpPr>
        <p:spPr>
          <a:xfrm>
            <a:off x="4458493" y="2501009"/>
            <a:ext cx="3275015" cy="365760"/>
          </a:xfrm>
          <a:prstGeom prst="roundRect">
            <a:avLst/>
          </a:prstGeom>
          <a:solidFill>
            <a:schemeClr val="accent5"/>
          </a:solidFill>
          <a:ln>
            <a:noFill/>
          </a:ln>
        </p:spPr>
        <p:txBody>
          <a:bodyPr wrap="none" rtlCol="0" anchor="ctr">
            <a:spAutoFit/>
          </a:bodyPr>
          <a:lstStyle/>
          <a:p>
            <a:r>
              <a:rPr lang="en-US" b="1">
                <a:solidFill>
                  <a:schemeClr val="bg1"/>
                </a:solidFill>
              </a:rPr>
              <a:t>315 </a:t>
            </a:r>
            <a:r>
              <a:rPr lang="en-US" b="1" dirty="0">
                <a:solidFill>
                  <a:schemeClr val="bg1"/>
                </a:solidFill>
              </a:rPr>
              <a:t>patients eligible for analysis</a:t>
            </a:r>
          </a:p>
        </p:txBody>
      </p:sp>
      <p:sp>
        <p:nvSpPr>
          <p:cNvPr id="11" name="TextBox 10">
            <a:extLst>
              <a:ext uri="{FF2B5EF4-FFF2-40B4-BE49-F238E27FC236}">
                <a16:creationId xmlns:a16="http://schemas.microsoft.com/office/drawing/2014/main" id="{6C9E1A79-26D6-4B61-84CC-2582CDA2A2F0}"/>
              </a:ext>
            </a:extLst>
          </p:cNvPr>
          <p:cNvSpPr txBox="1"/>
          <p:nvPr/>
        </p:nvSpPr>
        <p:spPr>
          <a:xfrm>
            <a:off x="6900337" y="3101239"/>
            <a:ext cx="2917926" cy="653796"/>
          </a:xfrm>
          <a:prstGeom prst="roundRect">
            <a:avLst/>
          </a:prstGeom>
          <a:solidFill>
            <a:schemeClr val="accent5"/>
          </a:solidFill>
          <a:ln>
            <a:noFill/>
          </a:ln>
        </p:spPr>
        <p:txBody>
          <a:bodyPr wrap="square" rtlCol="0" anchor="ctr">
            <a:spAutoFit/>
          </a:bodyPr>
          <a:lstStyle/>
          <a:p>
            <a:pPr algn="ctr">
              <a:lnSpc>
                <a:spcPct val="90000"/>
              </a:lnSpc>
            </a:pPr>
            <a:r>
              <a:rPr lang="en-US" b="1" dirty="0">
                <a:solidFill>
                  <a:schemeClr val="bg1"/>
                </a:solidFill>
              </a:rPr>
              <a:t>161 patients did not enroll </a:t>
            </a:r>
          </a:p>
          <a:p>
            <a:pPr algn="ctr">
              <a:lnSpc>
                <a:spcPct val="90000"/>
              </a:lnSpc>
            </a:pPr>
            <a:r>
              <a:rPr lang="en-US" b="1" dirty="0">
                <a:solidFill>
                  <a:schemeClr val="bg1"/>
                </a:solidFill>
              </a:rPr>
              <a:t>in genetics sub-study</a:t>
            </a:r>
          </a:p>
        </p:txBody>
      </p:sp>
      <p:sp>
        <p:nvSpPr>
          <p:cNvPr id="13" name="TextBox 12">
            <a:extLst>
              <a:ext uri="{FF2B5EF4-FFF2-40B4-BE49-F238E27FC236}">
                <a16:creationId xmlns:a16="http://schemas.microsoft.com/office/drawing/2014/main" id="{34CBC52F-B864-491F-96DD-93239CFC3D04}"/>
              </a:ext>
            </a:extLst>
          </p:cNvPr>
          <p:cNvSpPr txBox="1"/>
          <p:nvPr/>
        </p:nvSpPr>
        <p:spPr>
          <a:xfrm>
            <a:off x="4818453" y="3982647"/>
            <a:ext cx="2555094" cy="548640"/>
          </a:xfrm>
          <a:prstGeom prst="roundRect">
            <a:avLst/>
          </a:prstGeom>
          <a:solidFill>
            <a:schemeClr val="accent5"/>
          </a:solidFill>
          <a:ln>
            <a:noFill/>
          </a:ln>
        </p:spPr>
        <p:txBody>
          <a:bodyPr wrap="square" rtlCol="0" anchor="ctr">
            <a:spAutoFit/>
          </a:bodyPr>
          <a:lstStyle>
            <a:defPPr>
              <a:defRPr lang="en-US"/>
            </a:defPPr>
            <a:lvl1pPr algn="ctr">
              <a:defRPr b="1">
                <a:solidFill>
                  <a:schemeClr val="bg1"/>
                </a:solidFill>
              </a:defRPr>
            </a:lvl1pPr>
          </a:lstStyle>
          <a:p>
            <a:pPr>
              <a:lnSpc>
                <a:spcPct val="90000"/>
              </a:lnSpc>
            </a:pPr>
            <a:r>
              <a:rPr lang="en-US" dirty="0"/>
              <a:t>154 patients enrolled </a:t>
            </a:r>
          </a:p>
          <a:p>
            <a:pPr>
              <a:lnSpc>
                <a:spcPct val="90000"/>
              </a:lnSpc>
            </a:pPr>
            <a:r>
              <a:rPr lang="en-US" dirty="0"/>
              <a:t>in genetics sub-study</a:t>
            </a:r>
          </a:p>
        </p:txBody>
      </p:sp>
      <p:sp>
        <p:nvSpPr>
          <p:cNvPr id="6" name="TextBox 5">
            <a:extLst>
              <a:ext uri="{FF2B5EF4-FFF2-40B4-BE49-F238E27FC236}">
                <a16:creationId xmlns:a16="http://schemas.microsoft.com/office/drawing/2014/main" id="{060FCEE5-9D73-4570-91C0-542718455516}"/>
              </a:ext>
            </a:extLst>
          </p:cNvPr>
          <p:cNvSpPr txBox="1"/>
          <p:nvPr/>
        </p:nvSpPr>
        <p:spPr>
          <a:xfrm>
            <a:off x="7888372" y="4870913"/>
            <a:ext cx="2461812"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40 assigned to PAN arm</a:t>
            </a:r>
          </a:p>
        </p:txBody>
      </p:sp>
      <p:sp>
        <p:nvSpPr>
          <p:cNvPr id="22" name="TextBox 21">
            <a:extLst>
              <a:ext uri="{FF2B5EF4-FFF2-40B4-BE49-F238E27FC236}">
                <a16:creationId xmlns:a16="http://schemas.microsoft.com/office/drawing/2014/main" id="{4164C467-6EDC-4C99-A8AB-41386AB75459}"/>
              </a:ext>
            </a:extLst>
          </p:cNvPr>
          <p:cNvSpPr txBox="1"/>
          <p:nvPr/>
        </p:nvSpPr>
        <p:spPr>
          <a:xfrm>
            <a:off x="1446282" y="4870913"/>
            <a:ext cx="2817495"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54 assigned to Placebo arm</a:t>
            </a:r>
          </a:p>
        </p:txBody>
      </p:sp>
      <p:grpSp>
        <p:nvGrpSpPr>
          <p:cNvPr id="38" name="Group 37">
            <a:extLst>
              <a:ext uri="{FF2B5EF4-FFF2-40B4-BE49-F238E27FC236}">
                <a16:creationId xmlns:a16="http://schemas.microsoft.com/office/drawing/2014/main" id="{0D357663-6624-44A0-A6A4-BA4F17BC2AA2}"/>
              </a:ext>
            </a:extLst>
          </p:cNvPr>
          <p:cNvGrpSpPr/>
          <p:nvPr/>
        </p:nvGrpSpPr>
        <p:grpSpPr>
          <a:xfrm>
            <a:off x="4852329" y="4870913"/>
            <a:ext cx="2487343" cy="953200"/>
            <a:chOff x="5037206" y="4870913"/>
            <a:chExt cx="2487343" cy="953200"/>
          </a:xfrm>
        </p:grpSpPr>
        <p:sp>
          <p:nvSpPr>
            <p:cNvPr id="26" name="TextBox 25">
              <a:extLst>
                <a:ext uri="{FF2B5EF4-FFF2-40B4-BE49-F238E27FC236}">
                  <a16:creationId xmlns:a16="http://schemas.microsoft.com/office/drawing/2014/main" id="{2CEC0AF1-BD6D-48D0-B99F-13D7131455A1}"/>
                </a:ext>
              </a:extLst>
            </p:cNvPr>
            <p:cNvSpPr txBox="1"/>
            <p:nvPr/>
          </p:nvSpPr>
          <p:spPr>
            <a:xfrm>
              <a:off x="5051277" y="4870913"/>
              <a:ext cx="2473272"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60 assigned to NAC arm</a:t>
              </a:r>
            </a:p>
          </p:txBody>
        </p:sp>
        <p:sp>
          <p:nvSpPr>
            <p:cNvPr id="30" name="TextBox 29">
              <a:extLst>
                <a:ext uri="{FF2B5EF4-FFF2-40B4-BE49-F238E27FC236}">
                  <a16:creationId xmlns:a16="http://schemas.microsoft.com/office/drawing/2014/main" id="{92F24C8E-A412-4286-B490-1C9B4119406C}"/>
                </a:ext>
              </a:extLst>
            </p:cNvPr>
            <p:cNvSpPr txBox="1"/>
            <p:nvPr/>
          </p:nvSpPr>
          <p:spPr>
            <a:xfrm>
              <a:off x="6369428" y="5458353"/>
              <a:ext cx="1155121"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Post </a:t>
              </a:r>
              <a:r>
                <a:rPr lang="en-US"/>
                <a:t>n=12</a:t>
              </a:r>
              <a:endParaRPr lang="en-US" dirty="0"/>
            </a:p>
          </p:txBody>
        </p:sp>
        <p:sp>
          <p:nvSpPr>
            <p:cNvPr id="31" name="TextBox 30">
              <a:extLst>
                <a:ext uri="{FF2B5EF4-FFF2-40B4-BE49-F238E27FC236}">
                  <a16:creationId xmlns:a16="http://schemas.microsoft.com/office/drawing/2014/main" id="{8C5DB3D6-486A-4DED-B074-7F58FF5C0198}"/>
                </a:ext>
              </a:extLst>
            </p:cNvPr>
            <p:cNvSpPr txBox="1"/>
            <p:nvPr/>
          </p:nvSpPr>
          <p:spPr>
            <a:xfrm>
              <a:off x="5037206" y="5458353"/>
              <a:ext cx="1068273"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Pre n=48</a:t>
              </a:r>
            </a:p>
          </p:txBody>
        </p:sp>
      </p:grpSp>
      <p:sp>
        <p:nvSpPr>
          <p:cNvPr id="33" name="TextBox 32">
            <a:extLst>
              <a:ext uri="{FF2B5EF4-FFF2-40B4-BE49-F238E27FC236}">
                <a16:creationId xmlns:a16="http://schemas.microsoft.com/office/drawing/2014/main" id="{1F92F05B-C8C2-4355-B771-610306460F7A}"/>
              </a:ext>
            </a:extLst>
          </p:cNvPr>
          <p:cNvSpPr txBox="1"/>
          <p:nvPr/>
        </p:nvSpPr>
        <p:spPr>
          <a:xfrm>
            <a:off x="3054642" y="5458353"/>
            <a:ext cx="1209135" cy="365760"/>
          </a:xfrm>
          <a:prstGeom prst="roundRect">
            <a:avLst/>
          </a:prstGeom>
          <a:solidFill>
            <a:schemeClr val="accent5"/>
          </a:solidFill>
          <a:ln>
            <a:noFill/>
          </a:ln>
        </p:spPr>
        <p:txBody>
          <a:bodyPr wrap="square" rtlCol="0" anchor="ctr">
            <a:spAutoFit/>
          </a:bodyPr>
          <a:lstStyle>
            <a:defPPr>
              <a:defRPr lang="en-US"/>
            </a:defPPr>
            <a:lvl1pPr>
              <a:defRPr b="1">
                <a:solidFill>
                  <a:schemeClr val="bg1"/>
                </a:solidFill>
              </a:defRPr>
            </a:lvl1pPr>
          </a:lstStyle>
          <a:p>
            <a:r>
              <a:rPr lang="en-US" dirty="0"/>
              <a:t>Post n=23</a:t>
            </a:r>
          </a:p>
        </p:txBody>
      </p:sp>
      <p:sp>
        <p:nvSpPr>
          <p:cNvPr id="34" name="TextBox 33">
            <a:extLst>
              <a:ext uri="{FF2B5EF4-FFF2-40B4-BE49-F238E27FC236}">
                <a16:creationId xmlns:a16="http://schemas.microsoft.com/office/drawing/2014/main" id="{D75DD289-2FF5-465A-A103-E1A00DE5BEA1}"/>
              </a:ext>
            </a:extLst>
          </p:cNvPr>
          <p:cNvSpPr txBox="1"/>
          <p:nvPr/>
        </p:nvSpPr>
        <p:spPr>
          <a:xfrm>
            <a:off x="1446282" y="5458353"/>
            <a:ext cx="1068273" cy="365760"/>
          </a:xfrm>
          <a:prstGeom prst="roundRect">
            <a:avLst/>
          </a:prstGeom>
          <a:solidFill>
            <a:schemeClr val="accent5"/>
          </a:solidFill>
          <a:ln>
            <a:noFill/>
          </a:ln>
        </p:spPr>
        <p:txBody>
          <a:bodyPr wrap="none" rtlCol="0" anchor="ctr">
            <a:spAutoFit/>
          </a:bodyPr>
          <a:lstStyle>
            <a:defPPr>
              <a:defRPr lang="en-US"/>
            </a:defPPr>
            <a:lvl1pPr>
              <a:defRPr b="1">
                <a:solidFill>
                  <a:schemeClr val="bg1"/>
                </a:solidFill>
              </a:defRPr>
            </a:lvl1pPr>
          </a:lstStyle>
          <a:p>
            <a:r>
              <a:rPr lang="en-US" dirty="0"/>
              <a:t>Pre n</a:t>
            </a:r>
            <a:r>
              <a:rPr lang="en-US"/>
              <a:t>=31</a:t>
            </a:r>
            <a:endParaRPr lang="en-US" dirty="0"/>
          </a:p>
        </p:txBody>
      </p:sp>
      <p:cxnSp>
        <p:nvCxnSpPr>
          <p:cNvPr id="40" name="Straight Connector 39">
            <a:extLst>
              <a:ext uri="{FF2B5EF4-FFF2-40B4-BE49-F238E27FC236}">
                <a16:creationId xmlns:a16="http://schemas.microsoft.com/office/drawing/2014/main" id="{E1D37C97-892A-4C0C-9BCE-98B73AEBBBBF}"/>
              </a:ext>
            </a:extLst>
          </p:cNvPr>
          <p:cNvCxnSpPr>
            <a:stCxn id="7" idx="2"/>
            <a:endCxn id="10" idx="0"/>
          </p:cNvCxnSpPr>
          <p:nvPr/>
        </p:nvCxnSpPr>
        <p:spPr>
          <a:xfrm>
            <a:off x="6096001" y="1399705"/>
            <a:ext cx="0" cy="1101304"/>
          </a:xfrm>
          <a:prstGeom prst="line">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57FF6FC-75C8-480C-87F7-E2C60ADE3A40}"/>
              </a:ext>
            </a:extLst>
          </p:cNvPr>
          <p:cNvCxnSpPr>
            <a:stCxn id="8" idx="1"/>
          </p:cNvCxnSpPr>
          <p:nvPr/>
        </p:nvCxnSpPr>
        <p:spPr>
          <a:xfrm flipH="1">
            <a:off x="6096001" y="1932783"/>
            <a:ext cx="804336" cy="6858"/>
          </a:xfrm>
          <a:prstGeom prst="line">
            <a:avLst/>
          </a:prstGeom>
          <a:ln cap="rnd">
            <a:solidFill>
              <a:schemeClr val="accent5"/>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E16AB6A-0256-4A39-95BA-0ADF33DEA29F}"/>
              </a:ext>
            </a:extLst>
          </p:cNvPr>
          <p:cNvCxnSpPr>
            <a:stCxn id="10" idx="2"/>
            <a:endCxn id="13" idx="0"/>
          </p:cNvCxnSpPr>
          <p:nvPr/>
        </p:nvCxnSpPr>
        <p:spPr>
          <a:xfrm flipH="1">
            <a:off x="6096000" y="2866769"/>
            <a:ext cx="1" cy="1115878"/>
          </a:xfrm>
          <a:prstGeom prst="line">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29BB2C3-F453-4CAC-805A-F85EE04E7C47}"/>
              </a:ext>
            </a:extLst>
          </p:cNvPr>
          <p:cNvCxnSpPr>
            <a:stCxn id="11" idx="1"/>
          </p:cNvCxnSpPr>
          <p:nvPr/>
        </p:nvCxnSpPr>
        <p:spPr>
          <a:xfrm flipH="1">
            <a:off x="6096001" y="3428137"/>
            <a:ext cx="804336" cy="863"/>
          </a:xfrm>
          <a:prstGeom prst="line">
            <a:avLst/>
          </a:prstGeom>
          <a:ln cap="rnd">
            <a:solidFill>
              <a:schemeClr val="accent5"/>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8E02066D-6570-47B7-A65A-773CB892AE27}"/>
              </a:ext>
            </a:extLst>
          </p:cNvPr>
          <p:cNvCxnSpPr>
            <a:stCxn id="13" idx="2"/>
            <a:endCxn id="22" idx="0"/>
          </p:cNvCxnSpPr>
          <p:nvPr/>
        </p:nvCxnSpPr>
        <p:spPr>
          <a:xfrm rot="5400000">
            <a:off x="4305702" y="3080615"/>
            <a:ext cx="339626" cy="3240970"/>
          </a:xfrm>
          <a:prstGeom prst="bentConnector3">
            <a:avLst>
              <a:gd name="adj1" fmla="val 50000"/>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2D6D5620-E77D-430A-9442-4EA7B7536682}"/>
              </a:ext>
            </a:extLst>
          </p:cNvPr>
          <p:cNvCxnSpPr>
            <a:stCxn id="6" idx="0"/>
            <a:endCxn id="13" idx="2"/>
          </p:cNvCxnSpPr>
          <p:nvPr/>
        </p:nvCxnSpPr>
        <p:spPr>
          <a:xfrm rot="16200000" flipV="1">
            <a:off x="7437826" y="3189461"/>
            <a:ext cx="339626" cy="3023278"/>
          </a:xfrm>
          <a:prstGeom prst="bentConnector3">
            <a:avLst>
              <a:gd name="adj1" fmla="val 50000"/>
            </a:avLst>
          </a:prstGeom>
          <a:ln cap="rnd">
            <a:solidFill>
              <a:schemeClr val="accent5"/>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129FC1E-B4DA-4FEA-B946-CEDCCA35E001}"/>
              </a:ext>
            </a:extLst>
          </p:cNvPr>
          <p:cNvCxnSpPr>
            <a:stCxn id="13" idx="2"/>
            <a:endCxn id="26" idx="0"/>
          </p:cNvCxnSpPr>
          <p:nvPr/>
        </p:nvCxnSpPr>
        <p:spPr>
          <a:xfrm>
            <a:off x="6096000" y="4531287"/>
            <a:ext cx="7036" cy="339626"/>
          </a:xfrm>
          <a:prstGeom prst="straightConnector1">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856AC437-D0B3-4224-955F-F92D155B80B5}"/>
              </a:ext>
            </a:extLst>
          </p:cNvPr>
          <p:cNvCxnSpPr>
            <a:stCxn id="22" idx="2"/>
            <a:endCxn id="34" idx="0"/>
          </p:cNvCxnSpPr>
          <p:nvPr/>
        </p:nvCxnSpPr>
        <p:spPr>
          <a:xfrm rot="5400000">
            <a:off x="2306885" y="4910208"/>
            <a:ext cx="221680" cy="874611"/>
          </a:xfrm>
          <a:prstGeom prst="bentConnector3">
            <a:avLst>
              <a:gd name="adj1" fmla="val 29631"/>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584F638C-EDDF-42C2-B749-B892AF72B79C}"/>
              </a:ext>
            </a:extLst>
          </p:cNvPr>
          <p:cNvCxnSpPr>
            <a:stCxn id="33" idx="0"/>
            <a:endCxn id="22" idx="2"/>
          </p:cNvCxnSpPr>
          <p:nvPr/>
        </p:nvCxnSpPr>
        <p:spPr>
          <a:xfrm rot="16200000" flipV="1">
            <a:off x="3146280" y="4945423"/>
            <a:ext cx="221680" cy="804180"/>
          </a:xfrm>
          <a:prstGeom prst="bentConnector3">
            <a:avLst>
              <a:gd name="adj1" fmla="val 70369"/>
            </a:avLst>
          </a:prstGeom>
          <a:ln cap="rnd">
            <a:solidFill>
              <a:schemeClr val="accent5"/>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DCA21B4E-EAB9-46A3-9E24-D324A85CABF6}"/>
              </a:ext>
            </a:extLst>
          </p:cNvPr>
          <p:cNvCxnSpPr>
            <a:stCxn id="26" idx="2"/>
            <a:endCxn id="31" idx="0"/>
          </p:cNvCxnSpPr>
          <p:nvPr/>
        </p:nvCxnSpPr>
        <p:spPr>
          <a:xfrm rot="5400000">
            <a:off x="5633911" y="4989228"/>
            <a:ext cx="221680" cy="716570"/>
          </a:xfrm>
          <a:prstGeom prst="bentConnector3">
            <a:avLst>
              <a:gd name="adj1" fmla="val 29631"/>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839012BC-BC20-4E15-9BB4-30620C503608}"/>
              </a:ext>
            </a:extLst>
          </p:cNvPr>
          <p:cNvCxnSpPr>
            <a:stCxn id="26" idx="2"/>
            <a:endCxn id="30" idx="0"/>
          </p:cNvCxnSpPr>
          <p:nvPr/>
        </p:nvCxnSpPr>
        <p:spPr>
          <a:xfrm rot="16200000" flipH="1">
            <a:off x="6321734" y="5017975"/>
            <a:ext cx="221680" cy="659076"/>
          </a:xfrm>
          <a:prstGeom prst="bentConnector3">
            <a:avLst>
              <a:gd name="adj1" fmla="val 29631"/>
            </a:avLst>
          </a:prstGeom>
          <a:ln cap="rnd">
            <a:solidFill>
              <a:schemeClr val="accent5"/>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0389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124793-E5C3-49B7-B1F1-35AE9F354EBF}"/>
              </a:ext>
            </a:extLst>
          </p:cNvPr>
          <p:cNvSpPr/>
          <p:nvPr/>
        </p:nvSpPr>
        <p:spPr>
          <a:xfrm>
            <a:off x="2054578" y="1761067"/>
            <a:ext cx="8207022" cy="3962400"/>
          </a:xfrm>
          <a:prstGeom prst="rect">
            <a:avLst/>
          </a:prstGeom>
          <a:solidFill>
            <a:srgbClr val="E7F1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8082C-4196-47F6-B48C-1CCFCF5D3079}"/>
              </a:ext>
            </a:extLst>
          </p:cNvPr>
          <p:cNvSpPr>
            <a:spLocks noGrp="1"/>
          </p:cNvSpPr>
          <p:nvPr>
            <p:ph type="title"/>
          </p:nvPr>
        </p:nvSpPr>
        <p:spPr/>
        <p:txBody>
          <a:bodyPr/>
          <a:lstStyle/>
          <a:p>
            <a:r>
              <a:rPr lang="en-US" dirty="0"/>
              <a:t>Results– Demographics</a:t>
            </a:r>
          </a:p>
        </p:txBody>
      </p:sp>
      <p:pic>
        <p:nvPicPr>
          <p:cNvPr id="7" name="Content Placeholder 6">
            <a:extLst>
              <a:ext uri="{FF2B5EF4-FFF2-40B4-BE49-F238E27FC236}">
                <a16:creationId xmlns:a16="http://schemas.microsoft.com/office/drawing/2014/main" id="{82D022BC-DCFD-42E5-9B68-B97BBE084F5E}"/>
              </a:ext>
            </a:extLst>
          </p:cNvPr>
          <p:cNvPicPr>
            <a:picLocks noGrp="1" noChangeAspect="1"/>
          </p:cNvPicPr>
          <p:nvPr>
            <p:ph idx="1"/>
          </p:nvPr>
        </p:nvPicPr>
        <p:blipFill>
          <a:blip r:embed="rId3"/>
          <a:stretch>
            <a:fillRect/>
          </a:stretch>
        </p:blipFill>
        <p:spPr>
          <a:xfrm>
            <a:off x="1930400" y="997963"/>
            <a:ext cx="8432799" cy="4953559"/>
          </a:xfrm>
        </p:spPr>
      </p:pic>
      <p:sp>
        <p:nvSpPr>
          <p:cNvPr id="4" name="Text Placeholder 3">
            <a:extLst>
              <a:ext uri="{FF2B5EF4-FFF2-40B4-BE49-F238E27FC236}">
                <a16:creationId xmlns:a16="http://schemas.microsoft.com/office/drawing/2014/main" id="{A02558A3-6263-4B76-8772-A22E2071A487}"/>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spTree>
    <p:extLst>
      <p:ext uri="{BB962C8B-B14F-4D97-AF65-F5344CB8AC3E}">
        <p14:creationId xmlns:p14="http://schemas.microsoft.com/office/powerpoint/2010/main" val="13077385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F8267E2-ADC4-41F5-A5BC-669C0162BAF6}"/>
              </a:ext>
            </a:extLst>
          </p:cNvPr>
          <p:cNvSpPr/>
          <p:nvPr/>
        </p:nvSpPr>
        <p:spPr>
          <a:xfrm>
            <a:off x="-7" y="4283433"/>
            <a:ext cx="5834958" cy="237066"/>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07973B0-CB7F-42DF-A523-8930124DAC48}"/>
              </a:ext>
            </a:extLst>
          </p:cNvPr>
          <p:cNvSpPr/>
          <p:nvPr/>
        </p:nvSpPr>
        <p:spPr>
          <a:xfrm>
            <a:off x="-7" y="3283304"/>
            <a:ext cx="5834958" cy="237066"/>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87B4C4-26E8-4B53-B49A-A74196A162CF}"/>
              </a:ext>
            </a:extLst>
          </p:cNvPr>
          <p:cNvSpPr/>
          <p:nvPr/>
        </p:nvSpPr>
        <p:spPr>
          <a:xfrm>
            <a:off x="-7" y="5264514"/>
            <a:ext cx="5834958" cy="237066"/>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75A4E-3272-475F-A1DC-090A79E4831E}"/>
              </a:ext>
            </a:extLst>
          </p:cNvPr>
          <p:cNvSpPr>
            <a:spLocks noGrp="1"/>
          </p:cNvSpPr>
          <p:nvPr>
            <p:ph type="title"/>
          </p:nvPr>
        </p:nvSpPr>
        <p:spPr/>
        <p:txBody>
          <a:bodyPr/>
          <a:lstStyle/>
          <a:p>
            <a:r>
              <a:rPr lang="en-US" dirty="0"/>
              <a:t>Results: Drug-Gene Interaction</a:t>
            </a:r>
          </a:p>
        </p:txBody>
      </p:sp>
      <p:sp>
        <p:nvSpPr>
          <p:cNvPr id="3" name="Content Placeholder 2">
            <a:extLst>
              <a:ext uri="{FF2B5EF4-FFF2-40B4-BE49-F238E27FC236}">
                <a16:creationId xmlns:a16="http://schemas.microsoft.com/office/drawing/2014/main" id="{A5F4F031-D7A4-4774-ADEC-D6C0834398E8}"/>
              </a:ext>
            </a:extLst>
          </p:cNvPr>
          <p:cNvSpPr>
            <a:spLocks noGrp="1"/>
          </p:cNvSpPr>
          <p:nvPr>
            <p:ph idx="1"/>
          </p:nvPr>
        </p:nvSpPr>
        <p:spPr>
          <a:xfrm>
            <a:off x="5834958" y="1342498"/>
            <a:ext cx="6113166" cy="4310158"/>
          </a:xfrm>
        </p:spPr>
        <p:txBody>
          <a:bodyPr/>
          <a:lstStyle/>
          <a:p>
            <a:pPr>
              <a:spcBef>
                <a:spcPts val="1800"/>
              </a:spcBef>
            </a:pPr>
            <a:r>
              <a:rPr lang="en-US" dirty="0"/>
              <a:t>Significant interaction detected between NAC and rs3750920 (</a:t>
            </a:r>
            <a:r>
              <a:rPr lang="en-US" i="1" dirty="0"/>
              <a:t>TOLLIP</a:t>
            </a:r>
            <a:r>
              <a:rPr lang="en-US" dirty="0"/>
              <a:t>) </a:t>
            </a:r>
            <a:r>
              <a:rPr lang="en-US" i="1" dirty="0"/>
              <a:t>P</a:t>
            </a:r>
            <a:r>
              <a:rPr lang="en-US"/>
              <a:t>=0.001</a:t>
            </a:r>
            <a:endParaRPr lang="en-US" dirty="0"/>
          </a:p>
          <a:p>
            <a:pPr>
              <a:spcBef>
                <a:spcPts val="1800"/>
              </a:spcBef>
            </a:pPr>
            <a:r>
              <a:rPr lang="en-US" dirty="0"/>
              <a:t>Suggested interaction observed between NAC and rs5743894 (</a:t>
            </a:r>
            <a:r>
              <a:rPr lang="en-US" i="1" dirty="0"/>
              <a:t>TOLLIP</a:t>
            </a:r>
            <a:r>
              <a:rPr lang="en-US" dirty="0"/>
              <a:t>) and rs35705950 (</a:t>
            </a:r>
            <a:r>
              <a:rPr lang="en-US" i="1" dirty="0"/>
              <a:t>MUC5B</a:t>
            </a:r>
            <a:r>
              <a:rPr lang="en-US" dirty="0"/>
              <a:t>)</a:t>
            </a:r>
          </a:p>
          <a:p>
            <a:pPr>
              <a:spcBef>
                <a:spcPts val="1800"/>
              </a:spcBef>
            </a:pPr>
            <a:r>
              <a:rPr lang="en-US" dirty="0"/>
              <a:t>No interaction observed between these SNPs and PAN combination therapy</a:t>
            </a:r>
          </a:p>
        </p:txBody>
      </p:sp>
      <p:sp>
        <p:nvSpPr>
          <p:cNvPr id="4" name="Text Placeholder 3">
            <a:extLst>
              <a:ext uri="{FF2B5EF4-FFF2-40B4-BE49-F238E27FC236}">
                <a16:creationId xmlns:a16="http://schemas.microsoft.com/office/drawing/2014/main" id="{802EE16B-9567-466D-8DD9-D86E91AB6B03}"/>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graphicFrame>
        <p:nvGraphicFramePr>
          <p:cNvPr id="6" name="Table 5">
            <a:extLst>
              <a:ext uri="{FF2B5EF4-FFF2-40B4-BE49-F238E27FC236}">
                <a16:creationId xmlns:a16="http://schemas.microsoft.com/office/drawing/2014/main" id="{AC209354-79E2-46D3-A407-D2C89F2BE2B0}"/>
              </a:ext>
            </a:extLst>
          </p:cNvPr>
          <p:cNvGraphicFramePr>
            <a:graphicFrameLocks noGrp="1"/>
          </p:cNvGraphicFramePr>
          <p:nvPr>
            <p:extLst>
              <p:ext uri="{D42A27DB-BD31-4B8C-83A1-F6EECF244321}">
                <p14:modId xmlns:p14="http://schemas.microsoft.com/office/powerpoint/2010/main" val="471872084"/>
              </p:ext>
            </p:extLst>
          </p:nvPr>
        </p:nvGraphicFramePr>
        <p:xfrm>
          <a:off x="266007" y="1341764"/>
          <a:ext cx="5568950" cy="4514066"/>
        </p:xfrm>
        <a:graphic>
          <a:graphicData uri="http://schemas.openxmlformats.org/drawingml/2006/table">
            <a:tbl>
              <a:tblPr/>
              <a:tblGrid>
                <a:gridCol w="2484608">
                  <a:extLst>
                    <a:ext uri="{9D8B030D-6E8A-4147-A177-3AD203B41FA5}">
                      <a16:colId xmlns:a16="http://schemas.microsoft.com/office/drawing/2014/main" val="20000"/>
                    </a:ext>
                  </a:extLst>
                </a:gridCol>
                <a:gridCol w="2159040">
                  <a:extLst>
                    <a:ext uri="{9D8B030D-6E8A-4147-A177-3AD203B41FA5}">
                      <a16:colId xmlns:a16="http://schemas.microsoft.com/office/drawing/2014/main" val="20001"/>
                    </a:ext>
                  </a:extLst>
                </a:gridCol>
                <a:gridCol w="925302">
                  <a:extLst>
                    <a:ext uri="{9D8B030D-6E8A-4147-A177-3AD203B41FA5}">
                      <a16:colId xmlns:a16="http://schemas.microsoft.com/office/drawing/2014/main" val="20002"/>
                    </a:ext>
                  </a:extLst>
                </a:gridCol>
              </a:tblGrid>
              <a:tr h="190500">
                <a:tc gridSpan="3">
                  <a:txBody>
                    <a:bodyPr/>
                    <a:lstStyle/>
                    <a:p>
                      <a:pPr algn="l" fontAlgn="b"/>
                      <a:r>
                        <a:rPr lang="en-US" sz="1200" b="1" i="0" u="none" strike="noStrike" dirty="0">
                          <a:solidFill>
                            <a:schemeClr val="bg1"/>
                          </a:solidFill>
                          <a:effectLst/>
                          <a:latin typeface="+mn-lt"/>
                        </a:rPr>
                        <a:t>Multivariable Cox Interaction Model Estimates*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algn="l" fontAlgn="ctr"/>
                      <a:r>
                        <a:rPr lang="en-US" sz="1200" b="1" i="0" u="none" strike="noStrike" dirty="0">
                          <a:solidFill>
                            <a:schemeClr val="bg1"/>
                          </a:solidFill>
                          <a:effectLst/>
                          <a:latin typeface="+mn-lt"/>
                        </a:rPr>
                        <a:t>Variable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1200" b="1" i="0" u="none" strike="noStrike" dirty="0">
                          <a:solidFill>
                            <a:schemeClr val="bg1"/>
                          </a:solidFill>
                          <a:effectLst/>
                          <a:latin typeface="+mn-lt"/>
                        </a:rPr>
                        <a:t>Coefficient (95% CI)</a:t>
                      </a:r>
                    </a:p>
                  </a:txBody>
                  <a:tcPr marL="12700" marR="12700" marT="127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1200" b="1" i="0" u="none" strike="noStrike" dirty="0">
                          <a:solidFill>
                            <a:schemeClr val="bg1"/>
                          </a:solidFill>
                          <a:effectLst/>
                          <a:latin typeface="+mn-lt"/>
                        </a:rPr>
                        <a:t>p-value</a:t>
                      </a:r>
                    </a:p>
                  </a:txBody>
                  <a:tcPr marL="12700" marR="12700" marT="127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1"/>
                  </a:ext>
                </a:extLst>
              </a:tr>
              <a:tr h="190500">
                <a:tc>
                  <a:txBody>
                    <a:bodyPr/>
                    <a:lstStyle/>
                    <a:p>
                      <a:pPr algn="l" fontAlgn="b"/>
                      <a:r>
                        <a:rPr lang="en-US" sz="1200" b="0" i="0" u="none" strike="noStrike" dirty="0">
                          <a:solidFill>
                            <a:schemeClr val="tx1">
                              <a:lumMod val="50000"/>
                              <a:lumOff val="50000"/>
                            </a:schemeClr>
                          </a:solidFill>
                          <a:effectLst/>
                          <a:latin typeface="+mn-lt"/>
                        </a:rPr>
                        <a:t>rs5743890 (</a:t>
                      </a:r>
                      <a:r>
                        <a:rPr lang="en-US" sz="1200" b="0" i="1" u="none" strike="noStrike" dirty="0">
                          <a:solidFill>
                            <a:schemeClr val="tx1">
                              <a:lumMod val="50000"/>
                              <a:lumOff val="50000"/>
                            </a:schemeClr>
                          </a:solidFill>
                          <a:effectLst/>
                          <a:latin typeface="+mn-lt"/>
                        </a:rPr>
                        <a:t>TOLLIP</a:t>
                      </a:r>
                      <a:r>
                        <a:rPr lang="en-US" sz="1200" b="0" i="0" u="none" strike="noStrike" dirty="0">
                          <a:solidFill>
                            <a:schemeClr val="tx1">
                              <a:lumMod val="50000"/>
                              <a:lumOff val="50000"/>
                            </a:schemeClr>
                          </a:solidFill>
                          <a:effectLst/>
                          <a:latin typeface="+mn-lt"/>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0.84 (-0.32 </a:t>
                      </a:r>
                      <a:r>
                        <a:rPr lang="en-US" sz="1200" b="0" i="0" u="none" strike="noStrike">
                          <a:solidFill>
                            <a:schemeClr val="tx1">
                              <a:lumMod val="50000"/>
                              <a:lumOff val="50000"/>
                            </a:schemeClr>
                          </a:solidFill>
                          <a:effectLst/>
                          <a:latin typeface="+mn-lt"/>
                        </a:rPr>
                        <a:t>- 1.99</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0.16</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7F1EF"/>
                    </a:solidFill>
                  </a:tcPr>
                </a:tc>
                <a:extLst>
                  <a:ext uri="{0D108BD9-81ED-4DB2-BD59-A6C34878D82A}">
                    <a16:rowId xmlns:a16="http://schemas.microsoft.com/office/drawing/2014/main" val="10002"/>
                  </a:ext>
                </a:extLst>
              </a:tr>
              <a:tr h="190500">
                <a:tc>
                  <a:txBody>
                    <a:bodyPr/>
                    <a:lstStyle/>
                    <a:p>
                      <a:pPr algn="l" fontAlgn="ctr"/>
                      <a:r>
                        <a:rPr lang="en-US" sz="1200" b="0" i="0" u="none" strike="noStrike" dirty="0">
                          <a:solidFill>
                            <a:schemeClr val="tx1">
                              <a:lumMod val="50000"/>
                              <a:lumOff val="50000"/>
                            </a:schemeClr>
                          </a:solidFill>
                          <a:effectLst/>
                          <a:latin typeface="+mn-lt"/>
                        </a:rPr>
                        <a:t>NAC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0.17 </a:t>
                      </a:r>
                      <a:r>
                        <a:rPr lang="en-US" sz="1200" b="0" i="0" u="none" strike="noStrike" dirty="0">
                          <a:solidFill>
                            <a:schemeClr val="tx1">
                              <a:lumMod val="50000"/>
                              <a:lumOff val="50000"/>
                            </a:schemeClr>
                          </a:solidFill>
                          <a:effectLst/>
                          <a:latin typeface="+mn-lt"/>
                        </a:rPr>
                        <a:t>(-0.58 - 0.92)</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0.66</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03"/>
                  </a:ext>
                </a:extLst>
              </a:tr>
              <a:tr h="190500">
                <a:tc>
                  <a:txBody>
                    <a:bodyPr/>
                    <a:lstStyle/>
                    <a:p>
                      <a:pPr algn="l" fontAlgn="ctr"/>
                      <a:r>
                        <a:rPr lang="en-US" sz="1200" b="0" i="0" u="none" strike="noStrike" dirty="0">
                          <a:solidFill>
                            <a:schemeClr val="tx1">
                              <a:lumMod val="50000"/>
                              <a:lumOff val="50000"/>
                            </a:schemeClr>
                          </a:solidFill>
                          <a:effectLst/>
                          <a:latin typeface="+mn-lt"/>
                        </a:rPr>
                        <a:t>PAN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1.36 </a:t>
                      </a:r>
                      <a:r>
                        <a:rPr lang="en-US" sz="1200" b="0" i="0" u="none" strike="noStrike" dirty="0">
                          <a:solidFill>
                            <a:schemeClr val="tx1">
                              <a:lumMod val="50000"/>
                              <a:lumOff val="50000"/>
                            </a:schemeClr>
                          </a:solidFill>
                          <a:effectLst/>
                          <a:latin typeface="+mn-lt"/>
                        </a:rPr>
                        <a:t>(0.56 </a:t>
                      </a:r>
                      <a:r>
                        <a:rPr lang="en-US" sz="1200" b="0" i="0" u="none" strike="noStrike">
                          <a:solidFill>
                            <a:schemeClr val="tx1">
                              <a:lumMod val="50000"/>
                              <a:lumOff val="50000"/>
                            </a:schemeClr>
                          </a:solidFill>
                          <a:effectLst/>
                          <a:latin typeface="+mn-lt"/>
                        </a:rPr>
                        <a:t>- 2.17</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0.001</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04"/>
                  </a:ext>
                </a:extLst>
              </a:tr>
              <a:tr h="190500">
                <a:tc>
                  <a:txBody>
                    <a:bodyPr/>
                    <a:lstStyle/>
                    <a:p>
                      <a:pPr algn="l" fontAlgn="b"/>
                      <a:r>
                        <a:rPr lang="en-US" sz="1200" b="0" i="0" u="none" strike="noStrike" dirty="0">
                          <a:solidFill>
                            <a:schemeClr val="tx1">
                              <a:lumMod val="50000"/>
                              <a:lumOff val="50000"/>
                            </a:schemeClr>
                          </a:solidFill>
                          <a:effectLst/>
                          <a:latin typeface="+mn-lt"/>
                        </a:rPr>
                        <a:t>rs5743890*NAC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-1.17 (-2.91 </a:t>
                      </a:r>
                      <a:r>
                        <a:rPr lang="en-US" sz="1200" b="0" i="0" u="none" strike="noStrike" dirty="0">
                          <a:solidFill>
                            <a:schemeClr val="tx1">
                              <a:lumMod val="50000"/>
                              <a:lumOff val="50000"/>
                            </a:schemeClr>
                          </a:solidFill>
                          <a:effectLst/>
                          <a:latin typeface="+mn-lt"/>
                        </a:rPr>
                        <a:t>- 0.56)</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0.19</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05"/>
                  </a:ext>
                </a:extLst>
              </a:tr>
              <a:tr h="190500">
                <a:tc>
                  <a:txBody>
                    <a:bodyPr/>
                    <a:lstStyle/>
                    <a:p>
                      <a:pPr algn="l" fontAlgn="b"/>
                      <a:r>
                        <a:rPr lang="en-US" sz="1200" b="0" i="0" u="none" strike="noStrike" dirty="0">
                          <a:solidFill>
                            <a:schemeClr val="tx1">
                              <a:lumMod val="50000"/>
                              <a:lumOff val="50000"/>
                            </a:schemeClr>
                          </a:solidFill>
                          <a:effectLst/>
                          <a:latin typeface="+mn-lt"/>
                        </a:rPr>
                        <a:t>rs5743890*PAN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-1.08 </a:t>
                      </a:r>
                      <a:r>
                        <a:rPr lang="en-US" sz="1200" b="0" i="0" u="none" strike="noStrike" dirty="0">
                          <a:solidFill>
                            <a:schemeClr val="tx1">
                              <a:lumMod val="50000"/>
                              <a:lumOff val="50000"/>
                            </a:schemeClr>
                          </a:solidFill>
                          <a:effectLst/>
                          <a:latin typeface="+mn-lt"/>
                        </a:rPr>
                        <a:t>(-2.70 - 0.55)</a:t>
                      </a:r>
                    </a:p>
                  </a:txBody>
                  <a:tcPr marL="12700" marR="12700" marT="127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0.19</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extLst>
                  <a:ext uri="{0D108BD9-81ED-4DB2-BD59-A6C34878D82A}">
                    <a16:rowId xmlns:a16="http://schemas.microsoft.com/office/drawing/2014/main" val="10006"/>
                  </a:ext>
                </a:extLst>
              </a:tr>
              <a:tr h="190500">
                <a:tc>
                  <a:txBody>
                    <a:bodyPr/>
                    <a:lstStyle/>
                    <a:p>
                      <a:pPr algn="l" fontAlgn="b"/>
                      <a:r>
                        <a:rPr lang="en-US" sz="1200" b="0" i="0" u="none" strike="noStrike" dirty="0">
                          <a:solidFill>
                            <a:schemeClr val="tx1">
                              <a:lumMod val="50000"/>
                              <a:lumOff val="50000"/>
                            </a:schemeClr>
                          </a:solidFill>
                          <a:effectLst/>
                          <a:latin typeface="+mn-lt"/>
                        </a:rPr>
                        <a:t>rs5743894 (</a:t>
                      </a:r>
                      <a:r>
                        <a:rPr lang="en-US" sz="1200" b="0" i="1" u="none" strike="noStrike" dirty="0">
                          <a:solidFill>
                            <a:schemeClr val="tx1">
                              <a:lumMod val="50000"/>
                              <a:lumOff val="50000"/>
                            </a:schemeClr>
                          </a:solidFill>
                          <a:effectLst/>
                          <a:latin typeface="+mn-lt"/>
                        </a:rPr>
                        <a:t>TOLLIP</a:t>
                      </a:r>
                      <a:r>
                        <a:rPr lang="en-US" sz="1200" b="0" i="0" u="none" strike="noStrike" dirty="0">
                          <a:solidFill>
                            <a:schemeClr val="tx1">
                              <a:lumMod val="50000"/>
                              <a:lumOff val="50000"/>
                            </a:schemeClr>
                          </a:solidFill>
                          <a:effectLst/>
                          <a:latin typeface="+mn-lt"/>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0.05 </a:t>
                      </a:r>
                      <a:r>
                        <a:rPr lang="en-US" sz="1200" b="0" i="0" u="none" strike="noStrike">
                          <a:solidFill>
                            <a:schemeClr val="tx1">
                              <a:lumMod val="50000"/>
                              <a:lumOff val="50000"/>
                            </a:schemeClr>
                          </a:solidFill>
                          <a:effectLst/>
                          <a:latin typeface="+mn-lt"/>
                        </a:rPr>
                        <a:t>(-0.91 - 1.00</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0.93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extLst>
                  <a:ext uri="{0D108BD9-81ED-4DB2-BD59-A6C34878D82A}">
                    <a16:rowId xmlns:a16="http://schemas.microsoft.com/office/drawing/2014/main" val="10007"/>
                  </a:ext>
                </a:extLst>
              </a:tr>
              <a:tr h="190500">
                <a:tc>
                  <a:txBody>
                    <a:bodyPr/>
                    <a:lstStyle/>
                    <a:p>
                      <a:pPr algn="l" fontAlgn="ctr"/>
                      <a:r>
                        <a:rPr lang="en-US" sz="1200" b="0" i="0" u="none" strike="noStrike" dirty="0">
                          <a:solidFill>
                            <a:schemeClr val="tx1">
                              <a:lumMod val="50000"/>
                              <a:lumOff val="50000"/>
                            </a:schemeClr>
                          </a:solidFill>
                          <a:effectLst/>
                          <a:latin typeface="+mn-lt"/>
                        </a:rPr>
                        <a:t>NAC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0.45 (-0.40 </a:t>
                      </a:r>
                      <a:r>
                        <a:rPr lang="en-US" sz="1200" b="0" i="0" u="none" strike="noStrike">
                          <a:solidFill>
                            <a:schemeClr val="tx1">
                              <a:lumMod val="50000"/>
                              <a:lumOff val="50000"/>
                            </a:schemeClr>
                          </a:solidFill>
                          <a:effectLst/>
                          <a:latin typeface="+mn-lt"/>
                        </a:rPr>
                        <a:t>- 1.30</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0.30</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08"/>
                  </a:ext>
                </a:extLst>
              </a:tr>
              <a:tr h="190500">
                <a:tc>
                  <a:txBody>
                    <a:bodyPr/>
                    <a:lstStyle/>
                    <a:p>
                      <a:pPr algn="l" fontAlgn="ctr"/>
                      <a:r>
                        <a:rPr lang="en-US" sz="1200" b="0" i="0" u="none" strike="noStrike" dirty="0">
                          <a:solidFill>
                            <a:schemeClr val="tx1">
                              <a:lumMod val="50000"/>
                              <a:lumOff val="50000"/>
                            </a:schemeClr>
                          </a:solidFill>
                          <a:effectLst/>
                          <a:latin typeface="+mn-lt"/>
                        </a:rPr>
                        <a:t>PAN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0.74 (-0.30 - 1.78)</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0.17</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09"/>
                  </a:ext>
                </a:extLst>
              </a:tr>
              <a:tr h="190500">
                <a:tc>
                  <a:txBody>
                    <a:bodyPr/>
                    <a:lstStyle/>
                    <a:p>
                      <a:pPr algn="l" fontAlgn="b"/>
                      <a:r>
                        <a:rPr lang="en-US" sz="1200" b="1" i="0" u="none" strike="noStrike" dirty="0">
                          <a:solidFill>
                            <a:srgbClr val="000000"/>
                          </a:solidFill>
                          <a:effectLst/>
                          <a:latin typeface="+mn-lt"/>
                        </a:rPr>
                        <a:t>rs5743894*NAC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200" b="1" i="0" u="none" strike="noStrike">
                          <a:solidFill>
                            <a:srgbClr val="000000"/>
                          </a:solidFill>
                          <a:effectLst/>
                          <a:latin typeface="+mn-lt"/>
                        </a:rPr>
                        <a:t>-1.42 </a:t>
                      </a:r>
                      <a:r>
                        <a:rPr lang="en-US" sz="1200" b="1" i="0" u="none" strike="noStrike" dirty="0">
                          <a:solidFill>
                            <a:srgbClr val="000000"/>
                          </a:solidFill>
                          <a:effectLst/>
                          <a:latin typeface="+mn-lt"/>
                        </a:rPr>
                        <a:t>(-2.89 - 0.06)</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1200" b="1" i="0" u="none" strike="noStrike" dirty="0">
                          <a:solidFill>
                            <a:srgbClr val="000000"/>
                          </a:solidFill>
                          <a:effectLst/>
                          <a:latin typeface="+mn-lt"/>
                        </a:rPr>
                        <a:t>0.06</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010"/>
                  </a:ext>
                </a:extLst>
              </a:tr>
              <a:tr h="211306">
                <a:tc>
                  <a:txBody>
                    <a:bodyPr/>
                    <a:lstStyle/>
                    <a:p>
                      <a:pPr algn="l" fontAlgn="b"/>
                      <a:r>
                        <a:rPr lang="en-US" sz="1200" b="0" i="0" u="none" strike="noStrike" dirty="0">
                          <a:solidFill>
                            <a:schemeClr val="tx1">
                              <a:lumMod val="50000"/>
                              <a:lumOff val="50000"/>
                            </a:schemeClr>
                          </a:solidFill>
                          <a:effectLst/>
                          <a:latin typeface="+mn-lt"/>
                        </a:rPr>
                        <a:t>rs5743894*PAN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0.58 (-0.82 </a:t>
                      </a:r>
                      <a:r>
                        <a:rPr lang="en-US" sz="1200" b="0" i="0" u="none" strike="noStrike">
                          <a:solidFill>
                            <a:schemeClr val="tx1">
                              <a:lumMod val="50000"/>
                              <a:lumOff val="50000"/>
                            </a:schemeClr>
                          </a:solidFill>
                          <a:effectLst/>
                          <a:latin typeface="+mn-lt"/>
                        </a:rPr>
                        <a:t>- 1.97</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0.42</a:t>
                      </a: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extLst>
                  <a:ext uri="{0D108BD9-81ED-4DB2-BD59-A6C34878D82A}">
                    <a16:rowId xmlns:a16="http://schemas.microsoft.com/office/drawing/2014/main" val="10011"/>
                  </a:ext>
                </a:extLst>
              </a:tr>
              <a:tr h="190500">
                <a:tc>
                  <a:txBody>
                    <a:bodyPr/>
                    <a:lstStyle/>
                    <a:p>
                      <a:pPr algn="l" fontAlgn="ctr"/>
                      <a:r>
                        <a:rPr lang="en-US" sz="1200" b="0" i="0" u="none" strike="noStrike" dirty="0">
                          <a:solidFill>
                            <a:schemeClr val="tx1">
                              <a:lumMod val="50000"/>
                              <a:lumOff val="50000"/>
                            </a:schemeClr>
                          </a:solidFill>
                          <a:effectLst/>
                          <a:latin typeface="+mn-lt"/>
                        </a:rPr>
                        <a:t>rs3750920 (</a:t>
                      </a:r>
                      <a:r>
                        <a:rPr lang="en-US" sz="1200" b="0" i="1" u="none" strike="noStrike" dirty="0">
                          <a:solidFill>
                            <a:schemeClr val="tx1">
                              <a:lumMod val="50000"/>
                              <a:lumOff val="50000"/>
                            </a:schemeClr>
                          </a:solidFill>
                          <a:effectLst/>
                          <a:latin typeface="+mn-lt"/>
                        </a:rPr>
                        <a:t>TOLLIP</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0.39 (-0.32 </a:t>
                      </a:r>
                      <a:r>
                        <a:rPr lang="en-US" sz="1200" b="0" i="0" u="none" strike="noStrike">
                          <a:solidFill>
                            <a:schemeClr val="tx1">
                              <a:lumMod val="50000"/>
                              <a:lumOff val="50000"/>
                            </a:schemeClr>
                          </a:solidFill>
                          <a:effectLst/>
                          <a:latin typeface="+mn-lt"/>
                        </a:rPr>
                        <a:t>- 1.10</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0.28</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extLst>
                  <a:ext uri="{0D108BD9-81ED-4DB2-BD59-A6C34878D82A}">
                    <a16:rowId xmlns:a16="http://schemas.microsoft.com/office/drawing/2014/main" val="10012"/>
                  </a:ext>
                </a:extLst>
              </a:tr>
              <a:tr h="190500">
                <a:tc>
                  <a:txBody>
                    <a:bodyPr/>
                    <a:lstStyle/>
                    <a:p>
                      <a:pPr algn="l" fontAlgn="ctr"/>
                      <a:r>
                        <a:rPr lang="en-US" sz="1200" b="0" i="0" u="none" strike="noStrike" dirty="0">
                          <a:solidFill>
                            <a:schemeClr val="tx1">
                              <a:lumMod val="50000"/>
                              <a:lumOff val="50000"/>
                            </a:schemeClr>
                          </a:solidFill>
                          <a:effectLst/>
                          <a:latin typeface="+mn-lt"/>
                        </a:rPr>
                        <a:t>NAC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1.34 (0.17 </a:t>
                      </a:r>
                      <a:r>
                        <a:rPr lang="en-US" sz="1200" b="0" i="0" u="none" strike="noStrike" dirty="0">
                          <a:solidFill>
                            <a:schemeClr val="tx1">
                              <a:lumMod val="50000"/>
                              <a:lumOff val="50000"/>
                            </a:schemeClr>
                          </a:solidFill>
                          <a:effectLst/>
                          <a:latin typeface="+mn-lt"/>
                        </a:rPr>
                        <a:t>- 2.52)</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0.03</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13"/>
                  </a:ext>
                </a:extLst>
              </a:tr>
              <a:tr h="190500">
                <a:tc>
                  <a:txBody>
                    <a:bodyPr/>
                    <a:lstStyle/>
                    <a:p>
                      <a:pPr algn="l" fontAlgn="ctr"/>
                      <a:r>
                        <a:rPr lang="en-US" sz="1200" b="0" i="0" u="none" strike="noStrike" dirty="0">
                          <a:solidFill>
                            <a:schemeClr val="tx1">
                              <a:lumMod val="50000"/>
                              <a:lumOff val="50000"/>
                            </a:schemeClr>
                          </a:solidFill>
                          <a:effectLst/>
                          <a:latin typeface="+mn-lt"/>
                        </a:rPr>
                        <a:t>PAN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0.89 (-0.49 - 2.27)</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0.20</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14"/>
                  </a:ext>
                </a:extLst>
              </a:tr>
              <a:tr h="190500">
                <a:tc>
                  <a:txBody>
                    <a:bodyPr/>
                    <a:lstStyle/>
                    <a:p>
                      <a:pPr algn="l" fontAlgn="b"/>
                      <a:r>
                        <a:rPr lang="en-US" sz="1200" b="1" i="0" u="none" strike="noStrike" dirty="0">
                          <a:solidFill>
                            <a:srgbClr val="000000"/>
                          </a:solidFill>
                          <a:effectLst/>
                          <a:latin typeface="+mn-lt"/>
                        </a:rPr>
                        <a:t>rs3750920*NAC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200" b="1" i="0" u="none" strike="noStrike">
                          <a:solidFill>
                            <a:srgbClr val="000000"/>
                          </a:solidFill>
                          <a:effectLst/>
                          <a:latin typeface="+mn-lt"/>
                        </a:rPr>
                        <a:t>-1.47 </a:t>
                      </a:r>
                      <a:r>
                        <a:rPr lang="en-US" sz="1200" b="1" i="0" u="none" strike="noStrike" dirty="0">
                          <a:solidFill>
                            <a:srgbClr val="000000"/>
                          </a:solidFill>
                          <a:effectLst/>
                          <a:latin typeface="+mn-lt"/>
                        </a:rPr>
                        <a:t>(-2.45 - -0.48)</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1200" b="1" i="0" u="none" strike="noStrike">
                          <a:solidFill>
                            <a:srgbClr val="000000"/>
                          </a:solidFill>
                          <a:effectLst/>
                          <a:latin typeface="+mn-lt"/>
                        </a:rPr>
                        <a:t>0.001</a:t>
                      </a:r>
                      <a:endParaRPr lang="en-US" sz="1200" b="1" i="0" u="none" strike="noStrike" dirty="0">
                        <a:solidFill>
                          <a:srgbClr val="000000"/>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015"/>
                  </a:ext>
                </a:extLst>
              </a:tr>
              <a:tr h="190500">
                <a:tc>
                  <a:txBody>
                    <a:bodyPr/>
                    <a:lstStyle/>
                    <a:p>
                      <a:pPr algn="l" fontAlgn="b"/>
                      <a:r>
                        <a:rPr lang="en-US" sz="1200" b="0" i="0" u="none" strike="noStrike" dirty="0">
                          <a:solidFill>
                            <a:schemeClr val="tx1">
                              <a:lumMod val="50000"/>
                              <a:lumOff val="50000"/>
                            </a:schemeClr>
                          </a:solidFill>
                          <a:effectLst/>
                          <a:latin typeface="+mn-lt"/>
                        </a:rPr>
                        <a:t>rs3750920*PAN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0.19 (-0.81 - 1.19</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0.71</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extLst>
                  <a:ext uri="{0D108BD9-81ED-4DB2-BD59-A6C34878D82A}">
                    <a16:rowId xmlns:a16="http://schemas.microsoft.com/office/drawing/2014/main" val="10016"/>
                  </a:ext>
                </a:extLst>
              </a:tr>
              <a:tr h="190500">
                <a:tc>
                  <a:txBody>
                    <a:bodyPr/>
                    <a:lstStyle/>
                    <a:p>
                      <a:pPr algn="l" fontAlgn="ctr"/>
                      <a:r>
                        <a:rPr lang="en-US" sz="1200" b="0" i="0" u="none" strike="noStrike" dirty="0">
                          <a:solidFill>
                            <a:schemeClr val="tx1">
                              <a:lumMod val="50000"/>
                              <a:lumOff val="50000"/>
                            </a:schemeClr>
                          </a:solidFill>
                          <a:effectLst/>
                          <a:latin typeface="+mn-lt"/>
                        </a:rPr>
                        <a:t>rs35705950 (</a:t>
                      </a:r>
                      <a:r>
                        <a:rPr lang="en-US" sz="1200" b="0" i="1" u="none" strike="noStrike" dirty="0">
                          <a:solidFill>
                            <a:schemeClr val="tx1">
                              <a:lumMod val="50000"/>
                              <a:lumOff val="50000"/>
                            </a:schemeClr>
                          </a:solidFill>
                          <a:effectLst/>
                          <a:latin typeface="+mn-lt"/>
                        </a:rPr>
                        <a:t>MUC5B</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0.61 </a:t>
                      </a:r>
                      <a:r>
                        <a:rPr lang="en-US" sz="1200" b="0" i="0" u="none" strike="noStrike" dirty="0">
                          <a:solidFill>
                            <a:schemeClr val="tx1">
                              <a:lumMod val="50000"/>
                              <a:lumOff val="50000"/>
                            </a:schemeClr>
                          </a:solidFill>
                          <a:effectLst/>
                          <a:latin typeface="+mn-lt"/>
                        </a:rPr>
                        <a:t>(-0.53 </a:t>
                      </a:r>
                      <a:r>
                        <a:rPr lang="en-US" sz="1200" b="0" i="0" u="none" strike="noStrike">
                          <a:solidFill>
                            <a:schemeClr val="tx1">
                              <a:lumMod val="50000"/>
                              <a:lumOff val="50000"/>
                            </a:schemeClr>
                          </a:solidFill>
                          <a:effectLst/>
                          <a:latin typeface="+mn-lt"/>
                        </a:rPr>
                        <a:t>- 1.75</a:t>
                      </a:r>
                      <a:r>
                        <a:rPr lang="en-US" sz="1200" b="0" i="0" u="none" strike="noStrike" dirty="0">
                          <a:solidFill>
                            <a:schemeClr val="tx1">
                              <a:lumMod val="50000"/>
                              <a:lumOff val="50000"/>
                            </a:schemeClr>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0.29</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extLst>
                  <a:ext uri="{0D108BD9-81ED-4DB2-BD59-A6C34878D82A}">
                    <a16:rowId xmlns:a16="http://schemas.microsoft.com/office/drawing/2014/main" val="10017"/>
                  </a:ext>
                </a:extLst>
              </a:tr>
              <a:tr h="190500">
                <a:tc>
                  <a:txBody>
                    <a:bodyPr/>
                    <a:lstStyle/>
                    <a:p>
                      <a:pPr algn="l" fontAlgn="ctr"/>
                      <a:r>
                        <a:rPr lang="en-US" sz="1200" b="0" i="0" u="none" strike="noStrike" dirty="0">
                          <a:solidFill>
                            <a:schemeClr val="tx1">
                              <a:lumMod val="50000"/>
                              <a:lumOff val="50000"/>
                            </a:schemeClr>
                          </a:solidFill>
                          <a:effectLst/>
                          <a:latin typeface="+mn-lt"/>
                        </a:rPr>
                        <a:t>NAC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0.91 </a:t>
                      </a:r>
                      <a:r>
                        <a:rPr lang="en-US" sz="1200" b="0" i="0" u="none" strike="noStrike" dirty="0">
                          <a:solidFill>
                            <a:schemeClr val="tx1">
                              <a:lumMod val="50000"/>
                              <a:lumOff val="50000"/>
                            </a:schemeClr>
                          </a:solidFill>
                          <a:effectLst/>
                          <a:latin typeface="+mn-lt"/>
                        </a:rPr>
                        <a:t>(-0.34 </a:t>
                      </a:r>
                      <a:r>
                        <a:rPr lang="en-US" sz="1200" b="0" i="0" u="none" strike="noStrike">
                          <a:solidFill>
                            <a:schemeClr val="tx1">
                              <a:lumMod val="50000"/>
                              <a:lumOff val="50000"/>
                            </a:schemeClr>
                          </a:solidFill>
                          <a:effectLst/>
                          <a:latin typeface="+mn-lt"/>
                        </a:rPr>
                        <a:t>- 2.51)</a:t>
                      </a:r>
                      <a:endParaRPr lang="en-US" sz="1200" b="0" i="0" u="none" strike="noStrike" dirty="0">
                        <a:solidFill>
                          <a:schemeClr val="tx1">
                            <a:lumMod val="50000"/>
                            <a:lumOff val="50000"/>
                          </a:schemeClr>
                        </a:solidFill>
                        <a:effectLst/>
                        <a:latin typeface="+mn-lt"/>
                      </a:endParaRP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a:solidFill>
                            <a:schemeClr val="tx1">
                              <a:lumMod val="50000"/>
                              <a:lumOff val="50000"/>
                            </a:schemeClr>
                          </a:solidFill>
                          <a:effectLst/>
                          <a:latin typeface="+mn-lt"/>
                        </a:rPr>
                        <a:t>0.15</a:t>
                      </a:r>
                      <a:endParaRPr lang="en-US" sz="1200" b="0" i="0" u="none" strike="noStrike" dirty="0">
                        <a:solidFill>
                          <a:schemeClr val="tx1">
                            <a:lumMod val="50000"/>
                            <a:lumOff val="50000"/>
                          </a:schemeClr>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18"/>
                  </a:ext>
                </a:extLst>
              </a:tr>
              <a:tr h="190500">
                <a:tc>
                  <a:txBody>
                    <a:bodyPr/>
                    <a:lstStyle/>
                    <a:p>
                      <a:pPr algn="l" fontAlgn="ctr"/>
                      <a:r>
                        <a:rPr lang="en-US" sz="1200" b="0" i="0" u="none" strike="noStrike" dirty="0">
                          <a:solidFill>
                            <a:schemeClr val="tx1">
                              <a:lumMod val="50000"/>
                              <a:lumOff val="50000"/>
                            </a:schemeClr>
                          </a:solidFill>
                          <a:effectLst/>
                          <a:latin typeface="+mn-lt"/>
                        </a:rPr>
                        <a:t>PAN Therapy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0.98 (-0.42 - 2.37)</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0.17</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solidFill>
                      <a:srgbClr val="E7F1EF"/>
                    </a:solidFill>
                  </a:tcPr>
                </a:tc>
                <a:extLst>
                  <a:ext uri="{0D108BD9-81ED-4DB2-BD59-A6C34878D82A}">
                    <a16:rowId xmlns:a16="http://schemas.microsoft.com/office/drawing/2014/main" val="10019"/>
                  </a:ext>
                </a:extLst>
              </a:tr>
              <a:tr h="190500">
                <a:tc>
                  <a:txBody>
                    <a:bodyPr/>
                    <a:lstStyle/>
                    <a:p>
                      <a:pPr algn="l" fontAlgn="b"/>
                      <a:r>
                        <a:rPr lang="en-US" sz="1200" b="1" i="0" u="none" strike="noStrike" dirty="0">
                          <a:solidFill>
                            <a:srgbClr val="000000"/>
                          </a:solidFill>
                          <a:effectLst/>
                          <a:latin typeface="+mn-lt"/>
                        </a:rPr>
                        <a:t>rs35705950*NAC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200" b="1" i="0" u="none" strike="noStrike">
                          <a:solidFill>
                            <a:srgbClr val="000000"/>
                          </a:solidFill>
                          <a:effectLst/>
                          <a:latin typeface="+mn-lt"/>
                        </a:rPr>
                        <a:t>-1.40 </a:t>
                      </a:r>
                      <a:r>
                        <a:rPr lang="en-US" sz="1200" b="1" i="0" u="none" strike="noStrike" dirty="0">
                          <a:solidFill>
                            <a:srgbClr val="000000"/>
                          </a:solidFill>
                          <a:effectLst/>
                          <a:latin typeface="+mn-lt"/>
                        </a:rPr>
                        <a:t>(-2.89 - 0.09)</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1200" b="1" i="0" u="none" strike="noStrike" dirty="0">
                          <a:solidFill>
                            <a:srgbClr val="000000"/>
                          </a:solidFill>
                          <a:effectLst/>
                          <a:latin typeface="+mn-lt"/>
                        </a:rPr>
                        <a:t>0.07</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020"/>
                  </a:ext>
                </a:extLst>
              </a:tr>
              <a:tr h="190500">
                <a:tc>
                  <a:txBody>
                    <a:bodyPr/>
                    <a:lstStyle/>
                    <a:p>
                      <a:pPr algn="l" fontAlgn="b"/>
                      <a:r>
                        <a:rPr lang="en-US" sz="1200" b="0" i="0" u="none" strike="noStrike" dirty="0">
                          <a:solidFill>
                            <a:schemeClr val="tx1">
                              <a:lumMod val="50000"/>
                              <a:lumOff val="50000"/>
                            </a:schemeClr>
                          </a:solidFill>
                          <a:effectLst/>
                          <a:latin typeface="+mn-lt"/>
                        </a:rPr>
                        <a:t>rs35705950*PAN interaction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0.13 (-1.48 - 1.74)</a:t>
                      </a:r>
                    </a:p>
                  </a:txBody>
                  <a:tcPr marL="12700" marR="12700" marT="127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7F1EF"/>
                    </a:solidFill>
                  </a:tcPr>
                </a:tc>
                <a:tc>
                  <a:txBody>
                    <a:bodyPr/>
                    <a:lstStyle/>
                    <a:p>
                      <a:pPr algn="ctr" fontAlgn="ctr"/>
                      <a:r>
                        <a:rPr lang="en-US" sz="1200" b="0" i="0" u="none" strike="noStrike" dirty="0">
                          <a:solidFill>
                            <a:schemeClr val="tx1">
                              <a:lumMod val="50000"/>
                              <a:lumOff val="50000"/>
                            </a:schemeClr>
                          </a:solidFill>
                          <a:effectLst/>
                          <a:latin typeface="+mn-lt"/>
                        </a:rPr>
                        <a:t>0.87</a:t>
                      </a: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F1EF"/>
                    </a:solidFill>
                  </a:tcPr>
                </a:tc>
                <a:extLst>
                  <a:ext uri="{0D108BD9-81ED-4DB2-BD59-A6C34878D82A}">
                    <a16:rowId xmlns:a16="http://schemas.microsoft.com/office/drawing/2014/main" val="10021"/>
                  </a:ext>
                </a:extLst>
              </a:tr>
              <a:tr h="190500">
                <a:tc gridSpan="3">
                  <a:txBody>
                    <a:bodyPr/>
                    <a:lstStyle/>
                    <a:p>
                      <a:pPr algn="l" fontAlgn="b"/>
                      <a:r>
                        <a:rPr lang="en-US" sz="1200" b="0" i="0" u="none" strike="noStrike" dirty="0">
                          <a:solidFill>
                            <a:schemeClr val="bg1">
                              <a:lumMod val="50000"/>
                            </a:schemeClr>
                          </a:solidFill>
                          <a:effectLst/>
                          <a:latin typeface="+mn-lt"/>
                        </a:rPr>
                        <a:t>* Adjusted for age, gender, FVC and DLCO</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1150187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16E2-E2D4-42A3-9474-5A42D0B618CB}"/>
              </a:ext>
            </a:extLst>
          </p:cNvPr>
          <p:cNvSpPr>
            <a:spLocks noGrp="1"/>
          </p:cNvSpPr>
          <p:nvPr>
            <p:ph type="title"/>
          </p:nvPr>
        </p:nvSpPr>
        <p:spPr/>
        <p:txBody>
          <a:bodyPr>
            <a:normAutofit fontScale="90000"/>
          </a:bodyPr>
          <a:lstStyle/>
          <a:p>
            <a:r>
              <a:rPr lang="en-US" dirty="0"/>
              <a:t>Results: rs3750920 (TOLLIP) genotype-stratified composite endpoint-free survival between NAC and placebo arms</a:t>
            </a:r>
          </a:p>
        </p:txBody>
      </p:sp>
      <p:sp>
        <p:nvSpPr>
          <p:cNvPr id="3" name="Content Placeholder 2">
            <a:extLst>
              <a:ext uri="{FF2B5EF4-FFF2-40B4-BE49-F238E27FC236}">
                <a16:creationId xmlns:a16="http://schemas.microsoft.com/office/drawing/2014/main" id="{015317BD-98F3-4857-9859-2527A274546D}"/>
              </a:ext>
            </a:extLst>
          </p:cNvPr>
          <p:cNvSpPr>
            <a:spLocks noGrp="1"/>
          </p:cNvSpPr>
          <p:nvPr>
            <p:ph idx="1"/>
          </p:nvPr>
        </p:nvSpPr>
        <p:spPr>
          <a:xfrm>
            <a:off x="265970" y="3905956"/>
            <a:ext cx="11682153" cy="1746700"/>
          </a:xfrm>
        </p:spPr>
        <p:txBody>
          <a:bodyPr/>
          <a:lstStyle/>
          <a:p>
            <a:r>
              <a:rPr lang="en-US" dirty="0"/>
              <a:t>Harm associated with NAC therapy in those with rs3750920 (</a:t>
            </a:r>
            <a:r>
              <a:rPr lang="en-US" i="1" dirty="0"/>
              <a:t>TOLLIP</a:t>
            </a:r>
            <a:r>
              <a:rPr lang="en-US" dirty="0"/>
              <a:t>)</a:t>
            </a:r>
            <a:br>
              <a:rPr lang="en-US" dirty="0"/>
            </a:br>
            <a:r>
              <a:rPr lang="en-US" dirty="0"/>
              <a:t>CC genotype driven primarily by hospitalizations</a:t>
            </a:r>
          </a:p>
          <a:p>
            <a:r>
              <a:rPr lang="en-US" dirty="0"/>
              <a:t>Benefit associated with NAC therapy in those with rs3750920 (</a:t>
            </a:r>
            <a:r>
              <a:rPr lang="en-US" i="1" dirty="0"/>
              <a:t>TOLLIP</a:t>
            </a:r>
            <a:r>
              <a:rPr lang="en-US" dirty="0"/>
              <a:t>) TT genotype consistent across all endpoints</a:t>
            </a:r>
          </a:p>
          <a:p>
            <a:endParaRPr lang="en-US" dirty="0"/>
          </a:p>
        </p:txBody>
      </p:sp>
      <p:sp>
        <p:nvSpPr>
          <p:cNvPr id="4" name="Text Placeholder 3">
            <a:extLst>
              <a:ext uri="{FF2B5EF4-FFF2-40B4-BE49-F238E27FC236}">
                <a16:creationId xmlns:a16="http://schemas.microsoft.com/office/drawing/2014/main" id="{D7F7DDE9-FB1E-43F7-9CF8-E99207391863}"/>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a:p>
            <a:endParaRPr lang="en-US" dirty="0"/>
          </a:p>
        </p:txBody>
      </p:sp>
      <p:pic>
        <p:nvPicPr>
          <p:cNvPr id="7" name="Picture 6">
            <a:extLst>
              <a:ext uri="{FF2B5EF4-FFF2-40B4-BE49-F238E27FC236}">
                <a16:creationId xmlns:a16="http://schemas.microsoft.com/office/drawing/2014/main" id="{6787700C-7A5D-40B0-954B-35B5CFE6886B}"/>
              </a:ext>
            </a:extLst>
          </p:cNvPr>
          <p:cNvPicPr>
            <a:picLocks noChangeAspect="1"/>
          </p:cNvPicPr>
          <p:nvPr/>
        </p:nvPicPr>
        <p:blipFill>
          <a:blip r:embed="rId3"/>
          <a:stretch>
            <a:fillRect/>
          </a:stretch>
        </p:blipFill>
        <p:spPr>
          <a:xfrm>
            <a:off x="266688" y="1295656"/>
            <a:ext cx="11658624" cy="246583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78452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9F1B0D6-E23E-406F-9157-AE482A172A6C}"/>
              </a:ext>
            </a:extLst>
          </p:cNvPr>
          <p:cNvSpPr/>
          <p:nvPr/>
        </p:nvSpPr>
        <p:spPr>
          <a:xfrm>
            <a:off x="2190045" y="3736622"/>
            <a:ext cx="1207911" cy="1916466"/>
          </a:xfrm>
          <a:custGeom>
            <a:avLst/>
            <a:gdLst>
              <a:gd name="connsiteX0" fmla="*/ 0 w 1207911"/>
              <a:gd name="connsiteY0" fmla="*/ 0 h 1916466"/>
              <a:gd name="connsiteX1" fmla="*/ 1207911 w 1207911"/>
              <a:gd name="connsiteY1" fmla="*/ 0 h 1916466"/>
              <a:gd name="connsiteX2" fmla="*/ 1207911 w 1207911"/>
              <a:gd name="connsiteY2" fmla="*/ 1916466 h 1916466"/>
              <a:gd name="connsiteX3" fmla="*/ 603956 w 1207911"/>
              <a:gd name="connsiteY3" fmla="*/ 1444978 h 1916466"/>
              <a:gd name="connsiteX4" fmla="*/ 0 w 1207911"/>
              <a:gd name="connsiteY4" fmla="*/ 1916466 h 1916466"/>
              <a:gd name="connsiteX5" fmla="*/ 0 w 1207911"/>
              <a:gd name="connsiteY5" fmla="*/ 0 h 19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911" h="1916466">
                <a:moveTo>
                  <a:pt x="0" y="0"/>
                </a:moveTo>
                <a:lnTo>
                  <a:pt x="1207911" y="0"/>
                </a:lnTo>
                <a:lnTo>
                  <a:pt x="1207911" y="1916466"/>
                </a:lnTo>
                <a:lnTo>
                  <a:pt x="603956" y="1444978"/>
                </a:lnTo>
                <a:lnTo>
                  <a:pt x="0" y="1916466"/>
                </a:lnTo>
                <a:lnTo>
                  <a:pt x="0" y="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6C20FC4D-0FEC-4708-84BD-0F1A64F017C1}"/>
              </a:ext>
            </a:extLst>
          </p:cNvPr>
          <p:cNvSpPr>
            <a:spLocks noGrp="1"/>
          </p:cNvSpPr>
          <p:nvPr>
            <p:ph type="title"/>
          </p:nvPr>
        </p:nvSpPr>
        <p:spPr/>
        <p:txBody>
          <a:bodyPr/>
          <a:lstStyle/>
          <a:p>
            <a:r>
              <a:rPr lang="en-US" dirty="0"/>
              <a:t>Results: Replication cohort</a:t>
            </a:r>
          </a:p>
        </p:txBody>
      </p:sp>
      <p:sp>
        <p:nvSpPr>
          <p:cNvPr id="3" name="Content Placeholder 2">
            <a:extLst>
              <a:ext uri="{FF2B5EF4-FFF2-40B4-BE49-F238E27FC236}">
                <a16:creationId xmlns:a16="http://schemas.microsoft.com/office/drawing/2014/main" id="{02EAB359-468B-4D93-A7D0-C2FBE47EB240}"/>
              </a:ext>
            </a:extLst>
          </p:cNvPr>
          <p:cNvSpPr>
            <a:spLocks noGrp="1"/>
          </p:cNvSpPr>
          <p:nvPr>
            <p:ph idx="1"/>
          </p:nvPr>
        </p:nvSpPr>
        <p:spPr>
          <a:xfrm>
            <a:off x="265970" y="1342498"/>
            <a:ext cx="11682153" cy="903991"/>
          </a:xfrm>
        </p:spPr>
        <p:txBody>
          <a:bodyPr/>
          <a:lstStyle/>
          <a:p>
            <a:pPr marL="0" indent="0">
              <a:buNone/>
            </a:pPr>
            <a:r>
              <a:rPr lang="en-US" dirty="0"/>
              <a:t>On replication, only </a:t>
            </a:r>
            <a:r>
              <a:rPr lang="en-US" i="1" dirty="0"/>
              <a:t>TOLLIP</a:t>
            </a:r>
            <a:r>
              <a:rPr lang="en-US" dirty="0"/>
              <a:t> rs3750920 achieved a Bonferroni corrected interaction (</a:t>
            </a:r>
            <a:r>
              <a:rPr lang="en-US" i="1" dirty="0"/>
              <a:t>P</a:t>
            </a:r>
            <a:r>
              <a:rPr lang="en-US" dirty="0"/>
              <a:t> </a:t>
            </a:r>
            <a:r>
              <a:rPr lang="en-US"/>
              <a:t>&lt;0.01)</a:t>
            </a:r>
            <a:endParaRPr lang="en-US" dirty="0"/>
          </a:p>
        </p:txBody>
      </p:sp>
      <p:sp>
        <p:nvSpPr>
          <p:cNvPr id="4" name="Text Placeholder 3">
            <a:extLst>
              <a:ext uri="{FF2B5EF4-FFF2-40B4-BE49-F238E27FC236}">
                <a16:creationId xmlns:a16="http://schemas.microsoft.com/office/drawing/2014/main" id="{7E594278-0199-46AA-BE3B-B14A7F435A78}"/>
              </a:ext>
            </a:extLst>
          </p:cNvPr>
          <p:cNvSpPr>
            <a:spLocks noGrp="1"/>
          </p:cNvSpPr>
          <p:nvPr>
            <p:ph type="body" sz="quarter" idx="10"/>
          </p:nvPr>
        </p:nvSpPr>
        <p:spPr/>
        <p:txBody>
          <a:bodyPr/>
          <a:lstStyle/>
          <a:p>
            <a:r>
              <a:rPr lang="en-US" dirty="0"/>
              <a:t>Oldham JM, et al. </a:t>
            </a:r>
            <a:r>
              <a:rPr lang="en-US" i="1" dirty="0"/>
              <a:t>Am J Respir </a:t>
            </a:r>
            <a:r>
              <a:rPr lang="en-US" i="1" dirty="0" err="1"/>
              <a:t>Crit</a:t>
            </a:r>
            <a:r>
              <a:rPr lang="en-US" i="1" dirty="0"/>
              <a:t> Care Med.</a:t>
            </a:r>
            <a:r>
              <a:rPr lang="en-US" dirty="0"/>
              <a:t> 2015;192(12):1475-1482.</a:t>
            </a:r>
          </a:p>
        </p:txBody>
      </p:sp>
      <p:sp>
        <p:nvSpPr>
          <p:cNvPr id="5" name="Text Placeholder 4">
            <a:extLst>
              <a:ext uri="{FF2B5EF4-FFF2-40B4-BE49-F238E27FC236}">
                <a16:creationId xmlns:a16="http://schemas.microsoft.com/office/drawing/2014/main" id="{90323298-6197-4091-8759-150EA660A6C6}"/>
              </a:ext>
            </a:extLst>
          </p:cNvPr>
          <p:cNvSpPr>
            <a:spLocks noGrp="1"/>
          </p:cNvSpPr>
          <p:nvPr>
            <p:ph type="body" sz="quarter" idx="11"/>
          </p:nvPr>
        </p:nvSpPr>
        <p:spPr/>
        <p:txBody>
          <a:bodyPr/>
          <a:lstStyle/>
          <a:p>
            <a:r>
              <a:rPr lang="en-US" dirty="0"/>
              <a:t>* Adjusted for age, gender, prednisone use, azathioprine use, FVC (% predicted), DL</a:t>
            </a:r>
            <a:r>
              <a:rPr lang="en-US" baseline="-25000" dirty="0"/>
              <a:t>CO</a:t>
            </a:r>
            <a:r>
              <a:rPr lang="en-US" dirty="0"/>
              <a:t> (% predicted) and trial/center</a:t>
            </a:r>
          </a:p>
          <a:p>
            <a:endParaRPr lang="en-US" dirty="0"/>
          </a:p>
        </p:txBody>
      </p:sp>
      <p:graphicFrame>
        <p:nvGraphicFramePr>
          <p:cNvPr id="6" name="Table 5">
            <a:extLst>
              <a:ext uri="{FF2B5EF4-FFF2-40B4-BE49-F238E27FC236}">
                <a16:creationId xmlns:a16="http://schemas.microsoft.com/office/drawing/2014/main" id="{0AFD6396-C4B6-4D1C-9106-2B2E333AB246}"/>
              </a:ext>
            </a:extLst>
          </p:cNvPr>
          <p:cNvGraphicFramePr>
            <a:graphicFrameLocks noGrp="1"/>
          </p:cNvGraphicFramePr>
          <p:nvPr>
            <p:extLst>
              <p:ext uri="{D42A27DB-BD31-4B8C-83A1-F6EECF244321}">
                <p14:modId xmlns:p14="http://schemas.microsoft.com/office/powerpoint/2010/main" val="1586150907"/>
              </p:ext>
            </p:extLst>
          </p:nvPr>
        </p:nvGraphicFramePr>
        <p:xfrm>
          <a:off x="390523" y="2332214"/>
          <a:ext cx="11462806" cy="2849386"/>
        </p:xfrm>
        <a:graphic>
          <a:graphicData uri="http://schemas.openxmlformats.org/drawingml/2006/table">
            <a:tbl>
              <a:tblPr/>
              <a:tblGrid>
                <a:gridCol w="1802549">
                  <a:extLst>
                    <a:ext uri="{9D8B030D-6E8A-4147-A177-3AD203B41FA5}">
                      <a16:colId xmlns:a16="http://schemas.microsoft.com/office/drawing/2014/main" val="20000"/>
                    </a:ext>
                  </a:extLst>
                </a:gridCol>
                <a:gridCol w="1207533">
                  <a:extLst>
                    <a:ext uri="{9D8B030D-6E8A-4147-A177-3AD203B41FA5}">
                      <a16:colId xmlns:a16="http://schemas.microsoft.com/office/drawing/2014/main" val="20001"/>
                    </a:ext>
                  </a:extLst>
                </a:gridCol>
                <a:gridCol w="1207533">
                  <a:extLst>
                    <a:ext uri="{9D8B030D-6E8A-4147-A177-3AD203B41FA5}">
                      <a16:colId xmlns:a16="http://schemas.microsoft.com/office/drawing/2014/main" val="20002"/>
                    </a:ext>
                  </a:extLst>
                </a:gridCol>
                <a:gridCol w="840023">
                  <a:extLst>
                    <a:ext uri="{9D8B030D-6E8A-4147-A177-3AD203B41FA5}">
                      <a16:colId xmlns:a16="http://schemas.microsoft.com/office/drawing/2014/main" val="20003"/>
                    </a:ext>
                  </a:extLst>
                </a:gridCol>
                <a:gridCol w="997526">
                  <a:extLst>
                    <a:ext uri="{9D8B030D-6E8A-4147-A177-3AD203B41FA5}">
                      <a16:colId xmlns:a16="http://schemas.microsoft.com/office/drawing/2014/main" val="20004"/>
                    </a:ext>
                  </a:extLst>
                </a:gridCol>
                <a:gridCol w="997526">
                  <a:extLst>
                    <a:ext uri="{9D8B030D-6E8A-4147-A177-3AD203B41FA5}">
                      <a16:colId xmlns:a16="http://schemas.microsoft.com/office/drawing/2014/main" val="20005"/>
                    </a:ext>
                  </a:extLst>
                </a:gridCol>
                <a:gridCol w="997526">
                  <a:extLst>
                    <a:ext uri="{9D8B030D-6E8A-4147-A177-3AD203B41FA5}">
                      <a16:colId xmlns:a16="http://schemas.microsoft.com/office/drawing/2014/main" val="20006"/>
                    </a:ext>
                  </a:extLst>
                </a:gridCol>
                <a:gridCol w="1137530">
                  <a:extLst>
                    <a:ext uri="{9D8B030D-6E8A-4147-A177-3AD203B41FA5}">
                      <a16:colId xmlns:a16="http://schemas.microsoft.com/office/drawing/2014/main" val="20007"/>
                    </a:ext>
                  </a:extLst>
                </a:gridCol>
                <a:gridCol w="1137530">
                  <a:extLst>
                    <a:ext uri="{9D8B030D-6E8A-4147-A177-3AD203B41FA5}">
                      <a16:colId xmlns:a16="http://schemas.microsoft.com/office/drawing/2014/main" val="20008"/>
                    </a:ext>
                  </a:extLst>
                </a:gridCol>
                <a:gridCol w="1137530">
                  <a:extLst>
                    <a:ext uri="{9D8B030D-6E8A-4147-A177-3AD203B41FA5}">
                      <a16:colId xmlns:a16="http://schemas.microsoft.com/office/drawing/2014/main" val="20009"/>
                    </a:ext>
                  </a:extLst>
                </a:gridCol>
              </a:tblGrid>
              <a:tr h="453601">
                <a:tc gridSpan="10">
                  <a:txBody>
                    <a:bodyPr/>
                    <a:lstStyle/>
                    <a:p>
                      <a:pPr algn="l" fontAlgn="b"/>
                      <a:r>
                        <a:rPr lang="en-US" sz="1800" b="1" i="0" u="none" strike="noStrike" dirty="0">
                          <a:solidFill>
                            <a:schemeClr val="bg1"/>
                          </a:solidFill>
                          <a:effectLst/>
                          <a:latin typeface="+mn-lt"/>
                        </a:rPr>
                        <a:t> Replication Cohort Genotype-stratified Composite Endpoint Risk</a:t>
                      </a:r>
                      <a:r>
                        <a:rPr lang="en-US" sz="1800" b="1" i="0" u="none" strike="noStrike" baseline="30000" dirty="0">
                          <a:solidFill>
                            <a:schemeClr val="bg1"/>
                          </a:solidFill>
                          <a:effectLst/>
                          <a:latin typeface="+mn-lt"/>
                        </a:rPr>
                        <a:t>*</a:t>
                      </a:r>
                      <a:r>
                        <a:rPr lang="en-US" sz="1800" b="1" i="0" u="none" strike="noStrike" dirty="0">
                          <a:solidFill>
                            <a:schemeClr val="bg1"/>
                          </a:solidFill>
                          <a:effectLst/>
                          <a:latin typeface="+mn-lt"/>
                        </a:rPr>
                        <a:t> Associated with NAC Therapy</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9157">
                <a:tc rowSpan="2">
                  <a:txBody>
                    <a:bodyPr/>
                    <a:lstStyle/>
                    <a:p>
                      <a:pPr algn="ctr" fontAlgn="ctr"/>
                      <a:r>
                        <a:rPr lang="en-US" sz="1800" b="1" i="0" u="none" strike="noStrike" dirty="0">
                          <a:solidFill>
                            <a:schemeClr val="bg1"/>
                          </a:solidFill>
                          <a:effectLst/>
                          <a:latin typeface="+mn-lt"/>
                        </a:rPr>
                        <a:t>Genotype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gridSpan="3">
                  <a:txBody>
                    <a:bodyPr/>
                    <a:lstStyle/>
                    <a:p>
                      <a:pPr algn="ctr" fontAlgn="b"/>
                      <a:r>
                        <a:rPr lang="en-US" sz="1800" b="0" i="0" u="none" strike="noStrike" dirty="0">
                          <a:solidFill>
                            <a:schemeClr val="bg1"/>
                          </a:solidFill>
                          <a:effectLst/>
                          <a:latin typeface="+mn-lt"/>
                        </a:rPr>
                        <a:t>INSPIRE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tc gridSpan="3">
                  <a:txBody>
                    <a:bodyPr/>
                    <a:lstStyle/>
                    <a:p>
                      <a:pPr algn="ctr" fontAlgn="b"/>
                      <a:r>
                        <a:rPr lang="en-US" sz="1800" b="0" i="0" u="none" strike="noStrike" dirty="0">
                          <a:solidFill>
                            <a:schemeClr val="bg1"/>
                          </a:solidFill>
                          <a:effectLst/>
                          <a:latin typeface="+mn-lt"/>
                        </a:rPr>
                        <a:t>UChicago</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tc gridSpan="3">
                  <a:txBody>
                    <a:bodyPr/>
                    <a:lstStyle/>
                    <a:p>
                      <a:pPr algn="ctr" fontAlgn="b"/>
                      <a:r>
                        <a:rPr lang="en-US" sz="1800" b="0" i="0" u="none" strike="noStrike" dirty="0">
                          <a:solidFill>
                            <a:schemeClr val="bg1"/>
                          </a:solidFill>
                          <a:effectLst/>
                          <a:latin typeface="+mn-lt"/>
                        </a:rPr>
                        <a:t>Combined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9157">
                <a:tc vMerge="1">
                  <a:txBody>
                    <a:bodyPr/>
                    <a:lstStyle/>
                    <a:p>
                      <a:endParaRPr lang="en-US"/>
                    </a:p>
                  </a:txBody>
                  <a:tcPr/>
                </a:tc>
                <a:tc>
                  <a:txBody>
                    <a:bodyPr/>
                    <a:lstStyle/>
                    <a:p>
                      <a:pPr algn="ctr" fontAlgn="ctr"/>
                      <a:r>
                        <a:rPr lang="en-US" sz="1800" b="1" i="0" u="none" strike="noStrike" dirty="0">
                          <a:solidFill>
                            <a:schemeClr val="bg1"/>
                          </a:solidFill>
                          <a:effectLst/>
                          <a:latin typeface="+mn-lt"/>
                        </a:rPr>
                        <a:t>HR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95% CI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p-value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HR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95% CI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p-value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HR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95% CI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800" b="1" i="0" u="none" strike="noStrike" dirty="0">
                          <a:solidFill>
                            <a:schemeClr val="bg1"/>
                          </a:solidFill>
                          <a:effectLst/>
                          <a:latin typeface="+mn-lt"/>
                        </a:rPr>
                        <a:t>p-value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2"/>
                  </a:ext>
                </a:extLst>
              </a:tr>
              <a:tr h="479157">
                <a:tc>
                  <a:txBody>
                    <a:bodyPr/>
                    <a:lstStyle/>
                    <a:p>
                      <a:pPr marL="91440" algn="l" fontAlgn="ctr"/>
                      <a:r>
                        <a:rPr lang="en-US" sz="1800" b="0" i="0" u="none" strike="noStrike" dirty="0">
                          <a:solidFill>
                            <a:srgbClr val="000000"/>
                          </a:solidFill>
                          <a:effectLst/>
                          <a:latin typeface="+mn-lt"/>
                        </a:rPr>
                        <a:t>rs3750920 CC</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a:solidFill>
                            <a:srgbClr val="000000"/>
                          </a:solidFill>
                          <a:effectLst/>
                          <a:latin typeface="+mn-lt"/>
                        </a:rPr>
                        <a:t>5.1</a:t>
                      </a:r>
                      <a:endParaRPr lang="en-US" sz="18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0" i="0" u="none" strike="noStrike" dirty="0">
                          <a:solidFill>
                            <a:schemeClr val="tx1">
                              <a:lumMod val="50000"/>
                              <a:lumOff val="50000"/>
                            </a:schemeClr>
                          </a:solidFill>
                          <a:effectLst/>
                          <a:latin typeface="+mn-lt"/>
                        </a:rPr>
                        <a:t>1.70-15.3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0.004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2.1</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0.22-20.3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3.11</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1.25-7.72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0.01</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F1EF"/>
                    </a:solidFill>
                  </a:tcPr>
                </a:tc>
                <a:extLst>
                  <a:ext uri="{0D108BD9-81ED-4DB2-BD59-A6C34878D82A}">
                    <a16:rowId xmlns:a16="http://schemas.microsoft.com/office/drawing/2014/main" val="10003"/>
                  </a:ext>
                </a:extLst>
              </a:tr>
              <a:tr h="479157">
                <a:tc>
                  <a:txBody>
                    <a:bodyPr/>
                    <a:lstStyle/>
                    <a:p>
                      <a:pPr marL="91440" algn="l" fontAlgn="ctr"/>
                      <a:r>
                        <a:rPr lang="en-US" sz="1800" b="0" i="0" u="none" strike="noStrike" dirty="0">
                          <a:solidFill>
                            <a:srgbClr val="000000"/>
                          </a:solidFill>
                          <a:effectLst/>
                          <a:latin typeface="+mn-lt"/>
                        </a:rPr>
                        <a:t>rs3750920 CT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rgbClr val="000000"/>
                          </a:solidFill>
                          <a:effectLst/>
                          <a:latin typeface="+mn-lt"/>
                        </a:rPr>
                        <a:t>5.63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noFill/>
                  </a:tcPr>
                </a:tc>
                <a:tc>
                  <a:txBody>
                    <a:bodyPr/>
                    <a:lstStyle/>
                    <a:p>
                      <a:pPr algn="ctr" fontAlgn="b"/>
                      <a:r>
                        <a:rPr lang="en-US" sz="1800" b="0" i="0" u="none" strike="noStrike" dirty="0">
                          <a:solidFill>
                            <a:schemeClr val="tx1">
                              <a:lumMod val="50000"/>
                              <a:lumOff val="50000"/>
                            </a:schemeClr>
                          </a:solidFill>
                          <a:effectLst/>
                          <a:latin typeface="+mn-lt"/>
                        </a:rPr>
                        <a:t>2.45-12.9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&lt;0.001</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1.97</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0.69-5.60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a:solidFill>
                            <a:schemeClr val="tx1">
                              <a:lumMod val="50000"/>
                              <a:lumOff val="50000"/>
                            </a:schemeClr>
                          </a:solidFill>
                          <a:effectLst/>
                          <a:latin typeface="+mn-lt"/>
                        </a:rPr>
                        <a:t>2.18</a:t>
                      </a:r>
                      <a:endParaRPr lang="en-US" sz="1800" b="0" i="0" u="none" strike="noStrike" dirty="0">
                        <a:solidFill>
                          <a:schemeClr val="tx1">
                            <a:lumMod val="50000"/>
                            <a:lumOff val="50000"/>
                          </a:schemeClr>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1.14-4.13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3175" cap="flat" cmpd="sng" algn="ctr">
                      <a:solidFill>
                        <a:schemeClr val="bg1"/>
                      </a:solidFill>
                      <a:prstDash val="solid"/>
                      <a:round/>
                      <a:headEnd type="none" w="med" len="med"/>
                      <a:tailEnd type="none" w="med" len="med"/>
                    </a:lnB>
                    <a:solidFill>
                      <a:srgbClr val="E7F1EF"/>
                    </a:solidFill>
                  </a:tcPr>
                </a:tc>
                <a:extLst>
                  <a:ext uri="{0D108BD9-81ED-4DB2-BD59-A6C34878D82A}">
                    <a16:rowId xmlns:a16="http://schemas.microsoft.com/office/drawing/2014/main" val="10004"/>
                  </a:ext>
                </a:extLst>
              </a:tr>
              <a:tr h="479157">
                <a:tc>
                  <a:txBody>
                    <a:bodyPr/>
                    <a:lstStyle/>
                    <a:p>
                      <a:pPr marL="91440" algn="l" fontAlgn="ctr"/>
                      <a:r>
                        <a:rPr lang="en-US" sz="1800" b="0" i="0" u="none" strike="noStrike" dirty="0">
                          <a:solidFill>
                            <a:srgbClr val="000000"/>
                          </a:solidFill>
                          <a:effectLst/>
                          <a:latin typeface="+mn-lt"/>
                        </a:rPr>
                        <a:t>rs3750920 TT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rgbClr val="000000"/>
                          </a:solidFill>
                          <a:effectLst/>
                          <a:latin typeface="+mn-lt"/>
                        </a:rPr>
                        <a:t>0.22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chemeClr val="tx1">
                              <a:lumMod val="50000"/>
                              <a:lumOff val="50000"/>
                            </a:schemeClr>
                          </a:solidFill>
                          <a:effectLst/>
                          <a:latin typeface="+mn-lt"/>
                        </a:rPr>
                        <a:t>0.04-1.34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0.04-3.46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0.38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0.06-0.94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tc>
                  <a:txBody>
                    <a:bodyPr/>
                    <a:lstStyle/>
                    <a:p>
                      <a:pPr algn="ctr" fontAlgn="b"/>
                      <a:r>
                        <a:rPr lang="en-US" sz="1800" b="0" i="0" u="none" strike="noStrike" dirty="0">
                          <a:solidFill>
                            <a:schemeClr val="tx1">
                              <a:lumMod val="50000"/>
                              <a:lumOff val="50000"/>
                            </a:schemeClr>
                          </a:solidFill>
                          <a:effectLst/>
                          <a:latin typeface="+mn-lt"/>
                        </a:rPr>
                        <a:t>0.04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E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960912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B5A8-07D6-407D-94AB-422B02CCC4CF}"/>
              </a:ext>
            </a:extLst>
          </p:cNvPr>
          <p:cNvSpPr>
            <a:spLocks noGrp="1"/>
          </p:cNvSpPr>
          <p:nvPr>
            <p:ph type="title"/>
          </p:nvPr>
        </p:nvSpPr>
        <p:spPr/>
        <p:txBody>
          <a:bodyPr/>
          <a:lstStyle/>
          <a:p>
            <a:r>
              <a:rPr lang="en-US" dirty="0"/>
              <a:t>Conclusions or Takeaways</a:t>
            </a:r>
          </a:p>
        </p:txBody>
      </p:sp>
      <p:sp>
        <p:nvSpPr>
          <p:cNvPr id="3" name="Content Placeholder 2">
            <a:extLst>
              <a:ext uri="{FF2B5EF4-FFF2-40B4-BE49-F238E27FC236}">
                <a16:creationId xmlns:a16="http://schemas.microsoft.com/office/drawing/2014/main" id="{91DF89B6-8071-4E54-AC57-3DFCC00B8D98}"/>
              </a:ext>
            </a:extLst>
          </p:cNvPr>
          <p:cNvSpPr>
            <a:spLocks noGrp="1"/>
          </p:cNvSpPr>
          <p:nvPr>
            <p:ph idx="1"/>
          </p:nvPr>
        </p:nvSpPr>
        <p:spPr/>
        <p:txBody>
          <a:bodyPr/>
          <a:lstStyle/>
          <a:p>
            <a:pPr>
              <a:spcBef>
                <a:spcPts val="600"/>
              </a:spcBef>
            </a:pPr>
            <a:r>
              <a:rPr lang="en-US" sz="2600" dirty="0"/>
              <a:t>NAC may be effective therapy </a:t>
            </a:r>
            <a:r>
              <a:rPr lang="en-US" sz="2600"/>
              <a:t>for 1 </a:t>
            </a:r>
            <a:r>
              <a:rPr lang="en-US" sz="2600" dirty="0"/>
              <a:t>in 4 patients with IPF</a:t>
            </a:r>
          </a:p>
          <a:p>
            <a:pPr>
              <a:spcBef>
                <a:spcPts val="600"/>
              </a:spcBef>
            </a:pPr>
            <a:r>
              <a:rPr lang="en-US" sz="2600" dirty="0"/>
              <a:t>First time a pharmacogenetic interaction has been demonstrated in the treatment of IPF</a:t>
            </a:r>
          </a:p>
          <a:p>
            <a:pPr>
              <a:spcBef>
                <a:spcPts val="600"/>
              </a:spcBef>
            </a:pPr>
            <a:r>
              <a:rPr lang="en-US" sz="2600" dirty="0"/>
              <a:t>No clinical trait differences noted between genotyped and not genotyped patients</a:t>
            </a:r>
          </a:p>
          <a:p>
            <a:pPr lvl="1">
              <a:spcBef>
                <a:spcPts val="300"/>
              </a:spcBef>
            </a:pPr>
            <a:r>
              <a:rPr lang="en-US" sz="2400" dirty="0"/>
              <a:t>This suggests a much stronger power would have been attained if all subjects had been included. </a:t>
            </a:r>
          </a:p>
          <a:p>
            <a:pPr>
              <a:spcBef>
                <a:spcPts val="600"/>
              </a:spcBef>
            </a:pPr>
            <a:r>
              <a:rPr lang="en-US" sz="2600" dirty="0"/>
              <a:t>No genotype differences by treatment arm or enrollment period</a:t>
            </a:r>
          </a:p>
          <a:p>
            <a:pPr>
              <a:spcBef>
                <a:spcPts val="600"/>
              </a:spcBef>
            </a:pPr>
            <a:r>
              <a:rPr lang="en-US" sz="2600" dirty="0"/>
              <a:t>Replicated the findings in only the </a:t>
            </a:r>
            <a:r>
              <a:rPr lang="en-US" sz="2600" i="1" dirty="0"/>
              <a:t>TOLLIP</a:t>
            </a:r>
            <a:r>
              <a:rPr lang="en-US" sz="2600" dirty="0"/>
              <a:t> 3570920 SNP in a large combined cohort</a:t>
            </a:r>
          </a:p>
          <a:p>
            <a:pPr>
              <a:spcBef>
                <a:spcPts val="600"/>
              </a:spcBef>
            </a:pPr>
            <a:r>
              <a:rPr lang="en-US" sz="2600" dirty="0"/>
              <a:t>These findings provide support for: </a:t>
            </a:r>
          </a:p>
          <a:p>
            <a:pPr lvl="1">
              <a:spcBef>
                <a:spcPts val="300"/>
              </a:spcBef>
            </a:pPr>
            <a:r>
              <a:rPr lang="en-US" sz="2400" dirty="0"/>
              <a:t>Universal genotyping in clinical trials (CLEANUP)</a:t>
            </a:r>
          </a:p>
          <a:p>
            <a:pPr lvl="1">
              <a:spcBef>
                <a:spcPts val="300"/>
              </a:spcBef>
            </a:pPr>
            <a:r>
              <a:rPr lang="en-US" sz="2400" dirty="0"/>
              <a:t>A future NAC trial randomized by genotype</a:t>
            </a:r>
          </a:p>
        </p:txBody>
      </p:sp>
    </p:spTree>
    <p:extLst>
      <p:ext uri="{BB962C8B-B14F-4D97-AF65-F5344CB8AC3E}">
        <p14:creationId xmlns:p14="http://schemas.microsoft.com/office/powerpoint/2010/main" val="30248848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69A8-E1A0-4B6A-B0FA-9EF8F1FB77EC}"/>
              </a:ext>
            </a:extLst>
          </p:cNvPr>
          <p:cNvSpPr>
            <a:spLocks noGrp="1"/>
          </p:cNvSpPr>
          <p:nvPr>
            <p:ph type="title"/>
          </p:nvPr>
        </p:nvSpPr>
        <p:spPr/>
        <p:txBody>
          <a:bodyPr/>
          <a:lstStyle/>
          <a:p>
            <a:r>
              <a:rPr lang="en-US" dirty="0"/>
              <a:t>PRECISIONS Trial in IPF</a:t>
            </a:r>
          </a:p>
        </p:txBody>
      </p:sp>
      <p:sp>
        <p:nvSpPr>
          <p:cNvPr id="3" name="Content Placeholder 2">
            <a:extLst>
              <a:ext uri="{FF2B5EF4-FFF2-40B4-BE49-F238E27FC236}">
                <a16:creationId xmlns:a16="http://schemas.microsoft.com/office/drawing/2014/main" id="{F99696D2-5CC8-4B5A-B933-F14D191B3640}"/>
              </a:ext>
            </a:extLst>
          </p:cNvPr>
          <p:cNvSpPr>
            <a:spLocks noGrp="1"/>
          </p:cNvSpPr>
          <p:nvPr>
            <p:ph idx="1"/>
          </p:nvPr>
        </p:nvSpPr>
        <p:spPr/>
        <p:txBody>
          <a:bodyPr/>
          <a:lstStyle/>
          <a:p>
            <a:r>
              <a:rPr lang="en-US" sz="2800" dirty="0"/>
              <a:t>Hypothesis</a:t>
            </a:r>
          </a:p>
          <a:p>
            <a:pPr lvl="1"/>
            <a:r>
              <a:rPr lang="en-US" sz="2300" dirty="0"/>
              <a:t>Patients with IPF that have the </a:t>
            </a:r>
            <a:r>
              <a:rPr lang="en-US" sz="2300" i="1" dirty="0"/>
              <a:t>TOLLIP</a:t>
            </a:r>
            <a:r>
              <a:rPr lang="en-US" sz="2300" dirty="0"/>
              <a:t> rs3750920 TT genotype will exhibit improved clinical outcomes when treated with </a:t>
            </a:r>
            <a:r>
              <a:rPr lang="en-US" sz="2300" i="1" dirty="0"/>
              <a:t>N-</a:t>
            </a:r>
            <a:r>
              <a:rPr lang="en-US" sz="2300" dirty="0"/>
              <a:t>acetylcysteine compared to placebo.</a:t>
            </a:r>
          </a:p>
          <a:p>
            <a:r>
              <a:rPr lang="en-US" sz="2800" dirty="0"/>
              <a:t>Design</a:t>
            </a:r>
          </a:p>
          <a:p>
            <a:pPr lvl="1"/>
            <a:r>
              <a:rPr lang="en-US" sz="2300" dirty="0"/>
              <a:t>Double-blind, randomized, placebo-controlled trial</a:t>
            </a:r>
          </a:p>
          <a:p>
            <a:pPr lvl="1"/>
            <a:r>
              <a:rPr lang="en-US" sz="2300" dirty="0"/>
              <a:t>200 subjects with </a:t>
            </a:r>
            <a:r>
              <a:rPr lang="en-US" sz="2300" i="1" dirty="0"/>
              <a:t>TOLLIP</a:t>
            </a:r>
            <a:r>
              <a:rPr lang="en-US" sz="2300" dirty="0"/>
              <a:t> rs3750920 TT genotype</a:t>
            </a:r>
          </a:p>
          <a:p>
            <a:pPr lvl="1"/>
            <a:r>
              <a:rPr lang="en-US" sz="2300" dirty="0"/>
              <a:t>Background therapy with pirfenidone or </a:t>
            </a:r>
            <a:r>
              <a:rPr lang="en-US" sz="2300" dirty="0" err="1"/>
              <a:t>nintedanib</a:t>
            </a:r>
            <a:r>
              <a:rPr lang="en-US" sz="2300" dirty="0"/>
              <a:t> allowed</a:t>
            </a:r>
          </a:p>
          <a:p>
            <a:pPr lvl="1"/>
            <a:r>
              <a:rPr lang="en-US" sz="2300" dirty="0"/>
              <a:t>1:1 randomization to</a:t>
            </a:r>
          </a:p>
          <a:p>
            <a:pPr lvl="2"/>
            <a:r>
              <a:rPr lang="en-US" sz="1800" dirty="0"/>
              <a:t>oral </a:t>
            </a:r>
            <a:r>
              <a:rPr lang="en-US" sz="1800" i="1" dirty="0"/>
              <a:t>N-</a:t>
            </a:r>
            <a:r>
              <a:rPr lang="en-US" sz="1800" dirty="0"/>
              <a:t>acetylcysteine (NAC) 600mg three times daily or</a:t>
            </a:r>
          </a:p>
          <a:p>
            <a:pPr lvl="2"/>
            <a:r>
              <a:rPr lang="en-US" sz="1800" dirty="0"/>
              <a:t>matched placebo for 24 months</a:t>
            </a:r>
          </a:p>
          <a:p>
            <a:r>
              <a:rPr lang="en-US" sz="2800" dirty="0"/>
              <a:t>Primary Endpoint</a:t>
            </a:r>
          </a:p>
          <a:p>
            <a:pPr lvl="1"/>
            <a:r>
              <a:rPr lang="en-US" sz="2300" dirty="0"/>
              <a:t>Time to categorical decline of relative 10% decline in FVC, or DL</a:t>
            </a:r>
            <a:r>
              <a:rPr lang="en-US" sz="2300" baseline="-25000" dirty="0"/>
              <a:t>CO</a:t>
            </a:r>
            <a:r>
              <a:rPr lang="en-US" sz="2300" dirty="0"/>
              <a:t>, first respiratory</a:t>
            </a:r>
            <a:br>
              <a:rPr lang="en-US" sz="2300" dirty="0"/>
            </a:br>
            <a:r>
              <a:rPr lang="en-US" sz="2300" dirty="0"/>
              <a:t>non-elective hospitalization, transplant, or death from any cause</a:t>
            </a:r>
          </a:p>
        </p:txBody>
      </p:sp>
      <p:sp>
        <p:nvSpPr>
          <p:cNvPr id="5" name="Text Placeholder 4">
            <a:extLst>
              <a:ext uri="{FF2B5EF4-FFF2-40B4-BE49-F238E27FC236}">
                <a16:creationId xmlns:a16="http://schemas.microsoft.com/office/drawing/2014/main" id="{56FC62FA-16A3-43E5-A90A-DD0450A86201}"/>
              </a:ext>
            </a:extLst>
          </p:cNvPr>
          <p:cNvSpPr>
            <a:spLocks noGrp="1"/>
          </p:cNvSpPr>
          <p:nvPr>
            <p:ph type="body" sz="quarter" idx="11"/>
          </p:nvPr>
        </p:nvSpPr>
        <p:spPr>
          <a:xfrm>
            <a:off x="266007" y="5653088"/>
            <a:ext cx="11682077" cy="271462"/>
          </a:xfrm>
        </p:spPr>
        <p:txBody>
          <a:bodyPr/>
          <a:lstStyle/>
          <a:p>
            <a:r>
              <a:rPr lang="en-US" dirty="0"/>
              <a:t>PRECISIONS, </a:t>
            </a:r>
            <a:r>
              <a:rPr lang="en-US" b="1" dirty="0"/>
              <a:t>P</a:t>
            </a:r>
            <a:r>
              <a:rPr lang="en-US" dirty="0"/>
              <a:t>rospective </a:t>
            </a:r>
            <a:r>
              <a:rPr lang="en-US" dirty="0" err="1"/>
              <a:t>t</a:t>
            </a:r>
            <a:r>
              <a:rPr lang="en-US" b="1" dirty="0" err="1"/>
              <a:t>R</a:t>
            </a:r>
            <a:r>
              <a:rPr lang="en-US" dirty="0" err="1"/>
              <a:t>eatment</a:t>
            </a:r>
            <a:r>
              <a:rPr lang="en-US" dirty="0"/>
              <a:t> </a:t>
            </a:r>
            <a:r>
              <a:rPr lang="en-US" b="1" dirty="0" err="1"/>
              <a:t>E</a:t>
            </a:r>
            <a:r>
              <a:rPr lang="en-US" dirty="0" err="1"/>
              <a:t>ffi</a:t>
            </a:r>
            <a:r>
              <a:rPr lang="en-US" b="1" dirty="0" err="1"/>
              <a:t>C</a:t>
            </a:r>
            <a:r>
              <a:rPr lang="en-US" dirty="0" err="1"/>
              <a:t>acy</a:t>
            </a:r>
            <a:r>
              <a:rPr lang="en-US" dirty="0"/>
              <a:t> in </a:t>
            </a:r>
            <a:r>
              <a:rPr lang="en-US" b="1" dirty="0"/>
              <a:t>I</a:t>
            </a:r>
            <a:r>
              <a:rPr lang="en-US" dirty="0"/>
              <a:t>PF </a:t>
            </a:r>
            <a:r>
              <a:rPr lang="en-US" dirty="0" err="1"/>
              <a:t>u</a:t>
            </a:r>
            <a:r>
              <a:rPr lang="en-US" b="1" dirty="0" err="1"/>
              <a:t>S</a:t>
            </a:r>
            <a:r>
              <a:rPr lang="en-US" dirty="0" err="1"/>
              <a:t>Ing</a:t>
            </a:r>
            <a:r>
              <a:rPr lang="en-US" dirty="0"/>
              <a:t> </a:t>
            </a:r>
            <a:r>
              <a:rPr lang="en-US" dirty="0" err="1"/>
              <a:t>gen</a:t>
            </a:r>
            <a:r>
              <a:rPr lang="en-US" b="1" dirty="0" err="1"/>
              <a:t>O</a:t>
            </a:r>
            <a:r>
              <a:rPr lang="en-US" dirty="0" err="1"/>
              <a:t>type</a:t>
            </a:r>
            <a:r>
              <a:rPr lang="en-US" dirty="0"/>
              <a:t> for </a:t>
            </a:r>
            <a:r>
              <a:rPr lang="en-US" b="1" dirty="0" err="1"/>
              <a:t>N</a:t>
            </a:r>
            <a:r>
              <a:rPr lang="en-US" dirty="0" err="1"/>
              <a:t>ac</a:t>
            </a:r>
            <a:r>
              <a:rPr lang="en-US" dirty="0"/>
              <a:t> </a:t>
            </a:r>
            <a:r>
              <a:rPr lang="en-US" b="1" dirty="0"/>
              <a:t>S</a:t>
            </a:r>
            <a:r>
              <a:rPr lang="en-US" dirty="0"/>
              <a:t>election.</a:t>
            </a:r>
          </a:p>
          <a:p>
            <a:endParaRPr lang="en-US" dirty="0"/>
          </a:p>
        </p:txBody>
      </p:sp>
    </p:spTree>
    <p:extLst>
      <p:ext uri="{BB962C8B-B14F-4D97-AF65-F5344CB8AC3E}">
        <p14:creationId xmlns:p14="http://schemas.microsoft.com/office/powerpoint/2010/main" val="37927357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CE9C-BA9D-4182-8DA9-A69AC7848747}"/>
              </a:ext>
            </a:extLst>
          </p:cNvPr>
          <p:cNvSpPr>
            <a:spLocks noGrp="1"/>
          </p:cNvSpPr>
          <p:nvPr>
            <p:ph type="title"/>
          </p:nvPr>
        </p:nvSpPr>
        <p:spPr/>
        <p:txBody>
          <a:bodyPr/>
          <a:lstStyle/>
          <a:p>
            <a:r>
              <a:rPr lang="en-US" dirty="0"/>
              <a:t>PRECISIONS Trial in IPF</a:t>
            </a:r>
          </a:p>
        </p:txBody>
      </p:sp>
      <p:sp>
        <p:nvSpPr>
          <p:cNvPr id="3" name="Content Placeholder 2">
            <a:extLst>
              <a:ext uri="{FF2B5EF4-FFF2-40B4-BE49-F238E27FC236}">
                <a16:creationId xmlns:a16="http://schemas.microsoft.com/office/drawing/2014/main" id="{906730EA-822C-4C8E-8035-D36E24DE9289}"/>
              </a:ext>
            </a:extLst>
          </p:cNvPr>
          <p:cNvSpPr>
            <a:spLocks noGrp="1"/>
          </p:cNvSpPr>
          <p:nvPr>
            <p:ph idx="1"/>
          </p:nvPr>
        </p:nvSpPr>
        <p:spPr/>
        <p:txBody>
          <a:bodyPr/>
          <a:lstStyle/>
          <a:p>
            <a:pPr>
              <a:spcBef>
                <a:spcPts val="600"/>
              </a:spcBef>
            </a:pPr>
            <a:r>
              <a:rPr lang="en-US" dirty="0"/>
              <a:t>Inclusion/Exclusion</a:t>
            </a:r>
          </a:p>
          <a:p>
            <a:pPr lvl="1">
              <a:spcBef>
                <a:spcPts val="600"/>
              </a:spcBef>
            </a:pPr>
            <a:r>
              <a:rPr lang="en-US" dirty="0"/>
              <a:t>Diagnosis of IPF</a:t>
            </a:r>
          </a:p>
          <a:p>
            <a:pPr lvl="1">
              <a:spcBef>
                <a:spcPts val="600"/>
              </a:spcBef>
            </a:pPr>
            <a:r>
              <a:rPr lang="en-US" dirty="0"/>
              <a:t>T/T rs3750920 favorable genotype</a:t>
            </a:r>
          </a:p>
          <a:p>
            <a:pPr lvl="1">
              <a:spcBef>
                <a:spcPts val="600"/>
              </a:spcBef>
            </a:pPr>
            <a:r>
              <a:rPr lang="en-US" dirty="0"/>
              <a:t>Allow concomitant standard of care medications</a:t>
            </a:r>
          </a:p>
          <a:p>
            <a:pPr>
              <a:spcBef>
                <a:spcPts val="3000"/>
              </a:spcBef>
            </a:pPr>
            <a:r>
              <a:rPr lang="en-US" dirty="0"/>
              <a:t>Goal: randomize 200 patients with TT genotype</a:t>
            </a:r>
          </a:p>
          <a:p>
            <a:pPr lvl="1">
              <a:spcBef>
                <a:spcPts val="600"/>
              </a:spcBef>
            </a:pPr>
            <a:r>
              <a:rPr lang="en-US" dirty="0"/>
              <a:t>Requires screening 800</a:t>
            </a:r>
            <a:r>
              <a:rPr lang="en-US" dirty="0">
                <a:latin typeface="Calibri" panose="020F0502020204030204" pitchFamily="34" charset="0"/>
              </a:rPr>
              <a:t>‒</a:t>
            </a:r>
            <a:r>
              <a:rPr lang="en-US" dirty="0"/>
              <a:t>1,000 patients with IPF </a:t>
            </a:r>
          </a:p>
          <a:p>
            <a:pPr>
              <a:spcBef>
                <a:spcPts val="600"/>
              </a:spcBef>
            </a:pPr>
            <a:endParaRPr lang="en-US" dirty="0"/>
          </a:p>
        </p:txBody>
      </p:sp>
    </p:spTree>
    <p:extLst>
      <p:ext uri="{BB962C8B-B14F-4D97-AF65-F5344CB8AC3E}">
        <p14:creationId xmlns:p14="http://schemas.microsoft.com/office/powerpoint/2010/main" val="139657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8B75-ADD6-4E6D-B41F-5CA4006B93C0}"/>
              </a:ext>
            </a:extLst>
          </p:cNvPr>
          <p:cNvSpPr>
            <a:spLocks noGrp="1"/>
          </p:cNvSpPr>
          <p:nvPr>
            <p:ph type="title"/>
          </p:nvPr>
        </p:nvSpPr>
        <p:spPr/>
        <p:txBody>
          <a:bodyPr/>
          <a:lstStyle/>
          <a:p>
            <a:r>
              <a:rPr lang="en-US" dirty="0"/>
              <a:t>Idiopathic Pulmonary Fibrosis</a:t>
            </a:r>
          </a:p>
        </p:txBody>
      </p:sp>
      <p:sp>
        <p:nvSpPr>
          <p:cNvPr id="3" name="Content Placeholder 2">
            <a:extLst>
              <a:ext uri="{FF2B5EF4-FFF2-40B4-BE49-F238E27FC236}">
                <a16:creationId xmlns:a16="http://schemas.microsoft.com/office/drawing/2014/main" id="{1131B1CA-F7F3-4F5D-90A5-7F0ADF2A7228}"/>
              </a:ext>
            </a:extLst>
          </p:cNvPr>
          <p:cNvSpPr>
            <a:spLocks noGrp="1"/>
          </p:cNvSpPr>
          <p:nvPr>
            <p:ph idx="1"/>
          </p:nvPr>
        </p:nvSpPr>
        <p:spPr/>
        <p:txBody>
          <a:bodyPr/>
          <a:lstStyle/>
          <a:p>
            <a:pPr>
              <a:spcBef>
                <a:spcPts val="1200"/>
              </a:spcBef>
            </a:pPr>
            <a:r>
              <a:rPr lang="en-US" dirty="0"/>
              <a:t>Clinical presentation</a:t>
            </a:r>
          </a:p>
          <a:p>
            <a:pPr lvl="1">
              <a:spcBef>
                <a:spcPts val="1200"/>
              </a:spcBef>
            </a:pPr>
            <a:r>
              <a:rPr lang="en-US" dirty="0"/>
              <a:t>Subtle onset of breathlessness with exertion and intermittent dry cough</a:t>
            </a:r>
          </a:p>
          <a:p>
            <a:pPr lvl="1">
              <a:spcBef>
                <a:spcPts val="1200"/>
              </a:spcBef>
            </a:pPr>
            <a:r>
              <a:rPr lang="en-US" dirty="0"/>
              <a:t>Symptoms often mistaken for heart disease</a:t>
            </a:r>
          </a:p>
          <a:p>
            <a:pPr lvl="1">
              <a:spcBef>
                <a:spcPts val="1200"/>
              </a:spcBef>
            </a:pPr>
            <a:r>
              <a:rPr lang="en-US" dirty="0"/>
              <a:t>Crackles and clubbing</a:t>
            </a:r>
          </a:p>
          <a:p>
            <a:pPr lvl="2">
              <a:spcBef>
                <a:spcPts val="1200"/>
              </a:spcBef>
            </a:pPr>
            <a:r>
              <a:rPr lang="en-US" dirty="0"/>
              <a:t>Distinctive inspiratory ‘Velcro’ crackles at the bases</a:t>
            </a:r>
          </a:p>
          <a:p>
            <a:pPr>
              <a:spcBef>
                <a:spcPts val="4200"/>
              </a:spcBef>
            </a:pPr>
            <a:r>
              <a:rPr lang="en-US" dirty="0"/>
              <a:t>Median survival from diagnosis is </a:t>
            </a:r>
            <a:r>
              <a:rPr lang="en-US" dirty="0">
                <a:sym typeface="Symbol" panose="05050102010706020507" pitchFamily="18" charset="2"/>
              </a:rPr>
              <a:t></a:t>
            </a:r>
            <a:r>
              <a:rPr lang="en-US" dirty="0"/>
              <a:t>3</a:t>
            </a:r>
            <a:r>
              <a:rPr lang="en-US" dirty="0">
                <a:latin typeface="Calibri" panose="020F0502020204030204" pitchFamily="34" charset="0"/>
              </a:rPr>
              <a:t>‒</a:t>
            </a:r>
            <a:r>
              <a:rPr lang="en-US" dirty="0"/>
              <a:t>5 years</a:t>
            </a:r>
          </a:p>
        </p:txBody>
      </p:sp>
    </p:spTree>
    <p:extLst>
      <p:ext uri="{BB962C8B-B14F-4D97-AF65-F5344CB8AC3E}">
        <p14:creationId xmlns:p14="http://schemas.microsoft.com/office/powerpoint/2010/main" val="7010016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51FA-B7BB-43E6-8DB8-6469C4D5FDF2}"/>
              </a:ext>
            </a:extLst>
          </p:cNvPr>
          <p:cNvSpPr>
            <a:spLocks noGrp="1"/>
          </p:cNvSpPr>
          <p:nvPr>
            <p:ph type="title"/>
          </p:nvPr>
        </p:nvSpPr>
        <p:spPr/>
        <p:txBody>
          <a:bodyPr>
            <a:normAutofit fontScale="90000"/>
          </a:bodyPr>
          <a:lstStyle/>
          <a:p>
            <a:r>
              <a:rPr lang="en-US" dirty="0"/>
              <a:t>Some Areas of Exceptional Needs or Opportunities in IPF</a:t>
            </a:r>
          </a:p>
        </p:txBody>
      </p:sp>
      <p:sp>
        <p:nvSpPr>
          <p:cNvPr id="3" name="Content Placeholder 2">
            <a:extLst>
              <a:ext uri="{FF2B5EF4-FFF2-40B4-BE49-F238E27FC236}">
                <a16:creationId xmlns:a16="http://schemas.microsoft.com/office/drawing/2014/main" id="{DB3A8D7A-22BD-476F-A207-D9AA2F088A3B}"/>
              </a:ext>
            </a:extLst>
          </p:cNvPr>
          <p:cNvSpPr>
            <a:spLocks noGrp="1"/>
          </p:cNvSpPr>
          <p:nvPr>
            <p:ph idx="1"/>
          </p:nvPr>
        </p:nvSpPr>
        <p:spPr/>
        <p:txBody>
          <a:bodyPr/>
          <a:lstStyle/>
          <a:p>
            <a:pPr>
              <a:spcBef>
                <a:spcPts val="1200"/>
              </a:spcBef>
            </a:pPr>
            <a:r>
              <a:rPr lang="en-US" sz="2600" dirty="0"/>
              <a:t>Development of systems and new approaches to define the molecular characteristics of ‘reprogrammed’ alveolar epithelial cells</a:t>
            </a:r>
          </a:p>
          <a:p>
            <a:pPr>
              <a:spcBef>
                <a:spcPts val="1200"/>
              </a:spcBef>
            </a:pPr>
            <a:r>
              <a:rPr lang="en-US" sz="2600" dirty="0"/>
              <a:t>Collaboration among researchers to expedite identification of mechanisms and therapeutic targets</a:t>
            </a:r>
          </a:p>
          <a:p>
            <a:pPr>
              <a:spcBef>
                <a:spcPts val="1200"/>
              </a:spcBef>
            </a:pPr>
            <a:r>
              <a:rPr lang="en-US" sz="2600" dirty="0"/>
              <a:t>Development of better clinical models that incorporate the effects of aging and relevant genetic information</a:t>
            </a:r>
          </a:p>
          <a:p>
            <a:pPr>
              <a:spcBef>
                <a:spcPts val="1200"/>
              </a:spcBef>
            </a:pPr>
            <a:r>
              <a:rPr lang="en-US" sz="2600" dirty="0"/>
              <a:t>Integration of ‘omics’ data and incorporation of gene-environment studies</a:t>
            </a:r>
          </a:p>
          <a:p>
            <a:pPr>
              <a:spcBef>
                <a:spcPts val="1200"/>
              </a:spcBef>
            </a:pPr>
            <a:r>
              <a:rPr lang="en-US" sz="2600" dirty="0"/>
              <a:t>Further development and validation of patient-reported outcomes and biomarkers and establishment of an iterative process to incorporate results of ongoing studies into improved design of future therapeutic trials</a:t>
            </a:r>
          </a:p>
        </p:txBody>
      </p:sp>
      <p:sp>
        <p:nvSpPr>
          <p:cNvPr id="4" name="Text Placeholder 3">
            <a:extLst>
              <a:ext uri="{FF2B5EF4-FFF2-40B4-BE49-F238E27FC236}">
                <a16:creationId xmlns:a16="http://schemas.microsoft.com/office/drawing/2014/main" id="{85605615-05C2-4854-A429-D435F39800A4}"/>
              </a:ext>
            </a:extLst>
          </p:cNvPr>
          <p:cNvSpPr>
            <a:spLocks noGrp="1"/>
          </p:cNvSpPr>
          <p:nvPr>
            <p:ph type="body" sz="quarter" idx="10"/>
          </p:nvPr>
        </p:nvSpPr>
        <p:spPr/>
        <p:txBody>
          <a:bodyPr/>
          <a:lstStyle/>
          <a:p>
            <a:r>
              <a:rPr lang="en-US" dirty="0"/>
              <a:t>Blackwell TS, et al. </a:t>
            </a:r>
            <a:r>
              <a:rPr lang="en-US" i="1" dirty="0"/>
              <a:t>Am J Respir </a:t>
            </a:r>
            <a:r>
              <a:rPr lang="en-US" i="1" dirty="0" err="1"/>
              <a:t>Crit</a:t>
            </a:r>
            <a:r>
              <a:rPr lang="en-US" i="1" dirty="0"/>
              <a:t> Care Med.</a:t>
            </a:r>
            <a:r>
              <a:rPr lang="en-US" dirty="0"/>
              <a:t> 2014;189(2):214-222.</a:t>
            </a:r>
          </a:p>
        </p:txBody>
      </p:sp>
    </p:spTree>
    <p:extLst>
      <p:ext uri="{BB962C8B-B14F-4D97-AF65-F5344CB8AC3E}">
        <p14:creationId xmlns:p14="http://schemas.microsoft.com/office/powerpoint/2010/main" val="25810255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34494E-CCA4-4FC9-B2BB-AC546F63E532}"/>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0CFC1AB5-7C87-4071-89E0-E3511C1903D3}"/>
              </a:ext>
            </a:extLst>
          </p:cNvPr>
          <p:cNvSpPr>
            <a:spLocks noGrp="1"/>
          </p:cNvSpPr>
          <p:nvPr>
            <p:ph idx="1"/>
          </p:nvPr>
        </p:nvSpPr>
        <p:spPr/>
        <p:txBody>
          <a:bodyPr anchor="ctr"/>
          <a:lstStyle/>
          <a:p>
            <a:pPr>
              <a:spcBef>
                <a:spcPts val="4800"/>
              </a:spcBef>
            </a:pPr>
            <a:r>
              <a:rPr lang="en-US" dirty="0"/>
              <a:t>Important advances in precision models are being made</a:t>
            </a:r>
          </a:p>
          <a:p>
            <a:pPr>
              <a:spcBef>
                <a:spcPts val="4800"/>
              </a:spcBef>
            </a:pPr>
            <a:r>
              <a:rPr lang="en-US" dirty="0"/>
              <a:t>Bridging the gap to move towards pharmacogenetics</a:t>
            </a:r>
          </a:p>
          <a:p>
            <a:pPr>
              <a:spcBef>
                <a:spcPts val="4800"/>
              </a:spcBef>
            </a:pPr>
            <a:r>
              <a:rPr lang="en-US" dirty="0"/>
              <a:t>Improving study designs to facilitate enrollment and timely completion, leading to more rapid development of precision medicine models</a:t>
            </a:r>
          </a:p>
        </p:txBody>
      </p:sp>
    </p:spTree>
    <p:extLst>
      <p:ext uri="{BB962C8B-B14F-4D97-AF65-F5344CB8AC3E}">
        <p14:creationId xmlns:p14="http://schemas.microsoft.com/office/powerpoint/2010/main" val="365682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A16E6C-0324-49A1-A2D4-356BCF29A70A}"/>
              </a:ext>
            </a:extLst>
          </p:cNvPr>
          <p:cNvSpPr/>
          <p:nvPr/>
        </p:nvSpPr>
        <p:spPr>
          <a:xfrm>
            <a:off x="2743201" y="1128889"/>
            <a:ext cx="6922593" cy="33635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81BED-0297-44BE-B428-03CD842180BD}"/>
              </a:ext>
            </a:extLst>
          </p:cNvPr>
          <p:cNvSpPr>
            <a:spLocks noGrp="1"/>
          </p:cNvSpPr>
          <p:nvPr>
            <p:ph type="title"/>
          </p:nvPr>
        </p:nvSpPr>
        <p:spPr/>
        <p:txBody>
          <a:bodyPr>
            <a:normAutofit/>
          </a:bodyPr>
          <a:lstStyle/>
          <a:p>
            <a:r>
              <a:rPr lang="en-US" dirty="0"/>
              <a:t>IPF Is Not Common</a:t>
            </a:r>
          </a:p>
        </p:txBody>
      </p:sp>
      <p:sp>
        <p:nvSpPr>
          <p:cNvPr id="3" name="Content Placeholder 2">
            <a:extLst>
              <a:ext uri="{FF2B5EF4-FFF2-40B4-BE49-F238E27FC236}">
                <a16:creationId xmlns:a16="http://schemas.microsoft.com/office/drawing/2014/main" id="{16787C45-6950-4FFE-8098-DE3A3A20E57B}"/>
              </a:ext>
            </a:extLst>
          </p:cNvPr>
          <p:cNvSpPr>
            <a:spLocks noGrp="1"/>
          </p:cNvSpPr>
          <p:nvPr>
            <p:ph idx="1"/>
          </p:nvPr>
        </p:nvSpPr>
        <p:spPr>
          <a:xfrm>
            <a:off x="265970" y="5294489"/>
            <a:ext cx="11682153" cy="587021"/>
          </a:xfrm>
        </p:spPr>
        <p:txBody>
          <a:bodyPr/>
          <a:lstStyle/>
          <a:p>
            <a:pPr marL="0" indent="0">
              <a:buNone/>
            </a:pPr>
            <a:r>
              <a:rPr lang="en-US" sz="2400" b="1" dirty="0"/>
              <a:t>Even though rare, fibrotic lung disease accounts </a:t>
            </a:r>
            <a:r>
              <a:rPr lang="en-US" sz="2400" b="1"/>
              <a:t>for ~1/3 </a:t>
            </a:r>
            <a:r>
              <a:rPr lang="en-US" sz="2400" b="1" dirty="0"/>
              <a:t>of all lung transplants nationwide</a:t>
            </a:r>
          </a:p>
          <a:p>
            <a:pPr marL="0" indent="0">
              <a:buNone/>
            </a:pPr>
            <a:r>
              <a:rPr lang="en-US" sz="1200" dirty="0"/>
              <a:t>ISHTL database</a:t>
            </a:r>
          </a:p>
        </p:txBody>
      </p:sp>
      <p:sp>
        <p:nvSpPr>
          <p:cNvPr id="4" name="Text Placeholder 3">
            <a:extLst>
              <a:ext uri="{FF2B5EF4-FFF2-40B4-BE49-F238E27FC236}">
                <a16:creationId xmlns:a16="http://schemas.microsoft.com/office/drawing/2014/main" id="{AB7A3D51-EC4F-4BBC-B52A-8092DFB4A473}"/>
              </a:ext>
            </a:extLst>
          </p:cNvPr>
          <p:cNvSpPr>
            <a:spLocks noGrp="1"/>
          </p:cNvSpPr>
          <p:nvPr>
            <p:ph type="body" sz="quarter" idx="10"/>
          </p:nvPr>
        </p:nvSpPr>
        <p:spPr/>
        <p:txBody>
          <a:bodyPr/>
          <a:lstStyle/>
          <a:p>
            <a:r>
              <a:rPr lang="en-US" dirty="0"/>
              <a:t>Raghu G, et al. </a:t>
            </a:r>
            <a:r>
              <a:rPr lang="en-US" i="1" dirty="0"/>
              <a:t>Am J Resp </a:t>
            </a:r>
            <a:r>
              <a:rPr lang="en-US" i="1" dirty="0" err="1"/>
              <a:t>Crit</a:t>
            </a:r>
            <a:r>
              <a:rPr lang="en-US" i="1" dirty="0"/>
              <a:t> Care Med.</a:t>
            </a:r>
            <a:r>
              <a:rPr lang="en-US" dirty="0"/>
              <a:t> 2006;174(7):810-816.</a:t>
            </a:r>
          </a:p>
        </p:txBody>
      </p:sp>
      <p:sp>
        <p:nvSpPr>
          <p:cNvPr id="6" name="Rectangle 3">
            <a:extLst>
              <a:ext uri="{FF2B5EF4-FFF2-40B4-BE49-F238E27FC236}">
                <a16:creationId xmlns:a16="http://schemas.microsoft.com/office/drawing/2014/main" id="{9EB414DF-DD1C-4C06-8B42-729FCA416469}"/>
              </a:ext>
            </a:extLst>
          </p:cNvPr>
          <p:cNvSpPr>
            <a:spLocks noChangeArrowheads="1"/>
          </p:cNvSpPr>
          <p:nvPr/>
        </p:nvSpPr>
        <p:spPr bwMode="auto">
          <a:xfrm>
            <a:off x="3210983" y="4587370"/>
            <a:ext cx="641632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110000"/>
              </a:lnSpc>
            </a:pPr>
            <a:r>
              <a:rPr lang="en-US" sz="1600" dirty="0">
                <a:solidFill>
                  <a:srgbClr val="333333"/>
                </a:solidFill>
              </a:rPr>
              <a:t>Estimated </a:t>
            </a:r>
            <a:r>
              <a:rPr lang="en-US" sz="1600" b="1" dirty="0">
                <a:solidFill>
                  <a:srgbClr val="333333"/>
                </a:solidFill>
              </a:rPr>
              <a:t>89,000 </a:t>
            </a:r>
            <a:r>
              <a:rPr lang="en-US" sz="1600" dirty="0">
                <a:solidFill>
                  <a:srgbClr val="333333"/>
                </a:solidFill>
              </a:rPr>
              <a:t>Current Patients in the United States</a:t>
            </a:r>
          </a:p>
          <a:p>
            <a:pPr algn="ctr" eaLnBrk="0" hangingPunct="0">
              <a:lnSpc>
                <a:spcPct val="110000"/>
              </a:lnSpc>
            </a:pPr>
            <a:r>
              <a:rPr lang="en-US" sz="1600" dirty="0">
                <a:solidFill>
                  <a:srgbClr val="333333"/>
                </a:solidFill>
              </a:rPr>
              <a:t>(Annual incidence 34,000 new diagnoses)</a:t>
            </a:r>
          </a:p>
        </p:txBody>
      </p:sp>
      <p:sp>
        <p:nvSpPr>
          <p:cNvPr id="7" name="Rectangle 84">
            <a:extLst>
              <a:ext uri="{FF2B5EF4-FFF2-40B4-BE49-F238E27FC236}">
                <a16:creationId xmlns:a16="http://schemas.microsoft.com/office/drawing/2014/main" id="{C265AD6E-5542-4FE3-9641-8D2A4191C057}"/>
              </a:ext>
            </a:extLst>
          </p:cNvPr>
          <p:cNvSpPr>
            <a:spLocks noChangeArrowheads="1"/>
          </p:cNvSpPr>
          <p:nvPr/>
        </p:nvSpPr>
        <p:spPr bwMode="auto">
          <a:xfrm>
            <a:off x="3430412" y="953005"/>
            <a:ext cx="5484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2800" dirty="0"/>
              <a:t>Prevalence of IPF by Age</a:t>
            </a:r>
          </a:p>
        </p:txBody>
      </p:sp>
      <p:pic>
        <p:nvPicPr>
          <p:cNvPr id="8" name="Picture 2">
            <a:extLst>
              <a:ext uri="{FF2B5EF4-FFF2-40B4-BE49-F238E27FC236}">
                <a16:creationId xmlns:a16="http://schemas.microsoft.com/office/drawing/2014/main" id="{4D0AD50D-7BD0-4ADC-8B2C-E652A3056E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667"/>
          <a:stretch/>
        </p:blipFill>
        <p:spPr bwMode="auto">
          <a:xfrm>
            <a:off x="2743201" y="1600200"/>
            <a:ext cx="6922593" cy="2895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Lst>
        </p:spPr>
      </p:pic>
    </p:spTree>
    <p:extLst>
      <p:ext uri="{BB962C8B-B14F-4D97-AF65-F5344CB8AC3E}">
        <p14:creationId xmlns:p14="http://schemas.microsoft.com/office/powerpoint/2010/main" val="85087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70" y="26965"/>
            <a:ext cx="11682153" cy="1143000"/>
          </a:xfrm>
        </p:spPr>
        <p:txBody>
          <a:bodyPr/>
          <a:lstStyle/>
          <a:p>
            <a:r>
              <a:rPr lang="en-US" dirty="0"/>
              <a:t>But Prevalence of IPF Is Increasing </a:t>
            </a:r>
          </a:p>
        </p:txBody>
      </p:sp>
      <p:sp>
        <p:nvSpPr>
          <p:cNvPr id="4" name="Text Placeholder 3"/>
          <p:cNvSpPr>
            <a:spLocks noGrp="1"/>
          </p:cNvSpPr>
          <p:nvPr>
            <p:ph type="body" sz="quarter" idx="10"/>
          </p:nvPr>
        </p:nvSpPr>
        <p:spPr/>
        <p:txBody>
          <a:bodyPr/>
          <a:lstStyle/>
          <a:p>
            <a:r>
              <a:rPr lang="en-US" altLang="en-US" dirty="0">
                <a:solidFill>
                  <a:schemeClr val="tx1"/>
                </a:solidFill>
                <a:ea typeface="ヒラギノ角ゴ Pro W3" charset="-128"/>
              </a:rPr>
              <a:t>Raghu G, et al. </a:t>
            </a:r>
            <a:r>
              <a:rPr lang="en-US" altLang="en-US" i="1" dirty="0">
                <a:solidFill>
                  <a:schemeClr val="tx1"/>
                </a:solidFill>
                <a:ea typeface="ヒラギノ角ゴ Pro W3" charset="-128"/>
              </a:rPr>
              <a:t>Lancet Respir Med</a:t>
            </a:r>
            <a:r>
              <a:rPr lang="en-US" altLang="en-US" dirty="0">
                <a:solidFill>
                  <a:schemeClr val="tx1"/>
                </a:solidFill>
                <a:ea typeface="ヒラギノ角ゴ Pro W3" charset="-128"/>
              </a:rPr>
              <a:t>. 2014;2:566-572</a:t>
            </a:r>
            <a:r>
              <a:rPr lang="en-US" altLang="en-US" dirty="0">
                <a:solidFill>
                  <a:schemeClr val="tx1"/>
                </a:solidFill>
              </a:rPr>
              <a:t>.</a:t>
            </a:r>
            <a:endParaRPr lang="en-US" altLang="en-US" dirty="0">
              <a:solidFill>
                <a:schemeClr val="tx1"/>
              </a:solidFill>
              <a:ea typeface="ヒラギノ角ゴ Pro W3" charset="-128"/>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877" t="4826" r="4073" b="5025"/>
          <a:stretch>
            <a:fillRect/>
          </a:stretch>
        </p:blipFill>
        <p:spPr bwMode="auto">
          <a:xfrm>
            <a:off x="1067731" y="1082987"/>
            <a:ext cx="10267825" cy="3806197"/>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470653" y="1130650"/>
            <a:ext cx="575285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charset="2"/>
              <a:buChar char=""/>
              <a:defRPr sz="2900">
                <a:solidFill>
                  <a:schemeClr val="tx1"/>
                </a:solidFill>
                <a:latin typeface="Tw Cen MT" charset="0"/>
                <a:ea typeface="ＭＳ Ｐゴシック" charset="-128"/>
              </a:defRPr>
            </a:lvl1pPr>
            <a:lvl2pPr marL="742950" indent="-285750" eaLnBrk="0" hangingPunct="0">
              <a:spcBef>
                <a:spcPts val="550"/>
              </a:spcBef>
              <a:buClr>
                <a:schemeClr val="accent1"/>
              </a:buClr>
              <a:buSzPct val="70000"/>
              <a:buFont typeface="Wingdings 2" charset="2"/>
              <a:buChar char=""/>
              <a:defRPr sz="2600">
                <a:solidFill>
                  <a:schemeClr val="tx1"/>
                </a:solidFill>
                <a:latin typeface="Tw Cen MT" charset="0"/>
                <a:ea typeface="ＭＳ Ｐゴシック" charset="-128"/>
              </a:defRPr>
            </a:lvl2pPr>
            <a:lvl3pPr marL="1143000" indent="-228600" eaLnBrk="0" hangingPunct="0">
              <a:spcBef>
                <a:spcPts val="500"/>
              </a:spcBef>
              <a:buClr>
                <a:schemeClr val="accent2"/>
              </a:buClr>
              <a:buSzPct val="75000"/>
              <a:buFont typeface="Wingdings" charset="2"/>
              <a:buChar char=""/>
              <a:defRPr sz="2300">
                <a:solidFill>
                  <a:schemeClr val="tx1"/>
                </a:solidFill>
                <a:latin typeface="Tw Cen MT" charset="0"/>
                <a:ea typeface="ＭＳ Ｐゴシック" charset="-128"/>
              </a:defRPr>
            </a:lvl3pPr>
            <a:lvl4pPr marL="1600200" indent="-228600" eaLnBrk="0" hangingPunct="0">
              <a:spcBef>
                <a:spcPts val="400"/>
              </a:spcBef>
              <a:buClr>
                <a:srgbClr val="A5AB81"/>
              </a:buClr>
              <a:buSzPct val="75000"/>
              <a:buFont typeface="Wingdings" charset="2"/>
              <a:buChar char=""/>
              <a:defRPr sz="2000">
                <a:solidFill>
                  <a:schemeClr val="tx1"/>
                </a:solidFill>
                <a:latin typeface="Tw Cen MT" charset="0"/>
                <a:ea typeface="ＭＳ Ｐゴシック" charset="-128"/>
              </a:defRPr>
            </a:lvl4pPr>
            <a:lvl5pPr marL="2057400" indent="-228600" eaLnBrk="0" hangingPunct="0">
              <a:spcBef>
                <a:spcPts val="400"/>
              </a:spcBef>
              <a:buClr>
                <a:srgbClr val="D8B25C"/>
              </a:buClr>
              <a:buSzPct val="65000"/>
              <a:buFont typeface="Wingdings" charset="2"/>
              <a:buChar char=""/>
              <a:defRPr sz="2000">
                <a:solidFill>
                  <a:schemeClr val="tx1"/>
                </a:solidFill>
                <a:latin typeface="Tw Cen MT" charset="0"/>
                <a:ea typeface="ＭＳ Ｐゴシック" charset="-128"/>
              </a:defRPr>
            </a:lvl5pPr>
            <a:lvl6pPr marL="2514600" indent="-228600" defTabSz="457200" eaLnBrk="0" fontAlgn="base" hangingPunct="0">
              <a:spcBef>
                <a:spcPts val="400"/>
              </a:spcBef>
              <a:spcAft>
                <a:spcPct val="0"/>
              </a:spcAft>
              <a:buClr>
                <a:srgbClr val="D8B25C"/>
              </a:buClr>
              <a:buSzPct val="65000"/>
              <a:buFont typeface="Wingdings" charset="2"/>
              <a:buChar char=""/>
              <a:defRPr sz="2000">
                <a:solidFill>
                  <a:schemeClr val="tx1"/>
                </a:solidFill>
                <a:latin typeface="Tw Cen MT" charset="0"/>
                <a:ea typeface="ＭＳ Ｐゴシック" charset="-128"/>
              </a:defRPr>
            </a:lvl6pPr>
            <a:lvl7pPr marL="2971800" indent="-228600" defTabSz="457200" eaLnBrk="0" fontAlgn="base" hangingPunct="0">
              <a:spcBef>
                <a:spcPts val="400"/>
              </a:spcBef>
              <a:spcAft>
                <a:spcPct val="0"/>
              </a:spcAft>
              <a:buClr>
                <a:srgbClr val="D8B25C"/>
              </a:buClr>
              <a:buSzPct val="65000"/>
              <a:buFont typeface="Wingdings" charset="2"/>
              <a:buChar char=""/>
              <a:defRPr sz="2000">
                <a:solidFill>
                  <a:schemeClr val="tx1"/>
                </a:solidFill>
                <a:latin typeface="Tw Cen MT" charset="0"/>
                <a:ea typeface="ＭＳ Ｐゴシック" charset="-128"/>
              </a:defRPr>
            </a:lvl7pPr>
            <a:lvl8pPr marL="3429000" indent="-228600" defTabSz="457200" eaLnBrk="0" fontAlgn="base" hangingPunct="0">
              <a:spcBef>
                <a:spcPts val="400"/>
              </a:spcBef>
              <a:spcAft>
                <a:spcPct val="0"/>
              </a:spcAft>
              <a:buClr>
                <a:srgbClr val="D8B25C"/>
              </a:buClr>
              <a:buSzPct val="65000"/>
              <a:buFont typeface="Wingdings" charset="2"/>
              <a:buChar char=""/>
              <a:defRPr sz="2000">
                <a:solidFill>
                  <a:schemeClr val="tx1"/>
                </a:solidFill>
                <a:latin typeface="Tw Cen MT" charset="0"/>
                <a:ea typeface="ＭＳ Ｐゴシック" charset="-128"/>
              </a:defRPr>
            </a:lvl8pPr>
            <a:lvl9pPr marL="3886200" indent="-228600" defTabSz="457200" eaLnBrk="0" fontAlgn="base" hangingPunct="0">
              <a:spcBef>
                <a:spcPts val="400"/>
              </a:spcBef>
              <a:spcAft>
                <a:spcPct val="0"/>
              </a:spcAft>
              <a:buClr>
                <a:srgbClr val="D8B25C"/>
              </a:buClr>
              <a:buSzPct val="65000"/>
              <a:buFont typeface="Wingdings" charset="2"/>
              <a:buChar char=""/>
              <a:defRPr sz="2000">
                <a:solidFill>
                  <a:schemeClr val="tx1"/>
                </a:solidFill>
                <a:latin typeface="Tw Cen MT" charset="0"/>
                <a:ea typeface="ＭＳ Ｐゴシック" charset="-128"/>
              </a:defRPr>
            </a:lvl9pPr>
          </a:lstStyle>
          <a:p>
            <a:pPr algn="ctr" eaLnBrk="1" hangingPunct="1">
              <a:spcBef>
                <a:spcPct val="0"/>
              </a:spcBef>
              <a:buClrTx/>
              <a:buSzTx/>
              <a:buFontTx/>
              <a:buNone/>
            </a:pPr>
            <a:r>
              <a:rPr lang="en-US" altLang="en-US" sz="2200" dirty="0">
                <a:latin typeface="Calibri" charset="0"/>
                <a:ea typeface="ヒラギノ角ゴ Pro W3" charset="-128"/>
              </a:rPr>
              <a:t>Medicare Beneficiaries Age ≥65 y</a:t>
            </a:r>
          </a:p>
        </p:txBody>
      </p:sp>
      <p:sp>
        <p:nvSpPr>
          <p:cNvPr id="9" name="Rounded Rectangle 8"/>
          <p:cNvSpPr/>
          <p:nvPr/>
        </p:nvSpPr>
        <p:spPr bwMode="auto">
          <a:xfrm>
            <a:off x="6349995" y="5012824"/>
            <a:ext cx="4994262" cy="822960"/>
          </a:xfrm>
          <a:prstGeom prst="roundRect">
            <a:avLst/>
          </a:prstGeom>
          <a:solidFill>
            <a:schemeClr val="tx2"/>
          </a:solidFill>
          <a:ln>
            <a:solidFill>
              <a:schemeClr val="lt1">
                <a:hueOff val="0"/>
                <a:satOff val="0"/>
                <a:lumOff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0" name="Rounded Rectangle 4"/>
          <p:cNvSpPr/>
          <p:nvPr/>
        </p:nvSpPr>
        <p:spPr bwMode="auto">
          <a:xfrm>
            <a:off x="6412483" y="5081517"/>
            <a:ext cx="4923073" cy="649289"/>
          </a:xfrm>
          <a:prstGeom prst="rect">
            <a:avLst/>
          </a:prstGeom>
        </p:spPr>
        <p:style>
          <a:lnRef idx="0">
            <a:scrgbClr r="0" g="0" b="0"/>
          </a:lnRef>
          <a:fillRef idx="0">
            <a:scrgbClr r="0" g="0" b="0"/>
          </a:fillRef>
          <a:effectRef idx="0">
            <a:scrgbClr r="0" g="0" b="0"/>
          </a:effectRef>
          <a:fontRef idx="minor">
            <a:schemeClr val="lt1"/>
          </a:fontRef>
        </p:style>
        <p:txBody>
          <a:bodyPr lIns="214381" tIns="0" rIns="214381" bIns="0" spcCol="1270" anchor="ctr"/>
          <a:lstStyle/>
          <a:p>
            <a:pPr algn="ctr" defTabSz="1066800">
              <a:lnSpc>
                <a:spcPct val="90000"/>
              </a:lnSpc>
              <a:spcAft>
                <a:spcPct val="35000"/>
              </a:spcAft>
              <a:defRPr/>
            </a:pPr>
            <a:r>
              <a:rPr lang="en-US" dirty="0">
                <a:latin typeface="Calibri" panose="020F0502020204030204" pitchFamily="34" charset="0"/>
              </a:rPr>
              <a:t>Median survival = 3.8 y</a:t>
            </a:r>
          </a:p>
        </p:txBody>
      </p:sp>
      <p:sp>
        <p:nvSpPr>
          <p:cNvPr id="12" name="Rounded Rectangle 11"/>
          <p:cNvSpPr/>
          <p:nvPr/>
        </p:nvSpPr>
        <p:spPr bwMode="auto">
          <a:xfrm>
            <a:off x="1067731" y="5012824"/>
            <a:ext cx="4956548" cy="822960"/>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bwMode="auto">
          <a:xfrm>
            <a:off x="1088223" y="4992504"/>
            <a:ext cx="4888671" cy="893763"/>
          </a:xfrm>
          <a:prstGeom prst="rect">
            <a:avLst/>
          </a:prstGeom>
        </p:spPr>
        <p:style>
          <a:lnRef idx="0">
            <a:scrgbClr r="0" g="0" b="0"/>
          </a:lnRef>
          <a:fillRef idx="0">
            <a:scrgbClr r="0" g="0" b="0"/>
          </a:fillRef>
          <a:effectRef idx="0">
            <a:scrgbClr r="0" g="0" b="0"/>
          </a:effectRef>
          <a:fontRef idx="minor">
            <a:schemeClr val="lt1"/>
          </a:fontRef>
        </p:style>
        <p:txBody>
          <a:bodyPr lIns="214381" tIns="0" rIns="214381" bIns="0" spcCol="1270" anchor="ctr"/>
          <a:lstStyle/>
          <a:p>
            <a:pPr defTabSz="1066800">
              <a:lnSpc>
                <a:spcPct val="90000"/>
              </a:lnSpc>
              <a:defRPr/>
            </a:pPr>
            <a:r>
              <a:rPr lang="en-US" sz="2000" dirty="0">
                <a:latin typeface="Calibri" panose="020F0502020204030204" pitchFamily="34" charset="0"/>
              </a:rPr>
              <a:t>Factors associated with lower survival: Age, index year, male gender</a:t>
            </a:r>
          </a:p>
        </p:txBody>
      </p:sp>
    </p:spTree>
    <p:extLst>
      <p:ext uri="{BB962C8B-B14F-4D97-AF65-F5344CB8AC3E}">
        <p14:creationId xmlns:p14="http://schemas.microsoft.com/office/powerpoint/2010/main" val="129909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A520-CFDF-414F-AB7C-72E5C481BCA2}"/>
              </a:ext>
            </a:extLst>
          </p:cNvPr>
          <p:cNvSpPr>
            <a:spLocks noGrp="1"/>
          </p:cNvSpPr>
          <p:nvPr>
            <p:ph type="title"/>
          </p:nvPr>
        </p:nvSpPr>
        <p:spPr/>
        <p:txBody>
          <a:bodyPr>
            <a:normAutofit/>
          </a:bodyPr>
          <a:lstStyle/>
          <a:p>
            <a:r>
              <a:rPr lang="en-US" dirty="0"/>
              <a:t>Prognosis of IPF Is Worse Than Most Cancers</a:t>
            </a:r>
          </a:p>
        </p:txBody>
      </p:sp>
      <p:sp>
        <p:nvSpPr>
          <p:cNvPr id="4" name="Text Placeholder 3">
            <a:extLst>
              <a:ext uri="{FF2B5EF4-FFF2-40B4-BE49-F238E27FC236}">
                <a16:creationId xmlns:a16="http://schemas.microsoft.com/office/drawing/2014/main" id="{C733789E-0BE9-4191-ACA3-8F077660D885}"/>
              </a:ext>
            </a:extLst>
          </p:cNvPr>
          <p:cNvSpPr>
            <a:spLocks noGrp="1"/>
          </p:cNvSpPr>
          <p:nvPr>
            <p:ph type="body" sz="quarter" idx="10"/>
          </p:nvPr>
        </p:nvSpPr>
        <p:spPr/>
        <p:txBody>
          <a:bodyPr/>
          <a:lstStyle/>
          <a:p>
            <a:r>
              <a:rPr lang="en-US" dirty="0"/>
              <a:t>Left: Nathan SD et al. </a:t>
            </a:r>
            <a:r>
              <a:rPr lang="en-US" i="1" dirty="0"/>
              <a:t>Chest.</a:t>
            </a:r>
            <a:r>
              <a:rPr lang="en-US" dirty="0"/>
              <a:t> 2011;140(1):221-229. Raghu G, et al. </a:t>
            </a:r>
            <a:r>
              <a:rPr lang="en-US" i="1" dirty="0"/>
              <a:t>Lancet Resp Med.</a:t>
            </a:r>
            <a:r>
              <a:rPr lang="en-US" dirty="0"/>
              <a:t> 2014;2(7):566-572.</a:t>
            </a:r>
            <a:br>
              <a:rPr lang="en-US" dirty="0"/>
            </a:br>
            <a:r>
              <a:rPr lang="en-US" dirty="0"/>
              <a:t>Right: </a:t>
            </a:r>
            <a:r>
              <a:rPr lang="fr-FR" dirty="0" err="1"/>
              <a:t>Vancheri</a:t>
            </a:r>
            <a:r>
              <a:rPr lang="fr-FR" dirty="0"/>
              <a:t> C, et al. </a:t>
            </a:r>
            <a:r>
              <a:rPr lang="fr-FR" i="1" dirty="0" err="1"/>
              <a:t>Eur</a:t>
            </a:r>
            <a:r>
              <a:rPr lang="fr-FR" i="1" dirty="0"/>
              <a:t> </a:t>
            </a:r>
            <a:r>
              <a:rPr lang="fr-FR" i="1" dirty="0" err="1"/>
              <a:t>Resp</a:t>
            </a:r>
            <a:r>
              <a:rPr lang="fr-FR" i="1" dirty="0"/>
              <a:t> J.</a:t>
            </a:r>
            <a:r>
              <a:rPr lang="fr-FR" dirty="0"/>
              <a:t> 2010;35(3):496-504.</a:t>
            </a:r>
            <a:endParaRPr lang="en-US" dirty="0"/>
          </a:p>
        </p:txBody>
      </p:sp>
      <p:sp>
        <p:nvSpPr>
          <p:cNvPr id="6" name="Title 1">
            <a:extLst>
              <a:ext uri="{FF2B5EF4-FFF2-40B4-BE49-F238E27FC236}">
                <a16:creationId xmlns:a16="http://schemas.microsoft.com/office/drawing/2014/main" id="{D33D0C63-EE30-42CE-9D2A-07E85C459670}"/>
              </a:ext>
            </a:extLst>
          </p:cNvPr>
          <p:cNvSpPr txBox="1">
            <a:spLocks/>
          </p:cNvSpPr>
          <p:nvPr/>
        </p:nvSpPr>
        <p:spPr>
          <a:xfrm>
            <a:off x="2328539" y="1218020"/>
            <a:ext cx="1638670" cy="460326"/>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kern="1200" baseline="0">
                <a:solidFill>
                  <a:srgbClr val="333333"/>
                </a:solidFill>
                <a:latin typeface="+mj-lt"/>
                <a:ea typeface="+mj-ea"/>
                <a:cs typeface="+mj-cs"/>
              </a:defRPr>
            </a:lvl1pPr>
          </a:lstStyle>
          <a:p>
            <a:pPr algn="ctr"/>
            <a:r>
              <a:rPr lang="en-US" sz="1800" dirty="0">
                <a:latin typeface="+mn-lt"/>
              </a:rPr>
              <a:t>Prognosis</a:t>
            </a:r>
          </a:p>
        </p:txBody>
      </p:sp>
      <p:pic>
        <p:nvPicPr>
          <p:cNvPr id="8" name="Picture 7">
            <a:extLst>
              <a:ext uri="{FF2B5EF4-FFF2-40B4-BE49-F238E27FC236}">
                <a16:creationId xmlns:a16="http://schemas.microsoft.com/office/drawing/2014/main" id="{C7564D98-8663-416D-87A7-485AFD030F40}"/>
              </a:ext>
            </a:extLst>
          </p:cNvPr>
          <p:cNvPicPr>
            <a:picLocks noChangeAspect="1"/>
          </p:cNvPicPr>
          <p:nvPr/>
        </p:nvPicPr>
        <p:blipFill>
          <a:blip r:embed="rId3"/>
          <a:stretch>
            <a:fillRect/>
          </a:stretch>
        </p:blipFill>
        <p:spPr>
          <a:xfrm>
            <a:off x="5826646" y="1639849"/>
            <a:ext cx="5107164" cy="4114800"/>
          </a:xfrm>
          <a:prstGeom prst="rect">
            <a:avLst/>
          </a:prstGeom>
          <a:effectLst>
            <a:outerShdw blurRad="50800" dist="38100" dir="5400000" algn="t" rotWithShape="0">
              <a:prstClr val="black">
                <a:alpha val="40000"/>
              </a:prstClr>
            </a:outerShdw>
          </a:effectLst>
        </p:spPr>
      </p:pic>
      <p:grpSp>
        <p:nvGrpSpPr>
          <p:cNvPr id="10" name="Group 9">
            <a:extLst>
              <a:ext uri="{FF2B5EF4-FFF2-40B4-BE49-F238E27FC236}">
                <a16:creationId xmlns:a16="http://schemas.microsoft.com/office/drawing/2014/main" id="{ED92AB5F-F2EC-4C8E-8F62-5235B5BD46CC}"/>
              </a:ext>
            </a:extLst>
          </p:cNvPr>
          <p:cNvGrpSpPr/>
          <p:nvPr/>
        </p:nvGrpSpPr>
        <p:grpSpPr>
          <a:xfrm>
            <a:off x="1203884" y="1631780"/>
            <a:ext cx="3887980" cy="3226154"/>
            <a:chOff x="228599" y="1524000"/>
            <a:chExt cx="3887980" cy="3226154"/>
          </a:xfrm>
        </p:grpSpPr>
        <p:pic>
          <p:nvPicPr>
            <p:cNvPr id="11" name="Picture 10">
              <a:extLst>
                <a:ext uri="{FF2B5EF4-FFF2-40B4-BE49-F238E27FC236}">
                  <a16:creationId xmlns:a16="http://schemas.microsoft.com/office/drawing/2014/main" id="{46586705-5891-4AB1-A95D-AE724DFF4309}"/>
                </a:ext>
              </a:extLst>
            </p:cNvPr>
            <p:cNvPicPr>
              <a:picLocks noChangeAspect="1"/>
            </p:cNvPicPr>
            <p:nvPr/>
          </p:nvPicPr>
          <p:blipFill>
            <a:blip r:embed="rId4"/>
            <a:stretch>
              <a:fillRect/>
            </a:stretch>
          </p:blipFill>
          <p:spPr>
            <a:xfrm>
              <a:off x="228600" y="1524000"/>
              <a:ext cx="3887979" cy="2743200"/>
            </a:xfrm>
            <a:prstGeom prst="rect">
              <a:avLst/>
            </a:prstGeom>
          </p:spPr>
        </p:pic>
        <p:sp>
          <p:nvSpPr>
            <p:cNvPr id="12" name="TextBox 11">
              <a:extLst>
                <a:ext uri="{FF2B5EF4-FFF2-40B4-BE49-F238E27FC236}">
                  <a16:creationId xmlns:a16="http://schemas.microsoft.com/office/drawing/2014/main" id="{0FC78720-9D5E-4863-BE39-9204AB4C463C}"/>
                </a:ext>
              </a:extLst>
            </p:cNvPr>
            <p:cNvSpPr txBox="1"/>
            <p:nvPr/>
          </p:nvSpPr>
          <p:spPr>
            <a:xfrm>
              <a:off x="228599" y="4270023"/>
              <a:ext cx="3887979" cy="4801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57200" algn="ctr">
                <a:lnSpc>
                  <a:spcPct val="90000"/>
                </a:lnSpc>
              </a:pPr>
              <a:r>
                <a:rPr lang="en-US" sz="1400" b="1" dirty="0"/>
                <a:t>From time of initial spirometry, transplants excluded</a:t>
              </a:r>
            </a:p>
          </p:txBody>
        </p:sp>
      </p:grpSp>
      <p:sp>
        <p:nvSpPr>
          <p:cNvPr id="13" name="TextBox 12">
            <a:extLst>
              <a:ext uri="{FF2B5EF4-FFF2-40B4-BE49-F238E27FC236}">
                <a16:creationId xmlns:a16="http://schemas.microsoft.com/office/drawing/2014/main" id="{3C4B8030-F86C-4014-A43B-21CFBDDD8762}"/>
              </a:ext>
            </a:extLst>
          </p:cNvPr>
          <p:cNvSpPr txBox="1"/>
          <p:nvPr/>
        </p:nvSpPr>
        <p:spPr>
          <a:xfrm>
            <a:off x="6284728" y="1003571"/>
            <a:ext cx="4191000" cy="646331"/>
          </a:xfrm>
          <a:prstGeom prst="rect">
            <a:avLst/>
          </a:prstGeom>
          <a:noFill/>
        </p:spPr>
        <p:txBody>
          <a:bodyPr wrap="square" rtlCol="0">
            <a:spAutoFit/>
          </a:bodyPr>
          <a:lstStyle/>
          <a:p>
            <a:pPr algn="ctr"/>
            <a:r>
              <a:rPr lang="en-US" b="1" dirty="0">
                <a:solidFill>
                  <a:schemeClr val="tx1">
                    <a:lumMod val="50000"/>
                  </a:schemeClr>
                </a:solidFill>
              </a:rPr>
              <a:t>5-year survival rate of IPF compared to common cancers</a:t>
            </a:r>
          </a:p>
        </p:txBody>
      </p:sp>
      <p:cxnSp>
        <p:nvCxnSpPr>
          <p:cNvPr id="14" name="Straight Connector 13">
            <a:extLst>
              <a:ext uri="{FF2B5EF4-FFF2-40B4-BE49-F238E27FC236}">
                <a16:creationId xmlns:a16="http://schemas.microsoft.com/office/drawing/2014/main" id="{E91B5A91-79F8-4131-B1E5-43F396FAC566}"/>
              </a:ext>
            </a:extLst>
          </p:cNvPr>
          <p:cNvCxnSpPr/>
          <p:nvPr/>
        </p:nvCxnSpPr>
        <p:spPr>
          <a:xfrm flipV="1">
            <a:off x="3413684" y="3079580"/>
            <a:ext cx="0" cy="7620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D4262F6-1130-46AD-90DC-F9B307040A95}"/>
              </a:ext>
            </a:extLst>
          </p:cNvPr>
          <p:cNvCxnSpPr/>
          <p:nvPr/>
        </p:nvCxnSpPr>
        <p:spPr>
          <a:xfrm>
            <a:off x="1889684" y="3079580"/>
            <a:ext cx="152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2305AF2-C961-42DE-9C46-2607FEF53B44}"/>
              </a:ext>
            </a:extLst>
          </p:cNvPr>
          <p:cNvCxnSpPr>
            <a:cxnSpLocks/>
          </p:cNvCxnSpPr>
          <p:nvPr/>
        </p:nvCxnSpPr>
        <p:spPr>
          <a:xfrm flipH="1">
            <a:off x="6439490" y="3825357"/>
            <a:ext cx="3960922"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48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D74D-659C-4E6D-9354-B1E46EE582A8}"/>
              </a:ext>
            </a:extLst>
          </p:cNvPr>
          <p:cNvSpPr>
            <a:spLocks noGrp="1"/>
          </p:cNvSpPr>
          <p:nvPr>
            <p:ph type="title"/>
          </p:nvPr>
        </p:nvSpPr>
        <p:spPr/>
        <p:txBody>
          <a:bodyPr>
            <a:normAutofit fontScale="90000"/>
          </a:bodyPr>
          <a:lstStyle/>
          <a:p>
            <a:r>
              <a:rPr lang="en-US" dirty="0"/>
              <a:t>Prognosis of IPF Is Also Worse Than Connective Tissue Disease-Associated Interstitial Pneumonia</a:t>
            </a:r>
          </a:p>
        </p:txBody>
      </p:sp>
      <p:sp>
        <p:nvSpPr>
          <p:cNvPr id="4" name="Text Placeholder 3">
            <a:extLst>
              <a:ext uri="{FF2B5EF4-FFF2-40B4-BE49-F238E27FC236}">
                <a16:creationId xmlns:a16="http://schemas.microsoft.com/office/drawing/2014/main" id="{3FFF8D60-231E-42CD-B160-83AE830BA83C}"/>
              </a:ext>
            </a:extLst>
          </p:cNvPr>
          <p:cNvSpPr>
            <a:spLocks noGrp="1"/>
          </p:cNvSpPr>
          <p:nvPr>
            <p:ph type="body" sz="quarter" idx="10"/>
          </p:nvPr>
        </p:nvSpPr>
        <p:spPr/>
        <p:txBody>
          <a:bodyPr/>
          <a:lstStyle/>
          <a:p>
            <a:r>
              <a:rPr lang="en-US" dirty="0"/>
              <a:t>Park JH, et al. </a:t>
            </a:r>
            <a:r>
              <a:rPr lang="en-US" i="1" dirty="0"/>
              <a:t>Am J Resp </a:t>
            </a:r>
            <a:r>
              <a:rPr lang="en-US" i="1" dirty="0" err="1"/>
              <a:t>Crit</a:t>
            </a:r>
            <a:r>
              <a:rPr lang="en-US" i="1" dirty="0"/>
              <a:t> Care Med.</a:t>
            </a:r>
            <a:r>
              <a:rPr lang="en-US" dirty="0"/>
              <a:t> 2007;175(7):705-711.</a:t>
            </a:r>
          </a:p>
        </p:txBody>
      </p:sp>
      <p:sp>
        <p:nvSpPr>
          <p:cNvPr id="5" name="Text Placeholder 4">
            <a:extLst>
              <a:ext uri="{FF2B5EF4-FFF2-40B4-BE49-F238E27FC236}">
                <a16:creationId xmlns:a16="http://schemas.microsoft.com/office/drawing/2014/main" id="{BCE9F11F-D9F6-4997-8CBB-F54B7B102E7D}"/>
              </a:ext>
            </a:extLst>
          </p:cNvPr>
          <p:cNvSpPr>
            <a:spLocks noGrp="1"/>
          </p:cNvSpPr>
          <p:nvPr>
            <p:ph type="body" sz="quarter" idx="11"/>
          </p:nvPr>
        </p:nvSpPr>
        <p:spPr/>
        <p:txBody>
          <a:bodyPr/>
          <a:lstStyle/>
          <a:p>
            <a:r>
              <a:rPr lang="en-US" dirty="0"/>
              <a:t>CTD-IP, connective tissue disease-associated interstitial pneumonia.</a:t>
            </a:r>
          </a:p>
        </p:txBody>
      </p:sp>
      <p:pic>
        <p:nvPicPr>
          <p:cNvPr id="6" name="Content Placeholder 5">
            <a:extLst>
              <a:ext uri="{FF2B5EF4-FFF2-40B4-BE49-F238E27FC236}">
                <a16:creationId xmlns:a16="http://schemas.microsoft.com/office/drawing/2014/main" id="{FEB92681-0F79-422C-9B48-61CC73FFEA65}"/>
              </a:ext>
            </a:extLst>
          </p:cNvPr>
          <p:cNvPicPr>
            <a:picLocks noGrp="1" noChangeAspect="1"/>
          </p:cNvPicPr>
          <p:nvPr>
            <p:ph idx="1"/>
          </p:nvPr>
        </p:nvPicPr>
        <p:blipFill>
          <a:blip r:embed="rId3"/>
          <a:stretch>
            <a:fillRect/>
          </a:stretch>
        </p:blipFill>
        <p:spPr>
          <a:xfrm>
            <a:off x="3625387" y="1343025"/>
            <a:ext cx="4963450" cy="4310063"/>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F8505540-88D4-40D0-8368-25E77923B365}"/>
              </a:ext>
            </a:extLst>
          </p:cNvPr>
          <p:cNvSpPr txBox="1"/>
          <p:nvPr/>
        </p:nvSpPr>
        <p:spPr>
          <a:xfrm>
            <a:off x="7007358" y="3693501"/>
            <a:ext cx="474810" cy="369332"/>
          </a:xfrm>
          <a:prstGeom prst="rect">
            <a:avLst/>
          </a:prstGeom>
          <a:noFill/>
        </p:spPr>
        <p:txBody>
          <a:bodyPr wrap="none" rtlCol="0">
            <a:spAutoFit/>
          </a:bodyPr>
          <a:lstStyle/>
          <a:p>
            <a:r>
              <a:rPr lang="en-US" b="1" dirty="0"/>
              <a:t>IPF</a:t>
            </a:r>
          </a:p>
        </p:txBody>
      </p:sp>
      <p:sp>
        <p:nvSpPr>
          <p:cNvPr id="8" name="TextBox 7">
            <a:extLst>
              <a:ext uri="{FF2B5EF4-FFF2-40B4-BE49-F238E27FC236}">
                <a16:creationId xmlns:a16="http://schemas.microsoft.com/office/drawing/2014/main" id="{FB30BD2B-22CD-4467-9C2D-12686326F9C5}"/>
              </a:ext>
            </a:extLst>
          </p:cNvPr>
          <p:cNvSpPr txBox="1"/>
          <p:nvPr/>
        </p:nvSpPr>
        <p:spPr>
          <a:xfrm>
            <a:off x="7007358" y="2529042"/>
            <a:ext cx="821956" cy="369332"/>
          </a:xfrm>
          <a:prstGeom prst="rect">
            <a:avLst/>
          </a:prstGeom>
          <a:noFill/>
        </p:spPr>
        <p:txBody>
          <a:bodyPr wrap="none" rtlCol="0">
            <a:spAutoFit/>
          </a:bodyPr>
          <a:lstStyle/>
          <a:p>
            <a:r>
              <a:rPr lang="en-US" b="1" dirty="0"/>
              <a:t>CTD-IP</a:t>
            </a:r>
          </a:p>
        </p:txBody>
      </p:sp>
      <p:sp>
        <p:nvSpPr>
          <p:cNvPr id="9" name="Rectangle 8">
            <a:extLst>
              <a:ext uri="{FF2B5EF4-FFF2-40B4-BE49-F238E27FC236}">
                <a16:creationId xmlns:a16="http://schemas.microsoft.com/office/drawing/2014/main" id="{0FCBB563-F25D-4654-A457-8B37ED62FC29}"/>
              </a:ext>
            </a:extLst>
          </p:cNvPr>
          <p:cNvSpPr/>
          <p:nvPr/>
        </p:nvSpPr>
        <p:spPr>
          <a:xfrm>
            <a:off x="4503013" y="3578577"/>
            <a:ext cx="1285875" cy="1337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10" name="TextBox 9">
            <a:extLst>
              <a:ext uri="{FF2B5EF4-FFF2-40B4-BE49-F238E27FC236}">
                <a16:creationId xmlns:a16="http://schemas.microsoft.com/office/drawing/2014/main" id="{10002D5E-CFFC-4F75-BF46-DB61EE23F16E}"/>
              </a:ext>
            </a:extLst>
          </p:cNvPr>
          <p:cNvSpPr txBox="1"/>
          <p:nvPr/>
        </p:nvSpPr>
        <p:spPr>
          <a:xfrm>
            <a:off x="4669697" y="4062833"/>
            <a:ext cx="952505" cy="369332"/>
          </a:xfrm>
          <a:prstGeom prst="rect">
            <a:avLst/>
          </a:prstGeom>
          <a:noFill/>
        </p:spPr>
        <p:txBody>
          <a:bodyPr wrap="none" rtlCol="0">
            <a:spAutoFit/>
          </a:bodyPr>
          <a:lstStyle/>
          <a:p>
            <a:r>
              <a:rPr lang="en-US" b="1" dirty="0">
                <a:solidFill>
                  <a:schemeClr val="tx1">
                    <a:lumMod val="50000"/>
                  </a:schemeClr>
                </a:solidFill>
              </a:rPr>
              <a:t>P</a:t>
            </a:r>
            <a:r>
              <a:rPr lang="en-US" b="1">
                <a:solidFill>
                  <a:schemeClr val="tx1">
                    <a:lumMod val="50000"/>
                  </a:schemeClr>
                </a:solidFill>
              </a:rPr>
              <a:t>&lt;0.001</a:t>
            </a:r>
            <a:endParaRPr lang="en-US" b="1" dirty="0">
              <a:solidFill>
                <a:schemeClr val="tx1">
                  <a:lumMod val="50000"/>
                </a:schemeClr>
              </a:solidFill>
            </a:endParaRPr>
          </a:p>
        </p:txBody>
      </p:sp>
    </p:spTree>
    <p:extLst>
      <p:ext uri="{BB962C8B-B14F-4D97-AF65-F5344CB8AC3E}">
        <p14:creationId xmlns:p14="http://schemas.microsoft.com/office/powerpoint/2010/main" val="209678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9C84F4-7544-4725-933E-F19167F607D0}"/>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1577572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74B7-D2CC-4985-A762-38BF0A9C9A6C}"/>
              </a:ext>
            </a:extLst>
          </p:cNvPr>
          <p:cNvSpPr>
            <a:spLocks noGrp="1"/>
          </p:cNvSpPr>
          <p:nvPr>
            <p:ph type="title"/>
          </p:nvPr>
        </p:nvSpPr>
        <p:spPr/>
        <p:txBody>
          <a:bodyPr/>
          <a:lstStyle/>
          <a:p>
            <a:r>
              <a:rPr lang="en-US" dirty="0"/>
              <a:t>Interstitial Lung Abnormalities and Mortality</a:t>
            </a:r>
          </a:p>
        </p:txBody>
      </p:sp>
      <p:sp>
        <p:nvSpPr>
          <p:cNvPr id="3" name="Content Placeholder 2">
            <a:extLst>
              <a:ext uri="{FF2B5EF4-FFF2-40B4-BE49-F238E27FC236}">
                <a16:creationId xmlns:a16="http://schemas.microsoft.com/office/drawing/2014/main" id="{F8ED5C78-D428-4F65-B44D-2ABED18D927C}"/>
              </a:ext>
            </a:extLst>
          </p:cNvPr>
          <p:cNvSpPr>
            <a:spLocks noGrp="1"/>
          </p:cNvSpPr>
          <p:nvPr>
            <p:ph idx="1"/>
          </p:nvPr>
        </p:nvSpPr>
        <p:spPr/>
        <p:txBody>
          <a:bodyPr/>
          <a:lstStyle/>
          <a:p>
            <a:pPr>
              <a:spcBef>
                <a:spcPts val="600"/>
              </a:spcBef>
            </a:pPr>
            <a:r>
              <a:rPr lang="en-US" dirty="0"/>
              <a:t>4 Research cohorts</a:t>
            </a:r>
          </a:p>
          <a:p>
            <a:pPr lvl="1">
              <a:spcBef>
                <a:spcPts val="600"/>
              </a:spcBef>
            </a:pPr>
            <a:r>
              <a:rPr lang="en-US" dirty="0"/>
              <a:t>Framingham Heart Study (n = 2633)</a:t>
            </a:r>
          </a:p>
          <a:p>
            <a:pPr lvl="1">
              <a:spcBef>
                <a:spcPts val="600"/>
              </a:spcBef>
            </a:pPr>
            <a:r>
              <a:rPr lang="en-US" dirty="0"/>
              <a:t>AGES-Reykjavik Study (n = 5320)</a:t>
            </a:r>
          </a:p>
          <a:p>
            <a:pPr lvl="1">
              <a:spcBef>
                <a:spcPts val="600"/>
              </a:spcBef>
            </a:pPr>
            <a:r>
              <a:rPr lang="en-US" dirty="0" err="1"/>
              <a:t>COPDGene</a:t>
            </a:r>
            <a:r>
              <a:rPr lang="en-US" dirty="0"/>
              <a:t> Study (n = 2068)</a:t>
            </a:r>
          </a:p>
          <a:p>
            <a:pPr lvl="1">
              <a:spcBef>
                <a:spcPts val="600"/>
              </a:spcBef>
            </a:pPr>
            <a:r>
              <a:rPr lang="en-US" dirty="0"/>
              <a:t>ECLIPSE (n = 1670)</a:t>
            </a:r>
          </a:p>
          <a:p>
            <a:pPr>
              <a:spcBef>
                <a:spcPts val="1800"/>
              </a:spcBef>
            </a:pPr>
            <a:r>
              <a:rPr lang="en-US" dirty="0"/>
              <a:t>Interstitial lung abnormality status as determined by chest CT</a:t>
            </a:r>
          </a:p>
          <a:p>
            <a:pPr>
              <a:spcBef>
                <a:spcPts val="1800"/>
              </a:spcBef>
            </a:pPr>
            <a:r>
              <a:rPr lang="en-US" dirty="0"/>
              <a:t>Outcomes</a:t>
            </a:r>
          </a:p>
          <a:p>
            <a:pPr lvl="1">
              <a:spcBef>
                <a:spcPts val="600"/>
              </a:spcBef>
            </a:pPr>
            <a:r>
              <a:rPr lang="en-US" dirty="0"/>
              <a:t>All cause mortality over 3</a:t>
            </a:r>
            <a:r>
              <a:rPr lang="en-US" dirty="0">
                <a:latin typeface="Calibri" panose="020F0502020204030204" pitchFamily="34" charset="0"/>
              </a:rPr>
              <a:t>‒</a:t>
            </a:r>
            <a:r>
              <a:rPr lang="en-US" dirty="0"/>
              <a:t>9 year median follow-up</a:t>
            </a:r>
          </a:p>
          <a:p>
            <a:pPr lvl="1">
              <a:spcBef>
                <a:spcPts val="600"/>
              </a:spcBef>
            </a:pPr>
            <a:r>
              <a:rPr lang="en-US" dirty="0"/>
              <a:t>Cause of death (AGES-Reykjavik cohort)</a:t>
            </a:r>
          </a:p>
          <a:p>
            <a:pPr>
              <a:spcBef>
                <a:spcPts val="600"/>
              </a:spcBef>
            </a:pPr>
            <a:endParaRPr lang="en-US" dirty="0"/>
          </a:p>
        </p:txBody>
      </p:sp>
      <p:sp>
        <p:nvSpPr>
          <p:cNvPr id="4" name="Text Placeholder 3">
            <a:extLst>
              <a:ext uri="{FF2B5EF4-FFF2-40B4-BE49-F238E27FC236}">
                <a16:creationId xmlns:a16="http://schemas.microsoft.com/office/drawing/2014/main" id="{EA32AD34-F629-4F99-B985-BD1D37F23505}"/>
              </a:ext>
            </a:extLst>
          </p:cNvPr>
          <p:cNvSpPr>
            <a:spLocks noGrp="1"/>
          </p:cNvSpPr>
          <p:nvPr>
            <p:ph type="body" sz="quarter" idx="10"/>
          </p:nvPr>
        </p:nvSpPr>
        <p:spPr/>
        <p:txBody>
          <a:bodyPr/>
          <a:lstStyle/>
          <a:p>
            <a:r>
              <a:rPr lang="en-US" dirty="0"/>
              <a:t>Putnam RK, et al. </a:t>
            </a:r>
            <a:r>
              <a:rPr lang="en-US" i="1" dirty="0"/>
              <a:t>JAMA.</a:t>
            </a:r>
            <a:r>
              <a:rPr lang="en-US" dirty="0"/>
              <a:t> 2016;315(7):672-681.</a:t>
            </a:r>
          </a:p>
        </p:txBody>
      </p:sp>
    </p:spTree>
    <p:extLst>
      <p:ext uri="{BB962C8B-B14F-4D97-AF65-F5344CB8AC3E}">
        <p14:creationId xmlns:p14="http://schemas.microsoft.com/office/powerpoint/2010/main" val="965709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1509-E612-4FEB-91D8-669AF9724F8E}"/>
              </a:ext>
            </a:extLst>
          </p:cNvPr>
          <p:cNvSpPr>
            <a:spLocks noGrp="1"/>
          </p:cNvSpPr>
          <p:nvPr>
            <p:ph type="title"/>
          </p:nvPr>
        </p:nvSpPr>
        <p:spPr/>
        <p:txBody>
          <a:bodyPr>
            <a:normAutofit fontScale="90000"/>
          </a:bodyPr>
          <a:lstStyle/>
          <a:p>
            <a:r>
              <a:rPr lang="en-US" dirty="0"/>
              <a:t>Association Between Interstitial Lung Abnormalities and All-Cause Mortality</a:t>
            </a:r>
          </a:p>
        </p:txBody>
      </p:sp>
      <p:sp>
        <p:nvSpPr>
          <p:cNvPr id="4" name="Text Placeholder 3">
            <a:extLst>
              <a:ext uri="{FF2B5EF4-FFF2-40B4-BE49-F238E27FC236}">
                <a16:creationId xmlns:a16="http://schemas.microsoft.com/office/drawing/2014/main" id="{E56670F5-D732-4ADF-A0DD-22EA99ADCAA7}"/>
              </a:ext>
            </a:extLst>
          </p:cNvPr>
          <p:cNvSpPr>
            <a:spLocks noGrp="1"/>
          </p:cNvSpPr>
          <p:nvPr>
            <p:ph type="body" sz="quarter" idx="10"/>
          </p:nvPr>
        </p:nvSpPr>
        <p:spPr/>
        <p:txBody>
          <a:bodyPr/>
          <a:lstStyle/>
          <a:p>
            <a:r>
              <a:rPr lang="en-US" dirty="0"/>
              <a:t>Putnam RK, et al. </a:t>
            </a:r>
            <a:r>
              <a:rPr lang="en-US" i="1" dirty="0"/>
              <a:t>JAMA.</a:t>
            </a:r>
            <a:r>
              <a:rPr lang="en-US" dirty="0"/>
              <a:t> 2016;315(7):672-681.</a:t>
            </a:r>
          </a:p>
        </p:txBody>
      </p:sp>
      <p:sp>
        <p:nvSpPr>
          <p:cNvPr id="5" name="Text Placeholder 4">
            <a:extLst>
              <a:ext uri="{FF2B5EF4-FFF2-40B4-BE49-F238E27FC236}">
                <a16:creationId xmlns:a16="http://schemas.microsoft.com/office/drawing/2014/main" id="{86C2244A-533A-423E-8D76-320DE6D21714}"/>
              </a:ext>
            </a:extLst>
          </p:cNvPr>
          <p:cNvSpPr>
            <a:spLocks noGrp="1"/>
          </p:cNvSpPr>
          <p:nvPr>
            <p:ph type="body" sz="quarter" idx="11"/>
          </p:nvPr>
        </p:nvSpPr>
        <p:spPr>
          <a:xfrm>
            <a:off x="266007" y="5429956"/>
            <a:ext cx="11682077" cy="494594"/>
          </a:xfrm>
        </p:spPr>
        <p:txBody>
          <a:bodyPr/>
          <a:lstStyle/>
          <a:p>
            <a:r>
              <a:rPr lang="en-US" dirty="0"/>
              <a:t>Adjusted for age, sex, race, body mass index, pack-years of smoking, current or former smoking status, and GOLD stage of COPD (except AGES-Reykjavik).</a:t>
            </a:r>
          </a:p>
          <a:p>
            <a:r>
              <a:rPr lang="en-US" dirty="0"/>
              <a:t>ILA, interstitial lung abnormality.</a:t>
            </a:r>
          </a:p>
        </p:txBody>
      </p:sp>
      <p:pic>
        <p:nvPicPr>
          <p:cNvPr id="6" name="Picture 6">
            <a:extLst>
              <a:ext uri="{FF2B5EF4-FFF2-40B4-BE49-F238E27FC236}">
                <a16:creationId xmlns:a16="http://schemas.microsoft.com/office/drawing/2014/main" id="{363E46CD-C11B-4B99-BDCB-D6D86DFC4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676" y="1690687"/>
            <a:ext cx="2817530" cy="32004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49040701-448D-4D20-9A20-F01A9B73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879282" y="1690687"/>
            <a:ext cx="4254424" cy="32004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0339B9F-ED28-49D1-8FCD-65A819A5C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154783" y="1690687"/>
            <a:ext cx="4998720" cy="32004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994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CF0A56-6CDA-41BB-9D88-1050F2DB0C4C}"/>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F09CDEF9-B574-48B8-A155-774EE8CF0984}"/>
              </a:ext>
            </a:extLst>
          </p:cNvPr>
          <p:cNvSpPr>
            <a:spLocks noGrp="1"/>
          </p:cNvSpPr>
          <p:nvPr>
            <p:ph idx="1"/>
          </p:nvPr>
        </p:nvSpPr>
        <p:spPr/>
        <p:txBody>
          <a:bodyPr anchor="ctr"/>
          <a:lstStyle/>
          <a:p>
            <a:pPr>
              <a:spcBef>
                <a:spcPts val="3000"/>
              </a:spcBef>
            </a:pPr>
            <a:r>
              <a:rPr lang="en-US" dirty="0"/>
              <a:t>Interstitial lung diseases (ILD) is a broad group </a:t>
            </a:r>
            <a:r>
              <a:rPr lang="en-US"/>
              <a:t>of 150</a:t>
            </a:r>
            <a:r>
              <a:rPr lang="en-US" dirty="0"/>
              <a:t>+ lung diseases</a:t>
            </a:r>
          </a:p>
          <a:p>
            <a:pPr>
              <a:spcBef>
                <a:spcPts val="3000"/>
              </a:spcBef>
            </a:pPr>
            <a:r>
              <a:rPr lang="en-US" dirty="0"/>
              <a:t>Identifying the type of ILD has important prognostic and treatment implications</a:t>
            </a:r>
          </a:p>
          <a:p>
            <a:pPr>
              <a:spcBef>
                <a:spcPts val="3000"/>
              </a:spcBef>
            </a:pPr>
            <a:r>
              <a:rPr lang="en-US" dirty="0"/>
              <a:t>Interstitial pulmonary fibrosis (IPF) is the prototypical ILD</a:t>
            </a:r>
          </a:p>
          <a:p>
            <a:pPr>
              <a:spcBef>
                <a:spcPts val="3000"/>
              </a:spcBef>
            </a:pPr>
            <a:r>
              <a:rPr lang="en-US" dirty="0"/>
              <a:t>Availability of antifibrotic therapy underscores the importance of early diagnosis and differentiating IPF from other ILDs</a:t>
            </a:r>
          </a:p>
        </p:txBody>
      </p:sp>
    </p:spTree>
    <p:extLst>
      <p:ext uri="{BB962C8B-B14F-4D97-AF65-F5344CB8AC3E}">
        <p14:creationId xmlns:p14="http://schemas.microsoft.com/office/powerpoint/2010/main" val="2361372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8F3524-2C65-4D96-810B-791E82978634}"/>
              </a:ext>
            </a:extLst>
          </p:cNvPr>
          <p:cNvSpPr>
            <a:spLocks noGrp="1"/>
          </p:cNvSpPr>
          <p:nvPr>
            <p:ph type="title"/>
          </p:nvPr>
        </p:nvSpPr>
        <p:spPr/>
        <p:txBody>
          <a:bodyPr/>
          <a:lstStyle/>
          <a:p>
            <a:r>
              <a:rPr lang="en-US" dirty="0"/>
              <a:t>PATHOGENESIS</a:t>
            </a:r>
          </a:p>
        </p:txBody>
      </p:sp>
    </p:spTree>
    <p:extLst>
      <p:ext uri="{BB962C8B-B14F-4D97-AF65-F5344CB8AC3E}">
        <p14:creationId xmlns:p14="http://schemas.microsoft.com/office/powerpoint/2010/main" val="3647404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0" y="814904"/>
            <a:ext cx="6872200" cy="5029200"/>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31447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9" cy="5029200"/>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427492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9" cy="5029200"/>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190115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9" cy="5029200"/>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10462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9" cy="5029200"/>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135579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9" cy="5029199"/>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300979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5062C-57F1-4178-A5C1-866AC6F7F661}"/>
              </a:ext>
            </a:extLst>
          </p:cNvPr>
          <p:cNvSpPr>
            <a:spLocks noGrp="1"/>
          </p:cNvSpPr>
          <p:nvPr>
            <p:ph type="title"/>
          </p:nvPr>
        </p:nvSpPr>
        <p:spPr/>
        <p:txBody>
          <a:bodyPr/>
          <a:lstStyle/>
          <a:p>
            <a:r>
              <a:rPr lang="en-US" dirty="0"/>
              <a:t>Interstitial Lung Disease (ILD)</a:t>
            </a:r>
          </a:p>
        </p:txBody>
      </p:sp>
      <p:sp>
        <p:nvSpPr>
          <p:cNvPr id="5" name="Content Placeholder 4">
            <a:extLst>
              <a:ext uri="{FF2B5EF4-FFF2-40B4-BE49-F238E27FC236}">
                <a16:creationId xmlns:a16="http://schemas.microsoft.com/office/drawing/2014/main" id="{1734AD02-4CC2-4952-AC0E-A8B09F0A4C53}"/>
              </a:ext>
            </a:extLst>
          </p:cNvPr>
          <p:cNvSpPr>
            <a:spLocks noGrp="1"/>
          </p:cNvSpPr>
          <p:nvPr>
            <p:ph idx="1"/>
          </p:nvPr>
        </p:nvSpPr>
        <p:spPr/>
        <p:txBody>
          <a:bodyPr/>
          <a:lstStyle/>
          <a:p>
            <a:pPr>
              <a:spcBef>
                <a:spcPts val="600"/>
              </a:spcBef>
            </a:pPr>
            <a:r>
              <a:rPr lang="en-US" dirty="0"/>
              <a:t>Large number of heterogeneous conditions characterized by variable amounts of inflammation and/or fibrosis</a:t>
            </a:r>
          </a:p>
          <a:p>
            <a:pPr>
              <a:spcBef>
                <a:spcPts val="1200"/>
              </a:spcBef>
            </a:pPr>
            <a:r>
              <a:rPr lang="en-US" dirty="0"/>
              <a:t>Share similar </a:t>
            </a:r>
            <a:r>
              <a:rPr lang="en-US" i="1" dirty="0">
                <a:solidFill>
                  <a:srgbClr val="990033"/>
                </a:solidFill>
              </a:rPr>
              <a:t>clinical, roentgenographic, physiologic, or pathologic manifestations</a:t>
            </a:r>
          </a:p>
          <a:p>
            <a:pPr>
              <a:spcBef>
                <a:spcPts val="1200"/>
              </a:spcBef>
            </a:pPr>
            <a:r>
              <a:rPr lang="en-US" dirty="0"/>
              <a:t>Variable course</a:t>
            </a:r>
          </a:p>
          <a:p>
            <a:pPr lvl="1">
              <a:spcBef>
                <a:spcPts val="600"/>
              </a:spcBef>
            </a:pPr>
            <a:r>
              <a:rPr lang="en-US" dirty="0"/>
              <a:t>Some have a poor prognosis</a:t>
            </a:r>
          </a:p>
          <a:p>
            <a:pPr lvl="1">
              <a:spcBef>
                <a:spcPts val="600"/>
              </a:spcBef>
            </a:pPr>
            <a:r>
              <a:rPr lang="en-US" dirty="0"/>
              <a:t>Some are entirely reversible</a:t>
            </a:r>
          </a:p>
          <a:p>
            <a:pPr>
              <a:spcBef>
                <a:spcPts val="1200"/>
              </a:spcBef>
            </a:pPr>
            <a:r>
              <a:rPr lang="en-US" dirty="0"/>
              <a:t>Considerable morbidity and mortality</a:t>
            </a:r>
          </a:p>
          <a:p>
            <a:pPr>
              <a:spcBef>
                <a:spcPts val="1200"/>
              </a:spcBef>
            </a:pPr>
            <a:r>
              <a:rPr lang="en-US" dirty="0"/>
              <a:t>Little consensus on the best management</a:t>
            </a:r>
          </a:p>
        </p:txBody>
      </p:sp>
    </p:spTree>
    <p:extLst>
      <p:ext uri="{BB962C8B-B14F-4D97-AF65-F5344CB8AC3E}">
        <p14:creationId xmlns:p14="http://schemas.microsoft.com/office/powerpoint/2010/main" val="384012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Mechanisms for IPF</a:t>
            </a:r>
          </a:p>
        </p:txBody>
      </p:sp>
      <p:pic>
        <p:nvPicPr>
          <p:cNvPr id="7" name="Content Placeholder 6">
            <a:extLst>
              <a:ext uri="{FF2B5EF4-FFF2-40B4-BE49-F238E27FC236}">
                <a16:creationId xmlns:a16="http://schemas.microsoft.com/office/drawing/2014/main" id="{6824BA26-045F-4AE0-A87E-9B345FD84211}"/>
              </a:ext>
            </a:extLst>
          </p:cNvPr>
          <p:cNvPicPr>
            <a:picLocks noGrp="1" noChangeAspect="1"/>
          </p:cNvPicPr>
          <p:nvPr>
            <p:ph idx="1"/>
          </p:nvPr>
        </p:nvPicPr>
        <p:blipFill>
          <a:blip r:embed="rId3"/>
          <a:stretch>
            <a:fillRect/>
          </a:stretch>
        </p:blipFill>
        <p:spPr>
          <a:xfrm>
            <a:off x="2659901" y="814904"/>
            <a:ext cx="6872198" cy="5029199"/>
          </a:xfrm>
        </p:spPr>
      </p:pic>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p:txBody>
      </p:sp>
    </p:spTree>
    <p:extLst>
      <p:ext uri="{BB962C8B-B14F-4D97-AF65-F5344CB8AC3E}">
        <p14:creationId xmlns:p14="http://schemas.microsoft.com/office/powerpoint/2010/main" val="209654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B437D12-306D-4890-BEF7-FB2967007D75}"/>
              </a:ext>
            </a:extLst>
          </p:cNvPr>
          <p:cNvGraphicFramePr/>
          <p:nvPr>
            <p:extLst>
              <p:ext uri="{D42A27DB-BD31-4B8C-83A1-F6EECF244321}">
                <p14:modId xmlns:p14="http://schemas.microsoft.com/office/powerpoint/2010/main" val="2278356200"/>
              </p:ext>
            </p:extLst>
          </p:nvPr>
        </p:nvGraphicFramePr>
        <p:xfrm>
          <a:off x="6482183" y="1234981"/>
          <a:ext cx="5676895" cy="42474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a:t>Genetic associations in sporadic disease— predisposition</a:t>
            </a:r>
            <a:br>
              <a:rPr lang="en-US" dirty="0"/>
            </a:br>
            <a:r>
              <a:rPr lang="en-US" dirty="0"/>
              <a:t>to injury?</a:t>
            </a:r>
          </a:p>
        </p:txBody>
      </p:sp>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a:p>
            <a:r>
              <a:rPr lang="en-US" dirty="0"/>
              <a:t>Wolters PJ, et al. </a:t>
            </a:r>
            <a:r>
              <a:rPr lang="en-US" i="1" dirty="0" err="1"/>
              <a:t>Annu</a:t>
            </a:r>
            <a:r>
              <a:rPr lang="en-US" i="1" dirty="0"/>
              <a:t> Rev </a:t>
            </a:r>
            <a:r>
              <a:rPr lang="en-US" i="1" dirty="0" err="1"/>
              <a:t>Pathol</a:t>
            </a:r>
            <a:r>
              <a:rPr lang="en-US" i="1" dirty="0"/>
              <a:t>.</a:t>
            </a:r>
            <a:r>
              <a:rPr lang="en-US" dirty="0"/>
              <a:t> 2014;9:157-179.</a:t>
            </a:r>
          </a:p>
        </p:txBody>
      </p:sp>
      <p:sp>
        <p:nvSpPr>
          <p:cNvPr id="3" name="Text Placeholder 2">
            <a:extLst>
              <a:ext uri="{FF2B5EF4-FFF2-40B4-BE49-F238E27FC236}">
                <a16:creationId xmlns:a16="http://schemas.microsoft.com/office/drawing/2014/main" id="{1A43D1BB-FC3A-4599-8088-067AFDA4C166}"/>
              </a:ext>
            </a:extLst>
          </p:cNvPr>
          <p:cNvSpPr>
            <a:spLocks noGrp="1"/>
          </p:cNvSpPr>
          <p:nvPr>
            <p:ph type="body" sz="quarter" idx="11"/>
          </p:nvPr>
        </p:nvSpPr>
        <p:spPr/>
        <p:txBody>
          <a:bodyPr/>
          <a:lstStyle/>
          <a:p>
            <a:r>
              <a:rPr lang="en-US" dirty="0"/>
              <a:t>NAC, </a:t>
            </a:r>
            <a:r>
              <a:rPr lang="en-US" i="1" dirty="0"/>
              <a:t>N-</a:t>
            </a:r>
            <a:r>
              <a:rPr lang="en-US" dirty="0"/>
              <a:t>acetylcysteine. </a:t>
            </a:r>
            <a:r>
              <a:rPr lang="en-US" i="1" dirty="0"/>
              <a:t>BMS-986020, lebrikizumab, N-acetylcysteine, </a:t>
            </a:r>
            <a:r>
              <a:rPr lang="en-US" i="1" dirty="0" err="1"/>
              <a:t>simtuzumab</a:t>
            </a:r>
            <a:r>
              <a:rPr lang="en-US" i="1" dirty="0"/>
              <a:t>, STX-100, tralokinumab are not approved for interstitial lung disease in the United States</a:t>
            </a:r>
          </a:p>
          <a:p>
            <a:endParaRPr lang="en-US" i="1" dirty="0"/>
          </a:p>
        </p:txBody>
      </p:sp>
      <p:cxnSp>
        <p:nvCxnSpPr>
          <p:cNvPr id="10" name="Straight Connector 9">
            <a:extLst>
              <a:ext uri="{FF2B5EF4-FFF2-40B4-BE49-F238E27FC236}">
                <a16:creationId xmlns:a16="http://schemas.microsoft.com/office/drawing/2014/main" id="{00A4EBF8-CCCC-4AEA-AEB1-0045728E367E}"/>
              </a:ext>
            </a:extLst>
          </p:cNvPr>
          <p:cNvCxnSpPr/>
          <p:nvPr/>
        </p:nvCxnSpPr>
        <p:spPr>
          <a:xfrm>
            <a:off x="6817002" y="1123950"/>
            <a:ext cx="0" cy="4529138"/>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A697909D-E9CA-4AE9-8ED5-5C1ED60EBA78}"/>
              </a:ext>
            </a:extLst>
          </p:cNvPr>
          <p:cNvPicPr>
            <a:picLocks noGrp="1" noChangeAspect="1"/>
          </p:cNvPicPr>
          <p:nvPr>
            <p:ph idx="1"/>
          </p:nvPr>
        </p:nvPicPr>
        <p:blipFill>
          <a:blip r:embed="rId4"/>
          <a:stretch>
            <a:fillRect/>
          </a:stretch>
        </p:blipFill>
        <p:spPr>
          <a:xfrm>
            <a:off x="266007" y="1001143"/>
            <a:ext cx="6543606" cy="4651945"/>
          </a:xfrm>
        </p:spPr>
      </p:pic>
    </p:spTree>
    <p:extLst>
      <p:ext uri="{BB962C8B-B14F-4D97-AF65-F5344CB8AC3E}">
        <p14:creationId xmlns:p14="http://schemas.microsoft.com/office/powerpoint/2010/main" val="40328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Genetic associations in sporadic disease— predisposition</a:t>
            </a:r>
            <a:br>
              <a:rPr lang="en-US" dirty="0"/>
            </a:br>
            <a:r>
              <a:rPr lang="en-US" dirty="0"/>
              <a:t>to injury?</a:t>
            </a:r>
          </a:p>
        </p:txBody>
      </p:sp>
      <p:sp>
        <p:nvSpPr>
          <p:cNvPr id="4" name="Text Placeholder 3"/>
          <p:cNvSpPr>
            <a:spLocks noGrp="1"/>
          </p:cNvSpPr>
          <p:nvPr>
            <p:ph type="body" sz="quarter" idx="10"/>
          </p:nvPr>
        </p:nvSpPr>
        <p:spPr/>
        <p:txBody>
          <a:bodyPr/>
          <a:lstStyle/>
          <a:p>
            <a:r>
              <a:rPr lang="en-US" dirty="0"/>
              <a:t>Ahluwalia N, et al. </a:t>
            </a:r>
            <a:r>
              <a:rPr lang="en-US" i="1" dirty="0"/>
              <a:t>Am J Resp </a:t>
            </a:r>
            <a:r>
              <a:rPr lang="en-US" i="1" dirty="0" err="1"/>
              <a:t>Crit</a:t>
            </a:r>
            <a:r>
              <a:rPr lang="en-US" i="1" dirty="0"/>
              <a:t> Care Med.</a:t>
            </a:r>
            <a:r>
              <a:rPr lang="en-US" dirty="0"/>
              <a:t> 2014(8);190:867-878.</a:t>
            </a:r>
          </a:p>
          <a:p>
            <a:r>
              <a:rPr lang="en-US" dirty="0"/>
              <a:t>Wolters PJ, et al. </a:t>
            </a:r>
            <a:r>
              <a:rPr lang="en-US" i="1" dirty="0" err="1"/>
              <a:t>Annu</a:t>
            </a:r>
            <a:r>
              <a:rPr lang="en-US" i="1" dirty="0"/>
              <a:t> Rev </a:t>
            </a:r>
            <a:r>
              <a:rPr lang="en-US" i="1" dirty="0" err="1"/>
              <a:t>Pathol</a:t>
            </a:r>
            <a:r>
              <a:rPr lang="en-US" i="1" dirty="0"/>
              <a:t>.</a:t>
            </a:r>
            <a:r>
              <a:rPr lang="en-US" dirty="0"/>
              <a:t> 2014;9:157-179.</a:t>
            </a:r>
          </a:p>
        </p:txBody>
      </p:sp>
      <p:sp>
        <p:nvSpPr>
          <p:cNvPr id="3" name="Text Placeholder 2">
            <a:extLst>
              <a:ext uri="{FF2B5EF4-FFF2-40B4-BE49-F238E27FC236}">
                <a16:creationId xmlns:a16="http://schemas.microsoft.com/office/drawing/2014/main" id="{1A43D1BB-FC3A-4599-8088-067AFDA4C166}"/>
              </a:ext>
            </a:extLst>
          </p:cNvPr>
          <p:cNvSpPr>
            <a:spLocks noGrp="1"/>
          </p:cNvSpPr>
          <p:nvPr>
            <p:ph type="body" sz="quarter" idx="11"/>
          </p:nvPr>
        </p:nvSpPr>
        <p:spPr/>
        <p:txBody>
          <a:bodyPr/>
          <a:lstStyle/>
          <a:p>
            <a:r>
              <a:rPr lang="en-US" dirty="0"/>
              <a:t>NAC, </a:t>
            </a:r>
            <a:r>
              <a:rPr lang="en-US" i="1" dirty="0"/>
              <a:t>N-</a:t>
            </a:r>
            <a:r>
              <a:rPr lang="en-US" dirty="0"/>
              <a:t>acetylcysteine. </a:t>
            </a:r>
            <a:r>
              <a:rPr lang="en-US" i="1" dirty="0"/>
              <a:t>BMS-986020, lebrikizumab, N-acetylcysteine, </a:t>
            </a:r>
            <a:r>
              <a:rPr lang="en-US" i="1" dirty="0" err="1"/>
              <a:t>simtuzumab</a:t>
            </a:r>
            <a:r>
              <a:rPr lang="en-US" i="1" dirty="0"/>
              <a:t>, STX-100, tralokinumab are not approved for interstitial lung disease in the United States</a:t>
            </a:r>
          </a:p>
          <a:p>
            <a:endParaRPr lang="en-US" i="1" dirty="0"/>
          </a:p>
        </p:txBody>
      </p:sp>
      <p:cxnSp>
        <p:nvCxnSpPr>
          <p:cNvPr id="10" name="Straight Connector 9">
            <a:extLst>
              <a:ext uri="{FF2B5EF4-FFF2-40B4-BE49-F238E27FC236}">
                <a16:creationId xmlns:a16="http://schemas.microsoft.com/office/drawing/2014/main" id="{00A4EBF8-CCCC-4AEA-AEB1-0045728E367E}"/>
              </a:ext>
            </a:extLst>
          </p:cNvPr>
          <p:cNvCxnSpPr/>
          <p:nvPr/>
        </p:nvCxnSpPr>
        <p:spPr>
          <a:xfrm>
            <a:off x="6817002" y="1123950"/>
            <a:ext cx="0" cy="4529138"/>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D0C1C1EB-2F26-47F3-83FC-015856F67D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36167" y="1097769"/>
            <a:ext cx="4492752" cy="4553712"/>
          </a:xfrm>
          <a:prstGeom prst="rect">
            <a:avLst/>
          </a:prstGeom>
        </p:spPr>
      </p:pic>
      <p:pic>
        <p:nvPicPr>
          <p:cNvPr id="12" name="Content Placeholder 10">
            <a:extLst>
              <a:ext uri="{FF2B5EF4-FFF2-40B4-BE49-F238E27FC236}">
                <a16:creationId xmlns:a16="http://schemas.microsoft.com/office/drawing/2014/main" id="{AEB6C4BA-A7B0-49AC-AACD-805511737CF8}"/>
              </a:ext>
            </a:extLst>
          </p:cNvPr>
          <p:cNvPicPr>
            <a:picLocks noGrp="1" noChangeAspect="1"/>
          </p:cNvPicPr>
          <p:nvPr>
            <p:ph idx="1"/>
          </p:nvPr>
        </p:nvPicPr>
        <p:blipFill>
          <a:blip r:embed="rId4"/>
          <a:stretch>
            <a:fillRect/>
          </a:stretch>
        </p:blipFill>
        <p:spPr>
          <a:xfrm>
            <a:off x="266007" y="1001143"/>
            <a:ext cx="6543606" cy="4651945"/>
          </a:xfrm>
        </p:spPr>
      </p:pic>
    </p:spTree>
    <p:extLst>
      <p:ext uri="{BB962C8B-B14F-4D97-AF65-F5344CB8AC3E}">
        <p14:creationId xmlns:p14="http://schemas.microsoft.com/office/powerpoint/2010/main" val="3142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F010-8E32-449A-AA8A-39A39A8BEE7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9A8BA09-161A-4277-8D9D-4C78B48CE2DF}"/>
              </a:ext>
            </a:extLst>
          </p:cNvPr>
          <p:cNvSpPr>
            <a:spLocks noGrp="1"/>
          </p:cNvSpPr>
          <p:nvPr>
            <p:ph idx="1"/>
          </p:nvPr>
        </p:nvSpPr>
        <p:spPr/>
        <p:txBody>
          <a:bodyPr anchor="ctr"/>
          <a:lstStyle/>
          <a:p>
            <a:pPr>
              <a:spcBef>
                <a:spcPts val="6000"/>
              </a:spcBef>
            </a:pPr>
            <a:r>
              <a:rPr lang="en-US" dirty="0"/>
              <a:t>Several potential targets in the pathogenesis cascade</a:t>
            </a:r>
          </a:p>
          <a:p>
            <a:pPr>
              <a:spcBef>
                <a:spcPts val="6000"/>
              </a:spcBef>
            </a:pPr>
            <a:r>
              <a:rPr lang="en-US" dirty="0"/>
              <a:t>Provides an opportunity to individualize treatment by directing therapies at multiple targets</a:t>
            </a:r>
          </a:p>
          <a:p>
            <a:pPr>
              <a:spcBef>
                <a:spcPts val="6000"/>
              </a:spcBef>
            </a:pPr>
            <a:r>
              <a:rPr lang="en-US" dirty="0"/>
              <a:t>Genetics may play a role in pathogenesis</a:t>
            </a:r>
          </a:p>
        </p:txBody>
      </p:sp>
    </p:spTree>
    <p:extLst>
      <p:ext uri="{BB962C8B-B14F-4D97-AF65-F5344CB8AC3E}">
        <p14:creationId xmlns:p14="http://schemas.microsoft.com/office/powerpoint/2010/main" val="4031102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C9C67B-D144-404C-B132-7CED99A32929}"/>
              </a:ext>
            </a:extLst>
          </p:cNvPr>
          <p:cNvSpPr>
            <a:spLocks noGrp="1"/>
          </p:cNvSpPr>
          <p:nvPr>
            <p:ph type="title"/>
          </p:nvPr>
        </p:nvSpPr>
        <p:spPr/>
        <p:txBody>
          <a:bodyPr/>
          <a:lstStyle/>
          <a:p>
            <a:r>
              <a:rPr lang="en-US" dirty="0"/>
              <a:t>EVALUATION AND DIAGNOSIS</a:t>
            </a:r>
          </a:p>
        </p:txBody>
      </p:sp>
      <p:sp>
        <p:nvSpPr>
          <p:cNvPr id="7" name="Text Placeholder 6">
            <a:extLst>
              <a:ext uri="{FF2B5EF4-FFF2-40B4-BE49-F238E27FC236}">
                <a16:creationId xmlns:a16="http://schemas.microsoft.com/office/drawing/2014/main" id="{5797F340-9763-4F9B-A8D1-4E950CB0235F}"/>
              </a:ext>
            </a:extLst>
          </p:cNvPr>
          <p:cNvSpPr>
            <a:spLocks noGrp="1"/>
          </p:cNvSpPr>
          <p:nvPr>
            <p:ph type="body" idx="1"/>
          </p:nvPr>
        </p:nvSpPr>
        <p:spPr/>
        <p:txBody>
          <a:bodyPr/>
          <a:lstStyle/>
          <a:p>
            <a:r>
              <a:rPr lang="en-US" dirty="0"/>
              <a:t>Part A</a:t>
            </a:r>
          </a:p>
        </p:txBody>
      </p:sp>
    </p:spTree>
    <p:extLst>
      <p:ext uri="{BB962C8B-B14F-4D97-AF65-F5344CB8AC3E}">
        <p14:creationId xmlns:p14="http://schemas.microsoft.com/office/powerpoint/2010/main" val="4030180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F6BC-B421-4521-8F7B-D162DECA3458}"/>
              </a:ext>
            </a:extLst>
          </p:cNvPr>
          <p:cNvSpPr>
            <a:spLocks noGrp="1"/>
          </p:cNvSpPr>
          <p:nvPr>
            <p:ph type="title"/>
          </p:nvPr>
        </p:nvSpPr>
        <p:spPr/>
        <p:txBody>
          <a:bodyPr>
            <a:normAutofit/>
          </a:bodyPr>
          <a:lstStyle/>
          <a:p>
            <a:r>
              <a:rPr lang="en-US" dirty="0"/>
              <a:t>Diagnostic Algorithm for ILD</a:t>
            </a:r>
          </a:p>
        </p:txBody>
      </p:sp>
      <p:pic>
        <p:nvPicPr>
          <p:cNvPr id="7" name="Content Placeholder 6">
            <a:extLst>
              <a:ext uri="{FF2B5EF4-FFF2-40B4-BE49-F238E27FC236}">
                <a16:creationId xmlns:a16="http://schemas.microsoft.com/office/drawing/2014/main" id="{74BB611D-A5F1-4287-94CF-CE0CE1E9097B}"/>
              </a:ext>
            </a:extLst>
          </p:cNvPr>
          <p:cNvPicPr>
            <a:picLocks noGrp="1" noChangeAspect="1"/>
          </p:cNvPicPr>
          <p:nvPr>
            <p:ph idx="1"/>
          </p:nvPr>
        </p:nvPicPr>
        <p:blipFill>
          <a:blip r:embed="rId3"/>
          <a:stretch>
            <a:fillRect/>
          </a:stretch>
        </p:blipFill>
        <p:spPr>
          <a:xfrm>
            <a:off x="846170" y="1343025"/>
            <a:ext cx="10521885" cy="4310063"/>
          </a:xfrm>
        </p:spPr>
      </p:pic>
    </p:spTree>
    <p:extLst>
      <p:ext uri="{BB962C8B-B14F-4D97-AF65-F5344CB8AC3E}">
        <p14:creationId xmlns:p14="http://schemas.microsoft.com/office/powerpoint/2010/main" val="662038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441C-36A1-4329-A3A0-A7B08F502648}"/>
              </a:ext>
            </a:extLst>
          </p:cNvPr>
          <p:cNvSpPr>
            <a:spLocks noGrp="1"/>
          </p:cNvSpPr>
          <p:nvPr>
            <p:ph type="title"/>
          </p:nvPr>
        </p:nvSpPr>
        <p:spPr/>
        <p:txBody>
          <a:bodyPr/>
          <a:lstStyle/>
          <a:p>
            <a:r>
              <a:rPr lang="en-US" dirty="0"/>
              <a:t>Diagnostic Algorithm for ILD</a:t>
            </a:r>
          </a:p>
        </p:txBody>
      </p:sp>
      <p:pic>
        <p:nvPicPr>
          <p:cNvPr id="7" name="Content Placeholder 6">
            <a:extLst>
              <a:ext uri="{FF2B5EF4-FFF2-40B4-BE49-F238E27FC236}">
                <a16:creationId xmlns:a16="http://schemas.microsoft.com/office/drawing/2014/main" id="{7A4C9AD0-EE33-44F8-B589-13B54983FC98}"/>
              </a:ext>
            </a:extLst>
          </p:cNvPr>
          <p:cNvPicPr>
            <a:picLocks noGrp="1" noChangeAspect="1"/>
          </p:cNvPicPr>
          <p:nvPr>
            <p:ph idx="1"/>
          </p:nvPr>
        </p:nvPicPr>
        <p:blipFill>
          <a:blip r:embed="rId3"/>
          <a:stretch>
            <a:fillRect/>
          </a:stretch>
        </p:blipFill>
        <p:spPr>
          <a:xfrm>
            <a:off x="846170" y="1343025"/>
            <a:ext cx="10521885" cy="4310062"/>
          </a:xfrm>
        </p:spPr>
      </p:pic>
    </p:spTree>
    <p:extLst>
      <p:ext uri="{BB962C8B-B14F-4D97-AF65-F5344CB8AC3E}">
        <p14:creationId xmlns:p14="http://schemas.microsoft.com/office/powerpoint/2010/main" val="3887165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3EA1-8E45-4DE4-8B07-FB2A794CB03B}"/>
              </a:ext>
            </a:extLst>
          </p:cNvPr>
          <p:cNvSpPr>
            <a:spLocks noGrp="1"/>
          </p:cNvSpPr>
          <p:nvPr>
            <p:ph type="title"/>
          </p:nvPr>
        </p:nvSpPr>
        <p:spPr/>
        <p:txBody>
          <a:bodyPr/>
          <a:lstStyle/>
          <a:p>
            <a:r>
              <a:rPr lang="en-US" dirty="0"/>
              <a:t>Diagnostic Algorithm for ILD</a:t>
            </a:r>
          </a:p>
        </p:txBody>
      </p:sp>
      <p:pic>
        <p:nvPicPr>
          <p:cNvPr id="7" name="Content Placeholder 6">
            <a:extLst>
              <a:ext uri="{FF2B5EF4-FFF2-40B4-BE49-F238E27FC236}">
                <a16:creationId xmlns:a16="http://schemas.microsoft.com/office/drawing/2014/main" id="{909ABC4B-98C9-4193-806C-8C2F6B4F5A0B}"/>
              </a:ext>
            </a:extLst>
          </p:cNvPr>
          <p:cNvPicPr>
            <a:picLocks noGrp="1" noChangeAspect="1"/>
          </p:cNvPicPr>
          <p:nvPr>
            <p:ph idx="1"/>
          </p:nvPr>
        </p:nvPicPr>
        <p:blipFill>
          <a:blip r:embed="rId3"/>
          <a:stretch>
            <a:fillRect/>
          </a:stretch>
        </p:blipFill>
        <p:spPr>
          <a:xfrm>
            <a:off x="846170" y="1343025"/>
            <a:ext cx="10521885" cy="4310062"/>
          </a:xfrm>
        </p:spPr>
      </p:pic>
    </p:spTree>
    <p:extLst>
      <p:ext uri="{BB962C8B-B14F-4D97-AF65-F5344CB8AC3E}">
        <p14:creationId xmlns:p14="http://schemas.microsoft.com/office/powerpoint/2010/main" val="1049362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91F1-5587-4B42-B5B3-9326AB2B725B}"/>
              </a:ext>
            </a:extLst>
          </p:cNvPr>
          <p:cNvSpPr>
            <a:spLocks noGrp="1"/>
          </p:cNvSpPr>
          <p:nvPr>
            <p:ph type="title"/>
          </p:nvPr>
        </p:nvSpPr>
        <p:spPr/>
        <p:txBody>
          <a:bodyPr>
            <a:normAutofit/>
          </a:bodyPr>
          <a:lstStyle/>
          <a:p>
            <a:r>
              <a:rPr lang="en-US" dirty="0"/>
              <a:t>Diagnostic Algorithm for ILD</a:t>
            </a:r>
          </a:p>
        </p:txBody>
      </p:sp>
      <p:pic>
        <p:nvPicPr>
          <p:cNvPr id="7" name="Content Placeholder 6">
            <a:extLst>
              <a:ext uri="{FF2B5EF4-FFF2-40B4-BE49-F238E27FC236}">
                <a16:creationId xmlns:a16="http://schemas.microsoft.com/office/drawing/2014/main" id="{E900B368-3436-4A87-8EC7-2D3DB61EA311}"/>
              </a:ext>
            </a:extLst>
          </p:cNvPr>
          <p:cNvPicPr>
            <a:picLocks noGrp="1" noChangeAspect="1"/>
          </p:cNvPicPr>
          <p:nvPr>
            <p:ph idx="1"/>
          </p:nvPr>
        </p:nvPicPr>
        <p:blipFill>
          <a:blip r:embed="rId3"/>
          <a:stretch>
            <a:fillRect/>
          </a:stretch>
        </p:blipFill>
        <p:spPr>
          <a:xfrm>
            <a:off x="846170" y="1343025"/>
            <a:ext cx="10521885" cy="4310063"/>
          </a:xfrm>
        </p:spPr>
      </p:pic>
    </p:spTree>
    <p:extLst>
      <p:ext uri="{BB962C8B-B14F-4D97-AF65-F5344CB8AC3E}">
        <p14:creationId xmlns:p14="http://schemas.microsoft.com/office/powerpoint/2010/main" val="4269039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A010-E54B-4C4E-AECE-6FCA02103995}"/>
              </a:ext>
            </a:extLst>
          </p:cNvPr>
          <p:cNvSpPr>
            <a:spLocks noGrp="1"/>
          </p:cNvSpPr>
          <p:nvPr>
            <p:ph type="title"/>
          </p:nvPr>
        </p:nvSpPr>
        <p:spPr/>
        <p:txBody>
          <a:bodyPr>
            <a:normAutofit fontScale="90000"/>
          </a:bodyPr>
          <a:lstStyle/>
          <a:p>
            <a:r>
              <a:rPr lang="en-US" dirty="0"/>
              <a:t>A Pulmonologist’s Approach to an Interstitial Lung Disease (ILD) Workup</a:t>
            </a:r>
          </a:p>
        </p:txBody>
      </p:sp>
      <p:sp>
        <p:nvSpPr>
          <p:cNvPr id="3" name="Content Placeholder 2">
            <a:extLst>
              <a:ext uri="{FF2B5EF4-FFF2-40B4-BE49-F238E27FC236}">
                <a16:creationId xmlns:a16="http://schemas.microsoft.com/office/drawing/2014/main" id="{EF25CC83-F982-428E-AB97-81F5C057F82E}"/>
              </a:ext>
            </a:extLst>
          </p:cNvPr>
          <p:cNvSpPr>
            <a:spLocks noGrp="1"/>
          </p:cNvSpPr>
          <p:nvPr>
            <p:ph idx="1"/>
          </p:nvPr>
        </p:nvSpPr>
        <p:spPr>
          <a:xfrm>
            <a:off x="265970" y="1342498"/>
            <a:ext cx="11682153" cy="4310158"/>
          </a:xfrm>
        </p:spPr>
        <p:txBody>
          <a:bodyPr anchor="ctr"/>
          <a:lstStyle/>
          <a:p>
            <a:pPr marL="0" indent="0">
              <a:buNone/>
            </a:pPr>
            <a:r>
              <a:rPr lang="en-US" dirty="0"/>
              <a:t>Ask 3 questions:</a:t>
            </a:r>
          </a:p>
          <a:p>
            <a:pPr marL="514350" indent="-514350">
              <a:spcBef>
                <a:spcPts val="4800"/>
              </a:spcBef>
              <a:buFont typeface="+mj-lt"/>
              <a:buAutoNum type="arabicPeriod"/>
            </a:pPr>
            <a:r>
              <a:rPr lang="en-US" dirty="0"/>
              <a:t>Is there a discernible cause of the ILD?</a:t>
            </a:r>
          </a:p>
          <a:p>
            <a:pPr marL="514350" indent="-514350">
              <a:spcBef>
                <a:spcPts val="4800"/>
              </a:spcBef>
              <a:buFont typeface="+mj-lt"/>
              <a:buAutoNum type="arabicPeriod"/>
            </a:pPr>
            <a:r>
              <a:rPr lang="en-US" dirty="0"/>
              <a:t>And if not, does it appear to be idiopathic pulmonary fibrosis?</a:t>
            </a:r>
          </a:p>
          <a:p>
            <a:pPr marL="514350" indent="-514350">
              <a:spcBef>
                <a:spcPts val="4800"/>
              </a:spcBef>
              <a:buFont typeface="+mj-lt"/>
              <a:buAutoNum type="arabicPeriod"/>
            </a:pPr>
            <a:r>
              <a:rPr lang="en-US" dirty="0"/>
              <a:t>If neither of the above, should a biopsy be done to further decipher?</a:t>
            </a:r>
          </a:p>
        </p:txBody>
      </p:sp>
    </p:spTree>
    <p:extLst>
      <p:ext uri="{BB962C8B-B14F-4D97-AF65-F5344CB8AC3E}">
        <p14:creationId xmlns:p14="http://schemas.microsoft.com/office/powerpoint/2010/main" val="1358296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D6E007-FC9C-4BD3-AC27-40D0B17882B9}"/>
              </a:ext>
            </a:extLst>
          </p:cNvPr>
          <p:cNvSpPr>
            <a:spLocks noGrp="1"/>
          </p:cNvSpPr>
          <p:nvPr>
            <p:ph type="title"/>
          </p:nvPr>
        </p:nvSpPr>
        <p:spPr/>
        <p:txBody>
          <a:bodyPr/>
          <a:lstStyle/>
          <a:p>
            <a:r>
              <a:rPr lang="en-US" dirty="0"/>
              <a:t>What is Interstitial Lung Disease?</a:t>
            </a:r>
          </a:p>
        </p:txBody>
      </p:sp>
      <p:grpSp>
        <p:nvGrpSpPr>
          <p:cNvPr id="2" name="Group 1">
            <a:extLst>
              <a:ext uri="{FF2B5EF4-FFF2-40B4-BE49-F238E27FC236}">
                <a16:creationId xmlns:a16="http://schemas.microsoft.com/office/drawing/2014/main" id="{79AD9C4E-23B8-4005-A927-A2BB3C5CE8F4}"/>
              </a:ext>
            </a:extLst>
          </p:cNvPr>
          <p:cNvGrpSpPr/>
          <p:nvPr/>
        </p:nvGrpSpPr>
        <p:grpSpPr>
          <a:xfrm>
            <a:off x="1936751" y="1276350"/>
            <a:ext cx="8318499" cy="4322763"/>
            <a:chOff x="1828801" y="1276350"/>
            <a:chExt cx="8318499" cy="4322763"/>
          </a:xfrm>
        </p:grpSpPr>
        <p:pic>
          <p:nvPicPr>
            <p:cNvPr id="9" name="Picture 5" descr="cx">
              <a:extLst>
                <a:ext uri="{FF2B5EF4-FFF2-40B4-BE49-F238E27FC236}">
                  <a16:creationId xmlns:a16="http://schemas.microsoft.com/office/drawing/2014/main" id="{05DEC92E-99FA-41C3-BA2B-12E25A33A406}"/>
                </a:ext>
              </a:extLst>
            </p:cNvPr>
            <p:cNvPicPr>
              <a:picLocks noChangeAspect="1" noChangeArrowheads="1"/>
            </p:cNvPicPr>
            <p:nvPr/>
          </p:nvPicPr>
          <p:blipFill>
            <a:blip r:embed="rId3"/>
            <a:srcRect/>
            <a:stretch>
              <a:fillRect/>
            </a:stretch>
          </p:blipFill>
          <p:spPr bwMode="auto">
            <a:xfrm>
              <a:off x="5715000" y="1276350"/>
              <a:ext cx="4432300" cy="4322763"/>
            </a:xfrm>
            <a:prstGeom prst="rect">
              <a:avLst/>
            </a:prstGeom>
            <a:noFill/>
            <a:ln w="12700">
              <a:solidFill>
                <a:schemeClr val="tx1"/>
              </a:solidFill>
              <a:miter lim="800000"/>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6" descr="normal radiograph">
              <a:extLst>
                <a:ext uri="{FF2B5EF4-FFF2-40B4-BE49-F238E27FC236}">
                  <a16:creationId xmlns:a16="http://schemas.microsoft.com/office/drawing/2014/main" id="{33B81B64-139B-462A-BF77-C13FB29141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001"/>
            <a:stretch/>
          </p:blipFill>
          <p:spPr bwMode="auto">
            <a:xfrm>
              <a:off x="1828801" y="1276350"/>
              <a:ext cx="3622675" cy="43227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9112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92A5-8B65-42B1-BADF-07331794FE49}"/>
              </a:ext>
            </a:extLst>
          </p:cNvPr>
          <p:cNvSpPr>
            <a:spLocks noGrp="1"/>
          </p:cNvSpPr>
          <p:nvPr>
            <p:ph type="title"/>
          </p:nvPr>
        </p:nvSpPr>
        <p:spPr/>
        <p:txBody>
          <a:bodyPr/>
          <a:lstStyle/>
          <a:p>
            <a:r>
              <a:rPr lang="en-US" dirty="0"/>
              <a:t>The Workup for ILD</a:t>
            </a:r>
          </a:p>
        </p:txBody>
      </p:sp>
      <p:sp>
        <p:nvSpPr>
          <p:cNvPr id="3" name="Content Placeholder 2">
            <a:extLst>
              <a:ext uri="{FF2B5EF4-FFF2-40B4-BE49-F238E27FC236}">
                <a16:creationId xmlns:a16="http://schemas.microsoft.com/office/drawing/2014/main" id="{7F25982A-5496-457E-BB42-39B2CE41997D}"/>
              </a:ext>
            </a:extLst>
          </p:cNvPr>
          <p:cNvSpPr>
            <a:spLocks noGrp="1"/>
          </p:cNvSpPr>
          <p:nvPr>
            <p:ph idx="1"/>
          </p:nvPr>
        </p:nvSpPr>
        <p:spPr>
          <a:xfrm>
            <a:off x="265970" y="1342498"/>
            <a:ext cx="11682153" cy="4224865"/>
          </a:xfrm>
        </p:spPr>
        <p:txBody>
          <a:bodyPr numCol="2"/>
          <a:lstStyle/>
          <a:p>
            <a:pPr marL="0" indent="0">
              <a:buNone/>
            </a:pPr>
            <a:r>
              <a:rPr lang="en-US" sz="2200" b="1" dirty="0"/>
              <a:t>Thorough History &amp; Physical Exam</a:t>
            </a:r>
          </a:p>
          <a:p>
            <a:r>
              <a:rPr lang="en-US" sz="2200" dirty="0"/>
              <a:t>Disease symptoms and trajectory</a:t>
            </a:r>
          </a:p>
          <a:p>
            <a:pPr lvl="1"/>
            <a:r>
              <a:rPr lang="en-US" sz="2200" dirty="0"/>
              <a:t>Acute vs chronic</a:t>
            </a:r>
          </a:p>
          <a:p>
            <a:pPr>
              <a:spcBef>
                <a:spcPts val="400"/>
              </a:spcBef>
            </a:pPr>
            <a:r>
              <a:rPr lang="en-US" sz="2200" dirty="0"/>
              <a:t>Exposures</a:t>
            </a:r>
          </a:p>
          <a:p>
            <a:pPr lvl="1"/>
            <a:r>
              <a:rPr lang="en-US" sz="2200" dirty="0"/>
              <a:t>Jobs, hobbies</a:t>
            </a:r>
          </a:p>
          <a:p>
            <a:pPr lvl="1"/>
            <a:r>
              <a:rPr lang="en-US" sz="2200" dirty="0"/>
              <a:t>Mold, hot tubs</a:t>
            </a:r>
          </a:p>
          <a:p>
            <a:pPr>
              <a:spcBef>
                <a:spcPts val="400"/>
              </a:spcBef>
            </a:pPr>
            <a:r>
              <a:rPr lang="en-US" sz="2200" dirty="0"/>
              <a:t>Comorbidities</a:t>
            </a:r>
          </a:p>
          <a:p>
            <a:pPr>
              <a:spcBef>
                <a:spcPts val="400"/>
              </a:spcBef>
            </a:pPr>
            <a:r>
              <a:rPr lang="en-US" sz="2200" dirty="0"/>
              <a:t>Medication history</a:t>
            </a:r>
          </a:p>
          <a:p>
            <a:pPr>
              <a:spcBef>
                <a:spcPts val="400"/>
              </a:spcBef>
            </a:pPr>
            <a:r>
              <a:rPr lang="en-US" sz="2200" dirty="0"/>
              <a:t>Physical evidence of autoimmune disease?</a:t>
            </a:r>
          </a:p>
          <a:p>
            <a:pPr lvl="1"/>
            <a:r>
              <a:rPr lang="en-US" sz="2200" dirty="0"/>
              <a:t>Mechanic’s Hands</a:t>
            </a:r>
          </a:p>
          <a:p>
            <a:pPr lvl="1"/>
            <a:r>
              <a:rPr lang="en-US" sz="2200" dirty="0"/>
              <a:t>Sclerodactyly</a:t>
            </a:r>
          </a:p>
          <a:p>
            <a:pPr lvl="1"/>
            <a:r>
              <a:rPr lang="en-US" sz="2200" dirty="0"/>
              <a:t>Arthritis</a:t>
            </a:r>
          </a:p>
          <a:p>
            <a:pPr marL="0" indent="0">
              <a:spcBef>
                <a:spcPts val="600"/>
              </a:spcBef>
              <a:buNone/>
            </a:pPr>
            <a:r>
              <a:rPr lang="en-US" sz="2200" b="1" dirty="0"/>
              <a:t>Spirometry and Diffusion</a:t>
            </a:r>
          </a:p>
        </p:txBody>
      </p:sp>
    </p:spTree>
    <p:extLst>
      <p:ext uri="{BB962C8B-B14F-4D97-AF65-F5344CB8AC3E}">
        <p14:creationId xmlns:p14="http://schemas.microsoft.com/office/powerpoint/2010/main" val="4208022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4BCB-4ED3-4BC6-B9EB-2F8EE3343DFA}"/>
              </a:ext>
            </a:extLst>
          </p:cNvPr>
          <p:cNvSpPr>
            <a:spLocks noGrp="1"/>
          </p:cNvSpPr>
          <p:nvPr>
            <p:ph type="title"/>
          </p:nvPr>
        </p:nvSpPr>
        <p:spPr/>
        <p:txBody>
          <a:bodyPr/>
          <a:lstStyle/>
          <a:p>
            <a:r>
              <a:rPr lang="en-US" dirty="0"/>
              <a:t>The Workup for ILD </a:t>
            </a:r>
            <a:r>
              <a:rPr lang="en-US" sz="2400" i="1" dirty="0"/>
              <a:t>(</a:t>
            </a:r>
            <a:r>
              <a:rPr lang="en-US" sz="2400" i="1" dirty="0" err="1"/>
              <a:t>cont</a:t>
            </a:r>
            <a:r>
              <a:rPr lang="en-US" sz="2400" i="1" dirty="0"/>
              <a:t>)</a:t>
            </a:r>
          </a:p>
        </p:txBody>
      </p:sp>
      <p:sp>
        <p:nvSpPr>
          <p:cNvPr id="3" name="Content Placeholder 2">
            <a:extLst>
              <a:ext uri="{FF2B5EF4-FFF2-40B4-BE49-F238E27FC236}">
                <a16:creationId xmlns:a16="http://schemas.microsoft.com/office/drawing/2014/main" id="{CC304AFF-5294-493C-AB2C-2FDB98D2C3A0}"/>
              </a:ext>
            </a:extLst>
          </p:cNvPr>
          <p:cNvSpPr>
            <a:spLocks noGrp="1"/>
          </p:cNvSpPr>
          <p:nvPr>
            <p:ph idx="1"/>
          </p:nvPr>
        </p:nvSpPr>
        <p:spPr>
          <a:xfrm>
            <a:off x="265970" y="1342498"/>
            <a:ext cx="11682153" cy="4310590"/>
          </a:xfrm>
        </p:spPr>
        <p:txBody>
          <a:bodyPr numCol="2"/>
          <a:lstStyle/>
          <a:p>
            <a:pPr marL="0" indent="0">
              <a:buNone/>
            </a:pPr>
            <a:r>
              <a:rPr lang="en-US" sz="2200" b="1" dirty="0"/>
              <a:t>Labs</a:t>
            </a:r>
          </a:p>
          <a:p>
            <a:pPr>
              <a:spcBef>
                <a:spcPts val="600"/>
              </a:spcBef>
            </a:pPr>
            <a:r>
              <a:rPr lang="en-US" sz="2200" dirty="0"/>
              <a:t>Complete Blood Count (CBC)</a:t>
            </a:r>
          </a:p>
          <a:p>
            <a:pPr>
              <a:spcBef>
                <a:spcPts val="600"/>
              </a:spcBef>
            </a:pPr>
            <a:r>
              <a:rPr lang="en-US" sz="2200" dirty="0"/>
              <a:t>Comprehensive metabolic panel (CMP)</a:t>
            </a:r>
          </a:p>
          <a:p>
            <a:pPr>
              <a:spcBef>
                <a:spcPts val="600"/>
              </a:spcBef>
            </a:pPr>
            <a:r>
              <a:rPr lang="en-US" sz="2200" dirty="0"/>
              <a:t>Antinuclear antibody (ANA)</a:t>
            </a:r>
          </a:p>
          <a:p>
            <a:pPr>
              <a:spcBef>
                <a:spcPts val="600"/>
              </a:spcBef>
            </a:pPr>
            <a:r>
              <a:rPr lang="en-US" sz="2200" dirty="0"/>
              <a:t>Erythrocyte sedimentation rate (ESR)</a:t>
            </a:r>
          </a:p>
          <a:p>
            <a:pPr>
              <a:spcBef>
                <a:spcPts val="600"/>
              </a:spcBef>
            </a:pPr>
            <a:r>
              <a:rPr lang="en-US" sz="2200" dirty="0"/>
              <a:t>Rheumatoid Factor (RF)</a:t>
            </a:r>
          </a:p>
          <a:p>
            <a:pPr>
              <a:spcBef>
                <a:spcPts val="600"/>
              </a:spcBef>
            </a:pPr>
            <a:r>
              <a:rPr lang="en-US" sz="2200" dirty="0"/>
              <a:t>Anti-cyclic citrullinated peptide (anti-CCP)</a:t>
            </a:r>
          </a:p>
          <a:p>
            <a:pPr>
              <a:spcBef>
                <a:spcPts val="600"/>
              </a:spcBef>
            </a:pPr>
            <a:r>
              <a:rPr lang="en-US" sz="2200" dirty="0"/>
              <a:t>Autoantibody levels (SCL-70, SS-A, SS-B)</a:t>
            </a:r>
          </a:p>
          <a:p>
            <a:pPr>
              <a:spcBef>
                <a:spcPts val="600"/>
              </a:spcBef>
            </a:pPr>
            <a:r>
              <a:rPr lang="en-US" sz="2200" dirty="0"/>
              <a:t>Anti Synthetase testing (anti Jo-1)</a:t>
            </a:r>
          </a:p>
          <a:p>
            <a:pPr>
              <a:spcBef>
                <a:spcPts val="600"/>
              </a:spcBef>
            </a:pPr>
            <a:r>
              <a:rPr lang="en-US" sz="2200" dirty="0"/>
              <a:t>Aldolase, Creatine Kinase (CK)</a:t>
            </a:r>
          </a:p>
          <a:p>
            <a:pPr>
              <a:spcBef>
                <a:spcPts val="600"/>
              </a:spcBef>
            </a:pPr>
            <a:r>
              <a:rPr lang="en-US" sz="2200" dirty="0"/>
              <a:t>Immunoglobulin levels (rarely)</a:t>
            </a:r>
          </a:p>
          <a:p>
            <a:pPr marL="0" indent="0">
              <a:buNone/>
            </a:pPr>
            <a:r>
              <a:rPr lang="en-US" sz="2200" b="1" dirty="0"/>
              <a:t>High-Resolution Computed Tomography</a:t>
            </a:r>
          </a:p>
          <a:p>
            <a:r>
              <a:rPr lang="en-US" sz="2200" dirty="0"/>
              <a:t>Usual interstitial pneumonia (UIP)</a:t>
            </a:r>
          </a:p>
          <a:p>
            <a:pPr>
              <a:spcBef>
                <a:spcPts val="600"/>
              </a:spcBef>
            </a:pPr>
            <a:r>
              <a:rPr lang="en-US" sz="2200" dirty="0"/>
              <a:t>Something else</a:t>
            </a:r>
          </a:p>
          <a:p>
            <a:pPr lvl="1"/>
            <a:r>
              <a:rPr lang="en-US" sz="1700" dirty="0"/>
              <a:t>Non-specific interstitial pneumonia</a:t>
            </a:r>
          </a:p>
          <a:p>
            <a:pPr lvl="1">
              <a:spcBef>
                <a:spcPts val="200"/>
              </a:spcBef>
            </a:pPr>
            <a:r>
              <a:rPr lang="en-US" sz="1700" dirty="0"/>
              <a:t>Hypersensitivity pneumonitis</a:t>
            </a:r>
          </a:p>
        </p:txBody>
      </p:sp>
    </p:spTree>
    <p:extLst>
      <p:ext uri="{BB962C8B-B14F-4D97-AF65-F5344CB8AC3E}">
        <p14:creationId xmlns:p14="http://schemas.microsoft.com/office/powerpoint/2010/main" val="779794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C583-1C1B-445A-BC8A-4D682A4E270A}"/>
              </a:ext>
            </a:extLst>
          </p:cNvPr>
          <p:cNvSpPr>
            <a:spLocks noGrp="1"/>
          </p:cNvSpPr>
          <p:nvPr>
            <p:ph type="title"/>
          </p:nvPr>
        </p:nvSpPr>
        <p:spPr/>
        <p:txBody>
          <a:bodyPr/>
          <a:lstStyle/>
          <a:p>
            <a:r>
              <a:rPr lang="en-US" dirty="0"/>
              <a:t>ILDs– How to Differentiate by Imaging Techniques</a:t>
            </a:r>
          </a:p>
        </p:txBody>
      </p:sp>
      <p:sp>
        <p:nvSpPr>
          <p:cNvPr id="3" name="Content Placeholder 2">
            <a:extLst>
              <a:ext uri="{FF2B5EF4-FFF2-40B4-BE49-F238E27FC236}">
                <a16:creationId xmlns:a16="http://schemas.microsoft.com/office/drawing/2014/main" id="{C97CBDF3-4DE8-4B2B-93CE-A4013CCC6BCE}"/>
              </a:ext>
            </a:extLst>
          </p:cNvPr>
          <p:cNvSpPr>
            <a:spLocks noGrp="1"/>
          </p:cNvSpPr>
          <p:nvPr>
            <p:ph idx="1"/>
          </p:nvPr>
        </p:nvSpPr>
        <p:spPr/>
        <p:txBody>
          <a:bodyPr/>
          <a:lstStyle/>
          <a:p>
            <a:r>
              <a:rPr lang="en-US" dirty="0"/>
              <a:t>High resolution computed tomography (HRCT) is helpful in determining diagnosis </a:t>
            </a:r>
          </a:p>
          <a:p>
            <a:pPr>
              <a:spcBef>
                <a:spcPts val="2400"/>
              </a:spcBef>
            </a:pPr>
            <a:r>
              <a:rPr lang="en-US" dirty="0"/>
              <a:t>Is it reticular or is it nodular?</a:t>
            </a:r>
          </a:p>
          <a:p>
            <a:pPr lvl="1"/>
            <a:r>
              <a:rPr lang="en-US" dirty="0"/>
              <a:t>Interstitial vs granulomatous?</a:t>
            </a:r>
          </a:p>
          <a:p>
            <a:pPr lvl="1">
              <a:spcBef>
                <a:spcPts val="200"/>
              </a:spcBef>
            </a:pPr>
            <a:r>
              <a:rPr lang="en-US" dirty="0"/>
              <a:t>If interstitial, is there ground glass representing alveolitis?</a:t>
            </a:r>
          </a:p>
          <a:p>
            <a:pPr>
              <a:spcBef>
                <a:spcPts val="2400"/>
              </a:spcBef>
            </a:pPr>
            <a:r>
              <a:rPr lang="en-US" dirty="0"/>
              <a:t>Where is the disease predominant?</a:t>
            </a:r>
          </a:p>
          <a:p>
            <a:pPr lvl="1"/>
            <a:r>
              <a:rPr lang="en-US" dirty="0"/>
              <a:t>Upper vs lower, peripheral vs central?</a:t>
            </a:r>
          </a:p>
          <a:p>
            <a:pPr>
              <a:spcBef>
                <a:spcPts val="2400"/>
              </a:spcBef>
            </a:pPr>
            <a:r>
              <a:rPr lang="en-US" dirty="0"/>
              <a:t>A correct diagnosis can be made by HRCT 60%</a:t>
            </a:r>
            <a:r>
              <a:rPr lang="en-US" dirty="0">
                <a:latin typeface="Calibri" panose="020F0502020204030204" pitchFamily="34" charset="0"/>
              </a:rPr>
              <a:t>‒</a:t>
            </a:r>
            <a:r>
              <a:rPr lang="en-US" dirty="0"/>
              <a:t>80% of the time</a:t>
            </a:r>
          </a:p>
        </p:txBody>
      </p:sp>
    </p:spTree>
    <p:extLst>
      <p:ext uri="{BB962C8B-B14F-4D97-AF65-F5344CB8AC3E}">
        <p14:creationId xmlns:p14="http://schemas.microsoft.com/office/powerpoint/2010/main" val="604085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5F68-3A38-4291-8568-245BF07180D2}"/>
              </a:ext>
            </a:extLst>
          </p:cNvPr>
          <p:cNvSpPr>
            <a:spLocks noGrp="1"/>
          </p:cNvSpPr>
          <p:nvPr>
            <p:ph type="title"/>
          </p:nvPr>
        </p:nvSpPr>
        <p:spPr/>
        <p:txBody>
          <a:bodyPr/>
          <a:lstStyle/>
          <a:p>
            <a:r>
              <a:rPr lang="en-US" dirty="0"/>
              <a:t>ILDs– Lung Biopsy Utility</a:t>
            </a:r>
          </a:p>
        </p:txBody>
      </p:sp>
      <p:sp>
        <p:nvSpPr>
          <p:cNvPr id="3" name="Content Placeholder 2">
            <a:extLst>
              <a:ext uri="{FF2B5EF4-FFF2-40B4-BE49-F238E27FC236}">
                <a16:creationId xmlns:a16="http://schemas.microsoft.com/office/drawing/2014/main" id="{0F813787-BA07-49FB-9F45-2FA9C59BB021}"/>
              </a:ext>
            </a:extLst>
          </p:cNvPr>
          <p:cNvSpPr>
            <a:spLocks noGrp="1"/>
          </p:cNvSpPr>
          <p:nvPr>
            <p:ph idx="1"/>
          </p:nvPr>
        </p:nvSpPr>
        <p:spPr/>
        <p:txBody>
          <a:bodyPr/>
          <a:lstStyle/>
          <a:p>
            <a:r>
              <a:rPr lang="en-US" dirty="0"/>
              <a:t>Transbronchial biopsy is diagnostic 38%</a:t>
            </a:r>
            <a:r>
              <a:rPr lang="en-US" dirty="0">
                <a:latin typeface="Calibri" panose="020F0502020204030204" pitchFamily="34" charset="0"/>
              </a:rPr>
              <a:t>‒</a:t>
            </a:r>
            <a:r>
              <a:rPr lang="en-US" dirty="0"/>
              <a:t>79%</a:t>
            </a:r>
          </a:p>
          <a:p>
            <a:pPr>
              <a:spcBef>
                <a:spcPts val="2400"/>
              </a:spcBef>
            </a:pPr>
            <a:r>
              <a:rPr lang="en-US" dirty="0"/>
              <a:t>Open lung is not always required</a:t>
            </a:r>
          </a:p>
          <a:p>
            <a:pPr>
              <a:spcBef>
                <a:spcPts val="2400"/>
              </a:spcBef>
            </a:pPr>
            <a:r>
              <a:rPr lang="en-US" dirty="0"/>
              <a:t>Any open lung biopsy should include 2 biopsy sites</a:t>
            </a:r>
          </a:p>
          <a:p>
            <a:pPr>
              <a:spcBef>
                <a:spcPts val="2400"/>
              </a:spcBef>
            </a:pPr>
            <a:r>
              <a:rPr lang="en-US" dirty="0"/>
              <a:t>Areas of honeycombing should be avoided</a:t>
            </a:r>
          </a:p>
          <a:p>
            <a:pPr>
              <a:spcBef>
                <a:spcPts val="2400"/>
              </a:spcBef>
            </a:pPr>
            <a:r>
              <a:rPr lang="en-US" dirty="0"/>
              <a:t>Bronchoalveolar lavage is useful in some instances</a:t>
            </a:r>
          </a:p>
          <a:p>
            <a:pPr marL="640080" lvl="1" indent="0">
              <a:spcBef>
                <a:spcPts val="300"/>
              </a:spcBef>
              <a:buNone/>
            </a:pPr>
            <a:r>
              <a:rPr lang="en-US" dirty="0"/>
              <a:t>Pulmonary alveolar proteinosis, infectious etiologies, suspected malignancy, some drug-induced lesions, pulmonary interstitial eosinophil syndromes, etc.</a:t>
            </a:r>
          </a:p>
        </p:txBody>
      </p:sp>
    </p:spTree>
    <p:extLst>
      <p:ext uri="{BB962C8B-B14F-4D97-AF65-F5344CB8AC3E}">
        <p14:creationId xmlns:p14="http://schemas.microsoft.com/office/powerpoint/2010/main" val="286806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D319DD-CA29-496C-A8F8-7BF2656AD212}"/>
              </a:ext>
            </a:extLst>
          </p:cNvPr>
          <p:cNvSpPr>
            <a:spLocks noGrp="1"/>
          </p:cNvSpPr>
          <p:nvPr>
            <p:ph type="title"/>
          </p:nvPr>
        </p:nvSpPr>
        <p:spPr/>
        <p:txBody>
          <a:bodyPr/>
          <a:lstStyle/>
          <a:p>
            <a:r>
              <a:rPr lang="en-US" dirty="0"/>
              <a:t>A Challenging Time in IPF</a:t>
            </a:r>
          </a:p>
        </p:txBody>
      </p:sp>
      <p:sp>
        <p:nvSpPr>
          <p:cNvPr id="7" name="Content Placeholder 6">
            <a:extLst>
              <a:ext uri="{FF2B5EF4-FFF2-40B4-BE49-F238E27FC236}">
                <a16:creationId xmlns:a16="http://schemas.microsoft.com/office/drawing/2014/main" id="{252DAD22-CE81-4F25-9C22-5CC0711C46CE}"/>
              </a:ext>
            </a:extLst>
          </p:cNvPr>
          <p:cNvSpPr>
            <a:spLocks noGrp="1"/>
          </p:cNvSpPr>
          <p:nvPr>
            <p:ph sz="half" idx="1"/>
          </p:nvPr>
        </p:nvSpPr>
        <p:spPr>
          <a:xfrm>
            <a:off x="254925" y="1334194"/>
            <a:ext cx="5739476" cy="4318895"/>
          </a:xfrm>
        </p:spPr>
        <p:txBody>
          <a:bodyPr anchor="ctr"/>
          <a:lstStyle/>
          <a:p>
            <a:pPr>
              <a:spcBef>
                <a:spcPts val="4800"/>
              </a:spcBef>
            </a:pPr>
            <a:r>
              <a:rPr lang="en-US" dirty="0"/>
              <a:t>Making the </a:t>
            </a:r>
            <a:r>
              <a:rPr lang="en-US" b="1" dirty="0">
                <a:solidFill>
                  <a:schemeClr val="accent2"/>
                </a:solidFill>
              </a:rPr>
              <a:t>right</a:t>
            </a:r>
            <a:r>
              <a:rPr lang="en-US" dirty="0"/>
              <a:t> diagnosis of IPF is more critical than ever</a:t>
            </a:r>
          </a:p>
          <a:p>
            <a:pPr>
              <a:spcBef>
                <a:spcPts val="4800"/>
              </a:spcBef>
            </a:pPr>
            <a:r>
              <a:rPr lang="en-US" dirty="0"/>
              <a:t>Patients often see multiple doctors prior to diagnosis</a:t>
            </a:r>
          </a:p>
          <a:p>
            <a:pPr>
              <a:spcBef>
                <a:spcPts val="4800"/>
              </a:spcBef>
            </a:pPr>
            <a:r>
              <a:rPr lang="en-US" dirty="0"/>
              <a:t>Delayed referral to tertiary care center associated with mortality</a:t>
            </a:r>
          </a:p>
        </p:txBody>
      </p:sp>
      <p:pic>
        <p:nvPicPr>
          <p:cNvPr id="14" name="Content Placeholder 13">
            <a:extLst>
              <a:ext uri="{FF2B5EF4-FFF2-40B4-BE49-F238E27FC236}">
                <a16:creationId xmlns:a16="http://schemas.microsoft.com/office/drawing/2014/main" id="{B9836A92-20B4-47AE-B980-329F4C6A50B1}"/>
              </a:ext>
            </a:extLst>
          </p:cNvPr>
          <p:cNvPicPr>
            <a:picLocks noGrp="1" noChangeAspect="1"/>
          </p:cNvPicPr>
          <p:nvPr>
            <p:ph sz="half" idx="2"/>
          </p:nvPr>
        </p:nvPicPr>
        <p:blipFill>
          <a:blip r:embed="rId3"/>
          <a:stretch>
            <a:fillRect/>
          </a:stretch>
        </p:blipFill>
        <p:spPr>
          <a:xfrm>
            <a:off x="7010687" y="1241682"/>
            <a:ext cx="3657600" cy="3789336"/>
          </a:xfrm>
          <a:effectLst>
            <a:outerShdw blurRad="50800" dist="38100" dir="5400000" algn="t" rotWithShape="0">
              <a:prstClr val="black">
                <a:alpha val="40000"/>
              </a:prstClr>
            </a:outerShdw>
          </a:effectLst>
        </p:spPr>
      </p:pic>
      <p:sp>
        <p:nvSpPr>
          <p:cNvPr id="10" name="Text Placeholder 9">
            <a:extLst>
              <a:ext uri="{FF2B5EF4-FFF2-40B4-BE49-F238E27FC236}">
                <a16:creationId xmlns:a16="http://schemas.microsoft.com/office/drawing/2014/main" id="{7FBBD82A-C4D5-4E0C-A32E-6683EC148383}"/>
              </a:ext>
            </a:extLst>
          </p:cNvPr>
          <p:cNvSpPr>
            <a:spLocks noGrp="1"/>
          </p:cNvSpPr>
          <p:nvPr>
            <p:ph type="body" sz="quarter" idx="11"/>
          </p:nvPr>
        </p:nvSpPr>
        <p:spPr>
          <a:xfrm>
            <a:off x="6934200" y="5047330"/>
            <a:ext cx="3819525" cy="801020"/>
          </a:xfrm>
        </p:spPr>
        <p:txBody>
          <a:bodyPr/>
          <a:lstStyle/>
          <a:p>
            <a:r>
              <a:rPr lang="en-US" dirty="0"/>
              <a:t>Survival from the time of evaluation at a tertiary care center adjusted for age and FVC across quartiles of delay. Entry time into the cohort began at study enrollment.</a:t>
            </a:r>
          </a:p>
        </p:txBody>
      </p:sp>
      <p:sp>
        <p:nvSpPr>
          <p:cNvPr id="9" name="Text Placeholder 8">
            <a:extLst>
              <a:ext uri="{FF2B5EF4-FFF2-40B4-BE49-F238E27FC236}">
                <a16:creationId xmlns:a16="http://schemas.microsoft.com/office/drawing/2014/main" id="{F5457993-6032-4A9B-BDBB-B6A810F3919A}"/>
              </a:ext>
            </a:extLst>
          </p:cNvPr>
          <p:cNvSpPr>
            <a:spLocks noGrp="1"/>
          </p:cNvSpPr>
          <p:nvPr>
            <p:ph type="body" sz="quarter" idx="10"/>
          </p:nvPr>
        </p:nvSpPr>
        <p:spPr/>
        <p:txBody>
          <a:bodyPr/>
          <a:lstStyle/>
          <a:p>
            <a:r>
              <a:rPr lang="en-US" dirty="0"/>
              <a:t>Lamas DJ, et.al. </a:t>
            </a:r>
            <a:r>
              <a:rPr lang="en-US" i="1" dirty="0"/>
              <a:t>Am J Respir </a:t>
            </a:r>
            <a:r>
              <a:rPr lang="en-US" i="1" dirty="0" err="1"/>
              <a:t>Crit</a:t>
            </a:r>
            <a:r>
              <a:rPr lang="en-US" i="1" dirty="0"/>
              <a:t> Care Med.</a:t>
            </a:r>
            <a:r>
              <a:rPr lang="en-US" dirty="0"/>
              <a:t> 2011;184(7):842-847.</a:t>
            </a:r>
          </a:p>
        </p:txBody>
      </p:sp>
    </p:spTree>
    <p:extLst>
      <p:ext uri="{BB962C8B-B14F-4D97-AF65-F5344CB8AC3E}">
        <p14:creationId xmlns:p14="http://schemas.microsoft.com/office/powerpoint/2010/main" val="2626767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FA8D3-B934-400F-95F6-FCCFC327A936}"/>
              </a:ext>
            </a:extLst>
          </p:cNvPr>
          <p:cNvSpPr>
            <a:spLocks noGrp="1"/>
          </p:cNvSpPr>
          <p:nvPr>
            <p:ph type="title"/>
          </p:nvPr>
        </p:nvSpPr>
        <p:spPr/>
        <p:txBody>
          <a:bodyPr/>
          <a:lstStyle/>
          <a:p>
            <a:r>
              <a:rPr lang="en-US" dirty="0"/>
              <a:t>Diagnostic Algorithm for IPF</a:t>
            </a:r>
          </a:p>
        </p:txBody>
      </p:sp>
      <p:sp>
        <p:nvSpPr>
          <p:cNvPr id="8" name="Text Placeholder 7">
            <a:extLst>
              <a:ext uri="{FF2B5EF4-FFF2-40B4-BE49-F238E27FC236}">
                <a16:creationId xmlns:a16="http://schemas.microsoft.com/office/drawing/2014/main" id="{22E50969-B1EE-4B17-8CE8-4AE6AD941926}"/>
              </a:ext>
            </a:extLst>
          </p:cNvPr>
          <p:cNvSpPr>
            <a:spLocks noGrp="1"/>
          </p:cNvSpPr>
          <p:nvPr>
            <p:ph type="body" sz="quarter" idx="10"/>
          </p:nvPr>
        </p:nvSpPr>
        <p:spPr/>
        <p:txBody>
          <a:bodyPr/>
          <a:lstStyle/>
          <a:p>
            <a:r>
              <a:rPr lang="en-US" dirty="0"/>
              <a:t>Raghu G, et al. </a:t>
            </a:r>
            <a:r>
              <a:rPr lang="en-US" i="1" dirty="0"/>
              <a:t>Am J Resp </a:t>
            </a:r>
            <a:r>
              <a:rPr lang="en-US" i="1" dirty="0" err="1"/>
              <a:t>Crit</a:t>
            </a:r>
            <a:r>
              <a:rPr lang="en-US" i="1" dirty="0"/>
              <a:t> Care Med.</a:t>
            </a:r>
            <a:r>
              <a:rPr lang="en-US" dirty="0"/>
              <a:t> 2011;183:788-824.</a:t>
            </a:r>
          </a:p>
        </p:txBody>
      </p:sp>
      <p:pic>
        <p:nvPicPr>
          <p:cNvPr id="15" name="Picture 14">
            <a:extLst>
              <a:ext uri="{FF2B5EF4-FFF2-40B4-BE49-F238E27FC236}">
                <a16:creationId xmlns:a16="http://schemas.microsoft.com/office/drawing/2014/main" id="{0B049513-C1F2-490A-A143-9614876C5047}"/>
              </a:ext>
            </a:extLst>
          </p:cNvPr>
          <p:cNvPicPr>
            <a:picLocks noChangeAspect="1"/>
          </p:cNvPicPr>
          <p:nvPr/>
        </p:nvPicPr>
        <p:blipFill>
          <a:blip r:embed="rId3"/>
          <a:stretch>
            <a:fillRect/>
          </a:stretch>
        </p:blipFill>
        <p:spPr>
          <a:xfrm>
            <a:off x="682283" y="1211387"/>
            <a:ext cx="10827434" cy="4435224"/>
          </a:xfrm>
          <a:prstGeom prst="rect">
            <a:avLst/>
          </a:prstGeom>
        </p:spPr>
      </p:pic>
    </p:spTree>
    <p:extLst>
      <p:ext uri="{BB962C8B-B14F-4D97-AF65-F5344CB8AC3E}">
        <p14:creationId xmlns:p14="http://schemas.microsoft.com/office/powerpoint/2010/main" val="342456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02C7-8C9B-46FB-9C30-3FD1162CC056}"/>
              </a:ext>
            </a:extLst>
          </p:cNvPr>
          <p:cNvSpPr>
            <a:spLocks noGrp="1"/>
          </p:cNvSpPr>
          <p:nvPr>
            <p:ph type="title"/>
          </p:nvPr>
        </p:nvSpPr>
        <p:spPr/>
        <p:txBody>
          <a:bodyPr/>
          <a:lstStyle/>
          <a:p>
            <a:r>
              <a:rPr lang="en-US" dirty="0"/>
              <a:t>Usual Interstitial Pneumonia Pattern</a:t>
            </a:r>
          </a:p>
        </p:txBody>
      </p:sp>
      <p:sp>
        <p:nvSpPr>
          <p:cNvPr id="3" name="Text Placeholder 2">
            <a:extLst>
              <a:ext uri="{FF2B5EF4-FFF2-40B4-BE49-F238E27FC236}">
                <a16:creationId xmlns:a16="http://schemas.microsoft.com/office/drawing/2014/main" id="{8648AFD6-69DC-42D1-A9F5-CF1FC8674AEC}"/>
              </a:ext>
            </a:extLst>
          </p:cNvPr>
          <p:cNvSpPr>
            <a:spLocks noGrp="1"/>
          </p:cNvSpPr>
          <p:nvPr>
            <p:ph type="body" sz="quarter" idx="10"/>
          </p:nvPr>
        </p:nvSpPr>
        <p:spPr/>
        <p:txBody>
          <a:bodyPr/>
          <a:lstStyle/>
          <a:p>
            <a:r>
              <a:rPr lang="en-US" dirty="0" err="1"/>
              <a:t>Hodnett</a:t>
            </a:r>
            <a:r>
              <a:rPr lang="en-US" dirty="0"/>
              <a:t> PA, et al. </a:t>
            </a:r>
            <a:r>
              <a:rPr lang="en-US" i="1" dirty="0"/>
              <a:t>Am J Respir </a:t>
            </a:r>
            <a:r>
              <a:rPr lang="en-US" i="1" dirty="0" err="1"/>
              <a:t>Crit</a:t>
            </a:r>
            <a:r>
              <a:rPr lang="en-US" i="1" dirty="0"/>
              <a:t> Care Med.</a:t>
            </a:r>
            <a:r>
              <a:rPr lang="en-US" dirty="0"/>
              <a:t> 2013;188(2):141-149.</a:t>
            </a:r>
          </a:p>
        </p:txBody>
      </p:sp>
      <p:pic>
        <p:nvPicPr>
          <p:cNvPr id="5" name="Picture 2">
            <a:extLst>
              <a:ext uri="{FF2B5EF4-FFF2-40B4-BE49-F238E27FC236}">
                <a16:creationId xmlns:a16="http://schemas.microsoft.com/office/drawing/2014/main" id="{44845613-8BFE-4CB0-8370-989F23C47E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99" y="1088715"/>
            <a:ext cx="6427015" cy="4754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D04A3B6E-8E6E-4B62-8B50-BFF2C8D98BEA}"/>
              </a:ext>
            </a:extLst>
          </p:cNvPr>
          <p:cNvSpPr txBox="1"/>
          <p:nvPr/>
        </p:nvSpPr>
        <p:spPr>
          <a:xfrm>
            <a:off x="8172450" y="1088715"/>
            <a:ext cx="3051810" cy="2553891"/>
          </a:xfrm>
          <a:prstGeom prst="round2DiagRect">
            <a:avLst/>
          </a:prstGeom>
          <a:solidFill>
            <a:schemeClr val="accent3">
              <a:lumMod val="20000"/>
              <a:lumOff val="80000"/>
            </a:schemeClr>
          </a:solidFill>
        </p:spPr>
        <p:txBody>
          <a:bodyPr wrap="square" rtlCol="0">
            <a:spAutoFit/>
          </a:bodyPr>
          <a:lstStyle/>
          <a:p>
            <a:pPr>
              <a:lnSpc>
                <a:spcPct val="90000"/>
              </a:lnSpc>
            </a:pPr>
            <a:r>
              <a:rPr lang="en-US" sz="3200" dirty="0"/>
              <a:t>If this pattern is seen, there is a &gt;90% chance of finding UIP on</a:t>
            </a:r>
          </a:p>
          <a:p>
            <a:pPr>
              <a:lnSpc>
                <a:spcPct val="90000"/>
              </a:lnSpc>
            </a:pPr>
            <a:r>
              <a:rPr lang="en-US" sz="3200" dirty="0"/>
              <a:t>surgical biopsy</a:t>
            </a:r>
          </a:p>
        </p:txBody>
      </p:sp>
    </p:spTree>
    <p:extLst>
      <p:ext uri="{BB962C8B-B14F-4D97-AF65-F5344CB8AC3E}">
        <p14:creationId xmlns:p14="http://schemas.microsoft.com/office/powerpoint/2010/main" val="2994733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0B6E-3042-47F2-BAFE-FBF3BD96B4A4}"/>
              </a:ext>
            </a:extLst>
          </p:cNvPr>
          <p:cNvSpPr>
            <a:spLocks noGrp="1"/>
          </p:cNvSpPr>
          <p:nvPr>
            <p:ph type="title"/>
          </p:nvPr>
        </p:nvSpPr>
        <p:spPr/>
        <p:txBody>
          <a:bodyPr/>
          <a:lstStyle/>
          <a:p>
            <a:r>
              <a:rPr lang="en-US" dirty="0"/>
              <a:t>Usual Interstitial Pneumonia</a:t>
            </a:r>
          </a:p>
        </p:txBody>
      </p:sp>
      <p:sp>
        <p:nvSpPr>
          <p:cNvPr id="3" name="Text Placeholder 2">
            <a:extLst>
              <a:ext uri="{FF2B5EF4-FFF2-40B4-BE49-F238E27FC236}">
                <a16:creationId xmlns:a16="http://schemas.microsoft.com/office/drawing/2014/main" id="{B615BD34-4BAC-476C-A853-89F5F9BBB8CB}"/>
              </a:ext>
            </a:extLst>
          </p:cNvPr>
          <p:cNvSpPr>
            <a:spLocks noGrp="1"/>
          </p:cNvSpPr>
          <p:nvPr>
            <p:ph type="body" sz="quarter" idx="10"/>
          </p:nvPr>
        </p:nvSpPr>
        <p:spPr/>
        <p:txBody>
          <a:bodyPr/>
          <a:lstStyle/>
          <a:p>
            <a:r>
              <a:rPr lang="en-US" dirty="0"/>
              <a:t>Morrison, LD, Noble, PW. Interstitial and fibrotic lung diseases. ACP Medicine. 2008;1-39.</a:t>
            </a:r>
          </a:p>
        </p:txBody>
      </p:sp>
      <p:pic>
        <p:nvPicPr>
          <p:cNvPr id="6" name="Picture 5">
            <a:extLst>
              <a:ext uri="{FF2B5EF4-FFF2-40B4-BE49-F238E27FC236}">
                <a16:creationId xmlns:a16="http://schemas.microsoft.com/office/drawing/2014/main" id="{F1CA1C5E-FEA2-4345-8459-FCA272B718FA}"/>
              </a:ext>
            </a:extLst>
          </p:cNvPr>
          <p:cNvPicPr>
            <a:picLocks noChangeAspect="1"/>
          </p:cNvPicPr>
          <p:nvPr/>
        </p:nvPicPr>
        <p:blipFill>
          <a:blip r:embed="rId3"/>
          <a:stretch>
            <a:fillRect/>
          </a:stretch>
        </p:blipFill>
        <p:spPr>
          <a:xfrm>
            <a:off x="2939262" y="1017411"/>
            <a:ext cx="6313476" cy="48006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92831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0B6E-3042-47F2-BAFE-FBF3BD96B4A4}"/>
              </a:ext>
            </a:extLst>
          </p:cNvPr>
          <p:cNvSpPr>
            <a:spLocks noGrp="1"/>
          </p:cNvSpPr>
          <p:nvPr>
            <p:ph type="title"/>
          </p:nvPr>
        </p:nvSpPr>
        <p:spPr/>
        <p:txBody>
          <a:bodyPr/>
          <a:lstStyle/>
          <a:p>
            <a:r>
              <a:rPr lang="en-US" dirty="0"/>
              <a:t>Usual Interstitial Pneumonia </a:t>
            </a:r>
            <a:r>
              <a:rPr lang="en-US" sz="2400" i="1" dirty="0"/>
              <a:t>(</a:t>
            </a:r>
            <a:r>
              <a:rPr lang="en-US" sz="2400" i="1" dirty="0" err="1"/>
              <a:t>cont</a:t>
            </a:r>
            <a:r>
              <a:rPr lang="en-US" sz="2400" i="1" dirty="0"/>
              <a:t>)</a:t>
            </a:r>
            <a:endParaRPr lang="en-US" sz="2400" dirty="0"/>
          </a:p>
        </p:txBody>
      </p:sp>
      <p:sp>
        <p:nvSpPr>
          <p:cNvPr id="3" name="Text Placeholder 2">
            <a:extLst>
              <a:ext uri="{FF2B5EF4-FFF2-40B4-BE49-F238E27FC236}">
                <a16:creationId xmlns:a16="http://schemas.microsoft.com/office/drawing/2014/main" id="{B615BD34-4BAC-476C-A853-89F5F9BBB8CB}"/>
              </a:ext>
            </a:extLst>
          </p:cNvPr>
          <p:cNvSpPr>
            <a:spLocks noGrp="1"/>
          </p:cNvSpPr>
          <p:nvPr>
            <p:ph type="body" sz="quarter" idx="10"/>
          </p:nvPr>
        </p:nvSpPr>
        <p:spPr/>
        <p:txBody>
          <a:bodyPr/>
          <a:lstStyle/>
          <a:p>
            <a:r>
              <a:rPr lang="en-US" dirty="0"/>
              <a:t>Morrison, LD, Noble, PW. Interstitial and fibrotic lung diseases. </a:t>
            </a:r>
            <a:r>
              <a:rPr lang="en-US" i="1" dirty="0"/>
              <a:t>ACP Medicine.</a:t>
            </a:r>
            <a:r>
              <a:rPr lang="en-US" dirty="0"/>
              <a:t> 2008;1-39.</a:t>
            </a:r>
          </a:p>
        </p:txBody>
      </p:sp>
      <p:pic>
        <p:nvPicPr>
          <p:cNvPr id="6" name="Picture 5">
            <a:extLst>
              <a:ext uri="{FF2B5EF4-FFF2-40B4-BE49-F238E27FC236}">
                <a16:creationId xmlns:a16="http://schemas.microsoft.com/office/drawing/2014/main" id="{F1CA1C5E-FEA2-4345-8459-FCA272B718FA}"/>
              </a:ext>
            </a:extLst>
          </p:cNvPr>
          <p:cNvPicPr>
            <a:picLocks noChangeAspect="1"/>
          </p:cNvPicPr>
          <p:nvPr/>
        </p:nvPicPr>
        <p:blipFill>
          <a:blip r:embed="rId3"/>
          <a:stretch>
            <a:fillRect/>
          </a:stretch>
        </p:blipFill>
        <p:spPr>
          <a:xfrm>
            <a:off x="2939262" y="1017411"/>
            <a:ext cx="6313476" cy="4800600"/>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B4C2BE62-2BC7-43B1-AAB7-0E3813F362D5}"/>
              </a:ext>
            </a:extLst>
          </p:cNvPr>
          <p:cNvSpPr/>
          <p:nvPr/>
        </p:nvSpPr>
        <p:spPr>
          <a:xfrm>
            <a:off x="6672263" y="2805113"/>
            <a:ext cx="361950" cy="547687"/>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7AC679B-E0B3-46D5-8FA9-CE6FADA295DC}"/>
              </a:ext>
            </a:extLst>
          </p:cNvPr>
          <p:cNvCxnSpPr>
            <a:cxnSpLocks/>
          </p:cNvCxnSpPr>
          <p:nvPr/>
        </p:nvCxnSpPr>
        <p:spPr>
          <a:xfrm flipV="1">
            <a:off x="7034213" y="1831623"/>
            <a:ext cx="1479951" cy="97349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3F8EB0E-4CF5-4FD7-97E9-0AEA4D4B2BCA}"/>
              </a:ext>
            </a:extLst>
          </p:cNvPr>
          <p:cNvCxnSpPr>
            <a:cxnSpLocks/>
          </p:cNvCxnSpPr>
          <p:nvPr/>
        </p:nvCxnSpPr>
        <p:spPr>
          <a:xfrm>
            <a:off x="7034213" y="3352800"/>
            <a:ext cx="1479951" cy="108941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A02FA6F-BBDF-47E1-A994-8585F48F6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25974" r="11857" b="17528"/>
          <a:stretch/>
        </p:blipFill>
        <p:spPr>
          <a:xfrm>
            <a:off x="8514164" y="1831622"/>
            <a:ext cx="2080743" cy="2610590"/>
          </a:xfrm>
          <a:prstGeom prst="rect">
            <a:avLst/>
          </a:prstGeom>
          <a:ln w="28575">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22316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8423-E9D8-4C15-A45D-391FA56EF8CB}"/>
              </a:ext>
            </a:extLst>
          </p:cNvPr>
          <p:cNvSpPr>
            <a:spLocks noGrp="1"/>
          </p:cNvSpPr>
          <p:nvPr>
            <p:ph type="title"/>
          </p:nvPr>
        </p:nvSpPr>
        <p:spPr/>
        <p:txBody>
          <a:bodyPr/>
          <a:lstStyle/>
          <a:p>
            <a:r>
              <a:rPr lang="en-US" dirty="0"/>
              <a:t>UIP ≠ IPF</a:t>
            </a:r>
          </a:p>
        </p:txBody>
      </p:sp>
      <p:sp>
        <p:nvSpPr>
          <p:cNvPr id="3" name="Text Placeholder 2">
            <a:extLst>
              <a:ext uri="{FF2B5EF4-FFF2-40B4-BE49-F238E27FC236}">
                <a16:creationId xmlns:a16="http://schemas.microsoft.com/office/drawing/2014/main" id="{D940FAEC-FDBC-4255-B7EF-184F3E5E5354}"/>
              </a:ext>
            </a:extLst>
          </p:cNvPr>
          <p:cNvSpPr>
            <a:spLocks noGrp="1"/>
          </p:cNvSpPr>
          <p:nvPr>
            <p:ph type="body" sz="quarter" idx="10"/>
          </p:nvPr>
        </p:nvSpPr>
        <p:spPr/>
        <p:txBody>
          <a:bodyPr/>
          <a:lstStyle/>
          <a:p>
            <a:r>
              <a:rPr lang="en-US" dirty="0"/>
              <a:t>Smith M, et al. </a:t>
            </a:r>
            <a:r>
              <a:rPr lang="en-US" i="1" dirty="0"/>
              <a:t>J Clin Patho.</a:t>
            </a:r>
            <a:r>
              <a:rPr lang="en-US" dirty="0"/>
              <a:t> 2013;66:896-903.</a:t>
            </a:r>
          </a:p>
        </p:txBody>
      </p:sp>
      <p:pic>
        <p:nvPicPr>
          <p:cNvPr id="6" name="Picture 5">
            <a:extLst>
              <a:ext uri="{FF2B5EF4-FFF2-40B4-BE49-F238E27FC236}">
                <a16:creationId xmlns:a16="http://schemas.microsoft.com/office/drawing/2014/main" id="{8930C330-04F5-4134-B928-F9EB0E16E9A8}"/>
              </a:ext>
            </a:extLst>
          </p:cNvPr>
          <p:cNvPicPr>
            <a:picLocks noChangeAspect="1"/>
          </p:cNvPicPr>
          <p:nvPr/>
        </p:nvPicPr>
        <p:blipFill rotWithShape="1">
          <a:blip r:embed="rId3"/>
          <a:srcRect b="50000"/>
          <a:stretch/>
        </p:blipFill>
        <p:spPr>
          <a:xfrm>
            <a:off x="1524000" y="1310897"/>
            <a:ext cx="9144000" cy="3604022"/>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DD3B6325-971D-4382-9E20-4202A186174C}"/>
              </a:ext>
            </a:extLst>
          </p:cNvPr>
          <p:cNvSpPr txBox="1"/>
          <p:nvPr/>
        </p:nvSpPr>
        <p:spPr>
          <a:xfrm>
            <a:off x="1524000" y="4880822"/>
            <a:ext cx="4572000" cy="646331"/>
          </a:xfrm>
          <a:prstGeom prst="rect">
            <a:avLst/>
          </a:prstGeom>
          <a:noFill/>
        </p:spPr>
        <p:txBody>
          <a:bodyPr wrap="square" rtlCol="0">
            <a:spAutoFit/>
          </a:bodyPr>
          <a:lstStyle/>
          <a:p>
            <a:pPr algn="ctr"/>
            <a:r>
              <a:rPr lang="en-US" sz="3600" b="1" dirty="0"/>
              <a:t>IPF</a:t>
            </a:r>
          </a:p>
        </p:txBody>
      </p:sp>
      <p:sp>
        <p:nvSpPr>
          <p:cNvPr id="8" name="TextBox 7">
            <a:extLst>
              <a:ext uri="{FF2B5EF4-FFF2-40B4-BE49-F238E27FC236}">
                <a16:creationId xmlns:a16="http://schemas.microsoft.com/office/drawing/2014/main" id="{5EA83F55-B20A-47C0-89ED-D6D148B5E45D}"/>
              </a:ext>
            </a:extLst>
          </p:cNvPr>
          <p:cNvSpPr txBox="1"/>
          <p:nvPr/>
        </p:nvSpPr>
        <p:spPr>
          <a:xfrm>
            <a:off x="6096000" y="4880822"/>
            <a:ext cx="4572000" cy="646331"/>
          </a:xfrm>
          <a:prstGeom prst="rect">
            <a:avLst/>
          </a:prstGeom>
          <a:noFill/>
        </p:spPr>
        <p:txBody>
          <a:bodyPr wrap="square" rtlCol="0">
            <a:spAutoFit/>
          </a:bodyPr>
          <a:lstStyle/>
          <a:p>
            <a:pPr algn="ctr"/>
            <a:r>
              <a:rPr lang="en-US" sz="3600" b="1" dirty="0"/>
              <a:t>Too blue!</a:t>
            </a:r>
          </a:p>
        </p:txBody>
      </p:sp>
    </p:spTree>
    <p:extLst>
      <p:ext uri="{BB962C8B-B14F-4D97-AF65-F5344CB8AC3E}">
        <p14:creationId xmlns:p14="http://schemas.microsoft.com/office/powerpoint/2010/main" val="293531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8951-0CDD-4B8C-8410-E2FC20514BB4}"/>
              </a:ext>
            </a:extLst>
          </p:cNvPr>
          <p:cNvSpPr>
            <a:spLocks noGrp="1"/>
          </p:cNvSpPr>
          <p:nvPr>
            <p:ph type="title"/>
          </p:nvPr>
        </p:nvSpPr>
        <p:spPr/>
        <p:txBody>
          <a:bodyPr/>
          <a:lstStyle/>
          <a:p>
            <a:r>
              <a:rPr lang="en-US" dirty="0"/>
              <a:t>Interstitial Lung Disease</a:t>
            </a:r>
          </a:p>
        </p:txBody>
      </p:sp>
      <p:grpSp>
        <p:nvGrpSpPr>
          <p:cNvPr id="9" name="Group 8">
            <a:extLst>
              <a:ext uri="{FF2B5EF4-FFF2-40B4-BE49-F238E27FC236}">
                <a16:creationId xmlns:a16="http://schemas.microsoft.com/office/drawing/2014/main" id="{C183528F-CDAE-4954-8941-C422E1F3FFFB}"/>
              </a:ext>
            </a:extLst>
          </p:cNvPr>
          <p:cNvGrpSpPr/>
          <p:nvPr/>
        </p:nvGrpSpPr>
        <p:grpSpPr>
          <a:xfrm>
            <a:off x="1862667" y="1965892"/>
            <a:ext cx="8466666" cy="2926216"/>
            <a:chOff x="1862667" y="1965892"/>
            <a:chExt cx="8466666" cy="2926216"/>
          </a:xfrm>
        </p:grpSpPr>
        <p:grpSp>
          <p:nvGrpSpPr>
            <p:cNvPr id="7" name="Group 6">
              <a:extLst>
                <a:ext uri="{FF2B5EF4-FFF2-40B4-BE49-F238E27FC236}">
                  <a16:creationId xmlns:a16="http://schemas.microsoft.com/office/drawing/2014/main" id="{11AF4825-EE6B-4F2C-9BAA-B4538B4B0666}"/>
                </a:ext>
              </a:extLst>
            </p:cNvPr>
            <p:cNvGrpSpPr/>
            <p:nvPr/>
          </p:nvGrpSpPr>
          <p:grpSpPr>
            <a:xfrm>
              <a:off x="1862667" y="1965892"/>
              <a:ext cx="8466666" cy="2926216"/>
              <a:chOff x="1580445" y="1608705"/>
              <a:chExt cx="8466666" cy="2926216"/>
            </a:xfrm>
          </p:grpSpPr>
          <p:pic>
            <p:nvPicPr>
              <p:cNvPr id="5" name="Content Placeholder 6">
                <a:extLst>
                  <a:ext uri="{FF2B5EF4-FFF2-40B4-BE49-F238E27FC236}">
                    <a16:creationId xmlns:a16="http://schemas.microsoft.com/office/drawing/2014/main" id="{9D8578F5-D94B-4A7C-A011-536525D82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80445" y="1608705"/>
                <a:ext cx="3913115" cy="2895600"/>
              </a:xfrm>
              <a:prstGeom prst="rect">
                <a:avLst/>
              </a:prstGeom>
              <a:ln>
                <a:solidFill>
                  <a:schemeClr val="tx1"/>
                </a:solidFill>
              </a:ln>
              <a:effectLst>
                <a:outerShdw blurRad="50800" dist="38100" dir="5400000" algn="t" rotWithShape="0">
                  <a:prstClr val="black">
                    <a:alpha val="40000"/>
                  </a:prstClr>
                </a:outerShdw>
              </a:effectLst>
            </p:spPr>
          </p:pic>
          <p:pic>
            <p:nvPicPr>
              <p:cNvPr id="6" name="Content Placeholder 7">
                <a:extLst>
                  <a:ext uri="{FF2B5EF4-FFF2-40B4-BE49-F238E27FC236}">
                    <a16:creationId xmlns:a16="http://schemas.microsoft.com/office/drawing/2014/main" id="{CE0D4915-2E37-471A-8668-D065845ABE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592711" y="1608705"/>
                <a:ext cx="3454400" cy="2926216"/>
              </a:xfrm>
              <a:prstGeom prst="rect">
                <a:avLst/>
              </a:prstGeom>
              <a:ln>
                <a:solidFill>
                  <a:schemeClr val="tx1"/>
                </a:solidFill>
              </a:ln>
              <a:effectLst>
                <a:outerShdw blurRad="50800" dist="38100" dir="5400000" algn="t" rotWithShape="0">
                  <a:prstClr val="black">
                    <a:alpha val="40000"/>
                  </a:prstClr>
                </a:outerShdw>
              </a:effectLst>
            </p:spPr>
          </p:pic>
        </p:grpSp>
        <p:sp>
          <p:nvSpPr>
            <p:cNvPr id="8" name="TextBox 7">
              <a:extLst>
                <a:ext uri="{FF2B5EF4-FFF2-40B4-BE49-F238E27FC236}">
                  <a16:creationId xmlns:a16="http://schemas.microsoft.com/office/drawing/2014/main" id="{F517A8E3-A80B-4E8B-A382-C3927DAE0524}"/>
                </a:ext>
              </a:extLst>
            </p:cNvPr>
            <p:cNvSpPr txBox="1"/>
            <p:nvPr/>
          </p:nvSpPr>
          <p:spPr>
            <a:xfrm>
              <a:off x="5933658" y="2828836"/>
              <a:ext cx="817099" cy="1200329"/>
            </a:xfrm>
            <a:prstGeom prst="rect">
              <a:avLst/>
            </a:prstGeom>
            <a:noFill/>
          </p:spPr>
          <p:txBody>
            <a:bodyPr wrap="square" rtlCol="0">
              <a:spAutoFit/>
            </a:bodyPr>
            <a:lstStyle/>
            <a:p>
              <a:pPr algn="ctr"/>
              <a:r>
                <a:rPr lang="en-US" sz="7200" dirty="0">
                  <a:sym typeface="Wingdings" pitchFamily="2" charset="2"/>
                </a:rPr>
                <a:t></a:t>
              </a:r>
              <a:r>
                <a:rPr lang="en-US" dirty="0">
                  <a:sym typeface="Wingdings" pitchFamily="2" charset="2"/>
                </a:rPr>
                <a:t> </a:t>
              </a:r>
              <a:endParaRPr lang="en-US" dirty="0"/>
            </a:p>
          </p:txBody>
        </p:sp>
      </p:grpSp>
    </p:spTree>
    <p:extLst>
      <p:ext uri="{BB962C8B-B14F-4D97-AF65-F5344CB8AC3E}">
        <p14:creationId xmlns:p14="http://schemas.microsoft.com/office/powerpoint/2010/main" val="1824559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C9C67B-D144-404C-B132-7CED99A32929}"/>
              </a:ext>
            </a:extLst>
          </p:cNvPr>
          <p:cNvSpPr>
            <a:spLocks noGrp="1"/>
          </p:cNvSpPr>
          <p:nvPr>
            <p:ph type="title"/>
          </p:nvPr>
        </p:nvSpPr>
        <p:spPr/>
        <p:txBody>
          <a:bodyPr/>
          <a:lstStyle/>
          <a:p>
            <a:r>
              <a:rPr lang="en-US" dirty="0"/>
              <a:t>EVALUATION AND DIAGNOSIS</a:t>
            </a:r>
          </a:p>
        </p:txBody>
      </p:sp>
      <p:sp>
        <p:nvSpPr>
          <p:cNvPr id="7" name="Text Placeholder 6">
            <a:extLst>
              <a:ext uri="{FF2B5EF4-FFF2-40B4-BE49-F238E27FC236}">
                <a16:creationId xmlns:a16="http://schemas.microsoft.com/office/drawing/2014/main" id="{5797F340-9763-4F9B-A8D1-4E950CB0235F}"/>
              </a:ext>
            </a:extLst>
          </p:cNvPr>
          <p:cNvSpPr>
            <a:spLocks noGrp="1"/>
          </p:cNvSpPr>
          <p:nvPr>
            <p:ph type="body" idx="1"/>
          </p:nvPr>
        </p:nvSpPr>
        <p:spPr/>
        <p:txBody>
          <a:bodyPr/>
          <a:lstStyle/>
          <a:p>
            <a:r>
              <a:rPr lang="en-US" dirty="0"/>
              <a:t>Part B</a:t>
            </a:r>
          </a:p>
        </p:txBody>
      </p:sp>
    </p:spTree>
    <p:extLst>
      <p:ext uri="{BB962C8B-B14F-4D97-AF65-F5344CB8AC3E}">
        <p14:creationId xmlns:p14="http://schemas.microsoft.com/office/powerpoint/2010/main" val="3528070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77AB2-933E-4518-86E3-F4ADAA8CEFB1}"/>
              </a:ext>
            </a:extLst>
          </p:cNvPr>
          <p:cNvSpPr>
            <a:spLocks noGrp="1"/>
          </p:cNvSpPr>
          <p:nvPr>
            <p:ph type="title"/>
          </p:nvPr>
        </p:nvSpPr>
        <p:spPr/>
        <p:txBody>
          <a:bodyPr/>
          <a:lstStyle/>
          <a:p>
            <a:r>
              <a:rPr lang="en-US" dirty="0"/>
              <a:t>How Do IPF Patients Present?</a:t>
            </a:r>
          </a:p>
        </p:txBody>
      </p:sp>
      <p:sp>
        <p:nvSpPr>
          <p:cNvPr id="5" name="Content Placeholder 4">
            <a:extLst>
              <a:ext uri="{FF2B5EF4-FFF2-40B4-BE49-F238E27FC236}">
                <a16:creationId xmlns:a16="http://schemas.microsoft.com/office/drawing/2014/main" id="{66715E79-46A5-4848-A09F-27AE51877659}"/>
              </a:ext>
            </a:extLst>
          </p:cNvPr>
          <p:cNvSpPr>
            <a:spLocks noGrp="1"/>
          </p:cNvSpPr>
          <p:nvPr>
            <p:ph idx="1"/>
          </p:nvPr>
        </p:nvSpPr>
        <p:spPr/>
        <p:txBody>
          <a:bodyPr/>
          <a:lstStyle/>
          <a:p>
            <a:r>
              <a:rPr lang="en-US" sz="2900" dirty="0"/>
              <a:t>Shortness of breath (dyspnea) </a:t>
            </a:r>
          </a:p>
          <a:p>
            <a:pPr>
              <a:spcBef>
                <a:spcPts val="200"/>
              </a:spcBef>
            </a:pPr>
            <a:r>
              <a:rPr lang="en-US" sz="2900" dirty="0"/>
              <a:t>Dry cough</a:t>
            </a:r>
          </a:p>
          <a:p>
            <a:pPr>
              <a:spcBef>
                <a:spcPts val="200"/>
              </a:spcBef>
            </a:pPr>
            <a:r>
              <a:rPr lang="en-US" sz="2900" dirty="0"/>
              <a:t>Fatigue</a:t>
            </a:r>
          </a:p>
          <a:p>
            <a:pPr>
              <a:spcBef>
                <a:spcPts val="200"/>
              </a:spcBef>
            </a:pPr>
            <a:r>
              <a:rPr lang="en-US" sz="2900" dirty="0"/>
              <a:t>Exercise desaturation</a:t>
            </a:r>
          </a:p>
          <a:p>
            <a:pPr>
              <a:spcBef>
                <a:spcPts val="200"/>
              </a:spcBef>
            </a:pPr>
            <a:r>
              <a:rPr lang="en-US" sz="2900" dirty="0"/>
              <a:t>“Velcro” rales at lung bases </a:t>
            </a:r>
          </a:p>
          <a:p>
            <a:pPr>
              <a:spcBef>
                <a:spcPts val="200"/>
              </a:spcBef>
            </a:pPr>
            <a:r>
              <a:rPr lang="en-US" sz="2900" dirty="0"/>
              <a:t>Clubbing of fingers and/or toes may be present</a:t>
            </a:r>
          </a:p>
          <a:p>
            <a:pPr>
              <a:spcBef>
                <a:spcPts val="200"/>
              </a:spcBef>
            </a:pPr>
            <a:r>
              <a:rPr lang="en-US" sz="2900" dirty="0"/>
              <a:t>Often discovered incidentally</a:t>
            </a:r>
          </a:p>
          <a:p>
            <a:pPr lvl="1"/>
            <a:r>
              <a:rPr lang="en-US" sz="2400" dirty="0"/>
              <a:t>ILD on routine chest x-ray or chest CT</a:t>
            </a:r>
          </a:p>
          <a:p>
            <a:pPr lvl="1"/>
            <a:r>
              <a:rPr lang="en-US" sz="2400" dirty="0"/>
              <a:t>ILD at bases of abdominal CT</a:t>
            </a:r>
          </a:p>
          <a:p>
            <a:pPr lvl="1"/>
            <a:r>
              <a:rPr lang="en-US" sz="2400" dirty="0"/>
              <a:t>Fluoroscopy at time of cardiac catheterization</a:t>
            </a:r>
          </a:p>
          <a:p>
            <a:pPr lvl="1"/>
            <a:r>
              <a:rPr lang="en-US" sz="2400" dirty="0"/>
              <a:t>Family history</a:t>
            </a:r>
          </a:p>
          <a:p>
            <a:endParaRPr lang="en-US" dirty="0"/>
          </a:p>
        </p:txBody>
      </p:sp>
    </p:spTree>
    <p:extLst>
      <p:ext uri="{BB962C8B-B14F-4D97-AF65-F5344CB8AC3E}">
        <p14:creationId xmlns:p14="http://schemas.microsoft.com/office/powerpoint/2010/main" val="142690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06A4-8110-4692-95A4-4F6E7CED8574}"/>
              </a:ext>
            </a:extLst>
          </p:cNvPr>
          <p:cNvSpPr>
            <a:spLocks noGrp="1"/>
          </p:cNvSpPr>
          <p:nvPr>
            <p:ph type="title"/>
          </p:nvPr>
        </p:nvSpPr>
        <p:spPr/>
        <p:txBody>
          <a:bodyPr>
            <a:normAutofit/>
          </a:bodyPr>
          <a:lstStyle/>
          <a:p>
            <a:r>
              <a:rPr lang="en-US" dirty="0"/>
              <a:t>Distinguishing Dyspnea: IPF Prevalence</a:t>
            </a:r>
            <a:r>
              <a:rPr lang="en-US" baseline="30000" dirty="0"/>
              <a:t>1</a:t>
            </a:r>
            <a:r>
              <a:rPr lang="en-US" baseline="30000" dirty="0">
                <a:latin typeface="Calibri" panose="020F0502020204030204" pitchFamily="34" charset="0"/>
              </a:rPr>
              <a:t>‒</a:t>
            </a:r>
            <a:r>
              <a:rPr lang="en-US" baseline="30000" dirty="0"/>
              <a:t>3</a:t>
            </a:r>
          </a:p>
        </p:txBody>
      </p:sp>
      <p:sp>
        <p:nvSpPr>
          <p:cNvPr id="4" name="Text Placeholder 3">
            <a:extLst>
              <a:ext uri="{FF2B5EF4-FFF2-40B4-BE49-F238E27FC236}">
                <a16:creationId xmlns:a16="http://schemas.microsoft.com/office/drawing/2014/main" id="{9258D9E5-EB32-4E86-9975-B9FAA3B12276}"/>
              </a:ext>
            </a:extLst>
          </p:cNvPr>
          <p:cNvSpPr>
            <a:spLocks noGrp="1"/>
          </p:cNvSpPr>
          <p:nvPr>
            <p:ph type="body" sz="quarter" idx="10"/>
          </p:nvPr>
        </p:nvSpPr>
        <p:spPr/>
        <p:txBody>
          <a:bodyPr/>
          <a:lstStyle/>
          <a:p>
            <a:r>
              <a:rPr lang="en-US" dirty="0"/>
              <a:t>1. Raghu G, et al. </a:t>
            </a:r>
            <a:r>
              <a:rPr lang="en-US" i="1" dirty="0"/>
              <a:t>Am J Resp </a:t>
            </a:r>
            <a:r>
              <a:rPr lang="en-US" i="1" dirty="0" err="1"/>
              <a:t>Crit</a:t>
            </a:r>
            <a:r>
              <a:rPr lang="en-US" i="1" dirty="0"/>
              <a:t> Care Med.</a:t>
            </a:r>
            <a:r>
              <a:rPr lang="en-US" dirty="0"/>
              <a:t> 2006;174:810-816.</a:t>
            </a:r>
          </a:p>
          <a:p>
            <a:r>
              <a:rPr lang="en-US" dirty="0"/>
              <a:t>2. Go AS, et al. </a:t>
            </a:r>
            <a:r>
              <a:rPr lang="en-US" i="1" dirty="0"/>
              <a:t>Circulation.</a:t>
            </a:r>
            <a:r>
              <a:rPr lang="en-US" dirty="0"/>
              <a:t> 2013;127:e6-e245. </a:t>
            </a:r>
            <a:br>
              <a:rPr lang="en-US" dirty="0"/>
            </a:br>
            <a:r>
              <a:rPr lang="en-US" dirty="0"/>
              <a:t>3. Wheaton AG, et al. </a:t>
            </a:r>
            <a:r>
              <a:rPr lang="en-US" i="1" dirty="0"/>
              <a:t>MMWR </a:t>
            </a:r>
            <a:r>
              <a:rPr lang="en-US" i="1" dirty="0" err="1"/>
              <a:t>Morb</a:t>
            </a:r>
            <a:r>
              <a:rPr lang="en-US" i="1" dirty="0"/>
              <a:t> Mortal </a:t>
            </a:r>
            <a:r>
              <a:rPr lang="en-US" i="1" dirty="0" err="1"/>
              <a:t>Wkly</a:t>
            </a:r>
            <a:r>
              <a:rPr lang="en-US" i="1" dirty="0"/>
              <a:t> Rep.</a:t>
            </a:r>
            <a:r>
              <a:rPr lang="en-US" dirty="0"/>
              <a:t> 2015;64:289-295.</a:t>
            </a:r>
          </a:p>
        </p:txBody>
      </p:sp>
      <p:sp>
        <p:nvSpPr>
          <p:cNvPr id="5" name="Text Placeholder 4">
            <a:extLst>
              <a:ext uri="{FF2B5EF4-FFF2-40B4-BE49-F238E27FC236}">
                <a16:creationId xmlns:a16="http://schemas.microsoft.com/office/drawing/2014/main" id="{5F64752B-8F54-4B71-BAC1-8282B9A378FE}"/>
              </a:ext>
            </a:extLst>
          </p:cNvPr>
          <p:cNvSpPr>
            <a:spLocks noGrp="1"/>
          </p:cNvSpPr>
          <p:nvPr>
            <p:ph type="body" sz="quarter" idx="11"/>
          </p:nvPr>
        </p:nvSpPr>
        <p:spPr>
          <a:xfrm>
            <a:off x="266007" y="5367338"/>
            <a:ext cx="11682077" cy="271462"/>
          </a:xfrm>
        </p:spPr>
        <p:txBody>
          <a:bodyPr/>
          <a:lstStyle/>
          <a:p>
            <a:pPr algn="ctr"/>
            <a:r>
              <a:rPr lang="en-US" sz="2400" b="1" dirty="0">
                <a:solidFill>
                  <a:schemeClr val="tx1">
                    <a:lumMod val="85000"/>
                    <a:lumOff val="15000"/>
                  </a:schemeClr>
                </a:solidFill>
              </a:rPr>
              <a:t>Million</a:t>
            </a:r>
          </a:p>
        </p:txBody>
      </p:sp>
      <p:graphicFrame>
        <p:nvGraphicFramePr>
          <p:cNvPr id="6" name="Content Placeholder 5">
            <a:extLst>
              <a:ext uri="{FF2B5EF4-FFF2-40B4-BE49-F238E27FC236}">
                <a16:creationId xmlns:a16="http://schemas.microsoft.com/office/drawing/2014/main" id="{8BFCF052-CEFC-4ADF-9B56-984F5B2C9A4A}"/>
              </a:ext>
            </a:extLst>
          </p:cNvPr>
          <p:cNvGraphicFramePr>
            <a:graphicFrameLocks noGrp="1"/>
          </p:cNvGraphicFramePr>
          <p:nvPr>
            <p:ph idx="1"/>
            <p:extLst>
              <p:ext uri="{D42A27DB-BD31-4B8C-83A1-F6EECF244321}">
                <p14:modId xmlns:p14="http://schemas.microsoft.com/office/powerpoint/2010/main" val="1883054325"/>
              </p:ext>
            </p:extLst>
          </p:nvPr>
        </p:nvGraphicFramePr>
        <p:xfrm>
          <a:off x="1223010" y="1125855"/>
          <a:ext cx="10724515" cy="43100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3">
            <a:extLst>
              <a:ext uri="{FF2B5EF4-FFF2-40B4-BE49-F238E27FC236}">
                <a16:creationId xmlns:a16="http://schemas.microsoft.com/office/drawing/2014/main" id="{4325906F-67C3-46B9-BF8C-469E0688624D}"/>
              </a:ext>
            </a:extLst>
          </p:cNvPr>
          <p:cNvSpPr txBox="1">
            <a:spLocks noChangeArrowheads="1"/>
          </p:cNvSpPr>
          <p:nvPr/>
        </p:nvSpPr>
        <p:spPr bwMode="auto">
          <a:xfrm>
            <a:off x="3418523" y="3072913"/>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2400" b="1">
                <a:solidFill>
                  <a:schemeClr val="bg1"/>
                </a:solidFill>
                <a:latin typeface="Calibri" panose="020F0502020204030204" pitchFamily="34" charset="0"/>
                <a:ea typeface="ヒラギノ角ゴ Pro W3" charset="-128"/>
              </a:rPr>
              <a:t>5.1 </a:t>
            </a:r>
            <a:r>
              <a:rPr lang="en-US" altLang="en-US" sz="2400" b="1" dirty="0">
                <a:solidFill>
                  <a:schemeClr val="bg1"/>
                </a:solidFill>
                <a:latin typeface="Calibri" panose="020F0502020204030204" pitchFamily="34" charset="0"/>
                <a:ea typeface="ヒラギノ角ゴ Pro W3" charset="-128"/>
              </a:rPr>
              <a:t>million</a:t>
            </a:r>
          </a:p>
        </p:txBody>
      </p:sp>
      <p:sp>
        <p:nvSpPr>
          <p:cNvPr id="8" name="TextBox 8">
            <a:extLst>
              <a:ext uri="{FF2B5EF4-FFF2-40B4-BE49-F238E27FC236}">
                <a16:creationId xmlns:a16="http://schemas.microsoft.com/office/drawing/2014/main" id="{B2A60857-5950-4030-945B-77903964CF72}"/>
              </a:ext>
            </a:extLst>
          </p:cNvPr>
          <p:cNvSpPr txBox="1">
            <a:spLocks noChangeArrowheads="1"/>
          </p:cNvSpPr>
          <p:nvPr/>
        </p:nvSpPr>
        <p:spPr bwMode="auto">
          <a:xfrm>
            <a:off x="2972119" y="2038022"/>
            <a:ext cx="1368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chemeClr val="tx1">
                    <a:lumMod val="85000"/>
                    <a:lumOff val="15000"/>
                  </a:schemeClr>
                </a:solidFill>
                <a:latin typeface="Calibri" panose="020F0502020204030204" pitchFamily="34" charset="0"/>
                <a:ea typeface="ヒラギノ角ゴ Pro W3" charset="-128"/>
              </a:rPr>
              <a:t>136,170</a:t>
            </a:r>
            <a:endParaRPr lang="en-US" altLang="en-US" sz="2400" b="1" dirty="0">
              <a:solidFill>
                <a:schemeClr val="tx1">
                  <a:lumMod val="85000"/>
                  <a:lumOff val="15000"/>
                </a:schemeClr>
              </a:solidFill>
              <a:latin typeface="Calibri" panose="020F0502020204030204" pitchFamily="34" charset="0"/>
              <a:ea typeface="ヒラギノ角ゴ Pro W3" charset="-128"/>
            </a:endParaRPr>
          </a:p>
        </p:txBody>
      </p:sp>
      <p:sp>
        <p:nvSpPr>
          <p:cNvPr id="9" name="TextBox 3">
            <a:extLst>
              <a:ext uri="{FF2B5EF4-FFF2-40B4-BE49-F238E27FC236}">
                <a16:creationId xmlns:a16="http://schemas.microsoft.com/office/drawing/2014/main" id="{3AD02277-325B-46D1-99EF-E0BEE2DA8289}"/>
              </a:ext>
            </a:extLst>
          </p:cNvPr>
          <p:cNvSpPr txBox="1">
            <a:spLocks noChangeArrowheads="1"/>
          </p:cNvSpPr>
          <p:nvPr/>
        </p:nvSpPr>
        <p:spPr bwMode="auto">
          <a:xfrm>
            <a:off x="7753668" y="4023583"/>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2400" b="1">
                <a:solidFill>
                  <a:schemeClr val="bg1"/>
                </a:solidFill>
                <a:latin typeface="Calibri" panose="020F0502020204030204" pitchFamily="34" charset="0"/>
                <a:ea typeface="ヒラギノ角ゴ Pro W3" charset="-128"/>
              </a:rPr>
              <a:t>15.7 </a:t>
            </a:r>
            <a:r>
              <a:rPr lang="en-US" altLang="en-US" sz="2400" b="1" dirty="0">
                <a:solidFill>
                  <a:schemeClr val="bg1"/>
                </a:solidFill>
                <a:latin typeface="Calibri" panose="020F0502020204030204" pitchFamily="34" charset="0"/>
                <a:ea typeface="ヒラギノ角ゴ Pro W3" charset="-128"/>
              </a:rPr>
              <a:t>million</a:t>
            </a:r>
          </a:p>
        </p:txBody>
      </p:sp>
      <p:sp>
        <p:nvSpPr>
          <p:cNvPr id="10" name="TextBox 2">
            <a:extLst>
              <a:ext uri="{FF2B5EF4-FFF2-40B4-BE49-F238E27FC236}">
                <a16:creationId xmlns:a16="http://schemas.microsoft.com/office/drawing/2014/main" id="{C9726EAD-3685-46F1-B73E-2ED4F370EA87}"/>
              </a:ext>
            </a:extLst>
          </p:cNvPr>
          <p:cNvSpPr txBox="1">
            <a:spLocks noChangeArrowheads="1"/>
          </p:cNvSpPr>
          <p:nvPr/>
        </p:nvSpPr>
        <p:spPr bwMode="auto">
          <a:xfrm>
            <a:off x="576263" y="3057863"/>
            <a:ext cx="2111375" cy="461665"/>
          </a:xfrm>
          <a:prstGeom prst="rect">
            <a:avLst/>
          </a:prstGeom>
          <a:noFill/>
          <a:ln>
            <a:noFill/>
          </a:ln>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2400" b="1" dirty="0">
                <a:solidFill>
                  <a:schemeClr val="tx1">
                    <a:lumMod val="85000"/>
                    <a:lumOff val="15000"/>
                  </a:schemeClr>
                </a:solidFill>
                <a:latin typeface="Calibri" panose="020F0502020204030204" pitchFamily="34" charset="0"/>
                <a:ea typeface="ヒラギノ角ゴ Pro W3" charset="-128"/>
              </a:rPr>
              <a:t>Heart Failure</a:t>
            </a:r>
            <a:r>
              <a:rPr lang="en-US" altLang="en-US" sz="2400" b="1" baseline="30000" dirty="0">
                <a:solidFill>
                  <a:schemeClr val="tx1">
                    <a:lumMod val="85000"/>
                    <a:lumOff val="15000"/>
                  </a:schemeClr>
                </a:solidFill>
                <a:latin typeface="Calibri" panose="020F0502020204030204" pitchFamily="34" charset="0"/>
                <a:ea typeface="ヒラギノ角ゴ Pro W3" charset="-128"/>
              </a:rPr>
              <a:t>2</a:t>
            </a:r>
          </a:p>
        </p:txBody>
      </p:sp>
      <p:sp>
        <p:nvSpPr>
          <p:cNvPr id="11" name="TextBox 13">
            <a:extLst>
              <a:ext uri="{FF2B5EF4-FFF2-40B4-BE49-F238E27FC236}">
                <a16:creationId xmlns:a16="http://schemas.microsoft.com/office/drawing/2014/main" id="{9C7244DD-4F99-4679-84EE-455C6B5A6B9E}"/>
              </a:ext>
            </a:extLst>
          </p:cNvPr>
          <p:cNvSpPr txBox="1">
            <a:spLocks noChangeArrowheads="1"/>
          </p:cNvSpPr>
          <p:nvPr/>
        </p:nvSpPr>
        <p:spPr bwMode="auto">
          <a:xfrm>
            <a:off x="576263" y="2106890"/>
            <a:ext cx="2111375" cy="461665"/>
          </a:xfrm>
          <a:prstGeom prst="rect">
            <a:avLst/>
          </a:prstGeom>
          <a:noFill/>
          <a:ln>
            <a:noFill/>
          </a:ln>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2400" b="1">
                <a:solidFill>
                  <a:schemeClr val="tx1">
                    <a:lumMod val="85000"/>
                    <a:lumOff val="15000"/>
                  </a:schemeClr>
                </a:solidFill>
                <a:latin typeface="Calibri" panose="020F0502020204030204" pitchFamily="34" charset="0"/>
                <a:ea typeface="ヒラギノ角ゴ Pro W3" charset="-128"/>
              </a:rPr>
              <a:t>IPF</a:t>
            </a:r>
            <a:r>
              <a:rPr lang="en-US" altLang="en-US" sz="2400" b="1" baseline="30000">
                <a:solidFill>
                  <a:schemeClr val="tx1">
                    <a:lumMod val="85000"/>
                    <a:lumOff val="15000"/>
                  </a:schemeClr>
                </a:solidFill>
                <a:latin typeface="Calibri" panose="020F0502020204030204" pitchFamily="34" charset="0"/>
                <a:ea typeface="ヒラギノ角ゴ Pro W3" charset="-128"/>
              </a:rPr>
              <a:t>1</a:t>
            </a:r>
            <a:endParaRPr lang="en-US" altLang="en-US" sz="2400" b="1" baseline="30000" dirty="0">
              <a:solidFill>
                <a:schemeClr val="tx1">
                  <a:lumMod val="85000"/>
                  <a:lumOff val="15000"/>
                </a:schemeClr>
              </a:solidFill>
              <a:latin typeface="Calibri" panose="020F0502020204030204" pitchFamily="34" charset="0"/>
              <a:ea typeface="ヒラギノ角ゴ Pro W3" charset="-128"/>
            </a:endParaRPr>
          </a:p>
        </p:txBody>
      </p:sp>
      <p:sp>
        <p:nvSpPr>
          <p:cNvPr id="12" name="TextBox 14">
            <a:extLst>
              <a:ext uri="{FF2B5EF4-FFF2-40B4-BE49-F238E27FC236}">
                <a16:creationId xmlns:a16="http://schemas.microsoft.com/office/drawing/2014/main" id="{522B6B52-BE76-4936-B59C-B4920AC127AE}"/>
              </a:ext>
            </a:extLst>
          </p:cNvPr>
          <p:cNvSpPr txBox="1">
            <a:spLocks noChangeArrowheads="1"/>
          </p:cNvSpPr>
          <p:nvPr/>
        </p:nvSpPr>
        <p:spPr bwMode="auto">
          <a:xfrm>
            <a:off x="576262" y="4035753"/>
            <a:ext cx="2111375" cy="461665"/>
          </a:xfrm>
          <a:prstGeom prst="rect">
            <a:avLst/>
          </a:prstGeom>
          <a:noFill/>
          <a:ln>
            <a:noFill/>
          </a:ln>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2400" b="1" dirty="0">
                <a:solidFill>
                  <a:schemeClr val="tx1">
                    <a:lumMod val="85000"/>
                    <a:lumOff val="15000"/>
                  </a:schemeClr>
                </a:solidFill>
                <a:latin typeface="Calibri" panose="020F0502020204030204" pitchFamily="34" charset="0"/>
                <a:ea typeface="ヒラギノ角ゴ Pro W3" charset="-128"/>
              </a:rPr>
              <a:t>COPD</a:t>
            </a:r>
            <a:r>
              <a:rPr lang="en-US" altLang="en-US" sz="2400" b="1" baseline="30000" dirty="0">
                <a:solidFill>
                  <a:schemeClr val="tx1">
                    <a:lumMod val="85000"/>
                    <a:lumOff val="15000"/>
                  </a:schemeClr>
                </a:solidFill>
                <a:latin typeface="Calibri" panose="020F0502020204030204" pitchFamily="34" charset="0"/>
                <a:ea typeface="ヒラギノ角ゴ Pro W3" charset="-128"/>
              </a:rPr>
              <a:t>3</a:t>
            </a:r>
          </a:p>
        </p:txBody>
      </p:sp>
    </p:spTree>
    <p:extLst>
      <p:ext uri="{BB962C8B-B14F-4D97-AF65-F5344CB8AC3E}">
        <p14:creationId xmlns:p14="http://schemas.microsoft.com/office/powerpoint/2010/main" val="1533780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7354-7C0C-47AA-93F3-9D3752EE1E83}"/>
              </a:ext>
            </a:extLst>
          </p:cNvPr>
          <p:cNvSpPr>
            <a:spLocks noGrp="1"/>
          </p:cNvSpPr>
          <p:nvPr>
            <p:ph type="title"/>
          </p:nvPr>
        </p:nvSpPr>
        <p:spPr/>
        <p:txBody>
          <a:bodyPr/>
          <a:lstStyle/>
          <a:p>
            <a:r>
              <a:rPr lang="en-US" dirty="0"/>
              <a:t>Common Risk Factors for IPF</a:t>
            </a:r>
          </a:p>
        </p:txBody>
      </p:sp>
      <p:sp>
        <p:nvSpPr>
          <p:cNvPr id="3" name="Content Placeholder 2">
            <a:extLst>
              <a:ext uri="{FF2B5EF4-FFF2-40B4-BE49-F238E27FC236}">
                <a16:creationId xmlns:a16="http://schemas.microsoft.com/office/drawing/2014/main" id="{9FB8AAEB-F3F3-4DA3-8C17-88A32A6CAC64}"/>
              </a:ext>
            </a:extLst>
          </p:cNvPr>
          <p:cNvSpPr>
            <a:spLocks noGrp="1"/>
          </p:cNvSpPr>
          <p:nvPr>
            <p:ph idx="1"/>
          </p:nvPr>
        </p:nvSpPr>
        <p:spPr/>
        <p:txBody>
          <a:bodyPr/>
          <a:lstStyle/>
          <a:p>
            <a:pPr>
              <a:spcBef>
                <a:spcPts val="2400"/>
              </a:spcBef>
            </a:pPr>
            <a:r>
              <a:rPr lang="en-US" dirty="0"/>
              <a:t>Age</a:t>
            </a:r>
          </a:p>
          <a:p>
            <a:pPr>
              <a:spcBef>
                <a:spcPts val="2400"/>
              </a:spcBef>
            </a:pPr>
            <a:r>
              <a:rPr lang="en-US" dirty="0"/>
              <a:t>Male gender</a:t>
            </a:r>
          </a:p>
          <a:p>
            <a:pPr>
              <a:spcBef>
                <a:spcPts val="2400"/>
              </a:spcBef>
            </a:pPr>
            <a:r>
              <a:rPr lang="en-US" dirty="0"/>
              <a:t>Cigarette smoking</a:t>
            </a:r>
          </a:p>
          <a:p>
            <a:pPr>
              <a:spcBef>
                <a:spcPts val="2400"/>
              </a:spcBef>
            </a:pPr>
            <a:r>
              <a:rPr lang="en-US" dirty="0"/>
              <a:t>Gastroesophageal reflux</a:t>
            </a:r>
          </a:p>
          <a:p>
            <a:pPr>
              <a:spcBef>
                <a:spcPts val="2400"/>
              </a:spcBef>
            </a:pPr>
            <a:r>
              <a:rPr lang="en-US" dirty="0"/>
              <a:t>Occupational exposure to metal dust or wood dust</a:t>
            </a:r>
          </a:p>
          <a:p>
            <a:pPr>
              <a:spcBef>
                <a:spcPts val="2400"/>
              </a:spcBef>
            </a:pPr>
            <a:r>
              <a:rPr lang="en-US" dirty="0"/>
              <a:t>Genetic predisposition</a:t>
            </a:r>
          </a:p>
        </p:txBody>
      </p:sp>
      <p:sp>
        <p:nvSpPr>
          <p:cNvPr id="4" name="Text Placeholder 3">
            <a:extLst>
              <a:ext uri="{FF2B5EF4-FFF2-40B4-BE49-F238E27FC236}">
                <a16:creationId xmlns:a16="http://schemas.microsoft.com/office/drawing/2014/main" id="{FD7B3EC5-183A-4400-A38E-380543F33C85}"/>
              </a:ext>
            </a:extLst>
          </p:cNvPr>
          <p:cNvSpPr>
            <a:spLocks noGrp="1"/>
          </p:cNvSpPr>
          <p:nvPr>
            <p:ph type="body" sz="quarter" idx="10"/>
          </p:nvPr>
        </p:nvSpPr>
        <p:spPr/>
        <p:txBody>
          <a:bodyPr/>
          <a:lstStyle/>
          <a:p>
            <a:r>
              <a:rPr lang="en-US" dirty="0"/>
              <a:t>Raghu G, et al. </a:t>
            </a:r>
            <a:r>
              <a:rPr lang="en-US" i="1" dirty="0"/>
              <a:t>Am J Respir </a:t>
            </a:r>
            <a:r>
              <a:rPr lang="en-US" i="1" dirty="0" err="1"/>
              <a:t>Crit</a:t>
            </a:r>
            <a:r>
              <a:rPr lang="en-US" i="1" dirty="0"/>
              <a:t> Care Med</a:t>
            </a:r>
            <a:r>
              <a:rPr lang="en-US" i="1"/>
              <a:t>.</a:t>
            </a:r>
            <a:r>
              <a:rPr lang="en-US"/>
              <a:t> 2011;183(6</a:t>
            </a:r>
            <a:r>
              <a:rPr lang="en-US" dirty="0"/>
              <a:t>):788–824.</a:t>
            </a:r>
          </a:p>
        </p:txBody>
      </p:sp>
    </p:spTree>
    <p:extLst>
      <p:ext uri="{BB962C8B-B14F-4D97-AF65-F5344CB8AC3E}">
        <p14:creationId xmlns:p14="http://schemas.microsoft.com/office/powerpoint/2010/main" val="3747470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DE04-694B-48FA-A941-B9E12F644A1A}"/>
              </a:ext>
            </a:extLst>
          </p:cNvPr>
          <p:cNvSpPr>
            <a:spLocks noGrp="1"/>
          </p:cNvSpPr>
          <p:nvPr>
            <p:ph type="title"/>
          </p:nvPr>
        </p:nvSpPr>
        <p:spPr/>
        <p:txBody>
          <a:bodyPr/>
          <a:lstStyle/>
          <a:p>
            <a:r>
              <a:rPr lang="en-US" dirty="0"/>
              <a:t>Comorbidities in IPF</a:t>
            </a:r>
          </a:p>
        </p:txBody>
      </p:sp>
      <p:sp>
        <p:nvSpPr>
          <p:cNvPr id="3" name="Content Placeholder 2">
            <a:extLst>
              <a:ext uri="{FF2B5EF4-FFF2-40B4-BE49-F238E27FC236}">
                <a16:creationId xmlns:a16="http://schemas.microsoft.com/office/drawing/2014/main" id="{0DF1BA76-896A-42E8-9805-9D0B5F1EC7CB}"/>
              </a:ext>
            </a:extLst>
          </p:cNvPr>
          <p:cNvSpPr>
            <a:spLocks noGrp="1"/>
          </p:cNvSpPr>
          <p:nvPr>
            <p:ph idx="1"/>
          </p:nvPr>
        </p:nvSpPr>
        <p:spPr>
          <a:xfrm>
            <a:off x="265970" y="1342498"/>
            <a:ext cx="5116791" cy="4310158"/>
          </a:xfrm>
        </p:spPr>
        <p:txBody>
          <a:bodyPr/>
          <a:lstStyle/>
          <a:p>
            <a:pPr marL="0" indent="0">
              <a:buNone/>
            </a:pPr>
            <a:r>
              <a:rPr lang="en-US" sz="2800" dirty="0"/>
              <a:t>IPF patients from tertiary care database (N=272)</a:t>
            </a:r>
          </a:p>
          <a:p>
            <a:pPr marL="0" indent="0">
              <a:buNone/>
            </a:pPr>
            <a:endParaRPr lang="en-US" sz="2800" dirty="0"/>
          </a:p>
          <a:p>
            <a:pPr marL="0" indent="0">
              <a:buNone/>
            </a:pPr>
            <a:r>
              <a:rPr lang="en-US" sz="2800" dirty="0"/>
              <a:t>Mean number of comorbidities per patient was 2.68</a:t>
            </a:r>
          </a:p>
          <a:p>
            <a:pPr marL="0" indent="0">
              <a:buNone/>
            </a:pPr>
            <a:endParaRPr lang="en-US" sz="2800" dirty="0"/>
          </a:p>
          <a:p>
            <a:pPr marL="0" indent="0">
              <a:buNone/>
            </a:pPr>
            <a:r>
              <a:rPr lang="en-US" sz="2800" dirty="0"/>
              <a:t>Median survival decreased from 66 months with no reported comorbidities </a:t>
            </a:r>
            <a:r>
              <a:rPr lang="en-US" sz="2800"/>
              <a:t>to 12 </a:t>
            </a:r>
            <a:r>
              <a:rPr lang="en-US" sz="2800" dirty="0"/>
              <a:t>months with 6 reported comorbidities.</a:t>
            </a:r>
          </a:p>
          <a:p>
            <a:pPr marL="0" indent="0">
              <a:buNone/>
            </a:pPr>
            <a:endParaRPr lang="en-US" sz="2800" dirty="0"/>
          </a:p>
        </p:txBody>
      </p:sp>
      <p:sp>
        <p:nvSpPr>
          <p:cNvPr id="4" name="Text Placeholder 3">
            <a:extLst>
              <a:ext uri="{FF2B5EF4-FFF2-40B4-BE49-F238E27FC236}">
                <a16:creationId xmlns:a16="http://schemas.microsoft.com/office/drawing/2014/main" id="{FB69C99E-A292-4F24-8701-56C736B10193}"/>
              </a:ext>
            </a:extLst>
          </p:cNvPr>
          <p:cNvSpPr>
            <a:spLocks noGrp="1"/>
          </p:cNvSpPr>
          <p:nvPr>
            <p:ph type="body" sz="quarter" idx="10"/>
          </p:nvPr>
        </p:nvSpPr>
        <p:spPr/>
        <p:txBody>
          <a:bodyPr/>
          <a:lstStyle/>
          <a:p>
            <a:r>
              <a:rPr lang="en-US" dirty="0" err="1"/>
              <a:t>Kreuter</a:t>
            </a:r>
            <a:r>
              <a:rPr lang="en-US" dirty="0"/>
              <a:t> M, et al. </a:t>
            </a:r>
            <a:r>
              <a:rPr lang="en-US" i="1" dirty="0"/>
              <a:t>PLOS One</a:t>
            </a:r>
            <a:r>
              <a:rPr lang="en-US" i="1"/>
              <a:t>.</a:t>
            </a:r>
            <a:r>
              <a:rPr lang="en-US"/>
              <a:t> 2016;11(3):e0151425</a:t>
            </a:r>
            <a:r>
              <a:rPr lang="en-US" dirty="0"/>
              <a:t>.</a:t>
            </a:r>
          </a:p>
        </p:txBody>
      </p:sp>
      <p:pic>
        <p:nvPicPr>
          <p:cNvPr id="7" name="Picture 6">
            <a:extLst>
              <a:ext uri="{FF2B5EF4-FFF2-40B4-BE49-F238E27FC236}">
                <a16:creationId xmlns:a16="http://schemas.microsoft.com/office/drawing/2014/main" id="{149E6D1D-76E9-48B1-AB8B-3011523B7F37}"/>
              </a:ext>
            </a:extLst>
          </p:cNvPr>
          <p:cNvPicPr>
            <a:picLocks noChangeAspect="1"/>
          </p:cNvPicPr>
          <p:nvPr/>
        </p:nvPicPr>
        <p:blipFill>
          <a:blip r:embed="rId3"/>
          <a:stretch>
            <a:fillRect/>
          </a:stretch>
        </p:blipFill>
        <p:spPr>
          <a:xfrm>
            <a:off x="5382761" y="1342498"/>
            <a:ext cx="6592837" cy="431902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CE85BED8-C1DF-45D9-AFE6-7BA9E2BDD320}"/>
              </a:ext>
            </a:extLst>
          </p:cNvPr>
          <p:cNvSpPr>
            <a:spLocks noChangeArrowheads="1"/>
          </p:cNvSpPr>
          <p:nvPr/>
        </p:nvSpPr>
        <p:spPr bwMode="auto">
          <a:xfrm>
            <a:off x="11015203" y="4820650"/>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a:spcBef>
                <a:spcPct val="0"/>
              </a:spcBef>
              <a:buClrTx/>
              <a:buSzTx/>
              <a:buFontTx/>
              <a:buNone/>
            </a:pPr>
            <a:r>
              <a:rPr lang="en-US" altLang="en-US" sz="1600" dirty="0">
                <a:solidFill>
                  <a:schemeClr val="tx1">
                    <a:lumMod val="85000"/>
                    <a:lumOff val="15000"/>
                  </a:schemeClr>
                </a:solidFill>
                <a:latin typeface="+mn-lt"/>
                <a:sym typeface="Helvetica" panose="020B0604020202020204" pitchFamily="34" charset="0"/>
              </a:rPr>
              <a:t>*</a:t>
            </a:r>
            <a:r>
              <a:rPr lang="en-US" altLang="en-US" sz="1600" i="1" dirty="0">
                <a:solidFill>
                  <a:schemeClr val="tx1">
                    <a:lumMod val="85000"/>
                    <a:lumOff val="15000"/>
                  </a:schemeClr>
                </a:solidFill>
                <a:latin typeface="+mn-lt"/>
                <a:sym typeface="Helvetica" panose="020B0604020202020204" pitchFamily="34" charset="0"/>
              </a:rPr>
              <a:t>P</a:t>
            </a:r>
            <a:r>
              <a:rPr lang="en-US" altLang="en-US" sz="1600" dirty="0">
                <a:solidFill>
                  <a:schemeClr val="tx1">
                    <a:lumMod val="85000"/>
                    <a:lumOff val="15000"/>
                  </a:schemeClr>
                </a:solidFill>
                <a:latin typeface="+mn-lt"/>
                <a:sym typeface="Helvetica" panose="020B0604020202020204" pitchFamily="34" charset="0"/>
              </a:rPr>
              <a:t>&lt;0.05</a:t>
            </a:r>
          </a:p>
        </p:txBody>
      </p:sp>
    </p:spTree>
    <p:extLst>
      <p:ext uri="{BB962C8B-B14F-4D97-AF65-F5344CB8AC3E}">
        <p14:creationId xmlns:p14="http://schemas.microsoft.com/office/powerpoint/2010/main" val="1855491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E4DA-131D-4A8B-89EF-21170AA06A04}"/>
              </a:ext>
            </a:extLst>
          </p:cNvPr>
          <p:cNvSpPr>
            <a:spLocks noGrp="1"/>
          </p:cNvSpPr>
          <p:nvPr>
            <p:ph type="title"/>
          </p:nvPr>
        </p:nvSpPr>
        <p:spPr/>
        <p:txBody>
          <a:bodyPr>
            <a:normAutofit fontScale="90000"/>
          </a:bodyPr>
          <a:lstStyle/>
          <a:p>
            <a:r>
              <a:rPr lang="en-US" dirty="0"/>
              <a:t>Baseline Desaturation on 6-Minute Walking Test Predicts Decreased Survival in IPF</a:t>
            </a:r>
          </a:p>
        </p:txBody>
      </p:sp>
      <p:sp>
        <p:nvSpPr>
          <p:cNvPr id="4" name="Text Placeholder 3">
            <a:extLst>
              <a:ext uri="{FF2B5EF4-FFF2-40B4-BE49-F238E27FC236}">
                <a16:creationId xmlns:a16="http://schemas.microsoft.com/office/drawing/2014/main" id="{11467E53-D6DD-4071-B9E6-40FCAA4B9912}"/>
              </a:ext>
            </a:extLst>
          </p:cNvPr>
          <p:cNvSpPr>
            <a:spLocks noGrp="1"/>
          </p:cNvSpPr>
          <p:nvPr>
            <p:ph type="body" sz="quarter" idx="10"/>
          </p:nvPr>
        </p:nvSpPr>
        <p:spPr/>
        <p:txBody>
          <a:bodyPr/>
          <a:lstStyle/>
          <a:p>
            <a:r>
              <a:rPr lang="en-US" dirty="0"/>
              <a:t>Lama VN, et al. </a:t>
            </a:r>
            <a:r>
              <a:rPr lang="en-US" i="1" dirty="0"/>
              <a:t>Am J Respir </a:t>
            </a:r>
            <a:r>
              <a:rPr lang="en-US" i="1" dirty="0" err="1"/>
              <a:t>Crit</a:t>
            </a:r>
            <a:r>
              <a:rPr lang="en-US" i="1" dirty="0"/>
              <a:t> Care Med.</a:t>
            </a:r>
            <a:r>
              <a:rPr lang="en-US" dirty="0"/>
              <a:t> 2003;168:1084-1090.</a:t>
            </a:r>
          </a:p>
        </p:txBody>
      </p:sp>
      <p:sp>
        <p:nvSpPr>
          <p:cNvPr id="81" name="Text Box 4">
            <a:extLst>
              <a:ext uri="{FF2B5EF4-FFF2-40B4-BE49-F238E27FC236}">
                <a16:creationId xmlns:a16="http://schemas.microsoft.com/office/drawing/2014/main" id="{B30F7C74-DE81-472E-BDC5-549E5E8D48EB}"/>
              </a:ext>
            </a:extLst>
          </p:cNvPr>
          <p:cNvSpPr txBox="1">
            <a:spLocks noChangeArrowheads="1"/>
          </p:cNvSpPr>
          <p:nvPr/>
        </p:nvSpPr>
        <p:spPr bwMode="auto">
          <a:xfrm>
            <a:off x="2776464" y="4630103"/>
            <a:ext cx="454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a:t>
            </a:r>
          </a:p>
        </p:txBody>
      </p:sp>
      <p:sp>
        <p:nvSpPr>
          <p:cNvPr id="82" name="Text Box 5">
            <a:extLst>
              <a:ext uri="{FF2B5EF4-FFF2-40B4-BE49-F238E27FC236}">
                <a16:creationId xmlns:a16="http://schemas.microsoft.com/office/drawing/2014/main" id="{65E1009A-16DA-47F1-8A88-D2FE77BC14C0}"/>
              </a:ext>
            </a:extLst>
          </p:cNvPr>
          <p:cNvSpPr txBox="1">
            <a:spLocks noChangeArrowheads="1"/>
          </p:cNvSpPr>
          <p:nvPr/>
        </p:nvSpPr>
        <p:spPr bwMode="auto">
          <a:xfrm>
            <a:off x="3590852" y="4641215"/>
            <a:ext cx="4524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a:solidFill>
                  <a:schemeClr val="tx1">
                    <a:lumMod val="85000"/>
                    <a:lumOff val="15000"/>
                  </a:schemeClr>
                </a:solidFill>
                <a:latin typeface="+mj-lt"/>
              </a:rPr>
              <a:t>1</a:t>
            </a:r>
            <a:endParaRPr lang="en-US" sz="1400" dirty="0">
              <a:solidFill>
                <a:schemeClr val="tx1">
                  <a:lumMod val="85000"/>
                  <a:lumOff val="15000"/>
                </a:schemeClr>
              </a:solidFill>
              <a:latin typeface="+mj-lt"/>
            </a:endParaRPr>
          </a:p>
        </p:txBody>
      </p:sp>
      <p:sp>
        <p:nvSpPr>
          <p:cNvPr id="83" name="Text Box 6">
            <a:extLst>
              <a:ext uri="{FF2B5EF4-FFF2-40B4-BE49-F238E27FC236}">
                <a16:creationId xmlns:a16="http://schemas.microsoft.com/office/drawing/2014/main" id="{BC3781FF-D882-433C-AF85-4FF36A765C0E}"/>
              </a:ext>
            </a:extLst>
          </p:cNvPr>
          <p:cNvSpPr txBox="1">
            <a:spLocks noChangeArrowheads="1"/>
          </p:cNvSpPr>
          <p:nvPr/>
        </p:nvSpPr>
        <p:spPr bwMode="auto">
          <a:xfrm>
            <a:off x="4498902" y="4634865"/>
            <a:ext cx="4524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2</a:t>
            </a:r>
          </a:p>
        </p:txBody>
      </p:sp>
      <p:sp>
        <p:nvSpPr>
          <p:cNvPr id="84" name="Text Box 7">
            <a:extLst>
              <a:ext uri="{FF2B5EF4-FFF2-40B4-BE49-F238E27FC236}">
                <a16:creationId xmlns:a16="http://schemas.microsoft.com/office/drawing/2014/main" id="{06AB882B-126D-4402-A557-715EB3E551E7}"/>
              </a:ext>
            </a:extLst>
          </p:cNvPr>
          <p:cNvSpPr txBox="1">
            <a:spLocks noChangeArrowheads="1"/>
          </p:cNvSpPr>
          <p:nvPr/>
        </p:nvSpPr>
        <p:spPr bwMode="auto">
          <a:xfrm>
            <a:off x="5395838" y="4641215"/>
            <a:ext cx="45243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3</a:t>
            </a:r>
          </a:p>
        </p:txBody>
      </p:sp>
      <p:sp>
        <p:nvSpPr>
          <p:cNvPr id="85" name="Text Box 8">
            <a:extLst>
              <a:ext uri="{FF2B5EF4-FFF2-40B4-BE49-F238E27FC236}">
                <a16:creationId xmlns:a16="http://schemas.microsoft.com/office/drawing/2014/main" id="{C8F6D4BB-F242-4615-BCC1-83F6F56F6D66}"/>
              </a:ext>
            </a:extLst>
          </p:cNvPr>
          <p:cNvSpPr txBox="1">
            <a:spLocks noChangeArrowheads="1"/>
          </p:cNvSpPr>
          <p:nvPr/>
        </p:nvSpPr>
        <p:spPr bwMode="auto">
          <a:xfrm>
            <a:off x="6281664" y="4641215"/>
            <a:ext cx="4540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4</a:t>
            </a:r>
          </a:p>
        </p:txBody>
      </p:sp>
      <p:sp>
        <p:nvSpPr>
          <p:cNvPr id="86" name="Text Box 9">
            <a:extLst>
              <a:ext uri="{FF2B5EF4-FFF2-40B4-BE49-F238E27FC236}">
                <a16:creationId xmlns:a16="http://schemas.microsoft.com/office/drawing/2014/main" id="{13D026A8-BD1F-46A8-B960-427A1470ACDD}"/>
              </a:ext>
            </a:extLst>
          </p:cNvPr>
          <p:cNvSpPr txBox="1">
            <a:spLocks noChangeArrowheads="1"/>
          </p:cNvSpPr>
          <p:nvPr/>
        </p:nvSpPr>
        <p:spPr bwMode="auto">
          <a:xfrm>
            <a:off x="7184952" y="4645978"/>
            <a:ext cx="452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5</a:t>
            </a:r>
          </a:p>
        </p:txBody>
      </p:sp>
      <p:sp>
        <p:nvSpPr>
          <p:cNvPr id="87" name="Line 10">
            <a:extLst>
              <a:ext uri="{FF2B5EF4-FFF2-40B4-BE49-F238E27FC236}">
                <a16:creationId xmlns:a16="http://schemas.microsoft.com/office/drawing/2014/main" id="{7A2408F0-EB9B-4FE2-8788-41B1A8495166}"/>
              </a:ext>
            </a:extLst>
          </p:cNvPr>
          <p:cNvSpPr>
            <a:spLocks noChangeShapeType="1"/>
          </p:cNvSpPr>
          <p:nvPr/>
        </p:nvSpPr>
        <p:spPr bwMode="auto">
          <a:xfrm>
            <a:off x="7484988" y="4538028"/>
            <a:ext cx="0" cy="10001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8" name="Line 11">
            <a:extLst>
              <a:ext uri="{FF2B5EF4-FFF2-40B4-BE49-F238E27FC236}">
                <a16:creationId xmlns:a16="http://schemas.microsoft.com/office/drawing/2014/main" id="{B4C23346-F770-49A8-A3E1-D3C11C30EFAC}"/>
              </a:ext>
            </a:extLst>
          </p:cNvPr>
          <p:cNvSpPr>
            <a:spLocks noChangeShapeType="1"/>
          </p:cNvSpPr>
          <p:nvPr/>
        </p:nvSpPr>
        <p:spPr bwMode="auto">
          <a:xfrm>
            <a:off x="6583288" y="4544378"/>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9" name="Line 12">
            <a:extLst>
              <a:ext uri="{FF2B5EF4-FFF2-40B4-BE49-F238E27FC236}">
                <a16:creationId xmlns:a16="http://schemas.microsoft.com/office/drawing/2014/main" id="{E3468FA6-3567-42B4-943A-419F508DF402}"/>
              </a:ext>
            </a:extLst>
          </p:cNvPr>
          <p:cNvSpPr>
            <a:spLocks noChangeShapeType="1"/>
          </p:cNvSpPr>
          <p:nvPr/>
        </p:nvSpPr>
        <p:spPr bwMode="auto">
          <a:xfrm>
            <a:off x="5702226" y="4544378"/>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0" name="Line 13">
            <a:extLst>
              <a:ext uri="{FF2B5EF4-FFF2-40B4-BE49-F238E27FC236}">
                <a16:creationId xmlns:a16="http://schemas.microsoft.com/office/drawing/2014/main" id="{1ADA7ACA-C4F3-47EB-9B49-2BCD2DC6850B}"/>
              </a:ext>
            </a:extLst>
          </p:cNvPr>
          <p:cNvSpPr>
            <a:spLocks noChangeShapeType="1"/>
          </p:cNvSpPr>
          <p:nvPr/>
        </p:nvSpPr>
        <p:spPr bwMode="auto">
          <a:xfrm>
            <a:off x="4794176" y="4544378"/>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1" name="Line 14">
            <a:extLst>
              <a:ext uri="{FF2B5EF4-FFF2-40B4-BE49-F238E27FC236}">
                <a16:creationId xmlns:a16="http://schemas.microsoft.com/office/drawing/2014/main" id="{D3FB6F76-2BFF-4D90-B019-60266B1E1D4B}"/>
              </a:ext>
            </a:extLst>
          </p:cNvPr>
          <p:cNvSpPr>
            <a:spLocks noChangeShapeType="1"/>
          </p:cNvSpPr>
          <p:nvPr/>
        </p:nvSpPr>
        <p:spPr bwMode="auto">
          <a:xfrm>
            <a:off x="3892476" y="4544378"/>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2" name="Text Box 15">
            <a:extLst>
              <a:ext uri="{FF2B5EF4-FFF2-40B4-BE49-F238E27FC236}">
                <a16:creationId xmlns:a16="http://schemas.microsoft.com/office/drawing/2014/main" id="{26C25815-8E77-4523-A3B6-058BB07670F6}"/>
              </a:ext>
            </a:extLst>
          </p:cNvPr>
          <p:cNvSpPr txBox="1">
            <a:spLocks noChangeArrowheads="1"/>
          </p:cNvSpPr>
          <p:nvPr/>
        </p:nvSpPr>
        <p:spPr bwMode="auto">
          <a:xfrm>
            <a:off x="2338948" y="4241166"/>
            <a:ext cx="6175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0.0</a:t>
            </a:r>
          </a:p>
        </p:txBody>
      </p:sp>
      <p:sp>
        <p:nvSpPr>
          <p:cNvPr id="93" name="Text Box 16">
            <a:extLst>
              <a:ext uri="{FF2B5EF4-FFF2-40B4-BE49-F238E27FC236}">
                <a16:creationId xmlns:a16="http://schemas.microsoft.com/office/drawing/2014/main" id="{44E49B58-D2C2-4C0D-9379-23F134C493FE}"/>
              </a:ext>
            </a:extLst>
          </p:cNvPr>
          <p:cNvSpPr txBox="1">
            <a:spLocks noChangeArrowheads="1"/>
          </p:cNvSpPr>
          <p:nvPr/>
        </p:nvSpPr>
        <p:spPr bwMode="auto">
          <a:xfrm>
            <a:off x="2332599" y="3715703"/>
            <a:ext cx="619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0.2</a:t>
            </a:r>
          </a:p>
        </p:txBody>
      </p:sp>
      <p:sp>
        <p:nvSpPr>
          <p:cNvPr id="94" name="Line 17">
            <a:extLst>
              <a:ext uri="{FF2B5EF4-FFF2-40B4-BE49-F238E27FC236}">
                <a16:creationId xmlns:a16="http://schemas.microsoft.com/office/drawing/2014/main" id="{76B721DC-1E49-41A6-BE98-7F2023727BC7}"/>
              </a:ext>
            </a:extLst>
          </p:cNvPr>
          <p:cNvSpPr>
            <a:spLocks noChangeShapeType="1"/>
          </p:cNvSpPr>
          <p:nvPr/>
        </p:nvSpPr>
        <p:spPr bwMode="auto">
          <a:xfrm flipH="1">
            <a:off x="2922513" y="4407852"/>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5" name="Line 18">
            <a:extLst>
              <a:ext uri="{FF2B5EF4-FFF2-40B4-BE49-F238E27FC236}">
                <a16:creationId xmlns:a16="http://schemas.microsoft.com/office/drawing/2014/main" id="{78CA8C7A-5897-482F-A855-045D33E89856}"/>
              </a:ext>
            </a:extLst>
          </p:cNvPr>
          <p:cNvSpPr>
            <a:spLocks noChangeShapeType="1"/>
          </p:cNvSpPr>
          <p:nvPr/>
        </p:nvSpPr>
        <p:spPr bwMode="auto">
          <a:xfrm flipH="1">
            <a:off x="2917751" y="3883977"/>
            <a:ext cx="11271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6" name="Line 19">
            <a:extLst>
              <a:ext uri="{FF2B5EF4-FFF2-40B4-BE49-F238E27FC236}">
                <a16:creationId xmlns:a16="http://schemas.microsoft.com/office/drawing/2014/main" id="{E82CB1C3-AC4E-4927-BA22-1B88E9BAC17F}"/>
              </a:ext>
            </a:extLst>
          </p:cNvPr>
          <p:cNvSpPr>
            <a:spLocks noChangeShapeType="1"/>
          </p:cNvSpPr>
          <p:nvPr/>
        </p:nvSpPr>
        <p:spPr bwMode="auto">
          <a:xfrm flipH="1">
            <a:off x="2917751" y="3358515"/>
            <a:ext cx="11271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7" name="Line 20">
            <a:extLst>
              <a:ext uri="{FF2B5EF4-FFF2-40B4-BE49-F238E27FC236}">
                <a16:creationId xmlns:a16="http://schemas.microsoft.com/office/drawing/2014/main" id="{2D5DAA3E-71ED-4906-9D5C-083A280DA2B4}"/>
              </a:ext>
            </a:extLst>
          </p:cNvPr>
          <p:cNvSpPr>
            <a:spLocks noChangeShapeType="1"/>
          </p:cNvSpPr>
          <p:nvPr/>
        </p:nvSpPr>
        <p:spPr bwMode="auto">
          <a:xfrm flipH="1">
            <a:off x="2917751" y="2828290"/>
            <a:ext cx="11271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8" name="Line 21">
            <a:extLst>
              <a:ext uri="{FF2B5EF4-FFF2-40B4-BE49-F238E27FC236}">
                <a16:creationId xmlns:a16="http://schemas.microsoft.com/office/drawing/2014/main" id="{DF5944F0-F7FF-4071-B090-49BA26B1815E}"/>
              </a:ext>
            </a:extLst>
          </p:cNvPr>
          <p:cNvSpPr>
            <a:spLocks noChangeShapeType="1"/>
          </p:cNvSpPr>
          <p:nvPr/>
        </p:nvSpPr>
        <p:spPr bwMode="auto">
          <a:xfrm flipH="1">
            <a:off x="2917751" y="2298065"/>
            <a:ext cx="11271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9" name="Line 22">
            <a:extLst>
              <a:ext uri="{FF2B5EF4-FFF2-40B4-BE49-F238E27FC236}">
                <a16:creationId xmlns:a16="http://schemas.microsoft.com/office/drawing/2014/main" id="{40A11DE7-35E6-48CF-8532-9DD415864FAC}"/>
              </a:ext>
            </a:extLst>
          </p:cNvPr>
          <p:cNvSpPr>
            <a:spLocks noChangeShapeType="1"/>
          </p:cNvSpPr>
          <p:nvPr/>
        </p:nvSpPr>
        <p:spPr bwMode="auto">
          <a:xfrm flipH="1">
            <a:off x="2917751" y="1772602"/>
            <a:ext cx="11271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00" name="Text Box 23">
            <a:extLst>
              <a:ext uri="{FF2B5EF4-FFF2-40B4-BE49-F238E27FC236}">
                <a16:creationId xmlns:a16="http://schemas.microsoft.com/office/drawing/2014/main" id="{A57AF369-54CB-4657-8E80-80138DB8A279}"/>
              </a:ext>
            </a:extLst>
          </p:cNvPr>
          <p:cNvSpPr txBox="1">
            <a:spLocks noChangeArrowheads="1"/>
          </p:cNvSpPr>
          <p:nvPr/>
        </p:nvSpPr>
        <p:spPr bwMode="auto">
          <a:xfrm>
            <a:off x="2338948" y="3174365"/>
            <a:ext cx="61753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0.4</a:t>
            </a:r>
          </a:p>
        </p:txBody>
      </p:sp>
      <p:sp>
        <p:nvSpPr>
          <p:cNvPr id="101" name="Text Box 24">
            <a:extLst>
              <a:ext uri="{FF2B5EF4-FFF2-40B4-BE49-F238E27FC236}">
                <a16:creationId xmlns:a16="http://schemas.microsoft.com/office/drawing/2014/main" id="{168F06C6-BF03-4033-8F7A-140F51598AD0}"/>
              </a:ext>
            </a:extLst>
          </p:cNvPr>
          <p:cNvSpPr txBox="1">
            <a:spLocks noChangeArrowheads="1"/>
          </p:cNvSpPr>
          <p:nvPr/>
        </p:nvSpPr>
        <p:spPr bwMode="auto">
          <a:xfrm>
            <a:off x="2348474" y="2644140"/>
            <a:ext cx="6191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0.6</a:t>
            </a:r>
          </a:p>
        </p:txBody>
      </p:sp>
      <p:sp>
        <p:nvSpPr>
          <p:cNvPr id="102" name="Text Box 25">
            <a:extLst>
              <a:ext uri="{FF2B5EF4-FFF2-40B4-BE49-F238E27FC236}">
                <a16:creationId xmlns:a16="http://schemas.microsoft.com/office/drawing/2014/main" id="{14A48383-CFF5-48D2-96A9-B97D4E53AD57}"/>
              </a:ext>
            </a:extLst>
          </p:cNvPr>
          <p:cNvSpPr txBox="1">
            <a:spLocks noChangeArrowheads="1"/>
          </p:cNvSpPr>
          <p:nvPr/>
        </p:nvSpPr>
        <p:spPr bwMode="auto">
          <a:xfrm>
            <a:off x="2348474" y="2123440"/>
            <a:ext cx="6191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dirty="0">
                <a:solidFill>
                  <a:schemeClr val="tx1">
                    <a:lumMod val="85000"/>
                    <a:lumOff val="15000"/>
                  </a:schemeClr>
                </a:solidFill>
                <a:latin typeface="+mj-lt"/>
              </a:rPr>
              <a:t>0.8</a:t>
            </a:r>
          </a:p>
        </p:txBody>
      </p:sp>
      <p:sp>
        <p:nvSpPr>
          <p:cNvPr id="103" name="Text Box 26">
            <a:extLst>
              <a:ext uri="{FF2B5EF4-FFF2-40B4-BE49-F238E27FC236}">
                <a16:creationId xmlns:a16="http://schemas.microsoft.com/office/drawing/2014/main" id="{A8664707-5095-4AE5-9BEB-B2EE277DF801}"/>
              </a:ext>
            </a:extLst>
          </p:cNvPr>
          <p:cNvSpPr txBox="1">
            <a:spLocks noChangeArrowheads="1"/>
          </p:cNvSpPr>
          <p:nvPr/>
        </p:nvSpPr>
        <p:spPr bwMode="auto">
          <a:xfrm>
            <a:off x="2348474" y="1604328"/>
            <a:ext cx="6191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r" eaLnBrk="1" hangingPunct="1">
              <a:spcBef>
                <a:spcPct val="50000"/>
              </a:spcBef>
            </a:pPr>
            <a:r>
              <a:rPr lang="en-US" sz="1400">
                <a:solidFill>
                  <a:schemeClr val="tx1">
                    <a:lumMod val="85000"/>
                    <a:lumOff val="15000"/>
                  </a:schemeClr>
                </a:solidFill>
                <a:latin typeface="+mj-lt"/>
              </a:rPr>
              <a:t>1.0</a:t>
            </a:r>
            <a:endParaRPr lang="en-US" sz="1400" dirty="0">
              <a:solidFill>
                <a:schemeClr val="tx1">
                  <a:lumMod val="85000"/>
                  <a:lumOff val="15000"/>
                </a:schemeClr>
              </a:solidFill>
              <a:latin typeface="+mj-lt"/>
            </a:endParaRPr>
          </a:p>
        </p:txBody>
      </p:sp>
      <p:sp>
        <p:nvSpPr>
          <p:cNvPr id="104" name="Freeform 27">
            <a:extLst>
              <a:ext uri="{FF2B5EF4-FFF2-40B4-BE49-F238E27FC236}">
                <a16:creationId xmlns:a16="http://schemas.microsoft.com/office/drawing/2014/main" id="{21CF5893-5325-4070-A23C-DC18EB235719}"/>
              </a:ext>
            </a:extLst>
          </p:cNvPr>
          <p:cNvSpPr>
            <a:spLocks/>
          </p:cNvSpPr>
          <p:nvPr/>
        </p:nvSpPr>
        <p:spPr bwMode="auto">
          <a:xfrm>
            <a:off x="3035226" y="1772603"/>
            <a:ext cx="4189412" cy="2093913"/>
          </a:xfrm>
          <a:custGeom>
            <a:avLst/>
            <a:gdLst>
              <a:gd name="T0" fmla="*/ 0 w 2424"/>
              <a:gd name="T1" fmla="*/ 0 h 1208"/>
              <a:gd name="T2" fmla="*/ 2147483647 w 2424"/>
              <a:gd name="T3" fmla="*/ 0 h 1208"/>
              <a:gd name="T4" fmla="*/ 2147483647 w 2424"/>
              <a:gd name="T5" fmla="*/ 2147483647 h 1208"/>
              <a:gd name="T6" fmla="*/ 2147483647 w 2424"/>
              <a:gd name="T7" fmla="*/ 2147483647 h 1208"/>
              <a:gd name="T8" fmla="*/ 2147483647 w 2424"/>
              <a:gd name="T9" fmla="*/ 2147483647 h 1208"/>
              <a:gd name="T10" fmla="*/ 2147483647 w 2424"/>
              <a:gd name="T11" fmla="*/ 2147483647 h 1208"/>
              <a:gd name="T12" fmla="*/ 2147483647 w 2424"/>
              <a:gd name="T13" fmla="*/ 2147483647 h 1208"/>
              <a:gd name="T14" fmla="*/ 2147483647 w 2424"/>
              <a:gd name="T15" fmla="*/ 2147483647 h 1208"/>
              <a:gd name="T16" fmla="*/ 2147483647 w 2424"/>
              <a:gd name="T17" fmla="*/ 2147483647 h 1208"/>
              <a:gd name="T18" fmla="*/ 2147483647 w 2424"/>
              <a:gd name="T19" fmla="*/ 2147483647 h 1208"/>
              <a:gd name="T20" fmla="*/ 2147483647 w 2424"/>
              <a:gd name="T21" fmla="*/ 2147483647 h 1208"/>
              <a:gd name="T22" fmla="*/ 2147483647 w 2424"/>
              <a:gd name="T23" fmla="*/ 2147483647 h 1208"/>
              <a:gd name="T24" fmla="*/ 2147483647 w 2424"/>
              <a:gd name="T25" fmla="*/ 2147483647 h 1208"/>
              <a:gd name="T26" fmla="*/ 2147483647 w 2424"/>
              <a:gd name="T27" fmla="*/ 2147483647 h 1208"/>
              <a:gd name="T28" fmla="*/ 2147483647 w 2424"/>
              <a:gd name="T29" fmla="*/ 2147483647 h 1208"/>
              <a:gd name="T30" fmla="*/ 2147483647 w 2424"/>
              <a:gd name="T31" fmla="*/ 2147483647 h 1208"/>
              <a:gd name="T32" fmla="*/ 2147483647 w 2424"/>
              <a:gd name="T33" fmla="*/ 2147483647 h 1208"/>
              <a:gd name="T34" fmla="*/ 2147483647 w 2424"/>
              <a:gd name="T35" fmla="*/ 2147483647 h 1208"/>
              <a:gd name="T36" fmla="*/ 2147483647 w 2424"/>
              <a:gd name="T37" fmla="*/ 2147483647 h 1208"/>
              <a:gd name="T38" fmla="*/ 2147483647 w 2424"/>
              <a:gd name="T39" fmla="*/ 2147483647 h 1208"/>
              <a:gd name="T40" fmla="*/ 2147483647 w 2424"/>
              <a:gd name="T41" fmla="*/ 2147483647 h 1208"/>
              <a:gd name="T42" fmla="*/ 2147483647 w 2424"/>
              <a:gd name="T43" fmla="*/ 2147483647 h 1208"/>
              <a:gd name="T44" fmla="*/ 2147483647 w 2424"/>
              <a:gd name="T45" fmla="*/ 2147483647 h 1208"/>
              <a:gd name="T46" fmla="*/ 2147483647 w 2424"/>
              <a:gd name="T47" fmla="*/ 2147483647 h 1208"/>
              <a:gd name="T48" fmla="*/ 2147483647 w 2424"/>
              <a:gd name="T49" fmla="*/ 2147483647 h 1208"/>
              <a:gd name="T50" fmla="*/ 2147483647 w 2424"/>
              <a:gd name="T51" fmla="*/ 2147483647 h 1208"/>
              <a:gd name="T52" fmla="*/ 2147483647 w 2424"/>
              <a:gd name="T53" fmla="*/ 2147483647 h 1208"/>
              <a:gd name="T54" fmla="*/ 2147483647 w 2424"/>
              <a:gd name="T55" fmla="*/ 2147483647 h 1208"/>
              <a:gd name="T56" fmla="*/ 2147483647 w 2424"/>
              <a:gd name="T57" fmla="*/ 2147483647 h 1208"/>
              <a:gd name="T58" fmla="*/ 2147483647 w 2424"/>
              <a:gd name="T59" fmla="*/ 2147483647 h 1208"/>
              <a:gd name="T60" fmla="*/ 2147483647 w 2424"/>
              <a:gd name="T61" fmla="*/ 2147483647 h 1208"/>
              <a:gd name="T62" fmla="*/ 2147483647 w 2424"/>
              <a:gd name="T63" fmla="*/ 2147483647 h 1208"/>
              <a:gd name="T64" fmla="*/ 2147483647 w 2424"/>
              <a:gd name="T65" fmla="*/ 2147483647 h 1208"/>
              <a:gd name="T66" fmla="*/ 2147483647 w 2424"/>
              <a:gd name="T67" fmla="*/ 2147483647 h 1208"/>
              <a:gd name="T68" fmla="*/ 2147483647 w 2424"/>
              <a:gd name="T69" fmla="*/ 2147483647 h 1208"/>
              <a:gd name="T70" fmla="*/ 2147483647 w 2424"/>
              <a:gd name="T71" fmla="*/ 2147483647 h 1208"/>
              <a:gd name="T72" fmla="*/ 2147483647 w 2424"/>
              <a:gd name="T73" fmla="*/ 2147483647 h 1208"/>
              <a:gd name="T74" fmla="*/ 2147483647 w 2424"/>
              <a:gd name="T75" fmla="*/ 2147483647 h 1208"/>
              <a:gd name="T76" fmla="*/ 2147483647 w 2424"/>
              <a:gd name="T77" fmla="*/ 2147483647 h 1208"/>
              <a:gd name="T78" fmla="*/ 2147483647 w 2424"/>
              <a:gd name="T79" fmla="*/ 2147483647 h 1208"/>
              <a:gd name="T80" fmla="*/ 2147483647 w 2424"/>
              <a:gd name="T81" fmla="*/ 2147483647 h 1208"/>
              <a:gd name="T82" fmla="*/ 2147483647 w 2424"/>
              <a:gd name="T83" fmla="*/ 2147483647 h 1208"/>
              <a:gd name="T84" fmla="*/ 2147483647 w 2424"/>
              <a:gd name="T85" fmla="*/ 2147483647 h 12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24"/>
              <a:gd name="T130" fmla="*/ 0 h 1208"/>
              <a:gd name="T131" fmla="*/ 2424 w 2424"/>
              <a:gd name="T132" fmla="*/ 1208 h 12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24" h="1208">
                <a:moveTo>
                  <a:pt x="0" y="0"/>
                </a:moveTo>
                <a:lnTo>
                  <a:pt x="72" y="0"/>
                </a:lnTo>
                <a:lnTo>
                  <a:pt x="72" y="36"/>
                </a:lnTo>
                <a:lnTo>
                  <a:pt x="208" y="36"/>
                </a:lnTo>
                <a:lnTo>
                  <a:pt x="208" y="84"/>
                </a:lnTo>
                <a:lnTo>
                  <a:pt x="324" y="84"/>
                </a:lnTo>
                <a:lnTo>
                  <a:pt x="324" y="180"/>
                </a:lnTo>
                <a:lnTo>
                  <a:pt x="352" y="228"/>
                </a:lnTo>
                <a:lnTo>
                  <a:pt x="444" y="228"/>
                </a:lnTo>
                <a:lnTo>
                  <a:pt x="444" y="272"/>
                </a:lnTo>
                <a:lnTo>
                  <a:pt x="496" y="272"/>
                </a:lnTo>
                <a:lnTo>
                  <a:pt x="520" y="361"/>
                </a:lnTo>
                <a:lnTo>
                  <a:pt x="545" y="368"/>
                </a:lnTo>
                <a:lnTo>
                  <a:pt x="545" y="408"/>
                </a:lnTo>
                <a:lnTo>
                  <a:pt x="660" y="408"/>
                </a:lnTo>
                <a:lnTo>
                  <a:pt x="664" y="450"/>
                </a:lnTo>
                <a:lnTo>
                  <a:pt x="708" y="453"/>
                </a:lnTo>
                <a:lnTo>
                  <a:pt x="708" y="500"/>
                </a:lnTo>
                <a:lnTo>
                  <a:pt x="772" y="500"/>
                </a:lnTo>
                <a:lnTo>
                  <a:pt x="772" y="532"/>
                </a:lnTo>
                <a:lnTo>
                  <a:pt x="828" y="532"/>
                </a:lnTo>
                <a:lnTo>
                  <a:pt x="828" y="564"/>
                </a:lnTo>
                <a:lnTo>
                  <a:pt x="860" y="564"/>
                </a:lnTo>
                <a:lnTo>
                  <a:pt x="860" y="616"/>
                </a:lnTo>
                <a:lnTo>
                  <a:pt x="960" y="616"/>
                </a:lnTo>
                <a:lnTo>
                  <a:pt x="960" y="660"/>
                </a:lnTo>
                <a:lnTo>
                  <a:pt x="1024" y="660"/>
                </a:lnTo>
                <a:lnTo>
                  <a:pt x="1024" y="704"/>
                </a:lnTo>
                <a:lnTo>
                  <a:pt x="1140" y="704"/>
                </a:lnTo>
                <a:lnTo>
                  <a:pt x="1140" y="740"/>
                </a:lnTo>
                <a:lnTo>
                  <a:pt x="1248" y="740"/>
                </a:lnTo>
                <a:lnTo>
                  <a:pt x="1248" y="800"/>
                </a:lnTo>
                <a:lnTo>
                  <a:pt x="1336" y="800"/>
                </a:lnTo>
                <a:lnTo>
                  <a:pt x="1336" y="864"/>
                </a:lnTo>
                <a:lnTo>
                  <a:pt x="1392" y="864"/>
                </a:lnTo>
                <a:lnTo>
                  <a:pt x="1392" y="924"/>
                </a:lnTo>
                <a:lnTo>
                  <a:pt x="1424" y="924"/>
                </a:lnTo>
                <a:lnTo>
                  <a:pt x="1424" y="992"/>
                </a:lnTo>
                <a:lnTo>
                  <a:pt x="2132" y="992"/>
                </a:lnTo>
                <a:lnTo>
                  <a:pt x="2132" y="1100"/>
                </a:lnTo>
                <a:lnTo>
                  <a:pt x="2192" y="1100"/>
                </a:lnTo>
                <a:lnTo>
                  <a:pt x="2192" y="1208"/>
                </a:lnTo>
                <a:lnTo>
                  <a:pt x="2424" y="1208"/>
                </a:lnTo>
              </a:path>
            </a:pathLst>
          </a:custGeom>
          <a:noFill/>
          <a:ln w="25400">
            <a:solidFill>
              <a:srgbClr val="00B0F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400" kern="0" dirty="0">
              <a:solidFill>
                <a:srgbClr val="FFFFFF"/>
              </a:solidFill>
              <a:latin typeface="+mj-lt"/>
            </a:endParaRPr>
          </a:p>
        </p:txBody>
      </p:sp>
      <p:sp>
        <p:nvSpPr>
          <p:cNvPr id="105" name="Freeform 28">
            <a:extLst>
              <a:ext uri="{FF2B5EF4-FFF2-40B4-BE49-F238E27FC236}">
                <a16:creationId xmlns:a16="http://schemas.microsoft.com/office/drawing/2014/main" id="{F921BF7B-5DF7-4B74-BCD8-07CA4E81FF00}"/>
              </a:ext>
            </a:extLst>
          </p:cNvPr>
          <p:cNvSpPr>
            <a:spLocks/>
          </p:cNvSpPr>
          <p:nvPr/>
        </p:nvSpPr>
        <p:spPr bwMode="auto">
          <a:xfrm>
            <a:off x="3035227" y="1778953"/>
            <a:ext cx="5087937" cy="1103313"/>
          </a:xfrm>
          <a:custGeom>
            <a:avLst/>
            <a:gdLst>
              <a:gd name="T0" fmla="*/ 0 w 2944"/>
              <a:gd name="T1" fmla="*/ 0 h 636"/>
              <a:gd name="T2" fmla="*/ 2147483647 w 2944"/>
              <a:gd name="T3" fmla="*/ 0 h 636"/>
              <a:gd name="T4" fmla="*/ 2147483647 w 2944"/>
              <a:gd name="T5" fmla="*/ 2147483647 h 636"/>
              <a:gd name="T6" fmla="*/ 2147483647 w 2944"/>
              <a:gd name="T7" fmla="*/ 2147483647 h 636"/>
              <a:gd name="T8" fmla="*/ 2147483647 w 2944"/>
              <a:gd name="T9" fmla="*/ 2147483647 h 636"/>
              <a:gd name="T10" fmla="*/ 2147483647 w 2944"/>
              <a:gd name="T11" fmla="*/ 2147483647 h 636"/>
              <a:gd name="T12" fmla="*/ 2147483647 w 2944"/>
              <a:gd name="T13" fmla="*/ 2147483647 h 636"/>
              <a:gd name="T14" fmla="*/ 2147483647 w 2944"/>
              <a:gd name="T15" fmla="*/ 2147483647 h 636"/>
              <a:gd name="T16" fmla="*/ 2147483647 w 2944"/>
              <a:gd name="T17" fmla="*/ 2147483647 h 636"/>
              <a:gd name="T18" fmla="*/ 2147483647 w 2944"/>
              <a:gd name="T19" fmla="*/ 2147483647 h 636"/>
              <a:gd name="T20" fmla="*/ 2147483647 w 2944"/>
              <a:gd name="T21" fmla="*/ 2147483647 h 636"/>
              <a:gd name="T22" fmla="*/ 2147483647 w 2944"/>
              <a:gd name="T23" fmla="*/ 2147483647 h 636"/>
              <a:gd name="T24" fmla="*/ 2147483647 w 2944"/>
              <a:gd name="T25" fmla="*/ 2147483647 h 636"/>
              <a:gd name="T26" fmla="*/ 2147483647 w 2944"/>
              <a:gd name="T27" fmla="*/ 2147483647 h 636"/>
              <a:gd name="T28" fmla="*/ 2147483647 w 2944"/>
              <a:gd name="T29" fmla="*/ 2147483647 h 636"/>
              <a:gd name="T30" fmla="*/ 2147483647 w 2944"/>
              <a:gd name="T31" fmla="*/ 2147483647 h 636"/>
              <a:gd name="T32" fmla="*/ 2147483647 w 2944"/>
              <a:gd name="T33" fmla="*/ 2147483647 h 636"/>
              <a:gd name="T34" fmla="*/ 2147483647 w 2944"/>
              <a:gd name="T35" fmla="*/ 2147483647 h 6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4"/>
              <a:gd name="T55" fmla="*/ 0 h 636"/>
              <a:gd name="T56" fmla="*/ 2944 w 2944"/>
              <a:gd name="T57" fmla="*/ 636 h 6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4" h="636">
                <a:moveTo>
                  <a:pt x="0" y="0"/>
                </a:moveTo>
                <a:lnTo>
                  <a:pt x="72" y="0"/>
                </a:lnTo>
                <a:lnTo>
                  <a:pt x="88" y="28"/>
                </a:lnTo>
                <a:lnTo>
                  <a:pt x="216" y="28"/>
                </a:lnTo>
                <a:lnTo>
                  <a:pt x="224" y="58"/>
                </a:lnTo>
                <a:lnTo>
                  <a:pt x="372" y="58"/>
                </a:lnTo>
                <a:lnTo>
                  <a:pt x="372" y="104"/>
                </a:lnTo>
                <a:lnTo>
                  <a:pt x="588" y="104"/>
                </a:lnTo>
                <a:lnTo>
                  <a:pt x="588" y="164"/>
                </a:lnTo>
                <a:lnTo>
                  <a:pt x="1184" y="164"/>
                </a:lnTo>
                <a:lnTo>
                  <a:pt x="1184" y="240"/>
                </a:lnTo>
                <a:lnTo>
                  <a:pt x="1228" y="240"/>
                </a:lnTo>
                <a:lnTo>
                  <a:pt x="1228" y="316"/>
                </a:lnTo>
                <a:lnTo>
                  <a:pt x="2020" y="316"/>
                </a:lnTo>
                <a:lnTo>
                  <a:pt x="2020" y="460"/>
                </a:lnTo>
                <a:lnTo>
                  <a:pt x="2124" y="460"/>
                </a:lnTo>
                <a:lnTo>
                  <a:pt x="2124" y="636"/>
                </a:lnTo>
                <a:lnTo>
                  <a:pt x="2944" y="636"/>
                </a:lnTo>
              </a:path>
            </a:pathLst>
          </a:cu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400" kern="0" dirty="0">
              <a:solidFill>
                <a:srgbClr val="FFFFFF"/>
              </a:solidFill>
              <a:latin typeface="+mj-lt"/>
            </a:endParaRPr>
          </a:p>
        </p:txBody>
      </p:sp>
      <p:sp>
        <p:nvSpPr>
          <p:cNvPr id="106" name="Line 29">
            <a:extLst>
              <a:ext uri="{FF2B5EF4-FFF2-40B4-BE49-F238E27FC236}">
                <a16:creationId xmlns:a16="http://schemas.microsoft.com/office/drawing/2014/main" id="{01894A45-B6A5-4FCC-A071-6BAF0F8579D2}"/>
              </a:ext>
            </a:extLst>
          </p:cNvPr>
          <p:cNvSpPr>
            <a:spLocks noChangeShapeType="1"/>
          </p:cNvSpPr>
          <p:nvPr/>
        </p:nvSpPr>
        <p:spPr bwMode="auto">
          <a:xfrm>
            <a:off x="6429301" y="34363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07" name="Line 30">
            <a:extLst>
              <a:ext uri="{FF2B5EF4-FFF2-40B4-BE49-F238E27FC236}">
                <a16:creationId xmlns:a16="http://schemas.microsoft.com/office/drawing/2014/main" id="{F7A3D753-312D-40F4-AB12-8875A05042EE}"/>
              </a:ext>
            </a:extLst>
          </p:cNvPr>
          <p:cNvSpPr>
            <a:spLocks noChangeShapeType="1"/>
          </p:cNvSpPr>
          <p:nvPr/>
        </p:nvSpPr>
        <p:spPr bwMode="auto">
          <a:xfrm>
            <a:off x="6180063" y="342995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08" name="Line 31">
            <a:extLst>
              <a:ext uri="{FF2B5EF4-FFF2-40B4-BE49-F238E27FC236}">
                <a16:creationId xmlns:a16="http://schemas.microsoft.com/office/drawing/2014/main" id="{40E519C8-09CA-4E41-97AE-B753FF87B110}"/>
              </a:ext>
            </a:extLst>
          </p:cNvPr>
          <p:cNvSpPr>
            <a:spLocks noChangeShapeType="1"/>
          </p:cNvSpPr>
          <p:nvPr/>
        </p:nvSpPr>
        <p:spPr bwMode="auto">
          <a:xfrm>
            <a:off x="5640313" y="34363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09" name="Line 32">
            <a:extLst>
              <a:ext uri="{FF2B5EF4-FFF2-40B4-BE49-F238E27FC236}">
                <a16:creationId xmlns:a16="http://schemas.microsoft.com/office/drawing/2014/main" id="{D80A137E-17F1-4D97-A190-0147A3E07134}"/>
              </a:ext>
            </a:extLst>
          </p:cNvPr>
          <p:cNvSpPr>
            <a:spLocks noChangeShapeType="1"/>
          </p:cNvSpPr>
          <p:nvPr/>
        </p:nvSpPr>
        <p:spPr bwMode="auto">
          <a:xfrm>
            <a:off x="5337101" y="310292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0" name="Line 33">
            <a:extLst>
              <a:ext uri="{FF2B5EF4-FFF2-40B4-BE49-F238E27FC236}">
                <a16:creationId xmlns:a16="http://schemas.microsoft.com/office/drawing/2014/main" id="{79C9307C-9269-457A-AB6C-9806EE5121ED}"/>
              </a:ext>
            </a:extLst>
          </p:cNvPr>
          <p:cNvSpPr>
            <a:spLocks noChangeShapeType="1"/>
          </p:cNvSpPr>
          <p:nvPr/>
        </p:nvSpPr>
        <p:spPr bwMode="auto">
          <a:xfrm>
            <a:off x="5102151" y="299180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1" name="Line 34">
            <a:extLst>
              <a:ext uri="{FF2B5EF4-FFF2-40B4-BE49-F238E27FC236}">
                <a16:creationId xmlns:a16="http://schemas.microsoft.com/office/drawing/2014/main" id="{03CAAA58-81DB-4F53-929E-96BBCEF6B9A9}"/>
              </a:ext>
            </a:extLst>
          </p:cNvPr>
          <p:cNvSpPr>
            <a:spLocks noChangeShapeType="1"/>
          </p:cNvSpPr>
          <p:nvPr/>
        </p:nvSpPr>
        <p:spPr bwMode="auto">
          <a:xfrm>
            <a:off x="5191051" y="2999741"/>
            <a:ext cx="0" cy="103187"/>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2" name="Line 35">
            <a:extLst>
              <a:ext uri="{FF2B5EF4-FFF2-40B4-BE49-F238E27FC236}">
                <a16:creationId xmlns:a16="http://schemas.microsoft.com/office/drawing/2014/main" id="{425FD8EC-7783-40E5-A410-881120670D55}"/>
              </a:ext>
            </a:extLst>
          </p:cNvPr>
          <p:cNvSpPr>
            <a:spLocks noChangeShapeType="1"/>
          </p:cNvSpPr>
          <p:nvPr/>
        </p:nvSpPr>
        <p:spPr bwMode="auto">
          <a:xfrm>
            <a:off x="4879901" y="2929891"/>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3" name="Line 36">
            <a:extLst>
              <a:ext uri="{FF2B5EF4-FFF2-40B4-BE49-F238E27FC236}">
                <a16:creationId xmlns:a16="http://schemas.microsoft.com/office/drawing/2014/main" id="{7369C0E5-C22D-4C9F-B203-D1B1388E5FC8}"/>
              </a:ext>
            </a:extLst>
          </p:cNvPr>
          <p:cNvSpPr>
            <a:spLocks noChangeShapeType="1"/>
          </p:cNvSpPr>
          <p:nvPr/>
        </p:nvSpPr>
        <p:spPr bwMode="auto">
          <a:xfrm>
            <a:off x="4451276" y="2631441"/>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4" name="Line 37">
            <a:extLst>
              <a:ext uri="{FF2B5EF4-FFF2-40B4-BE49-F238E27FC236}">
                <a16:creationId xmlns:a16="http://schemas.microsoft.com/office/drawing/2014/main" id="{5CE375BF-1A3F-47AD-9853-6D07B8E64EFD}"/>
              </a:ext>
            </a:extLst>
          </p:cNvPr>
          <p:cNvSpPr>
            <a:spLocks noChangeShapeType="1"/>
          </p:cNvSpPr>
          <p:nvPr/>
        </p:nvSpPr>
        <p:spPr bwMode="auto">
          <a:xfrm>
            <a:off x="4368726" y="25758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5" name="Line 38">
            <a:extLst>
              <a:ext uri="{FF2B5EF4-FFF2-40B4-BE49-F238E27FC236}">
                <a16:creationId xmlns:a16="http://schemas.microsoft.com/office/drawing/2014/main" id="{C1F4CA2C-DD79-445F-A63F-4D9EA123E9A1}"/>
              </a:ext>
            </a:extLst>
          </p:cNvPr>
          <p:cNvSpPr>
            <a:spLocks noChangeShapeType="1"/>
          </p:cNvSpPr>
          <p:nvPr/>
        </p:nvSpPr>
        <p:spPr bwMode="auto">
          <a:xfrm>
            <a:off x="6864276" y="3790316"/>
            <a:ext cx="0" cy="103187"/>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6" name="Line 39">
            <a:extLst>
              <a:ext uri="{FF2B5EF4-FFF2-40B4-BE49-F238E27FC236}">
                <a16:creationId xmlns:a16="http://schemas.microsoft.com/office/drawing/2014/main" id="{A33D68A2-1769-420A-84C4-F819F0FAD67D}"/>
              </a:ext>
            </a:extLst>
          </p:cNvPr>
          <p:cNvSpPr>
            <a:spLocks noChangeShapeType="1"/>
          </p:cNvSpPr>
          <p:nvPr/>
        </p:nvSpPr>
        <p:spPr bwMode="auto">
          <a:xfrm>
            <a:off x="6905551" y="3790316"/>
            <a:ext cx="0" cy="103187"/>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7" name="Line 40">
            <a:extLst>
              <a:ext uri="{FF2B5EF4-FFF2-40B4-BE49-F238E27FC236}">
                <a16:creationId xmlns:a16="http://schemas.microsoft.com/office/drawing/2014/main" id="{3C08AA18-F4D0-4A24-82A0-6997E85144C8}"/>
              </a:ext>
            </a:extLst>
          </p:cNvPr>
          <p:cNvSpPr>
            <a:spLocks noChangeShapeType="1"/>
          </p:cNvSpPr>
          <p:nvPr/>
        </p:nvSpPr>
        <p:spPr bwMode="auto">
          <a:xfrm>
            <a:off x="7183363" y="379666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8" name="Line 41">
            <a:extLst>
              <a:ext uri="{FF2B5EF4-FFF2-40B4-BE49-F238E27FC236}">
                <a16:creationId xmlns:a16="http://schemas.microsoft.com/office/drawing/2014/main" id="{58BCDE61-A107-45C8-9C62-0D1C4537DB61}"/>
              </a:ext>
            </a:extLst>
          </p:cNvPr>
          <p:cNvSpPr>
            <a:spLocks noChangeShapeType="1"/>
          </p:cNvSpPr>
          <p:nvPr/>
        </p:nvSpPr>
        <p:spPr bwMode="auto">
          <a:xfrm>
            <a:off x="8088238" y="28267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9" name="Line 42">
            <a:extLst>
              <a:ext uri="{FF2B5EF4-FFF2-40B4-BE49-F238E27FC236}">
                <a16:creationId xmlns:a16="http://schemas.microsoft.com/office/drawing/2014/main" id="{A2683023-0102-4C50-A6BA-290EDBC49FB9}"/>
              </a:ext>
            </a:extLst>
          </p:cNvPr>
          <p:cNvSpPr>
            <a:spLocks noChangeShapeType="1"/>
          </p:cNvSpPr>
          <p:nvPr/>
        </p:nvSpPr>
        <p:spPr bwMode="auto">
          <a:xfrm>
            <a:off x="7805663" y="28267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0" name="Line 43">
            <a:extLst>
              <a:ext uri="{FF2B5EF4-FFF2-40B4-BE49-F238E27FC236}">
                <a16:creationId xmlns:a16="http://schemas.microsoft.com/office/drawing/2014/main" id="{80C822DA-0171-48E5-85AD-981EBC8BEF6E}"/>
              </a:ext>
            </a:extLst>
          </p:cNvPr>
          <p:cNvSpPr>
            <a:spLocks noChangeShapeType="1"/>
          </p:cNvSpPr>
          <p:nvPr/>
        </p:nvSpPr>
        <p:spPr bwMode="auto">
          <a:xfrm>
            <a:off x="7280201" y="28267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1" name="Line 44">
            <a:extLst>
              <a:ext uri="{FF2B5EF4-FFF2-40B4-BE49-F238E27FC236}">
                <a16:creationId xmlns:a16="http://schemas.microsoft.com/office/drawing/2014/main" id="{0961F552-D6F3-4387-BD56-C7D267F97C51}"/>
              </a:ext>
            </a:extLst>
          </p:cNvPr>
          <p:cNvSpPr>
            <a:spLocks noChangeShapeType="1"/>
          </p:cNvSpPr>
          <p:nvPr/>
        </p:nvSpPr>
        <p:spPr bwMode="auto">
          <a:xfrm>
            <a:off x="7210351" y="28267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2" name="Line 45">
            <a:extLst>
              <a:ext uri="{FF2B5EF4-FFF2-40B4-BE49-F238E27FC236}">
                <a16:creationId xmlns:a16="http://schemas.microsoft.com/office/drawing/2014/main" id="{121CD3F2-AAC9-4865-8508-FDFB9455DA58}"/>
              </a:ext>
            </a:extLst>
          </p:cNvPr>
          <p:cNvSpPr>
            <a:spLocks noChangeShapeType="1"/>
          </p:cNvSpPr>
          <p:nvPr/>
        </p:nvSpPr>
        <p:spPr bwMode="auto">
          <a:xfrm>
            <a:off x="6954763" y="2826702"/>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3" name="Line 46">
            <a:extLst>
              <a:ext uri="{FF2B5EF4-FFF2-40B4-BE49-F238E27FC236}">
                <a16:creationId xmlns:a16="http://schemas.microsoft.com/office/drawing/2014/main" id="{CA1DF18C-9F09-4B9B-9678-1CCD9CCC345B}"/>
              </a:ext>
            </a:extLst>
          </p:cNvPr>
          <p:cNvSpPr>
            <a:spLocks noChangeShapeType="1"/>
          </p:cNvSpPr>
          <p:nvPr/>
        </p:nvSpPr>
        <p:spPr bwMode="auto">
          <a:xfrm>
            <a:off x="6643613" y="252031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4" name="Line 47">
            <a:extLst>
              <a:ext uri="{FF2B5EF4-FFF2-40B4-BE49-F238E27FC236}">
                <a16:creationId xmlns:a16="http://schemas.microsoft.com/office/drawing/2014/main" id="{65BCA4D9-072B-4CFB-A148-1B02B33A1F1F}"/>
              </a:ext>
            </a:extLst>
          </p:cNvPr>
          <p:cNvSpPr>
            <a:spLocks noChangeShapeType="1"/>
          </p:cNvSpPr>
          <p:nvPr/>
        </p:nvSpPr>
        <p:spPr bwMode="auto">
          <a:xfrm>
            <a:off x="6476926"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5" name="Line 48">
            <a:extLst>
              <a:ext uri="{FF2B5EF4-FFF2-40B4-BE49-F238E27FC236}">
                <a16:creationId xmlns:a16="http://schemas.microsoft.com/office/drawing/2014/main" id="{6181A9F2-8B72-49CC-B540-76CED9CFFD18}"/>
              </a:ext>
            </a:extLst>
          </p:cNvPr>
          <p:cNvSpPr>
            <a:spLocks noChangeShapeType="1"/>
          </p:cNvSpPr>
          <p:nvPr/>
        </p:nvSpPr>
        <p:spPr bwMode="auto">
          <a:xfrm>
            <a:off x="6291188"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6" name="Line 49">
            <a:extLst>
              <a:ext uri="{FF2B5EF4-FFF2-40B4-BE49-F238E27FC236}">
                <a16:creationId xmlns:a16="http://schemas.microsoft.com/office/drawing/2014/main" id="{C758214E-29AA-469C-9FFF-66023B8309B2}"/>
              </a:ext>
            </a:extLst>
          </p:cNvPr>
          <p:cNvSpPr>
            <a:spLocks noChangeShapeType="1"/>
          </p:cNvSpPr>
          <p:nvPr/>
        </p:nvSpPr>
        <p:spPr bwMode="auto">
          <a:xfrm>
            <a:off x="6118151"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7" name="Line 50">
            <a:extLst>
              <a:ext uri="{FF2B5EF4-FFF2-40B4-BE49-F238E27FC236}">
                <a16:creationId xmlns:a16="http://schemas.microsoft.com/office/drawing/2014/main" id="{26B02E87-37E2-487F-BCD3-573F688FD62E}"/>
              </a:ext>
            </a:extLst>
          </p:cNvPr>
          <p:cNvSpPr>
            <a:spLocks noChangeShapeType="1"/>
          </p:cNvSpPr>
          <p:nvPr/>
        </p:nvSpPr>
        <p:spPr bwMode="auto">
          <a:xfrm>
            <a:off x="5883201"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8" name="Line 51">
            <a:extLst>
              <a:ext uri="{FF2B5EF4-FFF2-40B4-BE49-F238E27FC236}">
                <a16:creationId xmlns:a16="http://schemas.microsoft.com/office/drawing/2014/main" id="{E8955173-B6A4-4E34-8ECD-F5AEFCD160BC}"/>
              </a:ext>
            </a:extLst>
          </p:cNvPr>
          <p:cNvSpPr>
            <a:spLocks noChangeShapeType="1"/>
          </p:cNvSpPr>
          <p:nvPr/>
        </p:nvSpPr>
        <p:spPr bwMode="auto">
          <a:xfrm>
            <a:off x="5800651"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9" name="Line 52">
            <a:extLst>
              <a:ext uri="{FF2B5EF4-FFF2-40B4-BE49-F238E27FC236}">
                <a16:creationId xmlns:a16="http://schemas.microsoft.com/office/drawing/2014/main" id="{4B49DE91-0807-49EF-A328-DE8AD89409C9}"/>
              </a:ext>
            </a:extLst>
          </p:cNvPr>
          <p:cNvSpPr>
            <a:spLocks noChangeShapeType="1"/>
          </p:cNvSpPr>
          <p:nvPr/>
        </p:nvSpPr>
        <p:spPr bwMode="auto">
          <a:xfrm>
            <a:off x="5592688"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0" name="Line 53">
            <a:extLst>
              <a:ext uri="{FF2B5EF4-FFF2-40B4-BE49-F238E27FC236}">
                <a16:creationId xmlns:a16="http://schemas.microsoft.com/office/drawing/2014/main" id="{2CCAB497-D3C4-4BBF-8DFB-DADCB107E6ED}"/>
              </a:ext>
            </a:extLst>
          </p:cNvPr>
          <p:cNvSpPr>
            <a:spLocks noChangeShapeType="1"/>
          </p:cNvSpPr>
          <p:nvPr/>
        </p:nvSpPr>
        <p:spPr bwMode="auto">
          <a:xfrm>
            <a:off x="5502201"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1" name="Line 54">
            <a:extLst>
              <a:ext uri="{FF2B5EF4-FFF2-40B4-BE49-F238E27FC236}">
                <a16:creationId xmlns:a16="http://schemas.microsoft.com/office/drawing/2014/main" id="{8077E11D-D9F9-4352-B189-1DFBEFFF1F7E}"/>
              </a:ext>
            </a:extLst>
          </p:cNvPr>
          <p:cNvSpPr>
            <a:spLocks noChangeShapeType="1"/>
          </p:cNvSpPr>
          <p:nvPr/>
        </p:nvSpPr>
        <p:spPr bwMode="auto">
          <a:xfrm>
            <a:off x="5275188" y="227107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2" name="Line 55">
            <a:extLst>
              <a:ext uri="{FF2B5EF4-FFF2-40B4-BE49-F238E27FC236}">
                <a16:creationId xmlns:a16="http://schemas.microsoft.com/office/drawing/2014/main" id="{23C7267B-F0D9-4A0F-A358-6B746652CC9B}"/>
              </a:ext>
            </a:extLst>
          </p:cNvPr>
          <p:cNvSpPr>
            <a:spLocks noChangeShapeType="1"/>
          </p:cNvSpPr>
          <p:nvPr/>
        </p:nvSpPr>
        <p:spPr bwMode="auto">
          <a:xfrm>
            <a:off x="4976738"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3" name="Line 56">
            <a:extLst>
              <a:ext uri="{FF2B5EF4-FFF2-40B4-BE49-F238E27FC236}">
                <a16:creationId xmlns:a16="http://schemas.microsoft.com/office/drawing/2014/main" id="{138038DB-7D5B-499D-B184-DC8E912D7FDD}"/>
              </a:ext>
            </a:extLst>
          </p:cNvPr>
          <p:cNvSpPr>
            <a:spLocks noChangeShapeType="1"/>
          </p:cNvSpPr>
          <p:nvPr/>
        </p:nvSpPr>
        <p:spPr bwMode="auto">
          <a:xfrm>
            <a:off x="4776713"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4" name="Line 57">
            <a:extLst>
              <a:ext uri="{FF2B5EF4-FFF2-40B4-BE49-F238E27FC236}">
                <a16:creationId xmlns:a16="http://schemas.microsoft.com/office/drawing/2014/main" id="{8E83910A-390F-45E6-B321-FB5D053E6CB5}"/>
              </a:ext>
            </a:extLst>
          </p:cNvPr>
          <p:cNvSpPr>
            <a:spLocks noChangeShapeType="1"/>
          </p:cNvSpPr>
          <p:nvPr/>
        </p:nvSpPr>
        <p:spPr bwMode="auto">
          <a:xfrm>
            <a:off x="4548113"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5" name="Line 58">
            <a:extLst>
              <a:ext uri="{FF2B5EF4-FFF2-40B4-BE49-F238E27FC236}">
                <a16:creationId xmlns:a16="http://schemas.microsoft.com/office/drawing/2014/main" id="{069983EE-D725-4CE3-9669-35C8A19C5AC9}"/>
              </a:ext>
            </a:extLst>
          </p:cNvPr>
          <p:cNvSpPr>
            <a:spLocks noChangeShapeType="1"/>
          </p:cNvSpPr>
          <p:nvPr/>
        </p:nvSpPr>
        <p:spPr bwMode="auto">
          <a:xfrm>
            <a:off x="4444926"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6" name="Line 59">
            <a:extLst>
              <a:ext uri="{FF2B5EF4-FFF2-40B4-BE49-F238E27FC236}">
                <a16:creationId xmlns:a16="http://schemas.microsoft.com/office/drawing/2014/main" id="{E359FE7A-2EA6-4D41-AB83-6BC33956D7A4}"/>
              </a:ext>
            </a:extLst>
          </p:cNvPr>
          <p:cNvSpPr>
            <a:spLocks noChangeShapeType="1"/>
          </p:cNvSpPr>
          <p:nvPr/>
        </p:nvSpPr>
        <p:spPr bwMode="auto">
          <a:xfrm>
            <a:off x="4375076"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7" name="Line 60">
            <a:extLst>
              <a:ext uri="{FF2B5EF4-FFF2-40B4-BE49-F238E27FC236}">
                <a16:creationId xmlns:a16="http://schemas.microsoft.com/office/drawing/2014/main" id="{42AAF796-766B-4F3D-8B43-94351CD91F7E}"/>
              </a:ext>
            </a:extLst>
          </p:cNvPr>
          <p:cNvSpPr>
            <a:spLocks noChangeShapeType="1"/>
          </p:cNvSpPr>
          <p:nvPr/>
        </p:nvSpPr>
        <p:spPr bwMode="auto">
          <a:xfrm>
            <a:off x="4292526"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8" name="Line 61">
            <a:extLst>
              <a:ext uri="{FF2B5EF4-FFF2-40B4-BE49-F238E27FC236}">
                <a16:creationId xmlns:a16="http://schemas.microsoft.com/office/drawing/2014/main" id="{1F1C3DB2-B9E9-471C-9487-19A1D058CF20}"/>
              </a:ext>
            </a:extLst>
          </p:cNvPr>
          <p:cNvSpPr>
            <a:spLocks noChangeShapeType="1"/>
          </p:cNvSpPr>
          <p:nvPr/>
        </p:nvSpPr>
        <p:spPr bwMode="auto">
          <a:xfrm>
            <a:off x="4244901" y="2007553"/>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39" name="Line 62">
            <a:extLst>
              <a:ext uri="{FF2B5EF4-FFF2-40B4-BE49-F238E27FC236}">
                <a16:creationId xmlns:a16="http://schemas.microsoft.com/office/drawing/2014/main" id="{DDD29583-F631-4D3F-8B13-B0147BFF4E52}"/>
              </a:ext>
            </a:extLst>
          </p:cNvPr>
          <p:cNvSpPr>
            <a:spLocks noChangeShapeType="1"/>
          </p:cNvSpPr>
          <p:nvPr/>
        </p:nvSpPr>
        <p:spPr bwMode="auto">
          <a:xfrm>
            <a:off x="3913113" y="191706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0" name="Line 63">
            <a:extLst>
              <a:ext uri="{FF2B5EF4-FFF2-40B4-BE49-F238E27FC236}">
                <a16:creationId xmlns:a16="http://schemas.microsoft.com/office/drawing/2014/main" id="{37389930-3C28-4E77-988E-66F6271503C9}"/>
              </a:ext>
            </a:extLst>
          </p:cNvPr>
          <p:cNvSpPr>
            <a:spLocks noChangeShapeType="1"/>
          </p:cNvSpPr>
          <p:nvPr/>
        </p:nvSpPr>
        <p:spPr bwMode="auto">
          <a:xfrm>
            <a:off x="3863901" y="191071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1" name="Line 64">
            <a:extLst>
              <a:ext uri="{FF2B5EF4-FFF2-40B4-BE49-F238E27FC236}">
                <a16:creationId xmlns:a16="http://schemas.microsoft.com/office/drawing/2014/main" id="{2A4FB7CB-1349-4203-B21D-757C08CEF21F}"/>
              </a:ext>
            </a:extLst>
          </p:cNvPr>
          <p:cNvSpPr>
            <a:spLocks noChangeShapeType="1"/>
          </p:cNvSpPr>
          <p:nvPr/>
        </p:nvSpPr>
        <p:spPr bwMode="auto">
          <a:xfrm>
            <a:off x="3746426" y="191071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2" name="Line 65">
            <a:extLst>
              <a:ext uri="{FF2B5EF4-FFF2-40B4-BE49-F238E27FC236}">
                <a16:creationId xmlns:a16="http://schemas.microsoft.com/office/drawing/2014/main" id="{88A357BC-53DC-4EA1-B49C-5FA8E998F4C7}"/>
              </a:ext>
            </a:extLst>
          </p:cNvPr>
          <p:cNvSpPr>
            <a:spLocks noChangeShapeType="1"/>
          </p:cNvSpPr>
          <p:nvPr/>
        </p:nvSpPr>
        <p:spPr bwMode="auto">
          <a:xfrm>
            <a:off x="3698801" y="1910716"/>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3" name="Line 66">
            <a:extLst>
              <a:ext uri="{FF2B5EF4-FFF2-40B4-BE49-F238E27FC236}">
                <a16:creationId xmlns:a16="http://schemas.microsoft.com/office/drawing/2014/main" id="{A54263CA-437B-49F4-A53E-180016F38B87}"/>
              </a:ext>
            </a:extLst>
          </p:cNvPr>
          <p:cNvSpPr>
            <a:spLocks noChangeShapeType="1"/>
          </p:cNvSpPr>
          <p:nvPr/>
        </p:nvSpPr>
        <p:spPr bwMode="auto">
          <a:xfrm>
            <a:off x="3649588" y="182022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4" name="Line 67">
            <a:extLst>
              <a:ext uri="{FF2B5EF4-FFF2-40B4-BE49-F238E27FC236}">
                <a16:creationId xmlns:a16="http://schemas.microsoft.com/office/drawing/2014/main" id="{DEDCCC78-343D-45C1-B5B9-276CDC29795F}"/>
              </a:ext>
            </a:extLst>
          </p:cNvPr>
          <p:cNvSpPr>
            <a:spLocks noChangeShapeType="1"/>
          </p:cNvSpPr>
          <p:nvPr/>
        </p:nvSpPr>
        <p:spPr bwMode="auto">
          <a:xfrm>
            <a:off x="3601963" y="1813877"/>
            <a:ext cx="0" cy="103188"/>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5" name="Line 68">
            <a:extLst>
              <a:ext uri="{FF2B5EF4-FFF2-40B4-BE49-F238E27FC236}">
                <a16:creationId xmlns:a16="http://schemas.microsoft.com/office/drawing/2014/main" id="{E387AE0B-FC39-49E2-9DC9-94CEE8BD937A}"/>
              </a:ext>
            </a:extLst>
          </p:cNvPr>
          <p:cNvSpPr>
            <a:spLocks noChangeShapeType="1"/>
          </p:cNvSpPr>
          <p:nvPr/>
        </p:nvSpPr>
        <p:spPr bwMode="auto">
          <a:xfrm>
            <a:off x="3560688" y="1820228"/>
            <a:ext cx="0" cy="104775"/>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46" name="Text Box 69">
            <a:extLst>
              <a:ext uri="{FF2B5EF4-FFF2-40B4-BE49-F238E27FC236}">
                <a16:creationId xmlns:a16="http://schemas.microsoft.com/office/drawing/2014/main" id="{1268E1EC-18F3-4653-9884-60EB5AB388F2}"/>
              </a:ext>
            </a:extLst>
          </p:cNvPr>
          <p:cNvSpPr txBox="1">
            <a:spLocks noChangeArrowheads="1"/>
          </p:cNvSpPr>
          <p:nvPr/>
        </p:nvSpPr>
        <p:spPr bwMode="auto">
          <a:xfrm>
            <a:off x="4762425" y="5114281"/>
            <a:ext cx="1266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spcBef>
                <a:spcPct val="50000"/>
              </a:spcBef>
            </a:pPr>
            <a:r>
              <a:rPr lang="en-US" sz="2400" b="1" dirty="0">
                <a:solidFill>
                  <a:schemeClr val="tx1">
                    <a:lumMod val="85000"/>
                    <a:lumOff val="15000"/>
                  </a:schemeClr>
                </a:solidFill>
                <a:latin typeface="+mj-lt"/>
              </a:rPr>
              <a:t>Years</a:t>
            </a:r>
          </a:p>
        </p:txBody>
      </p:sp>
      <p:sp>
        <p:nvSpPr>
          <p:cNvPr id="147" name="Text Box 70">
            <a:extLst>
              <a:ext uri="{FF2B5EF4-FFF2-40B4-BE49-F238E27FC236}">
                <a16:creationId xmlns:a16="http://schemas.microsoft.com/office/drawing/2014/main" id="{216E4FE4-FEE9-4D0A-8D7E-C7D35F7BA581}"/>
              </a:ext>
            </a:extLst>
          </p:cNvPr>
          <p:cNvSpPr txBox="1">
            <a:spLocks noChangeArrowheads="1"/>
          </p:cNvSpPr>
          <p:nvPr/>
        </p:nvSpPr>
        <p:spPr bwMode="auto">
          <a:xfrm rot="16200000">
            <a:off x="784151" y="2825264"/>
            <a:ext cx="3024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spcBef>
                <a:spcPct val="50000"/>
              </a:spcBef>
            </a:pPr>
            <a:r>
              <a:rPr lang="en-US" sz="2400" b="1" dirty="0">
                <a:solidFill>
                  <a:schemeClr val="tx1">
                    <a:lumMod val="85000"/>
                    <a:lumOff val="15000"/>
                  </a:schemeClr>
                </a:solidFill>
                <a:latin typeface="+mj-lt"/>
              </a:rPr>
              <a:t>Survival Probability</a:t>
            </a:r>
          </a:p>
        </p:txBody>
      </p:sp>
      <p:sp>
        <p:nvSpPr>
          <p:cNvPr id="148" name="Rectangle 73">
            <a:extLst>
              <a:ext uri="{FF2B5EF4-FFF2-40B4-BE49-F238E27FC236}">
                <a16:creationId xmlns:a16="http://schemas.microsoft.com/office/drawing/2014/main" id="{161F97AA-7BEF-4AC1-99D8-06D95F902072}"/>
              </a:ext>
            </a:extLst>
          </p:cNvPr>
          <p:cNvSpPr>
            <a:spLocks noChangeArrowheads="1"/>
          </p:cNvSpPr>
          <p:nvPr/>
        </p:nvSpPr>
        <p:spPr bwMode="auto">
          <a:xfrm>
            <a:off x="8526388" y="2609216"/>
            <a:ext cx="1850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1400" i="1" kern="0" dirty="0">
                <a:solidFill>
                  <a:schemeClr val="tx1">
                    <a:lumMod val="85000"/>
                    <a:lumOff val="15000"/>
                  </a:schemeClr>
                </a:solidFill>
                <a:latin typeface="+mj-lt"/>
              </a:rPr>
              <a:t>P</a:t>
            </a:r>
            <a:r>
              <a:rPr lang="en-US" sz="1400" kern="0" dirty="0">
                <a:solidFill>
                  <a:schemeClr val="tx1">
                    <a:lumMod val="85000"/>
                    <a:lumOff val="15000"/>
                  </a:schemeClr>
                </a:solidFill>
                <a:latin typeface="+mj-lt"/>
              </a:rPr>
              <a:t> </a:t>
            </a:r>
            <a:r>
              <a:rPr lang="en-US" sz="1400" kern="0">
                <a:solidFill>
                  <a:schemeClr val="tx1">
                    <a:lumMod val="85000"/>
                    <a:lumOff val="15000"/>
                  </a:schemeClr>
                </a:solidFill>
                <a:latin typeface="+mj-lt"/>
              </a:rPr>
              <a:t>= 0.0018</a:t>
            </a:r>
            <a:endParaRPr lang="en-US" sz="1400" kern="0" dirty="0">
              <a:solidFill>
                <a:schemeClr val="tx1">
                  <a:lumMod val="85000"/>
                  <a:lumOff val="15000"/>
                </a:schemeClr>
              </a:solidFill>
              <a:latin typeface="+mj-lt"/>
            </a:endParaRPr>
          </a:p>
        </p:txBody>
      </p:sp>
      <p:sp>
        <p:nvSpPr>
          <p:cNvPr id="149" name="Line 74">
            <a:extLst>
              <a:ext uri="{FF2B5EF4-FFF2-40B4-BE49-F238E27FC236}">
                <a16:creationId xmlns:a16="http://schemas.microsoft.com/office/drawing/2014/main" id="{9E67A735-5BD3-4EB5-BA0C-DB2C73092EC9}"/>
              </a:ext>
            </a:extLst>
          </p:cNvPr>
          <p:cNvSpPr>
            <a:spLocks noChangeShapeType="1"/>
          </p:cNvSpPr>
          <p:nvPr/>
        </p:nvSpPr>
        <p:spPr bwMode="auto">
          <a:xfrm>
            <a:off x="8379544" y="4810124"/>
            <a:ext cx="331788" cy="0"/>
          </a:xfrm>
          <a:prstGeom prst="line">
            <a:avLst/>
          </a:prstGeom>
          <a:noFill/>
          <a:ln w="25400">
            <a:solidFill>
              <a:srgbClr val="990033"/>
            </a:solidFill>
            <a:round/>
            <a:headEnd/>
            <a:tailEnd/>
          </a:ln>
          <a:extLst>
            <a:ext uri="{909E8E84-426E-40DD-AFC4-6F175D3DCCD1}">
              <a14:hiddenFill xmlns:a14="http://schemas.microsoft.com/office/drawing/2010/main">
                <a:noFill/>
              </a14:hiddenFill>
            </a:ext>
          </a:extLst>
        </p:spPr>
        <p:txBody>
          <a:bodyPr lIns="109537" tIns="182562" rIns="109537" bIns="182562">
            <a:spAutoFit/>
          </a:bodyPr>
          <a:lstStyle/>
          <a:p>
            <a:pPr>
              <a:defRPr/>
            </a:pPr>
            <a:endParaRPr lang="en-US" sz="1400" kern="0" dirty="0">
              <a:solidFill>
                <a:srgbClr val="FFFFFF"/>
              </a:solidFill>
              <a:latin typeface="+mj-lt"/>
            </a:endParaRPr>
          </a:p>
        </p:txBody>
      </p:sp>
      <p:sp>
        <p:nvSpPr>
          <p:cNvPr id="150" name="Line 75">
            <a:extLst>
              <a:ext uri="{FF2B5EF4-FFF2-40B4-BE49-F238E27FC236}">
                <a16:creationId xmlns:a16="http://schemas.microsoft.com/office/drawing/2014/main" id="{14E7EABA-B7AF-453D-8C20-7CC493581CA1}"/>
              </a:ext>
            </a:extLst>
          </p:cNvPr>
          <p:cNvSpPr>
            <a:spLocks noChangeShapeType="1"/>
          </p:cNvSpPr>
          <p:nvPr/>
        </p:nvSpPr>
        <p:spPr bwMode="auto">
          <a:xfrm>
            <a:off x="8392244" y="5151436"/>
            <a:ext cx="331788" cy="0"/>
          </a:xfrm>
          <a:prstGeom prst="line">
            <a:avLst/>
          </a:prstGeom>
          <a:noFill/>
          <a:ln w="25400">
            <a:solidFill>
              <a:srgbClr val="00B0F0"/>
            </a:solidFill>
            <a:prstDash val="sysDot"/>
            <a:round/>
            <a:headEnd/>
            <a:tailEnd/>
          </a:ln>
          <a:extLst>
            <a:ext uri="{909E8E84-426E-40DD-AFC4-6F175D3DCCD1}">
              <a14:hiddenFill xmlns:a14="http://schemas.microsoft.com/office/drawing/2010/main">
                <a:noFill/>
              </a14:hiddenFill>
            </a:ext>
          </a:extLst>
        </p:spPr>
        <p:txBody>
          <a:bodyPr lIns="109537" tIns="182562" rIns="109537" bIns="182562">
            <a:spAutoFit/>
          </a:bodyPr>
          <a:lstStyle/>
          <a:p>
            <a:pPr>
              <a:defRPr/>
            </a:pPr>
            <a:endParaRPr lang="en-US" sz="1400" kern="0" dirty="0">
              <a:solidFill>
                <a:srgbClr val="FFFFFF"/>
              </a:solidFill>
              <a:latin typeface="+mj-lt"/>
            </a:endParaRPr>
          </a:p>
        </p:txBody>
      </p:sp>
      <p:sp>
        <p:nvSpPr>
          <p:cNvPr id="151" name="Rectangle 76">
            <a:extLst>
              <a:ext uri="{FF2B5EF4-FFF2-40B4-BE49-F238E27FC236}">
                <a16:creationId xmlns:a16="http://schemas.microsoft.com/office/drawing/2014/main" id="{215E99F5-33E0-4AB6-B5D8-DD6462E24E69}"/>
              </a:ext>
            </a:extLst>
          </p:cNvPr>
          <p:cNvSpPr>
            <a:spLocks noChangeArrowheads="1"/>
          </p:cNvSpPr>
          <p:nvPr/>
        </p:nvSpPr>
        <p:spPr bwMode="auto">
          <a:xfrm>
            <a:off x="8730383" y="4629150"/>
            <a:ext cx="40973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400" kern="0" dirty="0">
                <a:solidFill>
                  <a:schemeClr val="tx1">
                    <a:lumMod val="85000"/>
                    <a:lumOff val="15000"/>
                  </a:schemeClr>
                </a:solidFill>
              </a:rPr>
              <a:t>Nondesaturators (SaO</a:t>
            </a:r>
            <a:r>
              <a:rPr lang="en-US" sz="1400" kern="0" baseline="-25000" dirty="0">
                <a:solidFill>
                  <a:schemeClr val="tx1">
                    <a:lumMod val="85000"/>
                    <a:lumOff val="15000"/>
                  </a:schemeClr>
                </a:solidFill>
              </a:rPr>
              <a:t>2 </a:t>
            </a:r>
            <a:r>
              <a:rPr lang="en-US" sz="1400" kern="0" dirty="0">
                <a:solidFill>
                  <a:schemeClr val="tx1">
                    <a:lumMod val="85000"/>
                    <a:lumOff val="15000"/>
                  </a:schemeClr>
                </a:solidFill>
              </a:rPr>
              <a:t>&gt; 88%, n = 39)</a:t>
            </a:r>
          </a:p>
        </p:txBody>
      </p:sp>
      <p:sp>
        <p:nvSpPr>
          <p:cNvPr id="152" name="Text Box 77">
            <a:extLst>
              <a:ext uri="{FF2B5EF4-FFF2-40B4-BE49-F238E27FC236}">
                <a16:creationId xmlns:a16="http://schemas.microsoft.com/office/drawing/2014/main" id="{26FA5196-D20A-4C15-85A3-A41572DF9D30}"/>
              </a:ext>
            </a:extLst>
          </p:cNvPr>
          <p:cNvSpPr txBox="1">
            <a:spLocks noChangeArrowheads="1"/>
          </p:cNvSpPr>
          <p:nvPr/>
        </p:nvSpPr>
        <p:spPr bwMode="auto">
          <a:xfrm>
            <a:off x="8526389" y="2842578"/>
            <a:ext cx="1189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spcBef>
                <a:spcPct val="50000"/>
              </a:spcBef>
            </a:pPr>
            <a:r>
              <a:rPr lang="en-US" sz="1400" dirty="0">
                <a:solidFill>
                  <a:schemeClr val="tx1">
                    <a:lumMod val="85000"/>
                    <a:lumOff val="15000"/>
                  </a:schemeClr>
                </a:solidFill>
                <a:latin typeface="+mj-lt"/>
              </a:rPr>
              <a:t>N</a:t>
            </a:r>
            <a:r>
              <a:rPr lang="en-US" sz="1400" i="1" dirty="0">
                <a:solidFill>
                  <a:schemeClr val="tx1">
                    <a:lumMod val="85000"/>
                    <a:lumOff val="15000"/>
                  </a:schemeClr>
                </a:solidFill>
                <a:latin typeface="+mj-lt"/>
              </a:rPr>
              <a:t> </a:t>
            </a:r>
            <a:r>
              <a:rPr lang="en-US" sz="1400" dirty="0">
                <a:solidFill>
                  <a:schemeClr val="tx1">
                    <a:lumMod val="85000"/>
                    <a:lumOff val="15000"/>
                  </a:schemeClr>
                </a:solidFill>
                <a:latin typeface="+mj-lt"/>
              </a:rPr>
              <a:t>= 83</a:t>
            </a:r>
            <a:endParaRPr lang="en-US" sz="1400" i="1" baseline="-25000" dirty="0">
              <a:solidFill>
                <a:schemeClr val="tx1">
                  <a:lumMod val="85000"/>
                  <a:lumOff val="15000"/>
                </a:schemeClr>
              </a:solidFill>
              <a:latin typeface="+mj-lt"/>
            </a:endParaRPr>
          </a:p>
        </p:txBody>
      </p:sp>
      <p:sp>
        <p:nvSpPr>
          <p:cNvPr id="153" name="Rectangle 71">
            <a:extLst>
              <a:ext uri="{FF2B5EF4-FFF2-40B4-BE49-F238E27FC236}">
                <a16:creationId xmlns:a16="http://schemas.microsoft.com/office/drawing/2014/main" id="{73246793-2ABF-4BD4-A60B-ED29DEC1FF8C}"/>
              </a:ext>
            </a:extLst>
          </p:cNvPr>
          <p:cNvSpPr>
            <a:spLocks noChangeArrowheads="1"/>
          </p:cNvSpPr>
          <p:nvPr/>
        </p:nvSpPr>
        <p:spPr bwMode="auto">
          <a:xfrm>
            <a:off x="8643070" y="4908550"/>
            <a:ext cx="4003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pPr>
            <a:r>
              <a:rPr lang="en-US" sz="1400" dirty="0">
                <a:solidFill>
                  <a:schemeClr val="tx1">
                    <a:lumMod val="85000"/>
                    <a:lumOff val="15000"/>
                  </a:schemeClr>
                </a:solidFill>
              </a:rPr>
              <a:t>  Desaturators (SaO</a:t>
            </a:r>
            <a:r>
              <a:rPr lang="en-US" sz="1400" baseline="-25000" dirty="0">
                <a:solidFill>
                  <a:schemeClr val="tx1">
                    <a:lumMod val="85000"/>
                    <a:lumOff val="15000"/>
                  </a:schemeClr>
                </a:solidFill>
              </a:rPr>
              <a:t>2 </a:t>
            </a:r>
            <a:r>
              <a:rPr lang="en-US" sz="1400" dirty="0">
                <a:solidFill>
                  <a:schemeClr val="tx1">
                    <a:lumMod val="85000"/>
                    <a:lumOff val="15000"/>
                  </a:schemeClr>
                </a:solidFill>
              </a:rPr>
              <a:t>≤ 88%, n = 44)</a:t>
            </a:r>
          </a:p>
        </p:txBody>
      </p:sp>
      <p:grpSp>
        <p:nvGrpSpPr>
          <p:cNvPr id="158" name="Group 157">
            <a:extLst>
              <a:ext uri="{FF2B5EF4-FFF2-40B4-BE49-F238E27FC236}">
                <a16:creationId xmlns:a16="http://schemas.microsoft.com/office/drawing/2014/main" id="{214B03E4-2EF8-4AC9-A8E1-82F57578E22D}"/>
              </a:ext>
            </a:extLst>
          </p:cNvPr>
          <p:cNvGrpSpPr/>
          <p:nvPr/>
        </p:nvGrpSpPr>
        <p:grpSpPr>
          <a:xfrm>
            <a:off x="3036813" y="1466850"/>
            <a:ext cx="5173737" cy="3080703"/>
            <a:chOff x="3036813" y="1466850"/>
            <a:chExt cx="5173737" cy="3080703"/>
          </a:xfrm>
        </p:grpSpPr>
        <p:cxnSp>
          <p:nvCxnSpPr>
            <p:cNvPr id="155" name="Straight Connector 154">
              <a:extLst>
                <a:ext uri="{FF2B5EF4-FFF2-40B4-BE49-F238E27FC236}">
                  <a16:creationId xmlns:a16="http://schemas.microsoft.com/office/drawing/2014/main" id="{895C8986-5D04-4F7E-BAB5-BFA015E95023}"/>
                </a:ext>
              </a:extLst>
            </p:cNvPr>
            <p:cNvCxnSpPr/>
            <p:nvPr/>
          </p:nvCxnSpPr>
          <p:spPr>
            <a:xfrm flipV="1">
              <a:off x="3036813" y="1466850"/>
              <a:ext cx="0" cy="3077528"/>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157" name="Straight Connector 156">
              <a:extLst>
                <a:ext uri="{FF2B5EF4-FFF2-40B4-BE49-F238E27FC236}">
                  <a16:creationId xmlns:a16="http://schemas.microsoft.com/office/drawing/2014/main" id="{713FD006-565E-434D-94BD-206CDBD325E4}"/>
                </a:ext>
              </a:extLst>
            </p:cNvPr>
            <p:cNvCxnSpPr/>
            <p:nvPr/>
          </p:nvCxnSpPr>
          <p:spPr>
            <a:xfrm>
              <a:off x="3036813" y="4547553"/>
              <a:ext cx="51737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grpSp>
      <p:sp>
        <p:nvSpPr>
          <p:cNvPr id="3" name="Rectangle 2">
            <a:extLst>
              <a:ext uri="{FF2B5EF4-FFF2-40B4-BE49-F238E27FC236}">
                <a16:creationId xmlns:a16="http://schemas.microsoft.com/office/drawing/2014/main" id="{9FD1B3AE-2380-4616-9248-11B161224DF3}"/>
              </a:ext>
            </a:extLst>
          </p:cNvPr>
          <p:cNvSpPr/>
          <p:nvPr/>
        </p:nvSpPr>
        <p:spPr>
          <a:xfrm>
            <a:off x="8297333" y="4629150"/>
            <a:ext cx="3420534" cy="695325"/>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0681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785A-03A1-47B6-9588-FF4182766DD8}"/>
              </a:ext>
            </a:extLst>
          </p:cNvPr>
          <p:cNvSpPr>
            <a:spLocks noGrp="1"/>
          </p:cNvSpPr>
          <p:nvPr>
            <p:ph type="title"/>
          </p:nvPr>
        </p:nvSpPr>
        <p:spPr/>
        <p:txBody>
          <a:bodyPr/>
          <a:lstStyle/>
          <a:p>
            <a:r>
              <a:rPr lang="en-US" dirty="0"/>
              <a:t>Pulmonary Function Testing</a:t>
            </a:r>
          </a:p>
        </p:txBody>
      </p:sp>
      <p:sp>
        <p:nvSpPr>
          <p:cNvPr id="3" name="Content Placeholder 2">
            <a:extLst>
              <a:ext uri="{FF2B5EF4-FFF2-40B4-BE49-F238E27FC236}">
                <a16:creationId xmlns:a16="http://schemas.microsoft.com/office/drawing/2014/main" id="{0EB724FD-7DEE-4642-86EF-8716A6C4F127}"/>
              </a:ext>
            </a:extLst>
          </p:cNvPr>
          <p:cNvSpPr>
            <a:spLocks noGrp="1"/>
          </p:cNvSpPr>
          <p:nvPr>
            <p:ph idx="1"/>
          </p:nvPr>
        </p:nvSpPr>
        <p:spPr/>
        <p:txBody>
          <a:bodyPr/>
          <a:lstStyle/>
          <a:p>
            <a:r>
              <a:rPr lang="en-US" dirty="0"/>
              <a:t>Most patients with IPF exhibit the following:</a:t>
            </a:r>
          </a:p>
          <a:p>
            <a:pPr lvl="1"/>
            <a:r>
              <a:rPr lang="en-US" dirty="0"/>
              <a:t>Decreased FVC (FVC may be normal in early IPF)</a:t>
            </a:r>
          </a:p>
          <a:p>
            <a:pPr lvl="1">
              <a:spcBef>
                <a:spcPts val="600"/>
              </a:spcBef>
            </a:pPr>
            <a:r>
              <a:rPr lang="en-US" dirty="0"/>
              <a:t>Normal-to-increased FEV</a:t>
            </a:r>
            <a:r>
              <a:rPr lang="en-US" baseline="-25000" dirty="0"/>
              <a:t>1</a:t>
            </a:r>
            <a:r>
              <a:rPr lang="en-US" dirty="0"/>
              <a:t>/FVC ratio </a:t>
            </a:r>
          </a:p>
          <a:p>
            <a:pPr lvl="1">
              <a:spcBef>
                <a:spcPts val="600"/>
              </a:spcBef>
            </a:pPr>
            <a:r>
              <a:rPr lang="en-US" dirty="0"/>
              <a:t>Reduced DL</a:t>
            </a:r>
            <a:r>
              <a:rPr lang="en-US" baseline="-25000" dirty="0"/>
              <a:t>CO</a:t>
            </a:r>
            <a:r>
              <a:rPr lang="en-US" dirty="0"/>
              <a:t> </a:t>
            </a:r>
          </a:p>
          <a:p>
            <a:pPr lvl="1">
              <a:spcBef>
                <a:spcPts val="600"/>
              </a:spcBef>
            </a:pPr>
            <a:r>
              <a:rPr lang="en-US" dirty="0"/>
              <a:t>Reduction in TLC </a:t>
            </a:r>
          </a:p>
          <a:p>
            <a:pPr>
              <a:spcBef>
                <a:spcPts val="1800"/>
              </a:spcBef>
            </a:pPr>
            <a:r>
              <a:rPr lang="en-US" dirty="0"/>
              <a:t>Patients with concurrent emphysema may exhibit normal lung volumes and spirometry, but reduced DL</a:t>
            </a:r>
            <a:r>
              <a:rPr lang="en-US" baseline="-25000" dirty="0"/>
              <a:t>CO</a:t>
            </a:r>
            <a:r>
              <a:rPr lang="en-US" dirty="0"/>
              <a:t> </a:t>
            </a:r>
          </a:p>
          <a:p>
            <a:pPr>
              <a:spcBef>
                <a:spcPts val="1800"/>
              </a:spcBef>
            </a:pPr>
            <a:r>
              <a:rPr lang="en-US" dirty="0"/>
              <a:t>Low baseline FVC, decline in FVC, low DL</a:t>
            </a:r>
            <a:r>
              <a:rPr lang="en-US" baseline="-25000" dirty="0"/>
              <a:t>CO</a:t>
            </a:r>
            <a:r>
              <a:rPr lang="en-US" dirty="0"/>
              <a:t>, and decline in 6MWT are associated with decreased survival</a:t>
            </a:r>
          </a:p>
        </p:txBody>
      </p:sp>
      <p:sp>
        <p:nvSpPr>
          <p:cNvPr id="4" name="Text Placeholder 3">
            <a:extLst>
              <a:ext uri="{FF2B5EF4-FFF2-40B4-BE49-F238E27FC236}">
                <a16:creationId xmlns:a16="http://schemas.microsoft.com/office/drawing/2014/main" id="{D0E562FB-4610-4A75-8EAC-128F2FBE3086}"/>
              </a:ext>
            </a:extLst>
          </p:cNvPr>
          <p:cNvSpPr>
            <a:spLocks noGrp="1"/>
          </p:cNvSpPr>
          <p:nvPr>
            <p:ph type="body" sz="quarter" idx="10"/>
          </p:nvPr>
        </p:nvSpPr>
        <p:spPr/>
        <p:txBody>
          <a:bodyPr/>
          <a:lstStyle/>
          <a:p>
            <a:r>
              <a:rPr lang="en-US" dirty="0"/>
              <a:t>Oldham JM, et al. </a:t>
            </a:r>
            <a:r>
              <a:rPr lang="en-US" i="1" dirty="0"/>
              <a:t>Respir Med.</a:t>
            </a:r>
            <a:r>
              <a:rPr lang="en-US" dirty="0"/>
              <a:t> 2014;108(6):819-829.</a:t>
            </a:r>
          </a:p>
        </p:txBody>
      </p:sp>
    </p:spTree>
    <p:extLst>
      <p:ext uri="{BB962C8B-B14F-4D97-AF65-F5344CB8AC3E}">
        <p14:creationId xmlns:p14="http://schemas.microsoft.com/office/powerpoint/2010/main" val="3124119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a:extLst>
              <a:ext uri="{FF2B5EF4-FFF2-40B4-BE49-F238E27FC236}">
                <a16:creationId xmlns:a16="http://schemas.microsoft.com/office/drawing/2014/main" id="{D942CD5E-B810-435E-B5C4-221DDDF2F84F}"/>
              </a:ext>
            </a:extLst>
          </p:cNvPr>
          <p:cNvSpPr txBox="1">
            <a:spLocks noChangeArrowheads="1"/>
          </p:cNvSpPr>
          <p:nvPr/>
        </p:nvSpPr>
        <p:spPr bwMode="auto">
          <a:xfrm>
            <a:off x="8318153" y="2512219"/>
            <a:ext cx="3299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ea typeface="+mn-ea"/>
              </a:rPr>
              <a:t>Stable</a:t>
            </a:r>
          </a:p>
          <a:p>
            <a:pPr eaLnBrk="1" hangingPunct="1"/>
            <a:r>
              <a:rPr lang="en-US" sz="1400" dirty="0">
                <a:solidFill>
                  <a:schemeClr val="tx1">
                    <a:lumMod val="85000"/>
                    <a:lumOff val="15000"/>
                  </a:schemeClr>
                </a:solidFill>
                <a:latin typeface="+mj-lt"/>
                <a:ea typeface="+mn-ea"/>
              </a:rPr>
              <a:t>(Change in % </a:t>
            </a:r>
            <a:r>
              <a:rPr lang="en-US" sz="1400">
                <a:solidFill>
                  <a:schemeClr val="tx1">
                    <a:lumMod val="85000"/>
                    <a:lumOff val="15000"/>
                  </a:schemeClr>
                </a:solidFill>
                <a:latin typeface="+mj-lt"/>
                <a:ea typeface="+mn-ea"/>
              </a:rPr>
              <a:t>predicted &lt;10</a:t>
            </a:r>
            <a:r>
              <a:rPr lang="en-US" sz="1400" dirty="0">
                <a:solidFill>
                  <a:schemeClr val="tx1">
                    <a:lumMod val="85000"/>
                    <a:lumOff val="15000"/>
                  </a:schemeClr>
                </a:solidFill>
                <a:latin typeface="+mj-lt"/>
                <a:ea typeface="+mn-ea"/>
              </a:rPr>
              <a:t>)</a:t>
            </a:r>
          </a:p>
        </p:txBody>
      </p:sp>
      <p:sp>
        <p:nvSpPr>
          <p:cNvPr id="2" name="Title 1">
            <a:extLst>
              <a:ext uri="{FF2B5EF4-FFF2-40B4-BE49-F238E27FC236}">
                <a16:creationId xmlns:a16="http://schemas.microsoft.com/office/drawing/2014/main" id="{4424D753-703D-4DFE-8086-69DF02F81483}"/>
              </a:ext>
            </a:extLst>
          </p:cNvPr>
          <p:cNvSpPr>
            <a:spLocks noGrp="1"/>
          </p:cNvSpPr>
          <p:nvPr>
            <p:ph type="title"/>
          </p:nvPr>
        </p:nvSpPr>
        <p:spPr/>
        <p:txBody>
          <a:bodyPr/>
          <a:lstStyle/>
          <a:p>
            <a:r>
              <a:rPr lang="en-US" dirty="0"/>
              <a:t>Dynamic Predictor: Decline in FVC Predicts Mortality</a:t>
            </a:r>
          </a:p>
        </p:txBody>
      </p:sp>
      <p:sp>
        <p:nvSpPr>
          <p:cNvPr id="4" name="Text Placeholder 3">
            <a:extLst>
              <a:ext uri="{FF2B5EF4-FFF2-40B4-BE49-F238E27FC236}">
                <a16:creationId xmlns:a16="http://schemas.microsoft.com/office/drawing/2014/main" id="{287B2487-CACA-4994-94BD-BCB96B2C7880}"/>
              </a:ext>
            </a:extLst>
          </p:cNvPr>
          <p:cNvSpPr>
            <a:spLocks noGrp="1"/>
          </p:cNvSpPr>
          <p:nvPr>
            <p:ph type="body" sz="quarter" idx="10"/>
          </p:nvPr>
        </p:nvSpPr>
        <p:spPr/>
        <p:txBody>
          <a:bodyPr/>
          <a:lstStyle/>
          <a:p>
            <a:r>
              <a:rPr lang="en-US" dirty="0"/>
              <a:t>Collard HR, et al. </a:t>
            </a:r>
            <a:r>
              <a:rPr lang="en-US" i="1" dirty="0"/>
              <a:t>Am J Respir </a:t>
            </a:r>
            <a:r>
              <a:rPr lang="en-US" i="1" dirty="0" err="1"/>
              <a:t>Crit</a:t>
            </a:r>
            <a:r>
              <a:rPr lang="en-US" i="1" dirty="0"/>
              <a:t> Care Med.</a:t>
            </a:r>
            <a:r>
              <a:rPr lang="en-US" dirty="0"/>
              <a:t> 2003;168:538-542.</a:t>
            </a:r>
          </a:p>
        </p:txBody>
      </p:sp>
      <p:sp>
        <p:nvSpPr>
          <p:cNvPr id="7" name="Text Box 2">
            <a:extLst>
              <a:ext uri="{FF2B5EF4-FFF2-40B4-BE49-F238E27FC236}">
                <a16:creationId xmlns:a16="http://schemas.microsoft.com/office/drawing/2014/main" id="{ECC62F7A-9B62-4C71-A814-445C8185AF50}"/>
              </a:ext>
            </a:extLst>
          </p:cNvPr>
          <p:cNvSpPr txBox="1">
            <a:spLocks noChangeArrowheads="1"/>
          </p:cNvSpPr>
          <p:nvPr/>
        </p:nvSpPr>
        <p:spPr bwMode="auto">
          <a:xfrm>
            <a:off x="8318153" y="3252788"/>
            <a:ext cx="2592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ea typeface="+mn-ea"/>
              </a:rPr>
              <a:t>Declined</a:t>
            </a:r>
          </a:p>
          <a:p>
            <a:pPr eaLnBrk="1" hangingPunct="1"/>
            <a:r>
              <a:rPr lang="en-US" sz="1400" dirty="0">
                <a:solidFill>
                  <a:schemeClr val="tx1">
                    <a:lumMod val="85000"/>
                    <a:lumOff val="15000"/>
                  </a:schemeClr>
                </a:solidFill>
                <a:latin typeface="+mj-lt"/>
                <a:ea typeface="+mn-ea"/>
              </a:rPr>
              <a:t>(Decrease in % predicted </a:t>
            </a:r>
            <a:r>
              <a:rPr lang="en-US" sz="1400">
                <a:solidFill>
                  <a:schemeClr val="tx1">
                    <a:lumMod val="85000"/>
                    <a:lumOff val="15000"/>
                  </a:schemeClr>
                </a:solidFill>
                <a:latin typeface="+mj-lt"/>
                <a:ea typeface="+mn-ea"/>
              </a:rPr>
              <a:t>of ≥10</a:t>
            </a:r>
            <a:r>
              <a:rPr lang="en-US" sz="1400" dirty="0">
                <a:solidFill>
                  <a:schemeClr val="tx1">
                    <a:lumMod val="85000"/>
                    <a:lumOff val="15000"/>
                  </a:schemeClr>
                </a:solidFill>
                <a:latin typeface="+mj-lt"/>
                <a:ea typeface="+mn-ea"/>
              </a:rPr>
              <a:t>) </a:t>
            </a:r>
          </a:p>
        </p:txBody>
      </p:sp>
      <p:sp>
        <p:nvSpPr>
          <p:cNvPr id="8" name="Content Placeholder 5">
            <a:extLst>
              <a:ext uri="{FF2B5EF4-FFF2-40B4-BE49-F238E27FC236}">
                <a16:creationId xmlns:a16="http://schemas.microsoft.com/office/drawing/2014/main" id="{E1563BBD-C1AA-452B-B935-805391997C88}"/>
              </a:ext>
            </a:extLst>
          </p:cNvPr>
          <p:cNvSpPr txBox="1">
            <a:spLocks/>
          </p:cNvSpPr>
          <p:nvPr/>
        </p:nvSpPr>
        <p:spPr bwMode="auto">
          <a:xfrm>
            <a:off x="7899563" y="4476574"/>
            <a:ext cx="3663253" cy="954088"/>
          </a:xfrm>
          <a:prstGeom prst="rect">
            <a:avLst/>
          </a:prstGeom>
        </p:spPr>
        <p:txBody>
          <a:bodyPr vert="horz" lIns="91440" tIns="45720" rIns="91440" bIns="45720" rtlCol="0">
            <a:noAutofit/>
          </a:bodyPr>
          <a:lstStyle>
            <a:lvl1pPr marL="342900" indent="-342900">
              <a:lnSpc>
                <a:spcPct val="90000"/>
              </a:lnSpc>
              <a:spcBef>
                <a:spcPts val="0"/>
              </a:spcBef>
              <a:buClr>
                <a:schemeClr val="tx1">
                  <a:lumMod val="65000"/>
                  <a:lumOff val="35000"/>
                </a:schemeClr>
              </a:buClr>
              <a:buFont typeface="Arial"/>
              <a:buChar char="•"/>
              <a:defRPr sz="3000" baseline="0">
                <a:solidFill>
                  <a:srgbClr val="333333"/>
                </a:solidFill>
              </a:defRPr>
            </a:lvl1pPr>
            <a:lvl2pPr marL="742950" lvl="1" indent="-285750">
              <a:lnSpc>
                <a:spcPct val="90000"/>
              </a:lnSpc>
              <a:spcBef>
                <a:spcPts val="0"/>
              </a:spcBef>
              <a:buClr>
                <a:schemeClr val="tx1">
                  <a:lumMod val="65000"/>
                  <a:lumOff val="35000"/>
                </a:schemeClr>
              </a:buClr>
              <a:buSzPct val="75000"/>
              <a:buFont typeface="Wingdings" panose="05000000000000000000" pitchFamily="2" charset="2"/>
              <a:buChar char="§"/>
              <a:defRPr sz="2500" baseline="0">
                <a:solidFill>
                  <a:srgbClr val="333333"/>
                </a:solidFill>
              </a:defRPr>
            </a:lvl2pPr>
            <a:lvl3pPr marL="1143000" indent="-228600">
              <a:lnSpc>
                <a:spcPct val="90000"/>
              </a:lnSpc>
              <a:spcBef>
                <a:spcPts val="0"/>
              </a:spcBef>
              <a:buClr>
                <a:schemeClr val="tx1">
                  <a:lumMod val="65000"/>
                  <a:lumOff val="35000"/>
                </a:schemeClr>
              </a:buClr>
              <a:buFont typeface="Arial"/>
              <a:buChar char="•"/>
              <a:defRPr sz="2000" baseline="0">
                <a:solidFill>
                  <a:srgbClr val="333333"/>
                </a:solidFill>
              </a:defRPr>
            </a:lvl3pPr>
            <a:lvl4pPr marL="1600200" indent="-228600">
              <a:lnSpc>
                <a:spcPct val="90000"/>
              </a:lnSpc>
              <a:spcBef>
                <a:spcPts val="0"/>
              </a:spcBef>
              <a:buClr>
                <a:schemeClr val="tx1">
                  <a:lumMod val="65000"/>
                  <a:lumOff val="35000"/>
                </a:schemeClr>
              </a:buClr>
              <a:buSzPct val="75000"/>
              <a:buFont typeface="Wingdings" panose="05000000000000000000" pitchFamily="2" charset="2"/>
              <a:buChar char="§"/>
              <a:defRPr baseline="0">
                <a:solidFill>
                  <a:srgbClr val="333333"/>
                </a:solidFill>
              </a:defRPr>
            </a:lvl4pPr>
            <a:lvl5pPr marL="2057400" indent="-228600">
              <a:lnSpc>
                <a:spcPct val="90000"/>
              </a:lnSpc>
              <a:spcBef>
                <a:spcPts val="0"/>
              </a:spcBef>
              <a:buClr>
                <a:schemeClr val="tx1">
                  <a:lumMod val="65000"/>
                  <a:lumOff val="35000"/>
                </a:schemeClr>
              </a:buClr>
              <a:buFont typeface="Arial"/>
              <a:buChar char="»"/>
              <a:defRPr baseline="0">
                <a:solidFill>
                  <a:srgbClr val="333333"/>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spcBef>
                <a:spcPts val="1200"/>
              </a:spcBef>
              <a:buNone/>
            </a:pPr>
            <a:r>
              <a:rPr lang="en-US" sz="2000" dirty="0"/>
              <a:t>Data collected every 6 months</a:t>
            </a:r>
          </a:p>
          <a:p>
            <a:pPr marL="0" indent="0">
              <a:spcBef>
                <a:spcPts val="1200"/>
              </a:spcBef>
              <a:buNone/>
            </a:pPr>
            <a:r>
              <a:rPr lang="en-US" sz="2000" dirty="0"/>
              <a:t>Similar characteristics were seen in the 12-month follow up</a:t>
            </a:r>
          </a:p>
        </p:txBody>
      </p:sp>
      <p:sp>
        <p:nvSpPr>
          <p:cNvPr id="9" name="Line 5">
            <a:extLst>
              <a:ext uri="{FF2B5EF4-FFF2-40B4-BE49-F238E27FC236}">
                <a16:creationId xmlns:a16="http://schemas.microsoft.com/office/drawing/2014/main" id="{0A77642B-57CB-4606-8364-DF1FD9072843}"/>
              </a:ext>
            </a:extLst>
          </p:cNvPr>
          <p:cNvSpPr>
            <a:spLocks noChangeShapeType="1"/>
          </p:cNvSpPr>
          <p:nvPr/>
        </p:nvSpPr>
        <p:spPr bwMode="auto">
          <a:xfrm>
            <a:off x="7674779" y="2662400"/>
            <a:ext cx="685800"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11" name="Text Box 7">
            <a:extLst>
              <a:ext uri="{FF2B5EF4-FFF2-40B4-BE49-F238E27FC236}">
                <a16:creationId xmlns:a16="http://schemas.microsoft.com/office/drawing/2014/main" id="{9516A1F1-C2E6-4007-843A-C82230553998}"/>
              </a:ext>
            </a:extLst>
          </p:cNvPr>
          <p:cNvSpPr txBox="1">
            <a:spLocks noChangeArrowheads="1"/>
          </p:cNvSpPr>
          <p:nvPr/>
        </p:nvSpPr>
        <p:spPr bwMode="auto">
          <a:xfrm>
            <a:off x="8318153" y="1771650"/>
            <a:ext cx="24911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ea typeface="+mn-ea"/>
              </a:rPr>
              <a:t>Improved </a:t>
            </a:r>
          </a:p>
          <a:p>
            <a:pPr eaLnBrk="1" hangingPunct="1"/>
            <a:r>
              <a:rPr lang="en-US" sz="1400" dirty="0">
                <a:solidFill>
                  <a:schemeClr val="tx1">
                    <a:lumMod val="85000"/>
                    <a:lumOff val="15000"/>
                  </a:schemeClr>
                </a:solidFill>
                <a:latin typeface="+mj-lt"/>
                <a:ea typeface="+mn-ea"/>
              </a:rPr>
              <a:t>(Increase in % predicted </a:t>
            </a:r>
            <a:r>
              <a:rPr lang="en-US" sz="1400">
                <a:solidFill>
                  <a:schemeClr val="tx1">
                    <a:lumMod val="85000"/>
                    <a:lumOff val="15000"/>
                  </a:schemeClr>
                </a:solidFill>
                <a:latin typeface="+mj-lt"/>
                <a:ea typeface="+mn-ea"/>
              </a:rPr>
              <a:t>of ≥10</a:t>
            </a:r>
            <a:r>
              <a:rPr lang="en-US" sz="1400" dirty="0">
                <a:solidFill>
                  <a:schemeClr val="tx1">
                    <a:lumMod val="85000"/>
                    <a:lumOff val="15000"/>
                  </a:schemeClr>
                </a:solidFill>
                <a:latin typeface="+mj-lt"/>
                <a:ea typeface="+mn-ea"/>
              </a:rPr>
              <a:t>)</a:t>
            </a:r>
          </a:p>
        </p:txBody>
      </p:sp>
      <p:sp>
        <p:nvSpPr>
          <p:cNvPr id="12" name="Line 8">
            <a:extLst>
              <a:ext uri="{FF2B5EF4-FFF2-40B4-BE49-F238E27FC236}">
                <a16:creationId xmlns:a16="http://schemas.microsoft.com/office/drawing/2014/main" id="{C0FF3B32-D765-49E5-A93B-CE707D3955D5}"/>
              </a:ext>
            </a:extLst>
          </p:cNvPr>
          <p:cNvSpPr>
            <a:spLocks noChangeShapeType="1"/>
          </p:cNvSpPr>
          <p:nvPr/>
        </p:nvSpPr>
        <p:spPr bwMode="auto">
          <a:xfrm>
            <a:off x="7674779" y="3406010"/>
            <a:ext cx="685800"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13" name="Line 9">
            <a:extLst>
              <a:ext uri="{FF2B5EF4-FFF2-40B4-BE49-F238E27FC236}">
                <a16:creationId xmlns:a16="http://schemas.microsoft.com/office/drawing/2014/main" id="{1F13ABD7-EB97-405A-8DFA-38F5755B678C}"/>
              </a:ext>
            </a:extLst>
          </p:cNvPr>
          <p:cNvSpPr>
            <a:spLocks noChangeShapeType="1"/>
          </p:cNvSpPr>
          <p:nvPr/>
        </p:nvSpPr>
        <p:spPr bwMode="auto">
          <a:xfrm>
            <a:off x="7674779" y="1924050"/>
            <a:ext cx="68580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grpSp>
        <p:nvGrpSpPr>
          <p:cNvPr id="115" name="Group 114">
            <a:extLst>
              <a:ext uri="{FF2B5EF4-FFF2-40B4-BE49-F238E27FC236}">
                <a16:creationId xmlns:a16="http://schemas.microsoft.com/office/drawing/2014/main" id="{C9DC6E3A-994B-40E9-B456-B60001CAFBBD}"/>
              </a:ext>
            </a:extLst>
          </p:cNvPr>
          <p:cNvGrpSpPr/>
          <p:nvPr/>
        </p:nvGrpSpPr>
        <p:grpSpPr>
          <a:xfrm>
            <a:off x="3081101" y="1776413"/>
            <a:ext cx="3884613" cy="2851150"/>
            <a:chOff x="3081101" y="1776413"/>
            <a:chExt cx="3884613" cy="2851150"/>
          </a:xfrm>
        </p:grpSpPr>
        <p:sp>
          <p:nvSpPr>
            <p:cNvPr id="25" name="Line 21">
              <a:extLst>
                <a:ext uri="{FF2B5EF4-FFF2-40B4-BE49-F238E27FC236}">
                  <a16:creationId xmlns:a16="http://schemas.microsoft.com/office/drawing/2014/main" id="{DEE5001D-543F-41F7-A0FC-4B3A2632B843}"/>
                </a:ext>
              </a:extLst>
            </p:cNvPr>
            <p:cNvSpPr>
              <a:spLocks noChangeShapeType="1"/>
            </p:cNvSpPr>
            <p:nvPr/>
          </p:nvSpPr>
          <p:spPr bwMode="auto">
            <a:xfrm>
              <a:off x="6859351" y="4076700"/>
              <a:ext cx="106362"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grpSp>
          <p:nvGrpSpPr>
            <p:cNvPr id="114" name="Group 113">
              <a:extLst>
                <a:ext uri="{FF2B5EF4-FFF2-40B4-BE49-F238E27FC236}">
                  <a16:creationId xmlns:a16="http://schemas.microsoft.com/office/drawing/2014/main" id="{AA930E10-66CD-441B-B2BA-314A8FADC277}"/>
                </a:ext>
              </a:extLst>
            </p:cNvPr>
            <p:cNvGrpSpPr/>
            <p:nvPr/>
          </p:nvGrpSpPr>
          <p:grpSpPr>
            <a:xfrm>
              <a:off x="3081101" y="1776413"/>
              <a:ext cx="3884613" cy="2851150"/>
              <a:chOff x="3081101" y="1776413"/>
              <a:chExt cx="3884613" cy="2851150"/>
            </a:xfrm>
          </p:grpSpPr>
          <p:sp>
            <p:nvSpPr>
              <p:cNvPr id="15" name="Line 11">
                <a:extLst>
                  <a:ext uri="{FF2B5EF4-FFF2-40B4-BE49-F238E27FC236}">
                    <a16:creationId xmlns:a16="http://schemas.microsoft.com/office/drawing/2014/main" id="{A6D249CA-2A35-41C6-BBD8-E65C426ED279}"/>
                  </a:ext>
                </a:extLst>
              </p:cNvPr>
              <p:cNvSpPr>
                <a:spLocks noChangeShapeType="1"/>
              </p:cNvSpPr>
              <p:nvPr/>
            </p:nvSpPr>
            <p:spPr bwMode="auto">
              <a:xfrm>
                <a:off x="3081101" y="1785938"/>
                <a:ext cx="849312"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6" name="Line 12">
                <a:extLst>
                  <a:ext uri="{FF2B5EF4-FFF2-40B4-BE49-F238E27FC236}">
                    <a16:creationId xmlns:a16="http://schemas.microsoft.com/office/drawing/2014/main" id="{12A3580B-DFAF-430A-B8AF-4F37DFC86735}"/>
                  </a:ext>
                </a:extLst>
              </p:cNvPr>
              <p:cNvSpPr>
                <a:spLocks noChangeShapeType="1"/>
              </p:cNvSpPr>
              <p:nvPr/>
            </p:nvSpPr>
            <p:spPr bwMode="auto">
              <a:xfrm rot="5400000">
                <a:off x="3736738" y="1970088"/>
                <a:ext cx="38735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7" name="Line 13">
                <a:extLst>
                  <a:ext uri="{FF2B5EF4-FFF2-40B4-BE49-F238E27FC236}">
                    <a16:creationId xmlns:a16="http://schemas.microsoft.com/office/drawing/2014/main" id="{BF59FBF1-A9B8-4763-A23B-D546FBB00419}"/>
                  </a:ext>
                </a:extLst>
              </p:cNvPr>
              <p:cNvSpPr>
                <a:spLocks noChangeShapeType="1"/>
              </p:cNvSpPr>
              <p:nvPr/>
            </p:nvSpPr>
            <p:spPr bwMode="auto">
              <a:xfrm>
                <a:off x="3917713" y="2160588"/>
                <a:ext cx="604838"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8" name="Line 14">
                <a:extLst>
                  <a:ext uri="{FF2B5EF4-FFF2-40B4-BE49-F238E27FC236}">
                    <a16:creationId xmlns:a16="http://schemas.microsoft.com/office/drawing/2014/main" id="{88F30135-0C75-46BB-B5DF-FC457B29FE12}"/>
                  </a:ext>
                </a:extLst>
              </p:cNvPr>
              <p:cNvSpPr>
                <a:spLocks noChangeShapeType="1"/>
              </p:cNvSpPr>
              <p:nvPr/>
            </p:nvSpPr>
            <p:spPr bwMode="auto">
              <a:xfrm rot="5400000">
                <a:off x="4324907" y="2351882"/>
                <a:ext cx="404813"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9" name="Line 15">
                <a:extLst>
                  <a:ext uri="{FF2B5EF4-FFF2-40B4-BE49-F238E27FC236}">
                    <a16:creationId xmlns:a16="http://schemas.microsoft.com/office/drawing/2014/main" id="{66E33D5F-575B-484B-928A-5625EF617915}"/>
                  </a:ext>
                </a:extLst>
              </p:cNvPr>
              <p:cNvSpPr>
                <a:spLocks noChangeShapeType="1"/>
              </p:cNvSpPr>
              <p:nvPr/>
            </p:nvSpPr>
            <p:spPr bwMode="auto">
              <a:xfrm>
                <a:off x="4514614" y="2549525"/>
                <a:ext cx="19653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0" name="Line 16">
                <a:extLst>
                  <a:ext uri="{FF2B5EF4-FFF2-40B4-BE49-F238E27FC236}">
                    <a16:creationId xmlns:a16="http://schemas.microsoft.com/office/drawing/2014/main" id="{829CE982-8E0A-4F0C-BA02-A03129EF6F4F}"/>
                  </a:ext>
                </a:extLst>
              </p:cNvPr>
              <p:cNvSpPr>
                <a:spLocks noChangeShapeType="1"/>
              </p:cNvSpPr>
              <p:nvPr/>
            </p:nvSpPr>
            <p:spPr bwMode="auto">
              <a:xfrm rot="5400000">
                <a:off x="6252926" y="2765425"/>
                <a:ext cx="43815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1" name="Line 17">
                <a:extLst>
                  <a:ext uri="{FF2B5EF4-FFF2-40B4-BE49-F238E27FC236}">
                    <a16:creationId xmlns:a16="http://schemas.microsoft.com/office/drawing/2014/main" id="{956DABCD-C917-477A-9A95-E4B8C21C1EDF}"/>
                  </a:ext>
                </a:extLst>
              </p:cNvPr>
              <p:cNvSpPr>
                <a:spLocks noChangeShapeType="1"/>
              </p:cNvSpPr>
              <p:nvPr/>
            </p:nvSpPr>
            <p:spPr bwMode="auto">
              <a:xfrm>
                <a:off x="6459301" y="2984500"/>
                <a:ext cx="31750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2" name="Line 18">
                <a:extLst>
                  <a:ext uri="{FF2B5EF4-FFF2-40B4-BE49-F238E27FC236}">
                    <a16:creationId xmlns:a16="http://schemas.microsoft.com/office/drawing/2014/main" id="{8AB3784B-4B88-4F18-8B18-0221966248A2}"/>
                  </a:ext>
                </a:extLst>
              </p:cNvPr>
              <p:cNvSpPr>
                <a:spLocks noChangeShapeType="1"/>
              </p:cNvSpPr>
              <p:nvPr/>
            </p:nvSpPr>
            <p:spPr bwMode="auto">
              <a:xfrm rot="5400000">
                <a:off x="6495814" y="3252788"/>
                <a:ext cx="56197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3" name="Line 19">
                <a:extLst>
                  <a:ext uri="{FF2B5EF4-FFF2-40B4-BE49-F238E27FC236}">
                    <a16:creationId xmlns:a16="http://schemas.microsoft.com/office/drawing/2014/main" id="{F2231B80-DCB0-4A1C-BCF5-599EA98A20CD}"/>
                  </a:ext>
                </a:extLst>
              </p:cNvPr>
              <p:cNvSpPr>
                <a:spLocks noChangeShapeType="1"/>
              </p:cNvSpPr>
              <p:nvPr/>
            </p:nvSpPr>
            <p:spPr bwMode="auto">
              <a:xfrm>
                <a:off x="6765689" y="3533775"/>
                <a:ext cx="106363"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4" name="Line 20">
                <a:extLst>
                  <a:ext uri="{FF2B5EF4-FFF2-40B4-BE49-F238E27FC236}">
                    <a16:creationId xmlns:a16="http://schemas.microsoft.com/office/drawing/2014/main" id="{E5DA8597-1F7A-46FA-B30B-A8CFD6CCD9F9}"/>
                  </a:ext>
                </a:extLst>
              </p:cNvPr>
              <p:cNvSpPr>
                <a:spLocks noChangeShapeType="1"/>
              </p:cNvSpPr>
              <p:nvPr/>
            </p:nvSpPr>
            <p:spPr bwMode="auto">
              <a:xfrm rot="5400000">
                <a:off x="6591858" y="3802857"/>
                <a:ext cx="560387"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6" name="Line 22">
                <a:extLst>
                  <a:ext uri="{FF2B5EF4-FFF2-40B4-BE49-F238E27FC236}">
                    <a16:creationId xmlns:a16="http://schemas.microsoft.com/office/drawing/2014/main" id="{637998BB-558C-45EA-B6A0-096B627B4F7B}"/>
                  </a:ext>
                </a:extLst>
              </p:cNvPr>
              <p:cNvSpPr>
                <a:spLocks noChangeShapeType="1"/>
              </p:cNvSpPr>
              <p:nvPr/>
            </p:nvSpPr>
            <p:spPr bwMode="auto">
              <a:xfrm rot="5400000">
                <a:off x="6683932" y="4345782"/>
                <a:ext cx="563563"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grpSp>
      </p:grpSp>
      <p:sp>
        <p:nvSpPr>
          <p:cNvPr id="27" name="Line 23">
            <a:extLst>
              <a:ext uri="{FF2B5EF4-FFF2-40B4-BE49-F238E27FC236}">
                <a16:creationId xmlns:a16="http://schemas.microsoft.com/office/drawing/2014/main" id="{CD83624B-E83E-44C2-8E02-20271E4090BD}"/>
              </a:ext>
            </a:extLst>
          </p:cNvPr>
          <p:cNvSpPr>
            <a:spLocks noChangeShapeType="1"/>
          </p:cNvSpPr>
          <p:nvPr/>
        </p:nvSpPr>
        <p:spPr bwMode="auto">
          <a:xfrm rot="5400000">
            <a:off x="6418820" y="4512469"/>
            <a:ext cx="201612"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8" name="Line 24">
            <a:extLst>
              <a:ext uri="{FF2B5EF4-FFF2-40B4-BE49-F238E27FC236}">
                <a16:creationId xmlns:a16="http://schemas.microsoft.com/office/drawing/2014/main" id="{79A655DA-A84C-4CCE-8AB8-D1648C440E34}"/>
              </a:ext>
            </a:extLst>
          </p:cNvPr>
          <p:cNvSpPr>
            <a:spLocks noChangeShapeType="1"/>
          </p:cNvSpPr>
          <p:nvPr/>
        </p:nvSpPr>
        <p:spPr bwMode="auto">
          <a:xfrm>
            <a:off x="5984639" y="4403725"/>
            <a:ext cx="544513"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29" name="Line 25">
            <a:extLst>
              <a:ext uri="{FF2B5EF4-FFF2-40B4-BE49-F238E27FC236}">
                <a16:creationId xmlns:a16="http://schemas.microsoft.com/office/drawing/2014/main" id="{FBD642E5-9015-452A-B4EB-8531F2398C3D}"/>
              </a:ext>
            </a:extLst>
          </p:cNvPr>
          <p:cNvSpPr>
            <a:spLocks noChangeShapeType="1"/>
          </p:cNvSpPr>
          <p:nvPr/>
        </p:nvSpPr>
        <p:spPr bwMode="auto">
          <a:xfrm rot="5400000">
            <a:off x="5901295" y="4314032"/>
            <a:ext cx="201613"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0" name="Line 26">
            <a:extLst>
              <a:ext uri="{FF2B5EF4-FFF2-40B4-BE49-F238E27FC236}">
                <a16:creationId xmlns:a16="http://schemas.microsoft.com/office/drawing/2014/main" id="{9B5F82F8-FAAA-4C92-83C8-4D0FDF97533E}"/>
              </a:ext>
            </a:extLst>
          </p:cNvPr>
          <p:cNvSpPr>
            <a:spLocks noChangeShapeType="1"/>
          </p:cNvSpPr>
          <p:nvPr/>
        </p:nvSpPr>
        <p:spPr bwMode="auto">
          <a:xfrm>
            <a:off x="5327413" y="4213225"/>
            <a:ext cx="661988"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1" name="Line 27">
            <a:extLst>
              <a:ext uri="{FF2B5EF4-FFF2-40B4-BE49-F238E27FC236}">
                <a16:creationId xmlns:a16="http://schemas.microsoft.com/office/drawing/2014/main" id="{5277AE00-2A15-479B-A4B2-01F5C0792822}"/>
              </a:ext>
            </a:extLst>
          </p:cNvPr>
          <p:cNvSpPr>
            <a:spLocks noChangeShapeType="1"/>
          </p:cNvSpPr>
          <p:nvPr/>
        </p:nvSpPr>
        <p:spPr bwMode="auto">
          <a:xfrm rot="5400000">
            <a:off x="5261532" y="4156869"/>
            <a:ext cx="131762"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2" name="Line 28">
            <a:extLst>
              <a:ext uri="{FF2B5EF4-FFF2-40B4-BE49-F238E27FC236}">
                <a16:creationId xmlns:a16="http://schemas.microsoft.com/office/drawing/2014/main" id="{1EEBE502-2BC3-4212-B081-7B3199398D95}"/>
              </a:ext>
            </a:extLst>
          </p:cNvPr>
          <p:cNvSpPr>
            <a:spLocks noChangeShapeType="1"/>
          </p:cNvSpPr>
          <p:nvPr/>
        </p:nvSpPr>
        <p:spPr bwMode="auto">
          <a:xfrm>
            <a:off x="5013088" y="4098925"/>
            <a:ext cx="330200"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3" name="Line 29">
            <a:extLst>
              <a:ext uri="{FF2B5EF4-FFF2-40B4-BE49-F238E27FC236}">
                <a16:creationId xmlns:a16="http://schemas.microsoft.com/office/drawing/2014/main" id="{3276FB0B-3F95-4774-9B73-B61DC37CA75B}"/>
              </a:ext>
            </a:extLst>
          </p:cNvPr>
          <p:cNvSpPr>
            <a:spLocks noChangeShapeType="1"/>
          </p:cNvSpPr>
          <p:nvPr/>
        </p:nvSpPr>
        <p:spPr bwMode="auto">
          <a:xfrm rot="5400000">
            <a:off x="4971020" y="4060032"/>
            <a:ext cx="84137"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4" name="Line 30">
            <a:extLst>
              <a:ext uri="{FF2B5EF4-FFF2-40B4-BE49-F238E27FC236}">
                <a16:creationId xmlns:a16="http://schemas.microsoft.com/office/drawing/2014/main" id="{4FF63C94-BBC6-449A-BFED-F48307B3AC5D}"/>
              </a:ext>
            </a:extLst>
          </p:cNvPr>
          <p:cNvSpPr>
            <a:spLocks noChangeShapeType="1"/>
          </p:cNvSpPr>
          <p:nvPr/>
        </p:nvSpPr>
        <p:spPr bwMode="auto">
          <a:xfrm rot="5400000">
            <a:off x="4946414" y="3970338"/>
            <a:ext cx="85725"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35" name="Line 31">
            <a:extLst>
              <a:ext uri="{FF2B5EF4-FFF2-40B4-BE49-F238E27FC236}">
                <a16:creationId xmlns:a16="http://schemas.microsoft.com/office/drawing/2014/main" id="{878BAE26-3868-415A-81DF-79CA773D4784}"/>
              </a:ext>
            </a:extLst>
          </p:cNvPr>
          <p:cNvSpPr>
            <a:spLocks noChangeShapeType="1"/>
          </p:cNvSpPr>
          <p:nvPr/>
        </p:nvSpPr>
        <p:spPr bwMode="auto">
          <a:xfrm>
            <a:off x="4922602" y="3924300"/>
            <a:ext cx="66675"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6" name="Line 32">
            <a:extLst>
              <a:ext uri="{FF2B5EF4-FFF2-40B4-BE49-F238E27FC236}">
                <a16:creationId xmlns:a16="http://schemas.microsoft.com/office/drawing/2014/main" id="{49C4A1DF-90B0-45E1-A483-A594BBFAEBB0}"/>
              </a:ext>
            </a:extLst>
          </p:cNvPr>
          <p:cNvSpPr>
            <a:spLocks noChangeShapeType="1"/>
          </p:cNvSpPr>
          <p:nvPr/>
        </p:nvSpPr>
        <p:spPr bwMode="auto">
          <a:xfrm rot="5400000">
            <a:off x="4875770" y="3885407"/>
            <a:ext cx="84137"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37" name="Line 33">
            <a:extLst>
              <a:ext uri="{FF2B5EF4-FFF2-40B4-BE49-F238E27FC236}">
                <a16:creationId xmlns:a16="http://schemas.microsoft.com/office/drawing/2014/main" id="{E785E20D-BD2C-462D-AED5-182AD826535D}"/>
              </a:ext>
            </a:extLst>
          </p:cNvPr>
          <p:cNvSpPr>
            <a:spLocks noChangeShapeType="1"/>
          </p:cNvSpPr>
          <p:nvPr/>
        </p:nvSpPr>
        <p:spPr bwMode="auto">
          <a:xfrm>
            <a:off x="4743213" y="3840163"/>
            <a:ext cx="166688"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8" name="Line 34">
            <a:extLst>
              <a:ext uri="{FF2B5EF4-FFF2-40B4-BE49-F238E27FC236}">
                <a16:creationId xmlns:a16="http://schemas.microsoft.com/office/drawing/2014/main" id="{662D2272-6932-4042-88A9-F4F8DA539947}"/>
              </a:ext>
            </a:extLst>
          </p:cNvPr>
          <p:cNvSpPr>
            <a:spLocks noChangeShapeType="1"/>
          </p:cNvSpPr>
          <p:nvPr/>
        </p:nvSpPr>
        <p:spPr bwMode="auto">
          <a:xfrm rot="5400000">
            <a:off x="4705908" y="3815557"/>
            <a:ext cx="84137"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39" name="Line 35">
            <a:extLst>
              <a:ext uri="{FF2B5EF4-FFF2-40B4-BE49-F238E27FC236}">
                <a16:creationId xmlns:a16="http://schemas.microsoft.com/office/drawing/2014/main" id="{8ECA050E-EE88-42F3-960A-BEFEE3369CBA}"/>
              </a:ext>
            </a:extLst>
          </p:cNvPr>
          <p:cNvSpPr>
            <a:spLocks noChangeShapeType="1"/>
          </p:cNvSpPr>
          <p:nvPr/>
        </p:nvSpPr>
        <p:spPr bwMode="auto">
          <a:xfrm rot="5400000">
            <a:off x="4689239" y="3722688"/>
            <a:ext cx="85725"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40" name="Line 36">
            <a:extLst>
              <a:ext uri="{FF2B5EF4-FFF2-40B4-BE49-F238E27FC236}">
                <a16:creationId xmlns:a16="http://schemas.microsoft.com/office/drawing/2014/main" id="{417404AA-799E-4772-BF5D-81BA999961A2}"/>
              </a:ext>
            </a:extLst>
          </p:cNvPr>
          <p:cNvSpPr>
            <a:spLocks noChangeShapeType="1"/>
          </p:cNvSpPr>
          <p:nvPr/>
        </p:nvSpPr>
        <p:spPr bwMode="auto">
          <a:xfrm>
            <a:off x="4579702" y="3668713"/>
            <a:ext cx="168275"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41" name="Line 37">
            <a:extLst>
              <a:ext uri="{FF2B5EF4-FFF2-40B4-BE49-F238E27FC236}">
                <a16:creationId xmlns:a16="http://schemas.microsoft.com/office/drawing/2014/main" id="{AD323343-ABC7-47E8-982E-026E52A10B92}"/>
              </a:ext>
            </a:extLst>
          </p:cNvPr>
          <p:cNvSpPr>
            <a:spLocks noChangeShapeType="1"/>
          </p:cNvSpPr>
          <p:nvPr/>
        </p:nvSpPr>
        <p:spPr bwMode="auto">
          <a:xfrm>
            <a:off x="4551127" y="3505200"/>
            <a:ext cx="41275" cy="160338"/>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42" name="Line 38">
            <a:extLst>
              <a:ext uri="{FF2B5EF4-FFF2-40B4-BE49-F238E27FC236}">
                <a16:creationId xmlns:a16="http://schemas.microsoft.com/office/drawing/2014/main" id="{96496A09-C722-4967-9C67-BABC2DD874CC}"/>
              </a:ext>
            </a:extLst>
          </p:cNvPr>
          <p:cNvSpPr>
            <a:spLocks noChangeShapeType="1"/>
          </p:cNvSpPr>
          <p:nvPr/>
        </p:nvSpPr>
        <p:spPr bwMode="auto">
          <a:xfrm>
            <a:off x="4473338" y="3505200"/>
            <a:ext cx="90488"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43" name="Line 39">
            <a:extLst>
              <a:ext uri="{FF2B5EF4-FFF2-40B4-BE49-F238E27FC236}">
                <a16:creationId xmlns:a16="http://schemas.microsoft.com/office/drawing/2014/main" id="{3B6578F4-849B-4A4D-B50A-39E6B18491DF}"/>
              </a:ext>
            </a:extLst>
          </p:cNvPr>
          <p:cNvSpPr>
            <a:spLocks noChangeShapeType="1"/>
          </p:cNvSpPr>
          <p:nvPr/>
        </p:nvSpPr>
        <p:spPr bwMode="auto">
          <a:xfrm flipH="1">
            <a:off x="4481276" y="3421063"/>
            <a:ext cx="4762" cy="9366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44" name="Line 40">
            <a:extLst>
              <a:ext uri="{FF2B5EF4-FFF2-40B4-BE49-F238E27FC236}">
                <a16:creationId xmlns:a16="http://schemas.microsoft.com/office/drawing/2014/main" id="{56F833C8-6FA5-4147-A86B-A749BFF1BD27}"/>
              </a:ext>
            </a:extLst>
          </p:cNvPr>
          <p:cNvSpPr>
            <a:spLocks noChangeShapeType="1"/>
          </p:cNvSpPr>
          <p:nvPr/>
        </p:nvSpPr>
        <p:spPr bwMode="auto">
          <a:xfrm>
            <a:off x="4351102" y="3429000"/>
            <a:ext cx="142875"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45" name="Line 41">
            <a:extLst>
              <a:ext uri="{FF2B5EF4-FFF2-40B4-BE49-F238E27FC236}">
                <a16:creationId xmlns:a16="http://schemas.microsoft.com/office/drawing/2014/main" id="{A9EBE5EC-5D13-4801-B04D-00C9BB14CF39}"/>
              </a:ext>
            </a:extLst>
          </p:cNvPr>
          <p:cNvSpPr>
            <a:spLocks noChangeShapeType="1"/>
          </p:cNvSpPr>
          <p:nvPr/>
        </p:nvSpPr>
        <p:spPr bwMode="auto">
          <a:xfrm flipH="1">
            <a:off x="4346339" y="3344864"/>
            <a:ext cx="4763" cy="92075"/>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46" name="Line 42">
            <a:extLst>
              <a:ext uri="{FF2B5EF4-FFF2-40B4-BE49-F238E27FC236}">
                <a16:creationId xmlns:a16="http://schemas.microsoft.com/office/drawing/2014/main" id="{1B7B313C-E692-49F4-98AD-1EFFCF1EA81A}"/>
              </a:ext>
            </a:extLst>
          </p:cNvPr>
          <p:cNvSpPr>
            <a:spLocks noChangeShapeType="1"/>
          </p:cNvSpPr>
          <p:nvPr/>
        </p:nvSpPr>
        <p:spPr bwMode="auto">
          <a:xfrm>
            <a:off x="4265376" y="3344863"/>
            <a:ext cx="106362"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47" name="Line 43">
            <a:extLst>
              <a:ext uri="{FF2B5EF4-FFF2-40B4-BE49-F238E27FC236}">
                <a16:creationId xmlns:a16="http://schemas.microsoft.com/office/drawing/2014/main" id="{B0374621-799D-4924-B096-39A0780C6C7A}"/>
              </a:ext>
            </a:extLst>
          </p:cNvPr>
          <p:cNvSpPr>
            <a:spLocks noChangeShapeType="1"/>
          </p:cNvSpPr>
          <p:nvPr/>
        </p:nvSpPr>
        <p:spPr bwMode="auto">
          <a:xfrm flipH="1">
            <a:off x="4270139" y="3263901"/>
            <a:ext cx="3175" cy="92075"/>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48" name="Line 44">
            <a:extLst>
              <a:ext uri="{FF2B5EF4-FFF2-40B4-BE49-F238E27FC236}">
                <a16:creationId xmlns:a16="http://schemas.microsoft.com/office/drawing/2014/main" id="{A1D77812-CBE8-4CEC-ABB6-CE52D364558D}"/>
              </a:ext>
            </a:extLst>
          </p:cNvPr>
          <p:cNvSpPr>
            <a:spLocks noChangeShapeType="1"/>
          </p:cNvSpPr>
          <p:nvPr/>
        </p:nvSpPr>
        <p:spPr bwMode="auto">
          <a:xfrm>
            <a:off x="4216164" y="3263900"/>
            <a:ext cx="61913"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49" name="Line 45">
            <a:extLst>
              <a:ext uri="{FF2B5EF4-FFF2-40B4-BE49-F238E27FC236}">
                <a16:creationId xmlns:a16="http://schemas.microsoft.com/office/drawing/2014/main" id="{2ABD0457-BCDA-455E-BBC4-D05D0F7CE446}"/>
              </a:ext>
            </a:extLst>
          </p:cNvPr>
          <p:cNvSpPr>
            <a:spLocks noChangeShapeType="1"/>
          </p:cNvSpPr>
          <p:nvPr/>
        </p:nvSpPr>
        <p:spPr bwMode="auto">
          <a:xfrm>
            <a:off x="4195527" y="3184525"/>
            <a:ext cx="7937" cy="698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0" name="Line 46">
            <a:extLst>
              <a:ext uri="{FF2B5EF4-FFF2-40B4-BE49-F238E27FC236}">
                <a16:creationId xmlns:a16="http://schemas.microsoft.com/office/drawing/2014/main" id="{2184640D-FAC7-4496-A2A1-7B551711CF98}"/>
              </a:ext>
            </a:extLst>
          </p:cNvPr>
          <p:cNvSpPr>
            <a:spLocks noChangeShapeType="1"/>
          </p:cNvSpPr>
          <p:nvPr/>
        </p:nvSpPr>
        <p:spPr bwMode="auto">
          <a:xfrm>
            <a:off x="4109802" y="3167063"/>
            <a:ext cx="90487" cy="1746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51" name="Line 47">
            <a:extLst>
              <a:ext uri="{FF2B5EF4-FFF2-40B4-BE49-F238E27FC236}">
                <a16:creationId xmlns:a16="http://schemas.microsoft.com/office/drawing/2014/main" id="{96C50A6A-7EE8-4CC0-B910-4BD72F25D3F7}"/>
              </a:ext>
            </a:extLst>
          </p:cNvPr>
          <p:cNvSpPr>
            <a:spLocks noChangeShapeType="1"/>
          </p:cNvSpPr>
          <p:nvPr/>
        </p:nvSpPr>
        <p:spPr bwMode="auto">
          <a:xfrm>
            <a:off x="4109801" y="3011489"/>
            <a:ext cx="4762" cy="166687"/>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2" name="Line 48">
            <a:extLst>
              <a:ext uri="{FF2B5EF4-FFF2-40B4-BE49-F238E27FC236}">
                <a16:creationId xmlns:a16="http://schemas.microsoft.com/office/drawing/2014/main" id="{B0DAAEB4-B542-446C-991C-66A784CAC9A3}"/>
              </a:ext>
            </a:extLst>
          </p:cNvPr>
          <p:cNvSpPr>
            <a:spLocks noChangeShapeType="1"/>
          </p:cNvSpPr>
          <p:nvPr/>
        </p:nvSpPr>
        <p:spPr bwMode="auto">
          <a:xfrm>
            <a:off x="3873263" y="2941638"/>
            <a:ext cx="179388"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3" name="Line 49">
            <a:extLst>
              <a:ext uri="{FF2B5EF4-FFF2-40B4-BE49-F238E27FC236}">
                <a16:creationId xmlns:a16="http://schemas.microsoft.com/office/drawing/2014/main" id="{46ADCB3A-9D58-43B5-87E3-335AD5F57503}"/>
              </a:ext>
            </a:extLst>
          </p:cNvPr>
          <p:cNvSpPr>
            <a:spLocks noChangeShapeType="1"/>
          </p:cNvSpPr>
          <p:nvPr/>
        </p:nvSpPr>
        <p:spPr bwMode="auto">
          <a:xfrm flipH="1">
            <a:off x="4049476" y="2941638"/>
            <a:ext cx="0" cy="698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4" name="Line 50">
            <a:extLst>
              <a:ext uri="{FF2B5EF4-FFF2-40B4-BE49-F238E27FC236}">
                <a16:creationId xmlns:a16="http://schemas.microsoft.com/office/drawing/2014/main" id="{05EF56A8-76A2-421E-AA1F-B0E285B46F88}"/>
              </a:ext>
            </a:extLst>
          </p:cNvPr>
          <p:cNvSpPr>
            <a:spLocks noChangeShapeType="1"/>
          </p:cNvSpPr>
          <p:nvPr/>
        </p:nvSpPr>
        <p:spPr bwMode="auto">
          <a:xfrm flipH="1">
            <a:off x="3885964" y="2855913"/>
            <a:ext cx="3175" cy="9366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55" name="Line 51">
            <a:extLst>
              <a:ext uri="{FF2B5EF4-FFF2-40B4-BE49-F238E27FC236}">
                <a16:creationId xmlns:a16="http://schemas.microsoft.com/office/drawing/2014/main" id="{2114CF79-9889-4FF3-A4F2-7DCCFD565E8B}"/>
              </a:ext>
            </a:extLst>
          </p:cNvPr>
          <p:cNvSpPr>
            <a:spLocks noChangeShapeType="1"/>
          </p:cNvSpPr>
          <p:nvPr/>
        </p:nvSpPr>
        <p:spPr bwMode="auto">
          <a:xfrm>
            <a:off x="3676414" y="2855913"/>
            <a:ext cx="212725" cy="476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6" name="Line 52">
            <a:extLst>
              <a:ext uri="{FF2B5EF4-FFF2-40B4-BE49-F238E27FC236}">
                <a16:creationId xmlns:a16="http://schemas.microsoft.com/office/drawing/2014/main" id="{0E576AB9-453D-44C9-9D3F-C242EFCB24A4}"/>
              </a:ext>
            </a:extLst>
          </p:cNvPr>
          <p:cNvSpPr>
            <a:spLocks noChangeShapeType="1"/>
          </p:cNvSpPr>
          <p:nvPr/>
        </p:nvSpPr>
        <p:spPr bwMode="auto">
          <a:xfrm flipH="1">
            <a:off x="3684351" y="2779713"/>
            <a:ext cx="0" cy="8731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7" name="Line 53">
            <a:extLst>
              <a:ext uri="{FF2B5EF4-FFF2-40B4-BE49-F238E27FC236}">
                <a16:creationId xmlns:a16="http://schemas.microsoft.com/office/drawing/2014/main" id="{18DCAE90-CA3E-4CEF-91DF-C7724895709C}"/>
              </a:ext>
            </a:extLst>
          </p:cNvPr>
          <p:cNvSpPr>
            <a:spLocks noChangeShapeType="1"/>
          </p:cNvSpPr>
          <p:nvPr/>
        </p:nvSpPr>
        <p:spPr bwMode="auto">
          <a:xfrm flipH="1">
            <a:off x="3712926" y="2563813"/>
            <a:ext cx="0" cy="8731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58" name="Line 54">
            <a:extLst>
              <a:ext uri="{FF2B5EF4-FFF2-40B4-BE49-F238E27FC236}">
                <a16:creationId xmlns:a16="http://schemas.microsoft.com/office/drawing/2014/main" id="{247166D1-7359-45B4-883C-3BEF0F675F96}"/>
              </a:ext>
            </a:extLst>
          </p:cNvPr>
          <p:cNvSpPr>
            <a:spLocks noChangeShapeType="1"/>
          </p:cNvSpPr>
          <p:nvPr/>
        </p:nvSpPr>
        <p:spPr bwMode="auto">
          <a:xfrm>
            <a:off x="3566877" y="2565400"/>
            <a:ext cx="153987" cy="1588"/>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59" name="Line 55">
            <a:extLst>
              <a:ext uri="{FF2B5EF4-FFF2-40B4-BE49-F238E27FC236}">
                <a16:creationId xmlns:a16="http://schemas.microsoft.com/office/drawing/2014/main" id="{96A6F481-8499-4963-8420-7EAFAA90F270}"/>
              </a:ext>
            </a:extLst>
          </p:cNvPr>
          <p:cNvSpPr>
            <a:spLocks noChangeShapeType="1"/>
          </p:cNvSpPr>
          <p:nvPr/>
        </p:nvSpPr>
        <p:spPr bwMode="auto">
          <a:xfrm flipH="1">
            <a:off x="3571638" y="2500313"/>
            <a:ext cx="0" cy="80962"/>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0" name="Line 56">
            <a:extLst>
              <a:ext uri="{FF2B5EF4-FFF2-40B4-BE49-F238E27FC236}">
                <a16:creationId xmlns:a16="http://schemas.microsoft.com/office/drawing/2014/main" id="{7AC7291F-92DE-45EA-819D-E1A1DEAC6615}"/>
              </a:ext>
            </a:extLst>
          </p:cNvPr>
          <p:cNvSpPr>
            <a:spLocks noChangeShapeType="1"/>
          </p:cNvSpPr>
          <p:nvPr/>
        </p:nvSpPr>
        <p:spPr bwMode="auto">
          <a:xfrm flipH="1" flipV="1">
            <a:off x="3517664" y="2454275"/>
            <a:ext cx="53975" cy="46038"/>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61" name="Line 57">
            <a:extLst>
              <a:ext uri="{FF2B5EF4-FFF2-40B4-BE49-F238E27FC236}">
                <a16:creationId xmlns:a16="http://schemas.microsoft.com/office/drawing/2014/main" id="{E6233CCE-3142-4CAB-B0C9-C864E275732F}"/>
              </a:ext>
            </a:extLst>
          </p:cNvPr>
          <p:cNvSpPr>
            <a:spLocks noChangeShapeType="1"/>
          </p:cNvSpPr>
          <p:nvPr/>
        </p:nvSpPr>
        <p:spPr bwMode="auto">
          <a:xfrm flipH="1" flipV="1">
            <a:off x="3492263" y="2403476"/>
            <a:ext cx="33338" cy="23813"/>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2" name="Line 58">
            <a:extLst>
              <a:ext uri="{FF2B5EF4-FFF2-40B4-BE49-F238E27FC236}">
                <a16:creationId xmlns:a16="http://schemas.microsoft.com/office/drawing/2014/main" id="{769202D3-C367-4A2B-AA64-3FAF92135447}"/>
              </a:ext>
            </a:extLst>
          </p:cNvPr>
          <p:cNvSpPr>
            <a:spLocks noChangeShapeType="1"/>
          </p:cNvSpPr>
          <p:nvPr/>
        </p:nvSpPr>
        <p:spPr bwMode="auto">
          <a:xfrm flipH="1" flipV="1">
            <a:off x="3452576" y="2284413"/>
            <a:ext cx="44450" cy="571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63" name="Line 59">
            <a:extLst>
              <a:ext uri="{FF2B5EF4-FFF2-40B4-BE49-F238E27FC236}">
                <a16:creationId xmlns:a16="http://schemas.microsoft.com/office/drawing/2014/main" id="{EBF97073-8D26-431E-A588-AFB56B95DE57}"/>
              </a:ext>
            </a:extLst>
          </p:cNvPr>
          <p:cNvSpPr>
            <a:spLocks noChangeShapeType="1"/>
          </p:cNvSpPr>
          <p:nvPr/>
        </p:nvSpPr>
        <p:spPr bwMode="auto">
          <a:xfrm flipH="1" flipV="1">
            <a:off x="3387488" y="2249489"/>
            <a:ext cx="52388" cy="34925"/>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4" name="Line 60">
            <a:extLst>
              <a:ext uri="{FF2B5EF4-FFF2-40B4-BE49-F238E27FC236}">
                <a16:creationId xmlns:a16="http://schemas.microsoft.com/office/drawing/2014/main" id="{29D65F8D-A037-4F65-A58B-5217DD0D11A6}"/>
              </a:ext>
            </a:extLst>
          </p:cNvPr>
          <p:cNvSpPr>
            <a:spLocks noChangeShapeType="1"/>
          </p:cNvSpPr>
          <p:nvPr/>
        </p:nvSpPr>
        <p:spPr bwMode="auto">
          <a:xfrm flipH="1">
            <a:off x="3382726" y="2071688"/>
            <a:ext cx="0" cy="1968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65" name="Line 61">
            <a:extLst>
              <a:ext uri="{FF2B5EF4-FFF2-40B4-BE49-F238E27FC236}">
                <a16:creationId xmlns:a16="http://schemas.microsoft.com/office/drawing/2014/main" id="{DA5CB8EB-EE18-4225-B06E-141C248D9DBA}"/>
              </a:ext>
            </a:extLst>
          </p:cNvPr>
          <p:cNvSpPr>
            <a:spLocks noChangeShapeType="1"/>
          </p:cNvSpPr>
          <p:nvPr/>
        </p:nvSpPr>
        <p:spPr bwMode="auto">
          <a:xfrm>
            <a:off x="3346214" y="1974851"/>
            <a:ext cx="15875" cy="98425"/>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66" name="Line 62">
            <a:extLst>
              <a:ext uri="{FF2B5EF4-FFF2-40B4-BE49-F238E27FC236}">
                <a16:creationId xmlns:a16="http://schemas.microsoft.com/office/drawing/2014/main" id="{2DA2B9BA-27C8-4960-B4A7-D554C3D7280F}"/>
              </a:ext>
            </a:extLst>
          </p:cNvPr>
          <p:cNvSpPr>
            <a:spLocks noChangeShapeType="1"/>
          </p:cNvSpPr>
          <p:nvPr/>
        </p:nvSpPr>
        <p:spPr bwMode="auto">
          <a:xfrm flipH="1">
            <a:off x="3338276" y="1912938"/>
            <a:ext cx="0" cy="698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7" name="Line 63">
            <a:extLst>
              <a:ext uri="{FF2B5EF4-FFF2-40B4-BE49-F238E27FC236}">
                <a16:creationId xmlns:a16="http://schemas.microsoft.com/office/drawing/2014/main" id="{032CB9FC-30F0-4CAD-B550-FC0971236270}"/>
              </a:ext>
            </a:extLst>
          </p:cNvPr>
          <p:cNvSpPr>
            <a:spLocks noChangeShapeType="1"/>
          </p:cNvSpPr>
          <p:nvPr/>
        </p:nvSpPr>
        <p:spPr bwMode="auto">
          <a:xfrm>
            <a:off x="3276364" y="1919288"/>
            <a:ext cx="61913" cy="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8" name="Line 64">
            <a:extLst>
              <a:ext uri="{FF2B5EF4-FFF2-40B4-BE49-F238E27FC236}">
                <a16:creationId xmlns:a16="http://schemas.microsoft.com/office/drawing/2014/main" id="{F2404FC9-9E69-4CD6-B525-336D9D337F5A}"/>
              </a:ext>
            </a:extLst>
          </p:cNvPr>
          <p:cNvSpPr>
            <a:spLocks noChangeShapeType="1"/>
          </p:cNvSpPr>
          <p:nvPr/>
        </p:nvSpPr>
        <p:spPr bwMode="auto">
          <a:xfrm>
            <a:off x="3268427" y="1803400"/>
            <a:ext cx="20637" cy="133350"/>
          </a:xfrm>
          <a:prstGeom prst="line">
            <a:avLst/>
          </a:prstGeom>
          <a:noFill/>
          <a:ln w="28575">
            <a:solidFill>
              <a:schemeClr val="accent5"/>
            </a:solidFill>
            <a:prstDash val="sysDot"/>
            <a:round/>
            <a:headEnd/>
            <a:tailEnd/>
          </a:ln>
          <a:extLst>
            <a:ext uri="{909E8E84-426E-40DD-AFC4-6F175D3DCCD1}">
              <a14:hiddenFill xmlns:a14="http://schemas.microsoft.com/office/drawing/2010/main">
                <a:noFill/>
              </a14:hiddenFill>
            </a:ext>
          </a:extLst>
        </p:spPr>
        <p:txBody>
          <a:bodyPr/>
          <a:lstStyle/>
          <a:p>
            <a:endParaRPr lang="en-US" sz="1400" kern="0" dirty="0">
              <a:solidFill>
                <a:srgbClr val="FFFFFF"/>
              </a:solidFill>
              <a:latin typeface="+mj-lt"/>
            </a:endParaRPr>
          </a:p>
        </p:txBody>
      </p:sp>
      <p:sp>
        <p:nvSpPr>
          <p:cNvPr id="69" name="Line 65">
            <a:extLst>
              <a:ext uri="{FF2B5EF4-FFF2-40B4-BE49-F238E27FC236}">
                <a16:creationId xmlns:a16="http://schemas.microsoft.com/office/drawing/2014/main" id="{E8B09462-2F8E-4B68-AF8A-DA8D0FAB54E3}"/>
              </a:ext>
            </a:extLst>
          </p:cNvPr>
          <p:cNvSpPr>
            <a:spLocks noChangeShapeType="1"/>
          </p:cNvSpPr>
          <p:nvPr/>
        </p:nvSpPr>
        <p:spPr bwMode="auto">
          <a:xfrm>
            <a:off x="4125676" y="4318000"/>
            <a:ext cx="1116012"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0" name="Text Box 66">
            <a:extLst>
              <a:ext uri="{FF2B5EF4-FFF2-40B4-BE49-F238E27FC236}">
                <a16:creationId xmlns:a16="http://schemas.microsoft.com/office/drawing/2014/main" id="{2F865883-4744-4924-A4BC-1FF0D079EAA8}"/>
              </a:ext>
            </a:extLst>
          </p:cNvPr>
          <p:cNvSpPr txBox="1">
            <a:spLocks noChangeArrowheads="1"/>
          </p:cNvSpPr>
          <p:nvPr/>
        </p:nvSpPr>
        <p:spPr bwMode="auto">
          <a:xfrm>
            <a:off x="3068342" y="5179191"/>
            <a:ext cx="4646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2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dirty="0"/>
              <a:t>Years</a:t>
            </a:r>
          </a:p>
        </p:txBody>
      </p:sp>
      <p:sp>
        <p:nvSpPr>
          <p:cNvPr id="71" name="Line 67">
            <a:extLst>
              <a:ext uri="{FF2B5EF4-FFF2-40B4-BE49-F238E27FC236}">
                <a16:creationId xmlns:a16="http://schemas.microsoft.com/office/drawing/2014/main" id="{CCEF7209-ED1B-4B83-B1EC-91D15183E1D2}"/>
              </a:ext>
            </a:extLst>
          </p:cNvPr>
          <p:cNvSpPr>
            <a:spLocks noChangeShapeType="1"/>
          </p:cNvSpPr>
          <p:nvPr/>
        </p:nvSpPr>
        <p:spPr bwMode="auto">
          <a:xfrm rot="5400000">
            <a:off x="5106751" y="4446588"/>
            <a:ext cx="263525"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2" name="Line 68">
            <a:extLst>
              <a:ext uri="{FF2B5EF4-FFF2-40B4-BE49-F238E27FC236}">
                <a16:creationId xmlns:a16="http://schemas.microsoft.com/office/drawing/2014/main" id="{D029C140-01B5-49C8-99F8-4C89053264D6}"/>
              </a:ext>
            </a:extLst>
          </p:cNvPr>
          <p:cNvSpPr>
            <a:spLocks noChangeShapeType="1"/>
          </p:cNvSpPr>
          <p:nvPr/>
        </p:nvSpPr>
        <p:spPr bwMode="auto">
          <a:xfrm>
            <a:off x="5228988" y="4575175"/>
            <a:ext cx="1041400"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3" name="Line 69">
            <a:extLst>
              <a:ext uri="{FF2B5EF4-FFF2-40B4-BE49-F238E27FC236}">
                <a16:creationId xmlns:a16="http://schemas.microsoft.com/office/drawing/2014/main" id="{7C5423EA-B8F7-4D62-998B-B8DDFD8BD3F1}"/>
              </a:ext>
            </a:extLst>
          </p:cNvPr>
          <p:cNvSpPr>
            <a:spLocks noChangeShapeType="1"/>
          </p:cNvSpPr>
          <p:nvPr/>
        </p:nvSpPr>
        <p:spPr bwMode="auto">
          <a:xfrm rot="5400000">
            <a:off x="6104495" y="4736307"/>
            <a:ext cx="341313"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4" name="Line 70">
            <a:extLst>
              <a:ext uri="{FF2B5EF4-FFF2-40B4-BE49-F238E27FC236}">
                <a16:creationId xmlns:a16="http://schemas.microsoft.com/office/drawing/2014/main" id="{BE3F9FA3-E4DB-4EC4-976A-5C435B65CC2C}"/>
              </a:ext>
            </a:extLst>
          </p:cNvPr>
          <p:cNvSpPr>
            <a:spLocks noChangeShapeType="1"/>
          </p:cNvSpPr>
          <p:nvPr/>
        </p:nvSpPr>
        <p:spPr bwMode="auto">
          <a:xfrm rot="16200000" flipH="1">
            <a:off x="4032807" y="4237831"/>
            <a:ext cx="171450" cy="7938"/>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5" name="Line 71">
            <a:extLst>
              <a:ext uri="{FF2B5EF4-FFF2-40B4-BE49-F238E27FC236}">
                <a16:creationId xmlns:a16="http://schemas.microsoft.com/office/drawing/2014/main" id="{D02DDA73-C557-4464-B4E2-B9465BB7DE47}"/>
              </a:ext>
            </a:extLst>
          </p:cNvPr>
          <p:cNvSpPr>
            <a:spLocks noChangeShapeType="1"/>
          </p:cNvSpPr>
          <p:nvPr/>
        </p:nvSpPr>
        <p:spPr bwMode="auto">
          <a:xfrm rot="16200000" flipH="1">
            <a:off x="3966926" y="4059238"/>
            <a:ext cx="187325"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6" name="Line 72">
            <a:extLst>
              <a:ext uri="{FF2B5EF4-FFF2-40B4-BE49-F238E27FC236}">
                <a16:creationId xmlns:a16="http://schemas.microsoft.com/office/drawing/2014/main" id="{12BFFBA3-D349-42DF-9F30-7215FECADCCC}"/>
              </a:ext>
            </a:extLst>
          </p:cNvPr>
          <p:cNvSpPr>
            <a:spLocks noChangeShapeType="1"/>
          </p:cNvSpPr>
          <p:nvPr/>
        </p:nvSpPr>
        <p:spPr bwMode="auto">
          <a:xfrm>
            <a:off x="4057413" y="4156075"/>
            <a:ext cx="65088" cy="0"/>
          </a:xfrm>
          <a:prstGeom prst="line">
            <a:avLst/>
          </a:prstGeom>
          <a:noFill/>
          <a:ln w="28575">
            <a:solidFill>
              <a:srgbClr val="629DD0"/>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7" name="Line 73">
            <a:extLst>
              <a:ext uri="{FF2B5EF4-FFF2-40B4-BE49-F238E27FC236}">
                <a16:creationId xmlns:a16="http://schemas.microsoft.com/office/drawing/2014/main" id="{06325F6B-F505-4379-9378-DB203F8B9D38}"/>
              </a:ext>
            </a:extLst>
          </p:cNvPr>
          <p:cNvSpPr>
            <a:spLocks noChangeShapeType="1"/>
          </p:cNvSpPr>
          <p:nvPr/>
        </p:nvSpPr>
        <p:spPr bwMode="auto">
          <a:xfrm>
            <a:off x="3905013" y="3971925"/>
            <a:ext cx="160338" cy="0"/>
          </a:xfrm>
          <a:prstGeom prst="line">
            <a:avLst/>
          </a:prstGeom>
          <a:noFill/>
          <a:ln w="19050">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8" name="Line 74">
            <a:extLst>
              <a:ext uri="{FF2B5EF4-FFF2-40B4-BE49-F238E27FC236}">
                <a16:creationId xmlns:a16="http://schemas.microsoft.com/office/drawing/2014/main" id="{6F4E595E-17C1-4634-B99A-82956315FAED}"/>
              </a:ext>
            </a:extLst>
          </p:cNvPr>
          <p:cNvSpPr>
            <a:spLocks noChangeShapeType="1"/>
          </p:cNvSpPr>
          <p:nvPr/>
        </p:nvSpPr>
        <p:spPr bwMode="auto">
          <a:xfrm rot="16200000" flipH="1">
            <a:off x="3812938" y="3879850"/>
            <a:ext cx="184150"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79" name="Line 75">
            <a:extLst>
              <a:ext uri="{FF2B5EF4-FFF2-40B4-BE49-F238E27FC236}">
                <a16:creationId xmlns:a16="http://schemas.microsoft.com/office/drawing/2014/main" id="{9054093A-3CA4-476F-9C61-C82EAEBC3D26}"/>
              </a:ext>
            </a:extLst>
          </p:cNvPr>
          <p:cNvSpPr>
            <a:spLocks noChangeShapeType="1"/>
          </p:cNvSpPr>
          <p:nvPr/>
        </p:nvSpPr>
        <p:spPr bwMode="auto">
          <a:xfrm>
            <a:off x="3730389" y="3800475"/>
            <a:ext cx="174625"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0" name="Line 76">
            <a:extLst>
              <a:ext uri="{FF2B5EF4-FFF2-40B4-BE49-F238E27FC236}">
                <a16:creationId xmlns:a16="http://schemas.microsoft.com/office/drawing/2014/main" id="{B85387D3-8ED9-4B08-8AAF-9DA1E627E50E}"/>
              </a:ext>
            </a:extLst>
          </p:cNvPr>
          <p:cNvSpPr>
            <a:spLocks noChangeShapeType="1"/>
          </p:cNvSpPr>
          <p:nvPr/>
        </p:nvSpPr>
        <p:spPr bwMode="auto">
          <a:xfrm rot="16200000" flipH="1">
            <a:off x="3653394" y="3731419"/>
            <a:ext cx="153988"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1" name="Line 77">
            <a:extLst>
              <a:ext uri="{FF2B5EF4-FFF2-40B4-BE49-F238E27FC236}">
                <a16:creationId xmlns:a16="http://schemas.microsoft.com/office/drawing/2014/main" id="{2BD3B365-3C09-4FF2-BD42-90BB6436F8C5}"/>
              </a:ext>
            </a:extLst>
          </p:cNvPr>
          <p:cNvSpPr>
            <a:spLocks noChangeShapeType="1"/>
          </p:cNvSpPr>
          <p:nvPr/>
        </p:nvSpPr>
        <p:spPr bwMode="auto">
          <a:xfrm rot="16200000" flipH="1">
            <a:off x="3435907" y="3401219"/>
            <a:ext cx="465138" cy="5715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2" name="Line 78">
            <a:extLst>
              <a:ext uri="{FF2B5EF4-FFF2-40B4-BE49-F238E27FC236}">
                <a16:creationId xmlns:a16="http://schemas.microsoft.com/office/drawing/2014/main" id="{5B42CA52-2E15-417B-B4F9-EC98E086F294}"/>
              </a:ext>
            </a:extLst>
          </p:cNvPr>
          <p:cNvSpPr>
            <a:spLocks noChangeShapeType="1"/>
          </p:cNvSpPr>
          <p:nvPr/>
        </p:nvSpPr>
        <p:spPr bwMode="auto">
          <a:xfrm>
            <a:off x="3574813" y="3184525"/>
            <a:ext cx="69850"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3" name="Line 79">
            <a:extLst>
              <a:ext uri="{FF2B5EF4-FFF2-40B4-BE49-F238E27FC236}">
                <a16:creationId xmlns:a16="http://schemas.microsoft.com/office/drawing/2014/main" id="{DFE5514A-1AA9-4B5F-98A6-6AA317F77314}"/>
              </a:ext>
            </a:extLst>
          </p:cNvPr>
          <p:cNvSpPr>
            <a:spLocks noChangeShapeType="1"/>
          </p:cNvSpPr>
          <p:nvPr/>
        </p:nvSpPr>
        <p:spPr bwMode="auto">
          <a:xfrm rot="16200000" flipH="1">
            <a:off x="3487501" y="3117850"/>
            <a:ext cx="158750"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4" name="Line 80">
            <a:extLst>
              <a:ext uri="{FF2B5EF4-FFF2-40B4-BE49-F238E27FC236}">
                <a16:creationId xmlns:a16="http://schemas.microsoft.com/office/drawing/2014/main" id="{1AA6982B-2F6E-4E8E-9271-11D23587A391}"/>
              </a:ext>
            </a:extLst>
          </p:cNvPr>
          <p:cNvSpPr>
            <a:spLocks noChangeShapeType="1"/>
          </p:cNvSpPr>
          <p:nvPr/>
        </p:nvSpPr>
        <p:spPr bwMode="auto">
          <a:xfrm>
            <a:off x="3468452" y="3035300"/>
            <a:ext cx="98425"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5" name="Line 81">
            <a:extLst>
              <a:ext uri="{FF2B5EF4-FFF2-40B4-BE49-F238E27FC236}">
                <a16:creationId xmlns:a16="http://schemas.microsoft.com/office/drawing/2014/main" id="{D0CA147B-B1F3-4D43-8A33-5E9488B5D02A}"/>
              </a:ext>
            </a:extLst>
          </p:cNvPr>
          <p:cNvSpPr>
            <a:spLocks noChangeShapeType="1"/>
          </p:cNvSpPr>
          <p:nvPr/>
        </p:nvSpPr>
        <p:spPr bwMode="auto">
          <a:xfrm rot="16200000" flipH="1">
            <a:off x="3300970" y="2878932"/>
            <a:ext cx="322263" cy="1270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6" name="Line 82">
            <a:extLst>
              <a:ext uri="{FF2B5EF4-FFF2-40B4-BE49-F238E27FC236}">
                <a16:creationId xmlns:a16="http://schemas.microsoft.com/office/drawing/2014/main" id="{5D5EE820-66B2-4F81-AE0E-FD7F0BB5CFEA}"/>
              </a:ext>
            </a:extLst>
          </p:cNvPr>
          <p:cNvSpPr>
            <a:spLocks noChangeShapeType="1"/>
          </p:cNvSpPr>
          <p:nvPr/>
        </p:nvSpPr>
        <p:spPr bwMode="auto">
          <a:xfrm>
            <a:off x="3366852" y="2720975"/>
            <a:ext cx="96837"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7" name="Line 83">
            <a:extLst>
              <a:ext uri="{FF2B5EF4-FFF2-40B4-BE49-F238E27FC236}">
                <a16:creationId xmlns:a16="http://schemas.microsoft.com/office/drawing/2014/main" id="{6A669666-A69C-42BE-AD96-C56DE63C6A92}"/>
              </a:ext>
            </a:extLst>
          </p:cNvPr>
          <p:cNvSpPr>
            <a:spLocks noChangeShapeType="1"/>
          </p:cNvSpPr>
          <p:nvPr/>
        </p:nvSpPr>
        <p:spPr bwMode="auto">
          <a:xfrm rot="16200000" flipH="1">
            <a:off x="3296207" y="2645569"/>
            <a:ext cx="153988" cy="1270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8" name="Line 84">
            <a:extLst>
              <a:ext uri="{FF2B5EF4-FFF2-40B4-BE49-F238E27FC236}">
                <a16:creationId xmlns:a16="http://schemas.microsoft.com/office/drawing/2014/main" id="{BE69ECD3-6CCA-427D-8A5B-7171695B28B3}"/>
              </a:ext>
            </a:extLst>
          </p:cNvPr>
          <p:cNvSpPr>
            <a:spLocks noChangeShapeType="1"/>
          </p:cNvSpPr>
          <p:nvPr/>
        </p:nvSpPr>
        <p:spPr bwMode="auto">
          <a:xfrm rot="16200000" flipH="1">
            <a:off x="3254933" y="2489995"/>
            <a:ext cx="174625" cy="7937"/>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89" name="Line 85">
            <a:extLst>
              <a:ext uri="{FF2B5EF4-FFF2-40B4-BE49-F238E27FC236}">
                <a16:creationId xmlns:a16="http://schemas.microsoft.com/office/drawing/2014/main" id="{BFB598E9-8E97-4663-941C-2B7D95FF83A9}"/>
              </a:ext>
            </a:extLst>
          </p:cNvPr>
          <p:cNvSpPr>
            <a:spLocks noChangeShapeType="1"/>
          </p:cNvSpPr>
          <p:nvPr/>
        </p:nvSpPr>
        <p:spPr bwMode="auto">
          <a:xfrm rot="16200000" flipH="1">
            <a:off x="3212070" y="2339182"/>
            <a:ext cx="144462" cy="9525"/>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0" name="Line 86">
            <a:extLst>
              <a:ext uri="{FF2B5EF4-FFF2-40B4-BE49-F238E27FC236}">
                <a16:creationId xmlns:a16="http://schemas.microsoft.com/office/drawing/2014/main" id="{69C7CB80-C45E-4E62-AD21-7A5A99F14D7B}"/>
              </a:ext>
            </a:extLst>
          </p:cNvPr>
          <p:cNvSpPr>
            <a:spLocks noChangeShapeType="1"/>
          </p:cNvSpPr>
          <p:nvPr/>
        </p:nvSpPr>
        <p:spPr bwMode="auto">
          <a:xfrm rot="5400000">
            <a:off x="3175557" y="2186782"/>
            <a:ext cx="165100" cy="4762"/>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1" name="Line 87">
            <a:extLst>
              <a:ext uri="{FF2B5EF4-FFF2-40B4-BE49-F238E27FC236}">
                <a16:creationId xmlns:a16="http://schemas.microsoft.com/office/drawing/2014/main" id="{D850A7F5-2E1D-4E6C-9498-8E17D754ABA8}"/>
              </a:ext>
            </a:extLst>
          </p:cNvPr>
          <p:cNvSpPr>
            <a:spLocks noChangeShapeType="1"/>
          </p:cNvSpPr>
          <p:nvPr/>
        </p:nvSpPr>
        <p:spPr bwMode="auto">
          <a:xfrm rot="5400000">
            <a:off x="3125552" y="2028826"/>
            <a:ext cx="166687" cy="4763"/>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2" name="Line 88">
            <a:extLst>
              <a:ext uri="{FF2B5EF4-FFF2-40B4-BE49-F238E27FC236}">
                <a16:creationId xmlns:a16="http://schemas.microsoft.com/office/drawing/2014/main" id="{2CC35BB6-7611-482B-AFB8-971412B1ACF1}"/>
              </a:ext>
            </a:extLst>
          </p:cNvPr>
          <p:cNvSpPr>
            <a:spLocks noChangeShapeType="1"/>
          </p:cNvSpPr>
          <p:nvPr/>
        </p:nvSpPr>
        <p:spPr bwMode="auto">
          <a:xfrm>
            <a:off x="3093802" y="1951038"/>
            <a:ext cx="96837" cy="0"/>
          </a:xfrm>
          <a:prstGeom prst="line">
            <a:avLst/>
          </a:prstGeom>
          <a:noFill/>
          <a:ln w="28575">
            <a:solidFill>
              <a:schemeClr val="accent3"/>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93" name="Text Box 89">
            <a:extLst>
              <a:ext uri="{FF2B5EF4-FFF2-40B4-BE49-F238E27FC236}">
                <a16:creationId xmlns:a16="http://schemas.microsoft.com/office/drawing/2014/main" id="{0891FBFC-CC8D-4CC8-BF8D-45D39AF268CE}"/>
              </a:ext>
            </a:extLst>
          </p:cNvPr>
          <p:cNvSpPr txBox="1">
            <a:spLocks noChangeArrowheads="1"/>
          </p:cNvSpPr>
          <p:nvPr/>
        </p:nvSpPr>
        <p:spPr bwMode="auto">
          <a:xfrm>
            <a:off x="6941901" y="5005554"/>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a:t>12</a:t>
            </a:r>
            <a:endParaRPr lang="en-US" b="0" dirty="0"/>
          </a:p>
        </p:txBody>
      </p:sp>
      <p:sp>
        <p:nvSpPr>
          <p:cNvPr id="94" name="Text Box 90">
            <a:extLst>
              <a:ext uri="{FF2B5EF4-FFF2-40B4-BE49-F238E27FC236}">
                <a16:creationId xmlns:a16="http://schemas.microsoft.com/office/drawing/2014/main" id="{DBC248EF-7F20-4212-A4EC-9B5A4E7A28E5}"/>
              </a:ext>
            </a:extLst>
          </p:cNvPr>
          <p:cNvSpPr txBox="1">
            <a:spLocks noChangeArrowheads="1"/>
          </p:cNvSpPr>
          <p:nvPr/>
        </p:nvSpPr>
        <p:spPr bwMode="auto">
          <a:xfrm>
            <a:off x="6190055" y="5010317"/>
            <a:ext cx="525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a:t>10</a:t>
            </a:r>
            <a:endParaRPr lang="en-US" b="0" dirty="0"/>
          </a:p>
        </p:txBody>
      </p:sp>
      <p:sp>
        <p:nvSpPr>
          <p:cNvPr id="95" name="Text Box 91">
            <a:extLst>
              <a:ext uri="{FF2B5EF4-FFF2-40B4-BE49-F238E27FC236}">
                <a16:creationId xmlns:a16="http://schemas.microsoft.com/office/drawing/2014/main" id="{9C9E3FB6-85D0-4D5B-986D-63B33E2A34F9}"/>
              </a:ext>
            </a:extLst>
          </p:cNvPr>
          <p:cNvSpPr txBox="1">
            <a:spLocks noChangeArrowheads="1"/>
          </p:cNvSpPr>
          <p:nvPr/>
        </p:nvSpPr>
        <p:spPr bwMode="auto">
          <a:xfrm>
            <a:off x="5641607" y="5016667"/>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dirty="0"/>
              <a:t>8</a:t>
            </a:r>
          </a:p>
        </p:txBody>
      </p:sp>
      <p:sp>
        <p:nvSpPr>
          <p:cNvPr id="96" name="Text Box 92">
            <a:extLst>
              <a:ext uri="{FF2B5EF4-FFF2-40B4-BE49-F238E27FC236}">
                <a16:creationId xmlns:a16="http://schemas.microsoft.com/office/drawing/2014/main" id="{7285F487-463A-4E3B-85FD-521A9F23E5E8}"/>
              </a:ext>
            </a:extLst>
          </p:cNvPr>
          <p:cNvSpPr txBox="1">
            <a:spLocks noChangeArrowheads="1"/>
          </p:cNvSpPr>
          <p:nvPr/>
        </p:nvSpPr>
        <p:spPr bwMode="auto">
          <a:xfrm>
            <a:off x="4964573" y="5005554"/>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dirty="0"/>
              <a:t>6</a:t>
            </a:r>
          </a:p>
        </p:txBody>
      </p:sp>
      <p:sp>
        <p:nvSpPr>
          <p:cNvPr id="97" name="Text Box 93">
            <a:extLst>
              <a:ext uri="{FF2B5EF4-FFF2-40B4-BE49-F238E27FC236}">
                <a16:creationId xmlns:a16="http://schemas.microsoft.com/office/drawing/2014/main" id="{BA3BAB50-02DB-4DE4-A7BB-81DE08AD7130}"/>
              </a:ext>
            </a:extLst>
          </p:cNvPr>
          <p:cNvSpPr txBox="1">
            <a:spLocks noChangeArrowheads="1"/>
          </p:cNvSpPr>
          <p:nvPr/>
        </p:nvSpPr>
        <p:spPr bwMode="auto">
          <a:xfrm>
            <a:off x="4282774" y="5010317"/>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dirty="0"/>
              <a:t>4</a:t>
            </a:r>
          </a:p>
        </p:txBody>
      </p:sp>
      <p:sp>
        <p:nvSpPr>
          <p:cNvPr id="98" name="Text Box 94">
            <a:extLst>
              <a:ext uri="{FF2B5EF4-FFF2-40B4-BE49-F238E27FC236}">
                <a16:creationId xmlns:a16="http://schemas.microsoft.com/office/drawing/2014/main" id="{AE2D8287-719E-44C8-B0D8-31F32B21BF8B}"/>
              </a:ext>
            </a:extLst>
          </p:cNvPr>
          <p:cNvSpPr txBox="1">
            <a:spLocks noChangeArrowheads="1"/>
          </p:cNvSpPr>
          <p:nvPr/>
        </p:nvSpPr>
        <p:spPr bwMode="auto">
          <a:xfrm>
            <a:off x="3615262" y="5005554"/>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dirty="0"/>
              <a:t>2</a:t>
            </a:r>
          </a:p>
        </p:txBody>
      </p:sp>
      <p:sp>
        <p:nvSpPr>
          <p:cNvPr id="99" name="Text Box 95">
            <a:extLst>
              <a:ext uri="{FF2B5EF4-FFF2-40B4-BE49-F238E27FC236}">
                <a16:creationId xmlns:a16="http://schemas.microsoft.com/office/drawing/2014/main" id="{B38F5F5C-2A75-42F9-BC22-5D556069F4B8}"/>
              </a:ext>
            </a:extLst>
          </p:cNvPr>
          <p:cNvSpPr txBox="1">
            <a:spLocks noChangeArrowheads="1"/>
          </p:cNvSpPr>
          <p:nvPr/>
        </p:nvSpPr>
        <p:spPr bwMode="auto">
          <a:xfrm>
            <a:off x="2942988" y="5002379"/>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pPr algn="ctr"/>
            <a:r>
              <a:rPr lang="en-US" b="0" dirty="0"/>
              <a:t>0</a:t>
            </a:r>
          </a:p>
        </p:txBody>
      </p:sp>
      <p:sp>
        <p:nvSpPr>
          <p:cNvPr id="100" name="Text Box 96">
            <a:extLst>
              <a:ext uri="{FF2B5EF4-FFF2-40B4-BE49-F238E27FC236}">
                <a16:creationId xmlns:a16="http://schemas.microsoft.com/office/drawing/2014/main" id="{ACB7F6CF-D38B-4A60-956B-ED2AE9C84F7C}"/>
              </a:ext>
            </a:extLst>
          </p:cNvPr>
          <p:cNvSpPr txBox="1">
            <a:spLocks noChangeArrowheads="1"/>
          </p:cNvSpPr>
          <p:nvPr/>
        </p:nvSpPr>
        <p:spPr bwMode="auto">
          <a:xfrm>
            <a:off x="2664956" y="4491039"/>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dirty="0"/>
              <a:t>0</a:t>
            </a:r>
          </a:p>
        </p:txBody>
      </p:sp>
      <p:sp>
        <p:nvSpPr>
          <p:cNvPr id="101" name="Text Box 97">
            <a:extLst>
              <a:ext uri="{FF2B5EF4-FFF2-40B4-BE49-F238E27FC236}">
                <a16:creationId xmlns:a16="http://schemas.microsoft.com/office/drawing/2014/main" id="{F27D5E19-EEBA-441C-8807-155C4C1D10C0}"/>
              </a:ext>
            </a:extLst>
          </p:cNvPr>
          <p:cNvSpPr txBox="1">
            <a:spLocks noChangeArrowheads="1"/>
          </p:cNvSpPr>
          <p:nvPr/>
        </p:nvSpPr>
        <p:spPr bwMode="auto">
          <a:xfrm>
            <a:off x="2591931" y="3914776"/>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dirty="0"/>
              <a:t>20</a:t>
            </a:r>
          </a:p>
        </p:txBody>
      </p:sp>
      <p:sp>
        <p:nvSpPr>
          <p:cNvPr id="102" name="Text Box 98">
            <a:extLst>
              <a:ext uri="{FF2B5EF4-FFF2-40B4-BE49-F238E27FC236}">
                <a16:creationId xmlns:a16="http://schemas.microsoft.com/office/drawing/2014/main" id="{0FAC8D26-B0F5-4E1A-9548-4239AF98EE4C}"/>
              </a:ext>
            </a:extLst>
          </p:cNvPr>
          <p:cNvSpPr txBox="1">
            <a:spLocks noChangeArrowheads="1"/>
          </p:cNvSpPr>
          <p:nvPr/>
        </p:nvSpPr>
        <p:spPr bwMode="auto">
          <a:xfrm>
            <a:off x="2587168" y="3354389"/>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dirty="0"/>
              <a:t>40</a:t>
            </a:r>
          </a:p>
        </p:txBody>
      </p:sp>
      <p:sp>
        <p:nvSpPr>
          <p:cNvPr id="103" name="Text Box 99">
            <a:extLst>
              <a:ext uri="{FF2B5EF4-FFF2-40B4-BE49-F238E27FC236}">
                <a16:creationId xmlns:a16="http://schemas.microsoft.com/office/drawing/2014/main" id="{F8EE6E9E-9D84-4826-8918-80643021030A}"/>
              </a:ext>
            </a:extLst>
          </p:cNvPr>
          <p:cNvSpPr txBox="1">
            <a:spLocks noChangeArrowheads="1"/>
          </p:cNvSpPr>
          <p:nvPr/>
        </p:nvSpPr>
        <p:spPr bwMode="auto">
          <a:xfrm>
            <a:off x="2591931" y="2787651"/>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dirty="0"/>
              <a:t>60</a:t>
            </a:r>
          </a:p>
        </p:txBody>
      </p:sp>
      <p:sp>
        <p:nvSpPr>
          <p:cNvPr id="104" name="Text Box 100">
            <a:extLst>
              <a:ext uri="{FF2B5EF4-FFF2-40B4-BE49-F238E27FC236}">
                <a16:creationId xmlns:a16="http://schemas.microsoft.com/office/drawing/2014/main" id="{9C8BA020-C6F1-4B8B-8C3D-18705368DC82}"/>
              </a:ext>
            </a:extLst>
          </p:cNvPr>
          <p:cNvSpPr txBox="1">
            <a:spLocks noChangeArrowheads="1"/>
          </p:cNvSpPr>
          <p:nvPr/>
        </p:nvSpPr>
        <p:spPr bwMode="auto">
          <a:xfrm>
            <a:off x="2591931" y="2224089"/>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dirty="0"/>
              <a:t>80</a:t>
            </a:r>
          </a:p>
        </p:txBody>
      </p:sp>
      <p:sp>
        <p:nvSpPr>
          <p:cNvPr id="105" name="Text Box 101">
            <a:extLst>
              <a:ext uri="{FF2B5EF4-FFF2-40B4-BE49-F238E27FC236}">
                <a16:creationId xmlns:a16="http://schemas.microsoft.com/office/drawing/2014/main" id="{4F481E70-E9BF-4B0C-9E51-431C8DEEEA49}"/>
              </a:ext>
            </a:extLst>
          </p:cNvPr>
          <p:cNvSpPr txBox="1">
            <a:spLocks noChangeArrowheads="1"/>
          </p:cNvSpPr>
          <p:nvPr/>
        </p:nvSpPr>
        <p:spPr bwMode="auto">
          <a:xfrm>
            <a:off x="2537908" y="1655764"/>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spcBef>
                <a:spcPct val="50000"/>
              </a:spcBef>
              <a:defRPr sz="1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b="0"/>
              <a:t>100</a:t>
            </a:r>
            <a:endParaRPr lang="en-US" b="0" dirty="0"/>
          </a:p>
        </p:txBody>
      </p:sp>
      <p:sp>
        <p:nvSpPr>
          <p:cNvPr id="106" name="Text Box 102">
            <a:extLst>
              <a:ext uri="{FF2B5EF4-FFF2-40B4-BE49-F238E27FC236}">
                <a16:creationId xmlns:a16="http://schemas.microsoft.com/office/drawing/2014/main" id="{0E6204D9-8B65-4A1E-A000-63A30CD51BB0}"/>
              </a:ext>
            </a:extLst>
          </p:cNvPr>
          <p:cNvSpPr txBox="1">
            <a:spLocks noChangeArrowheads="1"/>
          </p:cNvSpPr>
          <p:nvPr/>
        </p:nvSpPr>
        <p:spPr bwMode="auto">
          <a:xfrm rot="16200000">
            <a:off x="886465" y="3137761"/>
            <a:ext cx="3117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2400" b="1">
                <a:solidFill>
                  <a:schemeClr val="tx1">
                    <a:lumMod val="85000"/>
                    <a:lumOff val="15000"/>
                  </a:schemeClr>
                </a:solidFill>
                <a:latin typeface="+mj-lt"/>
                <a:ea typeface="MS PGothic" pitchFamily="34" charset="-128"/>
              </a:defRPr>
            </a:lvl1pPr>
            <a:lvl2pPr marL="742950" indent="-285750" eaLnBrk="0" hangingPunct="0">
              <a:defRPr sz="2800">
                <a:latin typeface="Times New Roman" pitchFamily="18" charset="0"/>
                <a:ea typeface="MS PGothic" pitchFamily="34" charset="-128"/>
              </a:defRPr>
            </a:lvl2pPr>
            <a:lvl3pPr marL="1143000" indent="-228600" eaLnBrk="0" hangingPunct="0">
              <a:defRPr sz="2800">
                <a:latin typeface="Times New Roman" pitchFamily="18" charset="0"/>
                <a:ea typeface="MS PGothic" pitchFamily="34" charset="-128"/>
              </a:defRPr>
            </a:lvl3pPr>
            <a:lvl4pPr marL="1600200" indent="-228600" eaLnBrk="0" hangingPunct="0">
              <a:defRPr sz="2800">
                <a:latin typeface="Times New Roman" pitchFamily="18" charset="0"/>
                <a:ea typeface="MS PGothic" pitchFamily="34" charset="-128"/>
              </a:defRPr>
            </a:lvl4pPr>
            <a:lvl5pPr marL="2057400" indent="-228600" eaLnBrk="0" hangingPunct="0">
              <a:defRPr sz="2800">
                <a:latin typeface="Times New Roman" pitchFamily="18" charset="0"/>
                <a:ea typeface="MS PGothic" pitchFamily="34" charset="-128"/>
              </a:defRPr>
            </a:lvl5pPr>
            <a:lvl6pPr marL="2514600" indent="-228600" eaLnBrk="0" fontAlgn="base" hangingPunct="0">
              <a:spcBef>
                <a:spcPct val="0"/>
              </a:spcBef>
              <a:spcAft>
                <a:spcPct val="0"/>
              </a:spcAft>
              <a:defRPr sz="2800">
                <a:latin typeface="Times New Roman" pitchFamily="18" charset="0"/>
                <a:ea typeface="MS PGothic" pitchFamily="34" charset="-128"/>
              </a:defRPr>
            </a:lvl6pPr>
            <a:lvl7pPr marL="2971800" indent="-228600" eaLnBrk="0" fontAlgn="base" hangingPunct="0">
              <a:spcBef>
                <a:spcPct val="0"/>
              </a:spcBef>
              <a:spcAft>
                <a:spcPct val="0"/>
              </a:spcAft>
              <a:defRPr sz="2800">
                <a:latin typeface="Times New Roman" pitchFamily="18" charset="0"/>
                <a:ea typeface="MS PGothic" pitchFamily="34" charset="-128"/>
              </a:defRPr>
            </a:lvl7pPr>
            <a:lvl8pPr marL="3429000" indent="-228600" eaLnBrk="0" fontAlgn="base" hangingPunct="0">
              <a:spcBef>
                <a:spcPct val="0"/>
              </a:spcBef>
              <a:spcAft>
                <a:spcPct val="0"/>
              </a:spcAft>
              <a:defRPr sz="2800">
                <a:latin typeface="Times New Roman" pitchFamily="18" charset="0"/>
                <a:ea typeface="MS PGothic" pitchFamily="34" charset="-128"/>
              </a:defRPr>
            </a:lvl8pPr>
            <a:lvl9pPr marL="3886200" indent="-228600" eaLnBrk="0" fontAlgn="base" hangingPunct="0">
              <a:spcBef>
                <a:spcPct val="0"/>
              </a:spcBef>
              <a:spcAft>
                <a:spcPct val="0"/>
              </a:spcAft>
              <a:defRPr sz="2800">
                <a:latin typeface="Times New Roman" pitchFamily="18" charset="0"/>
                <a:ea typeface="MS PGothic" pitchFamily="34" charset="-128"/>
              </a:defRPr>
            </a:lvl9pPr>
          </a:lstStyle>
          <a:p>
            <a:r>
              <a:rPr lang="en-US" dirty="0"/>
              <a:t>Survival (%)</a:t>
            </a:r>
          </a:p>
        </p:txBody>
      </p:sp>
      <p:sp>
        <p:nvSpPr>
          <p:cNvPr id="107" name="Text Box 104">
            <a:extLst>
              <a:ext uri="{FF2B5EF4-FFF2-40B4-BE49-F238E27FC236}">
                <a16:creationId xmlns:a16="http://schemas.microsoft.com/office/drawing/2014/main" id="{11360041-FD4D-4AAC-B13A-45C051DABC2E}"/>
              </a:ext>
            </a:extLst>
          </p:cNvPr>
          <p:cNvSpPr txBox="1">
            <a:spLocks noChangeArrowheads="1"/>
          </p:cNvSpPr>
          <p:nvPr/>
        </p:nvSpPr>
        <p:spPr bwMode="auto">
          <a:xfrm>
            <a:off x="6481526" y="2609851"/>
            <a:ext cx="538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rPr>
              <a:t>n = 9</a:t>
            </a:r>
          </a:p>
        </p:txBody>
      </p:sp>
      <p:sp>
        <p:nvSpPr>
          <p:cNvPr id="108" name="Text Box 105">
            <a:extLst>
              <a:ext uri="{FF2B5EF4-FFF2-40B4-BE49-F238E27FC236}">
                <a16:creationId xmlns:a16="http://schemas.microsoft.com/office/drawing/2014/main" id="{13DAA3A4-D73D-4A96-85FC-D64B2752A62B}"/>
              </a:ext>
            </a:extLst>
          </p:cNvPr>
          <p:cNvSpPr txBox="1">
            <a:spLocks noChangeArrowheads="1"/>
          </p:cNvSpPr>
          <p:nvPr/>
        </p:nvSpPr>
        <p:spPr bwMode="auto">
          <a:xfrm>
            <a:off x="6008452" y="4067176"/>
            <a:ext cx="6303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rPr>
              <a:t>n = 50</a:t>
            </a:r>
          </a:p>
        </p:txBody>
      </p:sp>
      <p:sp>
        <p:nvSpPr>
          <p:cNvPr id="109" name="Text Box 106">
            <a:extLst>
              <a:ext uri="{FF2B5EF4-FFF2-40B4-BE49-F238E27FC236}">
                <a16:creationId xmlns:a16="http://schemas.microsoft.com/office/drawing/2014/main" id="{F1564EA8-FA06-4909-B7F9-3ACE512B22B2}"/>
              </a:ext>
            </a:extLst>
          </p:cNvPr>
          <p:cNvSpPr txBox="1">
            <a:spLocks noChangeArrowheads="1"/>
          </p:cNvSpPr>
          <p:nvPr/>
        </p:nvSpPr>
        <p:spPr bwMode="auto">
          <a:xfrm>
            <a:off x="4122502" y="3998914"/>
            <a:ext cx="6303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dirty="0">
                <a:solidFill>
                  <a:schemeClr val="tx1">
                    <a:lumMod val="85000"/>
                    <a:lumOff val="15000"/>
                  </a:schemeClr>
                </a:solidFill>
                <a:latin typeface="+mj-lt"/>
              </a:rPr>
              <a:t>n = 22</a:t>
            </a:r>
          </a:p>
        </p:txBody>
      </p:sp>
      <p:cxnSp>
        <p:nvCxnSpPr>
          <p:cNvPr id="111" name="Straight Connector 110">
            <a:extLst>
              <a:ext uri="{FF2B5EF4-FFF2-40B4-BE49-F238E27FC236}">
                <a16:creationId xmlns:a16="http://schemas.microsoft.com/office/drawing/2014/main" id="{DEFC08CE-1D1A-47BE-BCB8-99E4FC7FE4B9}"/>
              </a:ext>
            </a:extLst>
          </p:cNvPr>
          <p:cNvCxnSpPr>
            <a:cxnSpLocks/>
          </p:cNvCxnSpPr>
          <p:nvPr/>
        </p:nvCxnSpPr>
        <p:spPr>
          <a:xfrm flipV="1">
            <a:off x="3073884" y="1655764"/>
            <a:ext cx="0" cy="327167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112" name="Straight Connector 111">
            <a:extLst>
              <a:ext uri="{FF2B5EF4-FFF2-40B4-BE49-F238E27FC236}">
                <a16:creationId xmlns:a16="http://schemas.microsoft.com/office/drawing/2014/main" id="{B83A6120-B7EC-460D-8C20-4D75776329B9}"/>
              </a:ext>
            </a:extLst>
          </p:cNvPr>
          <p:cNvCxnSpPr>
            <a:cxnSpLocks/>
          </p:cNvCxnSpPr>
          <p:nvPr/>
        </p:nvCxnSpPr>
        <p:spPr>
          <a:xfrm>
            <a:off x="3073884" y="4930614"/>
            <a:ext cx="4641366"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116" name="Line 17">
            <a:extLst>
              <a:ext uri="{FF2B5EF4-FFF2-40B4-BE49-F238E27FC236}">
                <a16:creationId xmlns:a16="http://schemas.microsoft.com/office/drawing/2014/main" id="{5BF7D79B-2B89-4659-9E7F-1F0C66CC3BCB}"/>
              </a:ext>
            </a:extLst>
          </p:cNvPr>
          <p:cNvSpPr>
            <a:spLocks noChangeShapeType="1"/>
          </p:cNvSpPr>
          <p:nvPr/>
        </p:nvSpPr>
        <p:spPr bwMode="auto">
          <a:xfrm flipH="1">
            <a:off x="2954043" y="4649591"/>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7" name="Line 17">
            <a:extLst>
              <a:ext uri="{FF2B5EF4-FFF2-40B4-BE49-F238E27FC236}">
                <a16:creationId xmlns:a16="http://schemas.microsoft.com/office/drawing/2014/main" id="{4B0599E2-6588-402B-9CE8-99C94A76BF57}"/>
              </a:ext>
            </a:extLst>
          </p:cNvPr>
          <p:cNvSpPr>
            <a:spLocks noChangeShapeType="1"/>
          </p:cNvSpPr>
          <p:nvPr/>
        </p:nvSpPr>
        <p:spPr bwMode="auto">
          <a:xfrm flipH="1">
            <a:off x="2954043" y="4081623"/>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8" name="Line 17">
            <a:extLst>
              <a:ext uri="{FF2B5EF4-FFF2-40B4-BE49-F238E27FC236}">
                <a16:creationId xmlns:a16="http://schemas.microsoft.com/office/drawing/2014/main" id="{708A0596-1A8A-4F42-AE4D-671851ED663D}"/>
              </a:ext>
            </a:extLst>
          </p:cNvPr>
          <p:cNvSpPr>
            <a:spLocks noChangeShapeType="1"/>
          </p:cNvSpPr>
          <p:nvPr/>
        </p:nvSpPr>
        <p:spPr bwMode="auto">
          <a:xfrm flipH="1">
            <a:off x="2954043" y="3513655"/>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9" name="Line 17">
            <a:extLst>
              <a:ext uri="{FF2B5EF4-FFF2-40B4-BE49-F238E27FC236}">
                <a16:creationId xmlns:a16="http://schemas.microsoft.com/office/drawing/2014/main" id="{115CFE92-0339-4F21-808C-FE0EFC6A61D9}"/>
              </a:ext>
            </a:extLst>
          </p:cNvPr>
          <p:cNvSpPr>
            <a:spLocks noChangeShapeType="1"/>
          </p:cNvSpPr>
          <p:nvPr/>
        </p:nvSpPr>
        <p:spPr bwMode="auto">
          <a:xfrm flipH="1">
            <a:off x="2954043" y="2945687"/>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0" name="Line 17">
            <a:extLst>
              <a:ext uri="{FF2B5EF4-FFF2-40B4-BE49-F238E27FC236}">
                <a16:creationId xmlns:a16="http://schemas.microsoft.com/office/drawing/2014/main" id="{1F765153-5D35-4E34-A304-82C957AE1AE8}"/>
              </a:ext>
            </a:extLst>
          </p:cNvPr>
          <p:cNvSpPr>
            <a:spLocks noChangeShapeType="1"/>
          </p:cNvSpPr>
          <p:nvPr/>
        </p:nvSpPr>
        <p:spPr bwMode="auto">
          <a:xfrm flipH="1">
            <a:off x="2954043" y="2377719"/>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1" name="Line 17">
            <a:extLst>
              <a:ext uri="{FF2B5EF4-FFF2-40B4-BE49-F238E27FC236}">
                <a16:creationId xmlns:a16="http://schemas.microsoft.com/office/drawing/2014/main" id="{16CA7652-C1C1-451A-8A5A-82DE11B48B82}"/>
              </a:ext>
            </a:extLst>
          </p:cNvPr>
          <p:cNvSpPr>
            <a:spLocks noChangeShapeType="1"/>
          </p:cNvSpPr>
          <p:nvPr/>
        </p:nvSpPr>
        <p:spPr bwMode="auto">
          <a:xfrm flipH="1">
            <a:off x="2954043" y="1809751"/>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2" name="Line 14">
            <a:extLst>
              <a:ext uri="{FF2B5EF4-FFF2-40B4-BE49-F238E27FC236}">
                <a16:creationId xmlns:a16="http://schemas.microsoft.com/office/drawing/2014/main" id="{72DEDCD8-82CE-4F1B-8F94-89575CD7D247}"/>
              </a:ext>
            </a:extLst>
          </p:cNvPr>
          <p:cNvSpPr>
            <a:spLocks noChangeShapeType="1"/>
          </p:cNvSpPr>
          <p:nvPr/>
        </p:nvSpPr>
        <p:spPr bwMode="auto">
          <a:xfrm>
            <a:off x="3073328"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3" name="Line 14">
            <a:extLst>
              <a:ext uri="{FF2B5EF4-FFF2-40B4-BE49-F238E27FC236}">
                <a16:creationId xmlns:a16="http://schemas.microsoft.com/office/drawing/2014/main" id="{2CA13560-91E8-4A06-8D84-7E2A1539A033}"/>
              </a:ext>
            </a:extLst>
          </p:cNvPr>
          <p:cNvSpPr>
            <a:spLocks noChangeShapeType="1"/>
          </p:cNvSpPr>
          <p:nvPr/>
        </p:nvSpPr>
        <p:spPr bwMode="auto">
          <a:xfrm>
            <a:off x="3748809"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5" name="Line 14">
            <a:extLst>
              <a:ext uri="{FF2B5EF4-FFF2-40B4-BE49-F238E27FC236}">
                <a16:creationId xmlns:a16="http://schemas.microsoft.com/office/drawing/2014/main" id="{1C615E58-9791-4950-B59E-025693D2237F}"/>
              </a:ext>
            </a:extLst>
          </p:cNvPr>
          <p:cNvSpPr>
            <a:spLocks noChangeShapeType="1"/>
          </p:cNvSpPr>
          <p:nvPr/>
        </p:nvSpPr>
        <p:spPr bwMode="auto">
          <a:xfrm>
            <a:off x="4424290"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6" name="Line 14">
            <a:extLst>
              <a:ext uri="{FF2B5EF4-FFF2-40B4-BE49-F238E27FC236}">
                <a16:creationId xmlns:a16="http://schemas.microsoft.com/office/drawing/2014/main" id="{3E69CDA3-65C0-44C3-AC83-3B77E48CB009}"/>
              </a:ext>
            </a:extLst>
          </p:cNvPr>
          <p:cNvSpPr>
            <a:spLocks noChangeShapeType="1"/>
          </p:cNvSpPr>
          <p:nvPr/>
        </p:nvSpPr>
        <p:spPr bwMode="auto">
          <a:xfrm>
            <a:off x="5099771"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7" name="Line 14">
            <a:extLst>
              <a:ext uri="{FF2B5EF4-FFF2-40B4-BE49-F238E27FC236}">
                <a16:creationId xmlns:a16="http://schemas.microsoft.com/office/drawing/2014/main" id="{D00CF626-C875-4C04-8C11-9049AB5F3D3E}"/>
              </a:ext>
            </a:extLst>
          </p:cNvPr>
          <p:cNvSpPr>
            <a:spLocks noChangeShapeType="1"/>
          </p:cNvSpPr>
          <p:nvPr/>
        </p:nvSpPr>
        <p:spPr bwMode="auto">
          <a:xfrm>
            <a:off x="5775252"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8" name="Line 14">
            <a:extLst>
              <a:ext uri="{FF2B5EF4-FFF2-40B4-BE49-F238E27FC236}">
                <a16:creationId xmlns:a16="http://schemas.microsoft.com/office/drawing/2014/main" id="{FB61E55F-A5F0-42C7-8675-09FC082F4C00}"/>
              </a:ext>
            </a:extLst>
          </p:cNvPr>
          <p:cNvSpPr>
            <a:spLocks noChangeShapeType="1"/>
          </p:cNvSpPr>
          <p:nvPr/>
        </p:nvSpPr>
        <p:spPr bwMode="auto">
          <a:xfrm>
            <a:off x="6450733"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9" name="Line 14">
            <a:extLst>
              <a:ext uri="{FF2B5EF4-FFF2-40B4-BE49-F238E27FC236}">
                <a16:creationId xmlns:a16="http://schemas.microsoft.com/office/drawing/2014/main" id="{3082293A-DF46-4DCA-A8DF-AB580708E02E}"/>
              </a:ext>
            </a:extLst>
          </p:cNvPr>
          <p:cNvSpPr>
            <a:spLocks noChangeShapeType="1"/>
          </p:cNvSpPr>
          <p:nvPr/>
        </p:nvSpPr>
        <p:spPr bwMode="auto">
          <a:xfrm>
            <a:off x="7126215" y="4934911"/>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3" name="Rectangle 2">
            <a:extLst>
              <a:ext uri="{FF2B5EF4-FFF2-40B4-BE49-F238E27FC236}">
                <a16:creationId xmlns:a16="http://schemas.microsoft.com/office/drawing/2014/main" id="{6460B250-E16B-4A14-98F9-53705DE18A29}"/>
              </a:ext>
            </a:extLst>
          </p:cNvPr>
          <p:cNvSpPr/>
          <p:nvPr/>
        </p:nvSpPr>
        <p:spPr>
          <a:xfrm>
            <a:off x="7574844" y="1771650"/>
            <a:ext cx="3335429" cy="2050909"/>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7221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6FB1-1A78-4971-B36D-9A143AB6FCD4}"/>
              </a:ext>
            </a:extLst>
          </p:cNvPr>
          <p:cNvSpPr>
            <a:spLocks noGrp="1"/>
          </p:cNvSpPr>
          <p:nvPr>
            <p:ph type="title"/>
          </p:nvPr>
        </p:nvSpPr>
        <p:spPr/>
        <p:txBody>
          <a:bodyPr>
            <a:normAutofit fontScale="90000"/>
          </a:bodyPr>
          <a:lstStyle/>
          <a:p>
            <a:r>
              <a:rPr lang="en-US" dirty="0"/>
              <a:t>Dynamic Predictor: Change in Diffusing Lung Capacity (DL</a:t>
            </a:r>
            <a:r>
              <a:rPr lang="en-US" baseline="-25000" dirty="0"/>
              <a:t>CO</a:t>
            </a:r>
            <a:r>
              <a:rPr lang="en-US" dirty="0"/>
              <a:t>) at 12 Months</a:t>
            </a:r>
          </a:p>
        </p:txBody>
      </p:sp>
      <p:sp>
        <p:nvSpPr>
          <p:cNvPr id="4" name="Text Placeholder 3">
            <a:extLst>
              <a:ext uri="{FF2B5EF4-FFF2-40B4-BE49-F238E27FC236}">
                <a16:creationId xmlns:a16="http://schemas.microsoft.com/office/drawing/2014/main" id="{B295E05F-B750-4576-BD19-E6CF8F71B5BD}"/>
              </a:ext>
            </a:extLst>
          </p:cNvPr>
          <p:cNvSpPr>
            <a:spLocks noGrp="1"/>
          </p:cNvSpPr>
          <p:nvPr>
            <p:ph type="body" sz="quarter" idx="10"/>
          </p:nvPr>
        </p:nvSpPr>
        <p:spPr/>
        <p:txBody>
          <a:bodyPr/>
          <a:lstStyle/>
          <a:p>
            <a:r>
              <a:rPr lang="en-US" dirty="0" err="1"/>
              <a:t>Latsi</a:t>
            </a:r>
            <a:r>
              <a:rPr lang="en-US" dirty="0"/>
              <a:t> PI, et al. </a:t>
            </a:r>
            <a:r>
              <a:rPr lang="en-US" i="1" dirty="0"/>
              <a:t>Am J Respir </a:t>
            </a:r>
            <a:r>
              <a:rPr lang="en-US" i="1" dirty="0" err="1"/>
              <a:t>Crit</a:t>
            </a:r>
            <a:r>
              <a:rPr lang="en-US" i="1" dirty="0"/>
              <a:t> Care Med.</a:t>
            </a:r>
            <a:r>
              <a:rPr lang="en-US" dirty="0"/>
              <a:t> 2003;168:531-537.</a:t>
            </a:r>
          </a:p>
        </p:txBody>
      </p:sp>
      <p:sp>
        <p:nvSpPr>
          <p:cNvPr id="6" name="Text Box 2">
            <a:extLst>
              <a:ext uri="{FF2B5EF4-FFF2-40B4-BE49-F238E27FC236}">
                <a16:creationId xmlns:a16="http://schemas.microsoft.com/office/drawing/2014/main" id="{E703546F-220B-4C19-AC86-267A399D2E83}"/>
              </a:ext>
            </a:extLst>
          </p:cNvPr>
          <p:cNvSpPr txBox="1">
            <a:spLocks noChangeArrowheads="1"/>
          </p:cNvSpPr>
          <p:nvPr/>
        </p:nvSpPr>
        <p:spPr bwMode="auto">
          <a:xfrm>
            <a:off x="9875879" y="3780542"/>
            <a:ext cx="26688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b="1" dirty="0">
                <a:solidFill>
                  <a:schemeClr val="tx1">
                    <a:lumMod val="85000"/>
                    <a:lumOff val="15000"/>
                  </a:schemeClr>
                </a:solidFill>
                <a:latin typeface="+mn-lt"/>
              </a:rPr>
              <a:t>Stable/improved DL</a:t>
            </a:r>
            <a:r>
              <a:rPr lang="en-US" sz="1400" b="1" baseline="-25000" dirty="0">
                <a:solidFill>
                  <a:schemeClr val="tx1">
                    <a:lumMod val="85000"/>
                    <a:lumOff val="15000"/>
                  </a:schemeClr>
                </a:solidFill>
                <a:latin typeface="+mn-lt"/>
              </a:rPr>
              <a:t>CO</a:t>
            </a:r>
          </a:p>
        </p:txBody>
      </p:sp>
      <p:sp>
        <p:nvSpPr>
          <p:cNvPr id="7" name="Oval 3">
            <a:extLst>
              <a:ext uri="{FF2B5EF4-FFF2-40B4-BE49-F238E27FC236}">
                <a16:creationId xmlns:a16="http://schemas.microsoft.com/office/drawing/2014/main" id="{FDF33B52-86E6-42C2-820D-C6A9E3382FC6}"/>
              </a:ext>
            </a:extLst>
          </p:cNvPr>
          <p:cNvSpPr>
            <a:spLocks noChangeArrowheads="1"/>
          </p:cNvSpPr>
          <p:nvPr/>
        </p:nvSpPr>
        <p:spPr bwMode="auto">
          <a:xfrm>
            <a:off x="4976094" y="1821448"/>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grpSp>
        <p:nvGrpSpPr>
          <p:cNvPr id="8" name="Group 4">
            <a:extLst>
              <a:ext uri="{FF2B5EF4-FFF2-40B4-BE49-F238E27FC236}">
                <a16:creationId xmlns:a16="http://schemas.microsoft.com/office/drawing/2014/main" id="{C357BF00-3C35-4537-AB6A-5B5BF2854C1E}"/>
              </a:ext>
            </a:extLst>
          </p:cNvPr>
          <p:cNvGrpSpPr>
            <a:grpSpLocks/>
          </p:cNvGrpSpPr>
          <p:nvPr/>
        </p:nvGrpSpPr>
        <p:grpSpPr bwMode="auto">
          <a:xfrm>
            <a:off x="2718670" y="1634242"/>
            <a:ext cx="6069013" cy="1876425"/>
            <a:chOff x="1491" y="902"/>
            <a:chExt cx="3166" cy="1501"/>
          </a:xfrm>
        </p:grpSpPr>
        <p:sp>
          <p:nvSpPr>
            <p:cNvPr id="9" name="Line 5">
              <a:extLst>
                <a:ext uri="{FF2B5EF4-FFF2-40B4-BE49-F238E27FC236}">
                  <a16:creationId xmlns:a16="http://schemas.microsoft.com/office/drawing/2014/main" id="{89E26225-7637-4CA6-8B6D-AC4509CFC8A8}"/>
                </a:ext>
              </a:extLst>
            </p:cNvPr>
            <p:cNvSpPr>
              <a:spLocks noChangeShapeType="1"/>
            </p:cNvSpPr>
            <p:nvPr/>
          </p:nvSpPr>
          <p:spPr bwMode="auto">
            <a:xfrm>
              <a:off x="1491" y="902"/>
              <a:ext cx="677" cy="4"/>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0" name="Line 6">
              <a:extLst>
                <a:ext uri="{FF2B5EF4-FFF2-40B4-BE49-F238E27FC236}">
                  <a16:creationId xmlns:a16="http://schemas.microsoft.com/office/drawing/2014/main" id="{39BAB5A6-3B02-4E31-9B9D-956D446F8E5B}"/>
                </a:ext>
              </a:extLst>
            </p:cNvPr>
            <p:cNvSpPr>
              <a:spLocks noChangeShapeType="1"/>
            </p:cNvSpPr>
            <p:nvPr/>
          </p:nvSpPr>
          <p:spPr bwMode="auto">
            <a:xfrm>
              <a:off x="2155" y="1014"/>
              <a:ext cx="233"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1" name="Line 7">
              <a:extLst>
                <a:ext uri="{FF2B5EF4-FFF2-40B4-BE49-F238E27FC236}">
                  <a16:creationId xmlns:a16="http://schemas.microsoft.com/office/drawing/2014/main" id="{44560746-3664-414E-8C61-68E34C00DEE1}"/>
                </a:ext>
              </a:extLst>
            </p:cNvPr>
            <p:cNvSpPr>
              <a:spLocks noChangeShapeType="1"/>
            </p:cNvSpPr>
            <p:nvPr/>
          </p:nvSpPr>
          <p:spPr bwMode="auto">
            <a:xfrm>
              <a:off x="2375" y="1138"/>
              <a:ext cx="189"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2" name="Line 8">
              <a:extLst>
                <a:ext uri="{FF2B5EF4-FFF2-40B4-BE49-F238E27FC236}">
                  <a16:creationId xmlns:a16="http://schemas.microsoft.com/office/drawing/2014/main" id="{7C6C043B-7549-4A3F-B61D-1140B60C6196}"/>
                </a:ext>
              </a:extLst>
            </p:cNvPr>
            <p:cNvSpPr>
              <a:spLocks noChangeShapeType="1"/>
            </p:cNvSpPr>
            <p:nvPr/>
          </p:nvSpPr>
          <p:spPr bwMode="auto">
            <a:xfrm>
              <a:off x="2547" y="1258"/>
              <a:ext cx="145"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3" name="Line 9">
              <a:extLst>
                <a:ext uri="{FF2B5EF4-FFF2-40B4-BE49-F238E27FC236}">
                  <a16:creationId xmlns:a16="http://schemas.microsoft.com/office/drawing/2014/main" id="{74CA3BB8-DB3D-4811-BDB6-C215372A3694}"/>
                </a:ext>
              </a:extLst>
            </p:cNvPr>
            <p:cNvSpPr>
              <a:spLocks noChangeShapeType="1"/>
            </p:cNvSpPr>
            <p:nvPr/>
          </p:nvSpPr>
          <p:spPr bwMode="auto">
            <a:xfrm>
              <a:off x="2735" y="1502"/>
              <a:ext cx="145"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4" name="Line 10">
              <a:extLst>
                <a:ext uri="{FF2B5EF4-FFF2-40B4-BE49-F238E27FC236}">
                  <a16:creationId xmlns:a16="http://schemas.microsoft.com/office/drawing/2014/main" id="{9F027ACF-AF14-4F5A-9A62-B58BE36557D7}"/>
                </a:ext>
              </a:extLst>
            </p:cNvPr>
            <p:cNvSpPr>
              <a:spLocks noChangeShapeType="1"/>
            </p:cNvSpPr>
            <p:nvPr/>
          </p:nvSpPr>
          <p:spPr bwMode="auto">
            <a:xfrm>
              <a:off x="2880" y="1642"/>
              <a:ext cx="213"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5" name="Line 11">
              <a:extLst>
                <a:ext uri="{FF2B5EF4-FFF2-40B4-BE49-F238E27FC236}">
                  <a16:creationId xmlns:a16="http://schemas.microsoft.com/office/drawing/2014/main" id="{DFB3BAE5-6C8F-45CD-B39C-5AEA1BB1027A}"/>
                </a:ext>
              </a:extLst>
            </p:cNvPr>
            <p:cNvSpPr>
              <a:spLocks noChangeShapeType="1"/>
            </p:cNvSpPr>
            <p:nvPr/>
          </p:nvSpPr>
          <p:spPr bwMode="auto">
            <a:xfrm>
              <a:off x="3092" y="1786"/>
              <a:ext cx="341" cy="2"/>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6" name="Line 12">
              <a:extLst>
                <a:ext uri="{FF2B5EF4-FFF2-40B4-BE49-F238E27FC236}">
                  <a16:creationId xmlns:a16="http://schemas.microsoft.com/office/drawing/2014/main" id="{1ABE1CD1-36B8-48D7-A052-69EB7AEAE973}"/>
                </a:ext>
              </a:extLst>
            </p:cNvPr>
            <p:cNvSpPr>
              <a:spLocks noChangeShapeType="1"/>
            </p:cNvSpPr>
            <p:nvPr/>
          </p:nvSpPr>
          <p:spPr bwMode="auto">
            <a:xfrm>
              <a:off x="3460" y="1930"/>
              <a:ext cx="441" cy="3"/>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7" name="Line 13">
              <a:extLst>
                <a:ext uri="{FF2B5EF4-FFF2-40B4-BE49-F238E27FC236}">
                  <a16:creationId xmlns:a16="http://schemas.microsoft.com/office/drawing/2014/main" id="{09FDE03A-0BA5-4370-B603-60C130F820AB}"/>
                </a:ext>
              </a:extLst>
            </p:cNvPr>
            <p:cNvSpPr>
              <a:spLocks noChangeShapeType="1"/>
            </p:cNvSpPr>
            <p:nvPr/>
          </p:nvSpPr>
          <p:spPr bwMode="auto">
            <a:xfrm>
              <a:off x="3904" y="2086"/>
              <a:ext cx="309" cy="2"/>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8" name="Line 14">
              <a:extLst>
                <a:ext uri="{FF2B5EF4-FFF2-40B4-BE49-F238E27FC236}">
                  <a16:creationId xmlns:a16="http://schemas.microsoft.com/office/drawing/2014/main" id="{0EE8502D-8B86-4F24-91C9-736FFAC58784}"/>
                </a:ext>
              </a:extLst>
            </p:cNvPr>
            <p:cNvSpPr>
              <a:spLocks noChangeShapeType="1"/>
            </p:cNvSpPr>
            <p:nvPr/>
          </p:nvSpPr>
          <p:spPr bwMode="auto">
            <a:xfrm>
              <a:off x="4212" y="2246"/>
              <a:ext cx="445" cy="3"/>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19" name="Line 15">
              <a:extLst>
                <a:ext uri="{FF2B5EF4-FFF2-40B4-BE49-F238E27FC236}">
                  <a16:creationId xmlns:a16="http://schemas.microsoft.com/office/drawing/2014/main" id="{012C3824-3476-4911-92E3-BF3B83E26734}"/>
                </a:ext>
              </a:extLst>
            </p:cNvPr>
            <p:cNvSpPr>
              <a:spLocks noChangeShapeType="1"/>
            </p:cNvSpPr>
            <p:nvPr/>
          </p:nvSpPr>
          <p:spPr bwMode="auto">
            <a:xfrm rot="16238625" flipH="1">
              <a:off x="4137" y="2170"/>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0" name="Line 16">
              <a:extLst>
                <a:ext uri="{FF2B5EF4-FFF2-40B4-BE49-F238E27FC236}">
                  <a16:creationId xmlns:a16="http://schemas.microsoft.com/office/drawing/2014/main" id="{7D840134-74B3-4EBB-AA24-21413AC7BD4D}"/>
                </a:ext>
              </a:extLst>
            </p:cNvPr>
            <p:cNvSpPr>
              <a:spLocks noChangeShapeType="1"/>
            </p:cNvSpPr>
            <p:nvPr/>
          </p:nvSpPr>
          <p:spPr bwMode="auto">
            <a:xfrm rot="16238625" flipH="1">
              <a:off x="4585" y="2334"/>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1" name="Line 17">
              <a:extLst>
                <a:ext uri="{FF2B5EF4-FFF2-40B4-BE49-F238E27FC236}">
                  <a16:creationId xmlns:a16="http://schemas.microsoft.com/office/drawing/2014/main" id="{077AA239-A633-4C9F-BF9D-96FC5B48648B}"/>
                </a:ext>
              </a:extLst>
            </p:cNvPr>
            <p:cNvSpPr>
              <a:spLocks noChangeShapeType="1"/>
            </p:cNvSpPr>
            <p:nvPr/>
          </p:nvSpPr>
          <p:spPr bwMode="auto">
            <a:xfrm rot="16238625" flipH="1">
              <a:off x="3825" y="2018"/>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2" name="Line 18">
              <a:extLst>
                <a:ext uri="{FF2B5EF4-FFF2-40B4-BE49-F238E27FC236}">
                  <a16:creationId xmlns:a16="http://schemas.microsoft.com/office/drawing/2014/main" id="{6DE383FD-CBB8-4F5E-AD48-69A0021B1DFF}"/>
                </a:ext>
              </a:extLst>
            </p:cNvPr>
            <p:cNvSpPr>
              <a:spLocks noChangeShapeType="1"/>
            </p:cNvSpPr>
            <p:nvPr/>
          </p:nvSpPr>
          <p:spPr bwMode="auto">
            <a:xfrm rot="16238625" flipH="1">
              <a:off x="3381" y="1858"/>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3" name="Line 19">
              <a:extLst>
                <a:ext uri="{FF2B5EF4-FFF2-40B4-BE49-F238E27FC236}">
                  <a16:creationId xmlns:a16="http://schemas.microsoft.com/office/drawing/2014/main" id="{864053FF-5CC2-4092-B734-272C42329779}"/>
                </a:ext>
              </a:extLst>
            </p:cNvPr>
            <p:cNvSpPr>
              <a:spLocks noChangeShapeType="1"/>
            </p:cNvSpPr>
            <p:nvPr/>
          </p:nvSpPr>
          <p:spPr bwMode="auto">
            <a:xfrm rot="16238625" flipH="1">
              <a:off x="3017" y="1714"/>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4" name="Line 20">
              <a:extLst>
                <a:ext uri="{FF2B5EF4-FFF2-40B4-BE49-F238E27FC236}">
                  <a16:creationId xmlns:a16="http://schemas.microsoft.com/office/drawing/2014/main" id="{8CC9C4D9-2400-48C5-98DB-843BD0713C44}"/>
                </a:ext>
              </a:extLst>
            </p:cNvPr>
            <p:cNvSpPr>
              <a:spLocks noChangeShapeType="1"/>
            </p:cNvSpPr>
            <p:nvPr/>
          </p:nvSpPr>
          <p:spPr bwMode="auto">
            <a:xfrm rot="16238625" flipH="1">
              <a:off x="2805" y="1578"/>
              <a:ext cx="137"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5" name="Line 21">
              <a:extLst>
                <a:ext uri="{FF2B5EF4-FFF2-40B4-BE49-F238E27FC236}">
                  <a16:creationId xmlns:a16="http://schemas.microsoft.com/office/drawing/2014/main" id="{2973D868-FB2A-476A-A6AB-CAAEEC3B50A8}"/>
                </a:ext>
              </a:extLst>
            </p:cNvPr>
            <p:cNvSpPr>
              <a:spLocks noChangeShapeType="1"/>
            </p:cNvSpPr>
            <p:nvPr/>
          </p:nvSpPr>
          <p:spPr bwMode="auto">
            <a:xfrm rot="16238625" flipH="1">
              <a:off x="2679" y="1448"/>
              <a:ext cx="125"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6" name="Line 22">
              <a:extLst>
                <a:ext uri="{FF2B5EF4-FFF2-40B4-BE49-F238E27FC236}">
                  <a16:creationId xmlns:a16="http://schemas.microsoft.com/office/drawing/2014/main" id="{5B347262-3E1A-48A4-97D8-AA327699F0A3}"/>
                </a:ext>
              </a:extLst>
            </p:cNvPr>
            <p:cNvSpPr>
              <a:spLocks noChangeShapeType="1"/>
            </p:cNvSpPr>
            <p:nvPr/>
          </p:nvSpPr>
          <p:spPr bwMode="auto">
            <a:xfrm rot="16238625" flipH="1">
              <a:off x="2491" y="1200"/>
              <a:ext cx="125"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7" name="Line 23">
              <a:extLst>
                <a:ext uri="{FF2B5EF4-FFF2-40B4-BE49-F238E27FC236}">
                  <a16:creationId xmlns:a16="http://schemas.microsoft.com/office/drawing/2014/main" id="{4821FDF5-0F19-44C9-B324-829FFB801AC9}"/>
                </a:ext>
              </a:extLst>
            </p:cNvPr>
            <p:cNvSpPr>
              <a:spLocks noChangeShapeType="1"/>
            </p:cNvSpPr>
            <p:nvPr/>
          </p:nvSpPr>
          <p:spPr bwMode="auto">
            <a:xfrm rot="16238625" flipH="1">
              <a:off x="2319" y="1080"/>
              <a:ext cx="125"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28" name="Line 24">
              <a:extLst>
                <a:ext uri="{FF2B5EF4-FFF2-40B4-BE49-F238E27FC236}">
                  <a16:creationId xmlns:a16="http://schemas.microsoft.com/office/drawing/2014/main" id="{A6EE674E-5B28-444C-96E8-015E7845CCB5}"/>
                </a:ext>
              </a:extLst>
            </p:cNvPr>
            <p:cNvSpPr>
              <a:spLocks noChangeShapeType="1"/>
            </p:cNvSpPr>
            <p:nvPr/>
          </p:nvSpPr>
          <p:spPr bwMode="auto">
            <a:xfrm rot="16238625" flipH="1">
              <a:off x="2106" y="965"/>
              <a:ext cx="104" cy="1"/>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grpSp>
      <p:sp>
        <p:nvSpPr>
          <p:cNvPr id="29" name="Line 25">
            <a:extLst>
              <a:ext uri="{FF2B5EF4-FFF2-40B4-BE49-F238E27FC236}">
                <a16:creationId xmlns:a16="http://schemas.microsoft.com/office/drawing/2014/main" id="{52C4FAE7-9712-43DD-8E5C-F4C94D7A9071}"/>
              </a:ext>
            </a:extLst>
          </p:cNvPr>
          <p:cNvSpPr>
            <a:spLocks noChangeShapeType="1"/>
          </p:cNvSpPr>
          <p:nvPr/>
        </p:nvSpPr>
        <p:spPr bwMode="auto">
          <a:xfrm>
            <a:off x="2723433" y="1632654"/>
            <a:ext cx="1587" cy="307816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30" name="Line 26">
            <a:extLst>
              <a:ext uri="{FF2B5EF4-FFF2-40B4-BE49-F238E27FC236}">
                <a16:creationId xmlns:a16="http://schemas.microsoft.com/office/drawing/2014/main" id="{8E2A65C5-06FB-46B7-8C5B-15F87C3B96F8}"/>
              </a:ext>
            </a:extLst>
          </p:cNvPr>
          <p:cNvSpPr>
            <a:spLocks noChangeShapeType="1"/>
          </p:cNvSpPr>
          <p:nvPr/>
        </p:nvSpPr>
        <p:spPr bwMode="auto">
          <a:xfrm>
            <a:off x="2723432" y="4710817"/>
            <a:ext cx="6151562" cy="1587"/>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600" kern="0" dirty="0">
              <a:solidFill>
                <a:srgbClr val="FFFFFF"/>
              </a:solidFill>
            </a:endParaRPr>
          </a:p>
        </p:txBody>
      </p:sp>
      <p:sp>
        <p:nvSpPr>
          <p:cNvPr id="35" name="Rectangle 31">
            <a:extLst>
              <a:ext uri="{FF2B5EF4-FFF2-40B4-BE49-F238E27FC236}">
                <a16:creationId xmlns:a16="http://schemas.microsoft.com/office/drawing/2014/main" id="{BA1FCC42-A003-452A-BE5D-33E9D112E63E}"/>
              </a:ext>
            </a:extLst>
          </p:cNvPr>
          <p:cNvSpPr>
            <a:spLocks noChangeArrowheads="1"/>
          </p:cNvSpPr>
          <p:nvPr/>
        </p:nvSpPr>
        <p:spPr bwMode="auto">
          <a:xfrm>
            <a:off x="2431621" y="46076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defRPr/>
            </a:pPr>
            <a:r>
              <a:rPr lang="en-US" sz="1600" kern="0" dirty="0">
                <a:solidFill>
                  <a:schemeClr val="tx1">
                    <a:lumMod val="85000"/>
                    <a:lumOff val="15000"/>
                  </a:schemeClr>
                </a:solidFill>
              </a:rPr>
              <a:t>0</a:t>
            </a:r>
          </a:p>
        </p:txBody>
      </p:sp>
      <p:sp>
        <p:nvSpPr>
          <p:cNvPr id="37" name="Rectangle 33">
            <a:extLst>
              <a:ext uri="{FF2B5EF4-FFF2-40B4-BE49-F238E27FC236}">
                <a16:creationId xmlns:a16="http://schemas.microsoft.com/office/drawing/2014/main" id="{8DF29669-1992-4AAE-8D32-E23C92C1288E}"/>
              </a:ext>
            </a:extLst>
          </p:cNvPr>
          <p:cNvSpPr>
            <a:spLocks noChangeArrowheads="1"/>
          </p:cNvSpPr>
          <p:nvPr/>
        </p:nvSpPr>
        <p:spPr bwMode="auto">
          <a:xfrm>
            <a:off x="2311262" y="3837690"/>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defRPr/>
            </a:pPr>
            <a:r>
              <a:rPr lang="en-US" sz="1600" kern="0" dirty="0">
                <a:solidFill>
                  <a:schemeClr val="tx1">
                    <a:lumMod val="85000"/>
                    <a:lumOff val="15000"/>
                  </a:schemeClr>
                </a:solidFill>
              </a:rPr>
              <a:t>25</a:t>
            </a:r>
          </a:p>
        </p:txBody>
      </p:sp>
      <p:sp>
        <p:nvSpPr>
          <p:cNvPr id="39" name="Rectangle 35">
            <a:extLst>
              <a:ext uri="{FF2B5EF4-FFF2-40B4-BE49-F238E27FC236}">
                <a16:creationId xmlns:a16="http://schemas.microsoft.com/office/drawing/2014/main" id="{26718E06-09DC-4E46-AC08-CB00C57A041D}"/>
              </a:ext>
            </a:extLst>
          </p:cNvPr>
          <p:cNvSpPr>
            <a:spLocks noChangeArrowheads="1"/>
          </p:cNvSpPr>
          <p:nvPr/>
        </p:nvSpPr>
        <p:spPr bwMode="auto">
          <a:xfrm>
            <a:off x="2311262" y="3067753"/>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defRPr/>
            </a:pPr>
            <a:r>
              <a:rPr lang="en-US" sz="1600" kern="0" dirty="0">
                <a:solidFill>
                  <a:schemeClr val="tx1">
                    <a:lumMod val="85000"/>
                    <a:lumOff val="15000"/>
                  </a:schemeClr>
                </a:solidFill>
              </a:rPr>
              <a:t>50</a:t>
            </a:r>
          </a:p>
        </p:txBody>
      </p:sp>
      <p:sp>
        <p:nvSpPr>
          <p:cNvPr id="41" name="Rectangle 37">
            <a:extLst>
              <a:ext uri="{FF2B5EF4-FFF2-40B4-BE49-F238E27FC236}">
                <a16:creationId xmlns:a16="http://schemas.microsoft.com/office/drawing/2014/main" id="{0A24A1FC-1A86-44D9-BA06-A9BDB225BD24}"/>
              </a:ext>
            </a:extLst>
          </p:cNvPr>
          <p:cNvSpPr>
            <a:spLocks noChangeArrowheads="1"/>
          </p:cNvSpPr>
          <p:nvPr/>
        </p:nvSpPr>
        <p:spPr bwMode="auto">
          <a:xfrm>
            <a:off x="2311262" y="2297816"/>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defRPr/>
            </a:pPr>
            <a:r>
              <a:rPr lang="en-US" sz="1600" kern="0" dirty="0">
                <a:solidFill>
                  <a:schemeClr val="tx1">
                    <a:lumMod val="85000"/>
                    <a:lumOff val="15000"/>
                  </a:schemeClr>
                </a:solidFill>
              </a:rPr>
              <a:t>75</a:t>
            </a:r>
          </a:p>
        </p:txBody>
      </p:sp>
      <p:sp>
        <p:nvSpPr>
          <p:cNvPr id="43" name="Rectangle 39">
            <a:extLst>
              <a:ext uri="{FF2B5EF4-FFF2-40B4-BE49-F238E27FC236}">
                <a16:creationId xmlns:a16="http://schemas.microsoft.com/office/drawing/2014/main" id="{7A487C18-48EF-4C95-B2C7-1D1CFD843852}"/>
              </a:ext>
            </a:extLst>
          </p:cNvPr>
          <p:cNvSpPr>
            <a:spLocks noChangeArrowheads="1"/>
          </p:cNvSpPr>
          <p:nvPr/>
        </p:nvSpPr>
        <p:spPr bwMode="auto">
          <a:xfrm>
            <a:off x="2179790" y="1527879"/>
            <a:ext cx="3125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defRPr/>
            </a:pPr>
            <a:r>
              <a:rPr lang="en-US" sz="1600" kern="0">
                <a:solidFill>
                  <a:schemeClr val="tx1">
                    <a:lumMod val="85000"/>
                    <a:lumOff val="15000"/>
                  </a:schemeClr>
                </a:solidFill>
              </a:rPr>
              <a:t>100</a:t>
            </a:r>
            <a:endParaRPr lang="en-US" sz="1600" kern="0" dirty="0">
              <a:solidFill>
                <a:schemeClr val="tx1">
                  <a:lumMod val="85000"/>
                  <a:lumOff val="15000"/>
                </a:schemeClr>
              </a:solidFill>
            </a:endParaRPr>
          </a:p>
        </p:txBody>
      </p:sp>
      <p:sp>
        <p:nvSpPr>
          <p:cNvPr id="44" name="Rectangle 40">
            <a:extLst>
              <a:ext uri="{FF2B5EF4-FFF2-40B4-BE49-F238E27FC236}">
                <a16:creationId xmlns:a16="http://schemas.microsoft.com/office/drawing/2014/main" id="{01FD6B00-1624-4098-8C6B-CE6DCAFF229F}"/>
              </a:ext>
            </a:extLst>
          </p:cNvPr>
          <p:cNvSpPr>
            <a:spLocks noChangeArrowheads="1"/>
          </p:cNvSpPr>
          <p:nvPr/>
        </p:nvSpPr>
        <p:spPr bwMode="auto">
          <a:xfrm>
            <a:off x="2695146" y="48235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0</a:t>
            </a:r>
          </a:p>
        </p:txBody>
      </p:sp>
      <p:sp>
        <p:nvSpPr>
          <p:cNvPr id="45" name="Rectangle 41">
            <a:extLst>
              <a:ext uri="{FF2B5EF4-FFF2-40B4-BE49-F238E27FC236}">
                <a16:creationId xmlns:a16="http://schemas.microsoft.com/office/drawing/2014/main" id="{0D09BF43-1DF6-4591-B114-780482AFFCA2}"/>
              </a:ext>
            </a:extLst>
          </p:cNvPr>
          <p:cNvSpPr>
            <a:spLocks noChangeArrowheads="1"/>
          </p:cNvSpPr>
          <p:nvPr/>
        </p:nvSpPr>
        <p:spPr bwMode="auto">
          <a:xfrm>
            <a:off x="8783499" y="4823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72</a:t>
            </a:r>
          </a:p>
        </p:txBody>
      </p:sp>
      <p:sp>
        <p:nvSpPr>
          <p:cNvPr id="47" name="Rectangle 43">
            <a:extLst>
              <a:ext uri="{FF2B5EF4-FFF2-40B4-BE49-F238E27FC236}">
                <a16:creationId xmlns:a16="http://schemas.microsoft.com/office/drawing/2014/main" id="{43720E07-1439-4B20-84B1-BC678FE9A566}"/>
              </a:ext>
            </a:extLst>
          </p:cNvPr>
          <p:cNvSpPr>
            <a:spLocks noChangeArrowheads="1"/>
          </p:cNvSpPr>
          <p:nvPr/>
        </p:nvSpPr>
        <p:spPr bwMode="auto">
          <a:xfrm>
            <a:off x="3676512" y="4823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a:solidFill>
                  <a:schemeClr val="tx1">
                    <a:lumMod val="85000"/>
                    <a:lumOff val="15000"/>
                  </a:schemeClr>
                </a:solidFill>
              </a:rPr>
              <a:t>12</a:t>
            </a:r>
            <a:endParaRPr lang="en-US" sz="1600" kern="0" dirty="0">
              <a:solidFill>
                <a:schemeClr val="tx1">
                  <a:lumMod val="85000"/>
                  <a:lumOff val="15000"/>
                </a:schemeClr>
              </a:solidFill>
            </a:endParaRPr>
          </a:p>
        </p:txBody>
      </p:sp>
      <p:sp>
        <p:nvSpPr>
          <p:cNvPr id="48" name="Rectangle 44">
            <a:extLst>
              <a:ext uri="{FF2B5EF4-FFF2-40B4-BE49-F238E27FC236}">
                <a16:creationId xmlns:a16="http://schemas.microsoft.com/office/drawing/2014/main" id="{339B4414-6E71-44E5-96E0-114883FF629F}"/>
              </a:ext>
            </a:extLst>
          </p:cNvPr>
          <p:cNvSpPr>
            <a:spLocks noChangeArrowheads="1"/>
          </p:cNvSpPr>
          <p:nvPr/>
        </p:nvSpPr>
        <p:spPr bwMode="auto">
          <a:xfrm>
            <a:off x="4684574" y="4823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24</a:t>
            </a:r>
          </a:p>
        </p:txBody>
      </p:sp>
      <p:sp>
        <p:nvSpPr>
          <p:cNvPr id="49" name="Rectangle 45">
            <a:extLst>
              <a:ext uri="{FF2B5EF4-FFF2-40B4-BE49-F238E27FC236}">
                <a16:creationId xmlns:a16="http://schemas.microsoft.com/office/drawing/2014/main" id="{4B60BF18-DA49-4CDE-BD55-125961203BBD}"/>
              </a:ext>
            </a:extLst>
          </p:cNvPr>
          <p:cNvSpPr>
            <a:spLocks noChangeArrowheads="1"/>
          </p:cNvSpPr>
          <p:nvPr/>
        </p:nvSpPr>
        <p:spPr bwMode="auto">
          <a:xfrm>
            <a:off x="5711687" y="4823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36</a:t>
            </a:r>
          </a:p>
        </p:txBody>
      </p:sp>
      <p:sp>
        <p:nvSpPr>
          <p:cNvPr id="50" name="Rectangle 46">
            <a:extLst>
              <a:ext uri="{FF2B5EF4-FFF2-40B4-BE49-F238E27FC236}">
                <a16:creationId xmlns:a16="http://schemas.microsoft.com/office/drawing/2014/main" id="{A722EA7A-702E-4E39-84A1-905ECEABC2C3}"/>
              </a:ext>
            </a:extLst>
          </p:cNvPr>
          <p:cNvSpPr>
            <a:spLocks noChangeArrowheads="1"/>
          </p:cNvSpPr>
          <p:nvPr/>
        </p:nvSpPr>
        <p:spPr bwMode="auto">
          <a:xfrm>
            <a:off x="6754674" y="4823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48</a:t>
            </a:r>
          </a:p>
        </p:txBody>
      </p:sp>
      <p:sp>
        <p:nvSpPr>
          <p:cNvPr id="51" name="Rectangle 47">
            <a:extLst>
              <a:ext uri="{FF2B5EF4-FFF2-40B4-BE49-F238E27FC236}">
                <a16:creationId xmlns:a16="http://schemas.microsoft.com/office/drawing/2014/main" id="{99C8EC5D-3226-4968-B4B5-26FC71774019}"/>
              </a:ext>
            </a:extLst>
          </p:cNvPr>
          <p:cNvSpPr>
            <a:spLocks noChangeArrowheads="1"/>
          </p:cNvSpPr>
          <p:nvPr/>
        </p:nvSpPr>
        <p:spPr bwMode="auto">
          <a:xfrm>
            <a:off x="7783374" y="4825117"/>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defRPr/>
            </a:pPr>
            <a:r>
              <a:rPr lang="en-US" sz="1600" kern="0" dirty="0">
                <a:solidFill>
                  <a:schemeClr val="tx1">
                    <a:lumMod val="85000"/>
                    <a:lumOff val="15000"/>
                  </a:schemeClr>
                </a:solidFill>
              </a:rPr>
              <a:t>60</a:t>
            </a:r>
          </a:p>
        </p:txBody>
      </p:sp>
      <p:sp>
        <p:nvSpPr>
          <p:cNvPr id="55" name="Line 51">
            <a:extLst>
              <a:ext uri="{FF2B5EF4-FFF2-40B4-BE49-F238E27FC236}">
                <a16:creationId xmlns:a16="http://schemas.microsoft.com/office/drawing/2014/main" id="{1D90E86E-B0BF-475B-8788-65B21534DFF9}"/>
              </a:ext>
            </a:extLst>
          </p:cNvPr>
          <p:cNvSpPr>
            <a:spLocks noChangeShapeType="1"/>
          </p:cNvSpPr>
          <p:nvPr/>
        </p:nvSpPr>
        <p:spPr bwMode="auto">
          <a:xfrm>
            <a:off x="2886944" y="2399417"/>
            <a:ext cx="693738" cy="3175"/>
          </a:xfrm>
          <a:prstGeom prst="line">
            <a:avLst/>
          </a:prstGeom>
          <a:noFill/>
          <a:ln w="19050">
            <a:solidFill>
              <a:schemeClr val="accent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56" name="Line 52">
            <a:extLst>
              <a:ext uri="{FF2B5EF4-FFF2-40B4-BE49-F238E27FC236}">
                <a16:creationId xmlns:a16="http://schemas.microsoft.com/office/drawing/2014/main" id="{6D2EB551-8F6F-4BBD-80B7-779FA7488955}"/>
              </a:ext>
            </a:extLst>
          </p:cNvPr>
          <p:cNvSpPr>
            <a:spLocks noChangeShapeType="1"/>
          </p:cNvSpPr>
          <p:nvPr/>
        </p:nvSpPr>
        <p:spPr bwMode="auto">
          <a:xfrm>
            <a:off x="3752132" y="3175704"/>
            <a:ext cx="1562100" cy="4763"/>
          </a:xfrm>
          <a:prstGeom prst="line">
            <a:avLst/>
          </a:prstGeom>
          <a:noFill/>
          <a:ln w="19050">
            <a:solidFill>
              <a:schemeClr val="accent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57" name="Line 53">
            <a:extLst>
              <a:ext uri="{FF2B5EF4-FFF2-40B4-BE49-F238E27FC236}">
                <a16:creationId xmlns:a16="http://schemas.microsoft.com/office/drawing/2014/main" id="{BBAB3E66-BD81-4BD8-B954-C06BD6A8FBAA}"/>
              </a:ext>
            </a:extLst>
          </p:cNvPr>
          <p:cNvSpPr>
            <a:spLocks noChangeShapeType="1"/>
          </p:cNvSpPr>
          <p:nvPr/>
        </p:nvSpPr>
        <p:spPr bwMode="auto">
          <a:xfrm>
            <a:off x="3591795" y="2789941"/>
            <a:ext cx="157163" cy="0"/>
          </a:xfrm>
          <a:prstGeom prst="line">
            <a:avLst/>
          </a:prstGeom>
          <a:noFill/>
          <a:ln w="19050">
            <a:solidFill>
              <a:schemeClr val="accent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58" name="Line 54">
            <a:extLst>
              <a:ext uri="{FF2B5EF4-FFF2-40B4-BE49-F238E27FC236}">
                <a16:creationId xmlns:a16="http://schemas.microsoft.com/office/drawing/2014/main" id="{94D6F31E-1BCE-4C9D-81FF-F00869D95133}"/>
              </a:ext>
            </a:extLst>
          </p:cNvPr>
          <p:cNvSpPr>
            <a:spLocks noChangeShapeType="1"/>
          </p:cNvSpPr>
          <p:nvPr/>
        </p:nvSpPr>
        <p:spPr bwMode="auto">
          <a:xfrm>
            <a:off x="5285658" y="3685291"/>
            <a:ext cx="517525" cy="0"/>
          </a:xfrm>
          <a:prstGeom prst="line">
            <a:avLst/>
          </a:prstGeom>
          <a:noFill/>
          <a:ln w="19050">
            <a:solidFill>
              <a:schemeClr val="accent3"/>
            </a:solidFill>
            <a:prstDash val="sys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59" name="Line 55">
            <a:extLst>
              <a:ext uri="{FF2B5EF4-FFF2-40B4-BE49-F238E27FC236}">
                <a16:creationId xmlns:a16="http://schemas.microsoft.com/office/drawing/2014/main" id="{8313AB8C-8EE3-4D70-B09C-D42B6A79E2F4}"/>
              </a:ext>
            </a:extLst>
          </p:cNvPr>
          <p:cNvSpPr>
            <a:spLocks noChangeShapeType="1"/>
          </p:cNvSpPr>
          <p:nvPr/>
        </p:nvSpPr>
        <p:spPr bwMode="auto">
          <a:xfrm rot="16238625" flipH="1">
            <a:off x="5030070" y="3426529"/>
            <a:ext cx="506413" cy="4763"/>
          </a:xfrm>
          <a:prstGeom prst="line">
            <a:avLst/>
          </a:prstGeom>
          <a:noFill/>
          <a:ln w="19050">
            <a:solidFill>
              <a:srgbClr val="FFFF66"/>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60" name="Line 56">
            <a:extLst>
              <a:ext uri="{FF2B5EF4-FFF2-40B4-BE49-F238E27FC236}">
                <a16:creationId xmlns:a16="http://schemas.microsoft.com/office/drawing/2014/main" id="{7208A313-B784-497C-8FD2-1FAF07972BC1}"/>
              </a:ext>
            </a:extLst>
          </p:cNvPr>
          <p:cNvSpPr>
            <a:spLocks noChangeShapeType="1"/>
          </p:cNvSpPr>
          <p:nvPr/>
        </p:nvSpPr>
        <p:spPr bwMode="auto">
          <a:xfrm rot="16238625" flipH="1">
            <a:off x="3560838" y="2985997"/>
            <a:ext cx="387350" cy="7938"/>
          </a:xfrm>
          <a:prstGeom prst="line">
            <a:avLst/>
          </a:prstGeom>
          <a:noFill/>
          <a:ln w="19050">
            <a:solidFill>
              <a:srgbClr val="FFFF66"/>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61" name="Line 57">
            <a:extLst>
              <a:ext uri="{FF2B5EF4-FFF2-40B4-BE49-F238E27FC236}">
                <a16:creationId xmlns:a16="http://schemas.microsoft.com/office/drawing/2014/main" id="{10A6F2C9-2061-4FA4-B02E-BB62CF0EC4AF}"/>
              </a:ext>
            </a:extLst>
          </p:cNvPr>
          <p:cNvSpPr>
            <a:spLocks noChangeShapeType="1"/>
          </p:cNvSpPr>
          <p:nvPr/>
        </p:nvSpPr>
        <p:spPr bwMode="auto">
          <a:xfrm rot="16238625" flipH="1">
            <a:off x="3383832" y="2596266"/>
            <a:ext cx="387350" cy="6350"/>
          </a:xfrm>
          <a:prstGeom prst="line">
            <a:avLst/>
          </a:prstGeom>
          <a:noFill/>
          <a:ln w="19050">
            <a:solidFill>
              <a:srgbClr val="FFFF66"/>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62" name="Line 58">
            <a:extLst>
              <a:ext uri="{FF2B5EF4-FFF2-40B4-BE49-F238E27FC236}">
                <a16:creationId xmlns:a16="http://schemas.microsoft.com/office/drawing/2014/main" id="{78CDFEE4-EFA6-4F84-8D6A-CA5655245EE6}"/>
              </a:ext>
            </a:extLst>
          </p:cNvPr>
          <p:cNvSpPr>
            <a:spLocks noChangeShapeType="1"/>
          </p:cNvSpPr>
          <p:nvPr/>
        </p:nvSpPr>
        <p:spPr bwMode="auto">
          <a:xfrm rot="16238625" flipH="1">
            <a:off x="2699620" y="2207329"/>
            <a:ext cx="388937" cy="4762"/>
          </a:xfrm>
          <a:prstGeom prst="line">
            <a:avLst/>
          </a:prstGeom>
          <a:noFill/>
          <a:ln w="19050">
            <a:solidFill>
              <a:srgbClr val="FFFF66"/>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63" name="Line 59">
            <a:extLst>
              <a:ext uri="{FF2B5EF4-FFF2-40B4-BE49-F238E27FC236}">
                <a16:creationId xmlns:a16="http://schemas.microsoft.com/office/drawing/2014/main" id="{5DA9BDF3-0A55-4F41-8BF7-F7E936D4D861}"/>
              </a:ext>
            </a:extLst>
          </p:cNvPr>
          <p:cNvSpPr>
            <a:spLocks noChangeShapeType="1"/>
          </p:cNvSpPr>
          <p:nvPr/>
        </p:nvSpPr>
        <p:spPr bwMode="auto">
          <a:xfrm rot="16238625" flipH="1">
            <a:off x="2609132" y="1837441"/>
            <a:ext cx="388938" cy="4763"/>
          </a:xfrm>
          <a:prstGeom prst="line">
            <a:avLst/>
          </a:prstGeom>
          <a:noFill/>
          <a:ln w="19050">
            <a:solidFill>
              <a:srgbClr val="FFFF66"/>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kern="0" dirty="0">
              <a:solidFill>
                <a:srgbClr val="FFFFFF"/>
              </a:solidFill>
            </a:endParaRPr>
          </a:p>
        </p:txBody>
      </p:sp>
      <p:sp>
        <p:nvSpPr>
          <p:cNvPr id="64" name="Oval 60">
            <a:extLst>
              <a:ext uri="{FF2B5EF4-FFF2-40B4-BE49-F238E27FC236}">
                <a16:creationId xmlns:a16="http://schemas.microsoft.com/office/drawing/2014/main" id="{ED611948-7D3E-4C58-8890-DE99C6B2E148}"/>
              </a:ext>
            </a:extLst>
          </p:cNvPr>
          <p:cNvSpPr>
            <a:spLocks noChangeArrowheads="1"/>
          </p:cNvSpPr>
          <p:nvPr/>
        </p:nvSpPr>
        <p:spPr bwMode="auto">
          <a:xfrm>
            <a:off x="5763495" y="3423235"/>
            <a:ext cx="79375"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65" name="Oval 61">
            <a:extLst>
              <a:ext uri="{FF2B5EF4-FFF2-40B4-BE49-F238E27FC236}">
                <a16:creationId xmlns:a16="http://schemas.microsoft.com/office/drawing/2014/main" id="{739C8468-C3BD-4E68-A651-E4B9B4B73A57}"/>
              </a:ext>
            </a:extLst>
          </p:cNvPr>
          <p:cNvSpPr>
            <a:spLocks noChangeArrowheads="1"/>
          </p:cNvSpPr>
          <p:nvPr/>
        </p:nvSpPr>
        <p:spPr bwMode="auto">
          <a:xfrm>
            <a:off x="5242794" y="3423235"/>
            <a:ext cx="77788"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66" name="Oval 62">
            <a:extLst>
              <a:ext uri="{FF2B5EF4-FFF2-40B4-BE49-F238E27FC236}">
                <a16:creationId xmlns:a16="http://schemas.microsoft.com/office/drawing/2014/main" id="{7FA1F78C-F666-4898-8930-9787B8D615CB}"/>
              </a:ext>
            </a:extLst>
          </p:cNvPr>
          <p:cNvSpPr>
            <a:spLocks noChangeArrowheads="1"/>
          </p:cNvSpPr>
          <p:nvPr/>
        </p:nvSpPr>
        <p:spPr bwMode="auto">
          <a:xfrm>
            <a:off x="5242794" y="2912060"/>
            <a:ext cx="77788"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67" name="Oval 63">
            <a:extLst>
              <a:ext uri="{FF2B5EF4-FFF2-40B4-BE49-F238E27FC236}">
                <a16:creationId xmlns:a16="http://schemas.microsoft.com/office/drawing/2014/main" id="{B8EC6EDF-8238-4F47-85EA-FF2A50EDA5B0}"/>
              </a:ext>
            </a:extLst>
          </p:cNvPr>
          <p:cNvSpPr>
            <a:spLocks noChangeArrowheads="1"/>
          </p:cNvSpPr>
          <p:nvPr/>
        </p:nvSpPr>
        <p:spPr bwMode="auto">
          <a:xfrm>
            <a:off x="3710857" y="2912060"/>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68" name="Oval 64">
            <a:extLst>
              <a:ext uri="{FF2B5EF4-FFF2-40B4-BE49-F238E27FC236}">
                <a16:creationId xmlns:a16="http://schemas.microsoft.com/office/drawing/2014/main" id="{E629E9C2-D7E2-443F-888A-414651615FCC}"/>
              </a:ext>
            </a:extLst>
          </p:cNvPr>
          <p:cNvSpPr>
            <a:spLocks noChangeArrowheads="1"/>
          </p:cNvSpPr>
          <p:nvPr/>
        </p:nvSpPr>
        <p:spPr bwMode="auto">
          <a:xfrm>
            <a:off x="3710857" y="2523917"/>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69" name="Oval 65">
            <a:extLst>
              <a:ext uri="{FF2B5EF4-FFF2-40B4-BE49-F238E27FC236}">
                <a16:creationId xmlns:a16="http://schemas.microsoft.com/office/drawing/2014/main" id="{0800A715-F1BD-4FE5-B8D0-6A606936CC72}"/>
              </a:ext>
            </a:extLst>
          </p:cNvPr>
          <p:cNvSpPr>
            <a:spLocks noChangeArrowheads="1"/>
          </p:cNvSpPr>
          <p:nvPr/>
        </p:nvSpPr>
        <p:spPr bwMode="auto">
          <a:xfrm>
            <a:off x="3550520" y="2523917"/>
            <a:ext cx="74613"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0" name="Oval 66">
            <a:extLst>
              <a:ext uri="{FF2B5EF4-FFF2-40B4-BE49-F238E27FC236}">
                <a16:creationId xmlns:a16="http://schemas.microsoft.com/office/drawing/2014/main" id="{1B68A330-8180-4298-8751-982A10B7C80C}"/>
              </a:ext>
            </a:extLst>
          </p:cNvPr>
          <p:cNvSpPr>
            <a:spLocks noChangeArrowheads="1"/>
          </p:cNvSpPr>
          <p:nvPr/>
        </p:nvSpPr>
        <p:spPr bwMode="auto">
          <a:xfrm>
            <a:off x="3550520" y="2141329"/>
            <a:ext cx="74613"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1" name="Oval 67">
            <a:extLst>
              <a:ext uri="{FF2B5EF4-FFF2-40B4-BE49-F238E27FC236}">
                <a16:creationId xmlns:a16="http://schemas.microsoft.com/office/drawing/2014/main" id="{C5DFD9F0-EACF-4206-A56D-6CA5A339B9C7}"/>
              </a:ext>
            </a:extLst>
          </p:cNvPr>
          <p:cNvSpPr>
            <a:spLocks noChangeArrowheads="1"/>
          </p:cNvSpPr>
          <p:nvPr/>
        </p:nvSpPr>
        <p:spPr bwMode="auto">
          <a:xfrm>
            <a:off x="2852019" y="2141329"/>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2" name="Oval 68">
            <a:extLst>
              <a:ext uri="{FF2B5EF4-FFF2-40B4-BE49-F238E27FC236}">
                <a16:creationId xmlns:a16="http://schemas.microsoft.com/office/drawing/2014/main" id="{1545B4B6-971C-4781-A3D8-AC2E2EDDE3F1}"/>
              </a:ext>
            </a:extLst>
          </p:cNvPr>
          <p:cNvSpPr>
            <a:spLocks noChangeArrowheads="1"/>
          </p:cNvSpPr>
          <p:nvPr/>
        </p:nvSpPr>
        <p:spPr bwMode="auto">
          <a:xfrm>
            <a:off x="2852019" y="1761123"/>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3" name="Oval 69">
            <a:extLst>
              <a:ext uri="{FF2B5EF4-FFF2-40B4-BE49-F238E27FC236}">
                <a16:creationId xmlns:a16="http://schemas.microsoft.com/office/drawing/2014/main" id="{F6BDB3AB-A9F4-4EB8-AECC-3DFB034F4C41}"/>
              </a:ext>
            </a:extLst>
          </p:cNvPr>
          <p:cNvSpPr>
            <a:spLocks noChangeArrowheads="1"/>
          </p:cNvSpPr>
          <p:nvPr/>
        </p:nvSpPr>
        <p:spPr bwMode="auto">
          <a:xfrm>
            <a:off x="2767882" y="1761123"/>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4" name="Oval 70">
            <a:extLst>
              <a:ext uri="{FF2B5EF4-FFF2-40B4-BE49-F238E27FC236}">
                <a16:creationId xmlns:a16="http://schemas.microsoft.com/office/drawing/2014/main" id="{F2AAC3B9-FDD9-487E-BB14-CB2C90DC5CED}"/>
              </a:ext>
            </a:extLst>
          </p:cNvPr>
          <p:cNvSpPr>
            <a:spLocks noChangeArrowheads="1"/>
          </p:cNvSpPr>
          <p:nvPr/>
        </p:nvSpPr>
        <p:spPr bwMode="auto">
          <a:xfrm>
            <a:off x="2767882" y="1376948"/>
            <a:ext cx="76200" cy="519351"/>
          </a:xfrm>
          <a:prstGeom prst="ellipse">
            <a:avLst/>
          </a:prstGeom>
          <a:solidFill>
            <a:schemeClr val="accent3"/>
          </a:solidFill>
          <a:ln w="9525">
            <a:solidFill>
              <a:schemeClr val="bg1"/>
            </a:solidFill>
            <a:round/>
            <a:headEnd/>
            <a:tailEnd/>
          </a:ln>
        </p:spPr>
        <p:txBody>
          <a:bodyPr anchor="ctr">
            <a:spAutoFit/>
          </a:bodyPr>
          <a:lstStyle/>
          <a:p>
            <a:pPr>
              <a:defRPr/>
            </a:pPr>
            <a:endParaRPr lang="en-US" kern="0" dirty="0">
              <a:solidFill>
                <a:srgbClr val="FFFFFF"/>
              </a:solidFill>
            </a:endParaRPr>
          </a:p>
        </p:txBody>
      </p:sp>
      <p:sp>
        <p:nvSpPr>
          <p:cNvPr id="75" name="Oval 71">
            <a:extLst>
              <a:ext uri="{FF2B5EF4-FFF2-40B4-BE49-F238E27FC236}">
                <a16:creationId xmlns:a16="http://schemas.microsoft.com/office/drawing/2014/main" id="{213F6F8F-8A68-491B-8120-DF1E0D8330FD}"/>
              </a:ext>
            </a:extLst>
          </p:cNvPr>
          <p:cNvSpPr>
            <a:spLocks noChangeArrowheads="1"/>
          </p:cNvSpPr>
          <p:nvPr/>
        </p:nvSpPr>
        <p:spPr bwMode="auto">
          <a:xfrm>
            <a:off x="3955332" y="1376948"/>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76" name="Oval 72">
            <a:extLst>
              <a:ext uri="{FF2B5EF4-FFF2-40B4-BE49-F238E27FC236}">
                <a16:creationId xmlns:a16="http://schemas.microsoft.com/office/drawing/2014/main" id="{07B601F4-96DF-4E5B-B3DE-96E9DF38DCC6}"/>
              </a:ext>
            </a:extLst>
          </p:cNvPr>
          <p:cNvSpPr>
            <a:spLocks noChangeArrowheads="1"/>
          </p:cNvSpPr>
          <p:nvPr/>
        </p:nvSpPr>
        <p:spPr bwMode="auto">
          <a:xfrm>
            <a:off x="3955332" y="1506329"/>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77" name="Oval 73">
            <a:extLst>
              <a:ext uri="{FF2B5EF4-FFF2-40B4-BE49-F238E27FC236}">
                <a16:creationId xmlns:a16="http://schemas.microsoft.com/office/drawing/2014/main" id="{C6049B08-B630-4F0B-8952-89C496648309}"/>
              </a:ext>
            </a:extLst>
          </p:cNvPr>
          <p:cNvSpPr>
            <a:spLocks noChangeArrowheads="1"/>
          </p:cNvSpPr>
          <p:nvPr/>
        </p:nvSpPr>
        <p:spPr bwMode="auto">
          <a:xfrm>
            <a:off x="4376019" y="1506329"/>
            <a:ext cx="77788"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78" name="Oval 74">
            <a:extLst>
              <a:ext uri="{FF2B5EF4-FFF2-40B4-BE49-F238E27FC236}">
                <a16:creationId xmlns:a16="http://schemas.microsoft.com/office/drawing/2014/main" id="{5ECA62E4-7B23-4689-9E73-8A958D4F8CA0}"/>
              </a:ext>
            </a:extLst>
          </p:cNvPr>
          <p:cNvSpPr>
            <a:spLocks noChangeArrowheads="1"/>
          </p:cNvSpPr>
          <p:nvPr/>
        </p:nvSpPr>
        <p:spPr bwMode="auto">
          <a:xfrm>
            <a:off x="4376019" y="1666667"/>
            <a:ext cx="77788"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79" name="Oval 75">
            <a:extLst>
              <a:ext uri="{FF2B5EF4-FFF2-40B4-BE49-F238E27FC236}">
                <a16:creationId xmlns:a16="http://schemas.microsoft.com/office/drawing/2014/main" id="{1F1A79C7-D38D-4392-AD41-E0243659FB80}"/>
              </a:ext>
            </a:extLst>
          </p:cNvPr>
          <p:cNvSpPr>
            <a:spLocks noChangeArrowheads="1"/>
          </p:cNvSpPr>
          <p:nvPr/>
        </p:nvSpPr>
        <p:spPr bwMode="auto">
          <a:xfrm>
            <a:off x="4714158" y="1666667"/>
            <a:ext cx="77787"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0" name="Oval 76">
            <a:extLst>
              <a:ext uri="{FF2B5EF4-FFF2-40B4-BE49-F238E27FC236}">
                <a16:creationId xmlns:a16="http://schemas.microsoft.com/office/drawing/2014/main" id="{C3118F06-7D48-4420-A42E-3B33D7DBFDE8}"/>
              </a:ext>
            </a:extLst>
          </p:cNvPr>
          <p:cNvSpPr>
            <a:spLocks noChangeArrowheads="1"/>
          </p:cNvSpPr>
          <p:nvPr/>
        </p:nvSpPr>
        <p:spPr bwMode="auto">
          <a:xfrm>
            <a:off x="4714158" y="1821448"/>
            <a:ext cx="77787"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1" name="Oval 77">
            <a:extLst>
              <a:ext uri="{FF2B5EF4-FFF2-40B4-BE49-F238E27FC236}">
                <a16:creationId xmlns:a16="http://schemas.microsoft.com/office/drawing/2014/main" id="{FDDE07AD-58FA-4020-9BAD-12085E5D6575}"/>
              </a:ext>
            </a:extLst>
          </p:cNvPr>
          <p:cNvSpPr>
            <a:spLocks noChangeArrowheads="1"/>
          </p:cNvSpPr>
          <p:nvPr/>
        </p:nvSpPr>
        <p:spPr bwMode="auto">
          <a:xfrm>
            <a:off x="4976094" y="1981785"/>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2" name="Oval 78">
            <a:extLst>
              <a:ext uri="{FF2B5EF4-FFF2-40B4-BE49-F238E27FC236}">
                <a16:creationId xmlns:a16="http://schemas.microsoft.com/office/drawing/2014/main" id="{9C47C89A-BD73-4D4D-A40E-737F88AF2567}"/>
              </a:ext>
            </a:extLst>
          </p:cNvPr>
          <p:cNvSpPr>
            <a:spLocks noChangeArrowheads="1"/>
          </p:cNvSpPr>
          <p:nvPr/>
        </p:nvSpPr>
        <p:spPr bwMode="auto">
          <a:xfrm>
            <a:off x="5068169" y="1981785"/>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3" name="Oval 79">
            <a:extLst>
              <a:ext uri="{FF2B5EF4-FFF2-40B4-BE49-F238E27FC236}">
                <a16:creationId xmlns:a16="http://schemas.microsoft.com/office/drawing/2014/main" id="{F40D7208-8F32-4634-81B6-F1524C65154E}"/>
              </a:ext>
            </a:extLst>
          </p:cNvPr>
          <p:cNvSpPr>
            <a:spLocks noChangeArrowheads="1"/>
          </p:cNvSpPr>
          <p:nvPr/>
        </p:nvSpPr>
        <p:spPr bwMode="auto">
          <a:xfrm>
            <a:off x="5068169" y="2137360"/>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4" name="Oval 80">
            <a:extLst>
              <a:ext uri="{FF2B5EF4-FFF2-40B4-BE49-F238E27FC236}">
                <a16:creationId xmlns:a16="http://schemas.microsoft.com/office/drawing/2014/main" id="{CB06C4ED-1383-43D0-8D0F-10F2B5F98376}"/>
              </a:ext>
            </a:extLst>
          </p:cNvPr>
          <p:cNvSpPr>
            <a:spLocks noChangeArrowheads="1"/>
          </p:cNvSpPr>
          <p:nvPr/>
        </p:nvSpPr>
        <p:spPr bwMode="auto">
          <a:xfrm>
            <a:off x="5320582" y="2137360"/>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5" name="Oval 81">
            <a:extLst>
              <a:ext uri="{FF2B5EF4-FFF2-40B4-BE49-F238E27FC236}">
                <a16:creationId xmlns:a16="http://schemas.microsoft.com/office/drawing/2014/main" id="{B0D26985-1C1C-4C5F-8BD0-874A9A371879}"/>
              </a:ext>
            </a:extLst>
          </p:cNvPr>
          <p:cNvSpPr>
            <a:spLocks noChangeArrowheads="1"/>
          </p:cNvSpPr>
          <p:nvPr/>
        </p:nvSpPr>
        <p:spPr bwMode="auto">
          <a:xfrm>
            <a:off x="5320582" y="2297698"/>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6" name="Oval 82">
            <a:extLst>
              <a:ext uri="{FF2B5EF4-FFF2-40B4-BE49-F238E27FC236}">
                <a16:creationId xmlns:a16="http://schemas.microsoft.com/office/drawing/2014/main" id="{3DD39763-2CF5-4C2C-8F31-5354731AF1A3}"/>
              </a:ext>
            </a:extLst>
          </p:cNvPr>
          <p:cNvSpPr>
            <a:spLocks noChangeArrowheads="1"/>
          </p:cNvSpPr>
          <p:nvPr/>
        </p:nvSpPr>
        <p:spPr bwMode="auto">
          <a:xfrm>
            <a:off x="5725394" y="2297698"/>
            <a:ext cx="77788"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7" name="Oval 83">
            <a:extLst>
              <a:ext uri="{FF2B5EF4-FFF2-40B4-BE49-F238E27FC236}">
                <a16:creationId xmlns:a16="http://schemas.microsoft.com/office/drawing/2014/main" id="{62E5FD25-87CC-4BD6-964C-63C64DA403F3}"/>
              </a:ext>
            </a:extLst>
          </p:cNvPr>
          <p:cNvSpPr>
            <a:spLocks noChangeArrowheads="1"/>
          </p:cNvSpPr>
          <p:nvPr/>
        </p:nvSpPr>
        <p:spPr bwMode="auto">
          <a:xfrm>
            <a:off x="5725394" y="2482642"/>
            <a:ext cx="77788"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8" name="Oval 84">
            <a:extLst>
              <a:ext uri="{FF2B5EF4-FFF2-40B4-BE49-F238E27FC236}">
                <a16:creationId xmlns:a16="http://schemas.microsoft.com/office/drawing/2014/main" id="{187EE5AE-86AD-4AB5-9E6B-C336345117D2}"/>
              </a:ext>
            </a:extLst>
          </p:cNvPr>
          <p:cNvSpPr>
            <a:spLocks noChangeArrowheads="1"/>
          </p:cNvSpPr>
          <p:nvPr/>
        </p:nvSpPr>
        <p:spPr bwMode="auto">
          <a:xfrm>
            <a:off x="6431832" y="2482642"/>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89" name="Oval 85">
            <a:extLst>
              <a:ext uri="{FF2B5EF4-FFF2-40B4-BE49-F238E27FC236}">
                <a16:creationId xmlns:a16="http://schemas.microsoft.com/office/drawing/2014/main" id="{801C6AA4-AD83-4CAA-AC42-4831A32CB01E}"/>
              </a:ext>
            </a:extLst>
          </p:cNvPr>
          <p:cNvSpPr>
            <a:spLocks noChangeArrowheads="1"/>
          </p:cNvSpPr>
          <p:nvPr/>
        </p:nvSpPr>
        <p:spPr bwMode="auto">
          <a:xfrm>
            <a:off x="6431832" y="2657267"/>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0" name="Oval 86">
            <a:extLst>
              <a:ext uri="{FF2B5EF4-FFF2-40B4-BE49-F238E27FC236}">
                <a16:creationId xmlns:a16="http://schemas.microsoft.com/office/drawing/2014/main" id="{3A896D0E-F403-478D-8EEB-47C66C36F836}"/>
              </a:ext>
            </a:extLst>
          </p:cNvPr>
          <p:cNvSpPr>
            <a:spLocks noChangeArrowheads="1"/>
          </p:cNvSpPr>
          <p:nvPr/>
        </p:nvSpPr>
        <p:spPr bwMode="auto">
          <a:xfrm>
            <a:off x="7274794" y="2657267"/>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1" name="Oval 87">
            <a:extLst>
              <a:ext uri="{FF2B5EF4-FFF2-40B4-BE49-F238E27FC236}">
                <a16:creationId xmlns:a16="http://schemas.microsoft.com/office/drawing/2014/main" id="{5A26416A-4B4A-4C91-BE84-9BD1CCD4CDCF}"/>
              </a:ext>
            </a:extLst>
          </p:cNvPr>
          <p:cNvSpPr>
            <a:spLocks noChangeArrowheads="1"/>
          </p:cNvSpPr>
          <p:nvPr/>
        </p:nvSpPr>
        <p:spPr bwMode="auto">
          <a:xfrm>
            <a:off x="7274794" y="2862054"/>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2" name="Oval 88">
            <a:extLst>
              <a:ext uri="{FF2B5EF4-FFF2-40B4-BE49-F238E27FC236}">
                <a16:creationId xmlns:a16="http://schemas.microsoft.com/office/drawing/2014/main" id="{05C12C78-F1E0-4C37-821F-B6D30818D011}"/>
              </a:ext>
            </a:extLst>
          </p:cNvPr>
          <p:cNvSpPr>
            <a:spLocks noChangeArrowheads="1"/>
          </p:cNvSpPr>
          <p:nvPr/>
        </p:nvSpPr>
        <p:spPr bwMode="auto">
          <a:xfrm>
            <a:off x="7897095" y="2862054"/>
            <a:ext cx="74613"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3" name="Oval 89">
            <a:extLst>
              <a:ext uri="{FF2B5EF4-FFF2-40B4-BE49-F238E27FC236}">
                <a16:creationId xmlns:a16="http://schemas.microsoft.com/office/drawing/2014/main" id="{F93CF7FD-CA59-4422-8235-BDC7BDF748E5}"/>
              </a:ext>
            </a:extLst>
          </p:cNvPr>
          <p:cNvSpPr>
            <a:spLocks noChangeArrowheads="1"/>
          </p:cNvSpPr>
          <p:nvPr/>
        </p:nvSpPr>
        <p:spPr bwMode="auto">
          <a:xfrm>
            <a:off x="7897095" y="3062873"/>
            <a:ext cx="74613"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4" name="Oval 90">
            <a:extLst>
              <a:ext uri="{FF2B5EF4-FFF2-40B4-BE49-F238E27FC236}">
                <a16:creationId xmlns:a16="http://schemas.microsoft.com/office/drawing/2014/main" id="{3637ADF1-11F5-42AC-A74B-0F5C08906113}"/>
              </a:ext>
            </a:extLst>
          </p:cNvPr>
          <p:cNvSpPr>
            <a:spLocks noChangeArrowheads="1"/>
          </p:cNvSpPr>
          <p:nvPr/>
        </p:nvSpPr>
        <p:spPr bwMode="auto">
          <a:xfrm>
            <a:off x="8738469" y="3062873"/>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5" name="Oval 91">
            <a:extLst>
              <a:ext uri="{FF2B5EF4-FFF2-40B4-BE49-F238E27FC236}">
                <a16:creationId xmlns:a16="http://schemas.microsoft.com/office/drawing/2014/main" id="{0DD24B43-55AC-49F2-88F6-5BBA2DDE761A}"/>
              </a:ext>
            </a:extLst>
          </p:cNvPr>
          <p:cNvSpPr>
            <a:spLocks noChangeArrowheads="1"/>
          </p:cNvSpPr>
          <p:nvPr/>
        </p:nvSpPr>
        <p:spPr bwMode="auto">
          <a:xfrm>
            <a:off x="8738469" y="3452604"/>
            <a:ext cx="76200" cy="519351"/>
          </a:xfrm>
          <a:prstGeom prst="ellipse">
            <a:avLst/>
          </a:prstGeom>
          <a:solidFill>
            <a:srgbClr val="990033"/>
          </a:solidFill>
          <a:ln w="9525">
            <a:solidFill>
              <a:srgbClr val="FFFFFF"/>
            </a:solidFill>
            <a:round/>
            <a:headEnd/>
            <a:tailEnd/>
          </a:ln>
        </p:spPr>
        <p:txBody>
          <a:bodyPr anchor="ctr">
            <a:spAutoFit/>
          </a:bodyPr>
          <a:lstStyle/>
          <a:p>
            <a:pPr>
              <a:defRPr/>
            </a:pPr>
            <a:endParaRPr lang="en-US" kern="0" dirty="0">
              <a:solidFill>
                <a:srgbClr val="FFFFFF"/>
              </a:solidFill>
            </a:endParaRPr>
          </a:p>
        </p:txBody>
      </p:sp>
      <p:sp>
        <p:nvSpPr>
          <p:cNvPr id="96" name="Oval 92">
            <a:extLst>
              <a:ext uri="{FF2B5EF4-FFF2-40B4-BE49-F238E27FC236}">
                <a16:creationId xmlns:a16="http://schemas.microsoft.com/office/drawing/2014/main" id="{65A74105-1F19-4244-8482-76F5D43000C7}"/>
              </a:ext>
            </a:extLst>
          </p:cNvPr>
          <p:cNvSpPr>
            <a:spLocks noChangeArrowheads="1"/>
          </p:cNvSpPr>
          <p:nvPr/>
        </p:nvSpPr>
        <p:spPr bwMode="auto">
          <a:xfrm>
            <a:off x="8743232" y="3327192"/>
            <a:ext cx="76200" cy="519351"/>
          </a:xfrm>
          <a:prstGeom prst="ellipse">
            <a:avLst/>
          </a:prstGeom>
          <a:solidFill>
            <a:srgbClr val="990033"/>
          </a:solidFill>
          <a:ln w="9525">
            <a:solidFill>
              <a:srgbClr val="FFFFFF"/>
            </a:solidFill>
            <a:round/>
            <a:headEnd/>
            <a:tailEnd/>
          </a:ln>
        </p:spPr>
        <p:txBody>
          <a:bodyPr anchor="ctr">
            <a:spAutoFit/>
          </a:bodyPr>
          <a:lstStyle/>
          <a:p>
            <a:endParaRPr lang="en-US" kern="0" dirty="0">
              <a:solidFill>
                <a:srgbClr val="FFFFFF"/>
              </a:solidFill>
            </a:endParaRPr>
          </a:p>
        </p:txBody>
      </p:sp>
      <p:sp>
        <p:nvSpPr>
          <p:cNvPr id="97" name="Line 93">
            <a:extLst>
              <a:ext uri="{FF2B5EF4-FFF2-40B4-BE49-F238E27FC236}">
                <a16:creationId xmlns:a16="http://schemas.microsoft.com/office/drawing/2014/main" id="{90DE66F9-23FD-43FB-97B2-E4DAE8847521}"/>
              </a:ext>
            </a:extLst>
          </p:cNvPr>
          <p:cNvSpPr>
            <a:spLocks noChangeShapeType="1"/>
          </p:cNvSpPr>
          <p:nvPr/>
        </p:nvSpPr>
        <p:spPr bwMode="auto">
          <a:xfrm flipH="1">
            <a:off x="9312316" y="3942467"/>
            <a:ext cx="538162" cy="3175"/>
          </a:xfrm>
          <a:prstGeom prst="line">
            <a:avLst/>
          </a:prstGeom>
          <a:noFill/>
          <a:ln w="19050">
            <a:solidFill>
              <a:srgbClr val="990033"/>
            </a:solidFill>
            <a:prstDash val="sysDash"/>
            <a:round/>
            <a:headEnd/>
            <a:tailEnd/>
          </a:ln>
          <a:extLst>
            <a:ext uri="{909E8E84-426E-40DD-AFC4-6F175D3DCCD1}">
              <a14:hiddenFill xmlns:a14="http://schemas.microsoft.com/office/drawing/2010/main">
                <a:noFill/>
              </a14:hiddenFill>
            </a:ext>
          </a:extLst>
        </p:spPr>
        <p:txBody>
          <a:bodyPr/>
          <a:lstStyle/>
          <a:p>
            <a:endParaRPr lang="en-US" kern="0" dirty="0">
              <a:solidFill>
                <a:srgbClr val="FFFFFF"/>
              </a:solidFill>
            </a:endParaRPr>
          </a:p>
        </p:txBody>
      </p:sp>
      <p:sp>
        <p:nvSpPr>
          <p:cNvPr id="98" name="Oval 94">
            <a:extLst>
              <a:ext uri="{FF2B5EF4-FFF2-40B4-BE49-F238E27FC236}">
                <a16:creationId xmlns:a16="http://schemas.microsoft.com/office/drawing/2014/main" id="{40ED57B5-DAD5-4FFF-B292-665E3EBBD161}"/>
              </a:ext>
            </a:extLst>
          </p:cNvPr>
          <p:cNvSpPr>
            <a:spLocks noChangeArrowheads="1"/>
          </p:cNvSpPr>
          <p:nvPr/>
        </p:nvSpPr>
        <p:spPr bwMode="auto">
          <a:xfrm>
            <a:off x="9806822" y="3674854"/>
            <a:ext cx="76200" cy="519351"/>
          </a:xfrm>
          <a:prstGeom prst="ellipse">
            <a:avLst/>
          </a:prstGeom>
          <a:solidFill>
            <a:srgbClr val="990033"/>
          </a:solidFill>
          <a:ln w="9525">
            <a:solidFill>
              <a:srgbClr val="FFFFFF"/>
            </a:solidFill>
            <a:round/>
            <a:headEnd/>
            <a:tailEnd/>
          </a:ln>
        </p:spPr>
        <p:txBody>
          <a:bodyPr anchor="ctr">
            <a:spAutoFit/>
          </a:bodyPr>
          <a:lstStyle/>
          <a:p>
            <a:endParaRPr lang="en-US" kern="0" dirty="0">
              <a:solidFill>
                <a:srgbClr val="FFFFFF"/>
              </a:solidFill>
            </a:endParaRPr>
          </a:p>
        </p:txBody>
      </p:sp>
      <p:sp>
        <p:nvSpPr>
          <p:cNvPr id="99" name="Oval 95">
            <a:extLst>
              <a:ext uri="{FF2B5EF4-FFF2-40B4-BE49-F238E27FC236}">
                <a16:creationId xmlns:a16="http://schemas.microsoft.com/office/drawing/2014/main" id="{AE6A0C0B-88CD-4D6F-8A14-9D87E79B922B}"/>
              </a:ext>
            </a:extLst>
          </p:cNvPr>
          <p:cNvSpPr>
            <a:spLocks noChangeArrowheads="1"/>
          </p:cNvSpPr>
          <p:nvPr/>
        </p:nvSpPr>
        <p:spPr bwMode="auto">
          <a:xfrm>
            <a:off x="9253578" y="3674854"/>
            <a:ext cx="77788" cy="519351"/>
          </a:xfrm>
          <a:prstGeom prst="ellipse">
            <a:avLst/>
          </a:prstGeom>
          <a:solidFill>
            <a:srgbClr val="990033"/>
          </a:solidFill>
          <a:ln w="9525">
            <a:solidFill>
              <a:srgbClr val="FFFFFF"/>
            </a:solidFill>
            <a:round/>
            <a:headEnd/>
            <a:tailEnd/>
          </a:ln>
        </p:spPr>
        <p:txBody>
          <a:bodyPr anchor="ctr">
            <a:spAutoFit/>
          </a:bodyPr>
          <a:lstStyle/>
          <a:p>
            <a:endParaRPr lang="en-US" kern="0" dirty="0">
              <a:solidFill>
                <a:srgbClr val="FFFFFF"/>
              </a:solidFill>
            </a:endParaRPr>
          </a:p>
        </p:txBody>
      </p:sp>
      <p:sp>
        <p:nvSpPr>
          <p:cNvPr id="100" name="Oval 96">
            <a:extLst>
              <a:ext uri="{FF2B5EF4-FFF2-40B4-BE49-F238E27FC236}">
                <a16:creationId xmlns:a16="http://schemas.microsoft.com/office/drawing/2014/main" id="{78776A67-CC70-4EA3-9473-9D4A53E991F5}"/>
              </a:ext>
            </a:extLst>
          </p:cNvPr>
          <p:cNvSpPr>
            <a:spLocks noChangeArrowheads="1"/>
          </p:cNvSpPr>
          <p:nvPr/>
        </p:nvSpPr>
        <p:spPr bwMode="auto">
          <a:xfrm>
            <a:off x="9807616" y="4233194"/>
            <a:ext cx="74612" cy="519351"/>
          </a:xfrm>
          <a:prstGeom prst="ellipse">
            <a:avLst/>
          </a:prstGeom>
          <a:solidFill>
            <a:schemeClr val="accent3"/>
          </a:solidFill>
          <a:ln w="9525">
            <a:solidFill>
              <a:schemeClr val="bg1"/>
            </a:solidFill>
            <a:round/>
            <a:headEnd/>
            <a:tailEnd/>
          </a:ln>
        </p:spPr>
        <p:txBody>
          <a:bodyPr anchor="ctr">
            <a:spAutoFit/>
          </a:bodyPr>
          <a:lstStyle/>
          <a:p>
            <a:endParaRPr lang="en-US" kern="0" dirty="0">
              <a:solidFill>
                <a:srgbClr val="FFFFFF"/>
              </a:solidFill>
            </a:endParaRPr>
          </a:p>
        </p:txBody>
      </p:sp>
      <p:sp>
        <p:nvSpPr>
          <p:cNvPr id="101" name="Oval 97">
            <a:extLst>
              <a:ext uri="{FF2B5EF4-FFF2-40B4-BE49-F238E27FC236}">
                <a16:creationId xmlns:a16="http://schemas.microsoft.com/office/drawing/2014/main" id="{5343D02E-7B74-4BD5-98E9-8D20F06847E3}"/>
              </a:ext>
            </a:extLst>
          </p:cNvPr>
          <p:cNvSpPr>
            <a:spLocks noChangeArrowheads="1"/>
          </p:cNvSpPr>
          <p:nvPr/>
        </p:nvSpPr>
        <p:spPr bwMode="auto">
          <a:xfrm>
            <a:off x="9252785" y="4233194"/>
            <a:ext cx="79375" cy="519351"/>
          </a:xfrm>
          <a:prstGeom prst="ellipse">
            <a:avLst/>
          </a:prstGeom>
          <a:solidFill>
            <a:schemeClr val="accent3"/>
          </a:solidFill>
          <a:ln w="9525">
            <a:solidFill>
              <a:schemeClr val="bg1"/>
            </a:solidFill>
            <a:round/>
            <a:headEnd/>
            <a:tailEnd/>
          </a:ln>
        </p:spPr>
        <p:txBody>
          <a:bodyPr anchor="ctr">
            <a:spAutoFit/>
          </a:bodyPr>
          <a:lstStyle/>
          <a:p>
            <a:endParaRPr lang="en-US" kern="0" dirty="0">
              <a:solidFill>
                <a:srgbClr val="FFFFFF"/>
              </a:solidFill>
            </a:endParaRPr>
          </a:p>
        </p:txBody>
      </p:sp>
      <p:sp>
        <p:nvSpPr>
          <p:cNvPr id="102" name="Text Box 98">
            <a:extLst>
              <a:ext uri="{FF2B5EF4-FFF2-40B4-BE49-F238E27FC236}">
                <a16:creationId xmlns:a16="http://schemas.microsoft.com/office/drawing/2014/main" id="{71C2CCB8-3D94-485E-9D23-B18AE46992E1}"/>
              </a:ext>
            </a:extLst>
          </p:cNvPr>
          <p:cNvSpPr txBox="1">
            <a:spLocks noChangeArrowheads="1"/>
          </p:cNvSpPr>
          <p:nvPr/>
        </p:nvSpPr>
        <p:spPr bwMode="auto">
          <a:xfrm>
            <a:off x="9875879" y="4325050"/>
            <a:ext cx="2005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400" b="1" dirty="0">
                <a:solidFill>
                  <a:schemeClr val="tx1">
                    <a:lumMod val="85000"/>
                    <a:lumOff val="15000"/>
                  </a:schemeClr>
                </a:solidFill>
                <a:latin typeface="+mn-lt"/>
              </a:rPr>
              <a:t>Decline in DL</a:t>
            </a:r>
            <a:r>
              <a:rPr lang="en-US" sz="1400" b="1" baseline="-25000" dirty="0">
                <a:solidFill>
                  <a:schemeClr val="tx1">
                    <a:lumMod val="85000"/>
                    <a:lumOff val="15000"/>
                  </a:schemeClr>
                </a:solidFill>
                <a:latin typeface="+mn-lt"/>
              </a:rPr>
              <a:t>CO</a:t>
            </a:r>
          </a:p>
        </p:txBody>
      </p:sp>
      <p:sp>
        <p:nvSpPr>
          <p:cNvPr id="103" name="Text Box 99">
            <a:extLst>
              <a:ext uri="{FF2B5EF4-FFF2-40B4-BE49-F238E27FC236}">
                <a16:creationId xmlns:a16="http://schemas.microsoft.com/office/drawing/2014/main" id="{8C234B82-E82A-479C-97F6-DA4E5E32A1F2}"/>
              </a:ext>
            </a:extLst>
          </p:cNvPr>
          <p:cNvSpPr txBox="1">
            <a:spLocks noChangeArrowheads="1"/>
          </p:cNvSpPr>
          <p:nvPr/>
        </p:nvSpPr>
        <p:spPr bwMode="auto">
          <a:xfrm rot="16200000">
            <a:off x="785096" y="3048980"/>
            <a:ext cx="2227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r>
              <a:rPr lang="en-US" sz="1800" b="1" dirty="0">
                <a:solidFill>
                  <a:schemeClr val="tx1">
                    <a:lumMod val="85000"/>
                    <a:lumOff val="15000"/>
                  </a:schemeClr>
                </a:solidFill>
                <a:latin typeface="+mn-lt"/>
              </a:rPr>
              <a:t>Survival (%)</a:t>
            </a:r>
          </a:p>
        </p:txBody>
      </p:sp>
      <p:sp>
        <p:nvSpPr>
          <p:cNvPr id="104" name="Text Box 101">
            <a:extLst>
              <a:ext uri="{FF2B5EF4-FFF2-40B4-BE49-F238E27FC236}">
                <a16:creationId xmlns:a16="http://schemas.microsoft.com/office/drawing/2014/main" id="{91721C44-77F1-4025-9071-6DAE0CCBA975}"/>
              </a:ext>
            </a:extLst>
          </p:cNvPr>
          <p:cNvSpPr txBox="1">
            <a:spLocks noChangeArrowheads="1"/>
          </p:cNvSpPr>
          <p:nvPr/>
        </p:nvSpPr>
        <p:spPr bwMode="auto">
          <a:xfrm>
            <a:off x="2488048" y="5337880"/>
            <a:ext cx="6688136"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r>
              <a:rPr lang="en-US" sz="1380" b="1" dirty="0">
                <a:solidFill>
                  <a:schemeClr val="tx1">
                    <a:lumMod val="85000"/>
                    <a:lumOff val="15000"/>
                  </a:schemeClr>
                </a:solidFill>
                <a:latin typeface="+mn-lt"/>
              </a:rPr>
              <a:t>Mortality was substantially higher in patients with decrease in DL</a:t>
            </a:r>
            <a:r>
              <a:rPr lang="en-US" sz="1380" b="1" baseline="-25000" dirty="0">
                <a:solidFill>
                  <a:schemeClr val="tx1">
                    <a:lumMod val="85000"/>
                    <a:lumOff val="15000"/>
                  </a:schemeClr>
                </a:solidFill>
                <a:latin typeface="+mn-lt"/>
              </a:rPr>
              <a:t>CO</a:t>
            </a:r>
            <a:r>
              <a:rPr lang="en-US" sz="1380" b="1" dirty="0">
                <a:solidFill>
                  <a:schemeClr val="tx1">
                    <a:lumMod val="85000"/>
                    <a:lumOff val="15000"/>
                  </a:schemeClr>
                </a:solidFill>
                <a:latin typeface="+mn-lt"/>
              </a:rPr>
              <a:t> </a:t>
            </a:r>
            <a:r>
              <a:rPr lang="en-US" sz="1380" b="1" dirty="0">
                <a:solidFill>
                  <a:schemeClr val="tx1">
                    <a:lumMod val="85000"/>
                    <a:lumOff val="15000"/>
                  </a:schemeClr>
                </a:solidFill>
                <a:latin typeface="+mn-lt"/>
                <a:cs typeface="Arial" pitchFamily="34" charset="0"/>
              </a:rPr>
              <a:t>of more than 15%</a:t>
            </a:r>
            <a:endParaRPr lang="en-US" sz="1380" b="1" baseline="-25000" dirty="0">
              <a:solidFill>
                <a:schemeClr val="tx1">
                  <a:lumMod val="85000"/>
                  <a:lumOff val="15000"/>
                </a:schemeClr>
              </a:solidFill>
              <a:latin typeface="+mn-lt"/>
              <a:cs typeface="Arial" pitchFamily="34" charset="0"/>
            </a:endParaRPr>
          </a:p>
        </p:txBody>
      </p:sp>
      <p:sp>
        <p:nvSpPr>
          <p:cNvPr id="105" name="Rectangle 102">
            <a:extLst>
              <a:ext uri="{FF2B5EF4-FFF2-40B4-BE49-F238E27FC236}">
                <a16:creationId xmlns:a16="http://schemas.microsoft.com/office/drawing/2014/main" id="{D6435B47-7401-41F4-87DF-8131F8857740}"/>
              </a:ext>
            </a:extLst>
          </p:cNvPr>
          <p:cNvSpPr>
            <a:spLocks noChangeArrowheads="1"/>
          </p:cNvSpPr>
          <p:nvPr/>
        </p:nvSpPr>
        <p:spPr bwMode="auto">
          <a:xfrm>
            <a:off x="7852645" y="1778703"/>
            <a:ext cx="111280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defRPr/>
            </a:pPr>
            <a:r>
              <a:rPr lang="en-US" sz="1600" kern="0" dirty="0">
                <a:solidFill>
                  <a:schemeClr val="tx1">
                    <a:lumMod val="85000"/>
                    <a:lumOff val="15000"/>
                  </a:schemeClr>
                </a:solidFill>
              </a:rPr>
              <a:t>(</a:t>
            </a:r>
            <a:r>
              <a:rPr lang="en-US" sz="1600" i="1" kern="0" dirty="0">
                <a:solidFill>
                  <a:schemeClr val="tx1">
                    <a:lumMod val="85000"/>
                    <a:lumOff val="15000"/>
                  </a:schemeClr>
                </a:solidFill>
              </a:rPr>
              <a:t>P</a:t>
            </a:r>
            <a:r>
              <a:rPr lang="en-US" sz="1600" kern="0" dirty="0">
                <a:solidFill>
                  <a:schemeClr val="tx1">
                    <a:lumMod val="85000"/>
                    <a:lumOff val="15000"/>
                  </a:schemeClr>
                </a:solidFill>
              </a:rPr>
              <a:t> = </a:t>
            </a:r>
            <a:r>
              <a:rPr lang="en-US" sz="1400" kern="0" dirty="0">
                <a:solidFill>
                  <a:schemeClr val="tx1">
                    <a:lumMod val="85000"/>
                    <a:lumOff val="15000"/>
                  </a:schemeClr>
                </a:solidFill>
              </a:rPr>
              <a:t>0.0005</a:t>
            </a:r>
            <a:r>
              <a:rPr lang="en-US" sz="1600" kern="0" dirty="0">
                <a:solidFill>
                  <a:schemeClr val="tx1">
                    <a:lumMod val="85000"/>
                    <a:lumOff val="15000"/>
                  </a:schemeClr>
                </a:solidFill>
              </a:rPr>
              <a:t>)</a:t>
            </a:r>
          </a:p>
        </p:txBody>
      </p:sp>
      <p:sp>
        <p:nvSpPr>
          <p:cNvPr id="106" name="Text Box 103">
            <a:extLst>
              <a:ext uri="{FF2B5EF4-FFF2-40B4-BE49-F238E27FC236}">
                <a16:creationId xmlns:a16="http://schemas.microsoft.com/office/drawing/2014/main" id="{1E6D1CC2-14C5-4929-BC28-0BB843AE53C8}"/>
              </a:ext>
            </a:extLst>
          </p:cNvPr>
          <p:cNvSpPr txBox="1">
            <a:spLocks noChangeArrowheads="1"/>
          </p:cNvSpPr>
          <p:nvPr/>
        </p:nvSpPr>
        <p:spPr bwMode="auto">
          <a:xfrm>
            <a:off x="6571532" y="2412116"/>
            <a:ext cx="696024"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sz="1600" kern="0" dirty="0">
                <a:solidFill>
                  <a:schemeClr val="tx1">
                    <a:lumMod val="85000"/>
                    <a:lumOff val="15000"/>
                  </a:schemeClr>
                </a:solidFill>
                <a:latin typeface="+mn-lt"/>
              </a:rPr>
              <a:t>n </a:t>
            </a:r>
            <a:r>
              <a:rPr lang="en-US" sz="1600" kern="0">
                <a:solidFill>
                  <a:schemeClr val="tx1">
                    <a:lumMod val="85000"/>
                    <a:lumOff val="15000"/>
                  </a:schemeClr>
                </a:solidFill>
                <a:latin typeface="+mn-lt"/>
              </a:rPr>
              <a:t>= 21</a:t>
            </a:r>
            <a:endParaRPr lang="en-US" sz="1600" kern="0" dirty="0">
              <a:solidFill>
                <a:schemeClr val="tx1">
                  <a:lumMod val="85000"/>
                  <a:lumOff val="15000"/>
                </a:schemeClr>
              </a:solidFill>
              <a:latin typeface="+mn-lt"/>
            </a:endParaRPr>
          </a:p>
        </p:txBody>
      </p:sp>
      <p:sp>
        <p:nvSpPr>
          <p:cNvPr id="107" name="Text Box 104">
            <a:extLst>
              <a:ext uri="{FF2B5EF4-FFF2-40B4-BE49-F238E27FC236}">
                <a16:creationId xmlns:a16="http://schemas.microsoft.com/office/drawing/2014/main" id="{85622D78-648D-40C9-B7CB-2462039DF7E5}"/>
              </a:ext>
            </a:extLst>
          </p:cNvPr>
          <p:cNvSpPr txBox="1">
            <a:spLocks noChangeArrowheads="1"/>
          </p:cNvSpPr>
          <p:nvPr/>
        </p:nvSpPr>
        <p:spPr bwMode="auto">
          <a:xfrm>
            <a:off x="5441232" y="3226503"/>
            <a:ext cx="696024"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sz="1600" kern="0" dirty="0">
                <a:solidFill>
                  <a:schemeClr val="tx1">
                    <a:lumMod val="85000"/>
                    <a:lumOff val="15000"/>
                  </a:schemeClr>
                </a:solidFill>
                <a:latin typeface="+mn-lt"/>
              </a:rPr>
              <a:t>n = 20</a:t>
            </a:r>
          </a:p>
        </p:txBody>
      </p:sp>
      <p:sp>
        <p:nvSpPr>
          <p:cNvPr id="108" name="Text Box 105">
            <a:extLst>
              <a:ext uri="{FF2B5EF4-FFF2-40B4-BE49-F238E27FC236}">
                <a16:creationId xmlns:a16="http://schemas.microsoft.com/office/drawing/2014/main" id="{8C52ED0E-A47E-4F95-8F92-30779C27B1EF}"/>
              </a:ext>
            </a:extLst>
          </p:cNvPr>
          <p:cNvSpPr txBox="1">
            <a:spLocks noChangeArrowheads="1"/>
          </p:cNvSpPr>
          <p:nvPr/>
        </p:nvSpPr>
        <p:spPr bwMode="auto">
          <a:xfrm>
            <a:off x="4960220" y="5055303"/>
            <a:ext cx="15819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r>
              <a:rPr lang="en-US" sz="1800" b="1" dirty="0">
                <a:solidFill>
                  <a:schemeClr val="tx1">
                    <a:lumMod val="85000"/>
                    <a:lumOff val="15000"/>
                  </a:schemeClr>
                </a:solidFill>
                <a:latin typeface="+mn-lt"/>
              </a:rPr>
              <a:t>Time (months)</a:t>
            </a:r>
          </a:p>
        </p:txBody>
      </p:sp>
      <p:sp>
        <p:nvSpPr>
          <p:cNvPr id="110" name="Line 17">
            <a:extLst>
              <a:ext uri="{FF2B5EF4-FFF2-40B4-BE49-F238E27FC236}">
                <a16:creationId xmlns:a16="http://schemas.microsoft.com/office/drawing/2014/main" id="{B79189B1-E5A5-4191-A548-F35469744901}"/>
              </a:ext>
            </a:extLst>
          </p:cNvPr>
          <p:cNvSpPr>
            <a:spLocks noChangeShapeType="1"/>
          </p:cNvSpPr>
          <p:nvPr/>
        </p:nvSpPr>
        <p:spPr bwMode="auto">
          <a:xfrm flipH="1">
            <a:off x="2611963" y="4710817"/>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1" name="Line 17">
            <a:extLst>
              <a:ext uri="{FF2B5EF4-FFF2-40B4-BE49-F238E27FC236}">
                <a16:creationId xmlns:a16="http://schemas.microsoft.com/office/drawing/2014/main" id="{FD66B16F-BC90-40F3-AE16-F60CEB3C8339}"/>
              </a:ext>
            </a:extLst>
          </p:cNvPr>
          <p:cNvSpPr>
            <a:spLocks noChangeShapeType="1"/>
          </p:cNvSpPr>
          <p:nvPr/>
        </p:nvSpPr>
        <p:spPr bwMode="auto">
          <a:xfrm flipH="1">
            <a:off x="2611963" y="3941277"/>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2" name="Line 17">
            <a:extLst>
              <a:ext uri="{FF2B5EF4-FFF2-40B4-BE49-F238E27FC236}">
                <a16:creationId xmlns:a16="http://schemas.microsoft.com/office/drawing/2014/main" id="{F648BC05-2E1C-4127-BFD0-F11A53CEC66B}"/>
              </a:ext>
            </a:extLst>
          </p:cNvPr>
          <p:cNvSpPr>
            <a:spLocks noChangeShapeType="1"/>
          </p:cNvSpPr>
          <p:nvPr/>
        </p:nvSpPr>
        <p:spPr bwMode="auto">
          <a:xfrm flipH="1">
            <a:off x="2611963" y="2402195"/>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3" name="Line 17">
            <a:extLst>
              <a:ext uri="{FF2B5EF4-FFF2-40B4-BE49-F238E27FC236}">
                <a16:creationId xmlns:a16="http://schemas.microsoft.com/office/drawing/2014/main" id="{99911C74-3CCE-4D28-B44E-58B77DEF006E}"/>
              </a:ext>
            </a:extLst>
          </p:cNvPr>
          <p:cNvSpPr>
            <a:spLocks noChangeShapeType="1"/>
          </p:cNvSpPr>
          <p:nvPr/>
        </p:nvSpPr>
        <p:spPr bwMode="auto">
          <a:xfrm flipH="1">
            <a:off x="2611963" y="1632654"/>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4" name="Line 17">
            <a:extLst>
              <a:ext uri="{FF2B5EF4-FFF2-40B4-BE49-F238E27FC236}">
                <a16:creationId xmlns:a16="http://schemas.microsoft.com/office/drawing/2014/main" id="{F9F97D0A-D329-4A77-838D-CDD4846C8C26}"/>
              </a:ext>
            </a:extLst>
          </p:cNvPr>
          <p:cNvSpPr>
            <a:spLocks noChangeShapeType="1"/>
          </p:cNvSpPr>
          <p:nvPr/>
        </p:nvSpPr>
        <p:spPr bwMode="auto">
          <a:xfrm flipH="1">
            <a:off x="2611963" y="3171736"/>
            <a:ext cx="1143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5" name="Line 14">
            <a:extLst>
              <a:ext uri="{FF2B5EF4-FFF2-40B4-BE49-F238E27FC236}">
                <a16:creationId xmlns:a16="http://schemas.microsoft.com/office/drawing/2014/main" id="{FAA1760C-093E-47DB-86ED-02D0AB6F1829}"/>
              </a:ext>
            </a:extLst>
          </p:cNvPr>
          <p:cNvSpPr>
            <a:spLocks noChangeShapeType="1"/>
          </p:cNvSpPr>
          <p:nvPr/>
        </p:nvSpPr>
        <p:spPr bwMode="auto">
          <a:xfrm>
            <a:off x="2729783"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grpSp>
        <p:nvGrpSpPr>
          <p:cNvPr id="122" name="Group 121">
            <a:extLst>
              <a:ext uri="{FF2B5EF4-FFF2-40B4-BE49-F238E27FC236}">
                <a16:creationId xmlns:a16="http://schemas.microsoft.com/office/drawing/2014/main" id="{1B786A06-2E3A-4219-92C0-C9ABC4F614F1}"/>
              </a:ext>
            </a:extLst>
          </p:cNvPr>
          <p:cNvGrpSpPr/>
          <p:nvPr/>
        </p:nvGrpSpPr>
        <p:grpSpPr>
          <a:xfrm>
            <a:off x="3753985" y="4710817"/>
            <a:ext cx="5121009" cy="98425"/>
            <a:chOff x="3753985" y="4710817"/>
            <a:chExt cx="5121009" cy="98425"/>
          </a:xfrm>
        </p:grpSpPr>
        <p:sp>
          <p:nvSpPr>
            <p:cNvPr id="116" name="Line 14">
              <a:extLst>
                <a:ext uri="{FF2B5EF4-FFF2-40B4-BE49-F238E27FC236}">
                  <a16:creationId xmlns:a16="http://schemas.microsoft.com/office/drawing/2014/main" id="{A1C409B6-E639-4D49-9DAF-86C7DD23B3CF}"/>
                </a:ext>
              </a:extLst>
            </p:cNvPr>
            <p:cNvSpPr>
              <a:spLocks noChangeShapeType="1"/>
            </p:cNvSpPr>
            <p:nvPr/>
          </p:nvSpPr>
          <p:spPr bwMode="auto">
            <a:xfrm>
              <a:off x="3753985"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7" name="Line 14">
              <a:extLst>
                <a:ext uri="{FF2B5EF4-FFF2-40B4-BE49-F238E27FC236}">
                  <a16:creationId xmlns:a16="http://schemas.microsoft.com/office/drawing/2014/main" id="{D2044ACB-D73C-46C0-AE2F-43B6A652A596}"/>
                </a:ext>
              </a:extLst>
            </p:cNvPr>
            <p:cNvSpPr>
              <a:spLocks noChangeShapeType="1"/>
            </p:cNvSpPr>
            <p:nvPr/>
          </p:nvSpPr>
          <p:spPr bwMode="auto">
            <a:xfrm>
              <a:off x="4778187"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8" name="Line 14">
              <a:extLst>
                <a:ext uri="{FF2B5EF4-FFF2-40B4-BE49-F238E27FC236}">
                  <a16:creationId xmlns:a16="http://schemas.microsoft.com/office/drawing/2014/main" id="{4C983959-7C53-49D2-8B4C-1F707D1EB058}"/>
                </a:ext>
              </a:extLst>
            </p:cNvPr>
            <p:cNvSpPr>
              <a:spLocks noChangeShapeType="1"/>
            </p:cNvSpPr>
            <p:nvPr/>
          </p:nvSpPr>
          <p:spPr bwMode="auto">
            <a:xfrm>
              <a:off x="5802389"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19" name="Line 14">
              <a:extLst>
                <a:ext uri="{FF2B5EF4-FFF2-40B4-BE49-F238E27FC236}">
                  <a16:creationId xmlns:a16="http://schemas.microsoft.com/office/drawing/2014/main" id="{38FABC73-115A-4876-912E-80E24ADDC592}"/>
                </a:ext>
              </a:extLst>
            </p:cNvPr>
            <p:cNvSpPr>
              <a:spLocks noChangeShapeType="1"/>
            </p:cNvSpPr>
            <p:nvPr/>
          </p:nvSpPr>
          <p:spPr bwMode="auto">
            <a:xfrm>
              <a:off x="6826591"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0" name="Line 14">
              <a:extLst>
                <a:ext uri="{FF2B5EF4-FFF2-40B4-BE49-F238E27FC236}">
                  <a16:creationId xmlns:a16="http://schemas.microsoft.com/office/drawing/2014/main" id="{7CFAA9BF-33C3-4F51-95C9-24B537991AE5}"/>
                </a:ext>
              </a:extLst>
            </p:cNvPr>
            <p:cNvSpPr>
              <a:spLocks noChangeShapeType="1"/>
            </p:cNvSpPr>
            <p:nvPr/>
          </p:nvSpPr>
          <p:spPr bwMode="auto">
            <a:xfrm>
              <a:off x="7850793"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sp>
          <p:nvSpPr>
            <p:cNvPr id="121" name="Line 14">
              <a:extLst>
                <a:ext uri="{FF2B5EF4-FFF2-40B4-BE49-F238E27FC236}">
                  <a16:creationId xmlns:a16="http://schemas.microsoft.com/office/drawing/2014/main" id="{FA2DE1A9-861E-4CB8-9FB6-7815A8642A45}"/>
                </a:ext>
              </a:extLst>
            </p:cNvPr>
            <p:cNvSpPr>
              <a:spLocks noChangeShapeType="1"/>
            </p:cNvSpPr>
            <p:nvPr/>
          </p:nvSpPr>
          <p:spPr bwMode="auto">
            <a:xfrm>
              <a:off x="8874994" y="4710817"/>
              <a:ext cx="0" cy="98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a:defRPr/>
              </a:pPr>
              <a:endParaRPr lang="en-US" sz="1400" kern="0" dirty="0">
                <a:solidFill>
                  <a:srgbClr val="FFFFFF"/>
                </a:solidFill>
                <a:latin typeface="+mj-lt"/>
              </a:endParaRPr>
            </a:p>
          </p:txBody>
        </p:sp>
      </p:grpSp>
      <p:sp>
        <p:nvSpPr>
          <p:cNvPr id="123" name="Line 93">
            <a:extLst>
              <a:ext uri="{FF2B5EF4-FFF2-40B4-BE49-F238E27FC236}">
                <a16:creationId xmlns:a16="http://schemas.microsoft.com/office/drawing/2014/main" id="{14DC662B-FD62-4CAA-8844-1BABFA7C3992}"/>
              </a:ext>
            </a:extLst>
          </p:cNvPr>
          <p:cNvSpPr>
            <a:spLocks noChangeShapeType="1"/>
          </p:cNvSpPr>
          <p:nvPr/>
        </p:nvSpPr>
        <p:spPr bwMode="auto">
          <a:xfrm flipH="1">
            <a:off x="9312316" y="4491282"/>
            <a:ext cx="538162" cy="3175"/>
          </a:xfrm>
          <a:prstGeom prst="line">
            <a:avLst/>
          </a:prstGeom>
          <a:noFill/>
          <a:ln w="19050">
            <a:solidFill>
              <a:schemeClr val="accent3"/>
            </a:solidFill>
            <a:prstDash val="sysDash"/>
            <a:round/>
            <a:headEnd/>
            <a:tailEnd/>
          </a:ln>
          <a:extLst>
            <a:ext uri="{909E8E84-426E-40DD-AFC4-6F175D3DCCD1}">
              <a14:hiddenFill xmlns:a14="http://schemas.microsoft.com/office/drawing/2010/main">
                <a:noFill/>
              </a14:hiddenFill>
            </a:ext>
          </a:extLst>
        </p:spPr>
        <p:txBody>
          <a:bodyPr/>
          <a:lstStyle/>
          <a:p>
            <a:endParaRPr lang="en-US" kern="0" dirty="0">
              <a:solidFill>
                <a:srgbClr val="FFFFFF"/>
              </a:solidFill>
            </a:endParaRPr>
          </a:p>
        </p:txBody>
      </p:sp>
      <p:sp>
        <p:nvSpPr>
          <p:cNvPr id="3" name="Rectangle 2">
            <a:extLst>
              <a:ext uri="{FF2B5EF4-FFF2-40B4-BE49-F238E27FC236}">
                <a16:creationId xmlns:a16="http://schemas.microsoft.com/office/drawing/2014/main" id="{95505A5F-F076-4699-A91D-2F49EE2E1CF5}"/>
              </a:ext>
            </a:extLst>
          </p:cNvPr>
          <p:cNvSpPr/>
          <p:nvPr/>
        </p:nvSpPr>
        <p:spPr>
          <a:xfrm>
            <a:off x="9176185" y="3565057"/>
            <a:ext cx="2521240" cy="128879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513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9DC5-295C-42D1-9A68-23EB762823E2}"/>
              </a:ext>
            </a:extLst>
          </p:cNvPr>
          <p:cNvSpPr>
            <a:spLocks noGrp="1"/>
          </p:cNvSpPr>
          <p:nvPr>
            <p:ph type="title"/>
          </p:nvPr>
        </p:nvSpPr>
        <p:spPr/>
        <p:txBody>
          <a:bodyPr>
            <a:normAutofit fontScale="90000"/>
          </a:bodyPr>
          <a:lstStyle/>
          <a:p>
            <a:r>
              <a:rPr lang="en-US" dirty="0"/>
              <a:t>Multi-disciplinary discussion is the gold standard for diagnosing IPF</a:t>
            </a:r>
          </a:p>
        </p:txBody>
      </p:sp>
      <p:sp>
        <p:nvSpPr>
          <p:cNvPr id="4" name="Text Placeholder 3">
            <a:extLst>
              <a:ext uri="{FF2B5EF4-FFF2-40B4-BE49-F238E27FC236}">
                <a16:creationId xmlns:a16="http://schemas.microsoft.com/office/drawing/2014/main" id="{65ADA633-5896-453D-BA7D-141C2AE7A6CC}"/>
              </a:ext>
            </a:extLst>
          </p:cNvPr>
          <p:cNvSpPr>
            <a:spLocks noGrp="1"/>
          </p:cNvSpPr>
          <p:nvPr>
            <p:ph type="body" sz="quarter" idx="10"/>
          </p:nvPr>
        </p:nvSpPr>
        <p:spPr/>
        <p:txBody>
          <a:bodyPr/>
          <a:lstStyle/>
          <a:p>
            <a:r>
              <a:rPr lang="en-US" dirty="0"/>
              <a:t>Flaherty K, et al. </a:t>
            </a:r>
            <a:r>
              <a:rPr lang="en-US" i="1" dirty="0"/>
              <a:t>Am J Resp </a:t>
            </a:r>
            <a:r>
              <a:rPr lang="en-US" i="1" dirty="0" err="1"/>
              <a:t>Crit</a:t>
            </a:r>
            <a:r>
              <a:rPr lang="en-US" i="1" dirty="0"/>
              <a:t> Care Med.</a:t>
            </a:r>
            <a:r>
              <a:rPr lang="en-US" dirty="0"/>
              <a:t> 2004;170:904-910.</a:t>
            </a:r>
          </a:p>
        </p:txBody>
      </p:sp>
      <p:pic>
        <p:nvPicPr>
          <p:cNvPr id="9" name="Graphic 8">
            <a:extLst>
              <a:ext uri="{FF2B5EF4-FFF2-40B4-BE49-F238E27FC236}">
                <a16:creationId xmlns:a16="http://schemas.microsoft.com/office/drawing/2014/main" id="{C4DED427-4259-46A0-995A-ABE81BC3C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351" y="1317882"/>
            <a:ext cx="5787390" cy="43738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4668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C229-7F2E-44E2-A435-A3D3B79F5536}"/>
              </a:ext>
            </a:extLst>
          </p:cNvPr>
          <p:cNvSpPr>
            <a:spLocks noGrp="1"/>
          </p:cNvSpPr>
          <p:nvPr>
            <p:ph type="title"/>
          </p:nvPr>
        </p:nvSpPr>
        <p:spPr/>
        <p:txBody>
          <a:bodyPr/>
          <a:lstStyle/>
          <a:p>
            <a:r>
              <a:rPr lang="en-US" dirty="0"/>
              <a:t>Another Way to Categorize ILD</a:t>
            </a:r>
          </a:p>
        </p:txBody>
      </p:sp>
      <p:sp>
        <p:nvSpPr>
          <p:cNvPr id="3" name="Text Placeholder 2">
            <a:extLst>
              <a:ext uri="{FF2B5EF4-FFF2-40B4-BE49-F238E27FC236}">
                <a16:creationId xmlns:a16="http://schemas.microsoft.com/office/drawing/2014/main" id="{EAF79207-FC5B-4A22-8DC5-E4021E823CD4}"/>
              </a:ext>
            </a:extLst>
          </p:cNvPr>
          <p:cNvSpPr>
            <a:spLocks noGrp="1"/>
          </p:cNvSpPr>
          <p:nvPr>
            <p:ph type="body" sz="quarter" idx="10"/>
          </p:nvPr>
        </p:nvSpPr>
        <p:spPr/>
        <p:txBody>
          <a:bodyPr/>
          <a:lstStyle/>
          <a:p>
            <a:endParaRPr lang="en-US"/>
          </a:p>
        </p:txBody>
      </p:sp>
      <p:graphicFrame>
        <p:nvGraphicFramePr>
          <p:cNvPr id="6" name="Table 5">
            <a:extLst>
              <a:ext uri="{FF2B5EF4-FFF2-40B4-BE49-F238E27FC236}">
                <a16:creationId xmlns:a16="http://schemas.microsoft.com/office/drawing/2014/main" id="{3BE72BE6-77F4-4C03-93B6-759D665E5789}"/>
              </a:ext>
            </a:extLst>
          </p:cNvPr>
          <p:cNvGraphicFramePr>
            <a:graphicFrameLocks noGrp="1"/>
          </p:cNvGraphicFramePr>
          <p:nvPr>
            <p:extLst>
              <p:ext uri="{D42A27DB-BD31-4B8C-83A1-F6EECF244321}">
                <p14:modId xmlns:p14="http://schemas.microsoft.com/office/powerpoint/2010/main" val="4019037510"/>
              </p:ext>
            </p:extLst>
          </p:nvPr>
        </p:nvGraphicFramePr>
        <p:xfrm>
          <a:off x="1981200" y="1072949"/>
          <a:ext cx="8229600" cy="4753688"/>
        </p:xfrm>
        <a:graphic>
          <a:graphicData uri="http://schemas.openxmlformats.org/drawingml/2006/table">
            <a:tbl>
              <a:tblPr/>
              <a:tblGrid>
                <a:gridCol w="16002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2004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Category</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28575"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Diseases</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Sub-categories/examples</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635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241321">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Idiopathic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Idiopathic Interstitial Pneumonias (IIPs)</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IPF</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NSIP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Unclassifiable</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COP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RB-ILD</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PPFE</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1"/>
                  </a:ext>
                </a:extLst>
              </a:tr>
              <a:tr h="1681307">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Sarcoidosis </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Amyloidosis</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Lymphangioleiomyomatosis</a:t>
                      </a: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PLCH, Eosinophilic pneumonia</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Neurofibromatosis, DAH</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vMerge="1">
                  <a:txBody>
                    <a:bodyPr/>
                    <a:lstStyle/>
                    <a:p>
                      <a:endParaRPr lang="en-US"/>
                    </a:p>
                  </a:txBody>
                  <a:tcPr/>
                </a:tc>
                <a:extLst>
                  <a:ext uri="{0D108BD9-81ED-4DB2-BD59-A6C34878D82A}">
                    <a16:rowId xmlns:a16="http://schemas.microsoft.com/office/drawing/2014/main" val="10002"/>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Immunologic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Connective Tissue Disorders</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endPar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3"/>
                  </a:ext>
                </a:extLst>
              </a:tr>
              <a:tr h="228600">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Inhalational</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Organic: Chronic hypersensitivity pneumonitis </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Bird fanciers disease, Farmer</a:t>
                      </a:r>
                      <a:r>
                        <a:rPr kumimoji="0" lang="ja-JP"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a:t>
                      </a:r>
                      <a:r>
                        <a:rPr kumimoji="0" lang="en-US" altLang="ja-JP"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s lung</a:t>
                      </a:r>
                      <a:endPar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Inorganic</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Asbestosis, Silicosis</a:t>
                      </a: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5"/>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Iatrogenic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Antiarrhythmics Antimicrobials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Chemotherapy agents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Radiation </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endPar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6"/>
                  </a:ext>
                </a:extLst>
              </a:tr>
              <a:tr h="228600">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Infectious</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Viral</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CMV, influenza</a:t>
                      </a: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7"/>
                  </a:ext>
                </a:extLst>
              </a:tr>
              <a:tr h="228600">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Fungal</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1" u="none" strike="noStrike" cap="none" normalizeH="0" baseline="0" dirty="0">
                          <a:ln>
                            <a:noFill/>
                          </a:ln>
                          <a:solidFill>
                            <a:srgbClr val="E7F1EF"/>
                          </a:solidFill>
                          <a:effectLst/>
                          <a:latin typeface="Calibri" pitchFamily="34" charset="0"/>
                          <a:ea typeface="Calibri" pitchFamily="34" charset="0"/>
                          <a:cs typeface="Times New Roman" pitchFamily="18" charset="0"/>
                        </a:rPr>
                        <a:t>Pneumocystis carinii</a:t>
                      </a: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8"/>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Chronic CHF</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endParaRPr kumimoji="0" lang="en-US" altLang="en-US" sz="1400" b="0" i="0" u="none" strike="noStrike" cap="none" normalizeH="0" baseline="0" dirty="0">
                        <a:ln>
                          <a:noFill/>
                        </a:ln>
                        <a:solidFill>
                          <a:srgbClr val="E7F1EF"/>
                        </a:solidFill>
                        <a:effectLst/>
                        <a:latin typeface="Calibri" pitchFamily="34" charset="0"/>
                        <a:ea typeface="ＭＳ Ｐゴシック" pitchFamily="34" charset="-128"/>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endParaRPr kumimoji="0" lang="en-US" altLang="en-US" sz="1400" b="0" i="0" u="none" strike="noStrike" cap="none" normalizeH="0" baseline="0" dirty="0">
                        <a:ln>
                          <a:noFill/>
                        </a:ln>
                        <a:solidFill>
                          <a:srgbClr val="E7F1EF"/>
                        </a:solidFill>
                        <a:effectLst/>
                        <a:latin typeface="Calibri" pitchFamily="34" charset="0"/>
                        <a:ea typeface="ＭＳ Ｐゴシック" pitchFamily="34" charset="-128"/>
                      </a:endParaRP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9"/>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Neoplastic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Lymphangitic carcinomatosis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Bronchoalveolar carcinoma</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rgbClr val="E7F1EF"/>
                          </a:solidFill>
                          <a:effectLst/>
                          <a:latin typeface="Calibri" pitchFamily="34" charset="0"/>
                          <a:ea typeface="Calibri" pitchFamily="34" charset="0"/>
                          <a:cs typeface="Times New Roman" pitchFamily="18" charset="0"/>
                        </a:rPr>
                        <a:t> </a:t>
                      </a:r>
                    </a:p>
                  </a:txBody>
                  <a:tcPr marL="12806" marR="12806" marT="3766" marB="0" horzOverflow="overflow">
                    <a:lnL w="63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95218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A7C9-D0E6-4D94-B6B5-3EC9CC34B9F2}"/>
              </a:ext>
            </a:extLst>
          </p:cNvPr>
          <p:cNvSpPr>
            <a:spLocks noGrp="1"/>
          </p:cNvSpPr>
          <p:nvPr>
            <p:ph type="title"/>
          </p:nvPr>
        </p:nvSpPr>
        <p:spPr/>
        <p:txBody>
          <a:bodyPr>
            <a:normAutofit fontScale="90000"/>
          </a:bodyPr>
          <a:lstStyle/>
          <a:p>
            <a:r>
              <a:rPr lang="en-US" dirty="0"/>
              <a:t>Multi-disciplinary discussion is the gold standard for diagnosing IPF</a:t>
            </a:r>
            <a:r>
              <a:rPr lang="en-US" sz="2700" i="1" dirty="0"/>
              <a:t> (</a:t>
            </a:r>
            <a:r>
              <a:rPr lang="en-US" sz="2700" i="1" dirty="0" err="1"/>
              <a:t>cont</a:t>
            </a:r>
            <a:r>
              <a:rPr lang="en-US" sz="2700" i="1" dirty="0"/>
              <a:t>)</a:t>
            </a:r>
          </a:p>
        </p:txBody>
      </p:sp>
      <p:sp>
        <p:nvSpPr>
          <p:cNvPr id="4" name="Text Placeholder 3">
            <a:extLst>
              <a:ext uri="{FF2B5EF4-FFF2-40B4-BE49-F238E27FC236}">
                <a16:creationId xmlns:a16="http://schemas.microsoft.com/office/drawing/2014/main" id="{F6C4104C-A615-43D1-93DE-76DD9FBB67F4}"/>
              </a:ext>
            </a:extLst>
          </p:cNvPr>
          <p:cNvSpPr>
            <a:spLocks noGrp="1"/>
          </p:cNvSpPr>
          <p:nvPr>
            <p:ph type="body" sz="quarter" idx="10"/>
          </p:nvPr>
        </p:nvSpPr>
        <p:spPr/>
        <p:txBody>
          <a:bodyPr/>
          <a:lstStyle/>
          <a:p>
            <a:r>
              <a:rPr lang="en-US" dirty="0"/>
              <a:t>Flaherty K, et al. </a:t>
            </a:r>
            <a:r>
              <a:rPr lang="en-US" i="1" dirty="0"/>
              <a:t>Am J Resp </a:t>
            </a:r>
            <a:r>
              <a:rPr lang="en-US" i="1" dirty="0" err="1"/>
              <a:t>Crit</a:t>
            </a:r>
            <a:r>
              <a:rPr lang="en-US" i="1" dirty="0"/>
              <a:t> Care Med.</a:t>
            </a:r>
            <a:r>
              <a:rPr lang="en-US" dirty="0"/>
              <a:t> 2004;170:904-910.</a:t>
            </a:r>
          </a:p>
        </p:txBody>
      </p:sp>
      <p:pic>
        <p:nvPicPr>
          <p:cNvPr id="8" name="Picture 7">
            <a:extLst>
              <a:ext uri="{FF2B5EF4-FFF2-40B4-BE49-F238E27FC236}">
                <a16:creationId xmlns:a16="http://schemas.microsoft.com/office/drawing/2014/main" id="{9C78258D-301C-4AFA-B55A-5A7A22BED15E}"/>
              </a:ext>
            </a:extLst>
          </p:cNvPr>
          <p:cNvPicPr>
            <a:picLocks noChangeAspect="1"/>
          </p:cNvPicPr>
          <p:nvPr/>
        </p:nvPicPr>
        <p:blipFill>
          <a:blip r:embed="rId3"/>
          <a:stretch>
            <a:fillRect/>
          </a:stretch>
        </p:blipFill>
        <p:spPr>
          <a:xfrm>
            <a:off x="3215634" y="1299967"/>
            <a:ext cx="5760732" cy="4258065"/>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E22A2F46-9478-45F7-A2EF-8BECC2D388FE}"/>
              </a:ext>
            </a:extLst>
          </p:cNvPr>
          <p:cNvSpPr txBox="1"/>
          <p:nvPr/>
        </p:nvSpPr>
        <p:spPr>
          <a:xfrm>
            <a:off x="232103" y="4582418"/>
            <a:ext cx="3041673" cy="840230"/>
          </a:xfrm>
          <a:prstGeom prst="rect">
            <a:avLst/>
          </a:prstGeom>
          <a:noFill/>
        </p:spPr>
        <p:txBody>
          <a:bodyPr wrap="square" rtlCol="0">
            <a:spAutoFit/>
          </a:bodyPr>
          <a:lstStyle/>
          <a:p>
            <a:pPr>
              <a:lnSpc>
                <a:spcPct val="90000"/>
              </a:lnSpc>
            </a:pPr>
            <a:r>
              <a:rPr lang="en-US" b="1" dirty="0"/>
              <a:t>Interobserver agreement rose from </a:t>
            </a:r>
            <a:r>
              <a:rPr lang="el-GR" b="1" dirty="0"/>
              <a:t>κ</a:t>
            </a:r>
            <a:r>
              <a:rPr lang="en-US" b="1" dirty="0"/>
              <a:t>=0.41 (0.29</a:t>
            </a:r>
            <a:r>
              <a:rPr lang="en-US" b="1" dirty="0">
                <a:latin typeface="Calibri" panose="020F0502020204030204" pitchFamily="34" charset="0"/>
              </a:rPr>
              <a:t>‒</a:t>
            </a:r>
            <a:r>
              <a:rPr lang="en-US" b="1" dirty="0"/>
              <a:t>0.52) to 0.88 (0.81</a:t>
            </a:r>
            <a:r>
              <a:rPr lang="en-US" b="1" dirty="0">
                <a:latin typeface="Calibri" panose="020F0502020204030204" pitchFamily="34" charset="0"/>
              </a:rPr>
              <a:t>‒</a:t>
            </a:r>
            <a:r>
              <a:rPr lang="en-US" b="1" dirty="0"/>
              <a:t>0.94)</a:t>
            </a:r>
          </a:p>
        </p:txBody>
      </p:sp>
    </p:spTree>
    <p:extLst>
      <p:ext uri="{BB962C8B-B14F-4D97-AF65-F5344CB8AC3E}">
        <p14:creationId xmlns:p14="http://schemas.microsoft.com/office/powerpoint/2010/main" val="4149087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06C66-27E8-4F7D-9DF1-B2325C88A8BB}"/>
              </a:ext>
            </a:extLst>
          </p:cNvPr>
          <p:cNvSpPr/>
          <p:nvPr/>
        </p:nvSpPr>
        <p:spPr>
          <a:xfrm>
            <a:off x="9855200" y="2084527"/>
            <a:ext cx="2225709" cy="1211992"/>
          </a:xfrm>
          <a:prstGeom prst="rect">
            <a:avLst/>
          </a:prstGeom>
          <a:solidFill>
            <a:schemeClr val="bg1">
              <a:alpha val="20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5980F-8BE5-47E6-BC5E-D104BB723C78}"/>
              </a:ext>
            </a:extLst>
          </p:cNvPr>
          <p:cNvSpPr>
            <a:spLocks noGrp="1"/>
          </p:cNvSpPr>
          <p:nvPr>
            <p:ph type="title"/>
          </p:nvPr>
        </p:nvSpPr>
        <p:spPr/>
        <p:txBody>
          <a:bodyPr>
            <a:normAutofit fontScale="90000"/>
          </a:bodyPr>
          <a:lstStyle/>
          <a:p>
            <a:r>
              <a:rPr lang="en-US" dirty="0"/>
              <a:t>Impact of Multidisciplinary Team Discussion on IPF Diagnosis at Referral Center</a:t>
            </a:r>
          </a:p>
        </p:txBody>
      </p:sp>
      <p:sp>
        <p:nvSpPr>
          <p:cNvPr id="4" name="Text Placeholder 3">
            <a:extLst>
              <a:ext uri="{FF2B5EF4-FFF2-40B4-BE49-F238E27FC236}">
                <a16:creationId xmlns:a16="http://schemas.microsoft.com/office/drawing/2014/main" id="{33AE4FAD-2D9E-4BCA-B546-F7A722DB9D71}"/>
              </a:ext>
            </a:extLst>
          </p:cNvPr>
          <p:cNvSpPr>
            <a:spLocks noGrp="1"/>
          </p:cNvSpPr>
          <p:nvPr>
            <p:ph type="body" sz="quarter" idx="10"/>
          </p:nvPr>
        </p:nvSpPr>
        <p:spPr/>
        <p:txBody>
          <a:bodyPr/>
          <a:lstStyle/>
          <a:p>
            <a:r>
              <a:rPr lang="en-US" dirty="0"/>
              <a:t>Jo HE, et al. </a:t>
            </a:r>
            <a:r>
              <a:rPr lang="en-US" i="1" dirty="0" err="1"/>
              <a:t>Respirology</a:t>
            </a:r>
            <a:r>
              <a:rPr lang="en-US" i="1" dirty="0"/>
              <a:t>.</a:t>
            </a:r>
            <a:r>
              <a:rPr lang="en-US" dirty="0"/>
              <a:t> 2016;21(8):1438-1444. </a:t>
            </a:r>
          </a:p>
        </p:txBody>
      </p:sp>
      <p:pic>
        <p:nvPicPr>
          <p:cNvPr id="9" name="Picture 8">
            <a:extLst>
              <a:ext uri="{FF2B5EF4-FFF2-40B4-BE49-F238E27FC236}">
                <a16:creationId xmlns:a16="http://schemas.microsoft.com/office/drawing/2014/main" id="{E0B6B386-488E-4828-B622-B2B7B6F3CF42}"/>
              </a:ext>
            </a:extLst>
          </p:cNvPr>
          <p:cNvPicPr>
            <a:picLocks noChangeAspect="1"/>
          </p:cNvPicPr>
          <p:nvPr/>
        </p:nvPicPr>
        <p:blipFill>
          <a:blip r:embed="rId3"/>
          <a:stretch>
            <a:fillRect/>
          </a:stretch>
        </p:blipFill>
        <p:spPr>
          <a:xfrm>
            <a:off x="4959049" y="1472965"/>
            <a:ext cx="6989074" cy="3731010"/>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5C6D3345-4B69-4FB7-9A12-B3A06D21E2D0}"/>
              </a:ext>
            </a:extLst>
          </p:cNvPr>
          <p:cNvSpPr/>
          <p:nvPr/>
        </p:nvSpPr>
        <p:spPr>
          <a:xfrm>
            <a:off x="10007536" y="2181972"/>
            <a:ext cx="457200" cy="137160"/>
          </a:xfrm>
          <a:prstGeom prst="rect">
            <a:avLst/>
          </a:prstGeom>
          <a:solidFill>
            <a:srgbClr val="A0A0A0"/>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nchor="ctr">
            <a:spAutoFit/>
          </a:bodyPr>
          <a:lstStyle/>
          <a:p>
            <a:pPr hangingPunct="0">
              <a:defRPr/>
            </a:pPr>
            <a:endParaRPr lang="en-US" sz="1600" b="1" dirty="0">
              <a:solidFill>
                <a:srgbClr val="000000"/>
              </a:solidFill>
              <a:latin typeface="+mj-lt"/>
              <a:ea typeface="+mj-ea"/>
              <a:cs typeface="+mj-cs"/>
              <a:sym typeface="Helvetica"/>
            </a:endParaRPr>
          </a:p>
        </p:txBody>
      </p:sp>
      <p:sp>
        <p:nvSpPr>
          <p:cNvPr id="11" name="TextBox 10">
            <a:extLst>
              <a:ext uri="{FF2B5EF4-FFF2-40B4-BE49-F238E27FC236}">
                <a16:creationId xmlns:a16="http://schemas.microsoft.com/office/drawing/2014/main" id="{E9930923-94FA-49BE-B913-CA931136E0A3}"/>
              </a:ext>
            </a:extLst>
          </p:cNvPr>
          <p:cNvSpPr txBox="1"/>
          <p:nvPr/>
        </p:nvSpPr>
        <p:spPr>
          <a:xfrm>
            <a:off x="10464736" y="2084527"/>
            <a:ext cx="2447060"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r>
              <a:rPr lang="en-US" sz="1600" b="1" dirty="0">
                <a:solidFill>
                  <a:srgbClr val="000000"/>
                </a:solidFill>
                <a:latin typeface="+mj-lt"/>
                <a:ea typeface="+mj-ea"/>
                <a:cs typeface="+mj-cs"/>
                <a:sym typeface="Helvetica"/>
              </a:rPr>
              <a:t>Pre-referral</a:t>
            </a:r>
          </a:p>
        </p:txBody>
      </p:sp>
      <p:sp>
        <p:nvSpPr>
          <p:cNvPr id="12" name="Rectangle 11">
            <a:extLst>
              <a:ext uri="{FF2B5EF4-FFF2-40B4-BE49-F238E27FC236}">
                <a16:creationId xmlns:a16="http://schemas.microsoft.com/office/drawing/2014/main" id="{7F079CB9-04BA-4976-959E-0A42FB7E88F7}"/>
              </a:ext>
            </a:extLst>
          </p:cNvPr>
          <p:cNvSpPr/>
          <p:nvPr/>
        </p:nvSpPr>
        <p:spPr>
          <a:xfrm>
            <a:off x="10007536" y="2574186"/>
            <a:ext cx="457200" cy="137160"/>
          </a:xfrm>
          <a:prstGeom prst="rect">
            <a:avLst/>
          </a:prstGeom>
          <a:solidFill>
            <a:srgbClr val="000000"/>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nchor="ctr">
            <a:spAutoFit/>
          </a:bodyPr>
          <a:lstStyle/>
          <a:p>
            <a:pPr hangingPunct="0">
              <a:defRPr/>
            </a:pPr>
            <a:endParaRPr lang="en-US" sz="1600" b="1" dirty="0">
              <a:solidFill>
                <a:srgbClr val="000000"/>
              </a:solidFill>
              <a:latin typeface="+mj-lt"/>
              <a:ea typeface="+mj-ea"/>
              <a:cs typeface="+mj-cs"/>
              <a:sym typeface="Helvetica"/>
            </a:endParaRPr>
          </a:p>
        </p:txBody>
      </p:sp>
      <p:sp>
        <p:nvSpPr>
          <p:cNvPr id="13" name="TextBox 12">
            <a:extLst>
              <a:ext uri="{FF2B5EF4-FFF2-40B4-BE49-F238E27FC236}">
                <a16:creationId xmlns:a16="http://schemas.microsoft.com/office/drawing/2014/main" id="{B6BA1263-25AB-448E-B263-C11113AE31F3}"/>
              </a:ext>
            </a:extLst>
          </p:cNvPr>
          <p:cNvSpPr txBox="1"/>
          <p:nvPr/>
        </p:nvSpPr>
        <p:spPr>
          <a:xfrm>
            <a:off x="10464736" y="2465526"/>
            <a:ext cx="161617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45718" tIns="45718" rIns="45718" bIns="45718" spcCol="38100">
            <a:spAutoFit/>
          </a:bodyPr>
          <a:lstStyle/>
          <a:p>
            <a:pPr hangingPunct="0">
              <a:defRPr/>
            </a:pPr>
            <a:r>
              <a:rPr lang="en-US" sz="1600" b="1" dirty="0">
                <a:solidFill>
                  <a:srgbClr val="000000"/>
                </a:solidFill>
                <a:latin typeface="+mj-lt"/>
                <a:ea typeface="+mj-ea"/>
                <a:cs typeface="+mj-cs"/>
                <a:sym typeface="Helvetica"/>
              </a:rPr>
              <a:t>Post referral/</a:t>
            </a:r>
            <a:br>
              <a:rPr lang="en-US" sz="1600" b="1" dirty="0">
                <a:solidFill>
                  <a:srgbClr val="000000"/>
                </a:solidFill>
                <a:latin typeface="+mj-lt"/>
                <a:ea typeface="+mj-ea"/>
                <a:cs typeface="+mj-cs"/>
                <a:sym typeface="Helvetica"/>
              </a:rPr>
            </a:br>
            <a:r>
              <a:rPr lang="en-US" sz="1600" b="1" dirty="0">
                <a:solidFill>
                  <a:srgbClr val="000000"/>
                </a:solidFill>
                <a:latin typeface="+mj-lt"/>
                <a:ea typeface="+mj-ea"/>
                <a:cs typeface="+mj-cs"/>
                <a:sym typeface="Helvetica"/>
              </a:rPr>
              <a:t>multidisciplinary</a:t>
            </a:r>
            <a:br>
              <a:rPr lang="en-US" sz="1600" b="1" dirty="0">
                <a:solidFill>
                  <a:srgbClr val="000000"/>
                </a:solidFill>
                <a:latin typeface="+mj-lt"/>
                <a:ea typeface="+mj-ea"/>
                <a:cs typeface="+mj-cs"/>
                <a:sym typeface="Helvetica"/>
              </a:rPr>
            </a:br>
            <a:r>
              <a:rPr lang="en-US" sz="1600" b="1" dirty="0">
                <a:solidFill>
                  <a:srgbClr val="000000"/>
                </a:solidFill>
                <a:latin typeface="+mj-lt"/>
                <a:ea typeface="+mj-ea"/>
                <a:cs typeface="+mj-cs"/>
                <a:sym typeface="Helvetica"/>
              </a:rPr>
              <a:t>team discussion</a:t>
            </a:r>
          </a:p>
        </p:txBody>
      </p:sp>
      <p:sp>
        <p:nvSpPr>
          <p:cNvPr id="14" name="TextBox 4">
            <a:extLst>
              <a:ext uri="{FF2B5EF4-FFF2-40B4-BE49-F238E27FC236}">
                <a16:creationId xmlns:a16="http://schemas.microsoft.com/office/drawing/2014/main" id="{A0F777E7-1031-4DF5-A9A1-0DF8FFB934AB}"/>
              </a:ext>
            </a:extLst>
          </p:cNvPr>
          <p:cNvSpPr txBox="1">
            <a:spLocks noChangeArrowheads="1"/>
          </p:cNvSpPr>
          <p:nvPr/>
        </p:nvSpPr>
        <p:spPr bwMode="auto">
          <a:xfrm>
            <a:off x="8122248" y="5274643"/>
            <a:ext cx="3825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r" eaLnBrk="1" hangingPunct="1">
              <a:spcBef>
                <a:spcPct val="0"/>
              </a:spcBef>
              <a:buClrTx/>
              <a:buSzTx/>
              <a:buFontTx/>
              <a:buNone/>
            </a:pPr>
            <a:r>
              <a:rPr lang="en-US" altLang="en-US" sz="1400" dirty="0">
                <a:latin typeface="+mn-lt"/>
              </a:rPr>
              <a:t>*</a:t>
            </a:r>
            <a:r>
              <a:rPr lang="en-US" altLang="en-US" sz="1400" i="1" dirty="0">
                <a:latin typeface="+mn-lt"/>
              </a:rPr>
              <a:t>P</a:t>
            </a:r>
            <a:r>
              <a:rPr lang="en-US" altLang="en-US" sz="1400" dirty="0">
                <a:latin typeface="+mn-lt"/>
              </a:rPr>
              <a:t>&lt;0.05 using McNemar’s test.</a:t>
            </a:r>
          </a:p>
        </p:txBody>
      </p:sp>
      <p:grpSp>
        <p:nvGrpSpPr>
          <p:cNvPr id="8" name="Group 7">
            <a:extLst>
              <a:ext uri="{FF2B5EF4-FFF2-40B4-BE49-F238E27FC236}">
                <a16:creationId xmlns:a16="http://schemas.microsoft.com/office/drawing/2014/main" id="{280DE3B3-FE7D-4EA1-A81A-AF28D690C612}"/>
              </a:ext>
            </a:extLst>
          </p:cNvPr>
          <p:cNvGrpSpPr/>
          <p:nvPr/>
        </p:nvGrpSpPr>
        <p:grpSpPr>
          <a:xfrm>
            <a:off x="371267" y="1897864"/>
            <a:ext cx="4283014" cy="2926080"/>
            <a:chOff x="298894" y="2033898"/>
            <a:chExt cx="4283014" cy="2926080"/>
          </a:xfrm>
        </p:grpSpPr>
        <p:sp>
          <p:nvSpPr>
            <p:cNvPr id="3" name="Oval 2">
              <a:extLst>
                <a:ext uri="{FF2B5EF4-FFF2-40B4-BE49-F238E27FC236}">
                  <a16:creationId xmlns:a16="http://schemas.microsoft.com/office/drawing/2014/main" id="{2A8A1EDE-2EF3-4F68-81FC-00EB4577A28B}"/>
                </a:ext>
              </a:extLst>
            </p:cNvPr>
            <p:cNvSpPr/>
            <p:nvPr/>
          </p:nvSpPr>
          <p:spPr>
            <a:xfrm>
              <a:off x="298894" y="2033898"/>
              <a:ext cx="2928301" cy="2926080"/>
            </a:xfrm>
            <a:prstGeom prst="ellipse">
              <a:avLst/>
            </a:prstGeom>
            <a:solidFill>
              <a:schemeClr val="accent3">
                <a:alpha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A7AC43-E269-45D0-8563-341F8EA475CE}"/>
                </a:ext>
              </a:extLst>
            </p:cNvPr>
            <p:cNvSpPr/>
            <p:nvPr/>
          </p:nvSpPr>
          <p:spPr>
            <a:xfrm>
              <a:off x="1872482" y="2181972"/>
              <a:ext cx="2709426" cy="2709426"/>
            </a:xfrm>
            <a:prstGeom prst="ellipse">
              <a:avLst/>
            </a:prstGeom>
            <a:solidFill>
              <a:schemeClr val="accent5">
                <a:alpha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442E649-380E-40B9-8159-ACAA96A499C8}"/>
              </a:ext>
            </a:extLst>
          </p:cNvPr>
          <p:cNvSpPr txBox="1"/>
          <p:nvPr/>
        </p:nvSpPr>
        <p:spPr>
          <a:xfrm>
            <a:off x="193725" y="2850064"/>
            <a:ext cx="2037392" cy="535531"/>
          </a:xfrm>
          <a:prstGeom prst="rect">
            <a:avLst/>
          </a:prstGeom>
          <a:noFill/>
        </p:spPr>
        <p:txBody>
          <a:bodyPr wrap="square" rtlCol="0">
            <a:spAutoFit/>
          </a:bodyPr>
          <a:lstStyle/>
          <a:p>
            <a:pPr algn="ctr">
              <a:lnSpc>
                <a:spcPct val="90000"/>
              </a:lnSpc>
            </a:pPr>
            <a:r>
              <a:rPr lang="en-US" sz="1600" b="1" dirty="0">
                <a:solidFill>
                  <a:schemeClr val="bg1"/>
                </a:solidFill>
              </a:rPr>
              <a:t>Referral diagnosis</a:t>
            </a:r>
          </a:p>
          <a:p>
            <a:pPr algn="ctr">
              <a:lnSpc>
                <a:spcPct val="90000"/>
              </a:lnSpc>
            </a:pPr>
            <a:r>
              <a:rPr lang="en-US" sz="1600" b="1" dirty="0">
                <a:solidFill>
                  <a:schemeClr val="bg1"/>
                </a:solidFill>
              </a:rPr>
              <a:t>of IPF (n=27)</a:t>
            </a:r>
          </a:p>
        </p:txBody>
      </p:sp>
      <p:sp>
        <p:nvSpPr>
          <p:cNvPr id="17" name="TextBox 16">
            <a:extLst>
              <a:ext uri="{FF2B5EF4-FFF2-40B4-BE49-F238E27FC236}">
                <a16:creationId xmlns:a16="http://schemas.microsoft.com/office/drawing/2014/main" id="{89C3F280-41B3-4779-9E13-4A4D2F53D1A0}"/>
              </a:ext>
            </a:extLst>
          </p:cNvPr>
          <p:cNvSpPr txBox="1"/>
          <p:nvPr/>
        </p:nvSpPr>
        <p:spPr>
          <a:xfrm>
            <a:off x="1604188" y="3023987"/>
            <a:ext cx="2037392" cy="757130"/>
          </a:xfrm>
          <a:prstGeom prst="rect">
            <a:avLst/>
          </a:prstGeom>
          <a:noFill/>
        </p:spPr>
        <p:txBody>
          <a:bodyPr wrap="square" rtlCol="0">
            <a:spAutoFit/>
          </a:bodyPr>
          <a:lstStyle/>
          <a:p>
            <a:pPr algn="ctr">
              <a:lnSpc>
                <a:spcPct val="90000"/>
              </a:lnSpc>
            </a:pPr>
            <a:r>
              <a:rPr lang="en-US" sz="1600" b="1" dirty="0">
                <a:solidFill>
                  <a:schemeClr val="bg1"/>
                </a:solidFill>
              </a:rPr>
              <a:t>No changes in</a:t>
            </a:r>
          </a:p>
          <a:p>
            <a:pPr algn="ctr">
              <a:lnSpc>
                <a:spcPct val="90000"/>
              </a:lnSpc>
            </a:pPr>
            <a:r>
              <a:rPr lang="en-US" sz="1600" b="1" dirty="0">
                <a:solidFill>
                  <a:schemeClr val="bg1"/>
                </a:solidFill>
              </a:rPr>
              <a:t>diagnosis of IPF (</a:t>
            </a:r>
            <a:r>
              <a:rPr lang="en-US" sz="1600" b="1">
                <a:solidFill>
                  <a:schemeClr val="bg1"/>
                </a:solidFill>
              </a:rPr>
              <a:t>n=17</a:t>
            </a:r>
            <a:r>
              <a:rPr lang="en-US" sz="1600" b="1" dirty="0">
                <a:solidFill>
                  <a:schemeClr val="bg1"/>
                </a:solidFill>
              </a:rPr>
              <a:t>)</a:t>
            </a:r>
          </a:p>
        </p:txBody>
      </p:sp>
      <p:sp>
        <p:nvSpPr>
          <p:cNvPr id="18" name="TextBox 17">
            <a:extLst>
              <a:ext uri="{FF2B5EF4-FFF2-40B4-BE49-F238E27FC236}">
                <a16:creationId xmlns:a16="http://schemas.microsoft.com/office/drawing/2014/main" id="{54052ED7-0D83-47E4-9AE2-3C5DAD180466}"/>
              </a:ext>
            </a:extLst>
          </p:cNvPr>
          <p:cNvSpPr txBox="1"/>
          <p:nvPr/>
        </p:nvSpPr>
        <p:spPr>
          <a:xfrm>
            <a:off x="2970179" y="3419509"/>
            <a:ext cx="2037392" cy="507831"/>
          </a:xfrm>
          <a:prstGeom prst="rect">
            <a:avLst/>
          </a:prstGeom>
          <a:noFill/>
        </p:spPr>
        <p:txBody>
          <a:bodyPr wrap="square" rtlCol="0">
            <a:spAutoFit/>
          </a:bodyPr>
          <a:lstStyle/>
          <a:p>
            <a:pPr algn="ctr">
              <a:lnSpc>
                <a:spcPct val="90000"/>
              </a:lnSpc>
            </a:pPr>
            <a:r>
              <a:rPr lang="en-US" sz="1500" b="1" dirty="0">
                <a:solidFill>
                  <a:schemeClr val="bg1"/>
                </a:solidFill>
              </a:rPr>
              <a:t>MDM diagnosis</a:t>
            </a:r>
            <a:br>
              <a:rPr lang="en-US" sz="1500" b="1" dirty="0">
                <a:solidFill>
                  <a:schemeClr val="bg1"/>
                </a:solidFill>
              </a:rPr>
            </a:br>
            <a:r>
              <a:rPr lang="en-US" sz="1500" b="1" dirty="0">
                <a:solidFill>
                  <a:schemeClr val="bg1"/>
                </a:solidFill>
              </a:rPr>
              <a:t>of IPF (n=25)</a:t>
            </a:r>
          </a:p>
        </p:txBody>
      </p:sp>
    </p:spTree>
    <p:extLst>
      <p:ext uri="{BB962C8B-B14F-4D97-AF65-F5344CB8AC3E}">
        <p14:creationId xmlns:p14="http://schemas.microsoft.com/office/powerpoint/2010/main" val="3948397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9D6F-7E7A-4798-8BF0-43A9652CB47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D2C6313-B034-4C8A-92C3-8FE1C7DE1044}"/>
              </a:ext>
            </a:extLst>
          </p:cNvPr>
          <p:cNvSpPr>
            <a:spLocks noGrp="1"/>
          </p:cNvSpPr>
          <p:nvPr>
            <p:ph idx="1"/>
          </p:nvPr>
        </p:nvSpPr>
        <p:spPr/>
        <p:txBody>
          <a:bodyPr anchor="ctr"/>
          <a:lstStyle/>
          <a:p>
            <a:pPr>
              <a:spcBef>
                <a:spcPts val="4800"/>
              </a:spcBef>
            </a:pPr>
            <a:r>
              <a:rPr lang="en-US" dirty="0"/>
              <a:t>Multi-disciplinary discussion is the gold standard for diagnosing interstitial pulmonary fibrosis</a:t>
            </a:r>
          </a:p>
          <a:p>
            <a:pPr>
              <a:spcBef>
                <a:spcPts val="4800"/>
              </a:spcBef>
            </a:pPr>
            <a:r>
              <a:rPr lang="en-US" dirty="0"/>
              <a:t>Diagnosis begins with the history and physical examination</a:t>
            </a:r>
          </a:p>
          <a:p>
            <a:pPr>
              <a:spcBef>
                <a:spcPts val="4800"/>
              </a:spcBef>
            </a:pPr>
            <a:r>
              <a:rPr lang="en-US" dirty="0"/>
              <a:t>Pathology and radiology findings are critical in making a firm diagnosis</a:t>
            </a:r>
          </a:p>
        </p:txBody>
      </p:sp>
    </p:spTree>
    <p:extLst>
      <p:ext uri="{BB962C8B-B14F-4D97-AF65-F5344CB8AC3E}">
        <p14:creationId xmlns:p14="http://schemas.microsoft.com/office/powerpoint/2010/main" val="577774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2E85F-92C0-4894-B783-8B9B34256091}"/>
              </a:ext>
            </a:extLst>
          </p:cNvPr>
          <p:cNvSpPr>
            <a:spLocks noGrp="1"/>
          </p:cNvSpPr>
          <p:nvPr>
            <p:ph type="title"/>
          </p:nvPr>
        </p:nvSpPr>
        <p:spPr/>
        <p:txBody>
          <a:bodyPr/>
          <a:lstStyle/>
          <a:p>
            <a:r>
              <a:rPr lang="en-US" dirty="0"/>
              <a:t>Treatment Principles</a:t>
            </a:r>
          </a:p>
        </p:txBody>
      </p:sp>
    </p:spTree>
    <p:extLst>
      <p:ext uri="{BB962C8B-B14F-4D97-AF65-F5344CB8AC3E}">
        <p14:creationId xmlns:p14="http://schemas.microsoft.com/office/powerpoint/2010/main" val="2482158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28E947-3AC7-41A6-93B2-D95D6F0EBFED}"/>
              </a:ext>
            </a:extLst>
          </p:cNvPr>
          <p:cNvSpPr>
            <a:spLocks noGrp="1"/>
          </p:cNvSpPr>
          <p:nvPr>
            <p:ph type="title"/>
          </p:nvPr>
        </p:nvSpPr>
        <p:spPr/>
        <p:txBody>
          <a:bodyPr/>
          <a:lstStyle/>
          <a:p>
            <a:r>
              <a:rPr lang="en-US" dirty="0"/>
              <a:t>Treatment Overview for Most ILDs</a:t>
            </a:r>
          </a:p>
        </p:txBody>
      </p:sp>
      <p:sp>
        <p:nvSpPr>
          <p:cNvPr id="5" name="Content Placeholder 4">
            <a:extLst>
              <a:ext uri="{FF2B5EF4-FFF2-40B4-BE49-F238E27FC236}">
                <a16:creationId xmlns:a16="http://schemas.microsoft.com/office/drawing/2014/main" id="{8D368AD8-A740-459E-9D6D-122FC3CE1F73}"/>
              </a:ext>
            </a:extLst>
          </p:cNvPr>
          <p:cNvSpPr>
            <a:spLocks noGrp="1"/>
          </p:cNvSpPr>
          <p:nvPr>
            <p:ph idx="1"/>
          </p:nvPr>
        </p:nvSpPr>
        <p:spPr/>
        <p:txBody>
          <a:bodyPr/>
          <a:lstStyle/>
          <a:p>
            <a:pPr>
              <a:spcBef>
                <a:spcPts val="600"/>
              </a:spcBef>
            </a:pPr>
            <a:r>
              <a:rPr lang="en-US" dirty="0"/>
              <a:t>Disease progression is common and insidious</a:t>
            </a:r>
          </a:p>
          <a:p>
            <a:pPr>
              <a:spcBef>
                <a:spcPts val="2400"/>
              </a:spcBef>
            </a:pPr>
            <a:r>
              <a:rPr lang="en-US" dirty="0"/>
              <a:t>Cause of ILD can be variable</a:t>
            </a:r>
          </a:p>
          <a:p>
            <a:pPr>
              <a:spcBef>
                <a:spcPts val="2400"/>
              </a:spcBef>
            </a:pPr>
            <a:r>
              <a:rPr lang="en-US" dirty="0"/>
              <a:t>Major goals of treatment are</a:t>
            </a:r>
          </a:p>
          <a:p>
            <a:pPr lvl="1">
              <a:spcBef>
                <a:spcPts val="600"/>
              </a:spcBef>
            </a:pPr>
            <a:r>
              <a:rPr lang="en-US" dirty="0"/>
              <a:t>Permanent removal of offending agents when known</a:t>
            </a:r>
          </a:p>
          <a:p>
            <a:pPr lvl="1">
              <a:spcBef>
                <a:spcPts val="600"/>
              </a:spcBef>
            </a:pPr>
            <a:r>
              <a:rPr lang="en-US" dirty="0"/>
              <a:t>Early diagnosis and aggressive suppression of any acute and chronic inflammatory process</a:t>
            </a:r>
          </a:p>
          <a:p>
            <a:pPr>
              <a:spcBef>
                <a:spcPts val="2400"/>
              </a:spcBef>
            </a:pPr>
            <a:r>
              <a:rPr lang="en-US" dirty="0"/>
              <a:t>Hypoxemia should always be treated to reduce the consequence of pulmonary vascular hypertension and eventual right heart failure</a:t>
            </a:r>
          </a:p>
          <a:p>
            <a:pPr>
              <a:spcBef>
                <a:spcPts val="600"/>
              </a:spcBef>
            </a:pPr>
            <a:endParaRPr lang="en-US" dirty="0"/>
          </a:p>
        </p:txBody>
      </p:sp>
    </p:spTree>
    <p:extLst>
      <p:ext uri="{BB962C8B-B14F-4D97-AF65-F5344CB8AC3E}">
        <p14:creationId xmlns:p14="http://schemas.microsoft.com/office/powerpoint/2010/main" val="1785036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662C-4678-41A4-8597-DE347F33DBA9}"/>
              </a:ext>
            </a:extLst>
          </p:cNvPr>
          <p:cNvSpPr>
            <a:spLocks noGrp="1"/>
          </p:cNvSpPr>
          <p:nvPr>
            <p:ph type="title"/>
          </p:nvPr>
        </p:nvSpPr>
        <p:spPr/>
        <p:txBody>
          <a:bodyPr>
            <a:normAutofit/>
          </a:bodyPr>
          <a:lstStyle/>
          <a:p>
            <a:r>
              <a:rPr lang="en-US" dirty="0"/>
              <a:t>IPF is Unpredictable!</a:t>
            </a:r>
          </a:p>
        </p:txBody>
      </p:sp>
      <p:sp>
        <p:nvSpPr>
          <p:cNvPr id="6" name="Text Placeholder 5">
            <a:extLst>
              <a:ext uri="{FF2B5EF4-FFF2-40B4-BE49-F238E27FC236}">
                <a16:creationId xmlns:a16="http://schemas.microsoft.com/office/drawing/2014/main" id="{A97C0661-0566-4C30-A3E3-C6260EA659E3}"/>
              </a:ext>
            </a:extLst>
          </p:cNvPr>
          <p:cNvSpPr>
            <a:spLocks noGrp="1"/>
          </p:cNvSpPr>
          <p:nvPr>
            <p:ph type="body" sz="quarter" idx="10"/>
          </p:nvPr>
        </p:nvSpPr>
        <p:spPr/>
        <p:txBody>
          <a:bodyPr/>
          <a:lstStyle/>
          <a:p>
            <a:r>
              <a:rPr lang="nl-NL" dirty="0"/>
              <a:t>King TE, et al. </a:t>
            </a:r>
            <a:r>
              <a:rPr lang="nl-NL" i="1" dirty="0"/>
              <a:t>Lancet.</a:t>
            </a:r>
            <a:r>
              <a:rPr lang="nl-NL" dirty="0"/>
              <a:t> 2011;378(9807):1949-1961.</a:t>
            </a:r>
          </a:p>
        </p:txBody>
      </p:sp>
      <p:pic>
        <p:nvPicPr>
          <p:cNvPr id="8" name="Content Placeholder 7">
            <a:extLst>
              <a:ext uri="{FF2B5EF4-FFF2-40B4-BE49-F238E27FC236}">
                <a16:creationId xmlns:a16="http://schemas.microsoft.com/office/drawing/2014/main" id="{5AAC6284-7925-4E61-A156-35661CB42BD8}"/>
              </a:ext>
            </a:extLst>
          </p:cNvPr>
          <p:cNvPicPr>
            <a:picLocks noGrp="1" noChangeAspect="1"/>
          </p:cNvPicPr>
          <p:nvPr>
            <p:ph idx="1"/>
          </p:nvPr>
        </p:nvPicPr>
        <p:blipFill>
          <a:blip r:embed="rId3"/>
          <a:stretch>
            <a:fillRect/>
          </a:stretch>
        </p:blipFill>
        <p:spPr>
          <a:xfrm>
            <a:off x="2042485" y="1343024"/>
            <a:ext cx="8107031" cy="43891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28055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3E94-B837-4418-AB41-D9151846C6CE}"/>
              </a:ext>
            </a:extLst>
          </p:cNvPr>
          <p:cNvSpPr>
            <a:spLocks noGrp="1"/>
          </p:cNvSpPr>
          <p:nvPr>
            <p:ph type="title"/>
          </p:nvPr>
        </p:nvSpPr>
        <p:spPr/>
        <p:txBody>
          <a:bodyPr/>
          <a:lstStyle/>
          <a:p>
            <a:r>
              <a:rPr lang="en-US" dirty="0"/>
              <a:t>Don’t Forget Primary Care Providers</a:t>
            </a:r>
          </a:p>
        </p:txBody>
      </p:sp>
      <p:grpSp>
        <p:nvGrpSpPr>
          <p:cNvPr id="7" name="Group 6">
            <a:extLst>
              <a:ext uri="{FF2B5EF4-FFF2-40B4-BE49-F238E27FC236}">
                <a16:creationId xmlns:a16="http://schemas.microsoft.com/office/drawing/2014/main" id="{64865DDD-7E15-4193-9A26-6341DBEA084E}"/>
              </a:ext>
            </a:extLst>
          </p:cNvPr>
          <p:cNvGrpSpPr/>
          <p:nvPr/>
        </p:nvGrpSpPr>
        <p:grpSpPr>
          <a:xfrm>
            <a:off x="261007" y="2867246"/>
            <a:ext cx="11669987" cy="1261620"/>
            <a:chOff x="272118" y="2867246"/>
            <a:chExt cx="11669987" cy="1261620"/>
          </a:xfrm>
        </p:grpSpPr>
        <p:sp>
          <p:nvSpPr>
            <p:cNvPr id="8" name="Freeform: Shape 7">
              <a:extLst>
                <a:ext uri="{FF2B5EF4-FFF2-40B4-BE49-F238E27FC236}">
                  <a16:creationId xmlns:a16="http://schemas.microsoft.com/office/drawing/2014/main" id="{12FE540E-E269-4C65-85C0-E14F35B31F48}"/>
                </a:ext>
              </a:extLst>
            </p:cNvPr>
            <p:cNvSpPr/>
            <p:nvPr/>
          </p:nvSpPr>
          <p:spPr>
            <a:xfrm>
              <a:off x="272118" y="2867246"/>
              <a:ext cx="3154050" cy="1261620"/>
            </a:xfrm>
            <a:custGeom>
              <a:avLst/>
              <a:gdLst>
                <a:gd name="connsiteX0" fmla="*/ 0 w 3154050"/>
                <a:gd name="connsiteY0" fmla="*/ 0 h 1261620"/>
                <a:gd name="connsiteX1" fmla="*/ 2523240 w 3154050"/>
                <a:gd name="connsiteY1" fmla="*/ 0 h 1261620"/>
                <a:gd name="connsiteX2" fmla="*/ 3154050 w 3154050"/>
                <a:gd name="connsiteY2" fmla="*/ 630810 h 1261620"/>
                <a:gd name="connsiteX3" fmla="*/ 2523240 w 3154050"/>
                <a:gd name="connsiteY3" fmla="*/ 1261620 h 1261620"/>
                <a:gd name="connsiteX4" fmla="*/ 0 w 3154050"/>
                <a:gd name="connsiteY4" fmla="*/ 1261620 h 1261620"/>
                <a:gd name="connsiteX5" fmla="*/ 630810 w 3154050"/>
                <a:gd name="connsiteY5" fmla="*/ 630810 h 1261620"/>
                <a:gd name="connsiteX6" fmla="*/ 0 w 3154050"/>
                <a:gd name="connsiteY6" fmla="*/ 0 h 1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4050" h="1261620">
                  <a:moveTo>
                    <a:pt x="0" y="0"/>
                  </a:moveTo>
                  <a:lnTo>
                    <a:pt x="2523240" y="0"/>
                  </a:lnTo>
                  <a:lnTo>
                    <a:pt x="3154050" y="630810"/>
                  </a:lnTo>
                  <a:lnTo>
                    <a:pt x="2523240" y="1261620"/>
                  </a:lnTo>
                  <a:lnTo>
                    <a:pt x="0" y="1261620"/>
                  </a:lnTo>
                  <a:lnTo>
                    <a:pt x="630810" y="630810"/>
                  </a:lnTo>
                  <a:lnTo>
                    <a:pt x="0" y="0"/>
                  </a:lnTo>
                  <a:close/>
                </a:path>
              </a:pathLst>
            </a:custGeom>
            <a:solidFill>
              <a:schemeClr val="bg2">
                <a:lumMod val="50000"/>
              </a:schemeClr>
            </a:solidFill>
            <a:ln>
              <a:solidFill>
                <a:schemeClr val="bg2">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8824" tIns="36005" rIns="66681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Early referral from PCP</a:t>
              </a:r>
            </a:p>
          </p:txBody>
        </p:sp>
        <p:sp>
          <p:nvSpPr>
            <p:cNvPr id="9" name="Freeform: Shape 8">
              <a:extLst>
                <a:ext uri="{FF2B5EF4-FFF2-40B4-BE49-F238E27FC236}">
                  <a16:creationId xmlns:a16="http://schemas.microsoft.com/office/drawing/2014/main" id="{9D1EA16F-2D6E-4D8F-A3DA-2C265830CCD7}"/>
                </a:ext>
              </a:extLst>
            </p:cNvPr>
            <p:cNvSpPr/>
            <p:nvPr/>
          </p:nvSpPr>
          <p:spPr>
            <a:xfrm>
              <a:off x="3110764" y="2867246"/>
              <a:ext cx="3154050" cy="1261620"/>
            </a:xfrm>
            <a:custGeom>
              <a:avLst/>
              <a:gdLst>
                <a:gd name="connsiteX0" fmla="*/ 0 w 3154050"/>
                <a:gd name="connsiteY0" fmla="*/ 0 h 1261620"/>
                <a:gd name="connsiteX1" fmla="*/ 2523240 w 3154050"/>
                <a:gd name="connsiteY1" fmla="*/ 0 h 1261620"/>
                <a:gd name="connsiteX2" fmla="*/ 3154050 w 3154050"/>
                <a:gd name="connsiteY2" fmla="*/ 630810 h 1261620"/>
                <a:gd name="connsiteX3" fmla="*/ 2523240 w 3154050"/>
                <a:gd name="connsiteY3" fmla="*/ 1261620 h 1261620"/>
                <a:gd name="connsiteX4" fmla="*/ 0 w 3154050"/>
                <a:gd name="connsiteY4" fmla="*/ 1261620 h 1261620"/>
                <a:gd name="connsiteX5" fmla="*/ 630810 w 3154050"/>
                <a:gd name="connsiteY5" fmla="*/ 630810 h 1261620"/>
                <a:gd name="connsiteX6" fmla="*/ 0 w 3154050"/>
                <a:gd name="connsiteY6" fmla="*/ 0 h 1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4050" h="1261620">
                  <a:moveTo>
                    <a:pt x="0" y="0"/>
                  </a:moveTo>
                  <a:lnTo>
                    <a:pt x="2523240" y="0"/>
                  </a:lnTo>
                  <a:lnTo>
                    <a:pt x="3154050" y="630810"/>
                  </a:lnTo>
                  <a:lnTo>
                    <a:pt x="2523240" y="1261620"/>
                  </a:lnTo>
                  <a:lnTo>
                    <a:pt x="0" y="1261620"/>
                  </a:lnTo>
                  <a:lnTo>
                    <a:pt x="630810" y="630810"/>
                  </a:lnTo>
                  <a:lnTo>
                    <a:pt x="0" y="0"/>
                  </a:lnTo>
                  <a:close/>
                </a:path>
              </a:pathLst>
            </a:custGeom>
            <a:solidFill>
              <a:schemeClr val="accent6"/>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8824" tIns="36005" rIns="66681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Early intervention</a:t>
              </a:r>
            </a:p>
          </p:txBody>
        </p:sp>
        <p:sp>
          <p:nvSpPr>
            <p:cNvPr id="10" name="Freeform: Shape 9">
              <a:extLst>
                <a:ext uri="{FF2B5EF4-FFF2-40B4-BE49-F238E27FC236}">
                  <a16:creationId xmlns:a16="http://schemas.microsoft.com/office/drawing/2014/main" id="{D4879C6F-AF46-4AD7-BD70-CEA79E8287EC}"/>
                </a:ext>
              </a:extLst>
            </p:cNvPr>
            <p:cNvSpPr/>
            <p:nvPr/>
          </p:nvSpPr>
          <p:spPr>
            <a:xfrm>
              <a:off x="5949409" y="2867246"/>
              <a:ext cx="3154050" cy="1261620"/>
            </a:xfrm>
            <a:custGeom>
              <a:avLst/>
              <a:gdLst>
                <a:gd name="connsiteX0" fmla="*/ 0 w 3154050"/>
                <a:gd name="connsiteY0" fmla="*/ 0 h 1261620"/>
                <a:gd name="connsiteX1" fmla="*/ 2523240 w 3154050"/>
                <a:gd name="connsiteY1" fmla="*/ 0 h 1261620"/>
                <a:gd name="connsiteX2" fmla="*/ 3154050 w 3154050"/>
                <a:gd name="connsiteY2" fmla="*/ 630810 h 1261620"/>
                <a:gd name="connsiteX3" fmla="*/ 2523240 w 3154050"/>
                <a:gd name="connsiteY3" fmla="*/ 1261620 h 1261620"/>
                <a:gd name="connsiteX4" fmla="*/ 0 w 3154050"/>
                <a:gd name="connsiteY4" fmla="*/ 1261620 h 1261620"/>
                <a:gd name="connsiteX5" fmla="*/ 630810 w 3154050"/>
                <a:gd name="connsiteY5" fmla="*/ 630810 h 1261620"/>
                <a:gd name="connsiteX6" fmla="*/ 0 w 3154050"/>
                <a:gd name="connsiteY6" fmla="*/ 0 h 1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4050" h="1261620">
                  <a:moveTo>
                    <a:pt x="0" y="0"/>
                  </a:moveTo>
                  <a:lnTo>
                    <a:pt x="2523240" y="0"/>
                  </a:lnTo>
                  <a:lnTo>
                    <a:pt x="3154050" y="630810"/>
                  </a:lnTo>
                  <a:lnTo>
                    <a:pt x="2523240" y="1261620"/>
                  </a:lnTo>
                  <a:lnTo>
                    <a:pt x="0" y="1261620"/>
                  </a:lnTo>
                  <a:lnTo>
                    <a:pt x="630810" y="630810"/>
                  </a:lnTo>
                  <a:lnTo>
                    <a:pt x="0" y="0"/>
                  </a:lnTo>
                  <a:close/>
                </a:path>
              </a:pathLst>
            </a:custGeom>
            <a:solidFill>
              <a:srgbClr val="00B0F0"/>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8824" tIns="36005" rIns="66681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Maintain lung function</a:t>
              </a:r>
            </a:p>
          </p:txBody>
        </p:sp>
        <p:sp>
          <p:nvSpPr>
            <p:cNvPr id="11" name="Freeform: Shape 10">
              <a:extLst>
                <a:ext uri="{FF2B5EF4-FFF2-40B4-BE49-F238E27FC236}">
                  <a16:creationId xmlns:a16="http://schemas.microsoft.com/office/drawing/2014/main" id="{6EAD5944-23AB-4617-ABFE-F00B45FE46BC}"/>
                </a:ext>
              </a:extLst>
            </p:cNvPr>
            <p:cNvSpPr/>
            <p:nvPr/>
          </p:nvSpPr>
          <p:spPr>
            <a:xfrm>
              <a:off x="8788055" y="2867246"/>
              <a:ext cx="3154050" cy="1261620"/>
            </a:xfrm>
            <a:custGeom>
              <a:avLst/>
              <a:gdLst>
                <a:gd name="connsiteX0" fmla="*/ 0 w 3154050"/>
                <a:gd name="connsiteY0" fmla="*/ 0 h 1261620"/>
                <a:gd name="connsiteX1" fmla="*/ 2523240 w 3154050"/>
                <a:gd name="connsiteY1" fmla="*/ 0 h 1261620"/>
                <a:gd name="connsiteX2" fmla="*/ 3154050 w 3154050"/>
                <a:gd name="connsiteY2" fmla="*/ 630810 h 1261620"/>
                <a:gd name="connsiteX3" fmla="*/ 2523240 w 3154050"/>
                <a:gd name="connsiteY3" fmla="*/ 1261620 h 1261620"/>
                <a:gd name="connsiteX4" fmla="*/ 0 w 3154050"/>
                <a:gd name="connsiteY4" fmla="*/ 1261620 h 1261620"/>
                <a:gd name="connsiteX5" fmla="*/ 630810 w 3154050"/>
                <a:gd name="connsiteY5" fmla="*/ 630810 h 1261620"/>
                <a:gd name="connsiteX6" fmla="*/ 0 w 3154050"/>
                <a:gd name="connsiteY6" fmla="*/ 0 h 1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4050" h="1261620">
                  <a:moveTo>
                    <a:pt x="0" y="0"/>
                  </a:moveTo>
                  <a:lnTo>
                    <a:pt x="2523240" y="0"/>
                  </a:lnTo>
                  <a:lnTo>
                    <a:pt x="3154050" y="630810"/>
                  </a:lnTo>
                  <a:lnTo>
                    <a:pt x="2523240" y="1261620"/>
                  </a:lnTo>
                  <a:lnTo>
                    <a:pt x="0" y="1261620"/>
                  </a:lnTo>
                  <a:lnTo>
                    <a:pt x="630810" y="630810"/>
                  </a:lnTo>
                  <a:lnTo>
                    <a:pt x="0" y="0"/>
                  </a:lnTo>
                  <a:close/>
                </a:path>
              </a:pathLst>
            </a:custGeom>
            <a:solidFill>
              <a:schemeClr val="accent5"/>
            </a:solidFill>
            <a:ln>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8824" tIns="36005" rIns="666815" bIns="36005" numCol="1" spcCol="1270" anchor="ctr" anchorCtr="0">
              <a:noAutofit/>
            </a:bodyPr>
            <a:lstStyle/>
            <a:p>
              <a:pPr algn="ctr" defTabSz="1200150">
                <a:lnSpc>
                  <a:spcPct val="90000"/>
                </a:lnSpc>
                <a:spcBef>
                  <a:spcPct val="0"/>
                </a:spcBef>
                <a:spcAft>
                  <a:spcPct val="35000"/>
                </a:spcAft>
              </a:pPr>
              <a:r>
                <a:rPr lang="en-US" sz="2700" dirty="0"/>
                <a:t>Improve patient outcomes</a:t>
              </a:r>
            </a:p>
          </p:txBody>
        </p:sp>
      </p:grpSp>
    </p:spTree>
    <p:extLst>
      <p:ext uri="{BB962C8B-B14F-4D97-AF65-F5344CB8AC3E}">
        <p14:creationId xmlns:p14="http://schemas.microsoft.com/office/powerpoint/2010/main" val="1724188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66EA-2935-423E-B492-CD8ACB7D9FB4}"/>
              </a:ext>
            </a:extLst>
          </p:cNvPr>
          <p:cNvSpPr>
            <a:spLocks noGrp="1"/>
          </p:cNvSpPr>
          <p:nvPr>
            <p:ph type="title"/>
          </p:nvPr>
        </p:nvSpPr>
        <p:spPr/>
        <p:txBody>
          <a:bodyPr/>
          <a:lstStyle/>
          <a:p>
            <a:r>
              <a:rPr lang="en-US" dirty="0"/>
              <a:t>Holistic Approach Important</a:t>
            </a:r>
          </a:p>
        </p:txBody>
      </p:sp>
      <p:sp>
        <p:nvSpPr>
          <p:cNvPr id="3" name="Content Placeholder 2">
            <a:extLst>
              <a:ext uri="{FF2B5EF4-FFF2-40B4-BE49-F238E27FC236}">
                <a16:creationId xmlns:a16="http://schemas.microsoft.com/office/drawing/2014/main" id="{3BD9BDCE-D060-40EA-A77F-7B01FBE500AC}"/>
              </a:ext>
            </a:extLst>
          </p:cNvPr>
          <p:cNvSpPr>
            <a:spLocks noGrp="1"/>
          </p:cNvSpPr>
          <p:nvPr>
            <p:ph idx="1"/>
          </p:nvPr>
        </p:nvSpPr>
        <p:spPr/>
        <p:txBody>
          <a:bodyPr/>
          <a:lstStyle/>
          <a:p>
            <a:pPr marL="0" indent="0">
              <a:buNone/>
            </a:pPr>
            <a:r>
              <a:rPr lang="en-US" dirty="0"/>
              <a:t>Collaborative care enables holistic approach to management</a:t>
            </a:r>
          </a:p>
          <a:p>
            <a:pPr>
              <a:spcBef>
                <a:spcPts val="1200"/>
              </a:spcBef>
            </a:pPr>
            <a:r>
              <a:rPr lang="en-US" dirty="0"/>
              <a:t>Managing comorbidities</a:t>
            </a:r>
          </a:p>
          <a:p>
            <a:pPr lvl="1">
              <a:spcBef>
                <a:spcPts val="1200"/>
              </a:spcBef>
            </a:pPr>
            <a:r>
              <a:rPr lang="en-US" dirty="0"/>
              <a:t>Obstructive sleep apnea, chronic obstructive pulmonary disease, lung neoplasms, gastroesophageal reflux disease, thromboembolic disease, coronary artery disease</a:t>
            </a:r>
          </a:p>
          <a:p>
            <a:pPr>
              <a:spcBef>
                <a:spcPts val="3000"/>
              </a:spcBef>
            </a:pPr>
            <a:r>
              <a:rPr lang="en-US" dirty="0"/>
              <a:t>Screening and managing complications</a:t>
            </a:r>
          </a:p>
          <a:p>
            <a:pPr>
              <a:spcBef>
                <a:spcPts val="3000"/>
              </a:spcBef>
            </a:pPr>
            <a:r>
              <a:rPr lang="en-US" dirty="0"/>
              <a:t>Palliative care</a:t>
            </a:r>
          </a:p>
          <a:p>
            <a:pPr>
              <a:spcBef>
                <a:spcPts val="3000"/>
              </a:spcBef>
            </a:pPr>
            <a:r>
              <a:rPr lang="en-US" dirty="0"/>
              <a:t>Hospice care</a:t>
            </a:r>
          </a:p>
        </p:txBody>
      </p:sp>
    </p:spTree>
    <p:extLst>
      <p:ext uri="{BB962C8B-B14F-4D97-AF65-F5344CB8AC3E}">
        <p14:creationId xmlns:p14="http://schemas.microsoft.com/office/powerpoint/2010/main" val="3081706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BE6-D378-48CD-9B37-AAA0FFFB9C85}"/>
              </a:ext>
            </a:extLst>
          </p:cNvPr>
          <p:cNvSpPr>
            <a:spLocks noGrp="1"/>
          </p:cNvSpPr>
          <p:nvPr>
            <p:ph type="title"/>
          </p:nvPr>
        </p:nvSpPr>
        <p:spPr/>
        <p:txBody>
          <a:bodyPr/>
          <a:lstStyle/>
          <a:p>
            <a:r>
              <a:rPr lang="en-US" dirty="0"/>
              <a:t>Treatment Options for ILDs other than IPF</a:t>
            </a:r>
          </a:p>
        </p:txBody>
      </p:sp>
      <p:sp>
        <p:nvSpPr>
          <p:cNvPr id="3" name="Content Placeholder 2">
            <a:extLst>
              <a:ext uri="{FF2B5EF4-FFF2-40B4-BE49-F238E27FC236}">
                <a16:creationId xmlns:a16="http://schemas.microsoft.com/office/drawing/2014/main" id="{D365493C-0915-44D9-B4C5-5DF7788AF8F5}"/>
              </a:ext>
            </a:extLst>
          </p:cNvPr>
          <p:cNvSpPr>
            <a:spLocks noGrp="1"/>
          </p:cNvSpPr>
          <p:nvPr>
            <p:ph idx="1"/>
          </p:nvPr>
        </p:nvSpPr>
        <p:spPr/>
        <p:txBody>
          <a:bodyPr/>
          <a:lstStyle/>
          <a:p>
            <a:pPr>
              <a:spcBef>
                <a:spcPts val="600"/>
              </a:spcBef>
            </a:pPr>
            <a:r>
              <a:rPr lang="en-US" dirty="0"/>
              <a:t>Steroids (prednisone)</a:t>
            </a:r>
            <a:r>
              <a:rPr lang="en-US" dirty="0">
                <a:latin typeface="Calibri" panose="020F0502020204030204" pitchFamily="34" charset="0"/>
              </a:rPr>
              <a:t>‒</a:t>
            </a:r>
            <a:r>
              <a:rPr lang="en-US" dirty="0"/>
              <a:t> often given for any ongoing alveolitis</a:t>
            </a:r>
          </a:p>
          <a:p>
            <a:pPr>
              <a:spcBef>
                <a:spcPts val="2000"/>
              </a:spcBef>
            </a:pPr>
            <a:r>
              <a:rPr lang="en-US" dirty="0"/>
              <a:t>Limited evidence from randomized, controlled clinical trials</a:t>
            </a:r>
          </a:p>
          <a:p>
            <a:pPr>
              <a:spcBef>
                <a:spcPts val="2000"/>
              </a:spcBef>
            </a:pPr>
            <a:r>
              <a:rPr lang="en-US" dirty="0"/>
              <a:t>Balance safety vs potential benefit of treatment</a:t>
            </a:r>
          </a:p>
          <a:p>
            <a:pPr>
              <a:spcBef>
                <a:spcPts val="2000"/>
              </a:spcBef>
            </a:pPr>
            <a:r>
              <a:rPr lang="en-US" dirty="0"/>
              <a:t>Immunosuppressive therapy commonly used</a:t>
            </a:r>
          </a:p>
          <a:p>
            <a:pPr lvl="1">
              <a:spcBef>
                <a:spcPts val="600"/>
              </a:spcBef>
            </a:pPr>
            <a:r>
              <a:rPr lang="en-US" dirty="0"/>
              <a:t>Mycophenolate, cyclophosphamide and azathioprine have been added with variable success in IPF, vasculitis, and other ILDs</a:t>
            </a:r>
          </a:p>
          <a:p>
            <a:pPr lvl="1">
              <a:spcBef>
                <a:spcPts val="1000"/>
              </a:spcBef>
            </a:pPr>
            <a:r>
              <a:rPr lang="en-US" dirty="0"/>
              <a:t>Other agents, including methotrexate, colchicine, penicillamine, cyclosporine, tacrolimus, have been tried but remain unproven</a:t>
            </a:r>
          </a:p>
        </p:txBody>
      </p:sp>
    </p:spTree>
    <p:extLst>
      <p:ext uri="{BB962C8B-B14F-4D97-AF65-F5344CB8AC3E}">
        <p14:creationId xmlns:p14="http://schemas.microsoft.com/office/powerpoint/2010/main" val="2862446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AD149A-230A-4003-A8A4-7092FF7FC4CD}"/>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C63F1465-309A-44D8-A3D4-4973700C8145}"/>
              </a:ext>
            </a:extLst>
          </p:cNvPr>
          <p:cNvSpPr>
            <a:spLocks noGrp="1"/>
          </p:cNvSpPr>
          <p:nvPr>
            <p:ph idx="1"/>
          </p:nvPr>
        </p:nvSpPr>
        <p:spPr/>
        <p:txBody>
          <a:bodyPr anchor="ctr"/>
          <a:lstStyle/>
          <a:p>
            <a:pPr>
              <a:spcBef>
                <a:spcPts val="3600"/>
              </a:spcBef>
            </a:pPr>
            <a:r>
              <a:rPr lang="en-US" dirty="0"/>
              <a:t>Important to differentiate IPF from other ILDs</a:t>
            </a:r>
          </a:p>
          <a:p>
            <a:pPr>
              <a:spcBef>
                <a:spcPts val="3600"/>
              </a:spcBef>
            </a:pPr>
            <a:r>
              <a:rPr lang="en-US" dirty="0"/>
              <a:t>If evidence of inflammation </a:t>
            </a:r>
            <a:r>
              <a:rPr lang="en-US" dirty="0">
                <a:sym typeface="Wingdings" panose="05000000000000000000" pitchFamily="2" charset="2"/>
              </a:rPr>
              <a:t></a:t>
            </a:r>
            <a:r>
              <a:rPr lang="en-US" dirty="0"/>
              <a:t> steroids, other </a:t>
            </a:r>
            <a:r>
              <a:rPr lang="en-US" dirty="0" err="1"/>
              <a:t>immunosuppressives</a:t>
            </a:r>
            <a:br>
              <a:rPr lang="en-US" dirty="0"/>
            </a:br>
            <a:r>
              <a:rPr lang="en-US" dirty="0"/>
              <a:t>(eg, mycophenolate)</a:t>
            </a:r>
          </a:p>
          <a:p>
            <a:pPr>
              <a:spcBef>
                <a:spcPts val="3600"/>
              </a:spcBef>
            </a:pPr>
            <a:r>
              <a:rPr lang="en-US" dirty="0"/>
              <a:t>Close monitoring for safety, tolerability and response</a:t>
            </a:r>
          </a:p>
          <a:p>
            <a:pPr>
              <a:spcBef>
                <a:spcPts val="3600"/>
              </a:spcBef>
            </a:pPr>
            <a:r>
              <a:rPr lang="en-US" dirty="0"/>
              <a:t>Balance safety versus benefit</a:t>
            </a:r>
          </a:p>
        </p:txBody>
      </p:sp>
    </p:spTree>
    <p:extLst>
      <p:ext uri="{BB962C8B-B14F-4D97-AF65-F5344CB8AC3E}">
        <p14:creationId xmlns:p14="http://schemas.microsoft.com/office/powerpoint/2010/main" val="123304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06C2-F292-42A8-BFA5-8FCB9FC3F25E}"/>
              </a:ext>
            </a:extLst>
          </p:cNvPr>
          <p:cNvSpPr>
            <a:spLocks noGrp="1"/>
          </p:cNvSpPr>
          <p:nvPr>
            <p:ph type="title"/>
          </p:nvPr>
        </p:nvSpPr>
        <p:spPr/>
        <p:txBody>
          <a:bodyPr/>
          <a:lstStyle/>
          <a:p>
            <a:r>
              <a:rPr lang="en-US" dirty="0"/>
              <a:t>Another Way to Categorize ILD</a:t>
            </a:r>
            <a:r>
              <a:rPr lang="en-US" sz="2500" b="0" i="1" dirty="0"/>
              <a:t> (</a:t>
            </a:r>
            <a:r>
              <a:rPr lang="en-US" sz="2500" b="0" i="1" dirty="0" err="1"/>
              <a:t>cont</a:t>
            </a:r>
            <a:r>
              <a:rPr lang="en-US" sz="2500" b="0" i="1" dirty="0"/>
              <a:t>)</a:t>
            </a:r>
          </a:p>
        </p:txBody>
      </p:sp>
      <p:graphicFrame>
        <p:nvGraphicFramePr>
          <p:cNvPr id="5" name="Table 4">
            <a:extLst>
              <a:ext uri="{FF2B5EF4-FFF2-40B4-BE49-F238E27FC236}">
                <a16:creationId xmlns:a16="http://schemas.microsoft.com/office/drawing/2014/main" id="{929DB466-7FBA-4406-9EF9-897213376A24}"/>
              </a:ext>
            </a:extLst>
          </p:cNvPr>
          <p:cNvGraphicFramePr>
            <a:graphicFrameLocks noGrp="1"/>
          </p:cNvGraphicFramePr>
          <p:nvPr>
            <p:extLst>
              <p:ext uri="{D42A27DB-BD31-4B8C-83A1-F6EECF244321}">
                <p14:modId xmlns:p14="http://schemas.microsoft.com/office/powerpoint/2010/main" val="3157303236"/>
              </p:ext>
            </p:extLst>
          </p:nvPr>
        </p:nvGraphicFramePr>
        <p:xfrm>
          <a:off x="1981200" y="1072949"/>
          <a:ext cx="8229600" cy="4753688"/>
        </p:xfrm>
        <a:graphic>
          <a:graphicData uri="http://schemas.openxmlformats.org/drawingml/2006/table">
            <a:tbl>
              <a:tblPr/>
              <a:tblGrid>
                <a:gridCol w="16002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2004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Category</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28575"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Diseases</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ＭＳ Ｐゴシック" pitchFamily="34" charset="-128"/>
                        </a:rPr>
                        <a:t>Sub-categories/examples</a:t>
                      </a:r>
                      <a:endPar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12806" marR="12806" marT="3766" marB="0" anchor="ctr" horzOverflow="overflow">
                    <a:lnL w="635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241321">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Idiopathic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Idiopathic Interstitial Pneumonias (IIPs)</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IPF</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NSIP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Unclassifiable</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COP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RB-ILD</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LIP</a:t>
                      </a:r>
                    </a:p>
                    <a:p>
                      <a:pPr marL="45720" marR="0" lvl="0" indent="0" algn="l" defTabSz="914400" rtl="0" eaLnBrk="1" fontAlgn="base" latinLnBrk="0" hangingPunct="1">
                        <a:lnSpc>
                          <a:spcPct val="90000"/>
                        </a:lnSpc>
                        <a:spcBef>
                          <a:spcPts val="2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PPFE</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1"/>
                  </a:ext>
                </a:extLst>
              </a:tr>
              <a:tr h="1681307">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Sarcoidosis </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Amyloidosis</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Lymphangioleiomyomatosis</a:t>
                      </a: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PLCH, Eosinophilic pneumonia</a:t>
                      </a:r>
                    </a:p>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Neurofibromatosis, DAH</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vMerge="1">
                  <a:txBody>
                    <a:bodyPr/>
                    <a:lstStyle/>
                    <a:p>
                      <a:endParaRPr lang="en-US"/>
                    </a:p>
                  </a:txBody>
                  <a:tcPr/>
                </a:tc>
                <a:extLst>
                  <a:ext uri="{0D108BD9-81ED-4DB2-BD59-A6C34878D82A}">
                    <a16:rowId xmlns:a16="http://schemas.microsoft.com/office/drawing/2014/main" val="10002"/>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Immunologic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Connective Tissue Disorders</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endPar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3"/>
                  </a:ext>
                </a:extLst>
              </a:tr>
              <a:tr h="228600">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Inhalational</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Organic: Chronic hypersensitivity pneumonitis </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Bird fanciers disease, Farmer</a:t>
                      </a:r>
                      <a:r>
                        <a:rPr kumimoji="0" lang="ja-JP"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r>
                        <a:rPr kumimoji="0" lang="en-US" altLang="ja-JP"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 lung</a:t>
                      </a:r>
                      <a:endPar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Inorganic</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Asbestosis, Silicosis</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5"/>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Iatrogenic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Antiarrhythmics Antimicrobials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Chemotherapy agents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Radiation </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endPar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6"/>
                  </a:ext>
                </a:extLst>
              </a:tr>
              <a:tr h="228600">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Infectious</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Viral</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CMV, influenza</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7"/>
                  </a:ext>
                </a:extLst>
              </a:tr>
              <a:tr h="228600">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Fungal</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Pneumocystis carinii</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8"/>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Chronic CHF</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200"/>
                        </a:spcAft>
                        <a:buClrTx/>
                        <a:buSzTx/>
                        <a:buFontTx/>
                        <a:buNone/>
                        <a:tabLst/>
                      </a:pPr>
                      <a:endParaRPr kumimoji="0" lang="en-US" altLang="en-US" sz="1400" b="0" i="0" u="none" strike="noStrike" cap="none" normalizeH="0" baseline="0" dirty="0">
                        <a:ln>
                          <a:noFill/>
                        </a:ln>
                        <a:solidFill>
                          <a:schemeClr val="tx1"/>
                        </a:solidFill>
                        <a:effectLst/>
                        <a:latin typeface="Calibri" pitchFamily="34" charset="0"/>
                        <a:ea typeface="ＭＳ Ｐゴシック" pitchFamily="34" charset="-128"/>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itchFamily="34" charset="0"/>
                        <a:ea typeface="ＭＳ Ｐゴシック" pitchFamily="34" charset="-128"/>
                      </a:endParaRP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9"/>
                  </a:ext>
                </a:extLst>
              </a:tr>
              <a:tr h="2286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Neoplastic</a:t>
                      </a:r>
                    </a:p>
                  </a:txBody>
                  <a:tcPr marL="12806" marR="12806" marT="3766" marB="0" horzOverflow="overflow">
                    <a:lnL w="28575"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Lymphangitic carcinomatosis</a:t>
                      </a:r>
                    </a:p>
                    <a:p>
                      <a:pPr marL="45720" marR="0" lvl="0" indent="0" algn="l" defTabSz="914400" rtl="0" eaLnBrk="1" fontAlgn="base" latinLnBrk="0" hangingPunct="1">
                        <a:lnSpc>
                          <a:spcPct val="90000"/>
                        </a:lnSpc>
                        <a:spcBef>
                          <a:spcPct val="0"/>
                        </a:spcBef>
                        <a:spcAft>
                          <a:spcPts val="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Bronchoalveolar carcinoma</a:t>
                      </a:r>
                    </a:p>
                  </a:txBody>
                  <a:tcPr marL="12806" marR="12806" marT="3766" marB="0"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45720" marR="0" lvl="0" indent="0" algn="l" defTabSz="914400" rtl="0" eaLnBrk="1" fontAlgn="base" latinLnBrk="0" hangingPunct="1">
                        <a:lnSpc>
                          <a:spcPct val="90000"/>
                        </a:lnSpc>
                        <a:spcBef>
                          <a:spcPct val="0"/>
                        </a:spcBef>
                        <a:spcAft>
                          <a:spcPts val="1000"/>
                        </a:spcAft>
                        <a:buClrTx/>
                        <a:buSzTx/>
                        <a:buFontTx/>
                        <a:buNone/>
                        <a:tabLst/>
                      </a:pPr>
                      <a:r>
                        <a:rPr kumimoji="0" lang="en-US" alt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txBody>
                  <a:tcPr marL="12806" marR="12806" marT="3766" marB="0" horzOverflow="overflow">
                    <a:lnL w="6350" cap="flat" cmpd="sng" algn="ctr">
                      <a:solidFill>
                        <a:schemeClr val="bg1">
                          <a:lumMod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89869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D275D-B554-40FD-9838-28112270DACE}"/>
              </a:ext>
            </a:extLst>
          </p:cNvPr>
          <p:cNvSpPr>
            <a:spLocks noGrp="1"/>
          </p:cNvSpPr>
          <p:nvPr>
            <p:ph type="title"/>
          </p:nvPr>
        </p:nvSpPr>
        <p:spPr/>
        <p:txBody>
          <a:bodyPr/>
          <a:lstStyle/>
          <a:p>
            <a:r>
              <a:rPr lang="en-US" dirty="0"/>
              <a:t>Treatment</a:t>
            </a:r>
          </a:p>
        </p:txBody>
      </p:sp>
      <p:sp>
        <p:nvSpPr>
          <p:cNvPr id="6" name="Text Placeholder 5">
            <a:extLst>
              <a:ext uri="{FF2B5EF4-FFF2-40B4-BE49-F238E27FC236}">
                <a16:creationId xmlns:a16="http://schemas.microsoft.com/office/drawing/2014/main" id="{B11017EA-495D-45B9-8152-DE83C1002C1C}"/>
              </a:ext>
            </a:extLst>
          </p:cNvPr>
          <p:cNvSpPr>
            <a:spLocks noGrp="1"/>
          </p:cNvSpPr>
          <p:nvPr>
            <p:ph type="body" idx="1"/>
          </p:nvPr>
        </p:nvSpPr>
        <p:spPr/>
        <p:txBody>
          <a:bodyPr/>
          <a:lstStyle/>
          <a:p>
            <a:r>
              <a:rPr lang="en-US" dirty="0"/>
              <a:t>Part A</a:t>
            </a:r>
          </a:p>
        </p:txBody>
      </p:sp>
    </p:spTree>
    <p:extLst>
      <p:ext uri="{BB962C8B-B14F-4D97-AF65-F5344CB8AC3E}">
        <p14:creationId xmlns:p14="http://schemas.microsoft.com/office/powerpoint/2010/main" val="3291383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77F77-8015-4672-B81A-740114FDFEAD}"/>
              </a:ext>
            </a:extLst>
          </p:cNvPr>
          <p:cNvSpPr>
            <a:spLocks noGrp="1"/>
          </p:cNvSpPr>
          <p:nvPr>
            <p:ph type="title"/>
          </p:nvPr>
        </p:nvSpPr>
        <p:spPr/>
        <p:txBody>
          <a:bodyPr/>
          <a:lstStyle/>
          <a:p>
            <a:r>
              <a:rPr lang="en-US" dirty="0"/>
              <a:t>Treatment Options for ILDs Other Than IPF</a:t>
            </a:r>
          </a:p>
        </p:txBody>
      </p:sp>
      <p:sp>
        <p:nvSpPr>
          <p:cNvPr id="5" name="Content Placeholder 4">
            <a:extLst>
              <a:ext uri="{FF2B5EF4-FFF2-40B4-BE49-F238E27FC236}">
                <a16:creationId xmlns:a16="http://schemas.microsoft.com/office/drawing/2014/main" id="{8C6CEDF2-5F89-4AB8-AC74-C6512D528CBB}"/>
              </a:ext>
            </a:extLst>
          </p:cNvPr>
          <p:cNvSpPr>
            <a:spLocks noGrp="1"/>
          </p:cNvSpPr>
          <p:nvPr>
            <p:ph idx="1"/>
          </p:nvPr>
        </p:nvSpPr>
        <p:spPr/>
        <p:txBody>
          <a:bodyPr/>
          <a:lstStyle/>
          <a:p>
            <a:pPr>
              <a:spcBef>
                <a:spcPts val="600"/>
              </a:spcBef>
            </a:pPr>
            <a:r>
              <a:rPr lang="en-US" dirty="0"/>
              <a:t>If inflammation is present </a:t>
            </a:r>
            <a:r>
              <a:rPr lang="en-US" dirty="0">
                <a:sym typeface="Wingdings" panose="05000000000000000000" pitchFamily="2" charset="2"/>
              </a:rPr>
              <a:t></a:t>
            </a:r>
            <a:r>
              <a:rPr lang="en-US" dirty="0"/>
              <a:t> steroids + immunosuppressive therapy</a:t>
            </a:r>
          </a:p>
          <a:p>
            <a:pPr lvl="1">
              <a:spcBef>
                <a:spcPts val="600"/>
              </a:spcBef>
            </a:pPr>
            <a:r>
              <a:rPr lang="en-US" dirty="0"/>
              <a:t>Mycophenolate, cyclophosphamide, azathioprine</a:t>
            </a:r>
          </a:p>
          <a:p>
            <a:pPr lvl="1">
              <a:spcBef>
                <a:spcPts val="600"/>
              </a:spcBef>
            </a:pPr>
            <a:r>
              <a:rPr lang="en-US" dirty="0"/>
              <a:t>Other agents, including methotrexate, colchicine, penicillamine, cyclosporine, tacrolimus, have been tried but remain unproven</a:t>
            </a:r>
          </a:p>
          <a:p>
            <a:pPr>
              <a:spcBef>
                <a:spcPts val="3600"/>
              </a:spcBef>
            </a:pPr>
            <a:r>
              <a:rPr lang="en-US" dirty="0"/>
              <a:t>Balance safety vs potential benefit of treatment</a:t>
            </a:r>
          </a:p>
          <a:p>
            <a:pPr lvl="1">
              <a:spcBef>
                <a:spcPts val="600"/>
              </a:spcBef>
            </a:pPr>
            <a:r>
              <a:rPr lang="en-US" dirty="0"/>
              <a:t>Close monitoring essential</a:t>
            </a:r>
          </a:p>
          <a:p>
            <a:pPr>
              <a:spcBef>
                <a:spcPts val="3600"/>
              </a:spcBef>
            </a:pPr>
            <a:r>
              <a:rPr lang="en-US" dirty="0"/>
              <a:t>Limited evidence from randomized, controlled clinical trials</a:t>
            </a:r>
          </a:p>
          <a:p>
            <a:pPr>
              <a:spcBef>
                <a:spcPts val="600"/>
              </a:spcBef>
            </a:pPr>
            <a:endParaRPr lang="en-US" dirty="0"/>
          </a:p>
        </p:txBody>
      </p:sp>
    </p:spTree>
    <p:extLst>
      <p:ext uri="{BB962C8B-B14F-4D97-AF65-F5344CB8AC3E}">
        <p14:creationId xmlns:p14="http://schemas.microsoft.com/office/powerpoint/2010/main" val="2917243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7C20-0C67-451B-AC5B-6152F59E2FA4}"/>
              </a:ext>
            </a:extLst>
          </p:cNvPr>
          <p:cNvSpPr>
            <a:spLocks noGrp="1"/>
          </p:cNvSpPr>
          <p:nvPr>
            <p:ph type="title"/>
          </p:nvPr>
        </p:nvSpPr>
        <p:spPr/>
        <p:txBody>
          <a:bodyPr>
            <a:noAutofit/>
          </a:bodyPr>
          <a:lstStyle/>
          <a:p>
            <a:r>
              <a:rPr lang="en-US" dirty="0"/>
              <a:t>High-Dose Acetylcysteine in Idiopathic Pulmonary Fibrosis</a:t>
            </a:r>
          </a:p>
        </p:txBody>
      </p:sp>
      <p:sp>
        <p:nvSpPr>
          <p:cNvPr id="4" name="Text Placeholder 3">
            <a:extLst>
              <a:ext uri="{FF2B5EF4-FFF2-40B4-BE49-F238E27FC236}">
                <a16:creationId xmlns:a16="http://schemas.microsoft.com/office/drawing/2014/main" id="{A9D660C4-88DF-4E6D-8E35-39D69ADFBB56}"/>
              </a:ext>
            </a:extLst>
          </p:cNvPr>
          <p:cNvSpPr>
            <a:spLocks noGrp="1"/>
          </p:cNvSpPr>
          <p:nvPr>
            <p:ph type="body" sz="quarter" idx="10"/>
          </p:nvPr>
        </p:nvSpPr>
        <p:spPr/>
        <p:txBody>
          <a:bodyPr/>
          <a:lstStyle/>
          <a:p>
            <a:r>
              <a:rPr lang="en-US" dirty="0" err="1"/>
              <a:t>Demedts</a:t>
            </a:r>
            <a:r>
              <a:rPr lang="en-US" dirty="0"/>
              <a:t> M, et al. </a:t>
            </a:r>
            <a:r>
              <a:rPr lang="en-US" i="1" dirty="0"/>
              <a:t>N </a:t>
            </a:r>
            <a:r>
              <a:rPr lang="en-US" i="1" dirty="0" err="1"/>
              <a:t>Engl</a:t>
            </a:r>
            <a:r>
              <a:rPr lang="en-US" i="1" dirty="0"/>
              <a:t> J Med.</a:t>
            </a:r>
            <a:r>
              <a:rPr lang="en-US" dirty="0"/>
              <a:t> 2005;353(21):2229-2242.</a:t>
            </a:r>
          </a:p>
        </p:txBody>
      </p:sp>
      <p:pic>
        <p:nvPicPr>
          <p:cNvPr id="8" name="Picture 3">
            <a:extLst>
              <a:ext uri="{FF2B5EF4-FFF2-40B4-BE49-F238E27FC236}">
                <a16:creationId xmlns:a16="http://schemas.microsoft.com/office/drawing/2014/main" id="{6D3BB4B2-F4A0-49CE-96C9-CBAED9CDE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5" t="6227" r="1699" b="51246"/>
          <a:stretch/>
        </p:blipFill>
        <p:spPr bwMode="auto">
          <a:xfrm>
            <a:off x="5125156" y="1318051"/>
            <a:ext cx="6800837" cy="4335037"/>
          </a:xfrm>
          <a:prstGeom prst="rect">
            <a:avLst/>
          </a:prstGeom>
          <a:noFill/>
          <a:ln w="12700">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2F33FBA7-3BE4-4474-9420-9FEB1429A6D1}"/>
              </a:ext>
            </a:extLst>
          </p:cNvPr>
          <p:cNvSpPr>
            <a:spLocks noGrp="1"/>
          </p:cNvSpPr>
          <p:nvPr>
            <p:ph idx="1"/>
          </p:nvPr>
        </p:nvSpPr>
        <p:spPr>
          <a:xfrm>
            <a:off x="265971" y="1342498"/>
            <a:ext cx="4837056" cy="4310158"/>
          </a:xfrm>
        </p:spPr>
        <p:txBody>
          <a:bodyPr anchor="ctr"/>
          <a:lstStyle/>
          <a:p>
            <a:pPr marL="0" indent="0">
              <a:buNone/>
            </a:pPr>
            <a:r>
              <a:rPr lang="en-US" sz="3600" dirty="0"/>
              <a:t>IFIGENIA Study</a:t>
            </a:r>
          </a:p>
        </p:txBody>
      </p:sp>
    </p:spTree>
    <p:extLst>
      <p:ext uri="{BB962C8B-B14F-4D97-AF65-F5344CB8AC3E}">
        <p14:creationId xmlns:p14="http://schemas.microsoft.com/office/powerpoint/2010/main" val="3500525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1EC9-3407-4E6A-B6C1-0B9F940ADD87}"/>
              </a:ext>
            </a:extLst>
          </p:cNvPr>
          <p:cNvSpPr>
            <a:spLocks noGrp="1"/>
          </p:cNvSpPr>
          <p:nvPr>
            <p:ph type="title"/>
          </p:nvPr>
        </p:nvSpPr>
        <p:spPr/>
        <p:txBody>
          <a:bodyPr>
            <a:normAutofit fontScale="90000"/>
          </a:bodyPr>
          <a:lstStyle/>
          <a:p>
            <a:r>
              <a:rPr lang="en-US" dirty="0"/>
              <a:t>Prednisone, Azathioprine, and </a:t>
            </a:r>
            <a:r>
              <a:rPr lang="en-US" i="1" dirty="0"/>
              <a:t>N-</a:t>
            </a:r>
            <a:r>
              <a:rPr lang="en-US" dirty="0"/>
              <a:t>Acetylcysteine for IPF: PANTHER-IPF Study</a:t>
            </a:r>
          </a:p>
        </p:txBody>
      </p:sp>
      <p:sp>
        <p:nvSpPr>
          <p:cNvPr id="4" name="Text Placeholder 3">
            <a:extLst>
              <a:ext uri="{FF2B5EF4-FFF2-40B4-BE49-F238E27FC236}">
                <a16:creationId xmlns:a16="http://schemas.microsoft.com/office/drawing/2014/main" id="{D094EBE7-E1AC-447B-B61A-89C14CA602E8}"/>
              </a:ext>
            </a:extLst>
          </p:cNvPr>
          <p:cNvSpPr>
            <a:spLocks noGrp="1"/>
          </p:cNvSpPr>
          <p:nvPr>
            <p:ph type="body" sz="quarter" idx="10"/>
          </p:nvPr>
        </p:nvSpPr>
        <p:spPr/>
        <p:txBody>
          <a:bodyPr/>
          <a:lstStyle/>
          <a:p>
            <a:r>
              <a:rPr lang="en-US" dirty="0"/>
              <a:t>Raghu G, et al. </a:t>
            </a:r>
            <a:r>
              <a:rPr lang="en-US" i="1" dirty="0"/>
              <a:t>N </a:t>
            </a:r>
            <a:r>
              <a:rPr lang="en-US" i="1" dirty="0" err="1"/>
              <a:t>Engl</a:t>
            </a:r>
            <a:r>
              <a:rPr lang="en-US" i="1" dirty="0"/>
              <a:t> J Med.</a:t>
            </a:r>
            <a:r>
              <a:rPr lang="en-US" dirty="0"/>
              <a:t> 2012;366(21):1968-1977.</a:t>
            </a:r>
          </a:p>
        </p:txBody>
      </p:sp>
      <p:sp>
        <p:nvSpPr>
          <p:cNvPr id="5" name="Text Placeholder 4">
            <a:extLst>
              <a:ext uri="{FF2B5EF4-FFF2-40B4-BE49-F238E27FC236}">
                <a16:creationId xmlns:a16="http://schemas.microsoft.com/office/drawing/2014/main" id="{B4E3C0E7-105A-49B2-87A9-BEE4A63943CB}"/>
              </a:ext>
            </a:extLst>
          </p:cNvPr>
          <p:cNvSpPr>
            <a:spLocks noGrp="1"/>
          </p:cNvSpPr>
          <p:nvPr>
            <p:ph type="body" sz="quarter" idx="11"/>
          </p:nvPr>
        </p:nvSpPr>
        <p:spPr/>
        <p:txBody>
          <a:bodyPr/>
          <a:lstStyle/>
          <a:p>
            <a:r>
              <a:rPr lang="en-US" dirty="0"/>
              <a:t>NAC, </a:t>
            </a:r>
            <a:r>
              <a:rPr lang="en-US" i="1" dirty="0"/>
              <a:t>N-</a:t>
            </a:r>
            <a:r>
              <a:rPr lang="en-US" dirty="0"/>
              <a:t>acetylcysteine or acetylcysteine.</a:t>
            </a:r>
          </a:p>
        </p:txBody>
      </p:sp>
      <p:pic>
        <p:nvPicPr>
          <p:cNvPr id="10" name="Content Placeholder 9">
            <a:extLst>
              <a:ext uri="{FF2B5EF4-FFF2-40B4-BE49-F238E27FC236}">
                <a16:creationId xmlns:a16="http://schemas.microsoft.com/office/drawing/2014/main" id="{B448B2AC-37A3-4FFB-BA2D-57E68CA2459A}"/>
              </a:ext>
            </a:extLst>
          </p:cNvPr>
          <p:cNvPicPr>
            <a:picLocks noGrp="1" noChangeAspect="1"/>
          </p:cNvPicPr>
          <p:nvPr>
            <p:ph idx="1"/>
          </p:nvPr>
        </p:nvPicPr>
        <p:blipFill>
          <a:blip r:embed="rId3"/>
          <a:stretch>
            <a:fillRect/>
          </a:stretch>
        </p:blipFill>
        <p:spPr>
          <a:xfrm>
            <a:off x="1230312" y="2531269"/>
            <a:ext cx="9753600" cy="1933575"/>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9855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DBCF-8CBE-479F-A1D1-EF2B766E74F6}"/>
              </a:ext>
            </a:extLst>
          </p:cNvPr>
          <p:cNvSpPr>
            <a:spLocks noGrp="1"/>
          </p:cNvSpPr>
          <p:nvPr>
            <p:ph type="title"/>
          </p:nvPr>
        </p:nvSpPr>
        <p:spPr/>
        <p:txBody>
          <a:bodyPr>
            <a:noAutofit/>
          </a:bodyPr>
          <a:lstStyle/>
          <a:p>
            <a:r>
              <a:rPr lang="en-US" dirty="0"/>
              <a:t>Prednisone, Azathioprine, and </a:t>
            </a:r>
            <a:r>
              <a:rPr lang="en-US" i="1" dirty="0"/>
              <a:t>N-</a:t>
            </a:r>
            <a:r>
              <a:rPr lang="en-US" dirty="0"/>
              <a:t>Acetylcysteine for IPF (PANTHER-IPF): Harm and No Benefit</a:t>
            </a:r>
          </a:p>
        </p:txBody>
      </p:sp>
      <p:sp>
        <p:nvSpPr>
          <p:cNvPr id="4" name="Text Placeholder 3">
            <a:extLst>
              <a:ext uri="{FF2B5EF4-FFF2-40B4-BE49-F238E27FC236}">
                <a16:creationId xmlns:a16="http://schemas.microsoft.com/office/drawing/2014/main" id="{DA56D4CA-F05D-4687-BD0F-63A86A866C5E}"/>
              </a:ext>
            </a:extLst>
          </p:cNvPr>
          <p:cNvSpPr>
            <a:spLocks noGrp="1"/>
          </p:cNvSpPr>
          <p:nvPr>
            <p:ph type="body" sz="quarter" idx="10"/>
          </p:nvPr>
        </p:nvSpPr>
        <p:spPr/>
        <p:txBody>
          <a:bodyPr/>
          <a:lstStyle/>
          <a:p>
            <a:r>
              <a:rPr lang="en-US" dirty="0"/>
              <a:t>Raghu G, et al. </a:t>
            </a:r>
            <a:r>
              <a:rPr lang="en-US" i="1" dirty="0"/>
              <a:t>N </a:t>
            </a:r>
            <a:r>
              <a:rPr lang="en-US" i="1" dirty="0" err="1"/>
              <a:t>Engl</a:t>
            </a:r>
            <a:r>
              <a:rPr lang="en-US" i="1" dirty="0"/>
              <a:t> J Med.</a:t>
            </a:r>
            <a:r>
              <a:rPr lang="en-US" dirty="0"/>
              <a:t> 2012;366(21):1968-1977.</a:t>
            </a:r>
          </a:p>
        </p:txBody>
      </p:sp>
      <p:pic>
        <p:nvPicPr>
          <p:cNvPr id="7" name="Immagine 6">
            <a:extLst>
              <a:ext uri="{FF2B5EF4-FFF2-40B4-BE49-F238E27FC236}">
                <a16:creationId xmlns:a16="http://schemas.microsoft.com/office/drawing/2014/main" id="{D3D15142-B0D4-4F89-8CA3-95AA001162F4}"/>
              </a:ext>
            </a:extLst>
          </p:cNvPr>
          <p:cNvPicPr>
            <a:picLocks noChangeAspect="1"/>
          </p:cNvPicPr>
          <p:nvPr/>
        </p:nvPicPr>
        <p:blipFill rotWithShape="1">
          <a:blip r:embed="rId3">
            <a:extLst>
              <a:ext uri="{28A0092B-C50C-407E-A947-70E740481C1C}">
                <a14:useLocalDpi xmlns:a14="http://schemas.microsoft.com/office/drawing/2010/main" val="0"/>
              </a:ext>
            </a:extLst>
          </a:blip>
          <a:srcRect l="3171" t="1440" r="4986" b="3320"/>
          <a:stretch/>
        </p:blipFill>
        <p:spPr bwMode="auto">
          <a:xfrm>
            <a:off x="3160890" y="1321646"/>
            <a:ext cx="5779574" cy="443304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 name="CasellaDiTesto 14">
            <a:extLst>
              <a:ext uri="{FF2B5EF4-FFF2-40B4-BE49-F238E27FC236}">
                <a16:creationId xmlns:a16="http://schemas.microsoft.com/office/drawing/2014/main" id="{EF55374D-72DE-48A4-95A4-D9E096C858ED}"/>
              </a:ext>
            </a:extLst>
          </p:cNvPr>
          <p:cNvSpPr txBox="1">
            <a:spLocks noChangeArrowheads="1"/>
          </p:cNvSpPr>
          <p:nvPr/>
        </p:nvSpPr>
        <p:spPr bwMode="auto">
          <a:xfrm>
            <a:off x="7742251" y="3562244"/>
            <a:ext cx="1396934" cy="33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i="1" dirty="0">
                <a:solidFill>
                  <a:srgbClr val="000000"/>
                </a:solidFill>
                <a:latin typeface="Arial" panose="020B0604020202020204" pitchFamily="34" charset="0"/>
              </a:rPr>
              <a:t>P</a:t>
            </a:r>
            <a:r>
              <a:rPr lang="en-US" altLang="en-US" sz="1400">
                <a:solidFill>
                  <a:srgbClr val="000000"/>
                </a:solidFill>
                <a:latin typeface="Arial" panose="020B0604020202020204" pitchFamily="34" charset="0"/>
              </a:rPr>
              <a:t>=0.001</a:t>
            </a:r>
            <a:endParaRPr lang="en-US" altLang="en-US"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15704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961-7208-4A13-A771-3CBE98A84963}"/>
              </a:ext>
            </a:extLst>
          </p:cNvPr>
          <p:cNvSpPr>
            <a:spLocks noGrp="1"/>
          </p:cNvSpPr>
          <p:nvPr>
            <p:ph type="title"/>
          </p:nvPr>
        </p:nvSpPr>
        <p:spPr/>
        <p:txBody>
          <a:bodyPr/>
          <a:lstStyle/>
          <a:p>
            <a:r>
              <a:rPr lang="en-US" dirty="0"/>
              <a:t>Acetylcysteine in IPF: No Preservation of FVC</a:t>
            </a:r>
          </a:p>
        </p:txBody>
      </p:sp>
      <p:sp>
        <p:nvSpPr>
          <p:cNvPr id="3" name="Content Placeholder 2">
            <a:extLst>
              <a:ext uri="{FF2B5EF4-FFF2-40B4-BE49-F238E27FC236}">
                <a16:creationId xmlns:a16="http://schemas.microsoft.com/office/drawing/2014/main" id="{8D920E80-C64F-4253-89E1-B28BA2841EED}"/>
              </a:ext>
            </a:extLst>
          </p:cNvPr>
          <p:cNvSpPr>
            <a:spLocks noGrp="1"/>
          </p:cNvSpPr>
          <p:nvPr>
            <p:ph idx="1"/>
          </p:nvPr>
        </p:nvSpPr>
        <p:spPr>
          <a:xfrm>
            <a:off x="265970" y="1342498"/>
            <a:ext cx="5344608" cy="4310158"/>
          </a:xfrm>
        </p:spPr>
        <p:txBody>
          <a:bodyPr anchor="ctr"/>
          <a:lstStyle/>
          <a:p>
            <a:pPr marL="0" indent="0">
              <a:buNone/>
            </a:pPr>
            <a:r>
              <a:rPr lang="en-US" sz="3600" dirty="0"/>
              <a:t>PANTHER-IPF 2-Arm Study</a:t>
            </a:r>
          </a:p>
        </p:txBody>
      </p:sp>
      <p:sp>
        <p:nvSpPr>
          <p:cNvPr id="4" name="Text Placeholder 3">
            <a:extLst>
              <a:ext uri="{FF2B5EF4-FFF2-40B4-BE49-F238E27FC236}">
                <a16:creationId xmlns:a16="http://schemas.microsoft.com/office/drawing/2014/main" id="{C482383F-07B0-46D8-A846-4AD384B9230F}"/>
              </a:ext>
            </a:extLst>
          </p:cNvPr>
          <p:cNvSpPr>
            <a:spLocks noGrp="1"/>
          </p:cNvSpPr>
          <p:nvPr>
            <p:ph type="body" sz="quarter" idx="10"/>
          </p:nvPr>
        </p:nvSpPr>
        <p:spPr/>
        <p:txBody>
          <a:bodyPr/>
          <a:lstStyle/>
          <a:p>
            <a:r>
              <a:rPr lang="en-US" dirty="0"/>
              <a:t>Martinez FJ, et al. </a:t>
            </a:r>
            <a:r>
              <a:rPr lang="en-US" i="1" dirty="0"/>
              <a:t>N </a:t>
            </a:r>
            <a:r>
              <a:rPr lang="en-US" i="1" dirty="0" err="1"/>
              <a:t>Engl</a:t>
            </a:r>
            <a:r>
              <a:rPr lang="en-US" i="1" dirty="0"/>
              <a:t> J Med.</a:t>
            </a:r>
            <a:r>
              <a:rPr lang="en-US" dirty="0"/>
              <a:t> 2014;370(22):2093-2101.</a:t>
            </a:r>
          </a:p>
        </p:txBody>
      </p:sp>
      <p:sp>
        <p:nvSpPr>
          <p:cNvPr id="5" name="Text Placeholder 4">
            <a:extLst>
              <a:ext uri="{FF2B5EF4-FFF2-40B4-BE49-F238E27FC236}">
                <a16:creationId xmlns:a16="http://schemas.microsoft.com/office/drawing/2014/main" id="{700FE3CD-C49F-45C0-9EF7-B18CB71FC8AA}"/>
              </a:ext>
            </a:extLst>
          </p:cNvPr>
          <p:cNvSpPr>
            <a:spLocks noGrp="1"/>
          </p:cNvSpPr>
          <p:nvPr>
            <p:ph type="body" sz="quarter" idx="11"/>
          </p:nvPr>
        </p:nvSpPr>
        <p:spPr/>
        <p:txBody>
          <a:bodyPr/>
          <a:lstStyle/>
          <a:p>
            <a:r>
              <a:rPr lang="en-US" dirty="0"/>
              <a:t>FVC, forced vital capacity.</a:t>
            </a:r>
          </a:p>
        </p:txBody>
      </p:sp>
      <p:pic>
        <p:nvPicPr>
          <p:cNvPr id="6" name="Picture 2">
            <a:extLst>
              <a:ext uri="{FF2B5EF4-FFF2-40B4-BE49-F238E27FC236}">
                <a16:creationId xmlns:a16="http://schemas.microsoft.com/office/drawing/2014/main" id="{D1A4E163-9076-44A9-A418-15D57FC46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31"/>
          <a:stretch>
            <a:fillRect/>
          </a:stretch>
        </p:blipFill>
        <p:spPr bwMode="auto">
          <a:xfrm>
            <a:off x="6128029" y="1470026"/>
            <a:ext cx="3959225" cy="418306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C68D240-A33A-4D0F-B1CB-8DB4AE4A35B9}"/>
              </a:ext>
            </a:extLst>
          </p:cNvPr>
          <p:cNvSpPr/>
          <p:nvPr/>
        </p:nvSpPr>
        <p:spPr>
          <a:xfrm>
            <a:off x="6820525" y="1069916"/>
            <a:ext cx="2574231" cy="400110"/>
          </a:xfrm>
          <a:prstGeom prst="rect">
            <a:avLst/>
          </a:prstGeom>
        </p:spPr>
        <p:txBody>
          <a:bodyPr wrap="none">
            <a:spAutoFit/>
          </a:bodyPr>
          <a:lstStyle/>
          <a:p>
            <a:r>
              <a:rPr lang="en-US" altLang="en-US" sz="2000" b="1" dirty="0"/>
              <a:t>Primary Endpoint: FVC</a:t>
            </a:r>
            <a:endParaRPr lang="en-US" sz="2000" b="1" dirty="0"/>
          </a:p>
        </p:txBody>
      </p:sp>
    </p:spTree>
    <p:extLst>
      <p:ext uri="{BB962C8B-B14F-4D97-AF65-F5344CB8AC3E}">
        <p14:creationId xmlns:p14="http://schemas.microsoft.com/office/powerpoint/2010/main" val="4018010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655045-BF4D-405D-8F1F-4DC68FF79C3F}"/>
              </a:ext>
            </a:extLst>
          </p:cNvPr>
          <p:cNvSpPr>
            <a:spLocks noGrp="1"/>
          </p:cNvSpPr>
          <p:nvPr>
            <p:ph type="title"/>
          </p:nvPr>
        </p:nvSpPr>
        <p:spPr/>
        <p:txBody>
          <a:bodyPr/>
          <a:lstStyle/>
          <a:p>
            <a:r>
              <a:rPr lang="en-US" dirty="0"/>
              <a:t>Treatment</a:t>
            </a:r>
          </a:p>
        </p:txBody>
      </p:sp>
      <p:sp>
        <p:nvSpPr>
          <p:cNvPr id="7" name="Text Placeholder 6">
            <a:extLst>
              <a:ext uri="{FF2B5EF4-FFF2-40B4-BE49-F238E27FC236}">
                <a16:creationId xmlns:a16="http://schemas.microsoft.com/office/drawing/2014/main" id="{533F228E-5E9D-489A-B46B-73F6E3578099}"/>
              </a:ext>
            </a:extLst>
          </p:cNvPr>
          <p:cNvSpPr>
            <a:spLocks noGrp="1"/>
          </p:cNvSpPr>
          <p:nvPr>
            <p:ph type="body" idx="1"/>
          </p:nvPr>
        </p:nvSpPr>
        <p:spPr/>
        <p:txBody>
          <a:bodyPr/>
          <a:lstStyle/>
          <a:p>
            <a:r>
              <a:rPr lang="en-US" dirty="0"/>
              <a:t>Part B</a:t>
            </a:r>
          </a:p>
        </p:txBody>
      </p:sp>
    </p:spTree>
    <p:extLst>
      <p:ext uri="{BB962C8B-B14F-4D97-AF65-F5344CB8AC3E}">
        <p14:creationId xmlns:p14="http://schemas.microsoft.com/office/powerpoint/2010/main" val="3463158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aphic 10">
            <a:extLst>
              <a:ext uri="{FF2B5EF4-FFF2-40B4-BE49-F238E27FC236}">
                <a16:creationId xmlns:a16="http://schemas.microsoft.com/office/drawing/2014/main" id="{4E36060C-E59F-4E41-B71C-625C205F8DE4}"/>
              </a:ext>
            </a:extLst>
          </p:cNvPr>
          <p:cNvGrpSpPr/>
          <p:nvPr/>
        </p:nvGrpSpPr>
        <p:grpSpPr>
          <a:xfrm>
            <a:off x="1473666" y="1309223"/>
            <a:ext cx="10474418" cy="4354933"/>
            <a:chOff x="250327" y="1309223"/>
            <a:chExt cx="10474418" cy="4354933"/>
          </a:xfrm>
        </p:grpSpPr>
        <p:sp>
          <p:nvSpPr>
            <p:cNvPr id="14" name="Freeform: Shape 13">
              <a:extLst>
                <a:ext uri="{FF2B5EF4-FFF2-40B4-BE49-F238E27FC236}">
                  <a16:creationId xmlns:a16="http://schemas.microsoft.com/office/drawing/2014/main" id="{D3661B90-D826-4463-A77E-B6387B2E1A17}"/>
                </a:ext>
              </a:extLst>
            </p:cNvPr>
            <p:cNvSpPr/>
            <p:nvPr/>
          </p:nvSpPr>
          <p:spPr>
            <a:xfrm>
              <a:off x="250327" y="1309223"/>
              <a:ext cx="10474418" cy="2655192"/>
            </a:xfrm>
            <a:custGeom>
              <a:avLst/>
              <a:gdLst>
                <a:gd name="connsiteX0" fmla="*/ 15680 w 10474418"/>
                <a:gd name="connsiteY0" fmla="*/ 15680 h 2655192"/>
                <a:gd name="connsiteX1" fmla="*/ 10469191 w 10474418"/>
                <a:gd name="connsiteY1" fmla="*/ 15680 h 2655192"/>
                <a:gd name="connsiteX2" fmla="*/ 10469191 w 10474418"/>
                <a:gd name="connsiteY2" fmla="*/ 2652056 h 2655192"/>
                <a:gd name="connsiteX3" fmla="*/ 15680 w 10474418"/>
                <a:gd name="connsiteY3" fmla="*/ 2652056 h 2655192"/>
              </a:gdLst>
              <a:ahLst/>
              <a:cxnLst>
                <a:cxn ang="0">
                  <a:pos x="connsiteX0" y="connsiteY0"/>
                </a:cxn>
                <a:cxn ang="0">
                  <a:pos x="connsiteX1" y="connsiteY1"/>
                </a:cxn>
                <a:cxn ang="0">
                  <a:pos x="connsiteX2" y="connsiteY2"/>
                </a:cxn>
                <a:cxn ang="0">
                  <a:pos x="connsiteX3" y="connsiteY3"/>
                </a:cxn>
              </a:cxnLst>
              <a:rect l="l" t="t" r="r" b="b"/>
              <a:pathLst>
                <a:path w="10474418" h="2655192">
                  <a:moveTo>
                    <a:pt x="15680" y="15680"/>
                  </a:moveTo>
                  <a:lnTo>
                    <a:pt x="10469191" y="15680"/>
                  </a:lnTo>
                  <a:lnTo>
                    <a:pt x="10469191" y="2652056"/>
                  </a:lnTo>
                  <a:lnTo>
                    <a:pt x="15680" y="2652056"/>
                  </a:lnTo>
                  <a:close/>
                </a:path>
              </a:pathLst>
            </a:custGeom>
            <a:solidFill>
              <a:srgbClr val="E8EBF2"/>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D073E0F-2184-4EE1-9E74-F3D78977E47F}"/>
                </a:ext>
              </a:extLst>
            </p:cNvPr>
            <p:cNvSpPr/>
            <p:nvPr/>
          </p:nvSpPr>
          <p:spPr>
            <a:xfrm>
              <a:off x="3417741" y="1512021"/>
              <a:ext cx="4954964" cy="4139591"/>
            </a:xfrm>
            <a:custGeom>
              <a:avLst/>
              <a:gdLst>
                <a:gd name="connsiteX0" fmla="*/ 15680 w 4954964"/>
                <a:gd name="connsiteY0" fmla="*/ 15680 h 4139590"/>
                <a:gd name="connsiteX1" fmla="*/ 498633 w 4954964"/>
                <a:gd name="connsiteY1" fmla="*/ 224751 h 4139590"/>
                <a:gd name="connsiteX2" fmla="*/ 147395 w 4954964"/>
                <a:gd name="connsiteY2" fmla="*/ 473544 h 4139590"/>
                <a:gd name="connsiteX3" fmla="*/ 1186474 w 4954964"/>
                <a:gd name="connsiteY3" fmla="*/ 651254 h 4139590"/>
                <a:gd name="connsiteX4" fmla="*/ 713975 w 4954964"/>
                <a:gd name="connsiteY4" fmla="*/ 937680 h 4139590"/>
                <a:gd name="connsiteX5" fmla="*/ 2108473 w 4954964"/>
                <a:gd name="connsiteY5" fmla="*/ 1079848 h 4139590"/>
                <a:gd name="connsiteX6" fmla="*/ 1391362 w 4954964"/>
                <a:gd name="connsiteY6" fmla="*/ 1500079 h 4139590"/>
                <a:gd name="connsiteX7" fmla="*/ 2616514 w 4954964"/>
                <a:gd name="connsiteY7" fmla="*/ 1692424 h 4139590"/>
                <a:gd name="connsiteX8" fmla="*/ 2029027 w 4954964"/>
                <a:gd name="connsiteY8" fmla="*/ 2062478 h 4139590"/>
                <a:gd name="connsiteX9" fmla="*/ 3373348 w 4954964"/>
                <a:gd name="connsiteY9" fmla="*/ 2449258 h 4139590"/>
                <a:gd name="connsiteX10" fmla="*/ 3373348 w 4954964"/>
                <a:gd name="connsiteY10" fmla="*/ 4144818 h 4139590"/>
                <a:gd name="connsiteX11" fmla="*/ 4953919 w 4954964"/>
                <a:gd name="connsiteY11" fmla="*/ 4144818 h 4139590"/>
                <a:gd name="connsiteX12" fmla="*/ 4953919 w 4954964"/>
                <a:gd name="connsiteY12" fmla="*/ 2449258 h 4139590"/>
                <a:gd name="connsiteX13" fmla="*/ 3977561 w 4954964"/>
                <a:gd name="connsiteY13" fmla="*/ 1951671 h 4139590"/>
                <a:gd name="connsiteX14" fmla="*/ 4353888 w 4954964"/>
                <a:gd name="connsiteY14" fmla="*/ 1669426 h 4139590"/>
                <a:gd name="connsiteX15" fmla="*/ 2645784 w 4954964"/>
                <a:gd name="connsiteY15" fmla="*/ 1293100 h 4139590"/>
                <a:gd name="connsiteX16" fmla="*/ 3009566 w 4954964"/>
                <a:gd name="connsiteY16" fmla="*/ 1038034 h 4139590"/>
                <a:gd name="connsiteX17" fmla="*/ 1525167 w 4954964"/>
                <a:gd name="connsiteY17" fmla="*/ 759970 h 4139590"/>
                <a:gd name="connsiteX18" fmla="*/ 1796959 w 4954964"/>
                <a:gd name="connsiteY18" fmla="*/ 601077 h 4139590"/>
                <a:gd name="connsiteX19" fmla="*/ 644982 w 4954964"/>
                <a:gd name="connsiteY19" fmla="*/ 400370 h 4139590"/>
                <a:gd name="connsiteX20" fmla="*/ 910501 w 4954964"/>
                <a:gd name="connsiteY20" fmla="*/ 272837 h 4139590"/>
                <a:gd name="connsiteX21" fmla="*/ 360646 w 4954964"/>
                <a:gd name="connsiteY21" fmla="*/ 15680 h 413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4964" h="4139590">
                  <a:moveTo>
                    <a:pt x="15680" y="15680"/>
                  </a:moveTo>
                  <a:lnTo>
                    <a:pt x="498633" y="224751"/>
                  </a:lnTo>
                  <a:lnTo>
                    <a:pt x="147395" y="473544"/>
                  </a:lnTo>
                  <a:lnTo>
                    <a:pt x="1186474" y="651254"/>
                  </a:lnTo>
                  <a:lnTo>
                    <a:pt x="713975" y="937680"/>
                  </a:lnTo>
                  <a:lnTo>
                    <a:pt x="2108473" y="1079848"/>
                  </a:lnTo>
                  <a:lnTo>
                    <a:pt x="1391362" y="1500079"/>
                  </a:lnTo>
                  <a:lnTo>
                    <a:pt x="2616514" y="1692424"/>
                  </a:lnTo>
                  <a:lnTo>
                    <a:pt x="2029027" y="2062478"/>
                  </a:lnTo>
                  <a:lnTo>
                    <a:pt x="3373348" y="2449258"/>
                  </a:lnTo>
                  <a:lnTo>
                    <a:pt x="3373348" y="4144818"/>
                  </a:lnTo>
                  <a:lnTo>
                    <a:pt x="4953919" y="4144818"/>
                  </a:lnTo>
                  <a:lnTo>
                    <a:pt x="4953919" y="2449258"/>
                  </a:lnTo>
                  <a:lnTo>
                    <a:pt x="3977561" y="1951671"/>
                  </a:lnTo>
                  <a:lnTo>
                    <a:pt x="4353888" y="1669426"/>
                  </a:lnTo>
                  <a:lnTo>
                    <a:pt x="2645784" y="1293100"/>
                  </a:lnTo>
                  <a:lnTo>
                    <a:pt x="3009566" y="1038034"/>
                  </a:lnTo>
                  <a:lnTo>
                    <a:pt x="1525167" y="759970"/>
                  </a:lnTo>
                  <a:lnTo>
                    <a:pt x="1796959" y="601077"/>
                  </a:lnTo>
                  <a:lnTo>
                    <a:pt x="644982" y="400370"/>
                  </a:lnTo>
                  <a:lnTo>
                    <a:pt x="910501" y="272837"/>
                  </a:lnTo>
                  <a:lnTo>
                    <a:pt x="360646" y="15680"/>
                  </a:lnTo>
                  <a:close/>
                </a:path>
              </a:pathLst>
            </a:custGeom>
            <a:solidFill>
              <a:srgbClr val="B3B3B3"/>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9DC3C88-B079-4443-927E-FA73D00EB731}"/>
                </a:ext>
              </a:extLst>
            </p:cNvPr>
            <p:cNvSpPr/>
            <p:nvPr/>
          </p:nvSpPr>
          <p:spPr>
            <a:xfrm>
              <a:off x="7379621" y="3448011"/>
              <a:ext cx="1003537" cy="2216145"/>
            </a:xfrm>
            <a:custGeom>
              <a:avLst/>
              <a:gdLst>
                <a:gd name="connsiteX0" fmla="*/ 15680 w 1003537"/>
                <a:gd name="connsiteY0" fmla="*/ 15680 h 2216144"/>
                <a:gd name="connsiteX1" fmla="*/ 15680 w 1003537"/>
                <a:gd name="connsiteY1" fmla="*/ 2208827 h 2216144"/>
                <a:gd name="connsiteX2" fmla="*/ 992038 w 1003537"/>
                <a:gd name="connsiteY2" fmla="*/ 2208827 h 2216144"/>
                <a:gd name="connsiteX3" fmla="*/ 992038 w 1003537"/>
                <a:gd name="connsiteY3" fmla="*/ 513267 h 2216144"/>
              </a:gdLst>
              <a:ahLst/>
              <a:cxnLst>
                <a:cxn ang="0">
                  <a:pos x="connsiteX0" y="connsiteY0"/>
                </a:cxn>
                <a:cxn ang="0">
                  <a:pos x="connsiteX1" y="connsiteY1"/>
                </a:cxn>
                <a:cxn ang="0">
                  <a:pos x="connsiteX2" y="connsiteY2"/>
                </a:cxn>
                <a:cxn ang="0">
                  <a:pos x="connsiteX3" y="connsiteY3"/>
                </a:cxn>
              </a:cxnLst>
              <a:rect l="l" t="t" r="r" b="b"/>
              <a:pathLst>
                <a:path w="1003537" h="2216144">
                  <a:moveTo>
                    <a:pt x="15680" y="15680"/>
                  </a:moveTo>
                  <a:lnTo>
                    <a:pt x="15680" y="2208827"/>
                  </a:lnTo>
                  <a:lnTo>
                    <a:pt x="992038" y="2208827"/>
                  </a:lnTo>
                  <a:lnTo>
                    <a:pt x="992038" y="513267"/>
                  </a:lnTo>
                  <a:close/>
                </a:path>
              </a:pathLst>
            </a:custGeom>
            <a:solidFill>
              <a:srgbClr val="D1D1D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1A78C69-6916-4DF5-B074-C403E46FBDE4}"/>
                </a:ext>
              </a:extLst>
            </p:cNvPr>
            <p:cNvSpPr/>
            <p:nvPr/>
          </p:nvSpPr>
          <p:spPr>
            <a:xfrm>
              <a:off x="5431087" y="3188764"/>
              <a:ext cx="606304" cy="564490"/>
            </a:xfrm>
            <a:custGeom>
              <a:avLst/>
              <a:gdLst>
                <a:gd name="connsiteX0" fmla="*/ 603167 w 606303"/>
                <a:gd name="connsiteY0" fmla="*/ 15680 h 564489"/>
                <a:gd name="connsiteX1" fmla="*/ 603167 w 606303"/>
                <a:gd name="connsiteY1" fmla="*/ 555081 h 564489"/>
                <a:gd name="connsiteX2" fmla="*/ 15680 w 606303"/>
                <a:gd name="connsiteY2" fmla="*/ 385735 h 564489"/>
              </a:gdLst>
              <a:ahLst/>
              <a:cxnLst>
                <a:cxn ang="0">
                  <a:pos x="connsiteX0" y="connsiteY0"/>
                </a:cxn>
                <a:cxn ang="0">
                  <a:pos x="connsiteX1" y="connsiteY1"/>
                </a:cxn>
                <a:cxn ang="0">
                  <a:pos x="connsiteX2" y="connsiteY2"/>
                </a:cxn>
              </a:cxnLst>
              <a:rect l="l" t="t" r="r" b="b"/>
              <a:pathLst>
                <a:path w="606303" h="564489">
                  <a:moveTo>
                    <a:pt x="603167" y="15680"/>
                  </a:moveTo>
                  <a:lnTo>
                    <a:pt x="603167" y="555081"/>
                  </a:lnTo>
                  <a:lnTo>
                    <a:pt x="15680" y="385735"/>
                  </a:lnTo>
                  <a:close/>
                </a:path>
              </a:pathLst>
            </a:custGeom>
            <a:solidFill>
              <a:srgbClr val="80808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254621-F750-4196-B91E-E664B5D384DE}"/>
                </a:ext>
              </a:extLst>
            </p:cNvPr>
            <p:cNvSpPr/>
            <p:nvPr/>
          </p:nvSpPr>
          <p:spPr>
            <a:xfrm>
              <a:off x="4793423" y="2576188"/>
              <a:ext cx="731746" cy="564490"/>
            </a:xfrm>
            <a:custGeom>
              <a:avLst/>
              <a:gdLst>
                <a:gd name="connsiteX0" fmla="*/ 732791 w 731745"/>
                <a:gd name="connsiteY0" fmla="*/ 15680 h 564489"/>
                <a:gd name="connsiteX1" fmla="*/ 732791 w 731745"/>
                <a:gd name="connsiteY1" fmla="*/ 548809 h 564489"/>
                <a:gd name="connsiteX2" fmla="*/ 15680 w 731745"/>
                <a:gd name="connsiteY2" fmla="*/ 435911 h 564489"/>
              </a:gdLst>
              <a:ahLst/>
              <a:cxnLst>
                <a:cxn ang="0">
                  <a:pos x="connsiteX0" y="connsiteY0"/>
                </a:cxn>
                <a:cxn ang="0">
                  <a:pos x="connsiteX1" y="connsiteY1"/>
                </a:cxn>
                <a:cxn ang="0">
                  <a:pos x="connsiteX2" y="connsiteY2"/>
                </a:cxn>
              </a:cxnLst>
              <a:rect l="l" t="t" r="r" b="b"/>
              <a:pathLst>
                <a:path w="731745" h="564489">
                  <a:moveTo>
                    <a:pt x="732791" y="15680"/>
                  </a:moveTo>
                  <a:lnTo>
                    <a:pt x="732791" y="548809"/>
                  </a:lnTo>
                  <a:lnTo>
                    <a:pt x="15680" y="435911"/>
                  </a:lnTo>
                  <a:close/>
                </a:path>
              </a:pathLst>
            </a:custGeom>
            <a:solidFill>
              <a:srgbClr val="80808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6AEA19B-6DFF-416D-96ED-BD1D75C7DE72}"/>
                </a:ext>
              </a:extLst>
            </p:cNvPr>
            <p:cNvSpPr/>
            <p:nvPr/>
          </p:nvSpPr>
          <p:spPr>
            <a:xfrm>
              <a:off x="4116035" y="2147594"/>
              <a:ext cx="501769" cy="355419"/>
            </a:xfrm>
            <a:custGeom>
              <a:avLst/>
              <a:gdLst>
                <a:gd name="connsiteX0" fmla="*/ 488179 w 501768"/>
                <a:gd name="connsiteY0" fmla="*/ 15680 h 355419"/>
                <a:gd name="connsiteX1" fmla="*/ 488179 w 501768"/>
                <a:gd name="connsiteY1" fmla="*/ 350193 h 355419"/>
                <a:gd name="connsiteX2" fmla="*/ 15680 w 501768"/>
                <a:gd name="connsiteY2" fmla="*/ 302107 h 355419"/>
              </a:gdLst>
              <a:ahLst/>
              <a:cxnLst>
                <a:cxn ang="0">
                  <a:pos x="connsiteX0" y="connsiteY0"/>
                </a:cxn>
                <a:cxn ang="0">
                  <a:pos x="connsiteX1" y="connsiteY1"/>
                </a:cxn>
                <a:cxn ang="0">
                  <a:pos x="connsiteX2" y="connsiteY2"/>
                </a:cxn>
              </a:cxnLst>
              <a:rect l="l" t="t" r="r" b="b"/>
              <a:pathLst>
                <a:path w="501768" h="355419">
                  <a:moveTo>
                    <a:pt x="488179" y="15680"/>
                  </a:moveTo>
                  <a:lnTo>
                    <a:pt x="488179" y="350193"/>
                  </a:lnTo>
                  <a:lnTo>
                    <a:pt x="15680" y="302107"/>
                  </a:lnTo>
                  <a:close/>
                </a:path>
              </a:pathLst>
            </a:custGeom>
            <a:solidFill>
              <a:srgbClr val="808080"/>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08C5896-BCB0-41DE-9507-45E9217A4F92}"/>
                </a:ext>
              </a:extLst>
            </p:cNvPr>
            <p:cNvSpPr/>
            <p:nvPr/>
          </p:nvSpPr>
          <p:spPr>
            <a:xfrm>
              <a:off x="3549455" y="1721091"/>
              <a:ext cx="376326" cy="334512"/>
            </a:xfrm>
            <a:custGeom>
              <a:avLst/>
              <a:gdLst>
                <a:gd name="connsiteX0" fmla="*/ 366918 w 376326"/>
                <a:gd name="connsiteY0" fmla="*/ 15680 h 334512"/>
                <a:gd name="connsiteX1" fmla="*/ 366918 w 376326"/>
                <a:gd name="connsiteY1" fmla="*/ 325104 h 334512"/>
                <a:gd name="connsiteX2" fmla="*/ 15680 w 376326"/>
                <a:gd name="connsiteY2" fmla="*/ 264474 h 334512"/>
              </a:gdLst>
              <a:ahLst/>
              <a:cxnLst>
                <a:cxn ang="0">
                  <a:pos x="connsiteX0" y="connsiteY0"/>
                </a:cxn>
                <a:cxn ang="0">
                  <a:pos x="connsiteX1" y="connsiteY1"/>
                </a:cxn>
                <a:cxn ang="0">
                  <a:pos x="connsiteX2" y="connsiteY2"/>
                </a:cxn>
              </a:cxnLst>
              <a:rect l="l" t="t" r="r" b="b"/>
              <a:pathLst>
                <a:path w="376326" h="334512">
                  <a:moveTo>
                    <a:pt x="366918" y="15680"/>
                  </a:moveTo>
                  <a:lnTo>
                    <a:pt x="366918" y="325104"/>
                  </a:lnTo>
                  <a:lnTo>
                    <a:pt x="15680" y="264474"/>
                  </a:lnTo>
                  <a:close/>
                </a:path>
              </a:pathLst>
            </a:custGeom>
            <a:solidFill>
              <a:srgbClr val="80808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65DC6D4-DF3C-4768-BDFA-0167B7CC749B}"/>
                </a:ext>
              </a:extLst>
            </p:cNvPr>
            <p:cNvSpPr/>
            <p:nvPr/>
          </p:nvSpPr>
          <p:spPr>
            <a:xfrm>
              <a:off x="3417741" y="1512021"/>
              <a:ext cx="376326" cy="167256"/>
            </a:xfrm>
            <a:custGeom>
              <a:avLst/>
              <a:gdLst>
                <a:gd name="connsiteX0" fmla="*/ 360646 w 376326"/>
                <a:gd name="connsiteY0" fmla="*/ 15680 h 167256"/>
                <a:gd name="connsiteX1" fmla="*/ 360646 w 376326"/>
                <a:gd name="connsiteY1" fmla="*/ 164120 h 167256"/>
                <a:gd name="connsiteX2" fmla="*/ 15680 w 376326"/>
                <a:gd name="connsiteY2" fmla="*/ 15680 h 167256"/>
              </a:gdLst>
              <a:ahLst/>
              <a:cxnLst>
                <a:cxn ang="0">
                  <a:pos x="connsiteX0" y="connsiteY0"/>
                </a:cxn>
                <a:cxn ang="0">
                  <a:pos x="connsiteX1" y="connsiteY1"/>
                </a:cxn>
                <a:cxn ang="0">
                  <a:pos x="connsiteX2" y="connsiteY2"/>
                </a:cxn>
              </a:cxnLst>
              <a:rect l="l" t="t" r="r" b="b"/>
              <a:pathLst>
                <a:path w="376326" h="167256">
                  <a:moveTo>
                    <a:pt x="360646" y="15680"/>
                  </a:moveTo>
                  <a:lnTo>
                    <a:pt x="360646" y="164120"/>
                  </a:lnTo>
                  <a:lnTo>
                    <a:pt x="15680" y="15680"/>
                  </a:lnTo>
                  <a:close/>
                </a:path>
              </a:pathLst>
            </a:custGeom>
            <a:solidFill>
              <a:srgbClr val="80808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F8216B9-722F-4B92-BBFC-F2DCD3677371}"/>
                </a:ext>
              </a:extLst>
            </p:cNvPr>
            <p:cNvSpPr/>
            <p:nvPr/>
          </p:nvSpPr>
          <p:spPr>
            <a:xfrm>
              <a:off x="4927227" y="2256311"/>
              <a:ext cx="1505306" cy="1505306"/>
            </a:xfrm>
            <a:custGeom>
              <a:avLst/>
              <a:gdLst>
                <a:gd name="connsiteX0" fmla="*/ 15680 w 1505305"/>
                <a:gd name="connsiteY0" fmla="*/ 15680 h 1505305"/>
                <a:gd name="connsiteX1" fmla="*/ 15680 w 1505305"/>
                <a:gd name="connsiteY1" fmla="*/ 277018 h 1505305"/>
                <a:gd name="connsiteX2" fmla="*/ 598986 w 1505305"/>
                <a:gd name="connsiteY2" fmla="*/ 335558 h 1505305"/>
                <a:gd name="connsiteX3" fmla="*/ 598986 w 1505305"/>
                <a:gd name="connsiteY3" fmla="*/ 868687 h 1505305"/>
                <a:gd name="connsiteX4" fmla="*/ 1107027 w 1505305"/>
                <a:gd name="connsiteY4" fmla="*/ 948134 h 1505305"/>
                <a:gd name="connsiteX5" fmla="*/ 1107027 w 1505305"/>
                <a:gd name="connsiteY5" fmla="*/ 1487535 h 1505305"/>
                <a:gd name="connsiteX6" fmla="*/ 1138387 w 1505305"/>
                <a:gd name="connsiteY6" fmla="*/ 1497988 h 1505305"/>
                <a:gd name="connsiteX7" fmla="*/ 1136297 w 1505305"/>
                <a:gd name="connsiteY7" fmla="*/ 548809 h 1505305"/>
                <a:gd name="connsiteX8" fmla="*/ 1500079 w 1505305"/>
                <a:gd name="connsiteY8" fmla="*/ 293744 h 15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305" h="1505305">
                  <a:moveTo>
                    <a:pt x="15680" y="15680"/>
                  </a:moveTo>
                  <a:lnTo>
                    <a:pt x="15680" y="277018"/>
                  </a:lnTo>
                  <a:lnTo>
                    <a:pt x="598986" y="335558"/>
                  </a:lnTo>
                  <a:lnTo>
                    <a:pt x="598986" y="868687"/>
                  </a:lnTo>
                  <a:lnTo>
                    <a:pt x="1107027" y="948134"/>
                  </a:lnTo>
                  <a:lnTo>
                    <a:pt x="1107027" y="1487535"/>
                  </a:lnTo>
                  <a:lnTo>
                    <a:pt x="1138387" y="1497988"/>
                  </a:lnTo>
                  <a:lnTo>
                    <a:pt x="1136297" y="548809"/>
                  </a:lnTo>
                  <a:lnTo>
                    <a:pt x="1500079" y="293744"/>
                  </a:lnTo>
                  <a:close/>
                </a:path>
              </a:pathLst>
            </a:custGeom>
            <a:solidFill>
              <a:srgbClr val="D1D1D1"/>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7A9F9F4-1815-46A0-A525-89A852D718F1}"/>
                </a:ext>
              </a:extLst>
            </p:cNvPr>
            <p:cNvSpPr/>
            <p:nvPr/>
          </p:nvSpPr>
          <p:spPr>
            <a:xfrm>
              <a:off x="3762706" y="1512021"/>
              <a:ext cx="564490" cy="564490"/>
            </a:xfrm>
            <a:custGeom>
              <a:avLst/>
              <a:gdLst>
                <a:gd name="connsiteX0" fmla="*/ 15680 w 564489"/>
                <a:gd name="connsiteY0" fmla="*/ 15680 h 564489"/>
                <a:gd name="connsiteX1" fmla="*/ 15680 w 564489"/>
                <a:gd name="connsiteY1" fmla="*/ 164120 h 564489"/>
                <a:gd name="connsiteX2" fmla="*/ 153667 w 564489"/>
                <a:gd name="connsiteY2" fmla="*/ 224751 h 564489"/>
                <a:gd name="connsiteX3" fmla="*/ 153667 w 564489"/>
                <a:gd name="connsiteY3" fmla="*/ 534175 h 564489"/>
                <a:gd name="connsiteX4" fmla="*/ 300016 w 564489"/>
                <a:gd name="connsiteY4" fmla="*/ 559263 h 564489"/>
                <a:gd name="connsiteX5" fmla="*/ 300016 w 564489"/>
                <a:gd name="connsiteY5" fmla="*/ 400370 h 564489"/>
                <a:gd name="connsiteX6" fmla="*/ 565535 w 564489"/>
                <a:gd name="connsiteY6" fmla="*/ 272837 h 56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489" h="564489">
                  <a:moveTo>
                    <a:pt x="15680" y="15680"/>
                  </a:moveTo>
                  <a:lnTo>
                    <a:pt x="15680" y="164120"/>
                  </a:lnTo>
                  <a:lnTo>
                    <a:pt x="153667" y="224751"/>
                  </a:lnTo>
                  <a:lnTo>
                    <a:pt x="153667" y="534175"/>
                  </a:lnTo>
                  <a:lnTo>
                    <a:pt x="300016" y="559263"/>
                  </a:lnTo>
                  <a:lnTo>
                    <a:pt x="300016" y="400370"/>
                  </a:lnTo>
                  <a:lnTo>
                    <a:pt x="565535" y="272837"/>
                  </a:lnTo>
                  <a:close/>
                </a:path>
              </a:pathLst>
            </a:custGeom>
            <a:solidFill>
              <a:srgbClr val="D1D1D1"/>
            </a:solidFill>
            <a:ln w="9525" cap="flat">
              <a:noFill/>
              <a:prstDash val="solid"/>
              <a:miter/>
            </a:ln>
          </p:spPr>
          <p:txBody>
            <a:bodyPr rtlCol="0" anchor="ctr"/>
            <a:lstStyle/>
            <a:p>
              <a:endParaRPr lang="en-US"/>
            </a:p>
          </p:txBody>
        </p:sp>
      </p:grpSp>
      <p:sp>
        <p:nvSpPr>
          <p:cNvPr id="7" name="Title 6">
            <a:extLst>
              <a:ext uri="{FF2B5EF4-FFF2-40B4-BE49-F238E27FC236}">
                <a16:creationId xmlns:a16="http://schemas.microsoft.com/office/drawing/2014/main" id="{D7E127DF-07A6-4BCC-AFEC-B6F3CAE0CB1B}"/>
              </a:ext>
            </a:extLst>
          </p:cNvPr>
          <p:cNvSpPr>
            <a:spLocks noGrp="1"/>
          </p:cNvSpPr>
          <p:nvPr>
            <p:ph type="title"/>
          </p:nvPr>
        </p:nvSpPr>
        <p:spPr/>
        <p:txBody>
          <a:bodyPr/>
          <a:lstStyle/>
          <a:p>
            <a:r>
              <a:rPr lang="en-US" dirty="0"/>
              <a:t>Treatment Paradigm Shift</a:t>
            </a:r>
          </a:p>
        </p:txBody>
      </p:sp>
      <p:sp>
        <p:nvSpPr>
          <p:cNvPr id="10" name="Text Placeholder 9">
            <a:extLst>
              <a:ext uri="{FF2B5EF4-FFF2-40B4-BE49-F238E27FC236}">
                <a16:creationId xmlns:a16="http://schemas.microsoft.com/office/drawing/2014/main" id="{B6085900-C120-4EBD-A2A5-8C2F25868662}"/>
              </a:ext>
            </a:extLst>
          </p:cNvPr>
          <p:cNvSpPr>
            <a:spLocks noGrp="1"/>
          </p:cNvSpPr>
          <p:nvPr>
            <p:ph type="body" sz="quarter" idx="11"/>
          </p:nvPr>
        </p:nvSpPr>
        <p:spPr>
          <a:xfrm>
            <a:off x="266007" y="5653088"/>
            <a:ext cx="11682077" cy="271462"/>
          </a:xfrm>
        </p:spPr>
        <p:txBody>
          <a:bodyPr/>
          <a:lstStyle/>
          <a:p>
            <a:r>
              <a:rPr lang="en-US" dirty="0"/>
              <a:t>AZA, azathioprine; </a:t>
            </a:r>
            <a:r>
              <a:rPr lang="en-US" dirty="0" err="1"/>
              <a:t>Pred</a:t>
            </a:r>
            <a:r>
              <a:rPr lang="en-US" dirty="0"/>
              <a:t>, prednisone.</a:t>
            </a:r>
          </a:p>
        </p:txBody>
      </p:sp>
      <p:grpSp>
        <p:nvGrpSpPr>
          <p:cNvPr id="27" name="Group 26">
            <a:extLst>
              <a:ext uri="{FF2B5EF4-FFF2-40B4-BE49-F238E27FC236}">
                <a16:creationId xmlns:a16="http://schemas.microsoft.com/office/drawing/2014/main" id="{D30DE8D5-6A93-41CA-B336-14FDF3D32F7C}"/>
              </a:ext>
            </a:extLst>
          </p:cNvPr>
          <p:cNvGrpSpPr/>
          <p:nvPr/>
        </p:nvGrpSpPr>
        <p:grpSpPr>
          <a:xfrm>
            <a:off x="4021792" y="-89348"/>
            <a:ext cx="1964267" cy="1555035"/>
            <a:chOff x="4021792" y="-89348"/>
            <a:chExt cx="1964267" cy="1555035"/>
          </a:xfrm>
        </p:grpSpPr>
        <p:sp>
          <p:nvSpPr>
            <p:cNvPr id="25" name="TextBox 24">
              <a:extLst>
                <a:ext uri="{FF2B5EF4-FFF2-40B4-BE49-F238E27FC236}">
                  <a16:creationId xmlns:a16="http://schemas.microsoft.com/office/drawing/2014/main" id="{D4B95FAD-7D6D-4088-9B10-13DEC884EAFB}"/>
                </a:ext>
              </a:extLst>
            </p:cNvPr>
            <p:cNvSpPr txBox="1"/>
            <p:nvPr/>
          </p:nvSpPr>
          <p:spPr>
            <a:xfrm rot="21036129">
              <a:off x="4021792" y="-89348"/>
              <a:ext cx="1964267" cy="861774"/>
            </a:xfrm>
            <a:prstGeom prst="rect">
              <a:avLst/>
            </a:prstGeom>
            <a:noFill/>
          </p:spPr>
          <p:txBody>
            <a:bodyPr wrap="square" rtlCol="0">
              <a:spAutoFit/>
            </a:bodyPr>
            <a:lstStyle/>
            <a:p>
              <a:r>
                <a:rPr lang="en-US" sz="5000" dirty="0">
                  <a:solidFill>
                    <a:srgbClr val="990033"/>
                  </a:solidFill>
                  <a:latin typeface="Freestyle Script" panose="030804020302050B0404" pitchFamily="66" charset="0"/>
                </a:rPr>
                <a:t>Seismic</a:t>
              </a:r>
            </a:p>
          </p:txBody>
        </p:sp>
        <p:sp>
          <p:nvSpPr>
            <p:cNvPr id="26" name="TextBox 25">
              <a:extLst>
                <a:ext uri="{FF2B5EF4-FFF2-40B4-BE49-F238E27FC236}">
                  <a16:creationId xmlns:a16="http://schemas.microsoft.com/office/drawing/2014/main" id="{6F9EF4E7-51CD-45DA-8473-A4AA0CF583F5}"/>
                </a:ext>
              </a:extLst>
            </p:cNvPr>
            <p:cNvSpPr txBox="1"/>
            <p:nvPr/>
          </p:nvSpPr>
          <p:spPr>
            <a:xfrm rot="10220389">
              <a:off x="4395955" y="603913"/>
              <a:ext cx="500024" cy="861774"/>
            </a:xfrm>
            <a:prstGeom prst="rect">
              <a:avLst/>
            </a:prstGeom>
            <a:noFill/>
          </p:spPr>
          <p:txBody>
            <a:bodyPr wrap="square" rtlCol="0">
              <a:spAutoFit/>
            </a:bodyPr>
            <a:lstStyle/>
            <a:p>
              <a:r>
                <a:rPr lang="en-US" sz="5000" dirty="0">
                  <a:solidFill>
                    <a:srgbClr val="990033"/>
                  </a:solidFill>
                  <a:latin typeface="Freestyle Script" panose="030804020302050B0404" pitchFamily="66" charset="0"/>
                </a:rPr>
                <a:t>V</a:t>
              </a:r>
            </a:p>
          </p:txBody>
        </p:sp>
      </p:grpSp>
      <p:sp>
        <p:nvSpPr>
          <p:cNvPr id="30" name="TextBox 4">
            <a:extLst>
              <a:ext uri="{FF2B5EF4-FFF2-40B4-BE49-F238E27FC236}">
                <a16:creationId xmlns:a16="http://schemas.microsoft.com/office/drawing/2014/main" id="{50508843-7331-41DB-954A-3CF59E473B1D}"/>
              </a:ext>
            </a:extLst>
          </p:cNvPr>
          <p:cNvSpPr txBox="1">
            <a:spLocks noChangeArrowheads="1"/>
          </p:cNvSpPr>
          <p:nvPr/>
        </p:nvSpPr>
        <p:spPr bwMode="auto">
          <a:xfrm>
            <a:off x="1175364" y="1975167"/>
            <a:ext cx="33906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latin typeface="Arial" panose="020B0604020202020204" pitchFamily="34" charset="0"/>
              </a:rPr>
              <a:t>IPF, IIPs and CTD-ILD</a:t>
            </a:r>
            <a:br>
              <a:rPr lang="en-US" altLang="en-US" sz="1800" dirty="0">
                <a:latin typeface="Arial" panose="020B0604020202020204" pitchFamily="34" charset="0"/>
              </a:rPr>
            </a:br>
            <a:r>
              <a:rPr lang="en-US" altLang="en-US" sz="1800" dirty="0">
                <a:latin typeface="Arial" panose="020B0604020202020204" pitchFamily="34" charset="0"/>
              </a:rPr>
              <a:t>historic parallel treatment paths</a:t>
            </a:r>
          </a:p>
        </p:txBody>
      </p:sp>
      <p:grpSp>
        <p:nvGrpSpPr>
          <p:cNvPr id="13" name="Group 12">
            <a:extLst>
              <a:ext uri="{FF2B5EF4-FFF2-40B4-BE49-F238E27FC236}">
                <a16:creationId xmlns:a16="http://schemas.microsoft.com/office/drawing/2014/main" id="{8C62791C-B8CB-4194-8EAD-BC807706D8D7}"/>
              </a:ext>
            </a:extLst>
          </p:cNvPr>
          <p:cNvGrpSpPr/>
          <p:nvPr/>
        </p:nvGrpSpPr>
        <p:grpSpPr>
          <a:xfrm>
            <a:off x="7362311" y="1107632"/>
            <a:ext cx="4585773" cy="1505306"/>
            <a:chOff x="7009341" y="1367283"/>
            <a:chExt cx="4585773" cy="1505306"/>
          </a:xfrm>
        </p:grpSpPr>
        <p:sp>
          <p:nvSpPr>
            <p:cNvPr id="34" name="Freeform: Shape 33">
              <a:extLst>
                <a:ext uri="{FF2B5EF4-FFF2-40B4-BE49-F238E27FC236}">
                  <a16:creationId xmlns:a16="http://schemas.microsoft.com/office/drawing/2014/main" id="{284C1727-D5B1-4948-9D98-9DEFE484DC95}"/>
                </a:ext>
              </a:extLst>
            </p:cNvPr>
            <p:cNvSpPr/>
            <p:nvPr/>
          </p:nvSpPr>
          <p:spPr>
            <a:xfrm>
              <a:off x="7009341" y="1367283"/>
              <a:ext cx="4585773" cy="1505306"/>
            </a:xfrm>
            <a:custGeom>
              <a:avLst/>
              <a:gdLst>
                <a:gd name="connsiteX0" fmla="*/ 752653 w 4585773"/>
                <a:gd name="connsiteY0" fmla="*/ 0 h 1505306"/>
                <a:gd name="connsiteX1" fmla="*/ 1173469 w 4585773"/>
                <a:gd name="connsiteY1" fmla="*/ 128541 h 1505306"/>
                <a:gd name="connsiteX2" fmla="*/ 1191727 w 4585773"/>
                <a:gd name="connsiteY2" fmla="*/ 143606 h 1505306"/>
                <a:gd name="connsiteX3" fmla="*/ 1191727 w 4585773"/>
                <a:gd name="connsiteY3" fmla="*/ 134248 h 1505306"/>
                <a:gd name="connsiteX4" fmla="*/ 4303216 w 4585773"/>
                <a:gd name="connsiteY4" fmla="*/ 134248 h 1505306"/>
                <a:gd name="connsiteX5" fmla="*/ 4575007 w 4585773"/>
                <a:gd name="connsiteY5" fmla="*/ 406039 h 1505306"/>
                <a:gd name="connsiteX6" fmla="*/ 4303216 w 4585773"/>
                <a:gd name="connsiteY6" fmla="*/ 677830 h 1505306"/>
                <a:gd name="connsiteX7" fmla="*/ 1500394 w 4585773"/>
                <a:gd name="connsiteY7" fmla="*/ 677830 h 1505306"/>
                <a:gd name="connsiteX8" fmla="*/ 1568054 w 4585773"/>
                <a:gd name="connsiteY8" fmla="*/ 745490 h 1505306"/>
                <a:gd name="connsiteX9" fmla="*/ 1500395 w 4585773"/>
                <a:gd name="connsiteY9" fmla="*/ 813149 h 1505306"/>
                <a:gd name="connsiteX10" fmla="*/ 4313982 w 4585773"/>
                <a:gd name="connsiteY10" fmla="*/ 813149 h 1505306"/>
                <a:gd name="connsiteX11" fmla="*/ 4585773 w 4585773"/>
                <a:gd name="connsiteY11" fmla="*/ 1084940 h 1505306"/>
                <a:gd name="connsiteX12" fmla="*/ 4313982 w 4585773"/>
                <a:gd name="connsiteY12" fmla="*/ 1356731 h 1505306"/>
                <a:gd name="connsiteX13" fmla="*/ 1202493 w 4585773"/>
                <a:gd name="connsiteY13" fmla="*/ 1356731 h 1505306"/>
                <a:gd name="connsiteX14" fmla="*/ 1202493 w 4585773"/>
                <a:gd name="connsiteY14" fmla="*/ 1352818 h 1505306"/>
                <a:gd name="connsiteX15" fmla="*/ 1173469 w 4585773"/>
                <a:gd name="connsiteY15" fmla="*/ 1376765 h 1505306"/>
                <a:gd name="connsiteX16" fmla="*/ 752653 w 4585773"/>
                <a:gd name="connsiteY16" fmla="*/ 1505306 h 1505306"/>
                <a:gd name="connsiteX17" fmla="*/ 0 w 4585773"/>
                <a:gd name="connsiteY17" fmla="*/ 752653 h 1505306"/>
                <a:gd name="connsiteX18" fmla="*/ 752653 w 4585773"/>
                <a:gd name="connsiteY18" fmla="*/ 0 h 150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773" h="1505306">
                  <a:moveTo>
                    <a:pt x="752653" y="0"/>
                  </a:moveTo>
                  <a:cubicBezTo>
                    <a:pt x="908533" y="0"/>
                    <a:pt x="1053345" y="47387"/>
                    <a:pt x="1173469" y="128541"/>
                  </a:cubicBezTo>
                  <a:lnTo>
                    <a:pt x="1191727" y="143606"/>
                  </a:lnTo>
                  <a:lnTo>
                    <a:pt x="1191727" y="134248"/>
                  </a:lnTo>
                  <a:lnTo>
                    <a:pt x="4303216" y="134248"/>
                  </a:lnTo>
                  <a:lnTo>
                    <a:pt x="4575007" y="406039"/>
                  </a:lnTo>
                  <a:lnTo>
                    <a:pt x="4303216" y="677830"/>
                  </a:lnTo>
                  <a:lnTo>
                    <a:pt x="1500394" y="677830"/>
                  </a:lnTo>
                  <a:lnTo>
                    <a:pt x="1568054" y="745490"/>
                  </a:lnTo>
                  <a:lnTo>
                    <a:pt x="1500395" y="813149"/>
                  </a:lnTo>
                  <a:lnTo>
                    <a:pt x="4313982" y="813149"/>
                  </a:lnTo>
                  <a:lnTo>
                    <a:pt x="4585773" y="1084940"/>
                  </a:lnTo>
                  <a:lnTo>
                    <a:pt x="4313982" y="1356731"/>
                  </a:lnTo>
                  <a:lnTo>
                    <a:pt x="1202493" y="1356731"/>
                  </a:lnTo>
                  <a:lnTo>
                    <a:pt x="1202493" y="1352818"/>
                  </a:lnTo>
                  <a:lnTo>
                    <a:pt x="1173469" y="1376765"/>
                  </a:lnTo>
                  <a:cubicBezTo>
                    <a:pt x="1053345" y="1457919"/>
                    <a:pt x="908533" y="1505306"/>
                    <a:pt x="752653" y="1505306"/>
                  </a:cubicBezTo>
                  <a:cubicBezTo>
                    <a:pt x="336974" y="1505306"/>
                    <a:pt x="0" y="1168332"/>
                    <a:pt x="0" y="752653"/>
                  </a:cubicBezTo>
                  <a:cubicBezTo>
                    <a:pt x="0" y="336974"/>
                    <a:pt x="336974" y="0"/>
                    <a:pt x="752653" y="0"/>
                  </a:cubicBezTo>
                  <a:close/>
                </a:path>
              </a:pathLst>
            </a:custGeom>
            <a:solidFill>
              <a:schemeClr val="accent5">
                <a:alpha val="50000"/>
              </a:schemeClr>
            </a:solidFill>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3200" b="1"/>
            </a:p>
          </p:txBody>
        </p:sp>
        <p:sp>
          <p:nvSpPr>
            <p:cNvPr id="5" name="TextBox 4">
              <a:extLst>
                <a:ext uri="{FF2B5EF4-FFF2-40B4-BE49-F238E27FC236}">
                  <a16:creationId xmlns:a16="http://schemas.microsoft.com/office/drawing/2014/main" id="{FC074E1A-E9E1-4F46-B2F9-5F85188B6DB5}"/>
                </a:ext>
              </a:extLst>
            </p:cNvPr>
            <p:cNvSpPr txBox="1"/>
            <p:nvPr/>
          </p:nvSpPr>
          <p:spPr>
            <a:xfrm>
              <a:off x="8229077" y="1582922"/>
              <a:ext cx="3362638" cy="384721"/>
            </a:xfrm>
            <a:prstGeom prst="rect">
              <a:avLst/>
            </a:prstGeom>
            <a:noFill/>
          </p:spPr>
          <p:txBody>
            <a:bodyPr wrap="square" rtlCol="0">
              <a:spAutoFit/>
            </a:bodyPr>
            <a:lstStyle/>
            <a:p>
              <a:r>
                <a:rPr lang="en-US" sz="1900" b="1" dirty="0">
                  <a:solidFill>
                    <a:schemeClr val="bg1"/>
                  </a:solidFill>
                </a:rPr>
                <a:t>say “goodbye” to AZA + </a:t>
              </a:r>
              <a:r>
                <a:rPr lang="en-US" sz="1900" b="1" dirty="0" err="1">
                  <a:solidFill>
                    <a:schemeClr val="bg1"/>
                  </a:solidFill>
                </a:rPr>
                <a:t>Pred</a:t>
              </a:r>
              <a:endParaRPr lang="en-US" sz="1900" b="1" dirty="0">
                <a:solidFill>
                  <a:schemeClr val="bg1"/>
                </a:solidFill>
              </a:endParaRPr>
            </a:p>
          </p:txBody>
        </p:sp>
        <p:sp>
          <p:nvSpPr>
            <p:cNvPr id="33" name="TextBox 32">
              <a:extLst>
                <a:ext uri="{FF2B5EF4-FFF2-40B4-BE49-F238E27FC236}">
                  <a16:creationId xmlns:a16="http://schemas.microsoft.com/office/drawing/2014/main" id="{44906869-8E50-4676-BE77-EEC1C689912B}"/>
                </a:ext>
              </a:extLst>
            </p:cNvPr>
            <p:cNvSpPr txBox="1"/>
            <p:nvPr/>
          </p:nvSpPr>
          <p:spPr>
            <a:xfrm>
              <a:off x="8229077" y="2265137"/>
              <a:ext cx="3299736" cy="384721"/>
            </a:xfrm>
            <a:prstGeom prst="rect">
              <a:avLst/>
            </a:prstGeom>
            <a:noFill/>
          </p:spPr>
          <p:txBody>
            <a:bodyPr wrap="square" rtlCol="0">
              <a:spAutoFit/>
            </a:bodyPr>
            <a:lstStyle/>
            <a:p>
              <a:r>
                <a:rPr lang="en-US" sz="1900" b="1" dirty="0">
                  <a:solidFill>
                    <a:schemeClr val="bg1"/>
                  </a:solidFill>
                </a:rPr>
                <a:t>say “hello” to the antifibrotics</a:t>
              </a:r>
            </a:p>
          </p:txBody>
        </p:sp>
        <p:sp>
          <p:nvSpPr>
            <p:cNvPr id="11" name="TextBox 10">
              <a:extLst>
                <a:ext uri="{FF2B5EF4-FFF2-40B4-BE49-F238E27FC236}">
                  <a16:creationId xmlns:a16="http://schemas.microsoft.com/office/drawing/2014/main" id="{87064201-7443-4F6B-84B8-A44D2244452B}"/>
                </a:ext>
              </a:extLst>
            </p:cNvPr>
            <p:cNvSpPr txBox="1"/>
            <p:nvPr/>
          </p:nvSpPr>
          <p:spPr>
            <a:xfrm>
              <a:off x="7215064" y="1689767"/>
              <a:ext cx="1076914" cy="830997"/>
            </a:xfrm>
            <a:prstGeom prst="rect">
              <a:avLst/>
            </a:prstGeom>
            <a:noFill/>
          </p:spPr>
          <p:txBody>
            <a:bodyPr wrap="square" rtlCol="0">
              <a:spAutoFit/>
            </a:bodyPr>
            <a:lstStyle/>
            <a:p>
              <a:r>
                <a:rPr lang="en-US" sz="4800" b="1" dirty="0">
                  <a:solidFill>
                    <a:schemeClr val="bg1"/>
                  </a:solidFill>
                </a:rPr>
                <a:t>IPF</a:t>
              </a:r>
            </a:p>
          </p:txBody>
        </p:sp>
      </p:grpSp>
      <p:sp>
        <p:nvSpPr>
          <p:cNvPr id="35" name="Freeform: Shape 34">
            <a:extLst>
              <a:ext uri="{FF2B5EF4-FFF2-40B4-BE49-F238E27FC236}">
                <a16:creationId xmlns:a16="http://schemas.microsoft.com/office/drawing/2014/main" id="{ED52F771-8FD5-46B4-A512-BC754406A4DB}"/>
              </a:ext>
            </a:extLst>
          </p:cNvPr>
          <p:cNvSpPr/>
          <p:nvPr/>
        </p:nvSpPr>
        <p:spPr>
          <a:xfrm>
            <a:off x="266007" y="2488501"/>
            <a:ext cx="5585525" cy="1128261"/>
          </a:xfrm>
          <a:custGeom>
            <a:avLst/>
            <a:gdLst>
              <a:gd name="connsiteX0" fmla="*/ 5054942 w 5585525"/>
              <a:gd name="connsiteY0" fmla="*/ 0 h 1128261"/>
              <a:gd name="connsiteX1" fmla="*/ 5585525 w 5585525"/>
              <a:gd name="connsiteY1" fmla="*/ 530583 h 1128261"/>
              <a:gd name="connsiteX2" fmla="*/ 5054942 w 5585525"/>
              <a:gd name="connsiteY2" fmla="*/ 1061166 h 1128261"/>
              <a:gd name="connsiteX3" fmla="*/ 5054942 w 5585525"/>
              <a:gd name="connsiteY3" fmla="*/ 795875 h 1128261"/>
              <a:gd name="connsiteX4" fmla="*/ 1063820 w 5585525"/>
              <a:gd name="connsiteY4" fmla="*/ 795875 h 1128261"/>
              <a:gd name="connsiteX5" fmla="*/ 1016375 w 5585525"/>
              <a:gd name="connsiteY5" fmla="*/ 883287 h 1128261"/>
              <a:gd name="connsiteX6" fmla="*/ 555634 w 5585525"/>
              <a:gd name="connsiteY6" fmla="*/ 1128261 h 1128261"/>
              <a:gd name="connsiteX7" fmla="*/ 0 w 5585525"/>
              <a:gd name="connsiteY7" fmla="*/ 572627 h 1128261"/>
              <a:gd name="connsiteX8" fmla="*/ 555634 w 5585525"/>
              <a:gd name="connsiteY8" fmla="*/ 16993 h 1128261"/>
              <a:gd name="connsiteX9" fmla="*/ 1016375 w 5585525"/>
              <a:gd name="connsiteY9" fmla="*/ 261967 h 1128261"/>
              <a:gd name="connsiteX10" fmla="*/ 1018179 w 5585525"/>
              <a:gd name="connsiteY10" fmla="*/ 265292 h 1128261"/>
              <a:gd name="connsiteX11" fmla="*/ 5054942 w 5585525"/>
              <a:gd name="connsiteY11" fmla="*/ 265292 h 11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5525" h="1128261">
                <a:moveTo>
                  <a:pt x="5054942" y="0"/>
                </a:moveTo>
                <a:lnTo>
                  <a:pt x="5585525" y="530583"/>
                </a:lnTo>
                <a:lnTo>
                  <a:pt x="5054942" y="1061166"/>
                </a:lnTo>
                <a:lnTo>
                  <a:pt x="5054942" y="795875"/>
                </a:lnTo>
                <a:lnTo>
                  <a:pt x="1063820" y="795875"/>
                </a:lnTo>
                <a:lnTo>
                  <a:pt x="1016375" y="883287"/>
                </a:lnTo>
                <a:cubicBezTo>
                  <a:pt x="916523" y="1031087"/>
                  <a:pt x="747427" y="1128261"/>
                  <a:pt x="555634" y="1128261"/>
                </a:cubicBezTo>
                <a:cubicBezTo>
                  <a:pt x="248766" y="1128261"/>
                  <a:pt x="0" y="879495"/>
                  <a:pt x="0" y="572627"/>
                </a:cubicBezTo>
                <a:cubicBezTo>
                  <a:pt x="0" y="265759"/>
                  <a:pt x="248766" y="16993"/>
                  <a:pt x="555634" y="16993"/>
                </a:cubicBezTo>
                <a:cubicBezTo>
                  <a:pt x="747427" y="16993"/>
                  <a:pt x="916523" y="114167"/>
                  <a:pt x="1016375" y="261967"/>
                </a:cubicBezTo>
                <a:lnTo>
                  <a:pt x="1018179" y="265292"/>
                </a:lnTo>
                <a:lnTo>
                  <a:pt x="5054942" y="265292"/>
                </a:lnTo>
                <a:close/>
              </a:path>
            </a:pathLst>
          </a:cu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1" dirty="0"/>
          </a:p>
        </p:txBody>
      </p:sp>
      <p:sp>
        <p:nvSpPr>
          <p:cNvPr id="36" name="Rectangle 35">
            <a:extLst>
              <a:ext uri="{FF2B5EF4-FFF2-40B4-BE49-F238E27FC236}">
                <a16:creationId xmlns:a16="http://schemas.microsoft.com/office/drawing/2014/main" id="{D310568F-542F-4B4B-ACA7-A5C82EAB18F2}"/>
              </a:ext>
            </a:extLst>
          </p:cNvPr>
          <p:cNvSpPr/>
          <p:nvPr/>
        </p:nvSpPr>
        <p:spPr>
          <a:xfrm>
            <a:off x="1272892" y="2825593"/>
            <a:ext cx="4077719" cy="369332"/>
          </a:xfrm>
          <a:prstGeom prst="rect">
            <a:avLst/>
          </a:prstGeom>
        </p:spPr>
        <p:txBody>
          <a:bodyPr wrap="none">
            <a:spAutoFit/>
          </a:bodyPr>
          <a:lstStyle/>
          <a:p>
            <a:r>
              <a:rPr lang="en-US" b="1" dirty="0">
                <a:solidFill>
                  <a:schemeClr val="bg1"/>
                </a:solidFill>
              </a:rPr>
              <a:t>Treat with immunosuppressive therapies</a:t>
            </a:r>
          </a:p>
        </p:txBody>
      </p:sp>
      <p:sp>
        <p:nvSpPr>
          <p:cNvPr id="37" name="Freeform: Shape 36">
            <a:extLst>
              <a:ext uri="{FF2B5EF4-FFF2-40B4-BE49-F238E27FC236}">
                <a16:creationId xmlns:a16="http://schemas.microsoft.com/office/drawing/2014/main" id="{DDFD4D5B-60E7-4F47-A247-5DC901DEFC75}"/>
              </a:ext>
            </a:extLst>
          </p:cNvPr>
          <p:cNvSpPr/>
          <p:nvPr/>
        </p:nvSpPr>
        <p:spPr>
          <a:xfrm>
            <a:off x="249172" y="3680496"/>
            <a:ext cx="5585525" cy="1128261"/>
          </a:xfrm>
          <a:custGeom>
            <a:avLst/>
            <a:gdLst>
              <a:gd name="connsiteX0" fmla="*/ 5054942 w 5585525"/>
              <a:gd name="connsiteY0" fmla="*/ 0 h 1128261"/>
              <a:gd name="connsiteX1" fmla="*/ 5585525 w 5585525"/>
              <a:gd name="connsiteY1" fmla="*/ 530583 h 1128261"/>
              <a:gd name="connsiteX2" fmla="*/ 5054942 w 5585525"/>
              <a:gd name="connsiteY2" fmla="*/ 1061166 h 1128261"/>
              <a:gd name="connsiteX3" fmla="*/ 5054942 w 5585525"/>
              <a:gd name="connsiteY3" fmla="*/ 795875 h 1128261"/>
              <a:gd name="connsiteX4" fmla="*/ 1063820 w 5585525"/>
              <a:gd name="connsiteY4" fmla="*/ 795875 h 1128261"/>
              <a:gd name="connsiteX5" fmla="*/ 1016375 w 5585525"/>
              <a:gd name="connsiteY5" fmla="*/ 883287 h 1128261"/>
              <a:gd name="connsiteX6" fmla="*/ 555634 w 5585525"/>
              <a:gd name="connsiteY6" fmla="*/ 1128261 h 1128261"/>
              <a:gd name="connsiteX7" fmla="*/ 0 w 5585525"/>
              <a:gd name="connsiteY7" fmla="*/ 572627 h 1128261"/>
              <a:gd name="connsiteX8" fmla="*/ 555634 w 5585525"/>
              <a:gd name="connsiteY8" fmla="*/ 16993 h 1128261"/>
              <a:gd name="connsiteX9" fmla="*/ 1016375 w 5585525"/>
              <a:gd name="connsiteY9" fmla="*/ 261967 h 1128261"/>
              <a:gd name="connsiteX10" fmla="*/ 1018179 w 5585525"/>
              <a:gd name="connsiteY10" fmla="*/ 265292 h 1128261"/>
              <a:gd name="connsiteX11" fmla="*/ 5054942 w 5585525"/>
              <a:gd name="connsiteY11" fmla="*/ 265292 h 11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5525" h="1128261">
                <a:moveTo>
                  <a:pt x="5054942" y="0"/>
                </a:moveTo>
                <a:lnTo>
                  <a:pt x="5585525" y="530583"/>
                </a:lnTo>
                <a:lnTo>
                  <a:pt x="5054942" y="1061166"/>
                </a:lnTo>
                <a:lnTo>
                  <a:pt x="5054942" y="795875"/>
                </a:lnTo>
                <a:lnTo>
                  <a:pt x="1063820" y="795875"/>
                </a:lnTo>
                <a:lnTo>
                  <a:pt x="1016375" y="883287"/>
                </a:lnTo>
                <a:cubicBezTo>
                  <a:pt x="916523" y="1031087"/>
                  <a:pt x="747427" y="1128261"/>
                  <a:pt x="555634" y="1128261"/>
                </a:cubicBezTo>
                <a:cubicBezTo>
                  <a:pt x="248766" y="1128261"/>
                  <a:pt x="0" y="879495"/>
                  <a:pt x="0" y="572627"/>
                </a:cubicBezTo>
                <a:cubicBezTo>
                  <a:pt x="0" y="265759"/>
                  <a:pt x="248766" y="16993"/>
                  <a:pt x="555634" y="16993"/>
                </a:cubicBezTo>
                <a:cubicBezTo>
                  <a:pt x="747427" y="16993"/>
                  <a:pt x="916523" y="114167"/>
                  <a:pt x="1016375" y="261967"/>
                </a:cubicBezTo>
                <a:lnTo>
                  <a:pt x="1018179" y="265292"/>
                </a:lnTo>
                <a:lnTo>
                  <a:pt x="5054942" y="265292"/>
                </a:lnTo>
                <a:close/>
              </a:path>
            </a:pathLst>
          </a:cu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1" dirty="0"/>
          </a:p>
        </p:txBody>
      </p:sp>
      <p:sp>
        <p:nvSpPr>
          <p:cNvPr id="38" name="Rectangle 37">
            <a:extLst>
              <a:ext uri="{FF2B5EF4-FFF2-40B4-BE49-F238E27FC236}">
                <a16:creationId xmlns:a16="http://schemas.microsoft.com/office/drawing/2014/main" id="{69065A9F-4A2C-4BFB-AD55-E91B2A302611}"/>
              </a:ext>
            </a:extLst>
          </p:cNvPr>
          <p:cNvSpPr/>
          <p:nvPr/>
        </p:nvSpPr>
        <p:spPr>
          <a:xfrm>
            <a:off x="1256057" y="4017588"/>
            <a:ext cx="4077719" cy="369332"/>
          </a:xfrm>
          <a:prstGeom prst="rect">
            <a:avLst/>
          </a:prstGeom>
        </p:spPr>
        <p:txBody>
          <a:bodyPr wrap="none">
            <a:spAutoFit/>
          </a:bodyPr>
          <a:lstStyle/>
          <a:p>
            <a:r>
              <a:rPr lang="en-US" b="1" dirty="0">
                <a:solidFill>
                  <a:schemeClr val="bg1"/>
                </a:solidFill>
              </a:rPr>
              <a:t>Treat with immunosuppressive therapies</a:t>
            </a:r>
          </a:p>
        </p:txBody>
      </p:sp>
      <p:sp>
        <p:nvSpPr>
          <p:cNvPr id="39" name="TextBox 38">
            <a:extLst>
              <a:ext uri="{FF2B5EF4-FFF2-40B4-BE49-F238E27FC236}">
                <a16:creationId xmlns:a16="http://schemas.microsoft.com/office/drawing/2014/main" id="{A486575C-F17A-480E-90AE-3AD4A4D079A0}"/>
              </a:ext>
            </a:extLst>
          </p:cNvPr>
          <p:cNvSpPr txBox="1"/>
          <p:nvPr/>
        </p:nvSpPr>
        <p:spPr>
          <a:xfrm>
            <a:off x="440267" y="2745839"/>
            <a:ext cx="1083733" cy="646331"/>
          </a:xfrm>
          <a:prstGeom prst="rect">
            <a:avLst/>
          </a:prstGeom>
          <a:noFill/>
        </p:spPr>
        <p:txBody>
          <a:bodyPr wrap="square" rtlCol="0">
            <a:spAutoFit/>
          </a:bodyPr>
          <a:lstStyle/>
          <a:p>
            <a:r>
              <a:rPr lang="en-US" sz="3600" b="1" dirty="0">
                <a:solidFill>
                  <a:schemeClr val="bg1"/>
                </a:solidFill>
              </a:rPr>
              <a:t>IPF</a:t>
            </a:r>
          </a:p>
        </p:txBody>
      </p:sp>
      <p:sp>
        <p:nvSpPr>
          <p:cNvPr id="40" name="TextBox 39">
            <a:extLst>
              <a:ext uri="{FF2B5EF4-FFF2-40B4-BE49-F238E27FC236}">
                <a16:creationId xmlns:a16="http://schemas.microsoft.com/office/drawing/2014/main" id="{329E63FF-7E20-4396-80E5-CA145F5A06ED}"/>
              </a:ext>
            </a:extLst>
          </p:cNvPr>
          <p:cNvSpPr txBox="1"/>
          <p:nvPr/>
        </p:nvSpPr>
        <p:spPr>
          <a:xfrm>
            <a:off x="265970" y="3901639"/>
            <a:ext cx="1083733" cy="757130"/>
          </a:xfrm>
          <a:prstGeom prst="rect">
            <a:avLst/>
          </a:prstGeom>
          <a:noFill/>
        </p:spPr>
        <p:txBody>
          <a:bodyPr wrap="square" rtlCol="0">
            <a:spAutoFit/>
          </a:bodyPr>
          <a:lstStyle/>
          <a:p>
            <a:pPr algn="ctr">
              <a:lnSpc>
                <a:spcPct val="90000"/>
              </a:lnSpc>
            </a:pPr>
            <a:r>
              <a:rPr lang="en-US" sz="2400" b="1" dirty="0">
                <a:solidFill>
                  <a:schemeClr val="bg1"/>
                </a:solidFill>
              </a:rPr>
              <a:t>Other</a:t>
            </a:r>
          </a:p>
          <a:p>
            <a:pPr algn="ctr">
              <a:lnSpc>
                <a:spcPct val="90000"/>
              </a:lnSpc>
            </a:pPr>
            <a:r>
              <a:rPr lang="en-US" sz="2400" b="1" dirty="0">
                <a:solidFill>
                  <a:schemeClr val="bg1"/>
                </a:solidFill>
              </a:rPr>
              <a:t>ILDs</a:t>
            </a:r>
          </a:p>
        </p:txBody>
      </p:sp>
    </p:spTree>
    <p:extLst>
      <p:ext uri="{BB962C8B-B14F-4D97-AF65-F5344CB8AC3E}">
        <p14:creationId xmlns:p14="http://schemas.microsoft.com/office/powerpoint/2010/main" val="22373326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D26B38-CC6E-4916-B09F-8B99831262D0}"/>
              </a:ext>
            </a:extLst>
          </p:cNvPr>
          <p:cNvSpPr>
            <a:spLocks noGrp="1"/>
          </p:cNvSpPr>
          <p:nvPr>
            <p:ph type="body" sz="quarter" idx="10"/>
          </p:nvPr>
        </p:nvSpPr>
        <p:spPr/>
        <p:txBody>
          <a:bodyPr/>
          <a:lstStyle/>
          <a:p>
            <a:r>
              <a:rPr lang="en-US" dirty="0"/>
              <a:t>Noble PW,  et al. </a:t>
            </a:r>
            <a:r>
              <a:rPr lang="en-US" i="1" dirty="0"/>
              <a:t>Lancet</a:t>
            </a:r>
            <a:r>
              <a:rPr lang="en-US" dirty="0"/>
              <a:t>. 2011;377(9779):1760-1769.</a:t>
            </a:r>
          </a:p>
        </p:txBody>
      </p:sp>
      <p:sp>
        <p:nvSpPr>
          <p:cNvPr id="7" name="Content Placeholder 2">
            <a:extLst>
              <a:ext uri="{FF2B5EF4-FFF2-40B4-BE49-F238E27FC236}">
                <a16:creationId xmlns:a16="http://schemas.microsoft.com/office/drawing/2014/main" id="{55C82418-EFE8-4001-8BCC-4C21DFD35FBE}"/>
              </a:ext>
            </a:extLst>
          </p:cNvPr>
          <p:cNvSpPr>
            <a:spLocks noGrp="1"/>
          </p:cNvSpPr>
          <p:nvPr>
            <p:ph idx="1"/>
          </p:nvPr>
        </p:nvSpPr>
        <p:spPr>
          <a:xfrm>
            <a:off x="2309637" y="867932"/>
            <a:ext cx="7572727" cy="4460423"/>
          </a:xfrm>
          <a:solidFill>
            <a:schemeClr val="bg1">
              <a:lumMod val="95000"/>
            </a:schemeClr>
          </a:solidFill>
          <a:ln>
            <a:noFill/>
          </a:ln>
          <a:effectLst>
            <a:outerShdw blurRad="50800" dist="38100" dir="5400000" algn="t" rotWithShape="0">
              <a:prstClr val="black">
                <a:alpha val="40000"/>
              </a:prstClr>
            </a:outerShdw>
          </a:effectLst>
        </p:spPr>
        <p:txBody>
          <a:bodyPr/>
          <a:lstStyle/>
          <a:p>
            <a:pPr marL="0" indent="0" algn="ctr">
              <a:buNone/>
            </a:pPr>
            <a:r>
              <a:rPr lang="en-US" sz="2000" cap="all" dirty="0">
                <a:solidFill>
                  <a:schemeClr val="bg1">
                    <a:lumMod val="50000"/>
                  </a:schemeClr>
                </a:solidFill>
                <a:latin typeface="Century Schoolbook" panose="02040604050505020304" pitchFamily="18" charset="0"/>
              </a:rPr>
              <a:t>The Lancet</a:t>
            </a:r>
            <a:endParaRPr lang="en-US" sz="2000" cap="all" dirty="0">
              <a:solidFill>
                <a:schemeClr val="accent3"/>
              </a:solidFill>
              <a:latin typeface="Century Schoolbook" panose="02040604050505020304" pitchFamily="18" charset="0"/>
            </a:endParaRPr>
          </a:p>
          <a:p>
            <a:pPr marL="0" indent="0">
              <a:buNone/>
            </a:pPr>
            <a:r>
              <a:rPr lang="en-US" sz="2800" dirty="0">
                <a:solidFill>
                  <a:schemeClr val="accent3"/>
                </a:solidFill>
                <a:latin typeface="Century Schoolbook" panose="02040604050505020304" pitchFamily="18" charset="0"/>
              </a:rPr>
              <a:t>Pirfenidone in patients with idiopathic pulmonary fibrosis (CAPACITY): two </a:t>
            </a:r>
            <a:r>
              <a:rPr lang="en-US" sz="2800" dirty="0" err="1">
                <a:solidFill>
                  <a:schemeClr val="accent3"/>
                </a:solidFill>
                <a:latin typeface="Century Schoolbook" panose="02040604050505020304" pitchFamily="18" charset="0"/>
              </a:rPr>
              <a:t>randomised</a:t>
            </a:r>
            <a:r>
              <a:rPr lang="en-US" sz="2800" dirty="0">
                <a:solidFill>
                  <a:schemeClr val="accent3"/>
                </a:solidFill>
                <a:latin typeface="Century Schoolbook" panose="02040604050505020304" pitchFamily="18" charset="0"/>
              </a:rPr>
              <a:t> trials</a:t>
            </a:r>
          </a:p>
          <a:p>
            <a:pPr marL="0" indent="0">
              <a:spcBef>
                <a:spcPts val="600"/>
              </a:spcBef>
              <a:buNone/>
            </a:pPr>
            <a:r>
              <a:rPr lang="en-US" sz="1600" dirty="0">
                <a:solidFill>
                  <a:schemeClr val="tx1">
                    <a:lumMod val="50000"/>
                    <a:lumOff val="50000"/>
                  </a:schemeClr>
                </a:solidFill>
              </a:rPr>
              <a:t>Prof Paul W Noble, MD, Prof Carlo </a:t>
            </a:r>
            <a:r>
              <a:rPr lang="en-US" sz="1600" dirty="0" err="1">
                <a:solidFill>
                  <a:schemeClr val="tx1">
                    <a:lumMod val="50000"/>
                    <a:lumOff val="50000"/>
                  </a:schemeClr>
                </a:solidFill>
              </a:rPr>
              <a:t>Albera</a:t>
            </a:r>
            <a:r>
              <a:rPr lang="en-US" sz="1600" dirty="0">
                <a:solidFill>
                  <a:schemeClr val="tx1">
                    <a:lumMod val="50000"/>
                    <a:lumOff val="50000"/>
                  </a:schemeClr>
                </a:solidFill>
              </a:rPr>
              <a:t>, MD, Williamson Z Bradford, MD, Prof Ulrich </a:t>
            </a:r>
            <a:r>
              <a:rPr lang="en-US" sz="1600" dirty="0" err="1">
                <a:solidFill>
                  <a:schemeClr val="tx1">
                    <a:lumMod val="50000"/>
                    <a:lumOff val="50000"/>
                  </a:schemeClr>
                </a:solidFill>
              </a:rPr>
              <a:t>Costabel</a:t>
            </a:r>
            <a:r>
              <a:rPr lang="en-US" sz="1600" dirty="0">
                <a:solidFill>
                  <a:schemeClr val="tx1">
                    <a:lumMod val="50000"/>
                    <a:lumOff val="50000"/>
                  </a:schemeClr>
                </a:solidFill>
              </a:rPr>
              <a:t>, MD, Marilyn K </a:t>
            </a:r>
            <a:r>
              <a:rPr lang="en-US" sz="1600" dirty="0" err="1">
                <a:solidFill>
                  <a:schemeClr val="tx1">
                    <a:lumMod val="50000"/>
                    <a:lumOff val="50000"/>
                  </a:schemeClr>
                </a:solidFill>
              </a:rPr>
              <a:t>Glassberg</a:t>
            </a:r>
            <a:r>
              <a:rPr lang="en-US" sz="1600" dirty="0">
                <a:solidFill>
                  <a:schemeClr val="tx1">
                    <a:lumMod val="50000"/>
                    <a:lumOff val="50000"/>
                  </a:schemeClr>
                </a:solidFill>
              </a:rPr>
              <a:t>, MD, David </a:t>
            </a:r>
            <a:r>
              <a:rPr lang="en-US" sz="1600" dirty="0" err="1">
                <a:solidFill>
                  <a:schemeClr val="tx1">
                    <a:lumMod val="50000"/>
                    <a:lumOff val="50000"/>
                  </a:schemeClr>
                </a:solidFill>
              </a:rPr>
              <a:t>Kardatzke</a:t>
            </a:r>
            <a:r>
              <a:rPr lang="en-US" sz="1600" dirty="0">
                <a:solidFill>
                  <a:schemeClr val="tx1">
                    <a:lumMod val="50000"/>
                    <a:lumOff val="50000"/>
                  </a:schemeClr>
                </a:solidFill>
              </a:rPr>
              <a:t>, PhD, Prof Talmadge E King Jr, MD, Lisa Lancaster, MD, Prof Steven A </a:t>
            </a:r>
            <a:r>
              <a:rPr lang="en-US" sz="1600" dirty="0" err="1">
                <a:solidFill>
                  <a:schemeClr val="tx1">
                    <a:lumMod val="50000"/>
                    <a:lumOff val="50000"/>
                  </a:schemeClr>
                </a:solidFill>
              </a:rPr>
              <a:t>Sahn</a:t>
            </a:r>
            <a:r>
              <a:rPr lang="en-US" sz="1600" dirty="0">
                <a:solidFill>
                  <a:schemeClr val="tx1">
                    <a:lumMod val="50000"/>
                    <a:lumOff val="50000"/>
                  </a:schemeClr>
                </a:solidFill>
              </a:rPr>
              <a:t>, MD, Javier </a:t>
            </a:r>
            <a:r>
              <a:rPr lang="en-US" sz="1600" dirty="0" err="1">
                <a:solidFill>
                  <a:schemeClr val="tx1">
                    <a:lumMod val="50000"/>
                    <a:lumOff val="50000"/>
                  </a:schemeClr>
                </a:solidFill>
              </a:rPr>
              <a:t>Szwarcberg</a:t>
            </a:r>
            <a:r>
              <a:rPr lang="en-US" sz="1600" dirty="0">
                <a:solidFill>
                  <a:schemeClr val="tx1">
                    <a:lumMod val="50000"/>
                    <a:lumOff val="50000"/>
                  </a:schemeClr>
                </a:solidFill>
              </a:rPr>
              <a:t>, MD, Prof Dominique </a:t>
            </a:r>
            <a:r>
              <a:rPr lang="en-US" sz="1600" dirty="0" err="1">
                <a:solidFill>
                  <a:schemeClr val="tx1">
                    <a:lumMod val="50000"/>
                    <a:lumOff val="50000"/>
                  </a:schemeClr>
                </a:solidFill>
              </a:rPr>
              <a:t>Valeyre</a:t>
            </a:r>
            <a:r>
              <a:rPr lang="en-US" sz="1600" dirty="0">
                <a:solidFill>
                  <a:schemeClr val="tx1">
                    <a:lumMod val="50000"/>
                    <a:lumOff val="50000"/>
                  </a:schemeClr>
                </a:solidFill>
              </a:rPr>
              <a:t>, MD, Prof Roland M du </a:t>
            </a:r>
            <a:r>
              <a:rPr lang="en-US" sz="1600" dirty="0" err="1">
                <a:solidFill>
                  <a:schemeClr val="tx1">
                    <a:lumMod val="50000"/>
                    <a:lumOff val="50000"/>
                  </a:schemeClr>
                </a:solidFill>
              </a:rPr>
              <a:t>Bois</a:t>
            </a:r>
            <a:r>
              <a:rPr lang="en-US" sz="1600" dirty="0">
                <a:solidFill>
                  <a:schemeClr val="tx1">
                    <a:lumMod val="50000"/>
                    <a:lumOff val="50000"/>
                  </a:schemeClr>
                </a:solidFill>
              </a:rPr>
              <a:t>, MD, for the CAPACITY Study Group</a:t>
            </a:r>
            <a:endParaRPr lang="en-US" sz="2800" dirty="0">
              <a:solidFill>
                <a:schemeClr val="tx1">
                  <a:lumMod val="50000"/>
                  <a:lumOff val="50000"/>
                </a:schemeClr>
              </a:solidFill>
              <a:latin typeface="Century Schoolbook" panose="02040604050505020304" pitchFamily="18" charset="0"/>
            </a:endParaRPr>
          </a:p>
          <a:p>
            <a:pPr marL="0" indent="0">
              <a:spcBef>
                <a:spcPts val="600"/>
              </a:spcBef>
              <a:buNone/>
            </a:pPr>
            <a:r>
              <a:rPr lang="en-US" sz="1600" dirty="0">
                <a:solidFill>
                  <a:srgbClr val="999999"/>
                </a:solidFill>
                <a:ea typeface="Times New Roman" panose="02020603050405020304" pitchFamily="18" charset="0"/>
                <a:cs typeface="Times New Roman" panose="02020603050405020304" pitchFamily="18" charset="0"/>
              </a:rPr>
              <a:t>Published</a:t>
            </a:r>
            <a:r>
              <a:rPr lang="en-US" sz="1600">
                <a:solidFill>
                  <a:srgbClr val="999999"/>
                </a:solidFill>
                <a:ea typeface="Times New Roman" panose="02020603050405020304" pitchFamily="18" charset="0"/>
                <a:cs typeface="Times New Roman" panose="02020603050405020304" pitchFamily="18" charset="0"/>
              </a:rPr>
              <a:t>: 14 May 2011</a:t>
            </a:r>
            <a:endParaRPr lang="en-US" sz="2400" dirty="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607D768-9FAB-45F1-BAAF-5D71095F34B2}"/>
              </a:ext>
            </a:extLst>
          </p:cNvPr>
          <p:cNvCxnSpPr>
            <a:cxnSpLocks/>
          </p:cNvCxnSpPr>
          <p:nvPr/>
        </p:nvCxnSpPr>
        <p:spPr>
          <a:xfrm>
            <a:off x="2416386" y="2362202"/>
            <a:ext cx="73152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45548C-2822-4A67-B86C-08DF480E5A6D}"/>
              </a:ext>
            </a:extLst>
          </p:cNvPr>
          <p:cNvCxnSpPr>
            <a:cxnSpLocks/>
          </p:cNvCxnSpPr>
          <p:nvPr/>
        </p:nvCxnSpPr>
        <p:spPr>
          <a:xfrm>
            <a:off x="2416386" y="3338689"/>
            <a:ext cx="73152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7920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0D56-2473-4D5B-96E9-FADD69C85F4E}"/>
              </a:ext>
            </a:extLst>
          </p:cNvPr>
          <p:cNvSpPr>
            <a:spLocks noGrp="1"/>
          </p:cNvSpPr>
          <p:nvPr>
            <p:ph type="title"/>
          </p:nvPr>
        </p:nvSpPr>
        <p:spPr/>
        <p:txBody>
          <a:bodyPr>
            <a:normAutofit/>
          </a:bodyPr>
          <a:lstStyle/>
          <a:p>
            <a:r>
              <a:rPr lang="en-US" dirty="0"/>
              <a:t>Pirfenidone in Patients with IPF (CAPACITY)</a:t>
            </a:r>
          </a:p>
        </p:txBody>
      </p:sp>
      <p:sp>
        <p:nvSpPr>
          <p:cNvPr id="4" name="Text Placeholder 3">
            <a:extLst>
              <a:ext uri="{FF2B5EF4-FFF2-40B4-BE49-F238E27FC236}">
                <a16:creationId xmlns:a16="http://schemas.microsoft.com/office/drawing/2014/main" id="{7A3A063E-74DE-4B44-944C-988A436979E9}"/>
              </a:ext>
            </a:extLst>
          </p:cNvPr>
          <p:cNvSpPr>
            <a:spLocks noGrp="1"/>
          </p:cNvSpPr>
          <p:nvPr>
            <p:ph type="body" sz="quarter" idx="10"/>
          </p:nvPr>
        </p:nvSpPr>
        <p:spPr/>
        <p:txBody>
          <a:bodyPr/>
          <a:lstStyle/>
          <a:p>
            <a:r>
              <a:rPr lang="en-US" dirty="0"/>
              <a:t>Noble PW,  et al. </a:t>
            </a:r>
            <a:r>
              <a:rPr lang="en-US" i="1" dirty="0"/>
              <a:t>Lancet</a:t>
            </a:r>
            <a:r>
              <a:rPr lang="en-US" dirty="0"/>
              <a:t>. 2011;377(9779):1760-1769.</a:t>
            </a:r>
          </a:p>
        </p:txBody>
      </p:sp>
      <p:pic>
        <p:nvPicPr>
          <p:cNvPr id="6" name="Picture 6">
            <a:extLst>
              <a:ext uri="{FF2B5EF4-FFF2-40B4-BE49-F238E27FC236}">
                <a16:creationId xmlns:a16="http://schemas.microsoft.com/office/drawing/2014/main" id="{107F9269-9BA9-47D5-AD3F-459A68193360}"/>
              </a:ext>
            </a:extLst>
          </p:cNvPr>
          <p:cNvPicPr>
            <a:picLocks noGrp="1" noChangeAspect="1" noChangeArrowheads="1"/>
          </p:cNvPicPr>
          <p:nvPr>
            <p:ph idx="1"/>
          </p:nvPr>
        </p:nvPicPr>
        <p:blipFill rotWithShape="1">
          <a:blip r:embed="rId3"/>
          <a:srcRect l="1066" t="1981" r="1244" b="4963"/>
          <a:stretch/>
        </p:blipFill>
        <p:spPr bwMode="auto">
          <a:xfrm>
            <a:off x="1259607" y="1471340"/>
            <a:ext cx="9672787" cy="418174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Lst>
        </p:spPr>
      </p:pic>
      <p:sp>
        <p:nvSpPr>
          <p:cNvPr id="7" name="TextBox 6">
            <a:extLst>
              <a:ext uri="{FF2B5EF4-FFF2-40B4-BE49-F238E27FC236}">
                <a16:creationId xmlns:a16="http://schemas.microsoft.com/office/drawing/2014/main" id="{3DEAD70E-E394-4645-84E0-7FDBC4F43DE8}"/>
              </a:ext>
            </a:extLst>
          </p:cNvPr>
          <p:cNvSpPr txBox="1"/>
          <p:nvPr/>
        </p:nvSpPr>
        <p:spPr>
          <a:xfrm>
            <a:off x="4339461" y="1102008"/>
            <a:ext cx="3513078" cy="369332"/>
          </a:xfrm>
          <a:prstGeom prst="rect">
            <a:avLst/>
          </a:prstGeom>
          <a:noFill/>
        </p:spPr>
        <p:txBody>
          <a:bodyPr wrap="none" rtlCol="0">
            <a:spAutoFit/>
          </a:bodyPr>
          <a:lstStyle/>
          <a:p>
            <a:r>
              <a:rPr lang="en-US" b="1" dirty="0"/>
              <a:t>Mean Change from Baseline in FVC</a:t>
            </a:r>
          </a:p>
        </p:txBody>
      </p:sp>
      <p:sp>
        <p:nvSpPr>
          <p:cNvPr id="8" name="TextBox 7">
            <a:extLst>
              <a:ext uri="{FF2B5EF4-FFF2-40B4-BE49-F238E27FC236}">
                <a16:creationId xmlns:a16="http://schemas.microsoft.com/office/drawing/2014/main" id="{B3C0CC66-D7F3-434A-8E0E-2B1F45CEA028}"/>
              </a:ext>
            </a:extLst>
          </p:cNvPr>
          <p:cNvSpPr txBox="1"/>
          <p:nvPr/>
        </p:nvSpPr>
        <p:spPr>
          <a:xfrm>
            <a:off x="3777791" y="1766355"/>
            <a:ext cx="1119217" cy="369332"/>
          </a:xfrm>
          <a:prstGeom prst="rect">
            <a:avLst/>
          </a:prstGeom>
          <a:solidFill>
            <a:schemeClr val="bg1"/>
          </a:solidFill>
        </p:spPr>
        <p:txBody>
          <a:bodyPr wrap="none" rtlCol="0">
            <a:spAutoFit/>
          </a:bodyPr>
          <a:lstStyle/>
          <a:p>
            <a:r>
              <a:rPr lang="en-US" dirty="0"/>
              <a:t>Study 004</a:t>
            </a:r>
          </a:p>
        </p:txBody>
      </p:sp>
      <p:sp>
        <p:nvSpPr>
          <p:cNvPr id="9" name="TextBox 8">
            <a:extLst>
              <a:ext uri="{FF2B5EF4-FFF2-40B4-BE49-F238E27FC236}">
                <a16:creationId xmlns:a16="http://schemas.microsoft.com/office/drawing/2014/main" id="{7EAE9D9D-7BFC-4214-BFA4-729E196A0D57}"/>
              </a:ext>
            </a:extLst>
          </p:cNvPr>
          <p:cNvSpPr txBox="1"/>
          <p:nvPr/>
        </p:nvSpPr>
        <p:spPr>
          <a:xfrm>
            <a:off x="6758157" y="1766355"/>
            <a:ext cx="1119217" cy="369332"/>
          </a:xfrm>
          <a:prstGeom prst="rect">
            <a:avLst/>
          </a:prstGeom>
          <a:solidFill>
            <a:schemeClr val="bg1"/>
          </a:solidFill>
        </p:spPr>
        <p:txBody>
          <a:bodyPr wrap="none" rtlCol="0">
            <a:spAutoFit/>
          </a:bodyPr>
          <a:lstStyle/>
          <a:p>
            <a:r>
              <a:rPr lang="en-US" dirty="0"/>
              <a:t>Study 006</a:t>
            </a:r>
          </a:p>
        </p:txBody>
      </p:sp>
      <p:sp>
        <p:nvSpPr>
          <p:cNvPr id="10" name="TextBox 9">
            <a:extLst>
              <a:ext uri="{FF2B5EF4-FFF2-40B4-BE49-F238E27FC236}">
                <a16:creationId xmlns:a16="http://schemas.microsoft.com/office/drawing/2014/main" id="{81BF88FA-8BF9-4947-BFBF-1A0592ED6174}"/>
              </a:ext>
            </a:extLst>
          </p:cNvPr>
          <p:cNvSpPr txBox="1"/>
          <p:nvPr/>
        </p:nvSpPr>
        <p:spPr>
          <a:xfrm>
            <a:off x="9485121" y="1766355"/>
            <a:ext cx="1321259" cy="369332"/>
          </a:xfrm>
          <a:prstGeom prst="rect">
            <a:avLst/>
          </a:prstGeom>
          <a:solidFill>
            <a:schemeClr val="bg1"/>
          </a:solidFill>
        </p:spPr>
        <p:txBody>
          <a:bodyPr wrap="none" rtlCol="0">
            <a:spAutoFit/>
          </a:bodyPr>
          <a:lstStyle/>
          <a:p>
            <a:r>
              <a:rPr lang="en-US" dirty="0"/>
              <a:t>Pooled Data</a:t>
            </a:r>
          </a:p>
        </p:txBody>
      </p:sp>
    </p:spTree>
    <p:extLst>
      <p:ext uri="{BB962C8B-B14F-4D97-AF65-F5344CB8AC3E}">
        <p14:creationId xmlns:p14="http://schemas.microsoft.com/office/powerpoint/2010/main" val="1420113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46FB-1593-44FD-8877-149C348788A9}"/>
              </a:ext>
            </a:extLst>
          </p:cNvPr>
          <p:cNvSpPr>
            <a:spLocks noGrp="1"/>
          </p:cNvSpPr>
          <p:nvPr>
            <p:ph type="title"/>
          </p:nvPr>
        </p:nvSpPr>
        <p:spPr/>
        <p:txBody>
          <a:bodyPr/>
          <a:lstStyle/>
          <a:p>
            <a:r>
              <a:rPr lang="en-US" dirty="0"/>
              <a:t>A Word on Terminology</a:t>
            </a:r>
          </a:p>
        </p:txBody>
      </p:sp>
      <p:sp>
        <p:nvSpPr>
          <p:cNvPr id="5" name="Content Placeholder 4">
            <a:extLst>
              <a:ext uri="{FF2B5EF4-FFF2-40B4-BE49-F238E27FC236}">
                <a16:creationId xmlns:a16="http://schemas.microsoft.com/office/drawing/2014/main" id="{F43149AF-5D08-48DC-8F76-28906D5274E7}"/>
              </a:ext>
            </a:extLst>
          </p:cNvPr>
          <p:cNvSpPr>
            <a:spLocks noGrp="1"/>
          </p:cNvSpPr>
          <p:nvPr>
            <p:ph idx="1"/>
          </p:nvPr>
        </p:nvSpPr>
        <p:spPr/>
        <p:txBody>
          <a:bodyPr/>
          <a:lstStyle/>
          <a:p>
            <a:pPr>
              <a:spcBef>
                <a:spcPts val="4800"/>
              </a:spcBef>
            </a:pPr>
            <a:r>
              <a:rPr lang="en-US" b="1" dirty="0"/>
              <a:t>Interstitial lung disease (ILD) </a:t>
            </a:r>
            <a:r>
              <a:rPr lang="en-US" dirty="0"/>
              <a:t>is the umbrella term</a:t>
            </a:r>
          </a:p>
          <a:p>
            <a:pPr>
              <a:spcBef>
                <a:spcPts val="4800"/>
              </a:spcBef>
            </a:pPr>
            <a:r>
              <a:rPr lang="en-US" b="1" dirty="0"/>
              <a:t>Idiopathic pulmonary fibrosis (IPF) </a:t>
            </a:r>
            <a:r>
              <a:rPr lang="en-US" dirty="0"/>
              <a:t>is a very specific type of ILD</a:t>
            </a:r>
          </a:p>
          <a:p>
            <a:pPr>
              <a:spcBef>
                <a:spcPts val="4800"/>
              </a:spcBef>
            </a:pPr>
            <a:r>
              <a:rPr lang="en-US" b="1" dirty="0"/>
              <a:t>“Pulmonary fibrosis”</a:t>
            </a:r>
            <a:r>
              <a:rPr lang="en-US" dirty="0"/>
              <a:t> is often used generally to mean ILD, not just IPF</a:t>
            </a:r>
          </a:p>
        </p:txBody>
      </p:sp>
    </p:spTree>
    <p:extLst>
      <p:ext uri="{BB962C8B-B14F-4D97-AF65-F5344CB8AC3E}">
        <p14:creationId xmlns:p14="http://schemas.microsoft.com/office/powerpoint/2010/main" val="2774527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41FE-EFCA-4922-B30D-335ED2051CC3}"/>
              </a:ext>
            </a:extLst>
          </p:cNvPr>
          <p:cNvSpPr>
            <a:spLocks noGrp="1"/>
          </p:cNvSpPr>
          <p:nvPr>
            <p:ph type="title"/>
          </p:nvPr>
        </p:nvSpPr>
        <p:spPr/>
        <p:txBody>
          <a:bodyPr/>
          <a:lstStyle/>
          <a:p>
            <a:r>
              <a:rPr lang="en-US" dirty="0"/>
              <a:t>Pirfenidone in Patients with IPF (ASCEND)</a:t>
            </a:r>
          </a:p>
        </p:txBody>
      </p:sp>
      <p:sp>
        <p:nvSpPr>
          <p:cNvPr id="4" name="Text Placeholder 3">
            <a:extLst>
              <a:ext uri="{FF2B5EF4-FFF2-40B4-BE49-F238E27FC236}">
                <a16:creationId xmlns:a16="http://schemas.microsoft.com/office/drawing/2014/main" id="{A97FDF37-13C2-494B-810E-CE8CDD67CC81}"/>
              </a:ext>
            </a:extLst>
          </p:cNvPr>
          <p:cNvSpPr>
            <a:spLocks noGrp="1"/>
          </p:cNvSpPr>
          <p:nvPr>
            <p:ph type="body" sz="quarter" idx="10"/>
          </p:nvPr>
        </p:nvSpPr>
        <p:spPr/>
        <p:txBody>
          <a:bodyPr/>
          <a:lstStyle/>
          <a:p>
            <a:r>
              <a:rPr lang="en-US" dirty="0"/>
              <a:t>King TE Jr., et al. </a:t>
            </a:r>
            <a:r>
              <a:rPr lang="en-US" i="1" dirty="0"/>
              <a:t>N </a:t>
            </a:r>
            <a:r>
              <a:rPr lang="en-US" i="1" dirty="0" err="1"/>
              <a:t>Engl</a:t>
            </a:r>
            <a:r>
              <a:rPr lang="en-US" i="1" dirty="0"/>
              <a:t> J Med.</a:t>
            </a:r>
            <a:r>
              <a:rPr lang="en-US" dirty="0"/>
              <a:t> 2014;370(22):2083-2092.</a:t>
            </a:r>
          </a:p>
        </p:txBody>
      </p:sp>
      <p:sp>
        <p:nvSpPr>
          <p:cNvPr id="5" name="Text Placeholder 4">
            <a:extLst>
              <a:ext uri="{FF2B5EF4-FFF2-40B4-BE49-F238E27FC236}">
                <a16:creationId xmlns:a16="http://schemas.microsoft.com/office/drawing/2014/main" id="{4064CB8C-4DBC-4E98-ACB4-17F1C3F8573F}"/>
              </a:ext>
            </a:extLst>
          </p:cNvPr>
          <p:cNvSpPr>
            <a:spLocks noGrp="1"/>
          </p:cNvSpPr>
          <p:nvPr>
            <p:ph type="body" sz="quarter" idx="11"/>
          </p:nvPr>
        </p:nvSpPr>
        <p:spPr/>
        <p:txBody>
          <a:bodyPr/>
          <a:lstStyle/>
          <a:p>
            <a:r>
              <a:rPr lang="en-US" dirty="0"/>
              <a:t>FVC, forced vital capacity.</a:t>
            </a:r>
          </a:p>
        </p:txBody>
      </p:sp>
      <p:pic>
        <p:nvPicPr>
          <p:cNvPr id="7" name="Picture 6">
            <a:extLst>
              <a:ext uri="{FF2B5EF4-FFF2-40B4-BE49-F238E27FC236}">
                <a16:creationId xmlns:a16="http://schemas.microsoft.com/office/drawing/2014/main" id="{1D277E2C-CE8A-4EF8-BB95-D46C1C48B70D}"/>
              </a:ext>
            </a:extLst>
          </p:cNvPr>
          <p:cNvPicPr>
            <a:picLocks noChangeAspect="1"/>
          </p:cNvPicPr>
          <p:nvPr/>
        </p:nvPicPr>
        <p:blipFill>
          <a:blip r:embed="rId3"/>
          <a:stretch>
            <a:fillRect/>
          </a:stretch>
        </p:blipFill>
        <p:spPr>
          <a:xfrm>
            <a:off x="580260" y="1317882"/>
            <a:ext cx="11031480" cy="4249481"/>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39237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2522126-808B-48A6-8BE2-B2FF2305C865}"/>
              </a:ext>
            </a:extLst>
          </p:cNvPr>
          <p:cNvSpPr/>
          <p:nvPr/>
        </p:nvSpPr>
        <p:spPr>
          <a:xfrm>
            <a:off x="2822218" y="1793170"/>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56C96DA-02CA-49F2-8ECF-61E2F5C9F571}"/>
              </a:ext>
            </a:extLst>
          </p:cNvPr>
          <p:cNvSpPr/>
          <p:nvPr/>
        </p:nvSpPr>
        <p:spPr>
          <a:xfrm>
            <a:off x="2822218" y="2239084"/>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E0C09AE-1F81-4DCF-9493-B28B87659EEB}"/>
              </a:ext>
            </a:extLst>
          </p:cNvPr>
          <p:cNvSpPr/>
          <p:nvPr/>
        </p:nvSpPr>
        <p:spPr>
          <a:xfrm>
            <a:off x="2822218" y="2668060"/>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2645BC4-3E4F-48D2-B722-2878723584A5}"/>
              </a:ext>
            </a:extLst>
          </p:cNvPr>
          <p:cNvSpPr/>
          <p:nvPr/>
        </p:nvSpPr>
        <p:spPr>
          <a:xfrm>
            <a:off x="2822218" y="2893836"/>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80098E6-EF7E-4A7D-A4CB-1B294AC8D949}"/>
              </a:ext>
            </a:extLst>
          </p:cNvPr>
          <p:cNvSpPr/>
          <p:nvPr/>
        </p:nvSpPr>
        <p:spPr>
          <a:xfrm>
            <a:off x="2822218" y="3300236"/>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9A524AA-C2FA-451F-8064-B6B7A309176E}"/>
              </a:ext>
            </a:extLst>
          </p:cNvPr>
          <p:cNvSpPr/>
          <p:nvPr/>
        </p:nvSpPr>
        <p:spPr>
          <a:xfrm>
            <a:off x="2822218" y="4372681"/>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C0B3169-7261-49A5-9386-91A1A2678CFC}"/>
              </a:ext>
            </a:extLst>
          </p:cNvPr>
          <p:cNvSpPr/>
          <p:nvPr/>
        </p:nvSpPr>
        <p:spPr>
          <a:xfrm>
            <a:off x="2822218" y="4779082"/>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C2C48F-552A-488A-ADFF-8066E0C8B3FF}"/>
              </a:ext>
            </a:extLst>
          </p:cNvPr>
          <p:cNvSpPr/>
          <p:nvPr/>
        </p:nvSpPr>
        <p:spPr>
          <a:xfrm>
            <a:off x="2822218" y="5004860"/>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F236B0D-0A12-45F0-9C9A-8E4C1243CAF4}"/>
              </a:ext>
            </a:extLst>
          </p:cNvPr>
          <p:cNvSpPr/>
          <p:nvPr/>
        </p:nvSpPr>
        <p:spPr>
          <a:xfrm>
            <a:off x="2822218" y="5219349"/>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2A8E2C9-8971-456F-9F10-6CB8CDF858BF}"/>
              </a:ext>
            </a:extLst>
          </p:cNvPr>
          <p:cNvSpPr/>
          <p:nvPr/>
        </p:nvSpPr>
        <p:spPr>
          <a:xfrm>
            <a:off x="2822218" y="5433838"/>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4C78631-0095-439E-99DC-AAACBDF569CF}"/>
              </a:ext>
            </a:extLst>
          </p:cNvPr>
          <p:cNvSpPr/>
          <p:nvPr/>
        </p:nvSpPr>
        <p:spPr>
          <a:xfrm>
            <a:off x="2822218" y="5648329"/>
            <a:ext cx="5945234" cy="210312"/>
          </a:xfrm>
          <a:custGeom>
            <a:avLst/>
            <a:gdLst>
              <a:gd name="connsiteX0" fmla="*/ 0 w 5834958"/>
              <a:gd name="connsiteY0" fmla="*/ 221746 h 237066"/>
              <a:gd name="connsiteX1" fmla="*/ 15320 w 5834958"/>
              <a:gd name="connsiteY1" fmla="*/ 237066 h 237066"/>
              <a:gd name="connsiteX2" fmla="*/ 0 w 5834958"/>
              <a:gd name="connsiteY2" fmla="*/ 237066 h 237066"/>
              <a:gd name="connsiteX3" fmla="*/ 22130 w 5834958"/>
              <a:gd name="connsiteY3" fmla="*/ 0 h 237066"/>
              <a:gd name="connsiteX4" fmla="*/ 5834958 w 5834958"/>
              <a:gd name="connsiteY4" fmla="*/ 0 h 237066"/>
              <a:gd name="connsiteX5" fmla="*/ 5834958 w 5834958"/>
              <a:gd name="connsiteY5" fmla="*/ 237066 h 237066"/>
              <a:gd name="connsiteX6" fmla="*/ 28940 w 5834958"/>
              <a:gd name="connsiteY6" fmla="*/ 237066 h 237066"/>
              <a:gd name="connsiteX7" fmla="*/ 144068 w 5834958"/>
              <a:gd name="connsiteY7" fmla="*/ 121938 h 237066"/>
              <a:gd name="connsiteX8" fmla="*/ 0 w 5834958"/>
              <a:gd name="connsiteY8" fmla="*/ 0 h 237066"/>
              <a:gd name="connsiteX9" fmla="*/ 22130 w 5834958"/>
              <a:gd name="connsiteY9" fmla="*/ 0 h 237066"/>
              <a:gd name="connsiteX10" fmla="*/ 0 w 5834958"/>
              <a:gd name="connsiteY10" fmla="*/ 22130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4958" h="237066">
                <a:moveTo>
                  <a:pt x="0" y="221746"/>
                </a:moveTo>
                <a:lnTo>
                  <a:pt x="15320" y="237066"/>
                </a:lnTo>
                <a:lnTo>
                  <a:pt x="0" y="237066"/>
                </a:lnTo>
                <a:close/>
                <a:moveTo>
                  <a:pt x="22130" y="0"/>
                </a:moveTo>
                <a:lnTo>
                  <a:pt x="5834958" y="0"/>
                </a:lnTo>
                <a:lnTo>
                  <a:pt x="5834958" y="237066"/>
                </a:lnTo>
                <a:lnTo>
                  <a:pt x="28940" y="237066"/>
                </a:lnTo>
                <a:lnTo>
                  <a:pt x="144068" y="121938"/>
                </a:lnTo>
                <a:close/>
                <a:moveTo>
                  <a:pt x="0" y="0"/>
                </a:moveTo>
                <a:lnTo>
                  <a:pt x="22130" y="0"/>
                </a:lnTo>
                <a:lnTo>
                  <a:pt x="0" y="2213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24855-B554-4D34-860C-364FBC687001}"/>
              </a:ext>
            </a:extLst>
          </p:cNvPr>
          <p:cNvSpPr>
            <a:spLocks noGrp="1"/>
          </p:cNvSpPr>
          <p:nvPr>
            <p:ph type="title"/>
          </p:nvPr>
        </p:nvSpPr>
        <p:spPr/>
        <p:txBody>
          <a:bodyPr>
            <a:normAutofit fontScale="90000"/>
          </a:bodyPr>
          <a:lstStyle/>
          <a:p>
            <a:r>
              <a:rPr lang="en-US" dirty="0"/>
              <a:t>ASCEND Study: GI and Skin-related Events Were More Common in the Pirfenidone Group</a:t>
            </a:r>
          </a:p>
        </p:txBody>
      </p:sp>
      <p:sp>
        <p:nvSpPr>
          <p:cNvPr id="4" name="Text Placeholder 3">
            <a:extLst>
              <a:ext uri="{FF2B5EF4-FFF2-40B4-BE49-F238E27FC236}">
                <a16:creationId xmlns:a16="http://schemas.microsoft.com/office/drawing/2014/main" id="{A6FFFE81-BBD8-47BC-9B58-F9893C8BC915}"/>
              </a:ext>
            </a:extLst>
          </p:cNvPr>
          <p:cNvSpPr>
            <a:spLocks noGrp="1"/>
          </p:cNvSpPr>
          <p:nvPr>
            <p:ph type="body" sz="quarter" idx="10"/>
          </p:nvPr>
        </p:nvSpPr>
        <p:spPr/>
        <p:txBody>
          <a:bodyPr/>
          <a:lstStyle/>
          <a:p>
            <a:r>
              <a:rPr lang="en-US" dirty="0"/>
              <a:t>King TE Jr., et al. </a:t>
            </a:r>
            <a:r>
              <a:rPr lang="en-US" i="1" dirty="0"/>
              <a:t>N </a:t>
            </a:r>
            <a:r>
              <a:rPr lang="en-US" i="1" dirty="0" err="1"/>
              <a:t>Engl</a:t>
            </a:r>
            <a:r>
              <a:rPr lang="en-US" i="1" dirty="0"/>
              <a:t> J Med.</a:t>
            </a:r>
            <a:r>
              <a:rPr lang="en-US" dirty="0"/>
              <a:t> 2014;370(22):2083-2092.</a:t>
            </a:r>
          </a:p>
        </p:txBody>
      </p:sp>
      <p:graphicFrame>
        <p:nvGraphicFramePr>
          <p:cNvPr id="6" name="Content Placeholder 5">
            <a:extLst>
              <a:ext uri="{FF2B5EF4-FFF2-40B4-BE49-F238E27FC236}">
                <a16:creationId xmlns:a16="http://schemas.microsoft.com/office/drawing/2014/main" id="{61045EC8-BAA2-4EED-AAE6-63E211D9647D}"/>
              </a:ext>
            </a:extLst>
          </p:cNvPr>
          <p:cNvGraphicFramePr>
            <a:graphicFrameLocks noGrp="1"/>
          </p:cNvGraphicFramePr>
          <p:nvPr>
            <p:ph idx="1"/>
            <p:extLst>
              <p:ext uri="{D42A27DB-BD31-4B8C-83A1-F6EECF244321}">
                <p14:modId xmlns:p14="http://schemas.microsoft.com/office/powerpoint/2010/main" val="3835608232"/>
              </p:ext>
            </p:extLst>
          </p:nvPr>
        </p:nvGraphicFramePr>
        <p:xfrm>
          <a:off x="3032478" y="1220909"/>
          <a:ext cx="5734974" cy="4632960"/>
        </p:xfrm>
        <a:graphic>
          <a:graphicData uri="http://schemas.openxmlformats.org/drawingml/2006/table">
            <a:tbl>
              <a:tblPr firstRow="1" firstCol="1" bandRow="1">
                <a:tableStyleId>{5C22544A-7EE6-4342-B048-85BDC9FD1C3A}</a:tableStyleId>
              </a:tblPr>
              <a:tblGrid>
                <a:gridCol w="2634544">
                  <a:extLst>
                    <a:ext uri="{9D8B030D-6E8A-4147-A177-3AD203B41FA5}">
                      <a16:colId xmlns:a16="http://schemas.microsoft.com/office/drawing/2014/main" val="20000"/>
                    </a:ext>
                  </a:extLst>
                </a:gridCol>
                <a:gridCol w="1659467">
                  <a:extLst>
                    <a:ext uri="{9D8B030D-6E8A-4147-A177-3AD203B41FA5}">
                      <a16:colId xmlns:a16="http://schemas.microsoft.com/office/drawing/2014/main" val="20001"/>
                    </a:ext>
                  </a:extLst>
                </a:gridCol>
                <a:gridCol w="1440963">
                  <a:extLst>
                    <a:ext uri="{9D8B030D-6E8A-4147-A177-3AD203B41FA5}">
                      <a16:colId xmlns:a16="http://schemas.microsoft.com/office/drawing/2014/main" val="20002"/>
                    </a:ext>
                  </a:extLst>
                </a:gridCol>
              </a:tblGrid>
              <a:tr h="365760">
                <a:tc>
                  <a:txBody>
                    <a:bodyPr/>
                    <a:lstStyle/>
                    <a:p>
                      <a:pPr marL="0" marR="0" algn="l" defTabSz="457200" rtl="0" eaLnBrk="1" fontAlgn="b" latinLnBrk="0" hangingPunct="1">
                        <a:spcBef>
                          <a:spcPts val="0"/>
                        </a:spcBef>
                        <a:spcAft>
                          <a:spcPts val="0"/>
                        </a:spcAft>
                      </a:pPr>
                      <a:r>
                        <a:rPr lang="en-GB" sz="1400" b="1" i="0" u="none" strike="noStrike" kern="1200" dirty="0">
                          <a:solidFill>
                            <a:schemeClr val="bg1"/>
                          </a:solidFill>
                          <a:effectLst/>
                          <a:latin typeface="+mn-lt"/>
                          <a:ea typeface="+mn-ea"/>
                          <a:cs typeface="+mn-cs"/>
                        </a:rPr>
                        <a:t>Patients (%)</a:t>
                      </a:r>
                      <a:endParaRPr lang="en-US" sz="1400" b="1" i="0" u="none" strike="noStrike" kern="1200" dirty="0">
                        <a:solidFill>
                          <a:schemeClr val="bg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marL="0" marR="0" algn="l" defTabSz="457200" rtl="0" eaLnBrk="1" fontAlgn="b" latinLnBrk="0" hangingPunct="1">
                        <a:spcBef>
                          <a:spcPts val="0"/>
                        </a:spcBef>
                        <a:spcAft>
                          <a:spcPts val="0"/>
                        </a:spcAft>
                      </a:pPr>
                      <a:r>
                        <a:rPr lang="en-US" sz="1400" b="1" i="0" u="none" strike="noStrike" kern="1200" dirty="0">
                          <a:solidFill>
                            <a:schemeClr val="bg1"/>
                          </a:solidFill>
                          <a:effectLst/>
                          <a:latin typeface="+mn-lt"/>
                          <a:ea typeface="+mn-ea"/>
                          <a:cs typeface="+mn-cs"/>
                        </a:rPr>
                        <a:t>Pirfenidone (N=278)</a:t>
                      </a:r>
                    </a:p>
                  </a:txBody>
                  <a:tcPr marL="47089" marR="4708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marL="0" marR="0" algn="l" defTabSz="457200" rtl="0" eaLnBrk="1" fontAlgn="b" latinLnBrk="0" hangingPunct="1">
                        <a:spcBef>
                          <a:spcPts val="0"/>
                        </a:spcBef>
                        <a:spcAft>
                          <a:spcPts val="0"/>
                        </a:spcAft>
                      </a:pPr>
                      <a:r>
                        <a:rPr lang="en-US" sz="1400" b="1" i="0" u="none" strike="noStrike" kern="1200" dirty="0">
                          <a:solidFill>
                            <a:schemeClr val="bg1"/>
                          </a:solidFill>
                          <a:effectLst/>
                          <a:latin typeface="+mn-lt"/>
                          <a:ea typeface="+mn-ea"/>
                          <a:cs typeface="+mn-cs"/>
                        </a:rPr>
                        <a:t>Placebo (N=277)</a:t>
                      </a:r>
                    </a:p>
                  </a:txBody>
                  <a:tcPr marL="47089" marR="47089" marT="0" marB="0" anchor="ctr">
                    <a:lnL w="12700" cap="flat" cmpd="sng" algn="ctr">
                      <a:solidFill>
                        <a:srgbClr val="FFFFFF"/>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182880">
                <a:tc>
                  <a:txBody>
                    <a:bodyPr/>
                    <a:lstStyle/>
                    <a:p>
                      <a:pPr marL="0" marR="0" algn="l"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Cough</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25.2</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29.6</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01"/>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Nausea</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36.0</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13.4</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Headache</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25.9</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23.1</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03"/>
                  </a:ext>
                </a:extLst>
              </a:tr>
              <a:tr h="182880">
                <a:tc>
                  <a:txBody>
                    <a:bodyPr/>
                    <a:lstStyle/>
                    <a:p>
                      <a:pPr marL="0" marR="0" algn="l" defTabSz="457200" rtl="0" eaLnBrk="1" fontAlgn="ctr" latinLnBrk="0" hangingPunct="1">
                        <a:spcBef>
                          <a:spcPts val="0"/>
                        </a:spcBef>
                        <a:spcAft>
                          <a:spcPts val="0"/>
                        </a:spcAft>
                      </a:pPr>
                      <a:r>
                        <a:rPr lang="en-US" sz="1400" b="1" i="0" u="none" strike="noStrike" kern="1200" dirty="0">
                          <a:solidFill>
                            <a:schemeClr val="tx1"/>
                          </a:solidFill>
                          <a:effectLst/>
                          <a:latin typeface="+mn-lt"/>
                          <a:ea typeface="+mn-ea"/>
                          <a:cs typeface="+mn-cs"/>
                        </a:rPr>
                        <a:t>Diarrhea</a:t>
                      </a: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22.3</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21.7</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Upper Respiratory tract infection</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21.9</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20.2</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05"/>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Fatigue</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20.9</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17.3</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Rash</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28.1</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8.7</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pPr marL="0" marR="0" algn="l" defTabSz="457200" rtl="0" eaLnBrk="1" fontAlgn="ctr" latinLnBrk="0" hangingPunct="1">
                        <a:spcBef>
                          <a:spcPts val="0"/>
                        </a:spcBef>
                        <a:spcAft>
                          <a:spcPts val="0"/>
                        </a:spcAft>
                      </a:pPr>
                      <a:r>
                        <a:rPr lang="en-US" sz="1400" b="0" i="0" u="none" strike="noStrike" kern="1200" dirty="0">
                          <a:solidFill>
                            <a:schemeClr val="tx1">
                              <a:lumMod val="50000"/>
                              <a:lumOff val="50000"/>
                            </a:schemeClr>
                          </a:solidFill>
                          <a:effectLst/>
                          <a:latin typeface="+mn-lt"/>
                          <a:ea typeface="+mn-ea"/>
                          <a:cs typeface="+mn-cs"/>
                        </a:rPr>
                        <a:t>Dyspnea</a:t>
                      </a: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14.7</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17.7</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08"/>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Dizziness</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17.6</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13.0</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Idiopathic pulmonary fibrosis</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9.4</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18.1</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10"/>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Bronchitis</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14.0</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13.0</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11"/>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Constipation</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11.5</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13.7</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12"/>
                  </a:ext>
                </a:extLst>
              </a:tr>
              <a:tr h="182880">
                <a:tc>
                  <a:txBody>
                    <a:bodyPr/>
                    <a:lstStyle/>
                    <a:p>
                      <a:pPr marL="0" marR="0" algn="l" defTabSz="457200" rtl="0" eaLnBrk="1" fontAlgn="ctr" latinLnBrk="0" hangingPunct="1">
                        <a:spcBef>
                          <a:spcPts val="0"/>
                        </a:spcBef>
                        <a:spcAft>
                          <a:spcPts val="0"/>
                        </a:spcAft>
                      </a:pPr>
                      <a:r>
                        <a:rPr lang="en-GB" sz="1400" b="0" i="0" u="none" strike="noStrike" kern="1200" dirty="0">
                          <a:solidFill>
                            <a:schemeClr val="tx1">
                              <a:lumMod val="50000"/>
                              <a:lumOff val="50000"/>
                            </a:schemeClr>
                          </a:solidFill>
                          <a:effectLst/>
                          <a:latin typeface="+mn-lt"/>
                          <a:ea typeface="+mn-ea"/>
                          <a:cs typeface="+mn-cs"/>
                        </a:rPr>
                        <a:t>Back pain</a:t>
                      </a:r>
                      <a:endParaRPr lang="en-US" sz="1400" b="0" i="0" u="none" strike="noStrike" kern="1200" dirty="0">
                        <a:solidFill>
                          <a:schemeClr val="tx1">
                            <a:lumMod val="50000"/>
                            <a:lumOff val="50000"/>
                          </a:schemeClr>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10.8</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13.4</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13"/>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Dyspepsia</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17.6</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6.1</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2880">
                <a:tc>
                  <a:txBody>
                    <a:bodyPr/>
                    <a:lstStyle/>
                    <a:p>
                      <a:pPr marL="0" marR="0" algn="l" defTabSz="457200" rtl="0" eaLnBrk="1" fontAlgn="ctr" latinLnBrk="0" hangingPunct="1">
                        <a:spcBef>
                          <a:spcPts val="0"/>
                        </a:spcBef>
                        <a:spcAft>
                          <a:spcPts val="0"/>
                        </a:spcAft>
                      </a:pPr>
                      <a:r>
                        <a:rPr lang="en-US" sz="1400" b="0" i="0" u="none" strike="noStrike" kern="1200" dirty="0">
                          <a:solidFill>
                            <a:schemeClr val="tx1">
                              <a:lumMod val="50000"/>
                              <a:lumOff val="50000"/>
                            </a:schemeClr>
                          </a:solidFill>
                          <a:effectLst/>
                          <a:latin typeface="+mn-lt"/>
                          <a:ea typeface="+mn-ea"/>
                          <a:cs typeface="+mn-cs"/>
                        </a:rPr>
                        <a:t>Nasopharyngitis</a:t>
                      </a: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11.9</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tc>
                  <a:txBody>
                    <a:bodyPr/>
                    <a:lstStyle/>
                    <a:p>
                      <a:pPr marL="0" marR="0" algn="r" defTabSz="457200" rtl="0" eaLnBrk="1" fontAlgn="ctr" latinLnBrk="0" hangingPunct="1">
                        <a:spcBef>
                          <a:spcPts val="0"/>
                        </a:spcBef>
                        <a:spcAft>
                          <a:spcPts val="0"/>
                        </a:spcAft>
                      </a:pPr>
                      <a:r>
                        <a:rPr lang="en-GB" sz="1400" b="0" i="0" u="none" strike="noStrike" kern="1200">
                          <a:solidFill>
                            <a:schemeClr val="tx1">
                              <a:lumMod val="50000"/>
                              <a:lumOff val="50000"/>
                            </a:schemeClr>
                          </a:solidFill>
                          <a:effectLst/>
                          <a:latin typeface="+mn-lt"/>
                          <a:ea typeface="+mn-ea"/>
                          <a:cs typeface="+mn-cs"/>
                        </a:rPr>
                        <a:t>10.8</a:t>
                      </a:r>
                      <a:endParaRPr lang="en-US" sz="1400" b="0" i="0" u="none" strike="noStrike" kern="1200" dirty="0">
                        <a:solidFill>
                          <a:schemeClr val="tx1">
                            <a:lumMod val="50000"/>
                            <a:lumOff val="50000"/>
                          </a:schemeClr>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1EF"/>
                    </a:solidFill>
                  </a:tcPr>
                </a:tc>
                <a:extLst>
                  <a:ext uri="{0D108BD9-81ED-4DB2-BD59-A6C34878D82A}">
                    <a16:rowId xmlns:a16="http://schemas.microsoft.com/office/drawing/2014/main" val="10015"/>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Anorexia</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15.8</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6.5</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Vomiting</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12.9</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8.7</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Weight decreased</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12.6</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7.9</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Gastroesophageal reflux</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11.9</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6.5</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82880">
                <a:tc>
                  <a:txBody>
                    <a:bodyPr/>
                    <a:lstStyle/>
                    <a:p>
                      <a:pPr marL="0" marR="0" algn="l"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Insomnia</a:t>
                      </a:r>
                      <a:endParaRPr lang="en-US" sz="1400" b="1" i="0" u="none" strike="noStrike" kern="1200" dirty="0">
                        <a:solidFill>
                          <a:schemeClr val="tx1"/>
                        </a:solidFill>
                        <a:effectLst/>
                        <a:latin typeface="+mn-lt"/>
                        <a:ea typeface="+mn-ea"/>
                        <a:cs typeface="+mn-cs"/>
                      </a:endParaRPr>
                    </a:p>
                  </a:txBody>
                  <a:tcPr marL="47089" marR="47089"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a:solidFill>
                            <a:schemeClr val="tx1"/>
                          </a:solidFill>
                          <a:effectLst/>
                          <a:latin typeface="+mn-lt"/>
                          <a:ea typeface="+mn-ea"/>
                          <a:cs typeface="+mn-cs"/>
                        </a:rPr>
                        <a:t>11.2</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457200" rtl="0" eaLnBrk="1" fontAlgn="ctr" latinLnBrk="0" hangingPunct="1">
                        <a:spcBef>
                          <a:spcPts val="0"/>
                        </a:spcBef>
                        <a:spcAft>
                          <a:spcPts val="0"/>
                        </a:spcAft>
                      </a:pPr>
                      <a:r>
                        <a:rPr lang="en-GB" sz="1400" b="1" i="0" u="none" strike="noStrike" kern="1200" dirty="0">
                          <a:solidFill>
                            <a:schemeClr val="tx1"/>
                          </a:solidFill>
                          <a:effectLst/>
                          <a:latin typeface="+mn-lt"/>
                          <a:ea typeface="+mn-ea"/>
                          <a:cs typeface="+mn-cs"/>
                        </a:rPr>
                        <a:t>6.5</a:t>
                      </a:r>
                      <a:endParaRPr lang="en-US" sz="1400" b="1" i="0" u="none" strike="noStrike" kern="1200" dirty="0">
                        <a:solidFill>
                          <a:schemeClr val="tx1"/>
                        </a:solidFill>
                        <a:effectLst/>
                        <a:latin typeface="+mn-lt"/>
                        <a:ea typeface="+mn-ea"/>
                        <a:cs typeface="+mn-cs"/>
                      </a:endParaRPr>
                    </a:p>
                  </a:txBody>
                  <a:tcPr marL="47089" marR="6400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203216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DA27-4083-46E4-85FA-096B5123DF24}"/>
              </a:ext>
            </a:extLst>
          </p:cNvPr>
          <p:cNvSpPr>
            <a:spLocks noGrp="1"/>
          </p:cNvSpPr>
          <p:nvPr>
            <p:ph type="title"/>
          </p:nvPr>
        </p:nvSpPr>
        <p:spPr/>
        <p:txBody>
          <a:bodyPr>
            <a:normAutofit fontScale="90000"/>
          </a:bodyPr>
          <a:lstStyle/>
          <a:p>
            <a:r>
              <a:rPr lang="en-US" dirty="0"/>
              <a:t>Pooled Analysis of Pirfenidone Efficacy: Change in Forced Vital Capacity (</a:t>
            </a:r>
            <a:r>
              <a:rPr lang="en-US" i="1" dirty="0"/>
              <a:t>ASCEND + </a:t>
            </a:r>
            <a:r>
              <a:rPr lang="en-US" i="1"/>
              <a:t>CAPACITY 1 </a:t>
            </a:r>
            <a:r>
              <a:rPr lang="en-US" i="1" dirty="0"/>
              <a:t>+ CAPACITY 2</a:t>
            </a:r>
            <a:r>
              <a:rPr lang="en-US" dirty="0"/>
              <a:t>)</a:t>
            </a:r>
          </a:p>
        </p:txBody>
      </p:sp>
      <p:pic>
        <p:nvPicPr>
          <p:cNvPr id="7" name="Content Placeholder 6">
            <a:extLst>
              <a:ext uri="{FF2B5EF4-FFF2-40B4-BE49-F238E27FC236}">
                <a16:creationId xmlns:a16="http://schemas.microsoft.com/office/drawing/2014/main" id="{61B7E423-2579-4B31-A11E-8DA76C13F750}"/>
              </a:ext>
            </a:extLst>
          </p:cNvPr>
          <p:cNvPicPr>
            <a:picLocks noGrp="1" noChangeAspect="1"/>
          </p:cNvPicPr>
          <p:nvPr>
            <p:ph idx="1"/>
          </p:nvPr>
        </p:nvPicPr>
        <p:blipFill rotWithShape="1">
          <a:blip r:embed="rId3"/>
          <a:srcRect l="42192" t="52447"/>
          <a:stretch/>
        </p:blipFill>
        <p:spPr>
          <a:xfrm>
            <a:off x="2901245" y="1603022"/>
            <a:ext cx="6389511" cy="4069356"/>
          </a:xfrm>
          <a:ln>
            <a:solidFill>
              <a:schemeClr val="tx1"/>
            </a:solidFill>
          </a:ln>
          <a:effectLst>
            <a:outerShdw blurRad="50800" dist="38100" dir="5400000" algn="t" rotWithShape="0">
              <a:prstClr val="black">
                <a:alpha val="40000"/>
              </a:prstClr>
            </a:outerShdw>
          </a:effectLst>
        </p:spPr>
      </p:pic>
      <p:sp>
        <p:nvSpPr>
          <p:cNvPr id="4" name="Text Placeholder 3">
            <a:extLst>
              <a:ext uri="{FF2B5EF4-FFF2-40B4-BE49-F238E27FC236}">
                <a16:creationId xmlns:a16="http://schemas.microsoft.com/office/drawing/2014/main" id="{0829FE5D-6EEB-48D4-AC05-6E1006BFD150}"/>
              </a:ext>
            </a:extLst>
          </p:cNvPr>
          <p:cNvSpPr>
            <a:spLocks noGrp="1"/>
          </p:cNvSpPr>
          <p:nvPr>
            <p:ph type="body" sz="quarter" idx="10"/>
          </p:nvPr>
        </p:nvSpPr>
        <p:spPr/>
        <p:txBody>
          <a:bodyPr/>
          <a:lstStyle/>
          <a:p>
            <a:r>
              <a:rPr lang="fr-FR" dirty="0"/>
              <a:t>Noble PW, et al. </a:t>
            </a:r>
            <a:r>
              <a:rPr lang="fr-FR" i="1" dirty="0" err="1"/>
              <a:t>Eur</a:t>
            </a:r>
            <a:r>
              <a:rPr lang="fr-FR" i="1" dirty="0"/>
              <a:t> </a:t>
            </a:r>
            <a:r>
              <a:rPr lang="fr-FR" i="1" dirty="0" err="1"/>
              <a:t>Respir</a:t>
            </a:r>
            <a:r>
              <a:rPr lang="fr-FR" i="1" dirty="0"/>
              <a:t> J.</a:t>
            </a:r>
            <a:r>
              <a:rPr lang="fr-FR" dirty="0"/>
              <a:t> 2016;47:243-253.</a:t>
            </a:r>
          </a:p>
        </p:txBody>
      </p:sp>
    </p:spTree>
    <p:extLst>
      <p:ext uri="{BB962C8B-B14F-4D97-AF65-F5344CB8AC3E}">
        <p14:creationId xmlns:p14="http://schemas.microsoft.com/office/powerpoint/2010/main" val="26763328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B4E8-B5EA-4FD0-A4B0-8DF1FE2A0656}"/>
              </a:ext>
            </a:extLst>
          </p:cNvPr>
          <p:cNvSpPr>
            <a:spLocks noGrp="1"/>
          </p:cNvSpPr>
          <p:nvPr>
            <p:ph type="title"/>
          </p:nvPr>
        </p:nvSpPr>
        <p:spPr/>
        <p:txBody>
          <a:bodyPr>
            <a:normAutofit fontScale="90000"/>
          </a:bodyPr>
          <a:lstStyle/>
          <a:p>
            <a:r>
              <a:rPr lang="en-US" dirty="0"/>
              <a:t>Pooled Analysis of Pirfenidone Efficacy: Progression-free Survival (ASCEND + CAPACITY 1 + CAPACITY 2)</a:t>
            </a:r>
          </a:p>
        </p:txBody>
      </p:sp>
      <p:pic>
        <p:nvPicPr>
          <p:cNvPr id="7" name="Content Placeholder 6">
            <a:extLst>
              <a:ext uri="{FF2B5EF4-FFF2-40B4-BE49-F238E27FC236}">
                <a16:creationId xmlns:a16="http://schemas.microsoft.com/office/drawing/2014/main" id="{9AB98443-01CC-44D7-80B0-F2A302BE192B}"/>
              </a:ext>
            </a:extLst>
          </p:cNvPr>
          <p:cNvPicPr>
            <a:picLocks noGrp="1" noChangeAspect="1"/>
          </p:cNvPicPr>
          <p:nvPr>
            <p:ph idx="1"/>
          </p:nvPr>
        </p:nvPicPr>
        <p:blipFill rotWithShape="1">
          <a:blip r:embed="rId3"/>
          <a:srcRect l="52800" b="52417"/>
          <a:stretch/>
        </p:blipFill>
        <p:spPr>
          <a:xfrm>
            <a:off x="3040170" y="1397874"/>
            <a:ext cx="6111661" cy="4255214"/>
          </a:xfrm>
          <a:ln>
            <a:solidFill>
              <a:schemeClr val="tx1"/>
            </a:solidFill>
          </a:ln>
          <a:effectLst>
            <a:outerShdw blurRad="50800" dist="38100" dir="5400000" algn="t" rotWithShape="0">
              <a:prstClr val="black">
                <a:alpha val="40000"/>
              </a:prstClr>
            </a:outerShdw>
          </a:effectLst>
        </p:spPr>
      </p:pic>
      <p:sp>
        <p:nvSpPr>
          <p:cNvPr id="4" name="Text Placeholder 3">
            <a:extLst>
              <a:ext uri="{FF2B5EF4-FFF2-40B4-BE49-F238E27FC236}">
                <a16:creationId xmlns:a16="http://schemas.microsoft.com/office/drawing/2014/main" id="{169C5537-4810-487D-86D4-E4CD8895FB6E}"/>
              </a:ext>
            </a:extLst>
          </p:cNvPr>
          <p:cNvSpPr>
            <a:spLocks noGrp="1"/>
          </p:cNvSpPr>
          <p:nvPr>
            <p:ph type="body" sz="quarter" idx="10"/>
          </p:nvPr>
        </p:nvSpPr>
        <p:spPr/>
        <p:txBody>
          <a:bodyPr/>
          <a:lstStyle/>
          <a:p>
            <a:r>
              <a:rPr lang="fr-FR" dirty="0"/>
              <a:t>Noble PW, et al. </a:t>
            </a:r>
            <a:r>
              <a:rPr lang="fr-FR" i="1" dirty="0" err="1"/>
              <a:t>Eur</a:t>
            </a:r>
            <a:r>
              <a:rPr lang="fr-FR" i="1" dirty="0"/>
              <a:t> </a:t>
            </a:r>
            <a:r>
              <a:rPr lang="fr-FR" i="1" dirty="0" err="1"/>
              <a:t>Respir</a:t>
            </a:r>
            <a:r>
              <a:rPr lang="fr-FR" i="1" dirty="0"/>
              <a:t> J.</a:t>
            </a:r>
            <a:r>
              <a:rPr lang="fr-FR" dirty="0"/>
              <a:t> 2016;47:243-253.</a:t>
            </a:r>
          </a:p>
        </p:txBody>
      </p:sp>
      <p:sp>
        <p:nvSpPr>
          <p:cNvPr id="9" name="Text Placeholder 8">
            <a:extLst>
              <a:ext uri="{FF2B5EF4-FFF2-40B4-BE49-F238E27FC236}">
                <a16:creationId xmlns:a16="http://schemas.microsoft.com/office/drawing/2014/main" id="{FACC919D-CB45-41CE-9689-A52975773016}"/>
              </a:ext>
            </a:extLst>
          </p:cNvPr>
          <p:cNvSpPr>
            <a:spLocks noGrp="1"/>
          </p:cNvSpPr>
          <p:nvPr>
            <p:ph type="body" sz="quarter" idx="11"/>
          </p:nvPr>
        </p:nvSpPr>
        <p:spPr/>
        <p:txBody>
          <a:bodyPr/>
          <a:lstStyle/>
          <a:p>
            <a:r>
              <a:rPr lang="en-US" dirty="0"/>
              <a:t>PFS, progression-free survival.</a:t>
            </a:r>
          </a:p>
        </p:txBody>
      </p:sp>
      <p:sp>
        <p:nvSpPr>
          <p:cNvPr id="10" name="TextBox 9">
            <a:extLst>
              <a:ext uri="{FF2B5EF4-FFF2-40B4-BE49-F238E27FC236}">
                <a16:creationId xmlns:a16="http://schemas.microsoft.com/office/drawing/2014/main" id="{BC1A50B9-1ECF-4FBC-A1C4-1C5820DC5F9D}"/>
              </a:ext>
            </a:extLst>
          </p:cNvPr>
          <p:cNvSpPr txBox="1"/>
          <p:nvPr/>
        </p:nvSpPr>
        <p:spPr>
          <a:xfrm rot="16200000">
            <a:off x="3036709" y="2754488"/>
            <a:ext cx="2257778" cy="338554"/>
          </a:xfrm>
          <a:prstGeom prst="rect">
            <a:avLst/>
          </a:prstGeom>
          <a:solidFill>
            <a:srgbClr val="FFFFFF"/>
          </a:solidFill>
        </p:spPr>
        <p:txBody>
          <a:bodyPr wrap="square" rtlCol="0">
            <a:spAutoFit/>
          </a:bodyPr>
          <a:lstStyle/>
          <a:p>
            <a:pPr algn="ctr"/>
            <a:r>
              <a:rPr lang="en-US" sz="1600" dirty="0"/>
              <a:t>PFS (%)</a:t>
            </a:r>
          </a:p>
        </p:txBody>
      </p:sp>
    </p:spTree>
    <p:extLst>
      <p:ext uri="{BB962C8B-B14F-4D97-AF65-F5344CB8AC3E}">
        <p14:creationId xmlns:p14="http://schemas.microsoft.com/office/powerpoint/2010/main" val="1613250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73318A-7991-4D77-8B7E-08E969438D93}"/>
              </a:ext>
            </a:extLst>
          </p:cNvPr>
          <p:cNvSpPr>
            <a:spLocks noGrp="1"/>
          </p:cNvSpPr>
          <p:nvPr>
            <p:ph type="body" sz="quarter" idx="10"/>
          </p:nvPr>
        </p:nvSpPr>
        <p:spPr/>
        <p:txBody>
          <a:bodyPr/>
          <a:lstStyle/>
          <a:p>
            <a:r>
              <a:rPr lang="en-US" dirty="0" err="1"/>
              <a:t>Richeldi</a:t>
            </a:r>
            <a:r>
              <a:rPr lang="en-US" dirty="0"/>
              <a:t> L, et al. </a:t>
            </a:r>
            <a:r>
              <a:rPr lang="en-US" i="1" dirty="0"/>
              <a:t>N </a:t>
            </a:r>
            <a:r>
              <a:rPr lang="en-US" i="1" dirty="0" err="1"/>
              <a:t>Engl</a:t>
            </a:r>
            <a:r>
              <a:rPr lang="en-US" i="1" dirty="0"/>
              <a:t> J Med.</a:t>
            </a:r>
            <a:r>
              <a:rPr lang="en-US" dirty="0"/>
              <a:t> 2014;370(22):2071-2082.</a:t>
            </a:r>
          </a:p>
        </p:txBody>
      </p:sp>
      <p:sp>
        <p:nvSpPr>
          <p:cNvPr id="6" name="Content Placeholder 2">
            <a:extLst>
              <a:ext uri="{FF2B5EF4-FFF2-40B4-BE49-F238E27FC236}">
                <a16:creationId xmlns:a16="http://schemas.microsoft.com/office/drawing/2014/main" id="{AEFA6C17-7E53-4FE1-9344-6AE13472E9D4}"/>
              </a:ext>
            </a:extLst>
          </p:cNvPr>
          <p:cNvSpPr>
            <a:spLocks noGrp="1"/>
          </p:cNvSpPr>
          <p:nvPr>
            <p:ph idx="1"/>
          </p:nvPr>
        </p:nvSpPr>
        <p:spPr>
          <a:xfrm>
            <a:off x="2309637" y="867932"/>
            <a:ext cx="7572727" cy="4460423"/>
          </a:xfrm>
          <a:solidFill>
            <a:schemeClr val="bg1">
              <a:lumMod val="95000"/>
            </a:schemeClr>
          </a:solidFill>
          <a:ln>
            <a:noFill/>
          </a:ln>
          <a:effectLst>
            <a:outerShdw blurRad="50800" dist="38100" dir="5400000" algn="t" rotWithShape="0">
              <a:prstClr val="black">
                <a:alpha val="40000"/>
              </a:prstClr>
            </a:outerShdw>
          </a:effectLst>
        </p:spPr>
        <p:txBody>
          <a:bodyPr/>
          <a:lstStyle/>
          <a:p>
            <a:pPr marL="0" indent="0" algn="ctr">
              <a:buNone/>
            </a:pPr>
            <a:r>
              <a:rPr lang="en-US" sz="2000" i="1" dirty="0">
                <a:solidFill>
                  <a:schemeClr val="bg1">
                    <a:lumMod val="50000"/>
                  </a:schemeClr>
                </a:solidFill>
                <a:latin typeface="Century Schoolbook" panose="02040604050505020304" pitchFamily="18" charset="0"/>
              </a:rPr>
              <a:t>The</a:t>
            </a:r>
            <a:r>
              <a:rPr lang="en-US" sz="2000" dirty="0">
                <a:solidFill>
                  <a:schemeClr val="bg1">
                    <a:lumMod val="50000"/>
                  </a:schemeClr>
                </a:solidFill>
                <a:latin typeface="Century Schoolbook" panose="02040604050505020304" pitchFamily="18" charset="0"/>
              </a:rPr>
              <a:t> NEW ENGLAND JOUNRAL </a:t>
            </a:r>
            <a:r>
              <a:rPr lang="en-US" sz="2000" i="1" dirty="0">
                <a:solidFill>
                  <a:schemeClr val="bg1">
                    <a:lumMod val="50000"/>
                  </a:schemeClr>
                </a:solidFill>
                <a:latin typeface="Century Schoolbook" panose="02040604050505020304" pitchFamily="18" charset="0"/>
              </a:rPr>
              <a:t>of</a:t>
            </a:r>
            <a:r>
              <a:rPr lang="en-US" sz="2000" dirty="0">
                <a:solidFill>
                  <a:schemeClr val="bg1">
                    <a:lumMod val="50000"/>
                  </a:schemeClr>
                </a:solidFill>
                <a:latin typeface="Century Schoolbook" panose="02040604050505020304" pitchFamily="18" charset="0"/>
              </a:rPr>
              <a:t> MEDICINE</a:t>
            </a:r>
            <a:endParaRPr lang="en-US" sz="2800" dirty="0">
              <a:solidFill>
                <a:schemeClr val="bg1">
                  <a:lumMod val="50000"/>
                </a:schemeClr>
              </a:solidFill>
              <a:latin typeface="Century Schoolbook" panose="02040604050505020304" pitchFamily="18" charset="0"/>
            </a:endParaRPr>
          </a:p>
          <a:p>
            <a:pPr marL="0" indent="0">
              <a:buNone/>
            </a:pPr>
            <a:r>
              <a:rPr lang="en-US" sz="2800" dirty="0">
                <a:solidFill>
                  <a:schemeClr val="accent3"/>
                </a:solidFill>
                <a:latin typeface="Century Schoolbook" panose="02040604050505020304" pitchFamily="18" charset="0"/>
              </a:rPr>
              <a:t>Efficacy and Safety of Nintedanib in Idiopathic Pulmonary Fibrosis</a:t>
            </a:r>
          </a:p>
          <a:p>
            <a:pPr marL="0" indent="0">
              <a:spcBef>
                <a:spcPts val="600"/>
              </a:spcBef>
              <a:buNone/>
            </a:pPr>
            <a:r>
              <a:rPr lang="en-US" sz="1600" dirty="0">
                <a:solidFill>
                  <a:schemeClr val="tx1">
                    <a:lumMod val="50000"/>
                    <a:lumOff val="50000"/>
                  </a:schemeClr>
                </a:solidFill>
              </a:rPr>
              <a:t>Luca </a:t>
            </a:r>
            <a:r>
              <a:rPr lang="en-US" sz="1600" dirty="0" err="1">
                <a:solidFill>
                  <a:schemeClr val="tx1">
                    <a:lumMod val="50000"/>
                    <a:lumOff val="50000"/>
                  </a:schemeClr>
                </a:solidFill>
              </a:rPr>
              <a:t>Richeldi</a:t>
            </a:r>
            <a:r>
              <a:rPr lang="en-US" sz="1600" dirty="0">
                <a:solidFill>
                  <a:schemeClr val="tx1">
                    <a:lumMod val="50000"/>
                    <a:lumOff val="50000"/>
                  </a:schemeClr>
                </a:solidFill>
              </a:rPr>
              <a:t>, M.D., Ph.D., Roland M. du </a:t>
            </a:r>
            <a:r>
              <a:rPr lang="en-US" sz="1600" dirty="0" err="1">
                <a:solidFill>
                  <a:schemeClr val="tx1">
                    <a:lumMod val="50000"/>
                    <a:lumOff val="50000"/>
                  </a:schemeClr>
                </a:solidFill>
              </a:rPr>
              <a:t>Bois</a:t>
            </a:r>
            <a:r>
              <a:rPr lang="en-US" sz="1600" dirty="0">
                <a:solidFill>
                  <a:schemeClr val="tx1">
                    <a:lumMod val="50000"/>
                    <a:lumOff val="50000"/>
                  </a:schemeClr>
                </a:solidFill>
              </a:rPr>
              <a:t>, M.D., Ganesh Raghu, M.D., Arata Azuma, M.D., Ph.D., Kevin K. Brown, M.D., Ulrich </a:t>
            </a:r>
            <a:r>
              <a:rPr lang="en-US" sz="1600" dirty="0" err="1">
                <a:solidFill>
                  <a:schemeClr val="tx1">
                    <a:lumMod val="50000"/>
                    <a:lumOff val="50000"/>
                  </a:schemeClr>
                </a:solidFill>
              </a:rPr>
              <a:t>Costabel</a:t>
            </a:r>
            <a:r>
              <a:rPr lang="en-US" sz="1600" dirty="0">
                <a:solidFill>
                  <a:schemeClr val="tx1">
                    <a:lumMod val="50000"/>
                    <a:lumOff val="50000"/>
                  </a:schemeClr>
                </a:solidFill>
              </a:rPr>
              <a:t>, M.D., Vincent </a:t>
            </a:r>
            <a:r>
              <a:rPr lang="en-US" sz="1600" dirty="0" err="1">
                <a:solidFill>
                  <a:schemeClr val="tx1">
                    <a:lumMod val="50000"/>
                    <a:lumOff val="50000"/>
                  </a:schemeClr>
                </a:solidFill>
              </a:rPr>
              <a:t>Cottin</a:t>
            </a:r>
            <a:r>
              <a:rPr lang="en-US" sz="1600" dirty="0">
                <a:solidFill>
                  <a:schemeClr val="tx1">
                    <a:lumMod val="50000"/>
                    <a:lumOff val="50000"/>
                  </a:schemeClr>
                </a:solidFill>
              </a:rPr>
              <a:t>, M.D., Ph.D., Kevin R. Flaherty, M.D., David M. Hansell, M.D., Yoshikazu Inoue, M.D., Ph.D., Dong Soon Kim, M.D., Martin Kolb, M.D., Ph.D., et al., for the INPULSIS Trial Investigators</a:t>
            </a:r>
          </a:p>
          <a:p>
            <a:pPr marL="0" indent="0">
              <a:spcBef>
                <a:spcPts val="600"/>
              </a:spcBef>
              <a:buNone/>
            </a:pPr>
            <a:r>
              <a:rPr lang="en-US" sz="1600" dirty="0">
                <a:solidFill>
                  <a:srgbClr val="999999"/>
                </a:solidFill>
                <a:ea typeface="Times New Roman" panose="02020603050405020304" pitchFamily="18" charset="0"/>
                <a:cs typeface="Times New Roman" panose="02020603050405020304" pitchFamily="18" charset="0"/>
              </a:rPr>
              <a:t>Published: 29 </a:t>
            </a:r>
            <a:r>
              <a:rPr lang="en-US" sz="1600">
                <a:solidFill>
                  <a:srgbClr val="999999"/>
                </a:solidFill>
                <a:ea typeface="Times New Roman" panose="02020603050405020304" pitchFamily="18" charset="0"/>
                <a:cs typeface="Times New Roman" panose="02020603050405020304" pitchFamily="18" charset="0"/>
              </a:rPr>
              <a:t>May 2014</a:t>
            </a:r>
            <a:endParaRPr lang="en-US" sz="2400" dirty="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440216A-A084-45B8-820C-AF75D2BE9E7A}"/>
              </a:ext>
            </a:extLst>
          </p:cNvPr>
          <p:cNvCxnSpPr>
            <a:cxnSpLocks/>
          </p:cNvCxnSpPr>
          <p:nvPr/>
        </p:nvCxnSpPr>
        <p:spPr>
          <a:xfrm>
            <a:off x="2416386" y="2012243"/>
            <a:ext cx="73152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2A3CA7B-EF7A-425E-A9C0-ABC3393F9C3C}"/>
              </a:ext>
            </a:extLst>
          </p:cNvPr>
          <p:cNvCxnSpPr>
            <a:cxnSpLocks/>
          </p:cNvCxnSpPr>
          <p:nvPr/>
        </p:nvCxnSpPr>
        <p:spPr>
          <a:xfrm>
            <a:off x="2416386" y="2954863"/>
            <a:ext cx="7315200"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9871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83B4-24B7-4450-9918-5E721B0FE27B}"/>
              </a:ext>
            </a:extLst>
          </p:cNvPr>
          <p:cNvSpPr>
            <a:spLocks noGrp="1"/>
          </p:cNvSpPr>
          <p:nvPr>
            <p:ph type="title"/>
          </p:nvPr>
        </p:nvSpPr>
        <p:spPr/>
        <p:txBody>
          <a:bodyPr/>
          <a:lstStyle/>
          <a:p>
            <a:r>
              <a:rPr lang="en-US" dirty="0"/>
              <a:t>Nintedanib Reduced Loss of Forced Vital Capacity</a:t>
            </a:r>
          </a:p>
        </p:txBody>
      </p:sp>
      <p:pic>
        <p:nvPicPr>
          <p:cNvPr id="7" name="Content Placeholder 6">
            <a:extLst>
              <a:ext uri="{FF2B5EF4-FFF2-40B4-BE49-F238E27FC236}">
                <a16:creationId xmlns:a16="http://schemas.microsoft.com/office/drawing/2014/main" id="{81ACAF6B-02E0-4F54-B3FB-CE8127D04F98}"/>
              </a:ext>
            </a:extLst>
          </p:cNvPr>
          <p:cNvPicPr>
            <a:picLocks noGrp="1" noChangeAspect="1"/>
          </p:cNvPicPr>
          <p:nvPr>
            <p:ph idx="1"/>
          </p:nvPr>
        </p:nvPicPr>
        <p:blipFill rotWithShape="1">
          <a:blip r:embed="rId3"/>
          <a:srcRect l="2143" t="1406" r="62724" b="51602"/>
          <a:stretch/>
        </p:blipFill>
        <p:spPr>
          <a:xfrm>
            <a:off x="557471" y="1081088"/>
            <a:ext cx="5346620" cy="4572000"/>
          </a:xfrm>
          <a:ln>
            <a:solidFill>
              <a:schemeClr val="tx1"/>
            </a:solidFill>
          </a:ln>
          <a:effectLst>
            <a:outerShdw blurRad="50800" dist="38100" dir="5400000" algn="t" rotWithShape="0">
              <a:prstClr val="black">
                <a:alpha val="40000"/>
              </a:prstClr>
            </a:outerShdw>
          </a:effectLst>
        </p:spPr>
      </p:pic>
      <p:sp>
        <p:nvSpPr>
          <p:cNvPr id="4" name="Text Placeholder 3">
            <a:extLst>
              <a:ext uri="{FF2B5EF4-FFF2-40B4-BE49-F238E27FC236}">
                <a16:creationId xmlns:a16="http://schemas.microsoft.com/office/drawing/2014/main" id="{D25C333E-7856-4C16-81BB-5A908739C77D}"/>
              </a:ext>
            </a:extLst>
          </p:cNvPr>
          <p:cNvSpPr>
            <a:spLocks noGrp="1"/>
          </p:cNvSpPr>
          <p:nvPr>
            <p:ph type="body" sz="quarter" idx="10"/>
          </p:nvPr>
        </p:nvSpPr>
        <p:spPr/>
        <p:txBody>
          <a:bodyPr/>
          <a:lstStyle/>
          <a:p>
            <a:r>
              <a:rPr lang="en-US" dirty="0" err="1"/>
              <a:t>Richeldi</a:t>
            </a:r>
            <a:r>
              <a:rPr lang="en-US" dirty="0"/>
              <a:t> L, et al. </a:t>
            </a:r>
            <a:r>
              <a:rPr lang="en-US" i="1" dirty="0"/>
              <a:t>N </a:t>
            </a:r>
            <a:r>
              <a:rPr lang="en-US" i="1" dirty="0" err="1"/>
              <a:t>Engl</a:t>
            </a:r>
            <a:r>
              <a:rPr lang="en-US" i="1" dirty="0"/>
              <a:t> J Med.</a:t>
            </a:r>
            <a:r>
              <a:rPr lang="en-US" dirty="0"/>
              <a:t> 2014;370(22):2071-2082.</a:t>
            </a:r>
          </a:p>
        </p:txBody>
      </p:sp>
      <p:pic>
        <p:nvPicPr>
          <p:cNvPr id="9" name="Content Placeholder 6">
            <a:extLst>
              <a:ext uri="{FF2B5EF4-FFF2-40B4-BE49-F238E27FC236}">
                <a16:creationId xmlns:a16="http://schemas.microsoft.com/office/drawing/2014/main" id="{04EBBAD7-0847-494A-87E9-C1370F2F9A68}"/>
              </a:ext>
            </a:extLst>
          </p:cNvPr>
          <p:cNvPicPr>
            <a:picLocks noChangeAspect="1"/>
          </p:cNvPicPr>
          <p:nvPr/>
        </p:nvPicPr>
        <p:blipFill rotWithShape="1">
          <a:blip r:embed="rId3"/>
          <a:srcRect l="2143" t="50559" r="62724"/>
          <a:stretch/>
        </p:blipFill>
        <p:spPr>
          <a:xfrm>
            <a:off x="6468534" y="1081088"/>
            <a:ext cx="5081764" cy="4572000"/>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75026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F338-D4CE-4A22-AA2C-7B6FE4D14308}"/>
              </a:ext>
            </a:extLst>
          </p:cNvPr>
          <p:cNvSpPr>
            <a:spLocks noGrp="1"/>
          </p:cNvSpPr>
          <p:nvPr>
            <p:ph type="title"/>
          </p:nvPr>
        </p:nvSpPr>
        <p:spPr/>
        <p:txBody>
          <a:bodyPr/>
          <a:lstStyle/>
          <a:p>
            <a:r>
              <a:rPr lang="en-US" dirty="0"/>
              <a:t>Benefit of Nintedanib on FVC Appears Early</a:t>
            </a:r>
          </a:p>
        </p:txBody>
      </p:sp>
      <p:pic>
        <p:nvPicPr>
          <p:cNvPr id="7" name="Content Placeholder 6">
            <a:extLst>
              <a:ext uri="{FF2B5EF4-FFF2-40B4-BE49-F238E27FC236}">
                <a16:creationId xmlns:a16="http://schemas.microsoft.com/office/drawing/2014/main" id="{D4F60C7F-D9E8-46D4-9996-3371088A578B}"/>
              </a:ext>
            </a:extLst>
          </p:cNvPr>
          <p:cNvPicPr>
            <a:picLocks noGrp="1" noChangeAspect="1"/>
          </p:cNvPicPr>
          <p:nvPr>
            <p:ph idx="1"/>
          </p:nvPr>
        </p:nvPicPr>
        <p:blipFill rotWithShape="1">
          <a:blip r:embed="rId3"/>
          <a:srcRect l="39286" t="1842" r="2107" b="51602"/>
          <a:stretch/>
        </p:blipFill>
        <p:spPr>
          <a:xfrm>
            <a:off x="86475" y="1721557"/>
            <a:ext cx="5943600" cy="3018501"/>
          </a:xfrm>
          <a:ln>
            <a:solidFill>
              <a:schemeClr val="tx1"/>
            </a:solidFill>
          </a:ln>
          <a:effectLst>
            <a:outerShdw blurRad="50800" dist="38100" dir="5400000" algn="t" rotWithShape="0">
              <a:prstClr val="black">
                <a:alpha val="40000"/>
              </a:prstClr>
            </a:outerShdw>
          </a:effectLst>
        </p:spPr>
      </p:pic>
      <p:sp>
        <p:nvSpPr>
          <p:cNvPr id="4" name="Text Placeholder 3">
            <a:extLst>
              <a:ext uri="{FF2B5EF4-FFF2-40B4-BE49-F238E27FC236}">
                <a16:creationId xmlns:a16="http://schemas.microsoft.com/office/drawing/2014/main" id="{83F06538-FDC6-412F-8340-8D7CFA30BEEE}"/>
              </a:ext>
            </a:extLst>
          </p:cNvPr>
          <p:cNvSpPr>
            <a:spLocks noGrp="1"/>
          </p:cNvSpPr>
          <p:nvPr>
            <p:ph type="body" sz="quarter" idx="10"/>
          </p:nvPr>
        </p:nvSpPr>
        <p:spPr/>
        <p:txBody>
          <a:bodyPr/>
          <a:lstStyle/>
          <a:p>
            <a:r>
              <a:rPr lang="en-US" dirty="0" err="1"/>
              <a:t>Richeldi</a:t>
            </a:r>
            <a:r>
              <a:rPr lang="en-US" dirty="0"/>
              <a:t> L, et al. </a:t>
            </a:r>
            <a:r>
              <a:rPr lang="en-US" i="1" dirty="0"/>
              <a:t>N </a:t>
            </a:r>
            <a:r>
              <a:rPr lang="en-US" i="1" dirty="0" err="1"/>
              <a:t>Engl</a:t>
            </a:r>
            <a:r>
              <a:rPr lang="en-US" i="1" dirty="0"/>
              <a:t> J Med.</a:t>
            </a:r>
            <a:r>
              <a:rPr lang="en-US" dirty="0"/>
              <a:t> 2014;370(22):2071-2082.</a:t>
            </a:r>
          </a:p>
        </p:txBody>
      </p:sp>
      <p:pic>
        <p:nvPicPr>
          <p:cNvPr id="8" name="Content Placeholder 6">
            <a:extLst>
              <a:ext uri="{FF2B5EF4-FFF2-40B4-BE49-F238E27FC236}">
                <a16:creationId xmlns:a16="http://schemas.microsoft.com/office/drawing/2014/main" id="{6D722F10-0B9D-4A60-8739-F46E4AFDC77C}"/>
              </a:ext>
            </a:extLst>
          </p:cNvPr>
          <p:cNvPicPr>
            <a:picLocks noChangeAspect="1"/>
          </p:cNvPicPr>
          <p:nvPr/>
        </p:nvPicPr>
        <p:blipFill rotWithShape="1">
          <a:blip r:embed="rId3"/>
          <a:srcRect l="39286" t="50823" r="2107" b="2622"/>
          <a:stretch/>
        </p:blipFill>
        <p:spPr>
          <a:xfrm>
            <a:off x="6129624" y="1721559"/>
            <a:ext cx="5943600" cy="3018500"/>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49284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02766" y="1386676"/>
            <a:ext cx="7786468" cy="3566160"/>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892227517"/>
              </p:ext>
            </p:extLst>
          </p:nvPr>
        </p:nvGraphicFramePr>
        <p:xfrm>
          <a:off x="2202766" y="5093435"/>
          <a:ext cx="7786468" cy="670560"/>
        </p:xfrm>
        <a:graphic>
          <a:graphicData uri="http://schemas.openxmlformats.org/drawingml/2006/table">
            <a:tbl>
              <a:tblPr>
                <a:effectLst>
                  <a:outerShdw blurRad="50800" dist="38100" dir="5400000" algn="t" rotWithShape="0">
                    <a:prstClr val="black">
                      <a:alpha val="40000"/>
                    </a:prstClr>
                  </a:outerShdw>
                </a:effectLst>
                <a:tableStyleId>{B301B821-A1FF-4177-AEE7-76D212191A09}</a:tableStyleId>
              </a:tblPr>
              <a:tblGrid>
                <a:gridCol w="3283634">
                  <a:extLst>
                    <a:ext uri="{9D8B030D-6E8A-4147-A177-3AD203B41FA5}">
                      <a16:colId xmlns:a16="http://schemas.microsoft.com/office/drawing/2014/main" val="20000"/>
                    </a:ext>
                  </a:extLst>
                </a:gridCol>
                <a:gridCol w="2875280">
                  <a:extLst>
                    <a:ext uri="{9D8B030D-6E8A-4147-A177-3AD203B41FA5}">
                      <a16:colId xmlns:a16="http://schemas.microsoft.com/office/drawing/2014/main" val="20001"/>
                    </a:ext>
                  </a:extLst>
                </a:gridCol>
                <a:gridCol w="1627554">
                  <a:extLst>
                    <a:ext uri="{9D8B030D-6E8A-4147-A177-3AD203B41FA5}">
                      <a16:colId xmlns:a16="http://schemas.microsoft.com/office/drawing/2014/main" val="20002"/>
                    </a:ext>
                  </a:extLst>
                </a:gridCol>
              </a:tblGrid>
              <a:tr h="36576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lang="de-DE" altLang="en-US" sz="1600" b="1" kern="1200" dirty="0">
                        <a:solidFill>
                          <a:schemeClr val="bg1"/>
                        </a:solidFill>
                        <a:latin typeface="+mn-lt"/>
                        <a:ea typeface="+mn-ea"/>
                        <a:cs typeface="+mn-cs"/>
                      </a:endParaRPr>
                    </a:p>
                  </a:txBody>
                  <a:tcPr marL="121901" marR="121901" marT="45563" marB="45563"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u="none" strike="noStrike" cap="none" normalizeH="0" baseline="0" err="1">
                          <a:ln>
                            <a:noFill/>
                          </a:ln>
                          <a:solidFill>
                            <a:schemeClr val="bg1"/>
                          </a:solidFill>
                          <a:effectLst/>
                          <a:latin typeface="+mn-lt"/>
                        </a:rPr>
                        <a:t>Nintedanib</a:t>
                      </a:r>
                      <a:r>
                        <a:rPr kumimoji="0" lang="en-GB" altLang="en-US" sz="1600" b="1" u="none" strike="noStrike" cap="none" normalizeH="0" baseline="0">
                          <a:ln>
                            <a:noFill/>
                          </a:ln>
                          <a:solidFill>
                            <a:schemeClr val="bg1"/>
                          </a:solidFill>
                          <a:effectLst/>
                          <a:latin typeface="+mn-lt"/>
                        </a:rPr>
                        <a:t> 150 </a:t>
                      </a:r>
                      <a:r>
                        <a:rPr kumimoji="0" lang="en-GB" altLang="en-US" sz="1600" b="1" u="none" strike="noStrike" cap="none" normalizeH="0" baseline="0" dirty="0">
                          <a:ln>
                            <a:noFill/>
                          </a:ln>
                          <a:solidFill>
                            <a:schemeClr val="bg1"/>
                          </a:solidFill>
                          <a:effectLst/>
                          <a:latin typeface="+mn-lt"/>
                        </a:rPr>
                        <a:t>mg bid (n=638)</a:t>
                      </a:r>
                      <a:endParaRPr kumimoji="0" lang="en-US" altLang="en-US" sz="1600" b="1" i="0" u="none" strike="noStrike" cap="none" normalizeH="0" baseline="0" dirty="0">
                        <a:ln>
                          <a:noFill/>
                        </a:ln>
                        <a:solidFill>
                          <a:schemeClr val="bg1"/>
                        </a:solidFill>
                        <a:effectLst/>
                        <a:latin typeface="+mn-lt"/>
                        <a:ea typeface="ＭＳ Ｐゴシック" pitchFamily="34" charset="-128"/>
                        <a:cs typeface="Arial" pitchFamily="34" charset="0"/>
                      </a:endParaRPr>
                    </a:p>
                  </a:txBody>
                  <a:tcPr marL="121901" marR="121901" marT="45563" marB="45563" horzOverflow="overflow">
                    <a:lnL>
                      <a:noFill/>
                    </a:lnL>
                    <a:lnR>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u="none" strike="noStrike" cap="none" normalizeH="0" baseline="0" dirty="0">
                          <a:ln>
                            <a:noFill/>
                          </a:ln>
                          <a:solidFill>
                            <a:schemeClr val="bg1"/>
                          </a:solidFill>
                          <a:effectLst/>
                          <a:latin typeface="+mn-lt"/>
                        </a:rPr>
                        <a:t>Placebo (n=423)</a:t>
                      </a:r>
                      <a:endParaRPr kumimoji="0" lang="en-US" altLang="en-US" sz="1600" b="1" i="0" u="none" strike="noStrike" cap="none" normalizeH="0" baseline="0" dirty="0">
                        <a:ln>
                          <a:noFill/>
                        </a:ln>
                        <a:solidFill>
                          <a:schemeClr val="bg1"/>
                        </a:solidFill>
                        <a:effectLst/>
                        <a:latin typeface="+mn-lt"/>
                        <a:ea typeface="ＭＳ Ｐゴシック" pitchFamily="34" charset="-128"/>
                        <a:cs typeface="Arial" pitchFamily="34" charset="0"/>
                      </a:endParaRPr>
                    </a:p>
                  </a:txBody>
                  <a:tcPr marL="121901" marR="121901" marT="45563" marB="45563" horzOverflow="overflow">
                    <a:lnL>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0480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u="none" strike="noStrike" cap="none" normalizeH="0" baseline="0" dirty="0">
                          <a:ln>
                            <a:noFill/>
                          </a:ln>
                          <a:effectLst/>
                          <a:latin typeface="+mn-lt"/>
                        </a:rPr>
                        <a:t>Patients </a:t>
                      </a:r>
                      <a:r>
                        <a:rPr kumimoji="0" lang="en-GB" altLang="en-US" sz="1400" u="none" strike="noStrike" cap="none" normalizeH="0" baseline="0">
                          <a:ln>
                            <a:noFill/>
                          </a:ln>
                          <a:effectLst/>
                          <a:latin typeface="+mn-lt"/>
                        </a:rPr>
                        <a:t>with ≥1 </a:t>
                      </a:r>
                      <a:r>
                        <a:rPr kumimoji="0" lang="en-GB" altLang="en-US" sz="1400" u="none" strike="noStrike" cap="none" normalizeH="0" baseline="0" dirty="0">
                          <a:ln>
                            <a:noFill/>
                          </a:ln>
                          <a:effectLst/>
                          <a:latin typeface="+mn-lt"/>
                        </a:rPr>
                        <a:t>acute exacerbation, n (%)</a:t>
                      </a:r>
                      <a:endParaRPr kumimoji="0" lang="en-US" altLang="en-US" sz="1400" b="0" i="0" u="none" strike="noStrike" cap="none" normalizeH="0" baseline="0" dirty="0">
                        <a:ln>
                          <a:noFill/>
                        </a:ln>
                        <a:solidFill>
                          <a:schemeClr val="tx1"/>
                        </a:solidFill>
                        <a:effectLst/>
                        <a:latin typeface="+mn-lt"/>
                        <a:ea typeface="ＭＳ Ｐゴシック" pitchFamily="34" charset="-128"/>
                        <a:cs typeface="Arial" pitchFamily="34" charset="0"/>
                      </a:endParaRPr>
                    </a:p>
                  </a:txBody>
                  <a:tcPr marL="121901" marR="121901" marT="45563" marB="45563"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u="none" strike="noStrike" cap="none" normalizeH="0" baseline="0">
                          <a:ln>
                            <a:noFill/>
                          </a:ln>
                          <a:effectLst/>
                          <a:latin typeface="+mn-lt"/>
                        </a:rPr>
                        <a:t>31 </a:t>
                      </a:r>
                      <a:r>
                        <a:rPr kumimoji="0" lang="en-GB" altLang="en-US" sz="1400" u="none" strike="noStrike" cap="none" normalizeH="0" baseline="0" dirty="0">
                          <a:ln>
                            <a:noFill/>
                          </a:ln>
                          <a:effectLst/>
                          <a:latin typeface="+mn-lt"/>
                        </a:rPr>
                        <a:t>(4.9)</a:t>
                      </a:r>
                      <a:endParaRPr kumimoji="0" lang="en-GB" altLang="en-US" sz="1400" b="0" i="0" u="none" strike="noStrike" cap="none" normalizeH="0" baseline="0" dirty="0">
                        <a:ln>
                          <a:noFill/>
                        </a:ln>
                        <a:solidFill>
                          <a:schemeClr val="tx1"/>
                        </a:solidFill>
                        <a:effectLst/>
                        <a:latin typeface="+mn-lt"/>
                        <a:ea typeface="ＭＳ Ｐゴシック" pitchFamily="34" charset="-128"/>
                        <a:cs typeface="Arial" pitchFamily="34" charset="0"/>
                      </a:endParaRPr>
                    </a:p>
                  </a:txBody>
                  <a:tcPr marL="121901" marR="121901" marT="45563" marB="45563"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u="none" strike="noStrike" cap="none" normalizeH="0" baseline="0" dirty="0">
                          <a:ln>
                            <a:noFill/>
                          </a:ln>
                          <a:effectLst/>
                          <a:latin typeface="+mn-lt"/>
                        </a:rPr>
                        <a:t>32 (7.6)</a:t>
                      </a:r>
                      <a:endParaRPr kumimoji="0" lang="en-GB" altLang="en-US" sz="1400" b="0" i="0" u="none" strike="noStrike" cap="none" normalizeH="0" baseline="0" dirty="0">
                        <a:ln>
                          <a:noFill/>
                        </a:ln>
                        <a:solidFill>
                          <a:schemeClr val="tx1"/>
                        </a:solidFill>
                        <a:effectLst/>
                        <a:latin typeface="+mn-lt"/>
                        <a:ea typeface="ＭＳ Ｐゴシック" pitchFamily="34" charset="-128"/>
                        <a:cs typeface="Arial" pitchFamily="34" charset="0"/>
                      </a:endParaRPr>
                    </a:p>
                  </a:txBody>
                  <a:tcPr marL="121901" marR="121901" marT="45563" marB="45563" horzOverflow="overflow">
                    <a:lnL>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51917" name="TextBox 12"/>
          <p:cNvSpPr>
            <a:spLocks noChangeArrowheads="1"/>
          </p:cNvSpPr>
          <p:nvPr/>
        </p:nvSpPr>
        <p:spPr bwMode="auto">
          <a:xfrm>
            <a:off x="6446945" y="1912843"/>
            <a:ext cx="2645833" cy="817563"/>
          </a:xfrm>
          <a:prstGeom prst="roundRect">
            <a:avLst>
              <a:gd name="adj" fmla="val 6725"/>
            </a:avLst>
          </a:prstGeom>
          <a:solidFill>
            <a:schemeClr val="bg1"/>
          </a:solidFill>
          <a:ln w="12700">
            <a:solidFill>
              <a:srgbClr val="000000"/>
            </a:solidFill>
            <a:round/>
            <a:headEnd/>
            <a:tailEnd/>
          </a:ln>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en-US" sz="1600" b="1" dirty="0">
                <a:solidFill>
                  <a:srgbClr val="000000"/>
                </a:solidFill>
                <a:cs typeface="Arial" pitchFamily="34" charset="0"/>
              </a:rPr>
              <a:t>HR 0.64 </a:t>
            </a:r>
            <a:br>
              <a:rPr lang="it-IT" altLang="en-US" sz="1600" b="1" dirty="0">
                <a:solidFill>
                  <a:srgbClr val="000000"/>
                </a:solidFill>
                <a:cs typeface="Arial" pitchFamily="34" charset="0"/>
              </a:rPr>
            </a:br>
            <a:r>
              <a:rPr lang="it-IT" altLang="en-US" sz="1600" dirty="0">
                <a:solidFill>
                  <a:srgbClr val="000000"/>
                </a:solidFill>
                <a:cs typeface="Arial" pitchFamily="34" charset="0"/>
              </a:rPr>
              <a:t>(95% CI; 0.39</a:t>
            </a:r>
            <a:r>
              <a:rPr lang="it-IT" altLang="en-US" sz="1600">
                <a:solidFill>
                  <a:srgbClr val="000000"/>
                </a:solidFill>
                <a:cs typeface="Arial" pitchFamily="34" charset="0"/>
              </a:rPr>
              <a:t>, 1.05</a:t>
            </a:r>
            <a:r>
              <a:rPr lang="it-IT" altLang="en-US" sz="1600" dirty="0">
                <a:solidFill>
                  <a:srgbClr val="000000"/>
                </a:solidFill>
                <a:cs typeface="Arial" pitchFamily="34" charset="0"/>
              </a:rPr>
              <a:t>)</a:t>
            </a:r>
            <a:br>
              <a:rPr lang="it-IT" altLang="en-US" sz="1600" dirty="0">
                <a:solidFill>
                  <a:srgbClr val="000000"/>
                </a:solidFill>
                <a:cs typeface="Arial" pitchFamily="34" charset="0"/>
              </a:rPr>
            </a:br>
            <a:r>
              <a:rPr lang="it-IT" altLang="en-US" sz="1600" i="1" dirty="0">
                <a:solidFill>
                  <a:srgbClr val="000000"/>
                </a:solidFill>
                <a:cs typeface="Arial" pitchFamily="34" charset="0"/>
              </a:rPr>
              <a:t>P</a:t>
            </a:r>
            <a:r>
              <a:rPr lang="it-IT" altLang="en-US" sz="1600" dirty="0">
                <a:solidFill>
                  <a:srgbClr val="000000"/>
                </a:solidFill>
                <a:cs typeface="Arial" pitchFamily="34" charset="0"/>
              </a:rPr>
              <a:t>=.0823</a:t>
            </a:r>
          </a:p>
        </p:txBody>
      </p:sp>
      <p:sp>
        <p:nvSpPr>
          <p:cNvPr id="251918" name="Title 1"/>
          <p:cNvSpPr>
            <a:spLocks noGrp="1"/>
          </p:cNvSpPr>
          <p:nvPr>
            <p:ph type="title"/>
          </p:nvPr>
        </p:nvSpPr>
        <p:spPr/>
        <p:txBody>
          <a:bodyPr>
            <a:noAutofit/>
          </a:bodyPr>
          <a:lstStyle/>
          <a:p>
            <a:r>
              <a:rPr lang="en-US" altLang="en-US" dirty="0"/>
              <a:t>Nintedanib Reduced Time to First Acute Exacerbation (Investigator-reported): INPULSIS Pooled</a:t>
            </a:r>
            <a:endParaRPr lang="en-GB" altLang="en-US" dirty="0"/>
          </a:p>
        </p:txBody>
      </p:sp>
      <p:sp>
        <p:nvSpPr>
          <p:cNvPr id="4" name="Text Placeholder 3">
            <a:extLst>
              <a:ext uri="{FF2B5EF4-FFF2-40B4-BE49-F238E27FC236}">
                <a16:creationId xmlns:a16="http://schemas.microsoft.com/office/drawing/2014/main" id="{136E79A5-72D1-406D-8C22-0EF01CC4520F}"/>
              </a:ext>
            </a:extLst>
          </p:cNvPr>
          <p:cNvSpPr>
            <a:spLocks noGrp="1"/>
          </p:cNvSpPr>
          <p:nvPr>
            <p:ph type="body" sz="quarter" idx="10"/>
          </p:nvPr>
        </p:nvSpPr>
        <p:spPr/>
        <p:txBody>
          <a:bodyPr/>
          <a:lstStyle/>
          <a:p>
            <a:r>
              <a:rPr lang="en-US" dirty="0"/>
              <a:t>Adapted from </a:t>
            </a:r>
            <a:r>
              <a:rPr lang="en-US" dirty="0" err="1"/>
              <a:t>Richeldi</a:t>
            </a:r>
            <a:r>
              <a:rPr lang="en-US" dirty="0"/>
              <a:t> L, et al. </a:t>
            </a:r>
            <a:r>
              <a:rPr lang="en-US" i="1" dirty="0"/>
              <a:t>N </a:t>
            </a:r>
            <a:r>
              <a:rPr lang="en-US" i="1" dirty="0" err="1"/>
              <a:t>Engl</a:t>
            </a:r>
            <a:r>
              <a:rPr lang="en-US" i="1" dirty="0"/>
              <a:t> J Med.</a:t>
            </a:r>
            <a:r>
              <a:rPr lang="en-US" dirty="0"/>
              <a:t> 2014;370:2071-2082.</a:t>
            </a:r>
          </a:p>
          <a:p>
            <a:endParaRPr lang="en-US" dirty="0"/>
          </a:p>
        </p:txBody>
      </p:sp>
      <p:grpSp>
        <p:nvGrpSpPr>
          <p:cNvPr id="251919" name="Group 2"/>
          <p:cNvGrpSpPr>
            <a:grpSpLocks/>
          </p:cNvGrpSpPr>
          <p:nvPr/>
        </p:nvGrpSpPr>
        <p:grpSpPr bwMode="auto">
          <a:xfrm>
            <a:off x="3212677" y="1743607"/>
            <a:ext cx="3886200" cy="611187"/>
            <a:chOff x="4899902" y="1755775"/>
            <a:chExt cx="3558298" cy="611335"/>
          </a:xfrm>
        </p:grpSpPr>
        <p:cxnSp>
          <p:nvCxnSpPr>
            <p:cNvPr id="251921" name="Straight Connector 43"/>
            <p:cNvCxnSpPr>
              <a:cxnSpLocks noChangeShapeType="1"/>
            </p:cNvCxnSpPr>
            <p:nvPr/>
          </p:nvCxnSpPr>
          <p:spPr bwMode="auto">
            <a:xfrm>
              <a:off x="4899902" y="2220717"/>
              <a:ext cx="719999" cy="0"/>
            </a:xfrm>
            <a:prstGeom prst="line">
              <a:avLst/>
            </a:prstGeom>
            <a:noFill/>
            <a:ln w="19050">
              <a:solidFill>
                <a:srgbClr val="7A99AC"/>
              </a:solidFill>
              <a:round/>
              <a:headEnd/>
              <a:tailEnd/>
            </a:ln>
            <a:extLst>
              <a:ext uri="{909E8E84-426E-40DD-AFC4-6F175D3DCCD1}">
                <a14:hiddenFill xmlns:a14="http://schemas.microsoft.com/office/drawing/2010/main">
                  <a:noFill/>
                </a14:hiddenFill>
              </a:ext>
            </a:extLst>
          </p:spPr>
        </p:cxnSp>
        <p:cxnSp>
          <p:nvCxnSpPr>
            <p:cNvPr id="251922" name="Straight Connector 44"/>
            <p:cNvCxnSpPr>
              <a:cxnSpLocks noChangeShapeType="1"/>
            </p:cNvCxnSpPr>
            <p:nvPr/>
          </p:nvCxnSpPr>
          <p:spPr bwMode="auto">
            <a:xfrm>
              <a:off x="4899902" y="1947936"/>
              <a:ext cx="719999" cy="0"/>
            </a:xfrm>
            <a:prstGeom prst="line">
              <a:avLst/>
            </a:prstGeom>
            <a:noFill/>
            <a:ln w="19050">
              <a:solidFill>
                <a:srgbClr val="043673"/>
              </a:solidFill>
              <a:round/>
              <a:headEnd/>
              <a:tailEnd/>
            </a:ln>
            <a:extLst>
              <a:ext uri="{909E8E84-426E-40DD-AFC4-6F175D3DCCD1}">
                <a14:hiddenFill xmlns:a14="http://schemas.microsoft.com/office/drawing/2010/main">
                  <a:noFill/>
                </a14:hiddenFill>
              </a:ext>
            </a:extLst>
          </p:spPr>
        </p:cxnSp>
        <p:sp>
          <p:nvSpPr>
            <p:cNvPr id="251923" name="TextBox 45"/>
            <p:cNvSpPr txBox="1">
              <a:spLocks noChangeArrowheads="1"/>
            </p:cNvSpPr>
            <p:nvPr/>
          </p:nvSpPr>
          <p:spPr bwMode="auto">
            <a:xfrm>
              <a:off x="5645150" y="2028556"/>
              <a:ext cx="2813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600">
                  <a:solidFill>
                    <a:srgbClr val="000000"/>
                  </a:solidFill>
                  <a:cs typeface="Arial" pitchFamily="34" charset="0"/>
                </a:rPr>
                <a:t>Placebo</a:t>
              </a:r>
              <a:endParaRPr lang="en-US" altLang="en-US" sz="1600">
                <a:solidFill>
                  <a:srgbClr val="000000"/>
                </a:solidFill>
                <a:cs typeface="Arial" pitchFamily="34" charset="0"/>
              </a:endParaRPr>
            </a:p>
          </p:txBody>
        </p:sp>
        <p:sp>
          <p:nvSpPr>
            <p:cNvPr id="251924" name="TextBox 46"/>
            <p:cNvSpPr txBox="1">
              <a:spLocks noChangeArrowheads="1"/>
            </p:cNvSpPr>
            <p:nvPr/>
          </p:nvSpPr>
          <p:spPr bwMode="auto">
            <a:xfrm>
              <a:off x="5645150" y="1755775"/>
              <a:ext cx="2813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600" err="1">
                  <a:solidFill>
                    <a:srgbClr val="000000"/>
                  </a:solidFill>
                  <a:cs typeface="Arial" pitchFamily="34" charset="0"/>
                </a:rPr>
                <a:t>Nintedanib</a:t>
              </a:r>
              <a:r>
                <a:rPr lang="en-GB" altLang="en-US" sz="1600">
                  <a:solidFill>
                    <a:srgbClr val="000000"/>
                  </a:solidFill>
                  <a:cs typeface="Arial" pitchFamily="34" charset="0"/>
                </a:rPr>
                <a:t> 150 </a:t>
              </a:r>
              <a:r>
                <a:rPr lang="en-GB" altLang="en-US" sz="1600" dirty="0">
                  <a:solidFill>
                    <a:srgbClr val="000000"/>
                  </a:solidFill>
                  <a:cs typeface="Arial" pitchFamily="34" charset="0"/>
                </a:rPr>
                <a:t>mg bid</a:t>
              </a:r>
              <a:endParaRPr lang="en-US" altLang="en-US" sz="1600" dirty="0">
                <a:solidFill>
                  <a:srgbClr val="000000"/>
                </a:solidFill>
                <a:cs typeface="Arial" pitchFamily="34" charset="0"/>
              </a:endParaRPr>
            </a:p>
          </p:txBody>
        </p:sp>
      </p:grpSp>
    </p:spTree>
    <p:extLst>
      <p:ext uri="{BB962C8B-B14F-4D97-AF65-F5344CB8AC3E}">
        <p14:creationId xmlns:p14="http://schemas.microsoft.com/office/powerpoint/2010/main" val="3477235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0E8665F-FB64-43DE-8BFF-5D7F5C90AC96}"/>
              </a:ext>
            </a:extLst>
          </p:cNvPr>
          <p:cNvSpPr/>
          <p:nvPr/>
        </p:nvSpPr>
        <p:spPr>
          <a:xfrm>
            <a:off x="750693" y="3954996"/>
            <a:ext cx="10374507" cy="470248"/>
          </a:xfrm>
          <a:custGeom>
            <a:avLst/>
            <a:gdLst>
              <a:gd name="connsiteX0" fmla="*/ 0 w 10374507"/>
              <a:gd name="connsiteY0" fmla="*/ 0 h 470248"/>
              <a:gd name="connsiteX1" fmla="*/ 10374507 w 10374507"/>
              <a:gd name="connsiteY1" fmla="*/ 0 h 470248"/>
              <a:gd name="connsiteX2" fmla="*/ 10374507 w 10374507"/>
              <a:gd name="connsiteY2" fmla="*/ 470248 h 470248"/>
              <a:gd name="connsiteX3" fmla="*/ 12154 w 10374507"/>
              <a:gd name="connsiteY3" fmla="*/ 470248 h 470248"/>
              <a:gd name="connsiteX4" fmla="*/ 217630 w 10374507"/>
              <a:gd name="connsiteY4" fmla="*/ 241878 h 470248"/>
              <a:gd name="connsiteX5" fmla="*/ 0 w 10374507"/>
              <a:gd name="connsiteY5" fmla="*/ 0 h 47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74507" h="470248">
                <a:moveTo>
                  <a:pt x="0" y="0"/>
                </a:moveTo>
                <a:lnTo>
                  <a:pt x="10374507" y="0"/>
                </a:lnTo>
                <a:lnTo>
                  <a:pt x="10374507" y="470248"/>
                </a:lnTo>
                <a:lnTo>
                  <a:pt x="12154" y="470248"/>
                </a:lnTo>
                <a:lnTo>
                  <a:pt x="217630" y="241878"/>
                </a:lnTo>
                <a:lnTo>
                  <a:pt x="0" y="0"/>
                </a:lnTo>
                <a:close/>
              </a:path>
            </a:pathLst>
          </a:cu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A1D90-392C-4ED3-983D-A0FDE5DEDA99}"/>
              </a:ext>
            </a:extLst>
          </p:cNvPr>
          <p:cNvSpPr>
            <a:spLocks noGrp="1"/>
          </p:cNvSpPr>
          <p:nvPr>
            <p:ph type="title"/>
          </p:nvPr>
        </p:nvSpPr>
        <p:spPr/>
        <p:txBody>
          <a:bodyPr>
            <a:noAutofit/>
          </a:bodyPr>
          <a:lstStyle/>
          <a:p>
            <a:r>
              <a:rPr lang="en-US" dirty="0"/>
              <a:t>INPULSIS-1 and -2: GI-related Events Were More Common in the Nintedanib Group</a:t>
            </a:r>
          </a:p>
        </p:txBody>
      </p:sp>
      <p:sp>
        <p:nvSpPr>
          <p:cNvPr id="4" name="Text Placeholder 3">
            <a:extLst>
              <a:ext uri="{FF2B5EF4-FFF2-40B4-BE49-F238E27FC236}">
                <a16:creationId xmlns:a16="http://schemas.microsoft.com/office/drawing/2014/main" id="{2379CA79-ABF5-44BE-99B9-73E50701AD93}"/>
              </a:ext>
            </a:extLst>
          </p:cNvPr>
          <p:cNvSpPr>
            <a:spLocks noGrp="1"/>
          </p:cNvSpPr>
          <p:nvPr>
            <p:ph type="body" sz="quarter" idx="10"/>
          </p:nvPr>
        </p:nvSpPr>
        <p:spPr/>
        <p:txBody>
          <a:bodyPr/>
          <a:lstStyle/>
          <a:p>
            <a:r>
              <a:rPr lang="en-US" dirty="0" err="1"/>
              <a:t>Richeldi</a:t>
            </a:r>
            <a:r>
              <a:rPr lang="en-US" dirty="0"/>
              <a:t> L, et al. </a:t>
            </a:r>
            <a:r>
              <a:rPr lang="en-US" i="1" dirty="0"/>
              <a:t>N </a:t>
            </a:r>
            <a:r>
              <a:rPr lang="en-US" i="1" dirty="0" err="1"/>
              <a:t>Engl</a:t>
            </a:r>
            <a:r>
              <a:rPr lang="en-US" i="1" dirty="0"/>
              <a:t> J Med.</a:t>
            </a:r>
            <a:r>
              <a:rPr lang="en-US" dirty="0"/>
              <a:t> 2014;370(22):2071-2082.</a:t>
            </a:r>
          </a:p>
        </p:txBody>
      </p:sp>
      <p:graphicFrame>
        <p:nvGraphicFramePr>
          <p:cNvPr id="6" name="Content Placeholder 5">
            <a:extLst>
              <a:ext uri="{FF2B5EF4-FFF2-40B4-BE49-F238E27FC236}">
                <a16:creationId xmlns:a16="http://schemas.microsoft.com/office/drawing/2014/main" id="{466FB850-9171-49E8-825F-FFF55CD1EDE9}"/>
              </a:ext>
            </a:extLst>
          </p:cNvPr>
          <p:cNvGraphicFramePr>
            <a:graphicFrameLocks noGrp="1"/>
          </p:cNvGraphicFramePr>
          <p:nvPr>
            <p:ph idx="1"/>
            <p:extLst>
              <p:ext uri="{D42A27DB-BD31-4B8C-83A1-F6EECF244321}">
                <p14:modId xmlns:p14="http://schemas.microsoft.com/office/powerpoint/2010/main" val="387170529"/>
              </p:ext>
            </p:extLst>
          </p:nvPr>
        </p:nvGraphicFramePr>
        <p:xfrm>
          <a:off x="1066800" y="1557516"/>
          <a:ext cx="10058400" cy="3767328"/>
        </p:xfrm>
        <a:graphic>
          <a:graphicData uri="http://schemas.openxmlformats.org/drawingml/2006/table">
            <a:tbl>
              <a:tblPr firstRow="1" bandRow="1">
                <a:effectLst>
                  <a:outerShdw blurRad="50800" dist="38100" dir="5400000" algn="t" rotWithShape="0">
                    <a:prstClr val="black">
                      <a:alpha val="40000"/>
                    </a:prstClr>
                  </a:outerShdw>
                </a:effectLst>
                <a:tableStyleId>{7DF18680-E054-41AD-8BC1-D1AEF772440D}</a:tableStyleId>
              </a:tblPr>
              <a:tblGrid>
                <a:gridCol w="2743200">
                  <a:extLst>
                    <a:ext uri="{9D8B030D-6E8A-4147-A177-3AD203B41FA5}">
                      <a16:colId xmlns:a16="http://schemas.microsoft.com/office/drawing/2014/main" val="3575085724"/>
                    </a:ext>
                  </a:extLst>
                </a:gridCol>
                <a:gridCol w="1828800">
                  <a:extLst>
                    <a:ext uri="{9D8B030D-6E8A-4147-A177-3AD203B41FA5}">
                      <a16:colId xmlns:a16="http://schemas.microsoft.com/office/drawing/2014/main" val="3876988331"/>
                    </a:ext>
                  </a:extLst>
                </a:gridCol>
                <a:gridCol w="1828800">
                  <a:extLst>
                    <a:ext uri="{9D8B030D-6E8A-4147-A177-3AD203B41FA5}">
                      <a16:colId xmlns:a16="http://schemas.microsoft.com/office/drawing/2014/main" val="3612145488"/>
                    </a:ext>
                  </a:extLst>
                </a:gridCol>
                <a:gridCol w="1828800">
                  <a:extLst>
                    <a:ext uri="{9D8B030D-6E8A-4147-A177-3AD203B41FA5}">
                      <a16:colId xmlns:a16="http://schemas.microsoft.com/office/drawing/2014/main" val="3667661659"/>
                    </a:ext>
                  </a:extLst>
                </a:gridCol>
                <a:gridCol w="1828800">
                  <a:extLst>
                    <a:ext uri="{9D8B030D-6E8A-4147-A177-3AD203B41FA5}">
                      <a16:colId xmlns:a16="http://schemas.microsoft.com/office/drawing/2014/main" val="3467657532"/>
                    </a:ext>
                  </a:extLst>
                </a:gridCol>
              </a:tblGrid>
              <a:tr h="457200">
                <a:tc rowSpan="2">
                  <a:txBody>
                    <a:bodyPr/>
                    <a:lstStyle/>
                    <a:p>
                      <a:endParaRPr lang="en-US" sz="2400" dirty="0"/>
                    </a:p>
                  </a:txBody>
                  <a:tcPr/>
                </a:tc>
                <a:tc gridSpan="2">
                  <a:txBody>
                    <a:bodyPr/>
                    <a:lstStyle/>
                    <a:p>
                      <a:pPr algn="ctr"/>
                      <a:r>
                        <a:rPr lang="en-US" sz="2400" dirty="0"/>
                        <a:t>INPULSIS-1</a:t>
                      </a:r>
                    </a:p>
                  </a:txBody>
                  <a:tcPr/>
                </a:tc>
                <a:tc hMerge="1">
                  <a:txBody>
                    <a:bodyPr/>
                    <a:lstStyle/>
                    <a:p>
                      <a:pPr algn="ctr"/>
                      <a:endParaRPr lang="en-US" sz="2400" dirty="0"/>
                    </a:p>
                  </a:txBody>
                  <a:tcPr/>
                </a:tc>
                <a:tc gridSpan="2">
                  <a:txBody>
                    <a:bodyPr/>
                    <a:lstStyle/>
                    <a:p>
                      <a:pPr algn="ctr"/>
                      <a:r>
                        <a:rPr lang="en-US" sz="2400" dirty="0"/>
                        <a:t>INPULSIS-2</a:t>
                      </a:r>
                    </a:p>
                  </a:txBody>
                  <a:tcPr/>
                </a:tc>
                <a:tc hMerge="1">
                  <a:txBody>
                    <a:bodyPr/>
                    <a:lstStyle/>
                    <a:p>
                      <a:pPr algn="ctr"/>
                      <a:endParaRPr lang="en-US" sz="2400"/>
                    </a:p>
                  </a:txBody>
                  <a:tcPr/>
                </a:tc>
                <a:extLst>
                  <a:ext uri="{0D108BD9-81ED-4DB2-BD59-A6C34878D82A}">
                    <a16:rowId xmlns:a16="http://schemas.microsoft.com/office/drawing/2014/main" val="2124407913"/>
                  </a:ext>
                </a:extLst>
              </a:tr>
              <a:tr h="731520">
                <a:tc vMerge="1">
                  <a:txBody>
                    <a:bodyPr/>
                    <a:lstStyle/>
                    <a:p>
                      <a:endParaRPr lang="en-US" sz="2400" dirty="0"/>
                    </a:p>
                  </a:txBody>
                  <a:tcPr/>
                </a:tc>
                <a:tc>
                  <a:txBody>
                    <a:bodyPr/>
                    <a:lstStyle/>
                    <a:p>
                      <a:pPr algn="ctr">
                        <a:lnSpc>
                          <a:spcPct val="90000"/>
                        </a:lnSpc>
                      </a:pPr>
                      <a:r>
                        <a:rPr lang="en-US" sz="2400" dirty="0"/>
                        <a:t>Nintedanib</a:t>
                      </a:r>
                    </a:p>
                    <a:p>
                      <a:pPr algn="ctr">
                        <a:lnSpc>
                          <a:spcPct val="90000"/>
                        </a:lnSpc>
                      </a:pPr>
                      <a:r>
                        <a:rPr lang="en-US" sz="2400" dirty="0"/>
                        <a:t>(n=309)</a:t>
                      </a:r>
                    </a:p>
                  </a:txBody>
                  <a:tcPr/>
                </a:tc>
                <a:tc>
                  <a:txBody>
                    <a:bodyPr/>
                    <a:lstStyle/>
                    <a:p>
                      <a:pPr algn="ctr">
                        <a:lnSpc>
                          <a:spcPct val="90000"/>
                        </a:lnSpc>
                      </a:pPr>
                      <a:r>
                        <a:rPr lang="en-US" sz="2400" dirty="0"/>
                        <a:t>Placebo</a:t>
                      </a:r>
                    </a:p>
                    <a:p>
                      <a:pPr algn="ctr">
                        <a:lnSpc>
                          <a:spcPct val="90000"/>
                        </a:lnSpc>
                      </a:pPr>
                      <a:r>
                        <a:rPr lang="en-US" sz="2400" dirty="0"/>
                        <a:t>(n=204)</a:t>
                      </a:r>
                    </a:p>
                  </a:txBody>
                  <a:tcPr/>
                </a:tc>
                <a:tc>
                  <a:txBody>
                    <a:bodyPr/>
                    <a:lstStyle/>
                    <a:p>
                      <a:pPr algn="ctr">
                        <a:lnSpc>
                          <a:spcPct val="90000"/>
                        </a:lnSpc>
                      </a:pPr>
                      <a:r>
                        <a:rPr lang="en-US" sz="2400" dirty="0"/>
                        <a:t>Nintedanib</a:t>
                      </a:r>
                    </a:p>
                    <a:p>
                      <a:pPr algn="ctr">
                        <a:lnSpc>
                          <a:spcPct val="90000"/>
                        </a:lnSpc>
                      </a:pPr>
                      <a:r>
                        <a:rPr lang="en-US" sz="2400" dirty="0"/>
                        <a:t>(n=329)</a:t>
                      </a:r>
                    </a:p>
                  </a:txBody>
                  <a:tcPr/>
                </a:tc>
                <a:tc>
                  <a:txBody>
                    <a:bodyPr/>
                    <a:lstStyle/>
                    <a:p>
                      <a:pPr algn="ctr">
                        <a:lnSpc>
                          <a:spcPct val="90000"/>
                        </a:lnSpc>
                      </a:pPr>
                      <a:r>
                        <a:rPr lang="en-US" sz="2400" dirty="0"/>
                        <a:t>Placebo</a:t>
                      </a:r>
                    </a:p>
                    <a:p>
                      <a:pPr algn="ctr">
                        <a:lnSpc>
                          <a:spcPct val="90000"/>
                        </a:lnSpc>
                      </a:pPr>
                      <a:r>
                        <a:rPr lang="en-US" sz="2400" dirty="0"/>
                        <a:t>(n</a:t>
                      </a:r>
                      <a:r>
                        <a:rPr lang="en-US" sz="2400"/>
                        <a:t>=219</a:t>
                      </a:r>
                      <a:r>
                        <a:rPr lang="en-US" sz="2400" dirty="0"/>
                        <a:t>)</a:t>
                      </a:r>
                    </a:p>
                  </a:txBody>
                  <a:tcPr/>
                </a:tc>
                <a:extLst>
                  <a:ext uri="{0D108BD9-81ED-4DB2-BD59-A6C34878D82A}">
                    <a16:rowId xmlns:a16="http://schemas.microsoft.com/office/drawing/2014/main" val="357282367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GI adverse event leading to discontinuation</a:t>
                      </a:r>
                    </a:p>
                  </a:txBody>
                  <a:tcPr anchor="ctr"/>
                </a:tc>
                <a:tc>
                  <a:txBody>
                    <a:bodyPr/>
                    <a:lstStyle/>
                    <a:p>
                      <a:pPr algn="r"/>
                      <a:r>
                        <a:rPr lang="en-US" sz="2400" dirty="0"/>
                        <a:t>26 (8.4%)</a:t>
                      </a:r>
                    </a:p>
                  </a:txBody>
                  <a:tcPr marR="182880" anchor="ctr"/>
                </a:tc>
                <a:tc>
                  <a:txBody>
                    <a:bodyPr/>
                    <a:lstStyle/>
                    <a:p>
                      <a:pPr algn="r"/>
                      <a:r>
                        <a:rPr lang="en-US" sz="2400"/>
                        <a:t>3 (1.5</a:t>
                      </a:r>
                      <a:r>
                        <a:rPr lang="en-US" sz="2400" dirty="0"/>
                        <a:t>%)</a:t>
                      </a:r>
                    </a:p>
                  </a:txBody>
                  <a:tcPr marR="182880" anchor="ctr"/>
                </a:tc>
                <a:tc>
                  <a:txBody>
                    <a:bodyPr/>
                    <a:lstStyle/>
                    <a:p>
                      <a:pPr algn="r"/>
                      <a:r>
                        <a:rPr lang="en-US" sz="2400"/>
                        <a:t>21 </a:t>
                      </a:r>
                      <a:r>
                        <a:rPr lang="en-US" sz="2400" dirty="0"/>
                        <a:t>(6.4%)</a:t>
                      </a:r>
                    </a:p>
                  </a:txBody>
                  <a:tcPr marR="182880" anchor="ctr"/>
                </a:tc>
                <a:tc>
                  <a:txBody>
                    <a:bodyPr/>
                    <a:lstStyle/>
                    <a:p>
                      <a:pPr algn="r"/>
                      <a:r>
                        <a:rPr lang="en-US" sz="2400" dirty="0"/>
                        <a:t>2 (0.9%)</a:t>
                      </a:r>
                    </a:p>
                  </a:txBody>
                  <a:tcPr marR="182880" anchor="ctr"/>
                </a:tc>
                <a:extLst>
                  <a:ext uri="{0D108BD9-81ED-4DB2-BD59-A6C34878D82A}">
                    <a16:rowId xmlns:a16="http://schemas.microsoft.com/office/drawing/2014/main" val="994361413"/>
                  </a:ext>
                </a:extLst>
              </a:tr>
              <a:tr h="0">
                <a:tc>
                  <a:txBody>
                    <a:bodyPr/>
                    <a:lstStyle/>
                    <a:p>
                      <a:r>
                        <a:rPr lang="en-US" sz="2400" dirty="0"/>
                        <a:t>Diarrhea</a:t>
                      </a:r>
                    </a:p>
                  </a:txBody>
                  <a:tcPr anchor="ctr">
                    <a:solidFill>
                      <a:srgbClr val="FFFFCC"/>
                    </a:solidFill>
                  </a:tcPr>
                </a:tc>
                <a:tc>
                  <a:txBody>
                    <a:bodyPr/>
                    <a:lstStyle/>
                    <a:p>
                      <a:pPr algn="r"/>
                      <a:r>
                        <a:rPr lang="en-US" sz="2400" dirty="0"/>
                        <a:t>190 (61.5%)</a:t>
                      </a:r>
                    </a:p>
                  </a:txBody>
                  <a:tcPr marR="182880" anchor="ctr">
                    <a:solidFill>
                      <a:srgbClr val="FFFFCC"/>
                    </a:solidFill>
                  </a:tcPr>
                </a:tc>
                <a:tc>
                  <a:txBody>
                    <a:bodyPr/>
                    <a:lstStyle/>
                    <a:p>
                      <a:pPr algn="r"/>
                      <a:r>
                        <a:rPr lang="en-US" sz="2400" dirty="0"/>
                        <a:t>38 (18.6%)</a:t>
                      </a:r>
                    </a:p>
                  </a:txBody>
                  <a:tcPr marR="182880" anchor="ctr">
                    <a:solidFill>
                      <a:srgbClr val="FFFFCC"/>
                    </a:solidFill>
                  </a:tcPr>
                </a:tc>
                <a:tc>
                  <a:txBody>
                    <a:bodyPr/>
                    <a:lstStyle/>
                    <a:p>
                      <a:pPr algn="r"/>
                      <a:r>
                        <a:rPr lang="en-US" sz="2400" dirty="0"/>
                        <a:t>208 (63.2%)</a:t>
                      </a:r>
                    </a:p>
                  </a:txBody>
                  <a:tcPr marR="182880" anchor="ctr">
                    <a:solidFill>
                      <a:srgbClr val="FFFFCC"/>
                    </a:solidFill>
                  </a:tcPr>
                </a:tc>
                <a:tc>
                  <a:txBody>
                    <a:bodyPr/>
                    <a:lstStyle/>
                    <a:p>
                      <a:pPr algn="r"/>
                      <a:r>
                        <a:rPr lang="en-US" sz="2400" dirty="0"/>
                        <a:t>40 (18.3%)</a:t>
                      </a:r>
                    </a:p>
                  </a:txBody>
                  <a:tcPr marR="182880" anchor="ctr">
                    <a:solidFill>
                      <a:srgbClr val="FFFFCC"/>
                    </a:solidFill>
                  </a:tcPr>
                </a:tc>
                <a:extLst>
                  <a:ext uri="{0D108BD9-81ED-4DB2-BD59-A6C34878D82A}">
                    <a16:rowId xmlns:a16="http://schemas.microsoft.com/office/drawing/2014/main" val="1544119536"/>
                  </a:ext>
                </a:extLst>
              </a:tr>
              <a:tr h="0">
                <a:tc>
                  <a:txBody>
                    <a:bodyPr/>
                    <a:lstStyle/>
                    <a:p>
                      <a:r>
                        <a:rPr lang="en-US" sz="2400" dirty="0"/>
                        <a:t>Nausea</a:t>
                      </a:r>
                    </a:p>
                  </a:txBody>
                  <a:tcPr anchor="ctr"/>
                </a:tc>
                <a:tc>
                  <a:txBody>
                    <a:bodyPr/>
                    <a:lstStyle/>
                    <a:p>
                      <a:pPr algn="r"/>
                      <a:r>
                        <a:rPr lang="en-US" sz="2400" dirty="0"/>
                        <a:t>70 (22.7%)</a:t>
                      </a:r>
                    </a:p>
                  </a:txBody>
                  <a:tcPr marR="182880" anchor="ctr"/>
                </a:tc>
                <a:tc>
                  <a:txBody>
                    <a:bodyPr/>
                    <a:lstStyle/>
                    <a:p>
                      <a:pPr algn="r"/>
                      <a:r>
                        <a:rPr lang="en-US" sz="2400"/>
                        <a:t>12 </a:t>
                      </a:r>
                      <a:r>
                        <a:rPr lang="en-US" sz="2400" dirty="0"/>
                        <a:t>(5.9%)</a:t>
                      </a:r>
                    </a:p>
                  </a:txBody>
                  <a:tcPr marR="182880" anchor="ctr"/>
                </a:tc>
                <a:tc>
                  <a:txBody>
                    <a:bodyPr/>
                    <a:lstStyle/>
                    <a:p>
                      <a:pPr algn="r"/>
                      <a:r>
                        <a:rPr lang="en-US" sz="2400" dirty="0"/>
                        <a:t>86 </a:t>
                      </a:r>
                      <a:r>
                        <a:rPr lang="en-US" sz="2400"/>
                        <a:t>(26.1%)</a:t>
                      </a:r>
                      <a:endParaRPr lang="en-US" sz="2400" dirty="0"/>
                    </a:p>
                  </a:txBody>
                  <a:tcPr marR="182880" anchor="ctr"/>
                </a:tc>
                <a:tc>
                  <a:txBody>
                    <a:bodyPr/>
                    <a:lstStyle/>
                    <a:p>
                      <a:pPr algn="r"/>
                      <a:r>
                        <a:rPr lang="en-US" sz="2400"/>
                        <a:t>16 </a:t>
                      </a:r>
                      <a:r>
                        <a:rPr lang="en-US" sz="2400" dirty="0"/>
                        <a:t>(7.3%)</a:t>
                      </a:r>
                    </a:p>
                  </a:txBody>
                  <a:tcPr marR="182880" anchor="ctr"/>
                </a:tc>
                <a:extLst>
                  <a:ext uri="{0D108BD9-81ED-4DB2-BD59-A6C34878D82A}">
                    <a16:rowId xmlns:a16="http://schemas.microsoft.com/office/drawing/2014/main" val="2818046532"/>
                  </a:ext>
                </a:extLst>
              </a:tr>
              <a:tr h="0">
                <a:tc>
                  <a:txBody>
                    <a:bodyPr/>
                    <a:lstStyle/>
                    <a:p>
                      <a:r>
                        <a:rPr lang="en-US" sz="2400" dirty="0"/>
                        <a:t>Vomiting</a:t>
                      </a:r>
                    </a:p>
                  </a:txBody>
                  <a:tcPr anchor="ctr"/>
                </a:tc>
                <a:tc>
                  <a:txBody>
                    <a:bodyPr/>
                    <a:lstStyle/>
                    <a:p>
                      <a:pPr algn="r"/>
                      <a:r>
                        <a:rPr lang="en-US" sz="2400"/>
                        <a:t>40 (12.9</a:t>
                      </a:r>
                      <a:r>
                        <a:rPr lang="en-US" sz="2400" dirty="0"/>
                        <a:t>%)</a:t>
                      </a:r>
                    </a:p>
                  </a:txBody>
                  <a:tcPr marR="182880" anchor="ctr"/>
                </a:tc>
                <a:tc>
                  <a:txBody>
                    <a:bodyPr/>
                    <a:lstStyle/>
                    <a:p>
                      <a:pPr algn="r"/>
                      <a:r>
                        <a:rPr lang="en-US" sz="2400" dirty="0"/>
                        <a:t>4 (2.0%)</a:t>
                      </a:r>
                    </a:p>
                  </a:txBody>
                  <a:tcPr marR="182880" anchor="ctr"/>
                </a:tc>
                <a:tc>
                  <a:txBody>
                    <a:bodyPr/>
                    <a:lstStyle/>
                    <a:p>
                      <a:pPr algn="r"/>
                      <a:r>
                        <a:rPr lang="en-US" sz="2400"/>
                        <a:t>34 (10.3</a:t>
                      </a:r>
                      <a:r>
                        <a:rPr lang="en-US" sz="2400" dirty="0"/>
                        <a:t>%)</a:t>
                      </a:r>
                    </a:p>
                  </a:txBody>
                  <a:tcPr marR="182880" anchor="ctr"/>
                </a:tc>
                <a:tc>
                  <a:txBody>
                    <a:bodyPr/>
                    <a:lstStyle/>
                    <a:p>
                      <a:pPr algn="r"/>
                      <a:r>
                        <a:rPr lang="en-US" sz="2400" dirty="0"/>
                        <a:t>7 (3.2%)</a:t>
                      </a:r>
                    </a:p>
                  </a:txBody>
                  <a:tcPr marR="182880" anchor="ctr"/>
                </a:tc>
                <a:extLst>
                  <a:ext uri="{0D108BD9-81ED-4DB2-BD59-A6C34878D82A}">
                    <a16:rowId xmlns:a16="http://schemas.microsoft.com/office/drawing/2014/main" val="99354831"/>
                  </a:ext>
                </a:extLst>
              </a:tr>
            </a:tbl>
          </a:graphicData>
        </a:graphic>
      </p:graphicFrame>
    </p:spTree>
    <p:extLst>
      <p:ext uri="{BB962C8B-B14F-4D97-AF65-F5344CB8AC3E}">
        <p14:creationId xmlns:p14="http://schemas.microsoft.com/office/powerpoint/2010/main" val="4111363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3B26-7A6A-4A0E-BF81-0FC717381935}"/>
              </a:ext>
            </a:extLst>
          </p:cNvPr>
          <p:cNvSpPr>
            <a:spLocks noGrp="1"/>
          </p:cNvSpPr>
          <p:nvPr>
            <p:ph type="title"/>
          </p:nvPr>
        </p:nvSpPr>
        <p:spPr/>
        <p:txBody>
          <a:bodyPr>
            <a:noAutofit/>
          </a:bodyPr>
          <a:lstStyle/>
          <a:p>
            <a:r>
              <a:rPr lang="en-US" dirty="0"/>
              <a:t>Nintedanib Slowed Reduction in FVC:</a:t>
            </a:r>
            <a:br>
              <a:rPr lang="en-US" dirty="0"/>
            </a:br>
            <a:r>
              <a:rPr lang="en-US" dirty="0"/>
              <a:t>Pooled Results of </a:t>
            </a:r>
            <a:r>
              <a:rPr lang="en-US" i="1" dirty="0"/>
              <a:t>TOMORROW + INPULSIS Trials</a:t>
            </a:r>
          </a:p>
        </p:txBody>
      </p:sp>
      <p:sp>
        <p:nvSpPr>
          <p:cNvPr id="4" name="Text Placeholder 3">
            <a:extLst>
              <a:ext uri="{FF2B5EF4-FFF2-40B4-BE49-F238E27FC236}">
                <a16:creationId xmlns:a16="http://schemas.microsoft.com/office/drawing/2014/main" id="{AE2DB3A7-B51B-4402-96F8-F302CC90AB83}"/>
              </a:ext>
            </a:extLst>
          </p:cNvPr>
          <p:cNvSpPr>
            <a:spLocks noGrp="1"/>
          </p:cNvSpPr>
          <p:nvPr>
            <p:ph type="body" sz="quarter" idx="10"/>
          </p:nvPr>
        </p:nvSpPr>
        <p:spPr/>
        <p:txBody>
          <a:bodyPr/>
          <a:lstStyle/>
          <a:p>
            <a:r>
              <a:rPr lang="da-DK" dirty="0"/>
              <a:t>Richeldi L, et al. </a:t>
            </a:r>
            <a:r>
              <a:rPr lang="da-DK" i="1" dirty="0"/>
              <a:t>Respir Med.</a:t>
            </a:r>
            <a:r>
              <a:rPr lang="da-DK" dirty="0"/>
              <a:t> 2016;113:74-79.</a:t>
            </a:r>
          </a:p>
        </p:txBody>
      </p:sp>
      <p:pic>
        <p:nvPicPr>
          <p:cNvPr id="6" name="Picture 2">
            <a:extLst>
              <a:ext uri="{FF2B5EF4-FFF2-40B4-BE49-F238E27FC236}">
                <a16:creationId xmlns:a16="http://schemas.microsoft.com/office/drawing/2014/main" id="{682ECBB0-B00A-443C-B3D7-6016C4A561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4884" y="1317882"/>
            <a:ext cx="7900988" cy="448056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3210600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BCC8-6170-46B6-9A25-14B46B37DD11}"/>
              </a:ext>
            </a:extLst>
          </p:cNvPr>
          <p:cNvSpPr>
            <a:spLocks noGrp="1"/>
          </p:cNvSpPr>
          <p:nvPr>
            <p:ph type="title"/>
          </p:nvPr>
        </p:nvSpPr>
        <p:spPr/>
        <p:txBody>
          <a:bodyPr>
            <a:noAutofit/>
          </a:bodyPr>
          <a:lstStyle/>
          <a:p>
            <a:r>
              <a:rPr lang="en-US" dirty="0"/>
              <a:t>Distribution of Interstitial Lung Disease by Age of Onset</a:t>
            </a:r>
          </a:p>
        </p:txBody>
      </p:sp>
      <p:sp>
        <p:nvSpPr>
          <p:cNvPr id="6" name="Content Placeholder 5">
            <a:extLst>
              <a:ext uri="{FF2B5EF4-FFF2-40B4-BE49-F238E27FC236}">
                <a16:creationId xmlns:a16="http://schemas.microsoft.com/office/drawing/2014/main" id="{1DE3B6DB-7341-48D7-931A-FEE7E15C3D49}"/>
              </a:ext>
            </a:extLst>
          </p:cNvPr>
          <p:cNvSpPr>
            <a:spLocks noGrp="1"/>
          </p:cNvSpPr>
          <p:nvPr>
            <p:ph sz="half" idx="1"/>
          </p:nvPr>
        </p:nvSpPr>
        <p:spPr/>
        <p:txBody>
          <a:bodyPr anchor="ctr"/>
          <a:lstStyle/>
          <a:p>
            <a:pPr>
              <a:spcBef>
                <a:spcPts val="2400"/>
              </a:spcBef>
            </a:pPr>
            <a:r>
              <a:rPr lang="en-US" dirty="0"/>
              <a:t>N=327 with ILD</a:t>
            </a:r>
          </a:p>
          <a:p>
            <a:pPr>
              <a:spcBef>
                <a:spcPts val="2400"/>
              </a:spcBef>
            </a:pPr>
            <a:r>
              <a:rPr lang="en-US" dirty="0"/>
              <a:t>98% had ILD </a:t>
            </a:r>
            <a:r>
              <a:rPr lang="en-US"/>
              <a:t>for ≥1 </a:t>
            </a:r>
            <a:r>
              <a:rPr lang="en-US" dirty="0"/>
              <a:t>year</a:t>
            </a:r>
          </a:p>
          <a:p>
            <a:pPr>
              <a:spcBef>
                <a:spcPts val="2400"/>
              </a:spcBef>
            </a:pPr>
            <a:r>
              <a:rPr lang="en-US" dirty="0"/>
              <a:t>Among elderly subjects (≥ 70 years),</a:t>
            </a:r>
            <a:br>
              <a:rPr lang="en-US" dirty="0"/>
            </a:br>
            <a:r>
              <a:rPr lang="en-US" dirty="0"/>
              <a:t>43% had “unclassifiable” ILD</a:t>
            </a:r>
          </a:p>
          <a:p>
            <a:pPr>
              <a:spcBef>
                <a:spcPts val="2400"/>
              </a:spcBef>
            </a:pPr>
            <a:r>
              <a:rPr lang="en-US" dirty="0"/>
              <a:t>Lack of surgical biopsy in most led to inadequate data to make a definitive diagnosis</a:t>
            </a:r>
          </a:p>
        </p:txBody>
      </p:sp>
      <p:sp>
        <p:nvSpPr>
          <p:cNvPr id="4" name="Text Placeholder 3">
            <a:extLst>
              <a:ext uri="{FF2B5EF4-FFF2-40B4-BE49-F238E27FC236}">
                <a16:creationId xmlns:a16="http://schemas.microsoft.com/office/drawing/2014/main" id="{5BD44EA3-4724-4940-9532-9C098203DCE6}"/>
              </a:ext>
            </a:extLst>
          </p:cNvPr>
          <p:cNvSpPr>
            <a:spLocks noGrp="1"/>
          </p:cNvSpPr>
          <p:nvPr>
            <p:ph type="body" sz="quarter" idx="10"/>
          </p:nvPr>
        </p:nvSpPr>
        <p:spPr/>
        <p:txBody>
          <a:bodyPr/>
          <a:lstStyle/>
          <a:p>
            <a:r>
              <a:rPr lang="en-US" dirty="0"/>
              <a:t>Patterson KC. </a:t>
            </a:r>
            <a:r>
              <a:rPr lang="en-US" i="1" dirty="0"/>
              <a:t>Chest.</a:t>
            </a:r>
            <a:r>
              <a:rPr lang="en-US" dirty="0"/>
              <a:t> 2017;151(4):838-844.</a:t>
            </a:r>
          </a:p>
        </p:txBody>
      </p:sp>
      <p:pic>
        <p:nvPicPr>
          <p:cNvPr id="9" name="Content Placeholder 3">
            <a:extLst>
              <a:ext uri="{FF2B5EF4-FFF2-40B4-BE49-F238E27FC236}">
                <a16:creationId xmlns:a16="http://schemas.microsoft.com/office/drawing/2014/main" id="{BB376276-10D2-470B-9D5C-A1122A53D88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674" r="51371"/>
          <a:stretch/>
        </p:blipFill>
        <p:spPr bwMode="auto">
          <a:xfrm>
            <a:off x="6197599" y="1144403"/>
            <a:ext cx="5739476" cy="4508686"/>
          </a:xfr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275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DAFF-CA0F-4DF8-BE6D-570C92B1E177}"/>
              </a:ext>
            </a:extLst>
          </p:cNvPr>
          <p:cNvSpPr>
            <a:spLocks noGrp="1"/>
          </p:cNvSpPr>
          <p:nvPr>
            <p:ph type="title"/>
          </p:nvPr>
        </p:nvSpPr>
        <p:spPr/>
        <p:txBody>
          <a:bodyPr>
            <a:noAutofit/>
          </a:bodyPr>
          <a:lstStyle/>
          <a:p>
            <a:r>
              <a:rPr lang="en-US" sz="3200" dirty="0"/>
              <a:t>Nintedanib Reduced Time to First Acute Exacerbation (Investigator-reported): Pooled Results of </a:t>
            </a:r>
            <a:r>
              <a:rPr lang="en-US" sz="3200" i="1" dirty="0"/>
              <a:t>TOMORROW + INPULSIS Trials</a:t>
            </a:r>
          </a:p>
        </p:txBody>
      </p:sp>
      <p:sp>
        <p:nvSpPr>
          <p:cNvPr id="4" name="Text Placeholder 3">
            <a:extLst>
              <a:ext uri="{FF2B5EF4-FFF2-40B4-BE49-F238E27FC236}">
                <a16:creationId xmlns:a16="http://schemas.microsoft.com/office/drawing/2014/main" id="{995CE61D-18A9-45CA-8BB3-55BA646EC4B5}"/>
              </a:ext>
            </a:extLst>
          </p:cNvPr>
          <p:cNvSpPr>
            <a:spLocks noGrp="1"/>
          </p:cNvSpPr>
          <p:nvPr>
            <p:ph type="body" sz="quarter" idx="10"/>
          </p:nvPr>
        </p:nvSpPr>
        <p:spPr/>
        <p:txBody>
          <a:bodyPr/>
          <a:lstStyle/>
          <a:p>
            <a:r>
              <a:rPr lang="da-DK" dirty="0"/>
              <a:t>Richeldi L, et al. </a:t>
            </a:r>
            <a:r>
              <a:rPr lang="da-DK" i="1" dirty="0"/>
              <a:t>Respir Med.</a:t>
            </a:r>
            <a:r>
              <a:rPr lang="da-DK" dirty="0"/>
              <a:t> 2016;113:74-79.</a:t>
            </a:r>
          </a:p>
        </p:txBody>
      </p:sp>
      <p:pic>
        <p:nvPicPr>
          <p:cNvPr id="6" name="Picture 2">
            <a:extLst>
              <a:ext uri="{FF2B5EF4-FFF2-40B4-BE49-F238E27FC236}">
                <a16:creationId xmlns:a16="http://schemas.microsoft.com/office/drawing/2014/main" id="{D87CAE11-9B42-432F-8BE1-AC9663FD5D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1655" y="1245205"/>
            <a:ext cx="10648689" cy="4480560"/>
          </a:xfrm>
          <a:prstGeom prst="rect">
            <a:avLst/>
          </a:prstGeom>
          <a:noFill/>
          <a:ln w="9525" cap="flat">
            <a:solidFill>
              <a:srgbClr val="000000"/>
            </a:solidFill>
            <a:round/>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199418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FBB2-2F72-4724-84F2-B32965CFBA1F}"/>
              </a:ext>
            </a:extLst>
          </p:cNvPr>
          <p:cNvSpPr>
            <a:spLocks noGrp="1"/>
          </p:cNvSpPr>
          <p:nvPr>
            <p:ph type="title"/>
          </p:nvPr>
        </p:nvSpPr>
        <p:spPr/>
        <p:txBody>
          <a:bodyPr>
            <a:normAutofit/>
          </a:bodyPr>
          <a:lstStyle/>
          <a:p>
            <a:r>
              <a:rPr lang="en-US" dirty="0"/>
              <a:t>Adverse Reactions</a:t>
            </a:r>
            <a:r>
              <a:rPr lang="en-US" baseline="30000" dirty="0"/>
              <a:t>*</a:t>
            </a:r>
          </a:p>
        </p:txBody>
      </p:sp>
      <p:sp>
        <p:nvSpPr>
          <p:cNvPr id="4" name="Text Placeholder 3">
            <a:extLst>
              <a:ext uri="{FF2B5EF4-FFF2-40B4-BE49-F238E27FC236}">
                <a16:creationId xmlns:a16="http://schemas.microsoft.com/office/drawing/2014/main" id="{7BDD77EC-6A2B-4B02-9151-58108641EE89}"/>
              </a:ext>
            </a:extLst>
          </p:cNvPr>
          <p:cNvSpPr>
            <a:spLocks noGrp="1"/>
          </p:cNvSpPr>
          <p:nvPr>
            <p:ph type="body" sz="quarter" idx="10"/>
          </p:nvPr>
        </p:nvSpPr>
        <p:spPr/>
        <p:txBody>
          <a:bodyPr/>
          <a:lstStyle/>
          <a:p>
            <a:r>
              <a:rPr lang="en-US"/>
              <a:t>1. </a:t>
            </a:r>
            <a:r>
              <a:rPr lang="en-US" dirty="0"/>
              <a:t>Esbriet [prescribing information]. South San Francisco, CA: Genentech, Inc.; </a:t>
            </a:r>
            <a:r>
              <a:rPr lang="en-US"/>
              <a:t>November 2017</a:t>
            </a:r>
            <a:r>
              <a:rPr lang="en-US" dirty="0"/>
              <a:t>.</a:t>
            </a:r>
          </a:p>
          <a:p>
            <a:r>
              <a:rPr lang="en-US" dirty="0"/>
              <a:t>2. </a:t>
            </a:r>
            <a:r>
              <a:rPr lang="en-US" dirty="0" err="1"/>
              <a:t>Ofev</a:t>
            </a:r>
            <a:r>
              <a:rPr lang="en-US" dirty="0"/>
              <a:t> [prescribing information]. Ridgefield, CT: Boehringer Ingelheim Pharmaceuticals, Inc.; </a:t>
            </a:r>
            <a:r>
              <a:rPr lang="en-US"/>
              <a:t>January 2018</a:t>
            </a:r>
            <a:r>
              <a:rPr lang="en-US" dirty="0"/>
              <a:t>.</a:t>
            </a:r>
          </a:p>
        </p:txBody>
      </p:sp>
      <p:sp>
        <p:nvSpPr>
          <p:cNvPr id="5" name="Text Placeholder 4">
            <a:extLst>
              <a:ext uri="{FF2B5EF4-FFF2-40B4-BE49-F238E27FC236}">
                <a16:creationId xmlns:a16="http://schemas.microsoft.com/office/drawing/2014/main" id="{801FC60C-E66A-477C-89F1-F5387838E431}"/>
              </a:ext>
            </a:extLst>
          </p:cNvPr>
          <p:cNvSpPr>
            <a:spLocks noGrp="1"/>
          </p:cNvSpPr>
          <p:nvPr>
            <p:ph type="body" sz="quarter" idx="11"/>
          </p:nvPr>
        </p:nvSpPr>
        <p:spPr/>
        <p:txBody>
          <a:bodyPr/>
          <a:lstStyle/>
          <a:p>
            <a:r>
              <a:rPr lang="en-US" dirty="0"/>
              <a:t>*Placebo-adjusted frequency</a:t>
            </a:r>
          </a:p>
        </p:txBody>
      </p:sp>
      <p:graphicFrame>
        <p:nvGraphicFramePr>
          <p:cNvPr id="6" name="Content Placeholder 5">
            <a:extLst>
              <a:ext uri="{FF2B5EF4-FFF2-40B4-BE49-F238E27FC236}">
                <a16:creationId xmlns:a16="http://schemas.microsoft.com/office/drawing/2014/main" id="{2554F866-62A0-4FA0-A9B8-AD821BC9D0D6}"/>
              </a:ext>
            </a:extLst>
          </p:cNvPr>
          <p:cNvGraphicFramePr>
            <a:graphicFrameLocks noGrp="1"/>
          </p:cNvGraphicFramePr>
          <p:nvPr>
            <p:ph idx="1"/>
            <p:extLst>
              <p:ext uri="{D42A27DB-BD31-4B8C-83A1-F6EECF244321}">
                <p14:modId xmlns:p14="http://schemas.microsoft.com/office/powerpoint/2010/main" val="2834553253"/>
              </p:ext>
            </p:extLst>
          </p:nvPr>
        </p:nvGraphicFramePr>
        <p:xfrm>
          <a:off x="1295400" y="1343025"/>
          <a:ext cx="9601200" cy="4232228"/>
        </p:xfrm>
        <a:graphic>
          <a:graphicData uri="http://schemas.openxmlformats.org/drawingml/2006/table">
            <a:tbl>
              <a:tblPr>
                <a:effectLst>
                  <a:outerShdw blurRad="50800" dist="38100" dir="5400000" algn="t" rotWithShape="0">
                    <a:prstClr val="black">
                      <a:alpha val="40000"/>
                    </a:prstClr>
                  </a:outerShdw>
                </a:effectLst>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463625">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 </a:t>
                      </a:r>
                      <a:endParaRPr kumimoji="0" lang="en-US" altLang="en-US" sz="18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Calibri" pitchFamily="34" charset="0"/>
                          <a:ea typeface="Calibri" pitchFamily="34" charset="0"/>
                          <a:cs typeface="Times New Roman" pitchFamily="18" charset="0"/>
                        </a:rPr>
                        <a:t>Pirfenidone</a:t>
                      </a:r>
                      <a:r>
                        <a:rPr kumimoji="0" lang="en-US" altLang="en-US" sz="1800" b="1" i="0" u="none" strike="noStrike" cap="none" normalizeH="0" baseline="30000">
                          <a:ln>
                            <a:noFill/>
                          </a:ln>
                          <a:solidFill>
                            <a:schemeClr val="bg1"/>
                          </a:solidFill>
                          <a:effectLst/>
                          <a:latin typeface="Calibri" pitchFamily="34" charset="0"/>
                          <a:ea typeface="Calibri" pitchFamily="34" charset="0"/>
                          <a:cs typeface="Times New Roman" pitchFamily="18" charset="0"/>
                        </a:rPr>
                        <a:t>1</a:t>
                      </a:r>
                      <a:endParaRPr kumimoji="0" lang="en-US" altLang="en-US" sz="18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Nintedanib</a:t>
                      </a:r>
                      <a:r>
                        <a:rPr kumimoji="0" lang="en-US" altLang="en-US" sz="1800" b="1" i="0" u="none" strike="noStrike" cap="none" normalizeH="0" baseline="30000" dirty="0">
                          <a:ln>
                            <a:noFill/>
                          </a:ln>
                          <a:solidFill>
                            <a:schemeClr val="bg1"/>
                          </a:solidFill>
                          <a:effectLst/>
                          <a:latin typeface="Calibri" pitchFamily="34" charset="0"/>
                          <a:ea typeface="Calibri" pitchFamily="34" charset="0"/>
                          <a:cs typeface="Times New Roman" pitchFamily="18" charset="0"/>
                        </a:rPr>
                        <a:t>2</a:t>
                      </a:r>
                      <a:endParaRPr kumimoji="0" lang="en-US" altLang="en-US" sz="18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1208283">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Gastrointestinal</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Anorexia (8%), nausea (20%), </a:t>
                      </a:r>
                      <a:r>
                        <a:rPr kumimoji="0" lang="en-US" altLang="en-US" sz="1600" b="0" i="0" u="none" strike="noStrike" cap="none" normalizeH="0" baseline="0">
                          <a:ln>
                            <a:noFill/>
                          </a:ln>
                          <a:solidFill>
                            <a:schemeClr val="tx1"/>
                          </a:solidFill>
                          <a:effectLst/>
                          <a:latin typeface="Calibri" pitchFamily="34" charset="0"/>
                          <a:ea typeface="Calibri" pitchFamily="34" charset="0"/>
                          <a:cs typeface="Times New Roman" pitchFamily="18" charset="0"/>
                        </a:rPr>
                        <a:t>dyspepsia (12</a:t>
                      </a: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vomiting (7%), diarrhea (6%), loss of weight (5%)</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Diarrhea (44%), </a:t>
                      </a:r>
                      <a:r>
                        <a:rPr kumimoji="0" lang="en-US" altLang="en-US" sz="1600" b="0" i="0" u="none" strike="noStrike" cap="none" normalizeH="0" baseline="0">
                          <a:ln>
                            <a:noFill/>
                          </a:ln>
                          <a:solidFill>
                            <a:schemeClr val="tx1"/>
                          </a:solidFill>
                          <a:effectLst/>
                          <a:latin typeface="Calibri" pitchFamily="34" charset="0"/>
                          <a:ea typeface="Calibri" pitchFamily="34" charset="0"/>
                          <a:cs typeface="Times New Roman" pitchFamily="18" charset="0"/>
                        </a:rPr>
                        <a:t>nausea (17</a:t>
                      </a: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vomiting (9%), loss of weight (7%), GI perforation (0.3%)</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1"/>
                  </a:ext>
                </a:extLst>
              </a:tr>
              <a:tr h="54864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Dermatologic</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rowSpan="3">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Rash (20%)</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Photosensitivity (8%)</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tc vMerge="1">
                  <a:txBody>
                    <a:bodyPr/>
                    <a:lstStyle/>
                    <a:p>
                      <a:endParaRPr lang="en-US"/>
                    </a:p>
                  </a:txBody>
                  <a:tcPr/>
                </a:tc>
                <a:extLst>
                  <a:ext uri="{0D108BD9-81ED-4DB2-BD59-A6C34878D82A}">
                    <a16:rowId xmlns:a16="http://schemas.microsoft.com/office/drawing/2014/main" val="10002"/>
                  </a:ext>
                </a:extLst>
              </a:tr>
              <a:tr h="50292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Cardiovascular</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Myocardial </a:t>
                      </a:r>
                      <a:r>
                        <a:rPr kumimoji="0" lang="en-US" altLang="en-US" sz="1600" b="0" i="0" u="none" strike="noStrike" cap="none" normalizeH="0" baseline="0">
                          <a:ln>
                            <a:noFill/>
                          </a:ln>
                          <a:solidFill>
                            <a:schemeClr val="tx1"/>
                          </a:solidFill>
                          <a:effectLst/>
                          <a:latin typeface="Calibri" pitchFamily="34" charset="0"/>
                          <a:ea typeface="Calibri" pitchFamily="34" charset="0"/>
                          <a:cs typeface="Times New Roman" pitchFamily="18" charset="0"/>
                        </a:rPr>
                        <a:t>infarction (1.1%)</a:t>
                      </a:r>
                      <a:endPar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3"/>
                  </a:ext>
                </a:extLst>
              </a:tr>
              <a:tr h="50292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Hematologic</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Bleeding events (3%)</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4"/>
                  </a:ext>
                </a:extLst>
              </a:tr>
              <a:tr h="50292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Hepatic</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rowSpan="2">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Transaminitis (2.5%)</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Calibri" pitchFamily="34" charset="0"/>
                          <a:ea typeface="Calibri" pitchFamily="34" charset="0"/>
                          <a:cs typeface="Times New Roman" pitchFamily="18" charset="0"/>
                        </a:rPr>
                        <a:t>Transaminitis (11%)</a:t>
                      </a:r>
                      <a:endPar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5"/>
                  </a:ext>
                </a:extLst>
              </a:tr>
              <a:tr h="502920">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Embryofetal toxicity</a:t>
                      </a:r>
                    </a:p>
                  </a:txBody>
                  <a:tcPr marL="68595" marR="685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vMerge="1">
                  <a:txBody>
                    <a:bodyPr/>
                    <a:lstStyle/>
                    <a:p>
                      <a:endParaRPr lang="en-US"/>
                    </a:p>
                  </a:txBody>
                  <a:tcPr/>
                </a:tc>
                <a:tc>
                  <a:txBody>
                    <a:bodyPr/>
                    <a:lstStyle>
                      <a:lvl1pPr eaLnBrk="0" hangingPunct="0">
                        <a:spcBef>
                          <a:spcPts val="700"/>
                        </a:spcBef>
                        <a:buClr>
                          <a:schemeClr val="accent2"/>
                        </a:buClr>
                        <a:buSzPct val="60000"/>
                        <a:buFont typeface="Wingdings" pitchFamily="2" charset="2"/>
                        <a:defRPr sz="2500">
                          <a:solidFill>
                            <a:schemeClr val="tx1"/>
                          </a:solidFill>
                          <a:latin typeface="Tw Cen MT" pitchFamily="34" charset="0"/>
                          <a:ea typeface="ＭＳ Ｐゴシック" pitchFamily="34" charset="-128"/>
                        </a:defRPr>
                      </a:lvl1pPr>
                      <a:lvl2pPr marL="742950" indent="-285750" eaLnBrk="0" hangingPunct="0">
                        <a:spcBef>
                          <a:spcPts val="550"/>
                        </a:spcBef>
                        <a:buClr>
                          <a:schemeClr val="accent1"/>
                        </a:buClr>
                        <a:buSzPct val="70000"/>
                        <a:buFont typeface="Wingdings 2" pitchFamily="18" charset="2"/>
                        <a:defRPr sz="2200">
                          <a:solidFill>
                            <a:schemeClr val="tx1"/>
                          </a:solidFill>
                          <a:latin typeface="Tw Cen MT" pitchFamily="34" charset="0"/>
                          <a:ea typeface="ＭＳ Ｐゴシック" pitchFamily="34" charset="-128"/>
                        </a:defRPr>
                      </a:lvl2pPr>
                      <a:lvl3pPr marL="1143000" indent="-228600" eaLnBrk="0" hangingPunct="0">
                        <a:spcBef>
                          <a:spcPts val="500"/>
                        </a:spcBef>
                        <a:buClr>
                          <a:schemeClr val="accent2"/>
                        </a:buClr>
                        <a:buSzPct val="75000"/>
                        <a:buFont typeface="Wingdings" pitchFamily="2" charset="2"/>
                        <a:defRPr sz="2100">
                          <a:solidFill>
                            <a:schemeClr val="tx1"/>
                          </a:solidFill>
                          <a:latin typeface="Tw Cen MT" pitchFamily="34" charset="0"/>
                          <a:ea typeface="ＭＳ Ｐゴシック" pitchFamily="34" charset="-128"/>
                        </a:defRPr>
                      </a:lvl3pPr>
                      <a:lvl4pPr marL="1600200" indent="-228600" eaLnBrk="0" hangingPunct="0">
                        <a:spcBef>
                          <a:spcPts val="400"/>
                        </a:spcBef>
                        <a:buClr>
                          <a:srgbClr val="A5AB81"/>
                        </a:buClr>
                        <a:buSzPct val="75000"/>
                        <a:buFont typeface="Wingdings" pitchFamily="2" charset="2"/>
                        <a:defRPr>
                          <a:solidFill>
                            <a:schemeClr val="tx1"/>
                          </a:solidFill>
                          <a:latin typeface="Tw Cen MT" pitchFamily="34" charset="0"/>
                          <a:ea typeface="ＭＳ Ｐゴシック" pitchFamily="34" charset="-128"/>
                        </a:defRPr>
                      </a:lvl4pPr>
                      <a:lvl5pPr marL="2057400" indent="-228600" eaLnBrk="0" hangingPunct="0">
                        <a:spcBef>
                          <a:spcPts val="400"/>
                        </a:spcBef>
                        <a:buClr>
                          <a:srgbClr val="D8B25C"/>
                        </a:buClr>
                        <a:buSzPct val="65000"/>
                        <a:buFont typeface="Wingdings" pitchFamily="2" charset="2"/>
                        <a:defRPr>
                          <a:solidFill>
                            <a:schemeClr val="tx1"/>
                          </a:solidFill>
                          <a:latin typeface="Tw Cen MT" pitchFamily="34" charset="0"/>
                          <a:ea typeface="ＭＳ Ｐゴシック"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yes</a:t>
                      </a: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1E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07681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D2CE-CFA6-4702-B64F-2937376B1054}"/>
              </a:ext>
            </a:extLst>
          </p:cNvPr>
          <p:cNvSpPr>
            <a:spLocks noGrp="1"/>
          </p:cNvSpPr>
          <p:nvPr>
            <p:ph type="title"/>
          </p:nvPr>
        </p:nvSpPr>
        <p:spPr/>
        <p:txBody>
          <a:bodyPr>
            <a:normAutofit fontScale="90000"/>
          </a:bodyPr>
          <a:lstStyle/>
          <a:p>
            <a:r>
              <a:rPr lang="en-US" dirty="0"/>
              <a:t>STEP-IPF: Sildenafil Does Not Improve Walking Distance But Significantly Improves Some Secondary Outcomes</a:t>
            </a:r>
          </a:p>
        </p:txBody>
      </p:sp>
      <p:sp>
        <p:nvSpPr>
          <p:cNvPr id="5" name="Text Placeholder 4">
            <a:extLst>
              <a:ext uri="{FF2B5EF4-FFF2-40B4-BE49-F238E27FC236}">
                <a16:creationId xmlns:a16="http://schemas.microsoft.com/office/drawing/2014/main" id="{3A796399-B416-4032-98AF-3DEBC02A939E}"/>
              </a:ext>
            </a:extLst>
          </p:cNvPr>
          <p:cNvSpPr>
            <a:spLocks noGrp="1"/>
          </p:cNvSpPr>
          <p:nvPr>
            <p:ph type="body" sz="quarter" idx="11"/>
          </p:nvPr>
        </p:nvSpPr>
        <p:spPr/>
        <p:txBody>
          <a:bodyPr/>
          <a:lstStyle/>
          <a:p>
            <a:r>
              <a:rPr lang="en-US" dirty="0"/>
              <a:t>DL</a:t>
            </a:r>
            <a:r>
              <a:rPr lang="en-US" baseline="-25000" dirty="0"/>
              <a:t>CO</a:t>
            </a:r>
            <a:r>
              <a:rPr lang="en-US" dirty="0"/>
              <a:t>, diffusion capacity for carbon monoxide; SGRQ, St. George’s Respiratory Questionnaire; UCSD SOBQ, UCSD Shortness of Breath Questionnaire.</a:t>
            </a:r>
          </a:p>
        </p:txBody>
      </p:sp>
      <p:graphicFrame>
        <p:nvGraphicFramePr>
          <p:cNvPr id="6" name="Content Placeholder 3">
            <a:extLst>
              <a:ext uri="{FF2B5EF4-FFF2-40B4-BE49-F238E27FC236}">
                <a16:creationId xmlns:a16="http://schemas.microsoft.com/office/drawing/2014/main" id="{5BC2937B-360C-40A3-AF39-D9A6DEB57F09}"/>
              </a:ext>
            </a:extLst>
          </p:cNvPr>
          <p:cNvGraphicFramePr>
            <a:graphicFrameLocks noGrp="1"/>
          </p:cNvGraphicFramePr>
          <p:nvPr>
            <p:ph idx="1"/>
            <p:extLst>
              <p:ext uri="{D42A27DB-BD31-4B8C-83A1-F6EECF244321}">
                <p14:modId xmlns:p14="http://schemas.microsoft.com/office/powerpoint/2010/main" val="3441076014"/>
              </p:ext>
            </p:extLst>
          </p:nvPr>
        </p:nvGraphicFramePr>
        <p:xfrm>
          <a:off x="838200" y="1467204"/>
          <a:ext cx="10515600" cy="3860540"/>
        </p:xfrm>
        <a:graphic>
          <a:graphicData uri="http://schemas.openxmlformats.org/drawingml/2006/table">
            <a:tbl>
              <a:tblPr firstRow="1" bandRow="1">
                <a:effectLst>
                  <a:outerShdw blurRad="50800" dist="38100" dir="5400000" algn="t" rotWithShape="0">
                    <a:prstClr val="black">
                      <a:alpha val="40000"/>
                    </a:prstClr>
                  </a:outerShdw>
                </a:effectLst>
                <a:tableStyleId>{7DF18680-E054-41AD-8BC1-D1AEF772440D}</a:tableStyleId>
              </a:tblPr>
              <a:tblGrid>
                <a:gridCol w="2103120">
                  <a:extLst>
                    <a:ext uri="{9D8B030D-6E8A-4147-A177-3AD203B41FA5}">
                      <a16:colId xmlns:a16="http://schemas.microsoft.com/office/drawing/2014/main" val="611732563"/>
                    </a:ext>
                  </a:extLst>
                </a:gridCol>
                <a:gridCol w="2103120">
                  <a:extLst>
                    <a:ext uri="{9D8B030D-6E8A-4147-A177-3AD203B41FA5}">
                      <a16:colId xmlns:a16="http://schemas.microsoft.com/office/drawing/2014/main" val="20796911"/>
                    </a:ext>
                  </a:extLst>
                </a:gridCol>
                <a:gridCol w="2103120">
                  <a:extLst>
                    <a:ext uri="{9D8B030D-6E8A-4147-A177-3AD203B41FA5}">
                      <a16:colId xmlns:a16="http://schemas.microsoft.com/office/drawing/2014/main" val="1859472826"/>
                    </a:ext>
                  </a:extLst>
                </a:gridCol>
                <a:gridCol w="2103120">
                  <a:extLst>
                    <a:ext uri="{9D8B030D-6E8A-4147-A177-3AD203B41FA5}">
                      <a16:colId xmlns:a16="http://schemas.microsoft.com/office/drawing/2014/main" val="2442646918"/>
                    </a:ext>
                  </a:extLst>
                </a:gridCol>
                <a:gridCol w="2103120">
                  <a:extLst>
                    <a:ext uri="{9D8B030D-6E8A-4147-A177-3AD203B41FA5}">
                      <a16:colId xmlns:a16="http://schemas.microsoft.com/office/drawing/2014/main" val="1956744121"/>
                    </a:ext>
                  </a:extLst>
                </a:gridCol>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Endpoint</a:t>
                      </a:r>
                      <a:endParaRPr kumimoji="0" lang="en-US" sz="1700" b="1" i="0" u="none" strike="noStrike" cap="none" normalizeH="0" baseline="0" dirty="0">
                        <a:ln>
                          <a:noFill/>
                        </a:ln>
                        <a:solidFill>
                          <a:srgbClr val="FFFFFF"/>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Sildenafil</a:t>
                      </a:r>
                      <a:endParaRPr kumimoji="0" lang="en-US" sz="1700" b="1" i="0" u="none" strike="noStrike" cap="none" normalizeH="0" baseline="0" dirty="0">
                        <a:ln>
                          <a:noFill/>
                        </a:ln>
                        <a:solidFill>
                          <a:srgbClr val="FFFFFF"/>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Placebo</a:t>
                      </a:r>
                      <a:endParaRPr kumimoji="0" lang="en-US" sz="1700" b="1" i="0" u="none" strike="noStrike" cap="none" normalizeH="0" baseline="0" dirty="0">
                        <a:ln>
                          <a:noFill/>
                        </a:ln>
                        <a:solidFill>
                          <a:srgbClr val="FFFFFF"/>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Absolute difference</a:t>
                      </a:r>
                      <a:endParaRPr kumimoji="0" lang="en-US" sz="1700" b="1" i="0" u="none" strike="noStrike" cap="none" normalizeH="0" baseline="0" dirty="0">
                        <a:ln>
                          <a:noFill/>
                        </a:ln>
                        <a:solidFill>
                          <a:srgbClr val="FFFFFF"/>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P value</a:t>
                      </a:r>
                      <a:endParaRPr kumimoji="0" lang="en-US" sz="1700" b="1" i="0" u="none" strike="noStrike" cap="none" normalizeH="0" baseline="0" dirty="0">
                        <a:ln>
                          <a:noFill/>
                        </a:ln>
                        <a:solidFill>
                          <a:srgbClr val="FFFFFF"/>
                        </a:solidFill>
                        <a:effectLst/>
                        <a:latin typeface="Arial" charset="0"/>
                        <a:ea typeface="ＭＳ Ｐゴシック" charset="0"/>
                        <a:cs typeface="Arial" charset="0"/>
                      </a:endParaRPr>
                    </a:p>
                  </a:txBody>
                  <a:tcPr marL="100581" marR="100581" marT="44194" marB="44194" anchor="ctr" horzOverflow="overflow"/>
                </a:tc>
                <a:extLst>
                  <a:ext uri="{0D108BD9-81ED-4DB2-BD59-A6C34878D82A}">
                    <a16:rowId xmlns:a16="http://schemas.microsoft.com/office/drawing/2014/main" val="3950882760"/>
                  </a:ext>
                </a:extLst>
              </a:tr>
              <a:tr h="467230">
                <a:tc gridSpan="5">
                  <a:txBody>
                    <a:bodyPr/>
                    <a:lstStyle/>
                    <a:p>
                      <a:r>
                        <a:rPr lang="en-US" b="1" dirty="0"/>
                        <a:t>Primary Endpoint</a:t>
                      </a:r>
                    </a:p>
                  </a:txBody>
                  <a:tcPr anchor="ctr">
                    <a:solidFill>
                      <a:srgbClr val="9AC6BD"/>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a:p>
                  </a:txBody>
                  <a:tcPr/>
                </a:tc>
                <a:tc hMerge="1">
                  <a:txBody>
                    <a:bodyPr/>
                    <a:lstStyle/>
                    <a:p>
                      <a:pPr algn="ctr"/>
                      <a:endParaRPr lang="en-US" dirty="0"/>
                    </a:p>
                  </a:txBody>
                  <a:tcPr/>
                </a:tc>
                <a:extLst>
                  <a:ext uri="{0D108BD9-81ED-4DB2-BD59-A6C34878D82A}">
                    <a16:rowId xmlns:a16="http://schemas.microsoft.com/office/drawing/2014/main" val="3968740505"/>
                  </a:ext>
                </a:extLst>
              </a:tr>
              <a:tr h="822960">
                <a:tc>
                  <a:txBody>
                    <a:bodyPr/>
                    <a:lstStyle/>
                    <a:p>
                      <a:pPr>
                        <a:lnSpc>
                          <a:spcPct val="90000"/>
                        </a:lnSpc>
                      </a:pPr>
                      <a:r>
                        <a:rPr lang="en-US" dirty="0"/>
                        <a:t>Improved Walking Distance ≥20%</a:t>
                      </a:r>
                    </a:p>
                  </a:txBody>
                  <a:tcPr anchor="ctr"/>
                </a:tc>
                <a:tc>
                  <a:txBody>
                    <a:bodyPr/>
                    <a:lstStyle/>
                    <a:p>
                      <a:pPr algn="ctr">
                        <a:lnSpc>
                          <a:spcPct val="90000"/>
                        </a:lnSpc>
                      </a:pPr>
                      <a:r>
                        <a:rPr lang="en-US" dirty="0"/>
                        <a:t>10%</a:t>
                      </a:r>
                    </a:p>
                  </a:txBody>
                  <a:tcPr anchor="ctr">
                    <a:solidFill>
                      <a:srgbClr val="E7F1EF"/>
                    </a:solidFill>
                  </a:tcPr>
                </a:tc>
                <a:tc>
                  <a:txBody>
                    <a:bodyPr/>
                    <a:lstStyle/>
                    <a:p>
                      <a:pPr algn="ctr">
                        <a:lnSpc>
                          <a:spcPct val="90000"/>
                        </a:lnSpc>
                      </a:pPr>
                      <a:r>
                        <a:rPr lang="en-US" dirty="0"/>
                        <a:t>7%</a:t>
                      </a:r>
                    </a:p>
                  </a:txBody>
                  <a:tcPr anchor="ctr"/>
                </a:tc>
                <a:tc>
                  <a:txBody>
                    <a:bodyPr/>
                    <a:lstStyle/>
                    <a:p>
                      <a:pPr algn="ctr">
                        <a:lnSpc>
                          <a:spcPct val="90000"/>
                        </a:lnSpc>
                      </a:pPr>
                      <a:r>
                        <a:rPr lang="en-US" dirty="0"/>
                        <a:t>—</a:t>
                      </a:r>
                    </a:p>
                  </a:txBody>
                  <a:tcPr anchor="ctr"/>
                </a:tc>
                <a:tc>
                  <a:txBody>
                    <a:bodyPr/>
                    <a:lstStyle/>
                    <a:p>
                      <a:pPr algn="ctr">
                        <a:lnSpc>
                          <a:spcPct val="90000"/>
                        </a:lnSpc>
                      </a:pPr>
                      <a:r>
                        <a:rPr lang="en-US" dirty="0"/>
                        <a:t>0.39</a:t>
                      </a:r>
                    </a:p>
                  </a:txBody>
                  <a:tcPr anchor="ctr"/>
                </a:tc>
                <a:extLst>
                  <a:ext uri="{0D108BD9-81ED-4DB2-BD59-A6C34878D82A}">
                    <a16:rowId xmlns:a16="http://schemas.microsoft.com/office/drawing/2014/main" val="3553048264"/>
                  </a:ext>
                </a:extLst>
              </a:tr>
              <a:tr h="467230">
                <a:tc gridSpan="5">
                  <a:txBody>
                    <a:bodyPr/>
                    <a:lstStyle/>
                    <a:p>
                      <a:r>
                        <a:rPr lang="en-US" b="1" dirty="0"/>
                        <a:t>Secondary Endpoints</a:t>
                      </a:r>
                    </a:p>
                  </a:txBody>
                  <a:tcPr anchor="ctr">
                    <a:solidFill>
                      <a:srgbClr val="9AC6BD"/>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2080136104"/>
                  </a:ext>
                </a:extLst>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UCSD SOBQ</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0.22</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effectLst/>
                        </a:rPr>
                        <a:t>6.81</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-6.58</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0.006</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extLst>
                  <a:ext uri="{0D108BD9-81ED-4DB2-BD59-A6C34878D82A}">
                    <a16:rowId xmlns:a16="http://schemas.microsoft.com/office/drawing/2014/main" val="2120581998"/>
                  </a:ext>
                </a:extLst>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SGRQ</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-1.64</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2.45</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-4.08</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effectLst/>
                        </a:rPr>
                        <a:t>0.01</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extLst>
                  <a:ext uri="{0D108BD9-81ED-4DB2-BD59-A6C34878D82A}">
                    <a16:rowId xmlns:a16="http://schemas.microsoft.com/office/drawing/2014/main" val="1606917169"/>
                  </a:ext>
                </a:extLst>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DL</a:t>
                      </a:r>
                      <a:r>
                        <a:rPr kumimoji="0" lang="en-US" sz="1700" u="none" strike="noStrike" cap="none" normalizeH="0" baseline="-25000" dirty="0">
                          <a:ln>
                            <a:noFill/>
                          </a:ln>
                          <a:effectLst/>
                        </a:rPr>
                        <a:t>CO</a:t>
                      </a:r>
                      <a:r>
                        <a:rPr kumimoji="0" lang="en-US" sz="1700" u="none" strike="noStrike" cap="none" normalizeH="0" baseline="0" dirty="0">
                          <a:ln>
                            <a:noFill/>
                          </a:ln>
                          <a:effectLst/>
                        </a:rPr>
                        <a:t>, % pred</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-0.33</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-1.87</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effectLst/>
                        </a:rPr>
                        <a:t>1.55</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0.04</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extLst>
                  <a:ext uri="{0D108BD9-81ED-4DB2-BD59-A6C34878D82A}">
                    <a16:rowId xmlns:a16="http://schemas.microsoft.com/office/drawing/2014/main" val="1546893810"/>
                  </a:ext>
                </a:extLst>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Mortality</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5%</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effectLst/>
                        </a:rPr>
                        <a:t>13</a:t>
                      </a:r>
                      <a:r>
                        <a:rPr kumimoji="0" lang="en-US" sz="1700" u="none" strike="noStrike" cap="none" normalizeH="0" baseline="0" dirty="0">
                          <a:ln>
                            <a:noFill/>
                          </a:ln>
                          <a:effectLst/>
                        </a:rPr>
                        <a:t>%</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0.07</a:t>
                      </a:r>
                      <a:endParaRPr kumimoji="0" lang="en-US" sz="1700" b="0" i="0" u="none" strike="noStrike" cap="none" normalizeH="0" baseline="0" dirty="0">
                        <a:ln>
                          <a:noFill/>
                        </a:ln>
                        <a:solidFill>
                          <a:srgbClr val="000000"/>
                        </a:solidFill>
                        <a:effectLst/>
                        <a:latin typeface="Arial" charset="0"/>
                        <a:ea typeface="ＭＳ Ｐゴシック" charset="0"/>
                        <a:cs typeface="Arial" charset="0"/>
                      </a:endParaRPr>
                    </a:p>
                  </a:txBody>
                  <a:tcPr marL="100581" marR="100581" marT="44194" marB="44194" anchor="ctr" horzOverflow="overflow"/>
                </a:tc>
                <a:extLst>
                  <a:ext uri="{0D108BD9-81ED-4DB2-BD59-A6C34878D82A}">
                    <a16:rowId xmlns:a16="http://schemas.microsoft.com/office/drawing/2014/main" val="1811493590"/>
                  </a:ext>
                </a:extLst>
              </a:tr>
            </a:tbl>
          </a:graphicData>
        </a:graphic>
      </p:graphicFrame>
    </p:spTree>
    <p:extLst>
      <p:ext uri="{BB962C8B-B14F-4D97-AF65-F5344CB8AC3E}">
        <p14:creationId xmlns:p14="http://schemas.microsoft.com/office/powerpoint/2010/main" val="31510814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1A60-915B-49F0-9F4B-DB9767AEAED4}"/>
              </a:ext>
            </a:extLst>
          </p:cNvPr>
          <p:cNvSpPr>
            <a:spLocks noGrp="1"/>
          </p:cNvSpPr>
          <p:nvPr>
            <p:ph type="title"/>
          </p:nvPr>
        </p:nvSpPr>
        <p:spPr/>
        <p:txBody>
          <a:bodyPr>
            <a:noAutofit/>
          </a:bodyPr>
          <a:lstStyle/>
          <a:p>
            <a:r>
              <a:rPr lang="en-US" dirty="0"/>
              <a:t>ACE-IPF: Warfarin Offers No Benefit But Increases Mortality Risk</a:t>
            </a:r>
          </a:p>
        </p:txBody>
      </p:sp>
      <p:sp>
        <p:nvSpPr>
          <p:cNvPr id="4" name="Text Placeholder 3">
            <a:extLst>
              <a:ext uri="{FF2B5EF4-FFF2-40B4-BE49-F238E27FC236}">
                <a16:creationId xmlns:a16="http://schemas.microsoft.com/office/drawing/2014/main" id="{9B18F2E2-418B-41AC-B858-9F169F83A7F1}"/>
              </a:ext>
            </a:extLst>
          </p:cNvPr>
          <p:cNvSpPr>
            <a:spLocks noGrp="1"/>
          </p:cNvSpPr>
          <p:nvPr>
            <p:ph type="body" sz="quarter" idx="10"/>
          </p:nvPr>
        </p:nvSpPr>
        <p:spPr/>
        <p:txBody>
          <a:bodyPr/>
          <a:lstStyle/>
          <a:p>
            <a:r>
              <a:rPr lang="en-US" dirty="0" err="1"/>
              <a:t>Noth</a:t>
            </a:r>
            <a:r>
              <a:rPr lang="en-US" dirty="0"/>
              <a:t> I, et al. </a:t>
            </a:r>
            <a:r>
              <a:rPr lang="en-US" i="1" dirty="0"/>
              <a:t>Am J Respir </a:t>
            </a:r>
            <a:r>
              <a:rPr lang="en-US" i="1" dirty="0" err="1"/>
              <a:t>Crit</a:t>
            </a:r>
            <a:r>
              <a:rPr lang="en-US" i="1" dirty="0"/>
              <a:t> Care Med. </a:t>
            </a:r>
            <a:r>
              <a:rPr lang="en-US" dirty="0"/>
              <a:t>2012;186(1):88-95.</a:t>
            </a:r>
          </a:p>
        </p:txBody>
      </p:sp>
      <p:sp>
        <p:nvSpPr>
          <p:cNvPr id="5" name="Text Placeholder 4">
            <a:extLst>
              <a:ext uri="{FF2B5EF4-FFF2-40B4-BE49-F238E27FC236}">
                <a16:creationId xmlns:a16="http://schemas.microsoft.com/office/drawing/2014/main" id="{2F982A89-A5C0-4E21-8091-CD80417B5EBA}"/>
              </a:ext>
            </a:extLst>
          </p:cNvPr>
          <p:cNvSpPr>
            <a:spLocks noGrp="1"/>
          </p:cNvSpPr>
          <p:nvPr>
            <p:ph type="body" sz="quarter" idx="11"/>
          </p:nvPr>
        </p:nvSpPr>
        <p:spPr/>
        <p:txBody>
          <a:bodyPr/>
          <a:lstStyle/>
          <a:p>
            <a:r>
              <a:rPr lang="en-US" dirty="0"/>
              <a:t>*Composite of time to death, hospitalization (nonbleeding, nonelective</a:t>
            </a:r>
            <a:r>
              <a:rPr lang="en-US"/>
              <a:t>), ≥10</a:t>
            </a:r>
            <a:r>
              <a:rPr lang="en-US" dirty="0"/>
              <a:t>% absolute decline in forced vital capacity.</a:t>
            </a:r>
          </a:p>
        </p:txBody>
      </p:sp>
      <p:pic>
        <p:nvPicPr>
          <p:cNvPr id="11" name="Picture 10">
            <a:extLst>
              <a:ext uri="{FF2B5EF4-FFF2-40B4-BE49-F238E27FC236}">
                <a16:creationId xmlns:a16="http://schemas.microsoft.com/office/drawing/2014/main" id="{599C2321-7594-4966-8702-4696F7F812CE}"/>
              </a:ext>
            </a:extLst>
          </p:cNvPr>
          <p:cNvPicPr>
            <a:picLocks noChangeAspect="1"/>
          </p:cNvPicPr>
          <p:nvPr/>
        </p:nvPicPr>
        <p:blipFill>
          <a:blip r:embed="rId3"/>
          <a:stretch>
            <a:fillRect/>
          </a:stretch>
        </p:blipFill>
        <p:spPr>
          <a:xfrm>
            <a:off x="140796" y="2191986"/>
            <a:ext cx="3913223" cy="2834640"/>
          </a:xfrm>
          <a:prstGeom prst="rect">
            <a:avLst/>
          </a:prstGeom>
          <a:ln>
            <a:solidFill>
              <a:schemeClr val="tx1"/>
            </a:solid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56BEB9B-19E3-42EF-82DB-B9761725EEC4}"/>
              </a:ext>
            </a:extLst>
          </p:cNvPr>
          <p:cNvPicPr>
            <a:picLocks noChangeAspect="1"/>
          </p:cNvPicPr>
          <p:nvPr/>
        </p:nvPicPr>
        <p:blipFill>
          <a:blip r:embed="rId4"/>
          <a:stretch>
            <a:fillRect/>
          </a:stretch>
        </p:blipFill>
        <p:spPr>
          <a:xfrm>
            <a:off x="4160177" y="2191986"/>
            <a:ext cx="3903768" cy="2834640"/>
          </a:xfrm>
          <a:prstGeom prst="rect">
            <a:avLst/>
          </a:prstGeom>
          <a:ln>
            <a:solidFill>
              <a:schemeClr val="tx1"/>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D5BEAA32-4EA2-4AEA-99FF-C7E09B70481E}"/>
              </a:ext>
            </a:extLst>
          </p:cNvPr>
          <p:cNvPicPr>
            <a:picLocks noChangeAspect="1"/>
          </p:cNvPicPr>
          <p:nvPr/>
        </p:nvPicPr>
        <p:blipFill>
          <a:blip r:embed="rId5"/>
          <a:stretch>
            <a:fillRect/>
          </a:stretch>
        </p:blipFill>
        <p:spPr>
          <a:xfrm>
            <a:off x="8170102" y="2191985"/>
            <a:ext cx="3913099" cy="2834640"/>
          </a:xfrm>
          <a:prstGeom prst="rect">
            <a:avLst/>
          </a:prstGeom>
          <a:ln>
            <a:solidFill>
              <a:schemeClr val="tx1"/>
            </a:solid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D0CAC7CB-216D-4BB8-AA1F-60B2F6A66675}"/>
              </a:ext>
            </a:extLst>
          </p:cNvPr>
          <p:cNvSpPr txBox="1"/>
          <p:nvPr/>
        </p:nvSpPr>
        <p:spPr>
          <a:xfrm>
            <a:off x="574298" y="1826724"/>
            <a:ext cx="3102581" cy="369332"/>
          </a:xfrm>
          <a:prstGeom prst="rect">
            <a:avLst/>
          </a:prstGeom>
          <a:noFill/>
        </p:spPr>
        <p:txBody>
          <a:bodyPr wrap="square" rtlCol="0">
            <a:spAutoFit/>
          </a:bodyPr>
          <a:lstStyle/>
          <a:p>
            <a:r>
              <a:rPr lang="en-US" b="1" dirty="0"/>
              <a:t>Primary Endpoint</a:t>
            </a:r>
            <a:r>
              <a:rPr lang="en-US" b="1" baseline="30000" dirty="0"/>
              <a:t>*</a:t>
            </a:r>
            <a:r>
              <a:rPr lang="en-US" b="1" dirty="0"/>
              <a:t>: No benefit</a:t>
            </a:r>
          </a:p>
        </p:txBody>
      </p:sp>
      <p:sp>
        <p:nvSpPr>
          <p:cNvPr id="15" name="TextBox 14">
            <a:extLst>
              <a:ext uri="{FF2B5EF4-FFF2-40B4-BE49-F238E27FC236}">
                <a16:creationId xmlns:a16="http://schemas.microsoft.com/office/drawing/2014/main" id="{A731FAB9-284E-4B8C-9AC9-BB5291E8D7E3}"/>
              </a:ext>
            </a:extLst>
          </p:cNvPr>
          <p:cNvSpPr txBox="1"/>
          <p:nvPr/>
        </p:nvSpPr>
        <p:spPr>
          <a:xfrm>
            <a:off x="4160177" y="1549725"/>
            <a:ext cx="3903768" cy="646331"/>
          </a:xfrm>
          <a:prstGeom prst="rect">
            <a:avLst/>
          </a:prstGeom>
          <a:noFill/>
        </p:spPr>
        <p:txBody>
          <a:bodyPr wrap="square" rtlCol="0">
            <a:spAutoFit/>
          </a:bodyPr>
          <a:lstStyle/>
          <a:p>
            <a:pPr algn="ctr"/>
            <a:r>
              <a:rPr lang="en-US" b="1" dirty="0"/>
              <a:t>All-Cause Mortality:</a:t>
            </a:r>
            <a:br>
              <a:rPr lang="en-US" b="1" dirty="0"/>
            </a:br>
            <a:r>
              <a:rPr lang="en-US" b="1" dirty="0"/>
              <a:t>↑ Risk with Warfarin</a:t>
            </a:r>
          </a:p>
        </p:txBody>
      </p:sp>
      <p:sp>
        <p:nvSpPr>
          <p:cNvPr id="16" name="TextBox 15">
            <a:extLst>
              <a:ext uri="{FF2B5EF4-FFF2-40B4-BE49-F238E27FC236}">
                <a16:creationId xmlns:a16="http://schemas.microsoft.com/office/drawing/2014/main" id="{4CFF03F7-ECCD-400E-ADD3-73BC71C6B7EA}"/>
              </a:ext>
            </a:extLst>
          </p:cNvPr>
          <p:cNvSpPr txBox="1"/>
          <p:nvPr/>
        </p:nvSpPr>
        <p:spPr>
          <a:xfrm>
            <a:off x="8515123" y="1272726"/>
            <a:ext cx="3259187" cy="923330"/>
          </a:xfrm>
          <a:prstGeom prst="rect">
            <a:avLst/>
          </a:prstGeom>
          <a:noFill/>
        </p:spPr>
        <p:txBody>
          <a:bodyPr wrap="square" rtlCol="0">
            <a:spAutoFit/>
          </a:bodyPr>
          <a:lstStyle/>
          <a:p>
            <a:pPr algn="ctr"/>
            <a:r>
              <a:rPr lang="en-US" b="1" dirty="0"/>
              <a:t>All-Cause Mortality and</a:t>
            </a:r>
            <a:br>
              <a:rPr lang="en-US" b="1" dirty="0"/>
            </a:br>
            <a:r>
              <a:rPr lang="en-US" b="1" dirty="0"/>
              <a:t>All-Cause Hospitalization:</a:t>
            </a:r>
            <a:br>
              <a:rPr lang="en-US" b="1" dirty="0"/>
            </a:br>
            <a:r>
              <a:rPr lang="en-US" b="1" dirty="0"/>
              <a:t>↑ Risk with Warfarin</a:t>
            </a:r>
          </a:p>
        </p:txBody>
      </p:sp>
    </p:spTree>
    <p:extLst>
      <p:ext uri="{BB962C8B-B14F-4D97-AF65-F5344CB8AC3E}">
        <p14:creationId xmlns:p14="http://schemas.microsoft.com/office/powerpoint/2010/main" val="3680993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D6CF5-67B1-44CB-84FE-41BF95D02F26}"/>
              </a:ext>
            </a:extLst>
          </p:cNvPr>
          <p:cNvSpPr>
            <a:spLocks noGrp="1"/>
          </p:cNvSpPr>
          <p:nvPr>
            <p:ph type="title"/>
          </p:nvPr>
        </p:nvSpPr>
        <p:spPr/>
        <p:txBody>
          <a:bodyPr/>
          <a:lstStyle/>
          <a:p>
            <a:r>
              <a:rPr lang="en-US" dirty="0"/>
              <a:t>Treatment</a:t>
            </a:r>
          </a:p>
        </p:txBody>
      </p:sp>
      <p:sp>
        <p:nvSpPr>
          <p:cNvPr id="7" name="Text Placeholder 6">
            <a:extLst>
              <a:ext uri="{FF2B5EF4-FFF2-40B4-BE49-F238E27FC236}">
                <a16:creationId xmlns:a16="http://schemas.microsoft.com/office/drawing/2014/main" id="{0B9FA2EF-0720-4877-A719-D0ABA17173CC}"/>
              </a:ext>
            </a:extLst>
          </p:cNvPr>
          <p:cNvSpPr>
            <a:spLocks noGrp="1"/>
          </p:cNvSpPr>
          <p:nvPr>
            <p:ph type="body" idx="1"/>
          </p:nvPr>
        </p:nvSpPr>
        <p:spPr/>
        <p:txBody>
          <a:bodyPr/>
          <a:lstStyle/>
          <a:p>
            <a:r>
              <a:rPr lang="en-US" dirty="0"/>
              <a:t>Part C</a:t>
            </a:r>
          </a:p>
        </p:txBody>
      </p:sp>
    </p:spTree>
    <p:extLst>
      <p:ext uri="{BB962C8B-B14F-4D97-AF65-F5344CB8AC3E}">
        <p14:creationId xmlns:p14="http://schemas.microsoft.com/office/powerpoint/2010/main" val="24515471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07F14-4471-4959-B421-B882429E0BB7}"/>
              </a:ext>
            </a:extLst>
          </p:cNvPr>
          <p:cNvSpPr>
            <a:spLocks noGrp="1"/>
          </p:cNvSpPr>
          <p:nvPr>
            <p:ph type="title"/>
          </p:nvPr>
        </p:nvSpPr>
        <p:spPr/>
        <p:txBody>
          <a:bodyPr>
            <a:noAutofit/>
          </a:bodyPr>
          <a:lstStyle/>
          <a:p>
            <a:r>
              <a:rPr lang="en-US" dirty="0"/>
              <a:t>ATS/ERS/JRS/ALAT Recommendations for Pharmacologic Treatment for IPF</a:t>
            </a:r>
          </a:p>
        </p:txBody>
      </p:sp>
      <p:sp>
        <p:nvSpPr>
          <p:cNvPr id="12" name="Text Placeholder 11">
            <a:extLst>
              <a:ext uri="{FF2B5EF4-FFF2-40B4-BE49-F238E27FC236}">
                <a16:creationId xmlns:a16="http://schemas.microsoft.com/office/drawing/2014/main" id="{9724BBD1-36D2-4E71-B9FE-8C3C062D3D55}"/>
              </a:ext>
            </a:extLst>
          </p:cNvPr>
          <p:cNvSpPr>
            <a:spLocks noGrp="1"/>
          </p:cNvSpPr>
          <p:nvPr>
            <p:ph type="body" sz="quarter" idx="10"/>
          </p:nvPr>
        </p:nvSpPr>
        <p:spPr/>
        <p:txBody>
          <a:bodyPr/>
          <a:lstStyle/>
          <a:p>
            <a:r>
              <a:rPr lang="en-US" dirty="0"/>
              <a:t> Raghu G, et al. </a:t>
            </a:r>
            <a:r>
              <a:rPr lang="en-US" i="1" dirty="0"/>
              <a:t>Am J Respir </a:t>
            </a:r>
            <a:r>
              <a:rPr lang="en-US" i="1" dirty="0" err="1"/>
              <a:t>Crit</a:t>
            </a:r>
            <a:r>
              <a:rPr lang="en-US" i="1" dirty="0"/>
              <a:t> Care Med.</a:t>
            </a:r>
            <a:r>
              <a:rPr lang="en-US" dirty="0"/>
              <a:t> 2015;192(2):e3-19.</a:t>
            </a:r>
          </a:p>
        </p:txBody>
      </p:sp>
      <p:sp>
        <p:nvSpPr>
          <p:cNvPr id="6" name="Text Placeholder 5">
            <a:extLst>
              <a:ext uri="{FF2B5EF4-FFF2-40B4-BE49-F238E27FC236}">
                <a16:creationId xmlns:a16="http://schemas.microsoft.com/office/drawing/2014/main" id="{2B183A10-DA9E-440F-978A-47EED61234BB}"/>
              </a:ext>
            </a:extLst>
          </p:cNvPr>
          <p:cNvSpPr>
            <a:spLocks noGrp="1"/>
          </p:cNvSpPr>
          <p:nvPr>
            <p:ph type="body" sz="quarter" idx="11"/>
          </p:nvPr>
        </p:nvSpPr>
        <p:spPr/>
        <p:txBody>
          <a:bodyPr/>
          <a:lstStyle/>
          <a:p>
            <a:r>
              <a:rPr lang="en-US" dirty="0"/>
              <a:t>*Low confidence in effect estimates; †Moderate confidence in effect estimates; §Not approved for IPF in the United States</a:t>
            </a:r>
          </a:p>
          <a:p>
            <a:endParaRPr lang="en-US" dirty="0"/>
          </a:p>
        </p:txBody>
      </p:sp>
      <p:graphicFrame>
        <p:nvGraphicFramePr>
          <p:cNvPr id="13" name="Content Placeholder 2">
            <a:extLst>
              <a:ext uri="{FF2B5EF4-FFF2-40B4-BE49-F238E27FC236}">
                <a16:creationId xmlns:a16="http://schemas.microsoft.com/office/drawing/2014/main" id="{87832A98-04A1-4862-86F8-9379C4A2CE59}"/>
              </a:ext>
            </a:extLst>
          </p:cNvPr>
          <p:cNvGraphicFramePr>
            <a:graphicFrameLocks/>
          </p:cNvGraphicFramePr>
          <p:nvPr>
            <p:extLst>
              <p:ext uri="{D42A27DB-BD31-4B8C-83A1-F6EECF244321}">
                <p14:modId xmlns:p14="http://schemas.microsoft.com/office/powerpoint/2010/main" val="2309592520"/>
              </p:ext>
            </p:extLst>
          </p:nvPr>
        </p:nvGraphicFramePr>
        <p:xfrm>
          <a:off x="883920" y="1388181"/>
          <a:ext cx="10424160" cy="4206240"/>
        </p:xfrm>
        <a:graphic>
          <a:graphicData uri="http://schemas.openxmlformats.org/drawingml/2006/table">
            <a:tbl>
              <a:tblPr firstRow="1" bandRow="1">
                <a:effectLst/>
                <a:tableStyleId>{5C22544A-7EE6-4342-B048-85BDC9FD1C3A}</a:tableStyleId>
              </a:tblPr>
              <a:tblGrid>
                <a:gridCol w="3474720">
                  <a:extLst>
                    <a:ext uri="{9D8B030D-6E8A-4147-A177-3AD203B41FA5}">
                      <a16:colId xmlns:a16="http://schemas.microsoft.com/office/drawing/2014/main" val="940526889"/>
                    </a:ext>
                  </a:extLst>
                </a:gridCol>
                <a:gridCol w="3474720">
                  <a:extLst>
                    <a:ext uri="{9D8B030D-6E8A-4147-A177-3AD203B41FA5}">
                      <a16:colId xmlns:a16="http://schemas.microsoft.com/office/drawing/2014/main" val="196366281"/>
                    </a:ext>
                  </a:extLst>
                </a:gridCol>
                <a:gridCol w="3474720">
                  <a:extLst>
                    <a:ext uri="{9D8B030D-6E8A-4147-A177-3AD203B41FA5}">
                      <a16:colId xmlns:a16="http://schemas.microsoft.com/office/drawing/2014/main" val="3054480877"/>
                    </a:ext>
                  </a:extLst>
                </a:gridCol>
              </a:tblGrid>
              <a:tr h="370840">
                <a:tc>
                  <a:txBody>
                    <a:bodyPr/>
                    <a:lstStyle/>
                    <a:p>
                      <a:pPr algn="ctr">
                        <a:lnSpc>
                          <a:spcPct val="90000"/>
                        </a:lnSpc>
                      </a:pPr>
                      <a:r>
                        <a:rPr lang="en-US" sz="2400" b="0" dirty="0"/>
                        <a:t>Strong recommendation </a:t>
                      </a:r>
                      <a:r>
                        <a:rPr lang="en-US" sz="2400" u="none" dirty="0"/>
                        <a:t>against</a:t>
                      </a:r>
                    </a:p>
                  </a:txBody>
                  <a:tcPr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tcPr>
                </a:tc>
                <a:tc>
                  <a:txBody>
                    <a:bodyPr/>
                    <a:lstStyle/>
                    <a:p>
                      <a:pPr algn="ctr">
                        <a:lnSpc>
                          <a:spcPct val="90000"/>
                        </a:lnSpc>
                      </a:pPr>
                      <a:r>
                        <a:rPr lang="en-US" sz="2400" b="0" dirty="0">
                          <a:solidFill>
                            <a:schemeClr val="tx1"/>
                          </a:solidFill>
                        </a:rPr>
                        <a:t>Conditional recommendation</a:t>
                      </a:r>
                      <a:br>
                        <a:rPr lang="en-US" sz="2400" dirty="0">
                          <a:solidFill>
                            <a:schemeClr val="tx1"/>
                          </a:solidFill>
                        </a:rPr>
                      </a:br>
                      <a:r>
                        <a:rPr lang="en-US" sz="2400" u="none" dirty="0">
                          <a:solidFill>
                            <a:schemeClr val="tx1"/>
                          </a:solidFill>
                        </a:rPr>
                        <a:t>against</a:t>
                      </a:r>
                    </a:p>
                  </a:txBody>
                  <a:tcPr anchor="b">
                    <a:lnT w="12700" cap="flat" cmpd="sng" algn="ctr">
                      <a:solidFill>
                        <a:schemeClr val="bg1"/>
                      </a:solidFill>
                      <a:prstDash val="solid"/>
                      <a:round/>
                      <a:headEnd type="none" w="med" len="med"/>
                      <a:tailEnd type="none" w="med" len="med"/>
                    </a:lnT>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lnSpc>
                          <a:spcPct val="90000"/>
                        </a:lnSpc>
                      </a:pPr>
                      <a:r>
                        <a:rPr lang="en-US" sz="2400" b="0" dirty="0"/>
                        <a:t>Conditional recommendation</a:t>
                      </a:r>
                    </a:p>
                    <a:p>
                      <a:pPr algn="ctr">
                        <a:lnSpc>
                          <a:spcPct val="90000"/>
                        </a:lnSpc>
                      </a:pPr>
                      <a:r>
                        <a:rPr lang="en-US" sz="2400" u="none" dirty="0"/>
                        <a:t>for</a:t>
                      </a:r>
                    </a:p>
                  </a:txBody>
                  <a:tcPr anchor="b">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tcPr>
                </a:tc>
                <a:extLst>
                  <a:ext uri="{0D108BD9-81ED-4DB2-BD59-A6C34878D82A}">
                    <a16:rowId xmlns:a16="http://schemas.microsoft.com/office/drawing/2014/main" val="1265063402"/>
                  </a:ext>
                </a:extLst>
              </a:tr>
              <a:tr h="370840">
                <a:tc>
                  <a:txBody>
                    <a:bodyPr/>
                    <a:lstStyle/>
                    <a:p>
                      <a:pPr marL="342900" lvl="1" indent="-342900">
                        <a:lnSpc>
                          <a:spcPct val="90000"/>
                        </a:lnSpc>
                        <a:spcAft>
                          <a:spcPts val="600"/>
                        </a:spcAft>
                        <a:buFont typeface="Arial" panose="020B0604020202020204" pitchFamily="34" charset="0"/>
                        <a:buChar char="•"/>
                      </a:pPr>
                      <a:r>
                        <a:rPr lang="en-US" altLang="en-US" sz="2200" dirty="0"/>
                        <a:t>Anticoagulation (warfarin)</a:t>
                      </a:r>
                      <a:r>
                        <a:rPr lang="en-US" altLang="en-US" sz="2200" baseline="30000" dirty="0"/>
                        <a:t>*</a:t>
                      </a:r>
                      <a:r>
                        <a:rPr lang="en-US" sz="2400" baseline="30000" dirty="0"/>
                        <a:t>§</a:t>
                      </a:r>
                      <a:r>
                        <a:rPr lang="en-US" altLang="en-US" sz="2200" dirty="0"/>
                        <a:t> </a:t>
                      </a:r>
                    </a:p>
                    <a:p>
                      <a:pPr marL="342900" lvl="1" indent="-342900">
                        <a:lnSpc>
                          <a:spcPct val="90000"/>
                        </a:lnSpc>
                        <a:spcAft>
                          <a:spcPts val="600"/>
                        </a:spcAft>
                        <a:buFont typeface="Arial" panose="020B0604020202020204" pitchFamily="34" charset="0"/>
                        <a:buChar char="•"/>
                      </a:pPr>
                      <a:r>
                        <a:rPr lang="en-US" altLang="en-US" sz="2200" dirty="0"/>
                        <a:t>Imatinib</a:t>
                      </a:r>
                      <a:r>
                        <a:rPr lang="en-US" altLang="en-US" sz="2200" baseline="30000" dirty="0"/>
                        <a:t>†</a:t>
                      </a:r>
                      <a:r>
                        <a:rPr lang="en-US" sz="2400" baseline="30000" dirty="0"/>
                        <a:t>§</a:t>
                      </a:r>
                      <a:r>
                        <a:rPr lang="en-US" altLang="en-US" sz="2200" dirty="0"/>
                        <a:t> </a:t>
                      </a:r>
                    </a:p>
                    <a:p>
                      <a:pPr marL="342900" lvl="1" indent="-342900">
                        <a:lnSpc>
                          <a:spcPct val="90000"/>
                        </a:lnSpc>
                        <a:spcAft>
                          <a:spcPts val="600"/>
                        </a:spcAft>
                        <a:buFont typeface="Arial" panose="020B0604020202020204" pitchFamily="34" charset="0"/>
                        <a:buChar char="•"/>
                      </a:pPr>
                      <a:r>
                        <a:rPr lang="en-US" altLang="en-US" sz="2200" dirty="0"/>
                        <a:t>Combination prednisone, azathioprine</a:t>
                      </a:r>
                      <a:r>
                        <a:rPr lang="en-US" sz="2400" baseline="30000" dirty="0"/>
                        <a:t>§</a:t>
                      </a:r>
                      <a:r>
                        <a:rPr lang="en-US" altLang="en-US" sz="2200" dirty="0"/>
                        <a:t>, and</a:t>
                      </a:r>
                      <a:br>
                        <a:rPr lang="en-US" altLang="en-US" sz="2200" dirty="0"/>
                      </a:br>
                      <a:r>
                        <a:rPr lang="en-US" altLang="en-US" sz="2200" i="1" dirty="0"/>
                        <a:t>N-</a:t>
                      </a:r>
                      <a:r>
                        <a:rPr lang="en-US" altLang="en-US" sz="2200" dirty="0"/>
                        <a:t>acetylcysteine</a:t>
                      </a:r>
                      <a:r>
                        <a:rPr lang="en-US" sz="2400" baseline="30000" dirty="0"/>
                        <a:t>§</a:t>
                      </a:r>
                      <a:r>
                        <a:rPr lang="en-US" altLang="en-US" sz="2200" baseline="30000" dirty="0"/>
                        <a:t>*</a:t>
                      </a:r>
                    </a:p>
                    <a:p>
                      <a:pPr marL="342900" lvl="1" indent="-342900">
                        <a:lnSpc>
                          <a:spcPct val="90000"/>
                        </a:lnSpc>
                        <a:spcAft>
                          <a:spcPts val="600"/>
                        </a:spcAft>
                        <a:buFont typeface="Arial" panose="020B0604020202020204" pitchFamily="34" charset="0"/>
                        <a:buChar char="•"/>
                      </a:pPr>
                      <a:r>
                        <a:rPr lang="en-US" altLang="en-US" sz="2200" dirty="0"/>
                        <a:t>Selective endothelin receptor antagonist (</a:t>
                      </a:r>
                      <a:r>
                        <a:rPr lang="en-US" altLang="en-US" sz="2200" dirty="0" err="1"/>
                        <a:t>ambrisentan</a:t>
                      </a:r>
                      <a:r>
                        <a:rPr lang="en-US" sz="2400" baseline="30000" dirty="0"/>
                        <a:t>§</a:t>
                      </a:r>
                      <a:r>
                        <a:rPr lang="en-US" altLang="en-US" sz="2200" dirty="0"/>
                        <a:t>)</a:t>
                      </a:r>
                      <a:r>
                        <a:rPr lang="en-US" altLang="en-US" sz="2200" baseline="30000" dirty="0"/>
                        <a:t>*</a:t>
                      </a:r>
                    </a:p>
                  </a:txBody>
                  <a:tcPr marT="13716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C00000">
                        <a:alpha val="50000"/>
                      </a:srgbClr>
                    </a:solidFill>
                  </a:tcPr>
                </a:tc>
                <a:tc>
                  <a:txBody>
                    <a:bodyPr/>
                    <a:lstStyle/>
                    <a:p>
                      <a:pPr marL="344488" lvl="1" indent="-344488">
                        <a:lnSpc>
                          <a:spcPct val="90000"/>
                        </a:lnSpc>
                        <a:spcAft>
                          <a:spcPts val="600"/>
                        </a:spcAft>
                        <a:buFont typeface="Arial" panose="020B0604020202020204" pitchFamily="34" charset="0"/>
                        <a:buChar char="•"/>
                      </a:pPr>
                      <a:r>
                        <a:rPr lang="en-US" altLang="en-US" sz="2200" i="1" dirty="0"/>
                        <a:t>N-</a:t>
                      </a:r>
                      <a:r>
                        <a:rPr lang="en-US" altLang="en-US" sz="2200" dirty="0"/>
                        <a:t>acetylcysteine</a:t>
                      </a:r>
                      <a:r>
                        <a:rPr lang="en-US" sz="2400" baseline="30000" dirty="0"/>
                        <a:t>§</a:t>
                      </a:r>
                      <a:r>
                        <a:rPr lang="en-US" altLang="en-US" sz="2200" dirty="0"/>
                        <a:t> monotherapy</a:t>
                      </a:r>
                    </a:p>
                    <a:p>
                      <a:pPr marL="344488" lvl="1" indent="-344488">
                        <a:lnSpc>
                          <a:spcPct val="90000"/>
                        </a:lnSpc>
                        <a:spcAft>
                          <a:spcPts val="600"/>
                        </a:spcAft>
                        <a:buFont typeface="Arial" panose="020B0604020202020204" pitchFamily="34" charset="0"/>
                        <a:buChar char="•"/>
                      </a:pPr>
                      <a:r>
                        <a:rPr lang="en-US" altLang="en-US" sz="2200" dirty="0"/>
                        <a:t>Phosphodiesterase-5 inhibitor (sildenafil)</a:t>
                      </a:r>
                      <a:r>
                        <a:rPr lang="en-US" altLang="en-US" sz="2200" baseline="30000" dirty="0"/>
                        <a:t>†</a:t>
                      </a:r>
                      <a:r>
                        <a:rPr lang="en-US" sz="2400" baseline="30000" dirty="0"/>
                        <a:t>§</a:t>
                      </a:r>
                      <a:endParaRPr lang="en-US" altLang="en-US" sz="2200" baseline="30000" dirty="0"/>
                    </a:p>
                    <a:p>
                      <a:pPr marL="344488" lvl="1" indent="-344488">
                        <a:lnSpc>
                          <a:spcPct val="90000"/>
                        </a:lnSpc>
                        <a:spcAft>
                          <a:spcPts val="600"/>
                        </a:spcAft>
                        <a:buFont typeface="Arial" panose="020B0604020202020204" pitchFamily="34" charset="0"/>
                        <a:buChar char="•"/>
                      </a:pPr>
                      <a:r>
                        <a:rPr lang="en-US" altLang="en-US" sz="2200" dirty="0"/>
                        <a:t>Dual endothelin receptor antagonists (</a:t>
                      </a:r>
                      <a:r>
                        <a:rPr lang="en-US" altLang="en-US" sz="2200" dirty="0" err="1"/>
                        <a:t>macitentan</a:t>
                      </a:r>
                      <a:r>
                        <a:rPr lang="en-US" sz="2400" baseline="30000" dirty="0"/>
                        <a:t>§</a:t>
                      </a:r>
                      <a:r>
                        <a:rPr lang="en-US" altLang="en-US" sz="2200" dirty="0"/>
                        <a:t>, </a:t>
                      </a:r>
                      <a:r>
                        <a:rPr lang="en-US" altLang="en-US" sz="2200" dirty="0" err="1"/>
                        <a:t>bosentan</a:t>
                      </a:r>
                      <a:r>
                        <a:rPr lang="en-US" sz="2400" baseline="30000" dirty="0"/>
                        <a:t>§</a:t>
                      </a:r>
                      <a:r>
                        <a:rPr lang="en-US" altLang="en-US" sz="2200" dirty="0"/>
                        <a:t>)</a:t>
                      </a:r>
                      <a:r>
                        <a:rPr lang="en-US" altLang="en-US" sz="2200" baseline="30000" dirty="0"/>
                        <a:t>*</a:t>
                      </a:r>
                    </a:p>
                  </a:txBody>
                  <a:tcPr marT="137160">
                    <a:lnB w="12700" cap="flat" cmpd="sng" algn="ctr">
                      <a:solidFill>
                        <a:schemeClr val="bg1"/>
                      </a:solidFill>
                      <a:prstDash val="solid"/>
                      <a:round/>
                      <a:headEnd type="none" w="med" len="med"/>
                      <a:tailEnd type="none" w="med" len="med"/>
                    </a:lnB>
                    <a:solidFill>
                      <a:srgbClr val="F2C2C2"/>
                    </a:solidFill>
                  </a:tcPr>
                </a:tc>
                <a:tc>
                  <a:txBody>
                    <a:bodyPr/>
                    <a:lstStyle/>
                    <a:p>
                      <a:pPr marL="342900" lvl="1" indent="-342900">
                        <a:lnSpc>
                          <a:spcPct val="90000"/>
                        </a:lnSpc>
                        <a:spcAft>
                          <a:spcPts val="600"/>
                        </a:spcAft>
                        <a:buFont typeface="Arial" panose="020B0604020202020204" pitchFamily="34" charset="0"/>
                        <a:buChar char="•"/>
                      </a:pPr>
                      <a:r>
                        <a:rPr lang="en-US" altLang="en-US" sz="2200" dirty="0"/>
                        <a:t>Nintedanib</a:t>
                      </a:r>
                      <a:r>
                        <a:rPr lang="en-US" altLang="en-US" sz="2200" baseline="30000" dirty="0"/>
                        <a:t>†</a:t>
                      </a:r>
                    </a:p>
                    <a:p>
                      <a:pPr marL="342900" lvl="1" indent="-342900">
                        <a:lnSpc>
                          <a:spcPct val="90000"/>
                        </a:lnSpc>
                        <a:spcAft>
                          <a:spcPts val="600"/>
                        </a:spcAft>
                        <a:buFont typeface="Arial" panose="020B0604020202020204" pitchFamily="34" charset="0"/>
                        <a:buChar char="•"/>
                      </a:pPr>
                      <a:r>
                        <a:rPr lang="en-US" altLang="en-US" sz="2200" dirty="0"/>
                        <a:t>Pirfenidone</a:t>
                      </a:r>
                      <a:r>
                        <a:rPr lang="en-US" altLang="en-US" sz="2200" baseline="30000" dirty="0"/>
                        <a:t>†</a:t>
                      </a:r>
                    </a:p>
                    <a:p>
                      <a:pPr marL="342900" lvl="1" indent="-342900">
                        <a:lnSpc>
                          <a:spcPct val="90000"/>
                        </a:lnSpc>
                        <a:spcAft>
                          <a:spcPts val="600"/>
                        </a:spcAft>
                        <a:buFont typeface="Arial" panose="020B0604020202020204" pitchFamily="34" charset="0"/>
                        <a:buChar char="•"/>
                      </a:pPr>
                      <a:r>
                        <a:rPr lang="en-US" altLang="en-US" sz="2200" dirty="0"/>
                        <a:t>Antacid therapy</a:t>
                      </a:r>
                      <a:r>
                        <a:rPr lang="en-US" altLang="en-US" sz="2200" baseline="30000" dirty="0"/>
                        <a:t>*</a:t>
                      </a:r>
                      <a:r>
                        <a:rPr lang="en-US" baseline="30000" dirty="0"/>
                        <a:t>§</a:t>
                      </a:r>
                    </a:p>
                  </a:txBody>
                  <a:tcPr marT="1371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0B050">
                        <a:alpha val="25000"/>
                      </a:srgbClr>
                    </a:solidFill>
                  </a:tcPr>
                </a:tc>
                <a:extLst>
                  <a:ext uri="{0D108BD9-81ED-4DB2-BD59-A6C34878D82A}">
                    <a16:rowId xmlns:a16="http://schemas.microsoft.com/office/drawing/2014/main" val="266234564"/>
                  </a:ext>
                </a:extLst>
              </a:tr>
            </a:tbl>
          </a:graphicData>
        </a:graphic>
      </p:graphicFrame>
      <p:sp>
        <p:nvSpPr>
          <p:cNvPr id="14" name="Flowchart: Terminator 13">
            <a:extLst>
              <a:ext uri="{FF2B5EF4-FFF2-40B4-BE49-F238E27FC236}">
                <a16:creationId xmlns:a16="http://schemas.microsoft.com/office/drawing/2014/main" id="{F16C15FE-8B28-4B53-968B-ECC486C6A08C}"/>
              </a:ext>
            </a:extLst>
          </p:cNvPr>
          <p:cNvSpPr/>
          <p:nvPr/>
        </p:nvSpPr>
        <p:spPr>
          <a:xfrm>
            <a:off x="2054578" y="2102555"/>
            <a:ext cx="1174044" cy="316089"/>
          </a:xfrm>
          <a:prstGeom prst="flowChartTerminator">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id="{91F759DE-6E44-47F6-93C6-42FB2EC79358}"/>
              </a:ext>
            </a:extLst>
          </p:cNvPr>
          <p:cNvSpPr/>
          <p:nvPr/>
        </p:nvSpPr>
        <p:spPr>
          <a:xfrm>
            <a:off x="5520023" y="2102555"/>
            <a:ext cx="1174044" cy="316089"/>
          </a:xfrm>
          <a:prstGeom prst="flowChartTerminator">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89CE53A5-89E4-4CA2-B734-CCD8D405F68F}"/>
              </a:ext>
            </a:extLst>
          </p:cNvPr>
          <p:cNvSpPr/>
          <p:nvPr/>
        </p:nvSpPr>
        <p:spPr>
          <a:xfrm>
            <a:off x="8963378" y="2102555"/>
            <a:ext cx="1174044" cy="316089"/>
          </a:xfrm>
          <a:prstGeom prst="flowChartTerminator">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1809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834D-BA00-4A4F-BAC2-0544D598EF83}"/>
              </a:ext>
            </a:extLst>
          </p:cNvPr>
          <p:cNvSpPr>
            <a:spLocks noGrp="1"/>
          </p:cNvSpPr>
          <p:nvPr>
            <p:ph type="title"/>
          </p:nvPr>
        </p:nvSpPr>
        <p:spPr/>
        <p:txBody>
          <a:bodyPr>
            <a:noAutofit/>
          </a:bodyPr>
          <a:lstStyle/>
          <a:p>
            <a:r>
              <a:rPr lang="en-US" dirty="0"/>
              <a:t>ISHLT Recommendations for Lung Transplantation: General Candidacy Considerations</a:t>
            </a:r>
          </a:p>
        </p:txBody>
      </p:sp>
      <p:sp>
        <p:nvSpPr>
          <p:cNvPr id="3" name="Content Placeholder 2">
            <a:extLst>
              <a:ext uri="{FF2B5EF4-FFF2-40B4-BE49-F238E27FC236}">
                <a16:creationId xmlns:a16="http://schemas.microsoft.com/office/drawing/2014/main" id="{BD98C841-4B2E-416E-A8E1-8DE3E8E13E0B}"/>
              </a:ext>
            </a:extLst>
          </p:cNvPr>
          <p:cNvSpPr>
            <a:spLocks noGrp="1"/>
          </p:cNvSpPr>
          <p:nvPr>
            <p:ph idx="1"/>
          </p:nvPr>
        </p:nvSpPr>
        <p:spPr/>
        <p:txBody>
          <a:bodyPr anchor="ctr"/>
          <a:lstStyle/>
          <a:p>
            <a:pPr marL="0" indent="0">
              <a:buNone/>
            </a:pPr>
            <a:r>
              <a:rPr lang="en-US" dirty="0"/>
              <a:t>Lung transplantation should be considered for adults with chronic,</a:t>
            </a:r>
            <a:br>
              <a:rPr lang="en-US" dirty="0"/>
            </a:br>
            <a:r>
              <a:rPr lang="en-US" dirty="0"/>
              <a:t>end-stage lung disease who meet all of the following:</a:t>
            </a:r>
          </a:p>
          <a:p>
            <a:pPr marL="514350" indent="-514350">
              <a:spcBef>
                <a:spcPts val="1800"/>
              </a:spcBef>
              <a:buFont typeface="+mj-lt"/>
              <a:buAutoNum type="arabicPeriod"/>
            </a:pPr>
            <a:r>
              <a:rPr lang="en-US" dirty="0"/>
              <a:t>High (&gt;50%) risk of death due to lung disease within 2 years</a:t>
            </a:r>
          </a:p>
          <a:p>
            <a:pPr marL="514350" indent="-514350">
              <a:spcBef>
                <a:spcPts val="1800"/>
              </a:spcBef>
              <a:buFont typeface="+mj-lt"/>
              <a:buAutoNum type="arabicPeriod"/>
            </a:pPr>
            <a:r>
              <a:rPr lang="en-US" dirty="0"/>
              <a:t>High (&gt;80%) likelihood of surviving at least 90 days after lung transplantation</a:t>
            </a:r>
          </a:p>
          <a:p>
            <a:pPr marL="514350" indent="-514350">
              <a:spcBef>
                <a:spcPts val="1800"/>
              </a:spcBef>
              <a:buFont typeface="+mj-lt"/>
              <a:buAutoNum type="arabicPeriod"/>
            </a:pPr>
            <a:r>
              <a:rPr lang="en-US" dirty="0"/>
              <a:t>High (&gt;80%) likelihood of 5-year post-transplant survival from a general medical perspective provided there is adequate graft function</a:t>
            </a:r>
          </a:p>
        </p:txBody>
      </p:sp>
      <p:sp>
        <p:nvSpPr>
          <p:cNvPr id="4" name="Text Placeholder 3">
            <a:extLst>
              <a:ext uri="{FF2B5EF4-FFF2-40B4-BE49-F238E27FC236}">
                <a16:creationId xmlns:a16="http://schemas.microsoft.com/office/drawing/2014/main" id="{58A7C662-0A47-48F3-A2F2-D9C36DC7021D}"/>
              </a:ext>
            </a:extLst>
          </p:cNvPr>
          <p:cNvSpPr>
            <a:spLocks noGrp="1"/>
          </p:cNvSpPr>
          <p:nvPr>
            <p:ph type="body" sz="quarter" idx="10"/>
          </p:nvPr>
        </p:nvSpPr>
        <p:spPr/>
        <p:txBody>
          <a:bodyPr/>
          <a:lstStyle/>
          <a:p>
            <a:r>
              <a:rPr lang="nb-NO" dirty="0"/>
              <a:t>Weill D, et al. </a:t>
            </a:r>
            <a:r>
              <a:rPr lang="nb-NO" i="1" dirty="0"/>
              <a:t>J Heart Lung Transplant.</a:t>
            </a:r>
            <a:r>
              <a:rPr lang="nb-NO" dirty="0"/>
              <a:t> 2015;34(1):1-15.</a:t>
            </a:r>
          </a:p>
        </p:txBody>
      </p:sp>
    </p:spTree>
    <p:extLst>
      <p:ext uri="{BB962C8B-B14F-4D97-AF65-F5344CB8AC3E}">
        <p14:creationId xmlns:p14="http://schemas.microsoft.com/office/powerpoint/2010/main" val="17328844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2821-6AB4-4D27-89A6-5743FE8FD510}"/>
              </a:ext>
            </a:extLst>
          </p:cNvPr>
          <p:cNvSpPr>
            <a:spLocks noGrp="1"/>
          </p:cNvSpPr>
          <p:nvPr>
            <p:ph type="title"/>
          </p:nvPr>
        </p:nvSpPr>
        <p:spPr/>
        <p:txBody>
          <a:bodyPr>
            <a:noAutofit/>
          </a:bodyPr>
          <a:lstStyle/>
          <a:p>
            <a:r>
              <a:rPr lang="en-US" dirty="0"/>
              <a:t>ISHLT Recommendations for Lung Transplantation: Absolute Contraindications</a:t>
            </a:r>
          </a:p>
        </p:txBody>
      </p:sp>
      <p:sp>
        <p:nvSpPr>
          <p:cNvPr id="3" name="Content Placeholder 2">
            <a:extLst>
              <a:ext uri="{FF2B5EF4-FFF2-40B4-BE49-F238E27FC236}">
                <a16:creationId xmlns:a16="http://schemas.microsoft.com/office/drawing/2014/main" id="{7FDABC90-EFA4-48A5-88F5-6721387835D9}"/>
              </a:ext>
            </a:extLst>
          </p:cNvPr>
          <p:cNvSpPr>
            <a:spLocks noGrp="1"/>
          </p:cNvSpPr>
          <p:nvPr>
            <p:ph idx="1"/>
          </p:nvPr>
        </p:nvSpPr>
        <p:spPr/>
        <p:txBody>
          <a:bodyPr/>
          <a:lstStyle/>
          <a:p>
            <a:pPr>
              <a:spcBef>
                <a:spcPts val="600"/>
              </a:spcBef>
            </a:pPr>
            <a:r>
              <a:rPr lang="en-US" sz="2400" dirty="0"/>
              <a:t>Malignancy &lt;2 years</a:t>
            </a:r>
          </a:p>
          <a:p>
            <a:pPr lvl="1">
              <a:spcBef>
                <a:spcPts val="600"/>
              </a:spcBef>
            </a:pPr>
            <a:r>
              <a:rPr lang="en-US" sz="2000" dirty="0"/>
              <a:t>Except cutaneous squamous and basal cell tumors</a:t>
            </a:r>
          </a:p>
          <a:p>
            <a:pPr lvl="1">
              <a:spcBef>
                <a:spcPts val="600"/>
              </a:spcBef>
            </a:pPr>
            <a:r>
              <a:rPr lang="en-US" sz="2000" dirty="0"/>
              <a:t>5-year disease-free interval is prudent</a:t>
            </a:r>
          </a:p>
          <a:p>
            <a:pPr>
              <a:spcBef>
                <a:spcPts val="600"/>
              </a:spcBef>
            </a:pPr>
            <a:r>
              <a:rPr lang="en-US" sz="2400" dirty="0"/>
              <a:t>Untreatable significant dysfunction of another major organ (unless combined organ treatment can be performed) </a:t>
            </a:r>
          </a:p>
          <a:p>
            <a:pPr lvl="1">
              <a:spcBef>
                <a:spcPts val="600"/>
              </a:spcBef>
            </a:pPr>
            <a:r>
              <a:rPr lang="en-US" sz="2000" dirty="0"/>
              <a:t>Heart, liver, kidney</a:t>
            </a:r>
          </a:p>
          <a:p>
            <a:pPr>
              <a:spcBef>
                <a:spcPts val="600"/>
              </a:spcBef>
            </a:pPr>
            <a:r>
              <a:rPr lang="en-US" sz="2400" dirty="0"/>
              <a:t>Uncorrected atherosclerotic disease with suspected/confirmed end-organ ischemia/dysfunction and/or coronary artery disease not amenable to revascularization</a:t>
            </a:r>
          </a:p>
          <a:p>
            <a:pPr>
              <a:spcBef>
                <a:spcPts val="600"/>
              </a:spcBef>
            </a:pPr>
            <a:r>
              <a:rPr lang="en-US" sz="2400" dirty="0"/>
              <a:t>Acute medical instability: sepsis, myocardial infarction, liver failure</a:t>
            </a:r>
          </a:p>
          <a:p>
            <a:pPr>
              <a:spcBef>
                <a:spcPts val="600"/>
              </a:spcBef>
            </a:pPr>
            <a:r>
              <a:rPr lang="en-US" sz="2400" dirty="0"/>
              <a:t>Uncorrected bleeding diathesis</a:t>
            </a:r>
          </a:p>
          <a:p>
            <a:pPr>
              <a:spcBef>
                <a:spcPts val="600"/>
              </a:spcBef>
            </a:pPr>
            <a:r>
              <a:rPr lang="en-US" sz="2400" dirty="0"/>
              <a:t>Chronic infection with highly virulent and/or resistant microbes that are poorly controlled </a:t>
            </a:r>
            <a:r>
              <a:rPr lang="en-US" sz="2400" dirty="0" err="1"/>
              <a:t>pretransplant</a:t>
            </a:r>
            <a:endParaRPr lang="en-US" sz="2400" dirty="0"/>
          </a:p>
        </p:txBody>
      </p:sp>
      <p:sp>
        <p:nvSpPr>
          <p:cNvPr id="4" name="Text Placeholder 3">
            <a:extLst>
              <a:ext uri="{FF2B5EF4-FFF2-40B4-BE49-F238E27FC236}">
                <a16:creationId xmlns:a16="http://schemas.microsoft.com/office/drawing/2014/main" id="{91186810-D582-414E-904B-DF4CB014AD47}"/>
              </a:ext>
            </a:extLst>
          </p:cNvPr>
          <p:cNvSpPr>
            <a:spLocks noGrp="1"/>
          </p:cNvSpPr>
          <p:nvPr>
            <p:ph type="body" sz="quarter" idx="10"/>
          </p:nvPr>
        </p:nvSpPr>
        <p:spPr/>
        <p:txBody>
          <a:bodyPr/>
          <a:lstStyle/>
          <a:p>
            <a:r>
              <a:rPr lang="nb-NO" dirty="0"/>
              <a:t>Weill D, et al. </a:t>
            </a:r>
            <a:r>
              <a:rPr lang="nb-NO" i="1" dirty="0"/>
              <a:t>J Heart Lung Transplant.</a:t>
            </a:r>
            <a:r>
              <a:rPr lang="nb-NO" dirty="0"/>
              <a:t> 2015;34(1):1-15.</a:t>
            </a:r>
          </a:p>
        </p:txBody>
      </p:sp>
    </p:spTree>
    <p:extLst>
      <p:ext uri="{BB962C8B-B14F-4D97-AF65-F5344CB8AC3E}">
        <p14:creationId xmlns:p14="http://schemas.microsoft.com/office/powerpoint/2010/main" val="3702793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1AE4-2761-46D9-AFDF-8C22E0E7E532}"/>
              </a:ext>
            </a:extLst>
          </p:cNvPr>
          <p:cNvSpPr>
            <a:spLocks noGrp="1"/>
          </p:cNvSpPr>
          <p:nvPr>
            <p:ph type="title"/>
          </p:nvPr>
        </p:nvSpPr>
        <p:spPr/>
        <p:txBody>
          <a:bodyPr>
            <a:noAutofit/>
          </a:bodyPr>
          <a:lstStyle/>
          <a:p>
            <a:r>
              <a:rPr lang="fr-FR" dirty="0"/>
              <a:t>ISHLT Recommendations for Lung Transplantation: </a:t>
            </a:r>
            <a:r>
              <a:rPr lang="fr-FR" dirty="0" err="1"/>
              <a:t>Absolute</a:t>
            </a:r>
            <a:r>
              <a:rPr lang="fr-FR" dirty="0"/>
              <a:t> </a:t>
            </a:r>
            <a:r>
              <a:rPr lang="fr-FR" dirty="0" err="1"/>
              <a:t>Contraindications</a:t>
            </a:r>
            <a:r>
              <a:rPr lang="fr-FR" b="0" i="1" dirty="0"/>
              <a:t> (</a:t>
            </a:r>
            <a:r>
              <a:rPr lang="fr-FR" b="0" i="1" dirty="0" err="1"/>
              <a:t>cont</a:t>
            </a:r>
            <a:r>
              <a:rPr lang="fr-FR" b="0" i="1" dirty="0"/>
              <a:t>)</a:t>
            </a:r>
            <a:endParaRPr lang="en-US" b="0" i="1" dirty="0"/>
          </a:p>
        </p:txBody>
      </p:sp>
      <p:sp>
        <p:nvSpPr>
          <p:cNvPr id="3" name="Content Placeholder 2">
            <a:extLst>
              <a:ext uri="{FF2B5EF4-FFF2-40B4-BE49-F238E27FC236}">
                <a16:creationId xmlns:a16="http://schemas.microsoft.com/office/drawing/2014/main" id="{325C36A0-6500-41C7-A34A-6370D9714E86}"/>
              </a:ext>
            </a:extLst>
          </p:cNvPr>
          <p:cNvSpPr>
            <a:spLocks noGrp="1"/>
          </p:cNvSpPr>
          <p:nvPr>
            <p:ph idx="1"/>
          </p:nvPr>
        </p:nvSpPr>
        <p:spPr/>
        <p:txBody>
          <a:bodyPr/>
          <a:lstStyle/>
          <a:p>
            <a:pPr>
              <a:spcBef>
                <a:spcPts val="1600"/>
              </a:spcBef>
            </a:pPr>
            <a:r>
              <a:rPr lang="en-US" sz="2400" dirty="0"/>
              <a:t>Evidence of </a:t>
            </a:r>
            <a:r>
              <a:rPr lang="en-US" sz="2400" i="1" dirty="0"/>
              <a:t>Mycobacterium tuberculosis </a:t>
            </a:r>
            <a:r>
              <a:rPr lang="en-US" sz="2400" dirty="0"/>
              <a:t>infection</a:t>
            </a:r>
          </a:p>
          <a:p>
            <a:pPr>
              <a:spcBef>
                <a:spcPts val="1600"/>
              </a:spcBef>
            </a:pPr>
            <a:r>
              <a:rPr lang="en-US" sz="2400" dirty="0"/>
              <a:t>Significant chest wall or spinal deformity</a:t>
            </a:r>
          </a:p>
          <a:p>
            <a:pPr>
              <a:spcBef>
                <a:spcPts val="1600"/>
              </a:spcBef>
            </a:pPr>
            <a:r>
              <a:rPr lang="en-US" sz="2400" dirty="0"/>
              <a:t>Class II or III obesity (BMI&gt;35.0 kg/m</a:t>
            </a:r>
            <a:r>
              <a:rPr lang="en-US" sz="2400" baseline="30000" dirty="0"/>
              <a:t>2</a:t>
            </a:r>
            <a:r>
              <a:rPr lang="en-US" sz="2400" dirty="0"/>
              <a:t>)</a:t>
            </a:r>
          </a:p>
          <a:p>
            <a:pPr>
              <a:spcBef>
                <a:spcPts val="1600"/>
              </a:spcBef>
            </a:pPr>
            <a:r>
              <a:rPr lang="en-US" sz="2400" dirty="0"/>
              <a:t>Current non-adherence to medical therapy or history of repeated/prolonged episodes of non-adherence</a:t>
            </a:r>
          </a:p>
          <a:p>
            <a:pPr>
              <a:spcBef>
                <a:spcPts val="1600"/>
              </a:spcBef>
            </a:pPr>
            <a:r>
              <a:rPr lang="en-US" sz="2400" dirty="0"/>
              <a:t>Psychiatric or psychological conditions associated with the inability to cooperate with the team and/or adhere with complex medical therapy</a:t>
            </a:r>
          </a:p>
          <a:p>
            <a:pPr>
              <a:spcBef>
                <a:spcPts val="1600"/>
              </a:spcBef>
            </a:pPr>
            <a:r>
              <a:rPr lang="en-US" sz="2400" dirty="0"/>
              <a:t>Absence of an adequate or reliable support system</a:t>
            </a:r>
          </a:p>
          <a:p>
            <a:pPr>
              <a:spcBef>
                <a:spcPts val="1600"/>
              </a:spcBef>
            </a:pPr>
            <a:r>
              <a:rPr lang="en-US" sz="2400" dirty="0"/>
              <a:t>Severely limited functional status with poor rehabilitation potential</a:t>
            </a:r>
          </a:p>
        </p:txBody>
      </p:sp>
      <p:sp>
        <p:nvSpPr>
          <p:cNvPr id="4" name="Text Placeholder 3">
            <a:extLst>
              <a:ext uri="{FF2B5EF4-FFF2-40B4-BE49-F238E27FC236}">
                <a16:creationId xmlns:a16="http://schemas.microsoft.com/office/drawing/2014/main" id="{0D8B0F05-0E17-444B-8CDB-5C5BEFC958B6}"/>
              </a:ext>
            </a:extLst>
          </p:cNvPr>
          <p:cNvSpPr>
            <a:spLocks noGrp="1"/>
          </p:cNvSpPr>
          <p:nvPr>
            <p:ph type="body" sz="quarter" idx="10"/>
          </p:nvPr>
        </p:nvSpPr>
        <p:spPr/>
        <p:txBody>
          <a:bodyPr/>
          <a:lstStyle/>
          <a:p>
            <a:r>
              <a:rPr lang="nb-NO" dirty="0"/>
              <a:t>Weill D, et al. </a:t>
            </a:r>
            <a:r>
              <a:rPr lang="nb-NO" i="1" dirty="0"/>
              <a:t>J Heart Lung Transplant. </a:t>
            </a:r>
            <a:r>
              <a:rPr lang="nb-NO" dirty="0"/>
              <a:t>2015;34(1):1-15.</a:t>
            </a:r>
          </a:p>
        </p:txBody>
      </p:sp>
      <p:sp>
        <p:nvSpPr>
          <p:cNvPr id="5" name="Text Placeholder 4">
            <a:extLst>
              <a:ext uri="{FF2B5EF4-FFF2-40B4-BE49-F238E27FC236}">
                <a16:creationId xmlns:a16="http://schemas.microsoft.com/office/drawing/2014/main" id="{FBF6DA0E-67DC-4828-941F-82154615747F}"/>
              </a:ext>
            </a:extLst>
          </p:cNvPr>
          <p:cNvSpPr>
            <a:spLocks noGrp="1"/>
          </p:cNvSpPr>
          <p:nvPr>
            <p:ph type="body" sz="quarter" idx="11"/>
          </p:nvPr>
        </p:nvSpPr>
        <p:spPr/>
        <p:txBody>
          <a:bodyPr/>
          <a:lstStyle/>
          <a:p>
            <a:r>
              <a:rPr lang="en-US" dirty="0"/>
              <a:t>BMI, body mass index.</a:t>
            </a:r>
          </a:p>
        </p:txBody>
      </p:sp>
    </p:spTree>
    <p:extLst>
      <p:ext uri="{BB962C8B-B14F-4D97-AF65-F5344CB8AC3E}">
        <p14:creationId xmlns:p14="http://schemas.microsoft.com/office/powerpoint/2010/main" val="1149939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73DE-D1B0-4437-9DA2-0FD150896926}"/>
              </a:ext>
            </a:extLst>
          </p:cNvPr>
          <p:cNvSpPr>
            <a:spLocks noGrp="1"/>
          </p:cNvSpPr>
          <p:nvPr>
            <p:ph type="title"/>
          </p:nvPr>
        </p:nvSpPr>
        <p:spPr/>
        <p:txBody>
          <a:bodyPr>
            <a:noAutofit/>
          </a:bodyPr>
          <a:lstStyle/>
          <a:p>
            <a:r>
              <a:rPr lang="en-US" dirty="0"/>
              <a:t>ISHLT Recommendations for Lung Transplantation: Relative Contraindications</a:t>
            </a:r>
          </a:p>
        </p:txBody>
      </p:sp>
      <p:sp>
        <p:nvSpPr>
          <p:cNvPr id="3" name="Content Placeholder 2">
            <a:extLst>
              <a:ext uri="{FF2B5EF4-FFF2-40B4-BE49-F238E27FC236}">
                <a16:creationId xmlns:a16="http://schemas.microsoft.com/office/drawing/2014/main" id="{D13488DF-EA79-4124-86E7-6B462A07B082}"/>
              </a:ext>
            </a:extLst>
          </p:cNvPr>
          <p:cNvSpPr>
            <a:spLocks noGrp="1"/>
          </p:cNvSpPr>
          <p:nvPr>
            <p:ph idx="1"/>
          </p:nvPr>
        </p:nvSpPr>
        <p:spPr/>
        <p:txBody>
          <a:bodyPr anchor="ctr"/>
          <a:lstStyle/>
          <a:p>
            <a:pPr>
              <a:spcBef>
                <a:spcPts val="1800"/>
              </a:spcBef>
            </a:pPr>
            <a:r>
              <a:rPr lang="en-US" sz="2400" dirty="0"/>
              <a:t>Age &gt;65</a:t>
            </a:r>
            <a:r>
              <a:rPr lang="en-US" sz="2400" dirty="0">
                <a:latin typeface="Calibri" panose="020F0502020204030204" pitchFamily="34" charset="0"/>
              </a:rPr>
              <a:t>‒</a:t>
            </a:r>
            <a:r>
              <a:rPr lang="en-US" sz="2400" dirty="0"/>
              <a:t>75 years</a:t>
            </a:r>
          </a:p>
          <a:p>
            <a:pPr>
              <a:spcBef>
                <a:spcPts val="1800"/>
              </a:spcBef>
            </a:pPr>
            <a:r>
              <a:rPr lang="en-US" sz="2400" dirty="0"/>
              <a:t>Class I obesity (BMI 30</a:t>
            </a:r>
            <a:r>
              <a:rPr lang="en-US" sz="2400" dirty="0">
                <a:latin typeface="Calibri" panose="020F0502020204030204" pitchFamily="34" charset="0"/>
              </a:rPr>
              <a:t>‒</a:t>
            </a:r>
            <a:r>
              <a:rPr lang="en-US" sz="2400" dirty="0"/>
              <a:t>34.9 kg/m2)</a:t>
            </a:r>
          </a:p>
          <a:p>
            <a:pPr>
              <a:spcBef>
                <a:spcPts val="1800"/>
              </a:spcBef>
            </a:pPr>
            <a:r>
              <a:rPr lang="en-US" sz="2400" dirty="0"/>
              <a:t>Progressive or severe malnutrition</a:t>
            </a:r>
          </a:p>
          <a:p>
            <a:pPr>
              <a:spcBef>
                <a:spcPts val="1800"/>
              </a:spcBef>
            </a:pPr>
            <a:r>
              <a:rPr lang="en-US" sz="2400" dirty="0"/>
              <a:t>Severe or symptomatic osteoporosis</a:t>
            </a:r>
          </a:p>
          <a:p>
            <a:pPr>
              <a:spcBef>
                <a:spcPts val="1800"/>
              </a:spcBef>
            </a:pPr>
            <a:r>
              <a:rPr lang="en-US" sz="2400" dirty="0"/>
              <a:t>Extensive prior chest surgery with lung resection</a:t>
            </a:r>
          </a:p>
          <a:p>
            <a:pPr>
              <a:spcBef>
                <a:spcPts val="1800"/>
              </a:spcBef>
            </a:pPr>
            <a:r>
              <a:rPr lang="en-US" sz="2400" dirty="0"/>
              <a:t>Mechanical ventilation or extracorporeal membrane oxygenation</a:t>
            </a:r>
          </a:p>
          <a:p>
            <a:pPr>
              <a:spcBef>
                <a:spcPts val="1800"/>
              </a:spcBef>
            </a:pPr>
            <a:r>
              <a:rPr lang="en-US" sz="2400" dirty="0"/>
              <a:t>Colonization with highly resistant or highly virulent bacteria, fungi, or mycobacteria</a:t>
            </a:r>
          </a:p>
        </p:txBody>
      </p:sp>
      <p:sp>
        <p:nvSpPr>
          <p:cNvPr id="4" name="Text Placeholder 3">
            <a:extLst>
              <a:ext uri="{FF2B5EF4-FFF2-40B4-BE49-F238E27FC236}">
                <a16:creationId xmlns:a16="http://schemas.microsoft.com/office/drawing/2014/main" id="{D08EDDC4-5A3C-4811-ABFC-AE84C46A87C3}"/>
              </a:ext>
            </a:extLst>
          </p:cNvPr>
          <p:cNvSpPr>
            <a:spLocks noGrp="1"/>
          </p:cNvSpPr>
          <p:nvPr>
            <p:ph type="body" sz="quarter" idx="10"/>
          </p:nvPr>
        </p:nvSpPr>
        <p:spPr/>
        <p:txBody>
          <a:bodyPr/>
          <a:lstStyle/>
          <a:p>
            <a:r>
              <a:rPr lang="nb-NO" dirty="0"/>
              <a:t>Weill D, et al. </a:t>
            </a:r>
            <a:r>
              <a:rPr lang="nb-NO" i="1" dirty="0"/>
              <a:t>J Heart Lung Transplant. </a:t>
            </a:r>
            <a:r>
              <a:rPr lang="nb-NO" dirty="0"/>
              <a:t>2015;34(1):1-15.</a:t>
            </a:r>
          </a:p>
        </p:txBody>
      </p:sp>
      <p:sp>
        <p:nvSpPr>
          <p:cNvPr id="5" name="Text Placeholder 4">
            <a:extLst>
              <a:ext uri="{FF2B5EF4-FFF2-40B4-BE49-F238E27FC236}">
                <a16:creationId xmlns:a16="http://schemas.microsoft.com/office/drawing/2014/main" id="{91BD83AB-FBFA-4FAA-90EE-3E53974235B1}"/>
              </a:ext>
            </a:extLst>
          </p:cNvPr>
          <p:cNvSpPr>
            <a:spLocks noGrp="1"/>
          </p:cNvSpPr>
          <p:nvPr>
            <p:ph type="body" sz="quarter" idx="11"/>
          </p:nvPr>
        </p:nvSpPr>
        <p:spPr/>
        <p:txBody>
          <a:bodyPr/>
          <a:lstStyle/>
          <a:p>
            <a:r>
              <a:rPr lang="en-US" dirty="0"/>
              <a:t>BMI, body mass index.</a:t>
            </a:r>
          </a:p>
        </p:txBody>
      </p:sp>
    </p:spTree>
    <p:extLst>
      <p:ext uri="{BB962C8B-B14F-4D97-AF65-F5344CB8AC3E}">
        <p14:creationId xmlns:p14="http://schemas.microsoft.com/office/powerpoint/2010/main" val="3058093005"/>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00A995"/>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8">
      <a:dk1>
        <a:sysClr val="windowText" lastClr="000000"/>
      </a:dk1>
      <a:lt1>
        <a:sysClr val="window" lastClr="FFFFFF"/>
      </a:lt1>
      <a:dk2>
        <a:srgbClr val="242852"/>
      </a:dk2>
      <a:lt2>
        <a:srgbClr val="ACCBF9"/>
      </a:lt2>
      <a:accent1>
        <a:srgbClr val="006EB9"/>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3278</TotalTime>
  <Words>23347</Words>
  <Application>Microsoft Office PowerPoint</Application>
  <PresentationFormat>Widescreen</PresentationFormat>
  <Paragraphs>1715</Paragraphs>
  <Slides>151</Slides>
  <Notes>150</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151</vt:i4>
      </vt:variant>
    </vt:vector>
  </HeadingPairs>
  <TitlesOfParts>
    <vt:vector size="164" baseType="lpstr">
      <vt:lpstr>MS PGothic</vt:lpstr>
      <vt:lpstr>MS PGothic</vt:lpstr>
      <vt:lpstr>Arial</vt:lpstr>
      <vt:lpstr>Calibri</vt:lpstr>
      <vt:lpstr>Century Schoolbook</vt:lpstr>
      <vt:lpstr>Freestyle Script</vt:lpstr>
      <vt:lpstr>Helvetica</vt:lpstr>
      <vt:lpstr>Symbol</vt:lpstr>
      <vt:lpstr>Times New Roman</vt:lpstr>
      <vt:lpstr>Wingdings</vt:lpstr>
      <vt:lpstr>ヒラギノ角ゴ Pro W3</vt:lpstr>
      <vt:lpstr>Office Theme</vt:lpstr>
      <vt:lpstr>1_Office Theme</vt:lpstr>
      <vt:lpstr>Learning Objectives</vt:lpstr>
      <vt:lpstr>Introduction</vt:lpstr>
      <vt:lpstr>Interstitial Lung Disease (ILD)</vt:lpstr>
      <vt:lpstr>What is Interstitial Lung Disease?</vt:lpstr>
      <vt:lpstr>Interstitial Lung Disease</vt:lpstr>
      <vt:lpstr>Another Way to Categorize ILD</vt:lpstr>
      <vt:lpstr>Another Way to Categorize ILD (cont)</vt:lpstr>
      <vt:lpstr>A Word on Terminology</vt:lpstr>
      <vt:lpstr>Distribution of Interstitial Lung Disease by Age of Onset</vt:lpstr>
      <vt:lpstr>Prevalence of ILD in Connective Tissue Diseases</vt:lpstr>
      <vt:lpstr>ILD &amp; Rheumatoid Arthritis</vt:lpstr>
      <vt:lpstr>ILD &amp; Scleroderma</vt:lpstr>
      <vt:lpstr>ILD &amp; Sjogrens Disease</vt:lpstr>
      <vt:lpstr>Idiopathic Pulmonary Fibrosis</vt:lpstr>
      <vt:lpstr>Idiopathic Pulmonary Fibrosis</vt:lpstr>
      <vt:lpstr>IPF Is Not Common</vt:lpstr>
      <vt:lpstr>But Prevalence of IPF Is Increasing </vt:lpstr>
      <vt:lpstr>Prognosis of IPF Is Worse Than Most Cancers</vt:lpstr>
      <vt:lpstr>Prognosis of IPF Is Also Worse Than Connective Tissue Disease-Associated Interstitial Pneumonia</vt:lpstr>
      <vt:lpstr>Interstitial Lung Abnormalities and Mortality</vt:lpstr>
      <vt:lpstr>Association Between Interstitial Lung Abnormalities and All-Cause Mortality</vt:lpstr>
      <vt:lpstr>Summary</vt:lpstr>
      <vt:lpstr>PATHOGENESIS</vt:lpstr>
      <vt:lpstr>Possible Mechanisms for IPF</vt:lpstr>
      <vt:lpstr>Possible Mechanisms for IPF</vt:lpstr>
      <vt:lpstr>Possible Mechanisms for IPF</vt:lpstr>
      <vt:lpstr>Possible Mechanisms for IPF</vt:lpstr>
      <vt:lpstr>Possible Mechanisms for IPF</vt:lpstr>
      <vt:lpstr>Possible Mechanisms for IPF</vt:lpstr>
      <vt:lpstr>Possible Mechanisms for IPF</vt:lpstr>
      <vt:lpstr>Genetic associations in sporadic disease— predisposition to injury?</vt:lpstr>
      <vt:lpstr>Genetic associations in sporadic disease— predisposition to injury?</vt:lpstr>
      <vt:lpstr>Summary</vt:lpstr>
      <vt:lpstr>EVALUATION AND DIAGNOSIS</vt:lpstr>
      <vt:lpstr>Diagnostic Algorithm for ILD</vt:lpstr>
      <vt:lpstr>Diagnostic Algorithm for ILD</vt:lpstr>
      <vt:lpstr>Diagnostic Algorithm for ILD</vt:lpstr>
      <vt:lpstr>Diagnostic Algorithm for ILD</vt:lpstr>
      <vt:lpstr>A Pulmonologist’s Approach to an Interstitial Lung Disease (ILD) Workup</vt:lpstr>
      <vt:lpstr>The Workup for ILD</vt:lpstr>
      <vt:lpstr>The Workup for ILD (cont)</vt:lpstr>
      <vt:lpstr>ILDs– How to Differentiate by Imaging Techniques</vt:lpstr>
      <vt:lpstr>ILDs– Lung Biopsy Utility</vt:lpstr>
      <vt:lpstr>A Challenging Time in IPF</vt:lpstr>
      <vt:lpstr>Diagnostic Algorithm for IPF</vt:lpstr>
      <vt:lpstr>Usual Interstitial Pneumonia Pattern</vt:lpstr>
      <vt:lpstr>Usual Interstitial Pneumonia</vt:lpstr>
      <vt:lpstr>Usual Interstitial Pneumonia (cont)</vt:lpstr>
      <vt:lpstr>UIP ≠ IPF</vt:lpstr>
      <vt:lpstr>EVALUATION AND DIAGNOSIS</vt:lpstr>
      <vt:lpstr>How Do IPF Patients Present?</vt:lpstr>
      <vt:lpstr>Distinguishing Dyspnea: IPF Prevalence1‒3</vt:lpstr>
      <vt:lpstr>Common Risk Factors for IPF</vt:lpstr>
      <vt:lpstr>Comorbidities in IPF</vt:lpstr>
      <vt:lpstr>Baseline Desaturation on 6-Minute Walking Test Predicts Decreased Survival in IPF</vt:lpstr>
      <vt:lpstr>Pulmonary Function Testing</vt:lpstr>
      <vt:lpstr>Dynamic Predictor: Decline in FVC Predicts Mortality</vt:lpstr>
      <vt:lpstr>Dynamic Predictor: Change in Diffusing Lung Capacity (DLCO) at 12 Months</vt:lpstr>
      <vt:lpstr>Multi-disciplinary discussion is the gold standard for diagnosing IPF</vt:lpstr>
      <vt:lpstr>Multi-disciplinary discussion is the gold standard for diagnosing IPF (cont)</vt:lpstr>
      <vt:lpstr>Impact of Multidisciplinary Team Discussion on IPF Diagnosis at Referral Center</vt:lpstr>
      <vt:lpstr>Summary</vt:lpstr>
      <vt:lpstr>Treatment Principles</vt:lpstr>
      <vt:lpstr>Treatment Overview for Most ILDs</vt:lpstr>
      <vt:lpstr>IPF is Unpredictable!</vt:lpstr>
      <vt:lpstr>Don’t Forget Primary Care Providers</vt:lpstr>
      <vt:lpstr>Holistic Approach Important</vt:lpstr>
      <vt:lpstr>Treatment Options for ILDs other than IPF</vt:lpstr>
      <vt:lpstr>Summary</vt:lpstr>
      <vt:lpstr>Treatment</vt:lpstr>
      <vt:lpstr>Treatment Options for ILDs Other Than IPF</vt:lpstr>
      <vt:lpstr>High-Dose Acetylcysteine in Idiopathic Pulmonary Fibrosis</vt:lpstr>
      <vt:lpstr>Prednisone, Azathioprine, and N-Acetylcysteine for IPF: PANTHER-IPF Study</vt:lpstr>
      <vt:lpstr>Prednisone, Azathioprine, and N-Acetylcysteine for IPF (PANTHER-IPF): Harm and No Benefit</vt:lpstr>
      <vt:lpstr>Acetylcysteine in IPF: No Preservation of FVC</vt:lpstr>
      <vt:lpstr>Treatment</vt:lpstr>
      <vt:lpstr>Treatment Paradigm Shift</vt:lpstr>
      <vt:lpstr>PowerPoint Presentation</vt:lpstr>
      <vt:lpstr>Pirfenidone in Patients with IPF (CAPACITY)</vt:lpstr>
      <vt:lpstr>Pirfenidone in Patients with IPF (ASCEND)</vt:lpstr>
      <vt:lpstr>ASCEND Study: GI and Skin-related Events Were More Common in the Pirfenidone Group</vt:lpstr>
      <vt:lpstr>Pooled Analysis of Pirfenidone Efficacy: Change in Forced Vital Capacity (ASCEND + CAPACITY 1 + CAPACITY 2)</vt:lpstr>
      <vt:lpstr>Pooled Analysis of Pirfenidone Efficacy: Progression-free Survival (ASCEND + CAPACITY 1 + CAPACITY 2)</vt:lpstr>
      <vt:lpstr>PowerPoint Presentation</vt:lpstr>
      <vt:lpstr>Nintedanib Reduced Loss of Forced Vital Capacity</vt:lpstr>
      <vt:lpstr>Benefit of Nintedanib on FVC Appears Early</vt:lpstr>
      <vt:lpstr>Nintedanib Reduced Time to First Acute Exacerbation (Investigator-reported): INPULSIS Pooled</vt:lpstr>
      <vt:lpstr>INPULSIS-1 and -2: GI-related Events Were More Common in the Nintedanib Group</vt:lpstr>
      <vt:lpstr>Nintedanib Slowed Reduction in FVC: Pooled Results of TOMORROW + INPULSIS Trials</vt:lpstr>
      <vt:lpstr>Nintedanib Reduced Time to First Acute Exacerbation (Investigator-reported): Pooled Results of TOMORROW + INPULSIS Trials</vt:lpstr>
      <vt:lpstr>Adverse Reactions*</vt:lpstr>
      <vt:lpstr>STEP-IPF: Sildenafil Does Not Improve Walking Distance But Significantly Improves Some Secondary Outcomes</vt:lpstr>
      <vt:lpstr>ACE-IPF: Warfarin Offers No Benefit But Increases Mortality Risk</vt:lpstr>
      <vt:lpstr>Treatment</vt:lpstr>
      <vt:lpstr>ATS/ERS/JRS/ALAT Recommendations for Pharmacologic Treatment for IPF</vt:lpstr>
      <vt:lpstr>ISHLT Recommendations for Lung Transplantation: General Candidacy Considerations</vt:lpstr>
      <vt:lpstr>ISHLT Recommendations for Lung Transplantation: Absolute Contraindications</vt:lpstr>
      <vt:lpstr>ISHLT Recommendations for Lung Transplantation: Absolute Contraindications (cont)</vt:lpstr>
      <vt:lpstr>ISHLT Recommendations for Lung Transplantation: Relative Contraindications</vt:lpstr>
      <vt:lpstr>Adult Lung Transplants: Kaplan-Meier Survival by Diagnosis (Transplants: January 1990 – June 2015)</vt:lpstr>
      <vt:lpstr>Adult Lung Transplants: Kaplan-Meier Survival by Era (Transplants: January 1990 – June 2015)</vt:lpstr>
      <vt:lpstr>Adult Lung Transplants: Kaplan-Meier Survival by Procedure Type (Transplants: January 1990 – June 2015)</vt:lpstr>
      <vt:lpstr>Summary</vt:lpstr>
      <vt:lpstr>Treating Acute Exacerbations</vt:lpstr>
      <vt:lpstr>Slow vs Fast Disease Progression in IPF</vt:lpstr>
      <vt:lpstr>Slow vs Fast Disease Progression in IPF</vt:lpstr>
      <vt:lpstr>Slow vs Fast Disease Progression in IPF</vt:lpstr>
      <vt:lpstr>Slow vs Fast Disease Progression in IPF</vt:lpstr>
      <vt:lpstr>Slow vs Fast Disease Progression in IPF</vt:lpstr>
      <vt:lpstr>Baseline Factors Associated with Increased Mortality Risk in IPF</vt:lpstr>
      <vt:lpstr>Longitudinal Factors Associated with Increased Mortality Risk in IPF</vt:lpstr>
      <vt:lpstr>Is It an Acute Exacerbation?</vt:lpstr>
      <vt:lpstr>Diagnostic Criteria of Acute Exacerbation of IPF</vt:lpstr>
      <vt:lpstr>Treatment of Acute Exacerbations</vt:lpstr>
      <vt:lpstr>And remember to…</vt:lpstr>
      <vt:lpstr>BAL Pepsin Levels May Be Increased During Acute Exacerbation of IPF</vt:lpstr>
      <vt:lpstr>GERD Medication Use Is Associated With a Reduction in the Rate of Acute Exacerbation of IPF</vt:lpstr>
      <vt:lpstr>When should a patient with IPF be considered for a transplant referral?</vt:lpstr>
      <vt:lpstr>Refer early for transplant if appropriate</vt:lpstr>
      <vt:lpstr>Timing of Transplant Referral and Listing: ILD</vt:lpstr>
      <vt:lpstr>Summary</vt:lpstr>
      <vt:lpstr>Palliative Care</vt:lpstr>
      <vt:lpstr>Changing the Paradigm of Palliative Care in ILD</vt:lpstr>
      <vt:lpstr>The Downward Spiral of IPF/ILD</vt:lpstr>
      <vt:lpstr>Pulmonary Rehabilitation</vt:lpstr>
      <vt:lpstr>Exercise Training Effect on 6-Minute Walk Distance</vt:lpstr>
      <vt:lpstr>Adult Lung Transplants: Kaplan-Meier Survival by Era (Transplants: January 1990 – June 2015)</vt:lpstr>
      <vt:lpstr>Lung Transplantation: General Candidacy Considerations</vt:lpstr>
      <vt:lpstr>Lung Transplantation for IPF: 2014 Referral Guidelines</vt:lpstr>
      <vt:lpstr>Monitoring for Disease Progression</vt:lpstr>
      <vt:lpstr>Summary</vt:lpstr>
      <vt:lpstr>Future directions</vt:lpstr>
      <vt:lpstr>What is “Precision/Personalized” Medicine?</vt:lpstr>
      <vt:lpstr>Telomere length predicts mortality in IPF</vt:lpstr>
      <vt:lpstr>Background</vt:lpstr>
      <vt:lpstr>Background</vt:lpstr>
      <vt:lpstr>PANTHER Study</vt:lpstr>
      <vt:lpstr>PANTHER: Part A– Results</vt:lpstr>
      <vt:lpstr>PANTHER: Part B– Results</vt:lpstr>
      <vt:lpstr>Methods– Challenge: Select SNPs that were potentially functional and with sufficient frequency for analysis!</vt:lpstr>
      <vt:lpstr>Methods</vt:lpstr>
      <vt:lpstr>Result</vt:lpstr>
      <vt:lpstr>Results– Demographics</vt:lpstr>
      <vt:lpstr>Results: Drug-Gene Interaction</vt:lpstr>
      <vt:lpstr>Results: rs3750920 (TOLLIP) genotype-stratified composite endpoint-free survival between NAC and placebo arms</vt:lpstr>
      <vt:lpstr>Results: Replication cohort</vt:lpstr>
      <vt:lpstr>Conclusions or Takeaways</vt:lpstr>
      <vt:lpstr>PRECISIONS Trial in IPF</vt:lpstr>
      <vt:lpstr>PRECISIONS Trial in IPF</vt:lpstr>
      <vt:lpstr>Some Areas of Exceptional Needs or Opportunities in IPF</vt:lpstr>
      <vt:lpstr>Summary</vt:lpstr>
    </vt:vector>
  </TitlesOfParts>
  <Company>Annenberg Center for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cme@annenberg.net</dc:creator>
  <cp:lastModifiedBy>Mark Gorney</cp:lastModifiedBy>
  <cp:revision>241</cp:revision>
  <cp:lastPrinted>2016-11-04T21:05:25Z</cp:lastPrinted>
  <dcterms:created xsi:type="dcterms:W3CDTF">2016-04-20T21:57:17Z</dcterms:created>
  <dcterms:modified xsi:type="dcterms:W3CDTF">2018-05-21T23:49:29Z</dcterms:modified>
</cp:coreProperties>
</file>