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Front Matter" id="{6465E8C1-618D-465A-973A-571CB1597B33}">
          <p14:sldIdLst>
            <p14:sldId id="256"/>
          </p14:sldIdLst>
        </p14:section>
        <p14:section name="Efficacy and Safety of Crisaborole Ointment," id="{C9E61A18-F010-4FCA-8CED-27950081B80B}">
          <p14:sldIdLst>
            <p14:sldId id="258"/>
            <p14:sldId id="259"/>
            <p14:sldId id="260"/>
            <p14:sldId id="262"/>
            <p14:sldId id="263"/>
          </p14:sldIdLst>
        </p14:section>
        <p14:section name="Two Phase 3 Trials of Dupilumab Versus Placebo in Atopic Dermatitis" id="{142BD43A-42E2-433F-A621-3A7E4D68B604}">
          <p14:sldIdLst>
            <p14:sldId id="264"/>
            <p14:sldId id="265"/>
            <p14:sldId id="266"/>
            <p14:sldId id="267"/>
            <p14:sldId id="268"/>
          </p14:sldIdLst>
        </p14:section>
        <p14:section name="Efficacy of Sodium Hypochlorite (Bleach) Baths to Reduce Staphylococcus aureus Colonization in Childhood Onset Moderate-to-Severe Eczema:" id="{BD761998-F8A1-4324-B0D4-EB9838EFD894}">
          <p14:sldIdLst>
            <p14:sldId id="269"/>
            <p14:sldId id="270"/>
            <p14:sldId id="271"/>
          </p14:sldIdLst>
        </p14:section>
        <p14:section name="Efficacy and Safety of Ustekinumab Treatment in Adults with" id="{09BC536C-B43F-44DD-946C-1934AA43C4C5}">
          <p14:sldIdLst>
            <p14:sldId id="272"/>
            <p14:sldId id="273"/>
            <p14:sldId id="274"/>
          </p14:sldIdLst>
        </p14:section>
        <p14:section name="Topical Tofacitinib for Atopic Dermatitis:" id="{1C7EFEB8-EED7-4244-A7A2-6C5373D650AA}">
          <p14:sldIdLst>
            <p14:sldId id="275"/>
            <p14:sldId id="276"/>
            <p14:sldId id="277"/>
          </p14:sldIdLst>
        </p14:section>
        <p14:section name="Efficacy of Omalizumab in Patients With Atopic Dermatitis:" id="{8D86F03D-A141-49F7-9576-C1271FDF78A1}">
          <p14:sldIdLst>
            <p14:sldId id="278"/>
            <p14:sldId id="279"/>
            <p14:sldId id="28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33"/>
    <p:restoredTop sz="94657"/>
  </p:normalViewPr>
  <p:slideViewPr>
    <p:cSldViewPr snapToGrid="0" snapToObjects="1">
      <p:cViewPr varScale="1">
        <p:scale>
          <a:sx n="111" d="100"/>
          <a:sy n="111" d="100"/>
        </p:scale>
        <p:origin x="133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2913" y="1122363"/>
            <a:ext cx="8678174" cy="2387600"/>
          </a:xfrm>
        </p:spPr>
        <p:txBody>
          <a:bodyPr anchor="b">
            <a:normAutofit/>
          </a:bodyPr>
          <a:lstStyle>
            <a:lvl1pPr algn="ctr">
              <a:defRPr sz="3800"/>
            </a:lvl1pPr>
          </a:lstStyle>
          <a:p>
            <a:r>
              <a:rPr lang="en-US"/>
              <a:t>Click to edit Master title style</a:t>
            </a:r>
            <a:endParaRPr lang="en-US" dirty="0"/>
          </a:p>
        </p:txBody>
      </p:sp>
      <p:sp>
        <p:nvSpPr>
          <p:cNvPr id="3" name="Subtitle 2"/>
          <p:cNvSpPr>
            <a:spLocks noGrp="1"/>
          </p:cNvSpPr>
          <p:nvPr>
            <p:ph type="subTitle" idx="1"/>
          </p:nvPr>
        </p:nvSpPr>
        <p:spPr>
          <a:xfrm>
            <a:off x="232913" y="3602038"/>
            <a:ext cx="8678174"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Text Placeholder 7"/>
          <p:cNvSpPr>
            <a:spLocks noGrp="1"/>
          </p:cNvSpPr>
          <p:nvPr>
            <p:ph type="body" sz="quarter" idx="10"/>
          </p:nvPr>
        </p:nvSpPr>
        <p:spPr>
          <a:xfrm>
            <a:off x="233363" y="5369938"/>
            <a:ext cx="8677275" cy="323850"/>
          </a:xfrm>
        </p:spPr>
        <p:txBody>
          <a:bodyPr anchor="ctr">
            <a:noAutofit/>
          </a:bodyPr>
          <a:lstStyle>
            <a:lvl1pPr marL="0" indent="0" algn="ctr">
              <a:buNone/>
              <a:defRPr sz="1200" i="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41540" y="1825625"/>
            <a:ext cx="4273310" cy="40662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4299190" cy="40662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1540" y="365126"/>
            <a:ext cx="86868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41540" y="1696235"/>
            <a:ext cx="8686800" cy="421285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612798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Lst>
  <p:txStyles>
    <p:titleStyle>
      <a:lvl1pPr algn="l" defTabSz="914400" rtl="0" eaLnBrk="1" latinLnBrk="0" hangingPunct="1">
        <a:lnSpc>
          <a:spcPct val="90000"/>
        </a:lnSpc>
        <a:spcBef>
          <a:spcPct val="0"/>
        </a:spcBef>
        <a:buNone/>
        <a:defRPr sz="3800" b="1" i="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901" cy="6858000"/>
          </a:xfrm>
          <a:prstGeom prst="rect">
            <a:avLst/>
          </a:prstGeom>
        </p:spPr>
      </p:pic>
    </p:spTree>
    <p:extLst>
      <p:ext uri="{BB962C8B-B14F-4D97-AF65-F5344CB8AC3E}">
        <p14:creationId xmlns:p14="http://schemas.microsoft.com/office/powerpoint/2010/main" val="1570942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Principal Investigator Comments</a:t>
            </a:r>
          </a:p>
        </p:txBody>
      </p:sp>
      <p:sp>
        <p:nvSpPr>
          <p:cNvPr id="3" name="Content Placeholder 2"/>
          <p:cNvSpPr>
            <a:spLocks noGrp="1"/>
          </p:cNvSpPr>
          <p:nvPr>
            <p:ph idx="1"/>
          </p:nvPr>
        </p:nvSpPr>
        <p:spPr/>
        <p:txBody>
          <a:bodyPr>
            <a:noAutofit/>
          </a:bodyPr>
          <a:lstStyle/>
          <a:p>
            <a:pPr marL="0" indent="0">
              <a:buNone/>
            </a:pPr>
            <a:r>
              <a:rPr lang="en-US" b="1" dirty="0"/>
              <a:t>Highlights of the Study</a:t>
            </a:r>
          </a:p>
          <a:p>
            <a:pPr>
              <a:spcBef>
                <a:spcPts val="1800"/>
              </a:spcBef>
            </a:pPr>
            <a:r>
              <a:rPr lang="en-US" sz="2400" dirty="0" err="1"/>
              <a:t>Dupilumab</a:t>
            </a:r>
            <a:r>
              <a:rPr lang="en-US" sz="2400" dirty="0"/>
              <a:t> is a novel biologic that blocks both IL-4 and IL-13 whose use over 16 weeks in patients with atopic dermatitis had dramatic effects on skin inflammation, symptoms of itch, and quality of life</a:t>
            </a:r>
          </a:p>
          <a:p>
            <a:pPr>
              <a:spcBef>
                <a:spcPts val="2400"/>
              </a:spcBef>
            </a:pPr>
            <a:r>
              <a:rPr lang="en-US" sz="2400" dirty="0" err="1"/>
              <a:t>Dupilumab</a:t>
            </a:r>
            <a:r>
              <a:rPr lang="en-US" sz="2400" dirty="0"/>
              <a:t> did not function as an immunosuppressant as no increase in infectious outcomes were seen</a:t>
            </a:r>
          </a:p>
          <a:p>
            <a:pPr>
              <a:spcBef>
                <a:spcPts val="2400"/>
              </a:spcBef>
            </a:pPr>
            <a:r>
              <a:rPr lang="en-US" sz="2400" dirty="0"/>
              <a:t>Symptoms of anxiety and depression were reduced as well</a:t>
            </a:r>
          </a:p>
        </p:txBody>
      </p:sp>
    </p:spTree>
    <p:extLst>
      <p:ext uri="{BB962C8B-B14F-4D97-AF65-F5344CB8AC3E}">
        <p14:creationId xmlns:p14="http://schemas.microsoft.com/office/powerpoint/2010/main" val="3919787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Principal Investigator Comments</a:t>
            </a:r>
          </a:p>
        </p:txBody>
      </p:sp>
      <p:sp>
        <p:nvSpPr>
          <p:cNvPr id="3" name="Content Placeholder 2"/>
          <p:cNvSpPr>
            <a:spLocks noGrp="1"/>
          </p:cNvSpPr>
          <p:nvPr>
            <p:ph idx="1"/>
          </p:nvPr>
        </p:nvSpPr>
        <p:spPr/>
        <p:txBody>
          <a:bodyPr>
            <a:noAutofit/>
          </a:bodyPr>
          <a:lstStyle/>
          <a:p>
            <a:pPr marL="0" indent="0">
              <a:buNone/>
            </a:pPr>
            <a:r>
              <a:rPr lang="en-US" b="1" dirty="0"/>
              <a:t>Impact on Patient Care</a:t>
            </a:r>
          </a:p>
          <a:p>
            <a:pPr marL="0" indent="0">
              <a:spcBef>
                <a:spcPts val="1800"/>
              </a:spcBef>
              <a:buNone/>
            </a:pPr>
            <a:r>
              <a:rPr lang="en-US" dirty="0"/>
              <a:t>At long last, </a:t>
            </a:r>
            <a:r>
              <a:rPr lang="en-US" dirty="0" err="1"/>
              <a:t>dupilumab</a:t>
            </a:r>
            <a:r>
              <a:rPr lang="en-US" dirty="0"/>
              <a:t> offers the potential to treat adult patients with moderate-to-severe atopic dermatitis with a targeted therapy that yields better efficacy without the toxicities encountered with currently available systemic therapies.</a:t>
            </a:r>
          </a:p>
        </p:txBody>
      </p:sp>
    </p:spTree>
    <p:extLst>
      <p:ext uri="{BB962C8B-B14F-4D97-AF65-F5344CB8AC3E}">
        <p14:creationId xmlns:p14="http://schemas.microsoft.com/office/powerpoint/2010/main" val="2435285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32913" y="258792"/>
            <a:ext cx="8678174" cy="3251171"/>
          </a:xfrm>
        </p:spPr>
        <p:txBody>
          <a:bodyPr>
            <a:normAutofit/>
          </a:bodyPr>
          <a:lstStyle/>
          <a:p>
            <a:r>
              <a:rPr lang="en-US" dirty="0"/>
              <a:t>Efficacy of Sodium Hypochlorite (Bleach) Baths to Reduce </a:t>
            </a:r>
            <a:r>
              <a:rPr lang="en-US" i="1" dirty="0"/>
              <a:t>Staphylococcus aureus </a:t>
            </a:r>
            <a:r>
              <a:rPr lang="en-US" dirty="0"/>
              <a:t>Colonization in Childhood Onset Moderate-to-Severe Eczema:</a:t>
            </a:r>
            <a:br>
              <a:rPr lang="en-US" dirty="0"/>
            </a:br>
            <a:r>
              <a:rPr lang="en-US" dirty="0"/>
              <a:t>A Randomized, Placebo-Controlled </a:t>
            </a:r>
            <a:br>
              <a:rPr lang="en-US" dirty="0"/>
            </a:br>
            <a:r>
              <a:rPr lang="en-US" dirty="0"/>
              <a:t>Cross-Over Trial</a:t>
            </a:r>
          </a:p>
        </p:txBody>
      </p:sp>
      <p:sp>
        <p:nvSpPr>
          <p:cNvPr id="5" name="Subtitle 4"/>
          <p:cNvSpPr>
            <a:spLocks noGrp="1"/>
          </p:cNvSpPr>
          <p:nvPr>
            <p:ph type="subTitle" idx="1"/>
          </p:nvPr>
        </p:nvSpPr>
        <p:spPr/>
        <p:txBody>
          <a:bodyPr/>
          <a:lstStyle/>
          <a:p>
            <a:r>
              <a:rPr lang="da-DK" dirty="0"/>
              <a:t>Hon KL, Tsang YCK, Lee VEY, et al.</a:t>
            </a:r>
          </a:p>
        </p:txBody>
      </p:sp>
      <p:sp>
        <p:nvSpPr>
          <p:cNvPr id="6" name="Text Placeholder 5"/>
          <p:cNvSpPr>
            <a:spLocks noGrp="1"/>
          </p:cNvSpPr>
          <p:nvPr>
            <p:ph type="body" sz="quarter" idx="10"/>
          </p:nvPr>
        </p:nvSpPr>
        <p:spPr/>
        <p:txBody>
          <a:bodyPr/>
          <a:lstStyle/>
          <a:p>
            <a:r>
              <a:rPr lang="en-US" dirty="0"/>
              <a:t>http://www.tandfonline.com/doi/pdf/10.3109/09546634.2015.1067669</a:t>
            </a:r>
          </a:p>
        </p:txBody>
      </p:sp>
    </p:spTree>
    <p:extLst>
      <p:ext uri="{BB962C8B-B14F-4D97-AF65-F5344CB8AC3E}">
        <p14:creationId xmlns:p14="http://schemas.microsoft.com/office/powerpoint/2010/main" val="4162805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540" y="365126"/>
            <a:ext cx="8686800" cy="1325563"/>
          </a:xfrm>
        </p:spPr>
        <p:txBody>
          <a:bodyPr>
            <a:normAutofit/>
          </a:bodyPr>
          <a:lstStyle/>
          <a:p>
            <a:r>
              <a:rPr lang="en-US" dirty="0"/>
              <a:t>Faculty Reviewer Comments</a:t>
            </a:r>
          </a:p>
        </p:txBody>
      </p:sp>
      <p:sp>
        <p:nvSpPr>
          <p:cNvPr id="3" name="Content Placeholder 2"/>
          <p:cNvSpPr>
            <a:spLocks noGrp="1"/>
          </p:cNvSpPr>
          <p:nvPr>
            <p:ph idx="1"/>
          </p:nvPr>
        </p:nvSpPr>
        <p:spPr/>
        <p:txBody>
          <a:bodyPr>
            <a:noAutofit/>
          </a:bodyPr>
          <a:lstStyle/>
          <a:p>
            <a:pPr marL="0" indent="0">
              <a:spcBef>
                <a:spcPts val="600"/>
              </a:spcBef>
              <a:buNone/>
            </a:pPr>
            <a:r>
              <a:rPr lang="en-US" b="1" dirty="0"/>
              <a:t>Highlights of the Study</a:t>
            </a:r>
          </a:p>
          <a:p>
            <a:pPr>
              <a:spcBef>
                <a:spcPts val="600"/>
              </a:spcBef>
            </a:pPr>
            <a:r>
              <a:rPr lang="en-US" sz="2500" dirty="0"/>
              <a:t>Bleach baths are a compound intervention consisting of</a:t>
            </a:r>
          </a:p>
          <a:p>
            <a:pPr lvl="1">
              <a:spcBef>
                <a:spcPts val="600"/>
              </a:spcBef>
            </a:pPr>
            <a:r>
              <a:rPr lang="en-US" sz="2000" dirty="0"/>
              <a:t>Water soak that washes away cerumen crust from the skin</a:t>
            </a:r>
          </a:p>
          <a:p>
            <a:pPr lvl="1">
              <a:spcBef>
                <a:spcPts val="600"/>
              </a:spcBef>
            </a:pPr>
            <a:r>
              <a:rPr lang="en-US" sz="2000" dirty="0"/>
              <a:t>Bleach that may exert disinfectant or anti-inflammatory effects</a:t>
            </a:r>
          </a:p>
          <a:p>
            <a:pPr lvl="1">
              <a:spcBef>
                <a:spcPts val="600"/>
              </a:spcBef>
            </a:pPr>
            <a:r>
              <a:rPr lang="en-US" sz="2000" dirty="0"/>
              <a:t>Emollients that are typically used immediately after bleach bath</a:t>
            </a:r>
          </a:p>
          <a:p>
            <a:pPr>
              <a:spcBef>
                <a:spcPts val="1800"/>
              </a:spcBef>
            </a:pPr>
            <a:r>
              <a:rPr lang="en-US" sz="2500" dirty="0"/>
              <a:t>Patients in the study used emollients, but the timing isn’t clear in relation to bathing</a:t>
            </a:r>
          </a:p>
          <a:p>
            <a:pPr>
              <a:spcBef>
                <a:spcPts val="1800"/>
              </a:spcBef>
            </a:pPr>
            <a:r>
              <a:rPr lang="en-US" sz="2500" dirty="0"/>
              <a:t>This study showed that bleach baths are clinically effective but offer no significant benefit over water bath alone</a:t>
            </a:r>
          </a:p>
        </p:txBody>
      </p:sp>
    </p:spTree>
    <p:extLst>
      <p:ext uri="{BB962C8B-B14F-4D97-AF65-F5344CB8AC3E}">
        <p14:creationId xmlns:p14="http://schemas.microsoft.com/office/powerpoint/2010/main" val="2914175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Faculty Reviewer Comments</a:t>
            </a:r>
          </a:p>
        </p:txBody>
      </p:sp>
      <p:sp>
        <p:nvSpPr>
          <p:cNvPr id="3" name="Content Placeholder 2"/>
          <p:cNvSpPr>
            <a:spLocks noGrp="1"/>
          </p:cNvSpPr>
          <p:nvPr>
            <p:ph idx="1"/>
          </p:nvPr>
        </p:nvSpPr>
        <p:spPr/>
        <p:txBody>
          <a:bodyPr>
            <a:noAutofit/>
          </a:bodyPr>
          <a:lstStyle/>
          <a:p>
            <a:pPr marL="0" indent="0">
              <a:buNone/>
            </a:pPr>
            <a:r>
              <a:rPr lang="en-US" b="1" dirty="0"/>
              <a:t>Implications for Clinical Practice</a:t>
            </a:r>
          </a:p>
          <a:p>
            <a:pPr>
              <a:spcBef>
                <a:spcPts val="1200"/>
              </a:spcBef>
            </a:pPr>
            <a:r>
              <a:rPr lang="en-US" sz="2400" dirty="0"/>
              <a:t>Since the addition of bleach to bath water offers no clinical benefit, clinicians should consider recommending water baths without bleach followed by emollients and/or topical steroids</a:t>
            </a:r>
          </a:p>
          <a:p>
            <a:pPr>
              <a:spcBef>
                <a:spcPts val="3600"/>
              </a:spcBef>
            </a:pPr>
            <a:r>
              <a:rPr lang="en-US" sz="2400" dirty="0"/>
              <a:t>Avoiding the use of bleach may avoid safety and tolerability issues such as stinging and burning on open erosions or around the eyes</a:t>
            </a:r>
          </a:p>
          <a:p>
            <a:pPr lvl="1">
              <a:spcBef>
                <a:spcPts val="0"/>
              </a:spcBef>
            </a:pPr>
            <a:endParaRPr lang="en-US" sz="2000" dirty="0"/>
          </a:p>
        </p:txBody>
      </p:sp>
    </p:spTree>
    <p:extLst>
      <p:ext uri="{BB962C8B-B14F-4D97-AF65-F5344CB8AC3E}">
        <p14:creationId xmlns:p14="http://schemas.microsoft.com/office/powerpoint/2010/main" val="1037928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Efficacy and Safety of </a:t>
            </a:r>
            <a:r>
              <a:rPr lang="en-US" dirty="0" err="1"/>
              <a:t>Ustekinumab</a:t>
            </a:r>
            <a:r>
              <a:rPr lang="en-US" dirty="0"/>
              <a:t> Treatment in Adults with</a:t>
            </a:r>
            <a:br>
              <a:rPr lang="en-US" dirty="0"/>
            </a:br>
            <a:r>
              <a:rPr lang="en-US" dirty="0"/>
              <a:t>Moderate-to-Severe Atopic Dermatitis</a:t>
            </a:r>
          </a:p>
        </p:txBody>
      </p:sp>
      <p:sp>
        <p:nvSpPr>
          <p:cNvPr id="5" name="Subtitle 4"/>
          <p:cNvSpPr>
            <a:spLocks noGrp="1"/>
          </p:cNvSpPr>
          <p:nvPr>
            <p:ph type="subTitle" idx="1"/>
          </p:nvPr>
        </p:nvSpPr>
        <p:spPr/>
        <p:txBody>
          <a:bodyPr/>
          <a:lstStyle/>
          <a:p>
            <a:r>
              <a:rPr lang="en-US" dirty="0" err="1"/>
              <a:t>Khattri</a:t>
            </a:r>
            <a:r>
              <a:rPr lang="en-US" dirty="0"/>
              <a:t> S, Brunner PM, </a:t>
            </a:r>
            <a:r>
              <a:rPr lang="en-US" dirty="0" err="1"/>
              <a:t>Garcet</a:t>
            </a:r>
            <a:r>
              <a:rPr lang="en-US" dirty="0"/>
              <a:t> S, et al.</a:t>
            </a:r>
          </a:p>
        </p:txBody>
      </p:sp>
      <p:sp>
        <p:nvSpPr>
          <p:cNvPr id="6" name="Text Placeholder 5"/>
          <p:cNvSpPr>
            <a:spLocks noGrp="1"/>
          </p:cNvSpPr>
          <p:nvPr>
            <p:ph type="body" sz="quarter" idx="10"/>
          </p:nvPr>
        </p:nvSpPr>
        <p:spPr/>
        <p:txBody>
          <a:bodyPr/>
          <a:lstStyle/>
          <a:p>
            <a:r>
              <a:rPr lang="en-US" dirty="0"/>
              <a:t>http://onlinelibrary.wiley.com/doi/10.1111/exd.13112/full</a:t>
            </a:r>
          </a:p>
        </p:txBody>
      </p:sp>
    </p:spTree>
    <p:extLst>
      <p:ext uri="{BB962C8B-B14F-4D97-AF65-F5344CB8AC3E}">
        <p14:creationId xmlns:p14="http://schemas.microsoft.com/office/powerpoint/2010/main" val="1020597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Faculty Reviewer Comments</a:t>
            </a:r>
          </a:p>
        </p:txBody>
      </p:sp>
      <p:sp>
        <p:nvSpPr>
          <p:cNvPr id="3" name="Content Placeholder 2"/>
          <p:cNvSpPr>
            <a:spLocks noGrp="1"/>
          </p:cNvSpPr>
          <p:nvPr>
            <p:ph idx="1"/>
          </p:nvPr>
        </p:nvSpPr>
        <p:spPr/>
        <p:txBody>
          <a:bodyPr>
            <a:noAutofit/>
          </a:bodyPr>
          <a:lstStyle/>
          <a:p>
            <a:pPr marL="0" indent="0">
              <a:buNone/>
            </a:pPr>
            <a:r>
              <a:rPr lang="en-US" b="1" dirty="0"/>
              <a:t>Highlights of the Study</a:t>
            </a:r>
          </a:p>
          <a:p>
            <a:pPr>
              <a:spcBef>
                <a:spcPts val="600"/>
              </a:spcBef>
            </a:pPr>
            <a:r>
              <a:rPr lang="en-US" sz="2400" dirty="0" err="1"/>
              <a:t>Ustekinumab</a:t>
            </a:r>
            <a:r>
              <a:rPr lang="en-US" sz="2400" dirty="0"/>
              <a:t> in combination with topical corticosteroids is not consistently effective in moderate-to-severe atopic dermatitis</a:t>
            </a:r>
          </a:p>
          <a:p>
            <a:pPr lvl="1"/>
            <a:r>
              <a:rPr lang="en-US" sz="1800" dirty="0"/>
              <a:t>Although the clinical response with </a:t>
            </a:r>
            <a:r>
              <a:rPr lang="en-US" sz="1800" dirty="0" err="1"/>
              <a:t>ustekinumab</a:t>
            </a:r>
            <a:r>
              <a:rPr lang="en-US" sz="1800" dirty="0"/>
              <a:t> was numerically better than placebo, the difference was not statistically significant</a:t>
            </a:r>
          </a:p>
          <a:p>
            <a:pPr lvl="1"/>
            <a:r>
              <a:rPr lang="en-US" sz="1800" dirty="0"/>
              <a:t>In his own experience, Dr. Silverberg has seen no improvement with </a:t>
            </a:r>
            <a:r>
              <a:rPr lang="en-US" sz="1800" dirty="0" err="1"/>
              <a:t>ustekinumab</a:t>
            </a:r>
            <a:r>
              <a:rPr lang="en-US" sz="1800" dirty="0"/>
              <a:t> in patients with moderate-to-severe atopic dermatitis</a:t>
            </a:r>
          </a:p>
          <a:p>
            <a:pPr>
              <a:spcBef>
                <a:spcPts val="600"/>
              </a:spcBef>
            </a:pPr>
            <a:r>
              <a:rPr lang="en-US" sz="2400" dirty="0"/>
              <a:t>There was a high clinical response rate in the placebo group, likely because all patients received concomitant treated with topical corticosteroids</a:t>
            </a:r>
          </a:p>
          <a:p>
            <a:pPr>
              <a:spcBef>
                <a:spcPts val="600"/>
              </a:spcBef>
            </a:pPr>
            <a:r>
              <a:rPr lang="en-US" sz="2400" dirty="0"/>
              <a:t>Consistent with experience in psoriasis, </a:t>
            </a:r>
            <a:r>
              <a:rPr lang="en-US" sz="2400" dirty="0" err="1"/>
              <a:t>ustekinumab</a:t>
            </a:r>
            <a:r>
              <a:rPr lang="en-US" sz="2400" dirty="0"/>
              <a:t> is well tolerated in patients with moderate-to-severe atopic dermatitis</a:t>
            </a:r>
            <a:endParaRPr lang="en-US" sz="2000" dirty="0"/>
          </a:p>
        </p:txBody>
      </p:sp>
    </p:spTree>
    <p:extLst>
      <p:ext uri="{BB962C8B-B14F-4D97-AF65-F5344CB8AC3E}">
        <p14:creationId xmlns:p14="http://schemas.microsoft.com/office/powerpoint/2010/main" val="2089644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Faculty Reviewer Comments</a:t>
            </a:r>
          </a:p>
        </p:txBody>
      </p:sp>
      <p:sp>
        <p:nvSpPr>
          <p:cNvPr id="3" name="Content Placeholder 2"/>
          <p:cNvSpPr>
            <a:spLocks noGrp="1"/>
          </p:cNvSpPr>
          <p:nvPr>
            <p:ph idx="1"/>
          </p:nvPr>
        </p:nvSpPr>
        <p:spPr/>
        <p:txBody>
          <a:bodyPr>
            <a:noAutofit/>
          </a:bodyPr>
          <a:lstStyle/>
          <a:p>
            <a:pPr marL="0" indent="0">
              <a:buNone/>
            </a:pPr>
            <a:r>
              <a:rPr lang="en-US" b="1" dirty="0"/>
              <a:t>Implications for Clinical Practice</a:t>
            </a:r>
          </a:p>
          <a:p>
            <a:pPr>
              <a:spcBef>
                <a:spcPts val="1200"/>
              </a:spcBef>
            </a:pPr>
            <a:r>
              <a:rPr lang="en-US" sz="2400" dirty="0"/>
              <a:t>It is possible that there is a subset of patients with moderate-to-severe atopic dermatitis who might benefit from treatment</a:t>
            </a:r>
            <a:br>
              <a:rPr lang="en-US" sz="2400" dirty="0"/>
            </a:br>
            <a:r>
              <a:rPr lang="en-US" sz="2400" dirty="0"/>
              <a:t>with </a:t>
            </a:r>
            <a:r>
              <a:rPr lang="en-US" sz="2400" dirty="0" err="1"/>
              <a:t>ustekinumab</a:t>
            </a:r>
            <a:endParaRPr lang="en-US" sz="2400" dirty="0"/>
          </a:p>
          <a:p>
            <a:pPr marL="457200" lvl="1" indent="0">
              <a:spcBef>
                <a:spcPts val="1200"/>
              </a:spcBef>
              <a:buNone/>
            </a:pPr>
            <a:r>
              <a:rPr lang="en-US" sz="2200" dirty="0"/>
              <a:t>Currently, no way of predicting who these patients are</a:t>
            </a:r>
          </a:p>
          <a:p>
            <a:pPr>
              <a:spcBef>
                <a:spcPts val="1200"/>
              </a:spcBef>
            </a:pPr>
            <a:r>
              <a:rPr lang="en-US" sz="2400" dirty="0" err="1"/>
              <a:t>Ustekinumab</a:t>
            </a:r>
            <a:r>
              <a:rPr lang="en-US" sz="2400" dirty="0"/>
              <a:t> is not currently recommended as a treatment for moderate-to-severe atopic dermatitis</a:t>
            </a:r>
          </a:p>
          <a:p>
            <a:pPr lvl="1">
              <a:spcBef>
                <a:spcPts val="0"/>
              </a:spcBef>
            </a:pPr>
            <a:endParaRPr lang="en-US" sz="2000" dirty="0"/>
          </a:p>
        </p:txBody>
      </p:sp>
    </p:spTree>
    <p:extLst>
      <p:ext uri="{BB962C8B-B14F-4D97-AF65-F5344CB8AC3E}">
        <p14:creationId xmlns:p14="http://schemas.microsoft.com/office/powerpoint/2010/main" val="4293430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Topical Tofacitinib for Atopic Dermatitis:</a:t>
            </a:r>
            <a:br>
              <a:rPr lang="en-US" dirty="0"/>
            </a:br>
            <a:r>
              <a:rPr lang="en-US" dirty="0"/>
              <a:t>A Phase </a:t>
            </a:r>
            <a:r>
              <a:rPr lang="en-US" dirty="0" err="1"/>
              <a:t>IIa</a:t>
            </a:r>
            <a:r>
              <a:rPr lang="en-US" dirty="0"/>
              <a:t> Randomized Trial</a:t>
            </a:r>
          </a:p>
        </p:txBody>
      </p:sp>
      <p:sp>
        <p:nvSpPr>
          <p:cNvPr id="5" name="Subtitle 4"/>
          <p:cNvSpPr>
            <a:spLocks noGrp="1"/>
          </p:cNvSpPr>
          <p:nvPr>
            <p:ph type="subTitle" idx="1"/>
          </p:nvPr>
        </p:nvSpPr>
        <p:spPr/>
        <p:txBody>
          <a:bodyPr/>
          <a:lstStyle/>
          <a:p>
            <a:r>
              <a:rPr lang="en-US" dirty="0" err="1"/>
              <a:t>Bissonnette</a:t>
            </a:r>
            <a:r>
              <a:rPr lang="en-US" dirty="0"/>
              <a:t> R, Papp KA, Poulin Y, et al.</a:t>
            </a:r>
          </a:p>
        </p:txBody>
      </p:sp>
      <p:sp>
        <p:nvSpPr>
          <p:cNvPr id="6" name="Text Placeholder 5"/>
          <p:cNvSpPr>
            <a:spLocks noGrp="1"/>
          </p:cNvSpPr>
          <p:nvPr>
            <p:ph type="body" sz="quarter" idx="10"/>
          </p:nvPr>
        </p:nvSpPr>
        <p:spPr/>
        <p:txBody>
          <a:bodyPr/>
          <a:lstStyle/>
          <a:p>
            <a:r>
              <a:rPr lang="en-US" dirty="0"/>
              <a:t>http://onlinelibrary.wiley.com/doi/10.1111/bjd.14871/epdf</a:t>
            </a:r>
          </a:p>
        </p:txBody>
      </p:sp>
    </p:spTree>
    <p:extLst>
      <p:ext uri="{BB962C8B-B14F-4D97-AF65-F5344CB8AC3E}">
        <p14:creationId xmlns:p14="http://schemas.microsoft.com/office/powerpoint/2010/main" val="2340770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Faculty Reviewer Comments</a:t>
            </a:r>
          </a:p>
        </p:txBody>
      </p:sp>
      <p:sp>
        <p:nvSpPr>
          <p:cNvPr id="3" name="Content Placeholder 2"/>
          <p:cNvSpPr>
            <a:spLocks noGrp="1"/>
          </p:cNvSpPr>
          <p:nvPr>
            <p:ph idx="1"/>
          </p:nvPr>
        </p:nvSpPr>
        <p:spPr/>
        <p:txBody>
          <a:bodyPr>
            <a:noAutofit/>
          </a:bodyPr>
          <a:lstStyle/>
          <a:p>
            <a:pPr marL="0" indent="0">
              <a:buNone/>
            </a:pPr>
            <a:r>
              <a:rPr lang="en-US" b="1" dirty="0"/>
              <a:t>Highlights of the Study</a:t>
            </a:r>
          </a:p>
          <a:p>
            <a:pPr>
              <a:spcBef>
                <a:spcPts val="1200"/>
              </a:spcBef>
            </a:pPr>
            <a:r>
              <a:rPr lang="en-US" sz="2400" dirty="0"/>
              <a:t>This is the first study showing benefit with a topical Janus kinase inhibitor in atopic dermatitis</a:t>
            </a:r>
          </a:p>
          <a:p>
            <a:pPr lvl="1">
              <a:spcBef>
                <a:spcPts val="600"/>
              </a:spcBef>
            </a:pPr>
            <a:r>
              <a:rPr lang="en-US" sz="2000" dirty="0"/>
              <a:t>There was significant, rapid improvement in pruritus</a:t>
            </a:r>
          </a:p>
          <a:p>
            <a:pPr>
              <a:spcBef>
                <a:spcPts val="2400"/>
              </a:spcBef>
            </a:pPr>
            <a:r>
              <a:rPr lang="en-US" sz="2400" dirty="0"/>
              <a:t>Topical administration of a Janus kinase inhibitor bypasses some of the issues with systemic Janus kinase administration</a:t>
            </a:r>
          </a:p>
          <a:p>
            <a:pPr>
              <a:spcBef>
                <a:spcPts val="2400"/>
              </a:spcBef>
            </a:pPr>
            <a:r>
              <a:rPr lang="en-US" sz="2400" dirty="0"/>
              <a:t>There are several Janus kinase pathways in humans</a:t>
            </a:r>
          </a:p>
          <a:p>
            <a:pPr lvl="1">
              <a:spcBef>
                <a:spcPts val="600"/>
              </a:spcBef>
            </a:pPr>
            <a:r>
              <a:rPr lang="en-US" sz="2000" dirty="0"/>
              <a:t>Further investigation is needed to identify which of these pathways should be inhibited to yield the best efficacy and safety ratio for atopic dermatitis</a:t>
            </a:r>
          </a:p>
        </p:txBody>
      </p:sp>
    </p:spTree>
    <p:extLst>
      <p:ext uri="{BB962C8B-B14F-4D97-AF65-F5344CB8AC3E}">
        <p14:creationId xmlns:p14="http://schemas.microsoft.com/office/powerpoint/2010/main" val="3044684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a:t>Efficacy and Safety of </a:t>
            </a:r>
            <a:r>
              <a:rPr lang="en-US" dirty="0" err="1"/>
              <a:t>Crisaborole</a:t>
            </a:r>
            <a:r>
              <a:rPr lang="en-US" dirty="0"/>
              <a:t> Ointment,</a:t>
            </a:r>
            <a:br>
              <a:rPr lang="en-US" dirty="0"/>
            </a:br>
            <a:r>
              <a:rPr lang="en-US" dirty="0"/>
              <a:t>a Novel, Nonsteroidal Phosphodiesterase 4 (PDE4) Inhibitor for the Topical Treatment of Atopic Dermatitis (AD) in Children and Adults</a:t>
            </a:r>
          </a:p>
        </p:txBody>
      </p:sp>
      <p:sp>
        <p:nvSpPr>
          <p:cNvPr id="5" name="Subtitle 4"/>
          <p:cNvSpPr>
            <a:spLocks noGrp="1"/>
          </p:cNvSpPr>
          <p:nvPr>
            <p:ph type="subTitle" idx="1"/>
          </p:nvPr>
        </p:nvSpPr>
        <p:spPr/>
        <p:txBody>
          <a:bodyPr/>
          <a:lstStyle/>
          <a:p>
            <a:r>
              <a:rPr lang="en-US" dirty="0" err="1"/>
              <a:t>Paller</a:t>
            </a:r>
            <a:r>
              <a:rPr lang="en-US" dirty="0"/>
              <a:t> A, </a:t>
            </a:r>
            <a:r>
              <a:rPr lang="en-US" dirty="0" err="1"/>
              <a:t>Wynnis</a:t>
            </a:r>
            <a:r>
              <a:rPr lang="en-US" dirty="0"/>
              <a:t> T, </a:t>
            </a:r>
            <a:r>
              <a:rPr lang="en-US" dirty="0" err="1"/>
              <a:t>Lebwohl</a:t>
            </a:r>
            <a:r>
              <a:rPr lang="en-US" dirty="0"/>
              <a:t> M, et al.</a:t>
            </a:r>
          </a:p>
        </p:txBody>
      </p:sp>
      <p:sp>
        <p:nvSpPr>
          <p:cNvPr id="6" name="Text Placeholder 5"/>
          <p:cNvSpPr>
            <a:spLocks noGrp="1"/>
          </p:cNvSpPr>
          <p:nvPr>
            <p:ph type="body" sz="quarter" idx="10"/>
          </p:nvPr>
        </p:nvSpPr>
        <p:spPr/>
        <p:txBody>
          <a:bodyPr/>
          <a:lstStyle/>
          <a:p>
            <a:r>
              <a:rPr lang="en-US" dirty="0"/>
              <a:t>http://www.jaad.org/article/S0190-9622(16)30330-9/abstract</a:t>
            </a:r>
          </a:p>
        </p:txBody>
      </p:sp>
    </p:spTree>
    <p:extLst>
      <p:ext uri="{BB962C8B-B14F-4D97-AF65-F5344CB8AC3E}">
        <p14:creationId xmlns:p14="http://schemas.microsoft.com/office/powerpoint/2010/main" val="2679402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Faculty Reviewer Comments</a:t>
            </a:r>
          </a:p>
        </p:txBody>
      </p:sp>
      <p:sp>
        <p:nvSpPr>
          <p:cNvPr id="3" name="Content Placeholder 2"/>
          <p:cNvSpPr>
            <a:spLocks noGrp="1"/>
          </p:cNvSpPr>
          <p:nvPr>
            <p:ph idx="1"/>
          </p:nvPr>
        </p:nvSpPr>
        <p:spPr/>
        <p:txBody>
          <a:bodyPr>
            <a:noAutofit/>
          </a:bodyPr>
          <a:lstStyle/>
          <a:p>
            <a:pPr marL="0" indent="0">
              <a:buNone/>
            </a:pPr>
            <a:r>
              <a:rPr lang="en-US" b="1" dirty="0"/>
              <a:t>Implications for Clinical Practice</a:t>
            </a:r>
          </a:p>
          <a:p>
            <a:pPr>
              <a:spcBef>
                <a:spcPts val="2400"/>
              </a:spcBef>
            </a:pPr>
            <a:r>
              <a:rPr lang="en-US" dirty="0"/>
              <a:t>Further investigation of topical administration of tofacitinib has been discontinued by the manufacturer</a:t>
            </a:r>
          </a:p>
          <a:p>
            <a:pPr>
              <a:spcBef>
                <a:spcPts val="2400"/>
              </a:spcBef>
            </a:pPr>
            <a:r>
              <a:rPr lang="en-US" dirty="0"/>
              <a:t>However, this study shows the potential role of Janus kinase inhibition in the treatment of atopic dermatitis</a:t>
            </a:r>
          </a:p>
        </p:txBody>
      </p:sp>
    </p:spTree>
    <p:extLst>
      <p:ext uri="{BB962C8B-B14F-4D97-AF65-F5344CB8AC3E}">
        <p14:creationId xmlns:p14="http://schemas.microsoft.com/office/powerpoint/2010/main" val="3886206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Efficacy of </a:t>
            </a:r>
            <a:r>
              <a:rPr lang="en-US" dirty="0" err="1"/>
              <a:t>Omalizumab</a:t>
            </a:r>
            <a:r>
              <a:rPr lang="en-US" dirty="0"/>
              <a:t> in Patients With Atopic Dermatitis:</a:t>
            </a:r>
            <a:br>
              <a:rPr lang="en-US" dirty="0"/>
            </a:br>
            <a:r>
              <a:rPr lang="en-US" dirty="0"/>
              <a:t>A Systematic Review and Meta-Analysis</a:t>
            </a:r>
          </a:p>
        </p:txBody>
      </p:sp>
      <p:sp>
        <p:nvSpPr>
          <p:cNvPr id="5" name="Subtitle 4"/>
          <p:cNvSpPr>
            <a:spLocks noGrp="1"/>
          </p:cNvSpPr>
          <p:nvPr>
            <p:ph type="subTitle" idx="1"/>
          </p:nvPr>
        </p:nvSpPr>
        <p:spPr/>
        <p:txBody>
          <a:bodyPr/>
          <a:lstStyle/>
          <a:p>
            <a:r>
              <a:rPr lang="en-US" dirty="0"/>
              <a:t>Wang HH, Li YC, Huang YC</a:t>
            </a:r>
          </a:p>
        </p:txBody>
      </p:sp>
      <p:sp>
        <p:nvSpPr>
          <p:cNvPr id="6" name="Text Placeholder 5"/>
          <p:cNvSpPr>
            <a:spLocks noGrp="1"/>
          </p:cNvSpPr>
          <p:nvPr>
            <p:ph type="body" sz="quarter" idx="10"/>
          </p:nvPr>
        </p:nvSpPr>
        <p:spPr/>
        <p:txBody>
          <a:bodyPr/>
          <a:lstStyle/>
          <a:p>
            <a:r>
              <a:rPr lang="en-US" dirty="0"/>
              <a:t>http://www.jacionline.org/article/S0091-6749(16)30615-7/pdf</a:t>
            </a:r>
          </a:p>
        </p:txBody>
      </p:sp>
    </p:spTree>
    <p:extLst>
      <p:ext uri="{BB962C8B-B14F-4D97-AF65-F5344CB8AC3E}">
        <p14:creationId xmlns:p14="http://schemas.microsoft.com/office/powerpoint/2010/main" val="3507996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Faculty Reviewer Comments</a:t>
            </a:r>
          </a:p>
        </p:txBody>
      </p:sp>
      <p:sp>
        <p:nvSpPr>
          <p:cNvPr id="3" name="Content Placeholder 2"/>
          <p:cNvSpPr>
            <a:spLocks noGrp="1"/>
          </p:cNvSpPr>
          <p:nvPr>
            <p:ph idx="1"/>
          </p:nvPr>
        </p:nvSpPr>
        <p:spPr/>
        <p:txBody>
          <a:bodyPr>
            <a:noAutofit/>
          </a:bodyPr>
          <a:lstStyle/>
          <a:p>
            <a:pPr marL="0" indent="0">
              <a:buNone/>
            </a:pPr>
            <a:r>
              <a:rPr lang="en-US" b="1" dirty="0"/>
              <a:t>Highlights of the Study</a:t>
            </a:r>
          </a:p>
          <a:p>
            <a:pPr>
              <a:spcBef>
                <a:spcPts val="1200"/>
              </a:spcBef>
            </a:pPr>
            <a:r>
              <a:rPr lang="en-US" sz="2400" dirty="0"/>
              <a:t>There is limited evidence to support the use of </a:t>
            </a:r>
            <a:r>
              <a:rPr lang="en-US" sz="2400" dirty="0" err="1"/>
              <a:t>omalizumab</a:t>
            </a:r>
            <a:r>
              <a:rPr lang="en-US" sz="2400" dirty="0"/>
              <a:t> in atopic dermatitis of any severity</a:t>
            </a:r>
          </a:p>
          <a:p>
            <a:pPr>
              <a:spcBef>
                <a:spcPts val="3000"/>
              </a:spcBef>
            </a:pPr>
            <a:r>
              <a:rPr lang="en-US" sz="2400" dirty="0"/>
              <a:t>This meta-analysis has shown that </a:t>
            </a:r>
            <a:r>
              <a:rPr lang="en-US" sz="2400" dirty="0" err="1"/>
              <a:t>omalizumab</a:t>
            </a:r>
            <a:r>
              <a:rPr lang="en-US" sz="2400" dirty="0"/>
              <a:t> confers no benefit in patients with moderate-to-severe atopic dermatitis</a:t>
            </a:r>
          </a:p>
          <a:p>
            <a:pPr>
              <a:spcBef>
                <a:spcPts val="3000"/>
              </a:spcBef>
            </a:pPr>
            <a:r>
              <a:rPr lang="en-US" sz="2400" dirty="0"/>
              <a:t>Most case series and studies of </a:t>
            </a:r>
            <a:r>
              <a:rPr lang="en-US" sz="2400" dirty="0" err="1"/>
              <a:t>omalizumab</a:t>
            </a:r>
            <a:r>
              <a:rPr lang="en-US" sz="2400" dirty="0"/>
              <a:t> have suffered from major methodologic flaws and selection bias</a:t>
            </a:r>
          </a:p>
        </p:txBody>
      </p:sp>
    </p:spTree>
    <p:extLst>
      <p:ext uri="{BB962C8B-B14F-4D97-AF65-F5344CB8AC3E}">
        <p14:creationId xmlns:p14="http://schemas.microsoft.com/office/powerpoint/2010/main" val="978838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Faculty Reviewer Comments</a:t>
            </a:r>
          </a:p>
        </p:txBody>
      </p:sp>
      <p:sp>
        <p:nvSpPr>
          <p:cNvPr id="3" name="Content Placeholder 2"/>
          <p:cNvSpPr>
            <a:spLocks noGrp="1"/>
          </p:cNvSpPr>
          <p:nvPr>
            <p:ph idx="1"/>
          </p:nvPr>
        </p:nvSpPr>
        <p:spPr/>
        <p:txBody>
          <a:bodyPr>
            <a:noAutofit/>
          </a:bodyPr>
          <a:lstStyle/>
          <a:p>
            <a:pPr marL="0" indent="0">
              <a:buNone/>
            </a:pPr>
            <a:r>
              <a:rPr lang="en-US" b="1" dirty="0"/>
              <a:t>Implications for Clinical Practice</a:t>
            </a:r>
          </a:p>
          <a:p>
            <a:pPr>
              <a:spcBef>
                <a:spcPts val="0"/>
              </a:spcBef>
            </a:pPr>
            <a:r>
              <a:rPr lang="en-US" sz="2400" dirty="0" err="1"/>
              <a:t>Omalizumab</a:t>
            </a:r>
            <a:r>
              <a:rPr lang="en-US" sz="2400" dirty="0"/>
              <a:t> is not consistently effective for moderate-to-severe atopic dermatitis, although it is possible that a subset of patients may benefit</a:t>
            </a:r>
          </a:p>
          <a:p>
            <a:pPr>
              <a:spcBef>
                <a:spcPts val="600"/>
              </a:spcBef>
            </a:pPr>
            <a:r>
              <a:rPr lang="en-US" sz="2400" dirty="0"/>
              <a:t>Dr. Silverberg has found profound benefit with </a:t>
            </a:r>
            <a:r>
              <a:rPr lang="en-US" sz="2400" dirty="0" err="1"/>
              <a:t>omalizumab</a:t>
            </a:r>
            <a:r>
              <a:rPr lang="en-US" sz="2400" dirty="0"/>
              <a:t> in some patients with overlapping atopic dermatitis and urticaria</a:t>
            </a:r>
          </a:p>
          <a:p>
            <a:pPr lvl="1">
              <a:spcBef>
                <a:spcPts val="0"/>
              </a:spcBef>
            </a:pPr>
            <a:r>
              <a:rPr lang="en-US" sz="2000" dirty="0" err="1"/>
              <a:t>Omalizumab</a:t>
            </a:r>
            <a:r>
              <a:rPr lang="en-US" sz="2000" dirty="0"/>
              <a:t> effectively treats the underlying itch, thereby reducing one of the triggers of itch in patients with atopic dermatitis</a:t>
            </a:r>
          </a:p>
          <a:p>
            <a:pPr>
              <a:spcBef>
                <a:spcPts val="600"/>
              </a:spcBef>
            </a:pPr>
            <a:r>
              <a:rPr lang="en-US" sz="2400" dirty="0" err="1"/>
              <a:t>Omalizumab</a:t>
            </a:r>
            <a:r>
              <a:rPr lang="en-US" sz="2400" dirty="0"/>
              <a:t> is not recommended for moderate-to-severe atopic dermatitis</a:t>
            </a:r>
          </a:p>
          <a:p>
            <a:pPr>
              <a:spcBef>
                <a:spcPts val="600"/>
              </a:spcBef>
            </a:pPr>
            <a:r>
              <a:rPr lang="en-US" sz="2400" dirty="0"/>
              <a:t>Studies are needed to determine if a subset of patients with atopic dermatitis might benefit</a:t>
            </a:r>
          </a:p>
        </p:txBody>
      </p:sp>
    </p:spTree>
    <p:extLst>
      <p:ext uri="{BB962C8B-B14F-4D97-AF65-F5344CB8AC3E}">
        <p14:creationId xmlns:p14="http://schemas.microsoft.com/office/powerpoint/2010/main" val="2345140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Faculty Reviewer Comments</a:t>
            </a:r>
          </a:p>
        </p:txBody>
      </p:sp>
      <p:sp>
        <p:nvSpPr>
          <p:cNvPr id="3" name="Content Placeholder 2"/>
          <p:cNvSpPr>
            <a:spLocks noGrp="1"/>
          </p:cNvSpPr>
          <p:nvPr>
            <p:ph idx="1"/>
          </p:nvPr>
        </p:nvSpPr>
        <p:spPr/>
        <p:txBody>
          <a:bodyPr>
            <a:noAutofit/>
          </a:bodyPr>
          <a:lstStyle/>
          <a:p>
            <a:pPr marL="0" indent="0">
              <a:buNone/>
            </a:pPr>
            <a:r>
              <a:rPr lang="en-US" b="1" dirty="0"/>
              <a:t>Highlights of the Study</a:t>
            </a:r>
          </a:p>
          <a:p>
            <a:r>
              <a:rPr lang="en-US" sz="2000" dirty="0"/>
              <a:t>This study was instrumental in the approval of </a:t>
            </a:r>
            <a:r>
              <a:rPr lang="en-US" sz="2000" dirty="0" err="1"/>
              <a:t>crisaborole</a:t>
            </a:r>
            <a:r>
              <a:rPr lang="en-US" sz="2000" dirty="0"/>
              <a:t> by the US Food and Drug Administration for topical treatment of mild-to-moderate atopic dermatitis in patients age ≥2 years</a:t>
            </a:r>
          </a:p>
          <a:p>
            <a:r>
              <a:rPr lang="en-US" sz="2000" dirty="0"/>
              <a:t>At study entry</a:t>
            </a:r>
          </a:p>
          <a:p>
            <a:pPr lvl="1"/>
            <a:r>
              <a:rPr lang="en-US" sz="1800" dirty="0"/>
              <a:t>86% of the patients were age 2-17 years</a:t>
            </a:r>
          </a:p>
          <a:p>
            <a:pPr lvl="1"/>
            <a:r>
              <a:rPr lang="en-US" sz="1800" dirty="0"/>
              <a:t>Two-thirds had moderate atopic dermatitis</a:t>
            </a:r>
          </a:p>
          <a:p>
            <a:r>
              <a:rPr lang="en-US" sz="2000" dirty="0"/>
              <a:t>There was a high vehicle response rate, likely because of its hydrating effect</a:t>
            </a:r>
          </a:p>
          <a:p>
            <a:r>
              <a:rPr lang="en-US" sz="2000" dirty="0" err="1"/>
              <a:t>Crisaborole</a:t>
            </a:r>
            <a:r>
              <a:rPr lang="en-US" sz="2000" dirty="0"/>
              <a:t> is the first topical phosphodiesterase-4 inhibitor for atopic dermatitis</a:t>
            </a:r>
          </a:p>
          <a:p>
            <a:pPr lvl="1"/>
            <a:r>
              <a:rPr lang="en-US" sz="1800" dirty="0"/>
              <a:t>No evidence of systemic adverse events observed with oral phosphodiesterase-4 inhibitor therapy (</a:t>
            </a:r>
            <a:r>
              <a:rPr lang="en-US" sz="1800" dirty="0" err="1"/>
              <a:t>apremilast</a:t>
            </a:r>
            <a:r>
              <a:rPr lang="en-US" sz="1800" dirty="0"/>
              <a:t>)</a:t>
            </a:r>
          </a:p>
        </p:txBody>
      </p:sp>
    </p:spTree>
    <p:extLst>
      <p:ext uri="{BB962C8B-B14F-4D97-AF65-F5344CB8AC3E}">
        <p14:creationId xmlns:p14="http://schemas.microsoft.com/office/powerpoint/2010/main" val="3920335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Faculty Reviewer Comments</a:t>
            </a:r>
          </a:p>
        </p:txBody>
      </p:sp>
      <p:sp>
        <p:nvSpPr>
          <p:cNvPr id="3" name="Content Placeholder 2"/>
          <p:cNvSpPr>
            <a:spLocks noGrp="1"/>
          </p:cNvSpPr>
          <p:nvPr>
            <p:ph idx="1"/>
          </p:nvPr>
        </p:nvSpPr>
        <p:spPr/>
        <p:txBody>
          <a:bodyPr>
            <a:noAutofit/>
          </a:bodyPr>
          <a:lstStyle/>
          <a:p>
            <a:pPr marL="0" indent="0">
              <a:buNone/>
            </a:pPr>
            <a:r>
              <a:rPr lang="en-US" b="1" dirty="0"/>
              <a:t>Implications for Clinical Practice</a:t>
            </a:r>
          </a:p>
          <a:p>
            <a:r>
              <a:rPr lang="en-US" sz="2400" dirty="0"/>
              <a:t>New class of topical treatment that avoids limitations with topical corticosteroids and topical calcineurin inhibitors</a:t>
            </a:r>
          </a:p>
          <a:p>
            <a:pPr>
              <a:spcBef>
                <a:spcPts val="3600"/>
              </a:spcBef>
            </a:pPr>
            <a:r>
              <a:rPr lang="en-US" sz="2400" dirty="0"/>
              <a:t>Availability of this new medication should reinforce the treatment goal of minimal rash and itch, as well as minimal disease complications such as sleep disturbance</a:t>
            </a:r>
          </a:p>
        </p:txBody>
      </p:sp>
    </p:spTree>
    <p:extLst>
      <p:ext uri="{BB962C8B-B14F-4D97-AF65-F5344CB8AC3E}">
        <p14:creationId xmlns:p14="http://schemas.microsoft.com/office/powerpoint/2010/main" val="1910675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Principal Investigator Comments</a:t>
            </a:r>
          </a:p>
        </p:txBody>
      </p:sp>
      <p:sp>
        <p:nvSpPr>
          <p:cNvPr id="3" name="Content Placeholder 2"/>
          <p:cNvSpPr>
            <a:spLocks noGrp="1"/>
          </p:cNvSpPr>
          <p:nvPr>
            <p:ph idx="1"/>
          </p:nvPr>
        </p:nvSpPr>
        <p:spPr/>
        <p:txBody>
          <a:bodyPr>
            <a:noAutofit/>
          </a:bodyPr>
          <a:lstStyle/>
          <a:p>
            <a:pPr marL="0" indent="0">
              <a:buNone/>
            </a:pPr>
            <a:r>
              <a:rPr lang="en-US" b="1" dirty="0"/>
              <a:t>Highlights of the Study</a:t>
            </a:r>
          </a:p>
          <a:p>
            <a:pPr>
              <a:spcBef>
                <a:spcPts val="1800"/>
              </a:spcBef>
            </a:pPr>
            <a:r>
              <a:rPr lang="en-US" sz="2200" dirty="0" err="1"/>
              <a:t>Crisaborole</a:t>
            </a:r>
            <a:r>
              <a:rPr lang="en-US" sz="2200" dirty="0"/>
              <a:t> ointment is the first topical inhibitor of phosphodiesterase-4, an enzyme known to be activated in atopic dermatitis, leading to inflammation</a:t>
            </a:r>
          </a:p>
          <a:p>
            <a:pPr>
              <a:spcBef>
                <a:spcPts val="1800"/>
              </a:spcBef>
            </a:pPr>
            <a:r>
              <a:rPr lang="en-US" sz="2200" dirty="0"/>
              <a:t>In both phase 3, 28-day, double-blind, randomized, controlled studies in children as young as 2 years of age and adults with atopic dermatitis, a significantly greater number achieved clear or almost clear status with at least a 2-grade improvement using </a:t>
            </a:r>
            <a:r>
              <a:rPr lang="en-US" sz="2200" dirty="0" err="1"/>
              <a:t>crisaborole</a:t>
            </a:r>
            <a:r>
              <a:rPr lang="en-US" sz="2200" dirty="0"/>
              <a:t> ointment vs vehicle</a:t>
            </a:r>
          </a:p>
          <a:p>
            <a:pPr>
              <a:spcBef>
                <a:spcPts val="1800"/>
              </a:spcBef>
            </a:pPr>
            <a:r>
              <a:rPr lang="en-US" sz="2200" dirty="0"/>
              <a:t>The only treatment-related side effect that occurred in at least 1% of the more than 500 patients given </a:t>
            </a:r>
            <a:r>
              <a:rPr lang="en-US" sz="2200" dirty="0" err="1"/>
              <a:t>crisaborole</a:t>
            </a:r>
            <a:r>
              <a:rPr lang="en-US" sz="2200" dirty="0"/>
              <a:t> ointment in the study was application site burning or stinging, which was reported by 4.4%</a:t>
            </a:r>
          </a:p>
        </p:txBody>
      </p:sp>
    </p:spTree>
    <p:extLst>
      <p:ext uri="{BB962C8B-B14F-4D97-AF65-F5344CB8AC3E}">
        <p14:creationId xmlns:p14="http://schemas.microsoft.com/office/powerpoint/2010/main" val="651240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Principal Investigator Comments</a:t>
            </a:r>
          </a:p>
        </p:txBody>
      </p:sp>
      <p:sp>
        <p:nvSpPr>
          <p:cNvPr id="3" name="Content Placeholder 2"/>
          <p:cNvSpPr>
            <a:spLocks noGrp="1"/>
          </p:cNvSpPr>
          <p:nvPr>
            <p:ph idx="1"/>
          </p:nvPr>
        </p:nvSpPr>
        <p:spPr/>
        <p:txBody>
          <a:bodyPr>
            <a:noAutofit/>
          </a:bodyPr>
          <a:lstStyle/>
          <a:p>
            <a:pPr marL="0" indent="0">
              <a:buNone/>
            </a:pPr>
            <a:r>
              <a:rPr lang="en-US" b="1" dirty="0"/>
              <a:t>Impact on Patient Care</a:t>
            </a:r>
          </a:p>
          <a:p>
            <a:pPr>
              <a:spcBef>
                <a:spcPts val="600"/>
              </a:spcBef>
            </a:pPr>
            <a:r>
              <a:rPr lang="en-US" sz="2200" dirty="0"/>
              <a:t>Many patients, families, and physicians remain concerned about using topical steroids for treating atopic dermatitis.</a:t>
            </a:r>
          </a:p>
          <a:p>
            <a:pPr marL="457200" lvl="1" indent="0">
              <a:spcBef>
                <a:spcPts val="600"/>
              </a:spcBef>
              <a:buNone/>
            </a:pPr>
            <a:r>
              <a:rPr lang="en-US" sz="1800" dirty="0"/>
              <a:t>Even for physicians who use topical steroids as the mainstay of treatment, their chronic use to maintain control and application to sensitive areas, such as the face, can be worrisome.</a:t>
            </a:r>
          </a:p>
          <a:p>
            <a:pPr>
              <a:spcBef>
                <a:spcPts val="600"/>
              </a:spcBef>
            </a:pPr>
            <a:r>
              <a:rPr lang="en-US" sz="2200" dirty="0"/>
              <a:t>The only available alternatives have been the calcineurin inhibitors, which have an associated black box warning, necessitating explanation about the theoretical risk of cancer (which has not materialized) to offset the required mention by the pharmacist with dispensing.</a:t>
            </a:r>
          </a:p>
          <a:p>
            <a:pPr>
              <a:spcBef>
                <a:spcPts val="600"/>
              </a:spcBef>
            </a:pPr>
            <a:r>
              <a:rPr lang="en-US" sz="2200" dirty="0"/>
              <a:t>Phosphodiesterase-4 inhibitors, including </a:t>
            </a:r>
            <a:r>
              <a:rPr lang="en-US" sz="2200" dirty="0" err="1"/>
              <a:t>crisaborole</a:t>
            </a:r>
            <a:r>
              <a:rPr lang="en-US" sz="2200" dirty="0"/>
              <a:t>, are a welcome nonsteroidal addition, especially for use with milder disease, for sensitive skin areas, and to reduce the chronic need for steroids.</a:t>
            </a:r>
          </a:p>
        </p:txBody>
      </p:sp>
    </p:spTree>
    <p:extLst>
      <p:ext uri="{BB962C8B-B14F-4D97-AF65-F5344CB8AC3E}">
        <p14:creationId xmlns:p14="http://schemas.microsoft.com/office/powerpoint/2010/main" val="1857008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Two Phase 3 Trials of </a:t>
            </a:r>
            <a:r>
              <a:rPr lang="en-US" dirty="0" err="1"/>
              <a:t>Dupilumab</a:t>
            </a:r>
            <a:r>
              <a:rPr lang="en-US" dirty="0"/>
              <a:t> Versus Placebo in Atopic Dermatitis</a:t>
            </a:r>
          </a:p>
        </p:txBody>
      </p:sp>
      <p:sp>
        <p:nvSpPr>
          <p:cNvPr id="5" name="Subtitle 4"/>
          <p:cNvSpPr>
            <a:spLocks noGrp="1"/>
          </p:cNvSpPr>
          <p:nvPr>
            <p:ph type="subTitle" idx="1"/>
          </p:nvPr>
        </p:nvSpPr>
        <p:spPr/>
        <p:txBody>
          <a:bodyPr/>
          <a:lstStyle/>
          <a:p>
            <a:r>
              <a:rPr lang="en-US" dirty="0"/>
              <a:t>Simpson E, Bieber T, </a:t>
            </a:r>
            <a:r>
              <a:rPr lang="en-US" dirty="0" err="1"/>
              <a:t>Guttman-Yassky</a:t>
            </a:r>
            <a:r>
              <a:rPr lang="en-US" dirty="0"/>
              <a:t> E, et al.</a:t>
            </a:r>
          </a:p>
        </p:txBody>
      </p:sp>
      <p:sp>
        <p:nvSpPr>
          <p:cNvPr id="6" name="Text Placeholder 5"/>
          <p:cNvSpPr>
            <a:spLocks noGrp="1"/>
          </p:cNvSpPr>
          <p:nvPr>
            <p:ph type="body" sz="quarter" idx="10"/>
          </p:nvPr>
        </p:nvSpPr>
        <p:spPr/>
        <p:txBody>
          <a:bodyPr/>
          <a:lstStyle/>
          <a:p>
            <a:r>
              <a:rPr lang="en-US" dirty="0"/>
              <a:t>http://www.nejm.org/doi/pdf/10.1056/NEJMoa1610020</a:t>
            </a:r>
          </a:p>
        </p:txBody>
      </p:sp>
    </p:spTree>
    <p:extLst>
      <p:ext uri="{BB962C8B-B14F-4D97-AF65-F5344CB8AC3E}">
        <p14:creationId xmlns:p14="http://schemas.microsoft.com/office/powerpoint/2010/main" val="3745463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Faculty Reviewer Comments</a:t>
            </a:r>
          </a:p>
        </p:txBody>
      </p:sp>
      <p:sp>
        <p:nvSpPr>
          <p:cNvPr id="3" name="Content Placeholder 2"/>
          <p:cNvSpPr>
            <a:spLocks noGrp="1"/>
          </p:cNvSpPr>
          <p:nvPr>
            <p:ph idx="1"/>
          </p:nvPr>
        </p:nvSpPr>
        <p:spPr/>
        <p:txBody>
          <a:bodyPr>
            <a:noAutofit/>
          </a:bodyPr>
          <a:lstStyle/>
          <a:p>
            <a:pPr marL="0" indent="0">
              <a:buNone/>
            </a:pPr>
            <a:r>
              <a:rPr lang="en-US" b="1" dirty="0"/>
              <a:t>Highlights of the Study</a:t>
            </a:r>
          </a:p>
          <a:p>
            <a:pPr>
              <a:spcBef>
                <a:spcPts val="2400"/>
              </a:spcBef>
            </a:pPr>
            <a:r>
              <a:rPr lang="en-US" sz="2400" dirty="0" err="1"/>
              <a:t>Dupilumab</a:t>
            </a:r>
            <a:r>
              <a:rPr lang="en-US" sz="2400" dirty="0"/>
              <a:t> represents the first prospectively developed, selective immunologic agent that targets atopic dermatitis</a:t>
            </a:r>
          </a:p>
          <a:p>
            <a:pPr>
              <a:spcBef>
                <a:spcPts val="2400"/>
              </a:spcBef>
            </a:pPr>
            <a:r>
              <a:rPr lang="en-US" sz="2400" dirty="0"/>
              <a:t>The mechanism of action of </a:t>
            </a:r>
            <a:r>
              <a:rPr lang="en-US" sz="2400" dirty="0" err="1"/>
              <a:t>dupilumab</a:t>
            </a:r>
            <a:r>
              <a:rPr lang="en-US" sz="2400" dirty="0"/>
              <a:t> and its efficacy in atopic dermatitis as reported in this study emphasize the role of T-helper type 2 (Th2) cytokines in the pathogenesis of atopic dermatitis</a:t>
            </a:r>
          </a:p>
          <a:p>
            <a:pPr>
              <a:spcBef>
                <a:spcPts val="2400"/>
              </a:spcBef>
            </a:pPr>
            <a:r>
              <a:rPr lang="en-US" sz="2400" dirty="0"/>
              <a:t>There was remarkable improvement in objective scores of skin clearing, as well as patient-reported outcomes, such as depression and anxiety</a:t>
            </a:r>
          </a:p>
        </p:txBody>
      </p:sp>
    </p:spTree>
    <p:extLst>
      <p:ext uri="{BB962C8B-B14F-4D97-AF65-F5344CB8AC3E}">
        <p14:creationId xmlns:p14="http://schemas.microsoft.com/office/powerpoint/2010/main" val="2632161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Faculty Reviewer Comments</a:t>
            </a:r>
          </a:p>
        </p:txBody>
      </p:sp>
      <p:sp>
        <p:nvSpPr>
          <p:cNvPr id="3" name="Content Placeholder 2"/>
          <p:cNvSpPr>
            <a:spLocks noGrp="1"/>
          </p:cNvSpPr>
          <p:nvPr>
            <p:ph idx="1"/>
          </p:nvPr>
        </p:nvSpPr>
        <p:spPr/>
        <p:txBody>
          <a:bodyPr>
            <a:noAutofit/>
          </a:bodyPr>
          <a:lstStyle/>
          <a:p>
            <a:pPr marL="0" indent="0">
              <a:buNone/>
            </a:pPr>
            <a:r>
              <a:rPr lang="en-US" b="1" dirty="0"/>
              <a:t>Implications for Clinical Practice</a:t>
            </a:r>
          </a:p>
          <a:p>
            <a:pPr>
              <a:spcBef>
                <a:spcPts val="300"/>
              </a:spcBef>
            </a:pPr>
            <a:r>
              <a:rPr lang="en-US" sz="2400" dirty="0"/>
              <a:t>The availability of </a:t>
            </a:r>
            <a:r>
              <a:rPr lang="en-US" sz="2400" dirty="0" err="1"/>
              <a:t>dupilumab</a:t>
            </a:r>
            <a:r>
              <a:rPr lang="en-US" sz="2400" dirty="0"/>
              <a:t> should impact state-of-the-art management of adults with moderate-to-severe atopic dermatitis</a:t>
            </a:r>
          </a:p>
          <a:p>
            <a:pPr lvl="1">
              <a:spcBef>
                <a:spcPts val="0"/>
              </a:spcBef>
            </a:pPr>
            <a:r>
              <a:rPr lang="en-US" sz="2000" dirty="0"/>
              <a:t>Other systemic medications are not often used because of toxicity concerns and/or because they are not approved for atopic dermatitis in the</a:t>
            </a:r>
            <a:br>
              <a:rPr lang="en-US" sz="2000" dirty="0"/>
            </a:br>
            <a:r>
              <a:rPr lang="en-US" sz="2000" dirty="0"/>
              <a:t>United States</a:t>
            </a:r>
          </a:p>
          <a:p>
            <a:pPr>
              <a:spcBef>
                <a:spcPts val="300"/>
              </a:spcBef>
            </a:pPr>
            <a:r>
              <a:rPr lang="en-US" sz="2400" dirty="0"/>
              <a:t>Unanswered questions</a:t>
            </a:r>
          </a:p>
          <a:p>
            <a:pPr lvl="1">
              <a:spcBef>
                <a:spcPts val="0"/>
              </a:spcBef>
            </a:pPr>
            <a:r>
              <a:rPr lang="en-US" sz="2000" dirty="0"/>
              <a:t>Which patients are appropriate candidates for </a:t>
            </a:r>
            <a:r>
              <a:rPr lang="en-US" sz="2000" dirty="0" err="1"/>
              <a:t>dupilumab</a:t>
            </a:r>
            <a:r>
              <a:rPr lang="en-US" sz="2000" dirty="0"/>
              <a:t>?</a:t>
            </a:r>
          </a:p>
          <a:p>
            <a:pPr marL="914400" lvl="2" indent="0">
              <a:spcBef>
                <a:spcPts val="0"/>
              </a:spcBef>
              <a:spcAft>
                <a:spcPts val="400"/>
              </a:spcAft>
              <a:buNone/>
            </a:pPr>
            <a:r>
              <a:rPr lang="en-US" sz="1600" dirty="0"/>
              <a:t>It is not clear the requirements of insurance companies for coverage</a:t>
            </a:r>
          </a:p>
          <a:p>
            <a:pPr lvl="1">
              <a:spcBef>
                <a:spcPts val="0"/>
              </a:spcBef>
            </a:pPr>
            <a:r>
              <a:rPr lang="en-US" sz="2000" dirty="0"/>
              <a:t>How long should </a:t>
            </a:r>
            <a:r>
              <a:rPr lang="en-US" sz="2000" dirty="0" err="1"/>
              <a:t>dupilumab</a:t>
            </a:r>
            <a:r>
              <a:rPr lang="en-US" sz="2000" dirty="0"/>
              <a:t> be continued? Will there be a relapse</a:t>
            </a:r>
            <a:br>
              <a:rPr lang="en-US" sz="2000" dirty="0"/>
            </a:br>
            <a:r>
              <a:rPr lang="en-US" sz="2000" dirty="0"/>
              <a:t>when stopped?</a:t>
            </a:r>
          </a:p>
          <a:p>
            <a:pPr lvl="1">
              <a:spcBef>
                <a:spcPts val="0"/>
              </a:spcBef>
            </a:pPr>
            <a:r>
              <a:rPr lang="en-US" sz="2000" dirty="0"/>
              <a:t>Will some patients experience sustained remission?</a:t>
            </a:r>
          </a:p>
          <a:p>
            <a:pPr lvl="1">
              <a:spcBef>
                <a:spcPts val="0"/>
              </a:spcBef>
            </a:pPr>
            <a:r>
              <a:rPr lang="en-US" sz="2000" dirty="0"/>
              <a:t>Role in children</a:t>
            </a:r>
          </a:p>
          <a:p>
            <a:pPr lvl="1">
              <a:spcBef>
                <a:spcPts val="0"/>
              </a:spcBef>
            </a:pPr>
            <a:r>
              <a:rPr lang="en-US" sz="2000" dirty="0"/>
              <a:t>Significance and management of conjunctivitis</a:t>
            </a:r>
          </a:p>
        </p:txBody>
      </p:sp>
    </p:spTree>
    <p:extLst>
      <p:ext uri="{BB962C8B-B14F-4D97-AF65-F5344CB8AC3E}">
        <p14:creationId xmlns:p14="http://schemas.microsoft.com/office/powerpoint/2010/main" val="6958822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1227</Words>
  <Application>Microsoft Office PowerPoint</Application>
  <PresentationFormat>On-screen Show (4:3)</PresentationFormat>
  <Paragraphs>113</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PowerPoint Presentation</vt:lpstr>
      <vt:lpstr>Efficacy and Safety of Crisaborole Ointment, a Novel, Nonsteroidal Phosphodiesterase 4 (PDE4) Inhibitor for the Topical Treatment of Atopic Dermatitis (AD) in Children and Adults</vt:lpstr>
      <vt:lpstr>Faculty Reviewer Comments</vt:lpstr>
      <vt:lpstr>Faculty Reviewer Comments</vt:lpstr>
      <vt:lpstr>Principal Investigator Comments</vt:lpstr>
      <vt:lpstr>Principal Investigator Comments</vt:lpstr>
      <vt:lpstr>Two Phase 3 Trials of Dupilumab Versus Placebo in Atopic Dermatitis</vt:lpstr>
      <vt:lpstr>Faculty Reviewer Comments</vt:lpstr>
      <vt:lpstr>Faculty Reviewer Comments</vt:lpstr>
      <vt:lpstr>Principal Investigator Comments</vt:lpstr>
      <vt:lpstr>Principal Investigator Comments</vt:lpstr>
      <vt:lpstr>Efficacy of Sodium Hypochlorite (Bleach) Baths to Reduce Staphylococcus aureus Colonization in Childhood Onset Moderate-to-Severe Eczema: A Randomized, Placebo-Controlled  Cross-Over Trial</vt:lpstr>
      <vt:lpstr>Faculty Reviewer Comments</vt:lpstr>
      <vt:lpstr>Faculty Reviewer Comments</vt:lpstr>
      <vt:lpstr>Efficacy and Safety of Ustekinumab Treatment in Adults with Moderate-to-Severe Atopic Dermatitis</vt:lpstr>
      <vt:lpstr>Faculty Reviewer Comments</vt:lpstr>
      <vt:lpstr>Faculty Reviewer Comments</vt:lpstr>
      <vt:lpstr>Topical Tofacitinib for Atopic Dermatitis: A Phase IIa Randomized Trial</vt:lpstr>
      <vt:lpstr>Faculty Reviewer Comments</vt:lpstr>
      <vt:lpstr>Faculty Reviewer Comments</vt:lpstr>
      <vt:lpstr>Efficacy of Omalizumab in Patients With Atopic Dermatitis: A Systematic Review and Meta-Analysis</vt:lpstr>
      <vt:lpstr>Faculty Reviewer Comments</vt:lpstr>
      <vt:lpstr>Faculty Reviewer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Mark Gorney</cp:lastModifiedBy>
  <cp:revision>10</cp:revision>
  <dcterms:created xsi:type="dcterms:W3CDTF">2017-04-27T16:09:34Z</dcterms:created>
  <dcterms:modified xsi:type="dcterms:W3CDTF">2017-04-28T22:31:33Z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