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  <p:sldId id="261" r:id="rId5"/>
    <p:sldId id="260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8F8A2B-0916-286C-C03C-6DE1490353FE}" name="Gregory Scott, PharmD, RPh" initials="GS" userId="S::gscott@annenberg.net::a1d2e09a-5d42-406a-bca9-a2cb80190ea7" providerId="AD"/>
  <p188:author id="{E50C1D65-0398-49A7-4281-7106BC19D150}" name="Jane Joukovsky" initials="JJ" userId="c5355715eb54b9e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92"/>
  </p:normalViewPr>
  <p:slideViewPr>
    <p:cSldViewPr snapToGrid="0">
      <p:cViewPr varScale="1">
        <p:scale>
          <a:sx n="93" d="100"/>
          <a:sy n="93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6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5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3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7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4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2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5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7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6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5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0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5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3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9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7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CF83-1D12-8F42-B200-90A288F60471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CCD2-C56C-D746-BCB8-6DAAE9143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0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F39E-7DE2-D442-8FCE-29DF4E566CEA}" type="datetimeFigureOut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C76E-F685-E349-8C3A-3B8E9FD38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 with an oxygen mask&#10;&#10;AI-generated content may be incorrect.">
            <a:extLst>
              <a:ext uri="{FF2B5EF4-FFF2-40B4-BE49-F238E27FC236}">
                <a16:creationId xmlns:a16="http://schemas.microsoft.com/office/drawing/2014/main" id="{B5DF6AB9-8B0E-1404-4453-5B801FAB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" y="-1"/>
            <a:ext cx="9138363" cy="5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5D53D-58B0-93F1-B2BA-1000EF9A1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66C1-30DA-AAAE-45B8-4744F760C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206478"/>
            <a:ext cx="8696632" cy="57518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RSVpreF: Phase 3 MATISSE Trial</a:t>
            </a: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6CB86-4388-CF4C-CB84-3D4A075F1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858" y="781666"/>
            <a:ext cx="8457001" cy="3014202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7392 pregnant parents at 24-36 weeks gestation assigned </a:t>
            </a:r>
            <a:r>
              <a:rPr lang="en-US" b="1" dirty="0">
                <a:latin typeface="+mj-lt"/>
              </a:rPr>
              <a:t>RSVpreF vaccine vs placebo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D4B366-D629-C233-5EB9-232D7B51B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47243"/>
              </p:ext>
            </p:extLst>
          </p:nvPr>
        </p:nvGraphicFramePr>
        <p:xfrm>
          <a:off x="703006" y="1169241"/>
          <a:ext cx="7737987" cy="2971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6833">
                  <a:extLst>
                    <a:ext uri="{9D8B030D-6E8A-4147-A177-3AD203B41FA5}">
                      <a16:colId xmlns:a16="http://schemas.microsoft.com/office/drawing/2014/main" val="2833880716"/>
                    </a:ext>
                  </a:extLst>
                </a:gridCol>
                <a:gridCol w="1425678">
                  <a:extLst>
                    <a:ext uri="{9D8B030D-6E8A-4147-A177-3AD203B41FA5}">
                      <a16:colId xmlns:a16="http://schemas.microsoft.com/office/drawing/2014/main" val="1195107547"/>
                    </a:ext>
                  </a:extLst>
                </a:gridCol>
                <a:gridCol w="1519083">
                  <a:extLst>
                    <a:ext uri="{9D8B030D-6E8A-4147-A177-3AD203B41FA5}">
                      <a16:colId xmlns:a16="http://schemas.microsoft.com/office/drawing/2014/main" val="243573429"/>
                    </a:ext>
                  </a:extLst>
                </a:gridCol>
                <a:gridCol w="2116393">
                  <a:extLst>
                    <a:ext uri="{9D8B030D-6E8A-4147-A177-3AD203B41FA5}">
                      <a16:colId xmlns:a16="http://schemas.microsoft.com/office/drawing/2014/main" val="3401537220"/>
                    </a:ext>
                  </a:extLst>
                </a:gridCol>
              </a:tblGrid>
              <a:tr h="47002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RSVpreF vaccine (n=3495)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(n=3480)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Additional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226152"/>
                  </a:ext>
                </a:extLst>
              </a:tr>
              <a:tr h="83933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Co-primary efficacy: 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Medically attended severe RSV-associated LRTI in infants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within 90, 120, 150, and 180 days after birth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0.2% at 90 days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0.5% at 180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0.9% at 90 days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1.8% at 180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Efficacy at 90 days: </a:t>
                      </a:r>
                      <a:r>
                        <a:rPr lang="en-US" sz="1200" b="0" dirty="0">
                          <a:latin typeface="+mn-lt"/>
                        </a:rPr>
                        <a:t>81.8%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(99.5% CI: 40.6 to 96.3%)</a:t>
                      </a:r>
                      <a:br>
                        <a:rPr lang="en-US" sz="1200" dirty="0">
                          <a:latin typeface="+mn-lt"/>
                        </a:rPr>
                      </a:b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Efficacy at 180 days: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69.4%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7.58</a:t>
                      </a:r>
                      <a:r>
                        <a:rPr lang="pl-PL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CI: 44.3 to 84.1%)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9352"/>
                  </a:ext>
                </a:extLst>
              </a:tr>
              <a:tr h="83933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Co-primary efficacy: 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Medically attended RSV-associated LRTI in infants within 90, 120, 150, and 180 days after birth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0.7% at 90 days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1.6% at 180 days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1.6% at 90 days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3.4% at 180 days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Efficacy at 90 days: </a:t>
                      </a:r>
                      <a:r>
                        <a:rPr lang="en-US" sz="1200" b="0" dirty="0">
                          <a:latin typeface="+mn-lt"/>
                        </a:rPr>
                        <a:t>57.1%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+mn-lt"/>
                        </a:rPr>
                        <a:t>(99.5% CI: 14.7 to 79.8%)</a:t>
                      </a:r>
                      <a:br>
                        <a:rPr lang="en-US" sz="1200" dirty="0">
                          <a:latin typeface="+mn-lt"/>
                        </a:rPr>
                      </a:b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Efficacy at 180 days: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51.3%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7.58</a:t>
                      </a:r>
                      <a:r>
                        <a:rPr lang="pl-PL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CI: 29.4 to 66.8%)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61210"/>
                  </a:ext>
                </a:extLst>
              </a:tr>
              <a:tr h="654682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Safety:</a:t>
                      </a:r>
                    </a:p>
                    <a:p>
                      <a:r>
                        <a:rPr lang="en-US" sz="1200" b="0" dirty="0">
                          <a:latin typeface="+mn-lt"/>
                        </a:rPr>
                        <a:t>Serious AEs (pregnant parent)</a:t>
                      </a:r>
                    </a:p>
                    <a:p>
                      <a:r>
                        <a:rPr lang="en-US" sz="1200" b="0" dirty="0">
                          <a:latin typeface="+mn-lt"/>
                        </a:rPr>
                        <a:t>Serious AEs (infant)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4.2%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3.7%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Most common AEs in pregnant parent: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Fatigue 47%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Injection-site pain 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014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3E1314-F987-B2A7-C77A-C576FD817DFE}"/>
              </a:ext>
            </a:extLst>
          </p:cNvPr>
          <p:cNvSpPr txBox="1"/>
          <p:nvPr/>
        </p:nvSpPr>
        <p:spPr>
          <a:xfrm>
            <a:off x="703006" y="4214352"/>
            <a:ext cx="633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AE, adverse event; CI, confidence interval; LRTI, lower respiratory tract infection; RSV, respiratory syncytial virus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6D04A-C052-D01D-3C3C-1D7949D06C62}"/>
              </a:ext>
            </a:extLst>
          </p:cNvPr>
          <p:cNvSpPr txBox="1"/>
          <p:nvPr/>
        </p:nvSpPr>
        <p:spPr>
          <a:xfrm>
            <a:off x="3116580" y="4607475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Kampmann B, et al. </a:t>
            </a:r>
            <a:r>
              <a:rPr lang="en-US" sz="1000" i="1" dirty="0">
                <a:solidFill>
                  <a:schemeClr val="bg1"/>
                </a:solidFill>
              </a:rPr>
              <a:t>N Engl J Med</a:t>
            </a:r>
            <a:r>
              <a:rPr lang="en-US" sz="1000" dirty="0">
                <a:solidFill>
                  <a:schemeClr val="bg1"/>
                </a:solidFill>
              </a:rPr>
              <a:t>. 2023;388(16):1451-1464.</a:t>
            </a:r>
          </a:p>
          <a:p>
            <a:r>
              <a:rPr lang="en-US" sz="1000" dirty="0">
                <a:solidFill>
                  <a:schemeClr val="bg1"/>
                </a:solidFill>
              </a:rPr>
              <a:t>Simões EAF, et al. </a:t>
            </a:r>
            <a:r>
              <a:rPr lang="en-US" sz="1000" i="1" dirty="0">
                <a:solidFill>
                  <a:schemeClr val="bg1"/>
                </a:solidFill>
              </a:rPr>
              <a:t>Obstet Gynecol</a:t>
            </a:r>
            <a:r>
              <a:rPr lang="en-US" sz="1000" dirty="0">
                <a:solidFill>
                  <a:schemeClr val="bg1"/>
                </a:solidFill>
              </a:rPr>
              <a:t>. 2025;145(2):157-167. </a:t>
            </a:r>
          </a:p>
        </p:txBody>
      </p:sp>
    </p:spTree>
    <p:extLst>
      <p:ext uri="{BB962C8B-B14F-4D97-AF65-F5344CB8AC3E}">
        <p14:creationId xmlns:p14="http://schemas.microsoft.com/office/powerpoint/2010/main" val="18413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E20DF-E9CE-24B7-C95A-941C9D761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E163-531A-D2B0-8DF8-76A77ED6E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206478"/>
            <a:ext cx="8696632" cy="57518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Nirsevimab: Phase 3 MELODY Trial</a:t>
            </a: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C15CA-046C-CB40-6199-247065A51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43" y="804515"/>
            <a:ext cx="8696631" cy="3014202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1490 infants born ≥35 weeks gestational age assigned </a:t>
            </a:r>
            <a:r>
              <a:rPr lang="en-US" b="1" dirty="0">
                <a:latin typeface="+mj-lt"/>
              </a:rPr>
              <a:t>nirsevimab vs placebo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C71E2D-9EAB-25A8-7628-FE778688E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61830"/>
              </p:ext>
            </p:extLst>
          </p:nvPr>
        </p:nvGraphicFramePr>
        <p:xfrm>
          <a:off x="415412" y="1168113"/>
          <a:ext cx="8313175" cy="311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4426">
                  <a:extLst>
                    <a:ext uri="{9D8B030D-6E8A-4147-A177-3AD203B41FA5}">
                      <a16:colId xmlns:a16="http://schemas.microsoft.com/office/drawing/2014/main" val="28338807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95107547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243573429"/>
                    </a:ext>
                  </a:extLst>
                </a:gridCol>
                <a:gridCol w="2512143">
                  <a:extLst>
                    <a:ext uri="{9D8B030D-6E8A-4147-A177-3AD203B41FA5}">
                      <a16:colId xmlns:a16="http://schemas.microsoft.com/office/drawing/2014/main" val="34015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Nirsevimab (n=994)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Placebo (n=496)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Additional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22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Primary efficacy: 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Medically attended RSV-associated LRTI ≤150 days after injection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25 5.0%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Efficacy: </a:t>
                      </a:r>
                      <a:r>
                        <a:rPr lang="en-US" sz="1200" dirty="0">
                          <a:latin typeface="+mn-lt"/>
                        </a:rPr>
                        <a:t>74.5% </a:t>
                      </a:r>
                    </a:p>
                    <a:p>
                      <a:r>
                        <a:rPr lang="en-US" sz="1000" dirty="0">
                          <a:latin typeface="+mn-lt"/>
                        </a:rPr>
                        <a:t>(95% CI: 49.6 to 87.1%; </a:t>
                      </a:r>
                      <a:r>
                        <a:rPr lang="en-US" sz="1000" i="1" dirty="0">
                          <a:latin typeface="+mn-lt"/>
                        </a:rPr>
                        <a:t>P</a:t>
                      </a:r>
                      <a:r>
                        <a:rPr lang="en-US" sz="1000" dirty="0">
                          <a:latin typeface="+mn-lt"/>
                        </a:rPr>
                        <a:t>&lt;0.001)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935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</a:rPr>
                        <a:t>Time-to-event analysis: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Hazard ratio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</a:rPr>
                        <a:t>: 0.23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</a:rPr>
                        <a:t>(95% CI: 0.12 to 0.47)</a:t>
                      </a:r>
                      <a:endParaRPr lang="en-US" sz="1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67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Secondary efficacy: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</a:rPr>
                        <a:t>Hospitalization for RSV-associated LRTI ≤150 days after injection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Efficacy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l-PL" sz="1200" dirty="0">
                          <a:latin typeface="+mn-lt"/>
                        </a:rPr>
                        <a:t>62.1% </a:t>
                      </a:r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pl-PL" sz="1000" dirty="0">
                          <a:latin typeface="+mn-lt"/>
                        </a:rPr>
                        <a:t>(95% CI: -8.6 to 86.8%; </a:t>
                      </a:r>
                      <a:r>
                        <a:rPr lang="pl-PL" sz="1000" i="1" dirty="0">
                          <a:latin typeface="+mn-lt"/>
                        </a:rPr>
                        <a:t>P</a:t>
                      </a:r>
                      <a:r>
                        <a:rPr lang="pl-PL" sz="1000" dirty="0">
                          <a:latin typeface="+mn-lt"/>
                        </a:rPr>
                        <a:t>=0.07)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5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Safety: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Serious AEs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AEs grade 3 or higher severity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Considered related to trial regimen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Death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6.8%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3.6%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1.0%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0.3%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7.3%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4.3%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1.4%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0 0%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Most common AEs: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Pyrexia 12.7%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Nasal congestion 12.1%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14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B3B47B-C37E-D232-1FB7-FC8E4DEDC34A}"/>
              </a:ext>
            </a:extLst>
          </p:cNvPr>
          <p:cNvSpPr txBox="1"/>
          <p:nvPr/>
        </p:nvSpPr>
        <p:spPr>
          <a:xfrm>
            <a:off x="415412" y="4282153"/>
            <a:ext cx="633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AE, adverse event; CI, confidence interval; LRTI, lower respiratory tract infection; RSV, respiratory syncytial virus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61BE3-F433-8B28-96D5-94DC5642CA73}"/>
              </a:ext>
            </a:extLst>
          </p:cNvPr>
          <p:cNvSpPr txBox="1"/>
          <p:nvPr/>
        </p:nvSpPr>
        <p:spPr>
          <a:xfrm>
            <a:off x="3101832" y="4690801"/>
            <a:ext cx="3054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Hammitt LL, et al. </a:t>
            </a:r>
            <a:r>
              <a:rPr lang="en-US" sz="1000" i="1" dirty="0">
                <a:solidFill>
                  <a:schemeClr val="bg1"/>
                </a:solidFill>
              </a:rPr>
              <a:t>N Engl J Med</a:t>
            </a:r>
            <a:r>
              <a:rPr lang="en-US" sz="1000" dirty="0">
                <a:solidFill>
                  <a:schemeClr val="bg1"/>
                </a:solidFill>
              </a:rPr>
              <a:t>. 2022;386(9):837–846. </a:t>
            </a:r>
          </a:p>
        </p:txBody>
      </p:sp>
    </p:spTree>
    <p:extLst>
      <p:ext uri="{BB962C8B-B14F-4D97-AF65-F5344CB8AC3E}">
        <p14:creationId xmlns:p14="http://schemas.microsoft.com/office/powerpoint/2010/main" val="248611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7E69-7DF7-5343-3B90-4116B638E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6125-8B0D-38FD-EBC3-37DB4B242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206478"/>
            <a:ext cx="8696632" cy="57518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Nirsevimab: Pragmatic HARMONIE Trial</a:t>
            </a: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73BBB-0B26-7BAB-55B8-07FAE08E7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84" y="781666"/>
            <a:ext cx="8696631" cy="3014202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8058 healthy preterm/full-term infants (≥29 weeks) assigned </a:t>
            </a:r>
            <a:r>
              <a:rPr lang="en-US" b="1" dirty="0">
                <a:latin typeface="+mj-lt"/>
              </a:rPr>
              <a:t>nirsevimab vs standard care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75EB9D-D1C3-8973-677C-B2199A390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89317"/>
              </p:ext>
            </p:extLst>
          </p:nvPr>
        </p:nvGraphicFramePr>
        <p:xfrm>
          <a:off x="415413" y="1140969"/>
          <a:ext cx="8313175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6098">
                  <a:extLst>
                    <a:ext uri="{9D8B030D-6E8A-4147-A177-3AD203B41FA5}">
                      <a16:colId xmlns:a16="http://schemas.microsoft.com/office/drawing/2014/main" val="2833880716"/>
                    </a:ext>
                  </a:extLst>
                </a:gridCol>
                <a:gridCol w="1182328">
                  <a:extLst>
                    <a:ext uri="{9D8B030D-6E8A-4147-A177-3AD203B41FA5}">
                      <a16:colId xmlns:a16="http://schemas.microsoft.com/office/drawing/2014/main" val="457048621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243573429"/>
                    </a:ext>
                  </a:extLst>
                </a:gridCol>
                <a:gridCol w="2512143">
                  <a:extLst>
                    <a:ext uri="{9D8B030D-6E8A-4147-A177-3AD203B41FA5}">
                      <a16:colId xmlns:a16="http://schemas.microsoft.com/office/drawing/2014/main" val="34015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Nirsevimab (n=4037)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Standard care (n=4021)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Additional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22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Primary efficacy: 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Hospitalization for RSV-associated LRTI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Efficacy: </a:t>
                      </a:r>
                      <a:r>
                        <a:rPr lang="pl-PL" sz="1200" dirty="0">
                          <a:latin typeface="+mn-lt"/>
                        </a:rPr>
                        <a:t>83.2% </a:t>
                      </a:r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pl-PL" sz="1000" dirty="0">
                          <a:latin typeface="+mn-lt"/>
                        </a:rPr>
                        <a:t>(</a:t>
                      </a:r>
                      <a:r>
                        <a:rPr lang="pl-P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 CI: 67.8 to 92.0%; </a:t>
                      </a:r>
                      <a:r>
                        <a:rPr lang="pl-PL" sz="1000" i="1" dirty="0">
                          <a:latin typeface="+mn-lt"/>
                        </a:rPr>
                        <a:t>P</a:t>
                      </a:r>
                      <a:r>
                        <a:rPr lang="pl-PL" sz="1000" dirty="0">
                          <a:latin typeface="+mn-lt"/>
                        </a:rPr>
                        <a:t>&lt;0.001)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935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Hospitalization with follow-up to 180 days: 12 (0.3%) vs 68 (1.7%) </a:t>
                      </a:r>
                    </a:p>
                    <a:p>
                      <a:pPr algn="ctr"/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Efficacy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82.7% (</a:t>
                      </a:r>
                      <a:r>
                        <a:rPr lang="en-US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&lt;0.0001)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84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Secondary efficacy: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</a:rPr>
                        <a:t>Very severe RSV-associated LRTI (hospitalization with O</a:t>
                      </a:r>
                      <a:r>
                        <a:rPr lang="en-US" sz="1200" kern="1200" baseline="-25000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</a:rPr>
                        <a:t> saturation &lt;90% and need for supplemental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2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Efficacy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pl-PL" sz="1200" dirty="0">
                          <a:latin typeface="+mn-lt"/>
                        </a:rPr>
                        <a:t>75.7% </a:t>
                      </a:r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pl-PL" sz="1000" dirty="0">
                          <a:latin typeface="+mn-lt"/>
                        </a:rPr>
                        <a:t>(</a:t>
                      </a:r>
                      <a:r>
                        <a:rPr lang="pl-P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 CI: 32.8 to 92.9%; </a:t>
                      </a:r>
                      <a:r>
                        <a:rPr lang="pl-PL" sz="1000" i="1" dirty="0">
                          <a:latin typeface="+mn-lt"/>
                        </a:rPr>
                        <a:t>P</a:t>
                      </a:r>
                      <a:r>
                        <a:rPr lang="pl-PL" sz="1000" dirty="0">
                          <a:latin typeface="+mn-lt"/>
                        </a:rPr>
                        <a:t>=0.004)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5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Safety: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Serious AEs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Serious treated-related AEs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≤30 minutes of injection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2.2%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&lt;0.1%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0.6%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1.7%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Most AEs were grade 1 or 2 severity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14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743403-AEDF-69CD-2FC6-3B2CC29DF70B}"/>
              </a:ext>
            </a:extLst>
          </p:cNvPr>
          <p:cNvSpPr txBox="1"/>
          <p:nvPr/>
        </p:nvSpPr>
        <p:spPr>
          <a:xfrm>
            <a:off x="415412" y="4214352"/>
            <a:ext cx="633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AE, adverse event; CI, confidence interval; LRTI, lower respiratory tract infection; RSV, respiratory syncytial virus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8BBAB-AB92-7258-A977-1CE62273F3EB}"/>
              </a:ext>
            </a:extLst>
          </p:cNvPr>
          <p:cNvSpPr txBox="1"/>
          <p:nvPr/>
        </p:nvSpPr>
        <p:spPr>
          <a:xfrm>
            <a:off x="3093704" y="4636973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Drysdale SB, et al. </a:t>
            </a:r>
            <a:r>
              <a:rPr lang="en-US" sz="1000" i="1" dirty="0">
                <a:solidFill>
                  <a:schemeClr val="bg1"/>
                </a:solidFill>
              </a:rPr>
              <a:t>N Engl J Med</a:t>
            </a:r>
            <a:r>
              <a:rPr lang="en-US" sz="1000" dirty="0">
                <a:solidFill>
                  <a:schemeClr val="bg1"/>
                </a:solidFill>
              </a:rPr>
              <a:t>. 2023;389(26):2425–2435.</a:t>
            </a:r>
          </a:p>
          <a:p>
            <a:r>
              <a:rPr lang="en-US" sz="1000" dirty="0">
                <a:solidFill>
                  <a:schemeClr val="bg1"/>
                </a:solidFill>
              </a:rPr>
              <a:t>Munro APS, et al. </a:t>
            </a:r>
            <a:r>
              <a:rPr lang="en-US" sz="1000" i="1" dirty="0">
                <a:solidFill>
                  <a:schemeClr val="bg1"/>
                </a:solidFill>
              </a:rPr>
              <a:t>Lancet Child Adolesc Health</a:t>
            </a:r>
            <a:r>
              <a:rPr lang="en-US" sz="1000" dirty="0">
                <a:solidFill>
                  <a:schemeClr val="bg1"/>
                </a:solidFill>
              </a:rPr>
              <a:t>. 2025;9(6):404-412.</a:t>
            </a:r>
          </a:p>
        </p:txBody>
      </p:sp>
    </p:spTree>
    <p:extLst>
      <p:ext uri="{BB962C8B-B14F-4D97-AF65-F5344CB8AC3E}">
        <p14:creationId xmlns:p14="http://schemas.microsoft.com/office/powerpoint/2010/main" val="122010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BB4EE-CC02-132B-8B10-A874F2F5F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74F0-2934-2CF1-9E08-7FAD85ED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206478"/>
            <a:ext cx="8696632" cy="57518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Clesrovimab: Phase 3 CLEVER Trial</a:t>
            </a: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032F7-C373-6642-9454-CC014EC2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43" y="929148"/>
            <a:ext cx="8696631" cy="3014202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3614 healthy preterm/full-term infants (≥29 weeks) assigned </a:t>
            </a:r>
            <a:r>
              <a:rPr lang="en-US" dirty="0"/>
              <a:t>clesrovimab vs placebo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20A572-25B1-482A-3369-86564F18F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90222"/>
              </p:ext>
            </p:extLst>
          </p:nvPr>
        </p:nvGraphicFramePr>
        <p:xfrm>
          <a:off x="415412" y="1395730"/>
          <a:ext cx="8313175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4426">
                  <a:extLst>
                    <a:ext uri="{9D8B030D-6E8A-4147-A177-3AD203B41FA5}">
                      <a16:colId xmlns:a16="http://schemas.microsoft.com/office/drawing/2014/main" val="28338807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95107547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243573429"/>
                    </a:ext>
                  </a:extLst>
                </a:gridCol>
                <a:gridCol w="2512143">
                  <a:extLst>
                    <a:ext uri="{9D8B030D-6E8A-4147-A177-3AD203B41FA5}">
                      <a16:colId xmlns:a16="http://schemas.microsoft.com/office/drawing/2014/main" val="34015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Endpoints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Clesrovimab (n=2398)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Placebo (n=1201)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Additional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22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Primary efficacy: 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Medically attended RSV-associated LRTI ≤150 days after injection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Efficacy: </a:t>
                      </a:r>
                      <a:r>
                        <a:rPr lang="en-US" sz="1200" b="0" dirty="0">
                          <a:latin typeface="+mn-lt"/>
                        </a:rPr>
                        <a:t>60.4</a:t>
                      </a:r>
                      <a:r>
                        <a:rPr lang="en-US" sz="1200" dirty="0">
                          <a:latin typeface="+mn-lt"/>
                        </a:rPr>
                        <a:t>% </a:t>
                      </a:r>
                    </a:p>
                    <a:p>
                      <a:r>
                        <a:rPr lang="en-US" sz="1000" dirty="0">
                          <a:latin typeface="+mn-lt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 CI: 44.1 to 71.9%; </a:t>
                      </a:r>
                      <a:r>
                        <a:rPr lang="en-US" sz="1000" i="1" dirty="0">
                          <a:latin typeface="+mn-lt"/>
                        </a:rPr>
                        <a:t>P</a:t>
                      </a:r>
                      <a:r>
                        <a:rPr lang="en-US" sz="1000" dirty="0">
                          <a:latin typeface="+mn-lt"/>
                        </a:rPr>
                        <a:t>&lt;0.001)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Secondary efficacy: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</a:rPr>
                        <a:t>Hospitalization for RSV-associated LRTI ≤150 days after injection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0.4%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2.4%</a:t>
                      </a: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Efficacy: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lang="pl-PL" sz="1200" dirty="0">
                          <a:latin typeface="+mn-lt"/>
                        </a:rPr>
                        <a:t>.</a:t>
                      </a:r>
                      <a:r>
                        <a:rPr lang="en-US" sz="1200" dirty="0">
                          <a:latin typeface="+mn-lt"/>
                        </a:rPr>
                        <a:t>2</a:t>
                      </a:r>
                      <a:r>
                        <a:rPr lang="pl-PL" sz="1200" dirty="0">
                          <a:latin typeface="+mn-lt"/>
                        </a:rPr>
                        <a:t>% </a:t>
                      </a:r>
                      <a:endParaRPr lang="en-US" sz="1200" dirty="0">
                        <a:latin typeface="+mn-lt"/>
                      </a:endParaRPr>
                    </a:p>
                    <a:p>
                      <a:r>
                        <a:rPr lang="pl-PL" sz="1000" dirty="0">
                          <a:latin typeface="+mn-lt"/>
                        </a:rPr>
                        <a:t>(</a:t>
                      </a:r>
                      <a:r>
                        <a:rPr lang="pl-P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 CI: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66.6</a:t>
                      </a:r>
                      <a:r>
                        <a:rPr lang="pl-P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92.6</a:t>
                      </a:r>
                      <a:r>
                        <a:rPr lang="pl-P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%; </a:t>
                      </a:r>
                      <a:r>
                        <a:rPr lang="pl-PL" sz="1000" i="1" dirty="0">
                          <a:latin typeface="+mn-lt"/>
                        </a:rPr>
                        <a:t>P</a:t>
                      </a:r>
                      <a:r>
                        <a:rPr lang="en-US" sz="1000" dirty="0">
                          <a:latin typeface="+mn-lt"/>
                        </a:rPr>
                        <a:t>&lt;0.001</a:t>
                      </a:r>
                      <a:r>
                        <a:rPr lang="pl-PL" sz="1000" dirty="0">
                          <a:latin typeface="+mn-lt"/>
                        </a:rPr>
                        <a:t>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Safety: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Serious AEs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Serious AEs related to trial regimen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11.5%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&lt;0.1%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12.4%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0.1%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Most common solicited AEs: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Injection-site pain 5.1%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</a:rPr>
                        <a:t>Irritability 18.7%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014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20B7A8-5848-04CD-0246-3E13CE4306D0}"/>
              </a:ext>
            </a:extLst>
          </p:cNvPr>
          <p:cNvSpPr txBox="1"/>
          <p:nvPr/>
        </p:nvSpPr>
        <p:spPr>
          <a:xfrm>
            <a:off x="415412" y="4214352"/>
            <a:ext cx="6330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AE, adverse event; CI, confidence interval; LRTI, lower respiratory tract infection; RSV, respiratory syncytial virus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E20B5-1C86-BD5D-FCDC-48994606FDE2}"/>
              </a:ext>
            </a:extLst>
          </p:cNvPr>
          <p:cNvSpPr txBox="1"/>
          <p:nvPr/>
        </p:nvSpPr>
        <p:spPr>
          <a:xfrm>
            <a:off x="3146076" y="4690801"/>
            <a:ext cx="2940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Zar HJ, et al. </a:t>
            </a:r>
            <a:r>
              <a:rPr lang="en-US" sz="1000" i="1" dirty="0">
                <a:solidFill>
                  <a:schemeClr val="bg1"/>
                </a:solidFill>
              </a:rPr>
              <a:t>N Engl J Med</a:t>
            </a:r>
            <a:r>
              <a:rPr lang="en-US" sz="1000" dirty="0">
                <a:solidFill>
                  <a:schemeClr val="bg1"/>
                </a:solidFill>
              </a:rPr>
              <a:t>. 2025;393(13):1292-1303.</a:t>
            </a:r>
          </a:p>
        </p:txBody>
      </p:sp>
    </p:spTree>
    <p:extLst>
      <p:ext uri="{BB962C8B-B14F-4D97-AF65-F5344CB8AC3E}">
        <p14:creationId xmlns:p14="http://schemas.microsoft.com/office/powerpoint/2010/main" val="420983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392</TotalTime>
  <Words>863</Words>
  <Application>Microsoft Office PowerPoint</Application>
  <PresentationFormat>On-screen Show (16:9)</PresentationFormat>
  <Paragraphs>164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Office Theme 2013 - 2022</vt:lpstr>
      <vt:lpstr>PowerPoint Presentation</vt:lpstr>
      <vt:lpstr>RSVpreF: Phase 3 MATISSE Trial</vt:lpstr>
      <vt:lpstr>Nirsevimab: Phase 3 MELODY Trial</vt:lpstr>
      <vt:lpstr>Nirsevimab: Pragmatic HARMONIE Trial</vt:lpstr>
      <vt:lpstr>Clesrovimab: Phase 3 CLEVER Trial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64</cp:revision>
  <dcterms:created xsi:type="dcterms:W3CDTF">2023-03-07T03:49:22Z</dcterms:created>
  <dcterms:modified xsi:type="dcterms:W3CDTF">2026-02-17T18:27:44Z</dcterms:modified>
</cp:coreProperties>
</file>