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7" r:id="rId2"/>
    <p:sldId id="2147376318" r:id="rId3"/>
    <p:sldId id="342" r:id="rId4"/>
    <p:sldId id="345" r:id="rId5"/>
    <p:sldId id="258" r:id="rId6"/>
    <p:sldId id="385" r:id="rId7"/>
    <p:sldId id="14434" r:id="rId8"/>
    <p:sldId id="288" r:id="rId9"/>
    <p:sldId id="289" r:id="rId10"/>
    <p:sldId id="2147376313" r:id="rId11"/>
    <p:sldId id="259" r:id="rId12"/>
    <p:sldId id="14441" r:id="rId13"/>
    <p:sldId id="14436" r:id="rId14"/>
    <p:sldId id="264" r:id="rId15"/>
    <p:sldId id="2147376314" r:id="rId16"/>
    <p:sldId id="2147376315" r:id="rId17"/>
    <p:sldId id="265" r:id="rId18"/>
    <p:sldId id="1769" r:id="rId19"/>
    <p:sldId id="266" r:id="rId20"/>
    <p:sldId id="2147376302" r:id="rId21"/>
    <p:sldId id="2147376316" r:id="rId22"/>
    <p:sldId id="267" r:id="rId23"/>
    <p:sldId id="283" r:id="rId24"/>
    <p:sldId id="2147376297" r:id="rId25"/>
    <p:sldId id="2147376301" r:id="rId26"/>
    <p:sldId id="268" r:id="rId27"/>
    <p:sldId id="2147376304" r:id="rId28"/>
    <p:sldId id="2147376274" r:id="rId29"/>
    <p:sldId id="269" r:id="rId30"/>
    <p:sldId id="2147376317" r:id="rId31"/>
    <p:sldId id="2147376275" r:id="rId32"/>
    <p:sldId id="2147376311" r:id="rId33"/>
    <p:sldId id="270" r:id="rId34"/>
    <p:sldId id="2147376282" r:id="rId35"/>
    <p:sldId id="2147376296" r:id="rId36"/>
    <p:sldId id="2147376281" r:id="rId37"/>
    <p:sldId id="271" r:id="rId38"/>
    <p:sldId id="284" r:id="rId39"/>
    <p:sldId id="272" r:id="rId40"/>
    <p:sldId id="2147376307" r:id="rId41"/>
    <p:sldId id="2147376309" r:id="rId42"/>
    <p:sldId id="273" r:id="rId43"/>
    <p:sldId id="286" r:id="rId44"/>
    <p:sldId id="274" r:id="rId45"/>
    <p:sldId id="2147376289" r:id="rId46"/>
    <p:sldId id="2147376294" r:id="rId47"/>
    <p:sldId id="275"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45DD0D-0239-0200-9130-DAC301318AAE}" name="Schexnayder, Chandler D.  (HOU)" initials="SCD(" userId="S::Chandler.Schexnayder@va.gov::8b9a3875-d38c-4e7d-9a6f-961ad0ab95d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46" d="100"/>
          <a:sy n="146" d="100"/>
        </p:scale>
        <p:origin x="5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BB533-60F0-4134-89DD-3E98322D1EE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253CB6D3-E531-42AB-959D-7CBD3E7B7C73}">
      <dgm:prSet phldrT="[Text]" custT="1"/>
      <dgm:spPr/>
      <dgm:t>
        <a:bodyPr/>
        <a:lstStyle/>
        <a:p>
          <a:r>
            <a:rPr lang="en-US" sz="1200" dirty="0">
              <a:latin typeface="+mj-lt"/>
            </a:rPr>
            <a:t>+ASCVD or High Risk</a:t>
          </a:r>
        </a:p>
      </dgm:t>
    </dgm:pt>
    <dgm:pt modelId="{EF17E34E-58AE-47C6-96B1-9359A124D030}" type="parTrans" cxnId="{9ADB55F9-937B-4FBF-A880-4FCBA32A707A}">
      <dgm:prSet/>
      <dgm:spPr/>
      <dgm:t>
        <a:bodyPr/>
        <a:lstStyle/>
        <a:p>
          <a:endParaRPr lang="en-US" sz="3200"/>
        </a:p>
      </dgm:t>
    </dgm:pt>
    <dgm:pt modelId="{469271C2-32EC-4D44-8507-E8792D98428B}" type="sibTrans" cxnId="{9ADB55F9-937B-4FBF-A880-4FCBA32A707A}">
      <dgm:prSet/>
      <dgm:spPr/>
      <dgm:t>
        <a:bodyPr/>
        <a:lstStyle/>
        <a:p>
          <a:endParaRPr lang="en-US" sz="3200"/>
        </a:p>
      </dgm:t>
    </dgm:pt>
    <dgm:pt modelId="{8570F77C-60FF-4188-912A-3285FD15B63E}">
      <dgm:prSet phldrT="[Text]" custT="1"/>
      <dgm:spPr/>
      <dgm:t>
        <a:bodyPr/>
        <a:lstStyle/>
        <a:p>
          <a:r>
            <a:rPr lang="en-US" sz="1200" dirty="0">
              <a:latin typeface="+mj-lt"/>
            </a:rPr>
            <a:t>+HF </a:t>
          </a:r>
        </a:p>
        <a:p>
          <a:r>
            <a:rPr lang="en-US" sz="1200" dirty="0">
              <a:latin typeface="+mj-lt"/>
            </a:rPr>
            <a:t>(HFrEF or HFpEF)</a:t>
          </a:r>
        </a:p>
      </dgm:t>
    </dgm:pt>
    <dgm:pt modelId="{5B444DAA-0C00-4497-A4BE-E1F1FB687878}" type="parTrans" cxnId="{CB8D4ADF-3C5B-48B5-88C2-818F21AA16FB}">
      <dgm:prSet/>
      <dgm:spPr/>
      <dgm:t>
        <a:bodyPr/>
        <a:lstStyle/>
        <a:p>
          <a:endParaRPr lang="en-US" sz="3200"/>
        </a:p>
      </dgm:t>
    </dgm:pt>
    <dgm:pt modelId="{589E11FA-7F78-4718-B0CB-1E967CEA3D9B}" type="sibTrans" cxnId="{CB8D4ADF-3C5B-48B5-88C2-818F21AA16FB}">
      <dgm:prSet/>
      <dgm:spPr/>
      <dgm:t>
        <a:bodyPr/>
        <a:lstStyle/>
        <a:p>
          <a:endParaRPr lang="en-US" sz="3200"/>
        </a:p>
      </dgm:t>
    </dgm:pt>
    <dgm:pt modelId="{F83B613D-AA5B-439A-9B78-38ADA690EE81}">
      <dgm:prSet custT="1"/>
      <dgm:spPr/>
      <dgm:t>
        <a:bodyPr/>
        <a:lstStyle/>
        <a:p>
          <a:r>
            <a:rPr lang="en-US" sz="1200" dirty="0">
              <a:latin typeface="+mj-lt"/>
            </a:rPr>
            <a:t>GLP-1 RA w/ proven CVD benefit</a:t>
          </a:r>
        </a:p>
      </dgm:t>
    </dgm:pt>
    <dgm:pt modelId="{3DAB9928-4B2F-4316-A244-6BA39411E252}" type="parTrans" cxnId="{E7E2D50D-7695-43F4-90DA-075CF12E82F7}">
      <dgm:prSet/>
      <dgm:spPr/>
      <dgm:t>
        <a:bodyPr/>
        <a:lstStyle/>
        <a:p>
          <a:endParaRPr lang="en-US" sz="3200"/>
        </a:p>
      </dgm:t>
    </dgm:pt>
    <dgm:pt modelId="{A1713C91-3B52-4DC3-AFA8-1DEC616CA72C}" type="sibTrans" cxnId="{E7E2D50D-7695-43F4-90DA-075CF12E82F7}">
      <dgm:prSet/>
      <dgm:spPr/>
      <dgm:t>
        <a:bodyPr/>
        <a:lstStyle/>
        <a:p>
          <a:endParaRPr lang="en-US" sz="3200"/>
        </a:p>
      </dgm:t>
    </dgm:pt>
    <dgm:pt modelId="{F9CA5E5A-9361-41A9-8271-3CF9A2DE1DF1}">
      <dgm:prSet custT="1"/>
      <dgm:spPr/>
      <dgm:t>
        <a:bodyPr/>
        <a:lstStyle/>
        <a:p>
          <a:r>
            <a:rPr lang="en-US" sz="1200" dirty="0">
              <a:latin typeface="+mj-lt"/>
            </a:rPr>
            <a:t>SGLT2i w/ proven HF benefit</a:t>
          </a:r>
        </a:p>
      </dgm:t>
    </dgm:pt>
    <dgm:pt modelId="{9C25794F-D697-4822-803B-4708EBDDFB5D}" type="parTrans" cxnId="{F91A943A-658E-48E5-9FCB-F9497A2D7B22}">
      <dgm:prSet/>
      <dgm:spPr/>
      <dgm:t>
        <a:bodyPr/>
        <a:lstStyle/>
        <a:p>
          <a:endParaRPr lang="en-US" sz="3200"/>
        </a:p>
      </dgm:t>
    </dgm:pt>
    <dgm:pt modelId="{0DADBA0F-3479-4C23-BCEA-D7E7D15E1213}" type="sibTrans" cxnId="{F91A943A-658E-48E5-9FCB-F9497A2D7B22}">
      <dgm:prSet/>
      <dgm:spPr/>
      <dgm:t>
        <a:bodyPr/>
        <a:lstStyle/>
        <a:p>
          <a:endParaRPr lang="en-US" sz="3200"/>
        </a:p>
      </dgm:t>
    </dgm:pt>
    <dgm:pt modelId="{DF143F8C-3579-42C2-8D8B-A027965C0073}">
      <dgm:prSet custT="1"/>
      <dgm:spPr/>
      <dgm:t>
        <a:bodyPr lIns="91440"/>
        <a:lstStyle/>
        <a:p>
          <a:pPr algn="ctr"/>
          <a:r>
            <a:rPr lang="en-US" sz="1200" dirty="0">
              <a:latin typeface="+mj-lt"/>
            </a:rPr>
            <a:t>+CKD</a:t>
          </a:r>
        </a:p>
        <a:p>
          <a:pPr algn="ctr"/>
          <a:r>
            <a:rPr lang="en-US" sz="1200" dirty="0">
              <a:latin typeface="+mj-lt"/>
            </a:rPr>
            <a:t>eGFR &lt;60 mL/min per 1.73 m</a:t>
          </a:r>
          <a:r>
            <a:rPr lang="en-US" sz="1200" baseline="30000" dirty="0">
              <a:latin typeface="+mj-lt"/>
            </a:rPr>
            <a:t>2</a:t>
          </a:r>
          <a:r>
            <a:rPr lang="en-US" sz="1200" dirty="0">
              <a:latin typeface="+mj-lt"/>
            </a:rPr>
            <a:t> OR ACR &gt;30mg/g</a:t>
          </a:r>
        </a:p>
      </dgm:t>
    </dgm:pt>
    <dgm:pt modelId="{9F4A28E9-9A7F-4032-A45A-01E6619FA1F6}" type="parTrans" cxnId="{4E5C2799-D80D-4B28-828D-6911A9427696}">
      <dgm:prSet/>
      <dgm:spPr/>
      <dgm:t>
        <a:bodyPr/>
        <a:lstStyle/>
        <a:p>
          <a:endParaRPr lang="en-US" sz="3200"/>
        </a:p>
      </dgm:t>
    </dgm:pt>
    <dgm:pt modelId="{D3A9C264-EACA-43DD-B10E-1D12EC4DA49A}" type="sibTrans" cxnId="{4E5C2799-D80D-4B28-828D-6911A9427696}">
      <dgm:prSet/>
      <dgm:spPr/>
      <dgm:t>
        <a:bodyPr/>
        <a:lstStyle/>
        <a:p>
          <a:endParaRPr lang="en-US" sz="3200"/>
        </a:p>
      </dgm:t>
    </dgm:pt>
    <dgm:pt modelId="{6C8FDFB0-9099-4A87-AA28-F22E95F4465C}">
      <dgm:prSet custT="1"/>
      <dgm:spPr/>
      <dgm:t>
        <a:bodyPr/>
        <a:lstStyle/>
        <a:p>
          <a:r>
            <a:rPr lang="en-US" sz="1200" dirty="0">
              <a:latin typeface="+mj-lt"/>
            </a:rPr>
            <a:t>SGLT2i w/ primary evidence of reducing CKD progression</a:t>
          </a:r>
        </a:p>
        <a:p>
          <a:r>
            <a:rPr lang="en-US" sz="1200" dirty="0">
              <a:latin typeface="+mj-lt"/>
            </a:rPr>
            <a:t>OR</a:t>
          </a:r>
        </a:p>
        <a:p>
          <a:r>
            <a:rPr lang="en-US" sz="1200" dirty="0">
              <a:latin typeface="+mj-lt"/>
            </a:rPr>
            <a:t>GLP-1 RA with proven CVD benefit if SGLT2i not tolerated or contraindicated</a:t>
          </a:r>
        </a:p>
      </dgm:t>
    </dgm:pt>
    <dgm:pt modelId="{7E364D22-6D45-490B-A91F-3FA95D4756C0}" type="parTrans" cxnId="{E1C93128-D3D7-47E2-BC0A-0FF956761F54}">
      <dgm:prSet/>
      <dgm:spPr/>
      <dgm:t>
        <a:bodyPr/>
        <a:lstStyle/>
        <a:p>
          <a:endParaRPr lang="en-US" sz="3200"/>
        </a:p>
      </dgm:t>
    </dgm:pt>
    <dgm:pt modelId="{47409639-7B16-44AE-9DF2-D3B101951F15}" type="sibTrans" cxnId="{E1C93128-D3D7-47E2-BC0A-0FF956761F54}">
      <dgm:prSet/>
      <dgm:spPr/>
      <dgm:t>
        <a:bodyPr/>
        <a:lstStyle/>
        <a:p>
          <a:endParaRPr lang="en-US" sz="3200"/>
        </a:p>
      </dgm:t>
    </dgm:pt>
    <dgm:pt modelId="{74E796ED-31C4-4618-9190-84C070785D6B}">
      <dgm:prSet custT="1"/>
      <dgm:spPr/>
      <dgm:t>
        <a:bodyPr/>
        <a:lstStyle/>
        <a:p>
          <a:r>
            <a:rPr lang="en-US" sz="1200" dirty="0">
              <a:latin typeface="+mj-lt"/>
            </a:rPr>
            <a:t>SGLT2i w/ proven CVD benefit</a:t>
          </a:r>
        </a:p>
      </dgm:t>
    </dgm:pt>
    <dgm:pt modelId="{B9061C67-78D6-409E-8B43-3CEA5DF5DF37}" type="parTrans" cxnId="{D4F69499-F2BB-4310-A308-0510FD45902B}">
      <dgm:prSet/>
      <dgm:spPr/>
      <dgm:t>
        <a:bodyPr/>
        <a:lstStyle/>
        <a:p>
          <a:endParaRPr lang="en-US" sz="3200"/>
        </a:p>
      </dgm:t>
    </dgm:pt>
    <dgm:pt modelId="{47413519-1055-4C69-AAD6-CFFA9CB3A173}" type="sibTrans" cxnId="{D4F69499-F2BB-4310-A308-0510FD45902B}">
      <dgm:prSet/>
      <dgm:spPr/>
      <dgm:t>
        <a:bodyPr/>
        <a:lstStyle/>
        <a:p>
          <a:endParaRPr lang="en-US" sz="3200"/>
        </a:p>
      </dgm:t>
    </dgm:pt>
    <dgm:pt modelId="{00EA7737-7475-4B07-A8A9-07BBFD7CEFAF}">
      <dgm:prSet custT="1"/>
      <dgm:spPr/>
      <dgm:t>
        <a:bodyPr/>
        <a:lstStyle/>
        <a:p>
          <a:r>
            <a:rPr lang="en-US" sz="1200" dirty="0">
              <a:latin typeface="+mj-lt"/>
            </a:rPr>
            <a:t>OR if A1C above target on SGLT2i, incorporate GLP-1 RA</a:t>
          </a:r>
        </a:p>
      </dgm:t>
    </dgm:pt>
    <dgm:pt modelId="{D8C544F0-1DB5-41AC-B8A1-E1F57AD99C2B}" type="parTrans" cxnId="{ADA9EA75-25B7-464B-94EB-ABEE110793A4}">
      <dgm:prSet/>
      <dgm:spPr/>
      <dgm:t>
        <a:bodyPr/>
        <a:lstStyle/>
        <a:p>
          <a:endParaRPr lang="en-US" sz="3200"/>
        </a:p>
      </dgm:t>
    </dgm:pt>
    <dgm:pt modelId="{C1AF7FE2-EA6E-4546-BB07-E24CEB8877A4}" type="sibTrans" cxnId="{ADA9EA75-25B7-464B-94EB-ABEE110793A4}">
      <dgm:prSet/>
      <dgm:spPr/>
      <dgm:t>
        <a:bodyPr/>
        <a:lstStyle/>
        <a:p>
          <a:endParaRPr lang="en-US" sz="3200"/>
        </a:p>
      </dgm:t>
    </dgm:pt>
    <dgm:pt modelId="{80B34187-59CA-4582-841C-140DBC926D82}" type="asst">
      <dgm:prSet phldrT="[Text]" custT="1"/>
      <dgm:spPr>
        <a:solidFill>
          <a:srgbClr val="002060"/>
        </a:solidFill>
      </dgm:spPr>
      <dgm:t>
        <a:bodyPr/>
        <a:lstStyle/>
        <a:p>
          <a:r>
            <a:rPr lang="en-US" sz="1800" dirty="0"/>
            <a:t>2022 ADA/EASD Consensus Recommendations</a:t>
          </a:r>
        </a:p>
        <a:p>
          <a:r>
            <a:rPr lang="en-US" sz="1800" b="0" dirty="0"/>
            <a:t>Goal: Cardiorenal Risk Reduction in High-Risk Patients with Type 2 Diabetes </a:t>
          </a:r>
        </a:p>
      </dgm:t>
    </dgm:pt>
    <dgm:pt modelId="{5D7D2196-44C8-4D54-B32E-D7B6EA1DAA8F}" type="sibTrans" cxnId="{584DE7E7-9D9D-4FA7-9FF8-C3F93755F25C}">
      <dgm:prSet/>
      <dgm:spPr/>
      <dgm:t>
        <a:bodyPr/>
        <a:lstStyle/>
        <a:p>
          <a:endParaRPr lang="en-US" sz="3200"/>
        </a:p>
      </dgm:t>
    </dgm:pt>
    <dgm:pt modelId="{E4E52A10-9B93-4AF0-A7B5-813902CF8090}" type="parTrans" cxnId="{584DE7E7-9D9D-4FA7-9FF8-C3F93755F25C}">
      <dgm:prSet/>
      <dgm:spPr/>
      <dgm:t>
        <a:bodyPr/>
        <a:lstStyle/>
        <a:p>
          <a:endParaRPr lang="en-US" sz="3200"/>
        </a:p>
      </dgm:t>
    </dgm:pt>
    <dgm:pt modelId="{BEF45288-F1B2-4215-84FA-A226F918C714}" type="pres">
      <dgm:prSet presAssocID="{C20BB533-60F0-4134-89DD-3E98322D1EED}" presName="hierChild1" presStyleCnt="0">
        <dgm:presLayoutVars>
          <dgm:orgChart val="1"/>
          <dgm:chPref val="1"/>
          <dgm:dir/>
          <dgm:animOne val="branch"/>
          <dgm:animLvl val="lvl"/>
          <dgm:resizeHandles/>
        </dgm:presLayoutVars>
      </dgm:prSet>
      <dgm:spPr/>
    </dgm:pt>
    <dgm:pt modelId="{0FD26F39-EDA9-4AD0-87F8-E175B50D91AC}" type="pres">
      <dgm:prSet presAssocID="{80B34187-59CA-4582-841C-140DBC926D82}" presName="hierRoot1" presStyleCnt="0">
        <dgm:presLayoutVars>
          <dgm:hierBranch val="init"/>
        </dgm:presLayoutVars>
      </dgm:prSet>
      <dgm:spPr/>
    </dgm:pt>
    <dgm:pt modelId="{EC824389-BAC9-433E-BD93-C8337825DEB2}" type="pres">
      <dgm:prSet presAssocID="{80B34187-59CA-4582-841C-140DBC926D82}" presName="rootComposite1" presStyleCnt="0"/>
      <dgm:spPr/>
    </dgm:pt>
    <dgm:pt modelId="{82917481-558F-4A91-8ABD-ADD7EABCA0E9}" type="pres">
      <dgm:prSet presAssocID="{80B34187-59CA-4582-841C-140DBC926D82}" presName="rootText1" presStyleLbl="node0" presStyleIdx="0" presStyleCnt="1" custScaleX="677409" custLinFactNeighborX="0" custLinFactNeighborY="19671">
        <dgm:presLayoutVars>
          <dgm:chPref val="3"/>
        </dgm:presLayoutVars>
      </dgm:prSet>
      <dgm:spPr/>
    </dgm:pt>
    <dgm:pt modelId="{193C6FF3-D435-4946-B052-8A02E8D19985}" type="pres">
      <dgm:prSet presAssocID="{80B34187-59CA-4582-841C-140DBC926D82}" presName="rootConnector1" presStyleLbl="asst0" presStyleIdx="0" presStyleCnt="0"/>
      <dgm:spPr/>
    </dgm:pt>
    <dgm:pt modelId="{821196F4-85C4-4F0C-98D9-CA82FD92B03E}" type="pres">
      <dgm:prSet presAssocID="{80B34187-59CA-4582-841C-140DBC926D82}" presName="hierChild2" presStyleCnt="0"/>
      <dgm:spPr/>
    </dgm:pt>
    <dgm:pt modelId="{1B53D796-5B6F-4891-B444-EEDB10E344A4}" type="pres">
      <dgm:prSet presAssocID="{EF17E34E-58AE-47C6-96B1-9359A124D030}" presName="Name37" presStyleLbl="parChTrans1D2" presStyleIdx="0" presStyleCnt="3"/>
      <dgm:spPr/>
    </dgm:pt>
    <dgm:pt modelId="{7C063E79-193D-4AE3-91BD-4EEE1B5DAD03}" type="pres">
      <dgm:prSet presAssocID="{253CB6D3-E531-42AB-959D-7CBD3E7B7C73}" presName="hierRoot2" presStyleCnt="0">
        <dgm:presLayoutVars>
          <dgm:hierBranch val="init"/>
        </dgm:presLayoutVars>
      </dgm:prSet>
      <dgm:spPr/>
    </dgm:pt>
    <dgm:pt modelId="{CEED8135-92B6-4EFA-88F8-136420695AB3}" type="pres">
      <dgm:prSet presAssocID="{253CB6D3-E531-42AB-959D-7CBD3E7B7C73}" presName="rootComposite" presStyleCnt="0"/>
      <dgm:spPr/>
    </dgm:pt>
    <dgm:pt modelId="{8F9A224A-4C20-4787-B011-222937262CB8}" type="pres">
      <dgm:prSet presAssocID="{253CB6D3-E531-42AB-959D-7CBD3E7B7C73}" presName="rootText" presStyleLbl="node2" presStyleIdx="0" presStyleCnt="3" custScaleX="129282" custScaleY="113926">
        <dgm:presLayoutVars>
          <dgm:chPref val="3"/>
        </dgm:presLayoutVars>
      </dgm:prSet>
      <dgm:spPr/>
    </dgm:pt>
    <dgm:pt modelId="{F14A16A2-0081-44C7-8CF8-96BABB9C1842}" type="pres">
      <dgm:prSet presAssocID="{253CB6D3-E531-42AB-959D-7CBD3E7B7C73}" presName="rootConnector" presStyleLbl="node2" presStyleIdx="0" presStyleCnt="3"/>
      <dgm:spPr/>
    </dgm:pt>
    <dgm:pt modelId="{B68E807C-E0B7-43FD-99D9-6214CDE11D43}" type="pres">
      <dgm:prSet presAssocID="{253CB6D3-E531-42AB-959D-7CBD3E7B7C73}" presName="hierChild4" presStyleCnt="0"/>
      <dgm:spPr/>
    </dgm:pt>
    <dgm:pt modelId="{FD240A53-CD43-4D4B-9E7C-2CAC0C7F9A4D}" type="pres">
      <dgm:prSet presAssocID="{3DAB9928-4B2F-4316-A244-6BA39411E252}" presName="Name37" presStyleLbl="parChTrans1D3" presStyleIdx="0" presStyleCnt="5"/>
      <dgm:spPr/>
    </dgm:pt>
    <dgm:pt modelId="{5F7D6BE1-559F-4BD5-B205-9ADD9596DFB1}" type="pres">
      <dgm:prSet presAssocID="{F83B613D-AA5B-439A-9B78-38ADA690EE81}" presName="hierRoot2" presStyleCnt="0">
        <dgm:presLayoutVars>
          <dgm:hierBranch val="init"/>
        </dgm:presLayoutVars>
      </dgm:prSet>
      <dgm:spPr/>
    </dgm:pt>
    <dgm:pt modelId="{3A5FA18C-2D5C-402F-A018-900C15B5F359}" type="pres">
      <dgm:prSet presAssocID="{F83B613D-AA5B-439A-9B78-38ADA690EE81}" presName="rootComposite" presStyleCnt="0"/>
      <dgm:spPr/>
    </dgm:pt>
    <dgm:pt modelId="{C6AD6DC2-0FDE-46E8-AE41-5A49868BA898}" type="pres">
      <dgm:prSet presAssocID="{F83B613D-AA5B-439A-9B78-38ADA690EE81}" presName="rootText" presStyleLbl="node3" presStyleIdx="0" presStyleCnt="5" custScaleX="111236" custScaleY="119407">
        <dgm:presLayoutVars>
          <dgm:chPref val="3"/>
        </dgm:presLayoutVars>
      </dgm:prSet>
      <dgm:spPr/>
    </dgm:pt>
    <dgm:pt modelId="{E75FB171-C9BD-426E-8B60-3156E616F0CD}" type="pres">
      <dgm:prSet presAssocID="{F83B613D-AA5B-439A-9B78-38ADA690EE81}" presName="rootConnector" presStyleLbl="node3" presStyleIdx="0" presStyleCnt="5"/>
      <dgm:spPr/>
    </dgm:pt>
    <dgm:pt modelId="{602943EE-0023-4ADA-9A44-228B5C40E4F1}" type="pres">
      <dgm:prSet presAssocID="{F83B613D-AA5B-439A-9B78-38ADA690EE81}" presName="hierChild4" presStyleCnt="0"/>
      <dgm:spPr/>
    </dgm:pt>
    <dgm:pt modelId="{480269F8-1A1E-43F3-B4B2-0CA03805A5B8}" type="pres">
      <dgm:prSet presAssocID="{F83B613D-AA5B-439A-9B78-38ADA690EE81}" presName="hierChild5" presStyleCnt="0"/>
      <dgm:spPr/>
    </dgm:pt>
    <dgm:pt modelId="{F92AA9F9-A782-4455-9C1B-3F31EF93973E}" type="pres">
      <dgm:prSet presAssocID="{B9061C67-78D6-409E-8B43-3CEA5DF5DF37}" presName="Name37" presStyleLbl="parChTrans1D3" presStyleIdx="1" presStyleCnt="5"/>
      <dgm:spPr/>
    </dgm:pt>
    <dgm:pt modelId="{F0508608-B6E6-421F-B282-161B60D24AE8}" type="pres">
      <dgm:prSet presAssocID="{74E796ED-31C4-4618-9190-84C070785D6B}" presName="hierRoot2" presStyleCnt="0">
        <dgm:presLayoutVars>
          <dgm:hierBranch val="init"/>
        </dgm:presLayoutVars>
      </dgm:prSet>
      <dgm:spPr/>
    </dgm:pt>
    <dgm:pt modelId="{EC07388D-A424-443C-906E-5F710A5E58FD}" type="pres">
      <dgm:prSet presAssocID="{74E796ED-31C4-4618-9190-84C070785D6B}" presName="rootComposite" presStyleCnt="0"/>
      <dgm:spPr/>
    </dgm:pt>
    <dgm:pt modelId="{60D2092A-B41F-423E-995C-AD20E9BA177A}" type="pres">
      <dgm:prSet presAssocID="{74E796ED-31C4-4618-9190-84C070785D6B}" presName="rootText" presStyleLbl="node3" presStyleIdx="1" presStyleCnt="5">
        <dgm:presLayoutVars>
          <dgm:chPref val="3"/>
        </dgm:presLayoutVars>
      </dgm:prSet>
      <dgm:spPr/>
    </dgm:pt>
    <dgm:pt modelId="{766D7BE3-9F68-4E7A-A610-9C3E77ED0BBC}" type="pres">
      <dgm:prSet presAssocID="{74E796ED-31C4-4618-9190-84C070785D6B}" presName="rootConnector" presStyleLbl="node3" presStyleIdx="1" presStyleCnt="5"/>
      <dgm:spPr/>
    </dgm:pt>
    <dgm:pt modelId="{087B683B-E477-44FF-BAD4-B117C4722BBF}" type="pres">
      <dgm:prSet presAssocID="{74E796ED-31C4-4618-9190-84C070785D6B}" presName="hierChild4" presStyleCnt="0"/>
      <dgm:spPr/>
    </dgm:pt>
    <dgm:pt modelId="{FE5FE603-F0AF-40A8-BBE3-7AE887EE0BB3}" type="pres">
      <dgm:prSet presAssocID="{74E796ED-31C4-4618-9190-84C070785D6B}" presName="hierChild5" presStyleCnt="0"/>
      <dgm:spPr/>
    </dgm:pt>
    <dgm:pt modelId="{CBEE1951-108C-45F0-B545-9342C284E861}" type="pres">
      <dgm:prSet presAssocID="{253CB6D3-E531-42AB-959D-7CBD3E7B7C73}" presName="hierChild5" presStyleCnt="0"/>
      <dgm:spPr/>
    </dgm:pt>
    <dgm:pt modelId="{D13D876C-1530-4F32-B228-5392EE712585}" type="pres">
      <dgm:prSet presAssocID="{5B444DAA-0C00-4497-A4BE-E1F1FB687878}" presName="Name37" presStyleLbl="parChTrans1D2" presStyleIdx="1" presStyleCnt="3"/>
      <dgm:spPr/>
    </dgm:pt>
    <dgm:pt modelId="{DD71C265-5B98-49CD-9024-EFE6820D420E}" type="pres">
      <dgm:prSet presAssocID="{8570F77C-60FF-4188-912A-3285FD15B63E}" presName="hierRoot2" presStyleCnt="0">
        <dgm:presLayoutVars>
          <dgm:hierBranch val="init"/>
        </dgm:presLayoutVars>
      </dgm:prSet>
      <dgm:spPr/>
    </dgm:pt>
    <dgm:pt modelId="{8E17DA1E-325C-4FD2-8EF1-746379BAE134}" type="pres">
      <dgm:prSet presAssocID="{8570F77C-60FF-4188-912A-3285FD15B63E}" presName="rootComposite" presStyleCnt="0"/>
      <dgm:spPr/>
    </dgm:pt>
    <dgm:pt modelId="{5E8CA173-1C98-4450-98B0-B2CBAB24818E}" type="pres">
      <dgm:prSet presAssocID="{8570F77C-60FF-4188-912A-3285FD15B63E}" presName="rootText" presStyleLbl="node2" presStyleIdx="1" presStyleCnt="3" custScaleX="129282" custScaleY="113926">
        <dgm:presLayoutVars>
          <dgm:chPref val="3"/>
        </dgm:presLayoutVars>
      </dgm:prSet>
      <dgm:spPr/>
    </dgm:pt>
    <dgm:pt modelId="{07C3B63B-12BC-477C-9CFA-51179B40F97D}" type="pres">
      <dgm:prSet presAssocID="{8570F77C-60FF-4188-912A-3285FD15B63E}" presName="rootConnector" presStyleLbl="node2" presStyleIdx="1" presStyleCnt="3"/>
      <dgm:spPr/>
    </dgm:pt>
    <dgm:pt modelId="{BC63A425-68EF-457B-863C-E227EF8460F7}" type="pres">
      <dgm:prSet presAssocID="{8570F77C-60FF-4188-912A-3285FD15B63E}" presName="hierChild4" presStyleCnt="0"/>
      <dgm:spPr/>
    </dgm:pt>
    <dgm:pt modelId="{6FBF3280-5FBD-41CF-906F-F72DF2A1C71B}" type="pres">
      <dgm:prSet presAssocID="{9C25794F-D697-4822-803B-4708EBDDFB5D}" presName="Name37" presStyleLbl="parChTrans1D3" presStyleIdx="2" presStyleCnt="5"/>
      <dgm:spPr/>
    </dgm:pt>
    <dgm:pt modelId="{5394F678-71A9-44C8-A309-28EE0B977CFA}" type="pres">
      <dgm:prSet presAssocID="{F9CA5E5A-9361-41A9-8271-3CF9A2DE1DF1}" presName="hierRoot2" presStyleCnt="0">
        <dgm:presLayoutVars>
          <dgm:hierBranch val="init"/>
        </dgm:presLayoutVars>
      </dgm:prSet>
      <dgm:spPr/>
    </dgm:pt>
    <dgm:pt modelId="{AF8E13CD-A10A-4C05-96DA-38DDE526DAED}" type="pres">
      <dgm:prSet presAssocID="{F9CA5E5A-9361-41A9-8271-3CF9A2DE1DF1}" presName="rootComposite" presStyleCnt="0"/>
      <dgm:spPr/>
    </dgm:pt>
    <dgm:pt modelId="{80FF5B83-A327-45C0-8BB6-D153B7D33787}" type="pres">
      <dgm:prSet presAssocID="{F9CA5E5A-9361-41A9-8271-3CF9A2DE1DF1}" presName="rootText" presStyleLbl="node3" presStyleIdx="2" presStyleCnt="5" custScaleX="115232" custScaleY="119407">
        <dgm:presLayoutVars>
          <dgm:chPref val="3"/>
        </dgm:presLayoutVars>
      </dgm:prSet>
      <dgm:spPr/>
    </dgm:pt>
    <dgm:pt modelId="{8F72D86F-C620-4A87-A2E0-1C6062E5DCBA}" type="pres">
      <dgm:prSet presAssocID="{F9CA5E5A-9361-41A9-8271-3CF9A2DE1DF1}" presName="rootConnector" presStyleLbl="node3" presStyleIdx="2" presStyleCnt="5"/>
      <dgm:spPr/>
    </dgm:pt>
    <dgm:pt modelId="{5F429D9A-9427-49AE-BBC7-13592915D6FF}" type="pres">
      <dgm:prSet presAssocID="{F9CA5E5A-9361-41A9-8271-3CF9A2DE1DF1}" presName="hierChild4" presStyleCnt="0"/>
      <dgm:spPr/>
    </dgm:pt>
    <dgm:pt modelId="{C1513B79-44B6-499C-84B0-ABB8C5EACCD9}" type="pres">
      <dgm:prSet presAssocID="{F9CA5E5A-9361-41A9-8271-3CF9A2DE1DF1}" presName="hierChild5" presStyleCnt="0"/>
      <dgm:spPr/>
    </dgm:pt>
    <dgm:pt modelId="{2E3089F4-DA57-42B8-A251-24FFD72FA910}" type="pres">
      <dgm:prSet presAssocID="{8570F77C-60FF-4188-912A-3285FD15B63E}" presName="hierChild5" presStyleCnt="0"/>
      <dgm:spPr/>
    </dgm:pt>
    <dgm:pt modelId="{84DCE2C2-7695-4548-957C-E4783B438093}" type="pres">
      <dgm:prSet presAssocID="{9F4A28E9-9A7F-4032-A45A-01E6619FA1F6}" presName="Name37" presStyleLbl="parChTrans1D2" presStyleIdx="2" presStyleCnt="3"/>
      <dgm:spPr/>
    </dgm:pt>
    <dgm:pt modelId="{3FF49135-61C6-4F18-AD5C-4C83D94F82DF}" type="pres">
      <dgm:prSet presAssocID="{DF143F8C-3579-42C2-8D8B-A027965C0073}" presName="hierRoot2" presStyleCnt="0">
        <dgm:presLayoutVars>
          <dgm:hierBranch val="init"/>
        </dgm:presLayoutVars>
      </dgm:prSet>
      <dgm:spPr/>
    </dgm:pt>
    <dgm:pt modelId="{BC3C22AD-2209-4DB1-BB6C-97D94B005A12}" type="pres">
      <dgm:prSet presAssocID="{DF143F8C-3579-42C2-8D8B-A027965C0073}" presName="rootComposite" presStyleCnt="0"/>
      <dgm:spPr/>
    </dgm:pt>
    <dgm:pt modelId="{12C54B6E-3D3A-4ED2-A0BF-1E275DF7FFD7}" type="pres">
      <dgm:prSet presAssocID="{DF143F8C-3579-42C2-8D8B-A027965C0073}" presName="rootText" presStyleLbl="node2" presStyleIdx="2" presStyleCnt="3" custScaleX="140583" custScaleY="113926">
        <dgm:presLayoutVars>
          <dgm:chPref val="3"/>
        </dgm:presLayoutVars>
      </dgm:prSet>
      <dgm:spPr/>
    </dgm:pt>
    <dgm:pt modelId="{484459AB-6DB4-495F-AB72-F81C32735E03}" type="pres">
      <dgm:prSet presAssocID="{DF143F8C-3579-42C2-8D8B-A027965C0073}" presName="rootConnector" presStyleLbl="node2" presStyleIdx="2" presStyleCnt="3"/>
      <dgm:spPr/>
    </dgm:pt>
    <dgm:pt modelId="{77FCBB8D-6AF2-4BDE-850F-0E94CD1C0F5C}" type="pres">
      <dgm:prSet presAssocID="{DF143F8C-3579-42C2-8D8B-A027965C0073}" presName="hierChild4" presStyleCnt="0"/>
      <dgm:spPr/>
    </dgm:pt>
    <dgm:pt modelId="{56688DAA-2F46-462E-AB01-BE91A6B96389}" type="pres">
      <dgm:prSet presAssocID="{7E364D22-6D45-490B-A91F-3FA95D4756C0}" presName="Name37" presStyleLbl="parChTrans1D3" presStyleIdx="3" presStyleCnt="5"/>
      <dgm:spPr/>
    </dgm:pt>
    <dgm:pt modelId="{9E69ABE6-4279-4F8F-AFFE-C9AC3862684B}" type="pres">
      <dgm:prSet presAssocID="{6C8FDFB0-9099-4A87-AA28-F22E95F4465C}" presName="hierRoot2" presStyleCnt="0">
        <dgm:presLayoutVars>
          <dgm:hierBranch val="init"/>
        </dgm:presLayoutVars>
      </dgm:prSet>
      <dgm:spPr/>
    </dgm:pt>
    <dgm:pt modelId="{3FDCFBDF-2807-41C3-8351-36D3BD14E366}" type="pres">
      <dgm:prSet presAssocID="{6C8FDFB0-9099-4A87-AA28-F22E95F4465C}" presName="rootComposite" presStyleCnt="0"/>
      <dgm:spPr/>
    </dgm:pt>
    <dgm:pt modelId="{7E1DA9D4-397F-43F0-8C2E-0F5D4C088AE1}" type="pres">
      <dgm:prSet presAssocID="{6C8FDFB0-9099-4A87-AA28-F22E95F4465C}" presName="rootText" presStyleLbl="node3" presStyleIdx="3" presStyleCnt="5" custScaleX="111236" custScaleY="285997">
        <dgm:presLayoutVars>
          <dgm:chPref val="3"/>
        </dgm:presLayoutVars>
      </dgm:prSet>
      <dgm:spPr/>
    </dgm:pt>
    <dgm:pt modelId="{29DD6B96-97EF-412C-B2A9-15CA2846C2F2}" type="pres">
      <dgm:prSet presAssocID="{6C8FDFB0-9099-4A87-AA28-F22E95F4465C}" presName="rootConnector" presStyleLbl="node3" presStyleIdx="3" presStyleCnt="5"/>
      <dgm:spPr/>
    </dgm:pt>
    <dgm:pt modelId="{23E1B845-25CB-450B-BEE8-31221E2BAAFA}" type="pres">
      <dgm:prSet presAssocID="{6C8FDFB0-9099-4A87-AA28-F22E95F4465C}" presName="hierChild4" presStyleCnt="0"/>
      <dgm:spPr/>
    </dgm:pt>
    <dgm:pt modelId="{4728C16B-37AF-498B-9208-CBB8016BF5E6}" type="pres">
      <dgm:prSet presAssocID="{6C8FDFB0-9099-4A87-AA28-F22E95F4465C}" presName="hierChild5" presStyleCnt="0"/>
      <dgm:spPr/>
    </dgm:pt>
    <dgm:pt modelId="{6A9C52F4-010B-4A0A-91D0-E0D035A498EE}" type="pres">
      <dgm:prSet presAssocID="{D8C544F0-1DB5-41AC-B8A1-E1F57AD99C2B}" presName="Name37" presStyleLbl="parChTrans1D3" presStyleIdx="4" presStyleCnt="5"/>
      <dgm:spPr/>
    </dgm:pt>
    <dgm:pt modelId="{BC57EF77-56F2-4750-8337-DACC15D638F5}" type="pres">
      <dgm:prSet presAssocID="{00EA7737-7475-4B07-A8A9-07BBFD7CEFAF}" presName="hierRoot2" presStyleCnt="0">
        <dgm:presLayoutVars>
          <dgm:hierBranch val="init"/>
        </dgm:presLayoutVars>
      </dgm:prSet>
      <dgm:spPr/>
    </dgm:pt>
    <dgm:pt modelId="{B9673948-B97C-41B5-B13C-F9F091B5A745}" type="pres">
      <dgm:prSet presAssocID="{00EA7737-7475-4B07-A8A9-07BBFD7CEFAF}" presName="rootComposite" presStyleCnt="0"/>
      <dgm:spPr/>
    </dgm:pt>
    <dgm:pt modelId="{4978DB0B-A17A-4FBF-92FF-FBFB78B1012E}" type="pres">
      <dgm:prSet presAssocID="{00EA7737-7475-4B07-A8A9-07BBFD7CEFAF}" presName="rootText" presStyleLbl="node3" presStyleIdx="4" presStyleCnt="5" custScaleX="114683" custScaleY="100657">
        <dgm:presLayoutVars>
          <dgm:chPref val="3"/>
        </dgm:presLayoutVars>
      </dgm:prSet>
      <dgm:spPr/>
    </dgm:pt>
    <dgm:pt modelId="{6E657BDF-7A4E-4B06-A7EF-9B910765A6A1}" type="pres">
      <dgm:prSet presAssocID="{00EA7737-7475-4B07-A8A9-07BBFD7CEFAF}" presName="rootConnector" presStyleLbl="node3" presStyleIdx="4" presStyleCnt="5"/>
      <dgm:spPr/>
    </dgm:pt>
    <dgm:pt modelId="{C4C8AE14-2359-4908-8368-87A884BA2119}" type="pres">
      <dgm:prSet presAssocID="{00EA7737-7475-4B07-A8A9-07BBFD7CEFAF}" presName="hierChild4" presStyleCnt="0"/>
      <dgm:spPr/>
    </dgm:pt>
    <dgm:pt modelId="{FC061D35-0DD9-4EA9-926A-3679552278FD}" type="pres">
      <dgm:prSet presAssocID="{00EA7737-7475-4B07-A8A9-07BBFD7CEFAF}" presName="hierChild5" presStyleCnt="0"/>
      <dgm:spPr/>
    </dgm:pt>
    <dgm:pt modelId="{2AD58B72-3AD0-42EE-A836-14025204A865}" type="pres">
      <dgm:prSet presAssocID="{DF143F8C-3579-42C2-8D8B-A027965C0073}" presName="hierChild5" presStyleCnt="0"/>
      <dgm:spPr/>
    </dgm:pt>
    <dgm:pt modelId="{01A84974-3A96-4F5D-BE99-159D14C3F633}" type="pres">
      <dgm:prSet presAssocID="{80B34187-59CA-4582-841C-140DBC926D82}" presName="hierChild3" presStyleCnt="0"/>
      <dgm:spPr/>
    </dgm:pt>
  </dgm:ptLst>
  <dgm:cxnLst>
    <dgm:cxn modelId="{55669406-DD5D-410D-9F89-BFF4462FA0E7}" type="presOf" srcId="{00EA7737-7475-4B07-A8A9-07BBFD7CEFAF}" destId="{6E657BDF-7A4E-4B06-A7EF-9B910765A6A1}" srcOrd="1" destOrd="0" presId="urn:microsoft.com/office/officeart/2005/8/layout/orgChart1"/>
    <dgm:cxn modelId="{7304A20B-2378-4A89-A399-D42F2F42C0EE}" type="presOf" srcId="{3DAB9928-4B2F-4316-A244-6BA39411E252}" destId="{FD240A53-CD43-4D4B-9E7C-2CAC0C7F9A4D}" srcOrd="0" destOrd="0" presId="urn:microsoft.com/office/officeart/2005/8/layout/orgChart1"/>
    <dgm:cxn modelId="{E7E2D50D-7695-43F4-90DA-075CF12E82F7}" srcId="{253CB6D3-E531-42AB-959D-7CBD3E7B7C73}" destId="{F83B613D-AA5B-439A-9B78-38ADA690EE81}" srcOrd="0" destOrd="0" parTransId="{3DAB9928-4B2F-4316-A244-6BA39411E252}" sibTransId="{A1713C91-3B52-4DC3-AFA8-1DEC616CA72C}"/>
    <dgm:cxn modelId="{5CD7890E-51FE-4E02-9ED3-D5B0BE903E23}" type="presOf" srcId="{5B444DAA-0C00-4497-A4BE-E1F1FB687878}" destId="{D13D876C-1530-4F32-B228-5392EE712585}" srcOrd="0" destOrd="0" presId="urn:microsoft.com/office/officeart/2005/8/layout/orgChart1"/>
    <dgm:cxn modelId="{F2805016-9245-45D3-8598-F3169E9F58C9}" type="presOf" srcId="{8570F77C-60FF-4188-912A-3285FD15B63E}" destId="{5E8CA173-1C98-4450-98B0-B2CBAB24818E}" srcOrd="0" destOrd="0" presId="urn:microsoft.com/office/officeart/2005/8/layout/orgChart1"/>
    <dgm:cxn modelId="{DBD88C1B-2189-43E1-AAFE-256B1241BAED}" type="presOf" srcId="{F83B613D-AA5B-439A-9B78-38ADA690EE81}" destId="{C6AD6DC2-0FDE-46E8-AE41-5A49868BA898}" srcOrd="0" destOrd="0" presId="urn:microsoft.com/office/officeart/2005/8/layout/orgChart1"/>
    <dgm:cxn modelId="{E1C93128-D3D7-47E2-BC0A-0FF956761F54}" srcId="{DF143F8C-3579-42C2-8D8B-A027965C0073}" destId="{6C8FDFB0-9099-4A87-AA28-F22E95F4465C}" srcOrd="0" destOrd="0" parTransId="{7E364D22-6D45-490B-A91F-3FA95D4756C0}" sibTransId="{47409639-7B16-44AE-9DF2-D3B101951F15}"/>
    <dgm:cxn modelId="{8A83262C-5925-4C5E-A178-DE0704CAB45C}" type="presOf" srcId="{6C8FDFB0-9099-4A87-AA28-F22E95F4465C}" destId="{7E1DA9D4-397F-43F0-8C2E-0F5D4C088AE1}" srcOrd="0" destOrd="0" presId="urn:microsoft.com/office/officeart/2005/8/layout/orgChart1"/>
    <dgm:cxn modelId="{D8F4BA31-4ED6-4954-A05E-2BF59EB619FB}" type="presOf" srcId="{D8C544F0-1DB5-41AC-B8A1-E1F57AD99C2B}" destId="{6A9C52F4-010B-4A0A-91D0-E0D035A498EE}" srcOrd="0" destOrd="0" presId="urn:microsoft.com/office/officeart/2005/8/layout/orgChart1"/>
    <dgm:cxn modelId="{4BF2AD37-230E-4245-BB32-1C9E578ECA71}" type="presOf" srcId="{253CB6D3-E531-42AB-959D-7CBD3E7B7C73}" destId="{F14A16A2-0081-44C7-8CF8-96BABB9C1842}" srcOrd="1" destOrd="0" presId="urn:microsoft.com/office/officeart/2005/8/layout/orgChart1"/>
    <dgm:cxn modelId="{F91A943A-658E-48E5-9FCB-F9497A2D7B22}" srcId="{8570F77C-60FF-4188-912A-3285FD15B63E}" destId="{F9CA5E5A-9361-41A9-8271-3CF9A2DE1DF1}" srcOrd="0" destOrd="0" parTransId="{9C25794F-D697-4822-803B-4708EBDDFB5D}" sibTransId="{0DADBA0F-3479-4C23-BCEA-D7E7D15E1213}"/>
    <dgm:cxn modelId="{0756A067-1842-4ECC-9F5B-6326C75BF7AA}" type="presOf" srcId="{74E796ED-31C4-4618-9190-84C070785D6B}" destId="{60D2092A-B41F-423E-995C-AD20E9BA177A}" srcOrd="0" destOrd="0" presId="urn:microsoft.com/office/officeart/2005/8/layout/orgChart1"/>
    <dgm:cxn modelId="{37154071-6CDE-4BF3-AC45-B18F9444FAF7}" type="presOf" srcId="{F9CA5E5A-9361-41A9-8271-3CF9A2DE1DF1}" destId="{8F72D86F-C620-4A87-A2E0-1C6062E5DCBA}" srcOrd="1" destOrd="0" presId="urn:microsoft.com/office/officeart/2005/8/layout/orgChart1"/>
    <dgm:cxn modelId="{3E193E53-1130-4245-B9CD-0FABCA5B749E}" type="presOf" srcId="{B9061C67-78D6-409E-8B43-3CEA5DF5DF37}" destId="{F92AA9F9-A782-4455-9C1B-3F31EF93973E}" srcOrd="0" destOrd="0" presId="urn:microsoft.com/office/officeart/2005/8/layout/orgChart1"/>
    <dgm:cxn modelId="{ADA9EA75-25B7-464B-94EB-ABEE110793A4}" srcId="{DF143F8C-3579-42C2-8D8B-A027965C0073}" destId="{00EA7737-7475-4B07-A8A9-07BBFD7CEFAF}" srcOrd="1" destOrd="0" parTransId="{D8C544F0-1DB5-41AC-B8A1-E1F57AD99C2B}" sibTransId="{C1AF7FE2-EA6E-4546-BB07-E24CEB8877A4}"/>
    <dgm:cxn modelId="{163E0A76-D6F2-424C-884E-75F9558644D6}" type="presOf" srcId="{253CB6D3-E531-42AB-959D-7CBD3E7B7C73}" destId="{8F9A224A-4C20-4787-B011-222937262CB8}" srcOrd="0" destOrd="0" presId="urn:microsoft.com/office/officeart/2005/8/layout/orgChart1"/>
    <dgm:cxn modelId="{A8B76D76-FF7F-42C8-B1BD-B563F720CB8B}" type="presOf" srcId="{8570F77C-60FF-4188-912A-3285FD15B63E}" destId="{07C3B63B-12BC-477C-9CFA-51179B40F97D}" srcOrd="1" destOrd="0" presId="urn:microsoft.com/office/officeart/2005/8/layout/orgChart1"/>
    <dgm:cxn modelId="{158D2077-1942-4028-AF7D-F64F943A4128}" type="presOf" srcId="{7E364D22-6D45-490B-A91F-3FA95D4756C0}" destId="{56688DAA-2F46-462E-AB01-BE91A6B96389}" srcOrd="0" destOrd="0" presId="urn:microsoft.com/office/officeart/2005/8/layout/orgChart1"/>
    <dgm:cxn modelId="{E64D5C58-6584-460D-8149-62F5F8997088}" type="presOf" srcId="{C20BB533-60F0-4134-89DD-3E98322D1EED}" destId="{BEF45288-F1B2-4215-84FA-A226F918C714}" srcOrd="0" destOrd="0" presId="urn:microsoft.com/office/officeart/2005/8/layout/orgChart1"/>
    <dgm:cxn modelId="{019DC458-E816-4B69-97DC-A254A37108C8}" type="presOf" srcId="{80B34187-59CA-4582-841C-140DBC926D82}" destId="{193C6FF3-D435-4946-B052-8A02E8D19985}" srcOrd="1" destOrd="0" presId="urn:microsoft.com/office/officeart/2005/8/layout/orgChart1"/>
    <dgm:cxn modelId="{334F2895-8FB6-44C3-846B-D9AA7318EE0A}" type="presOf" srcId="{74E796ED-31C4-4618-9190-84C070785D6B}" destId="{766D7BE3-9F68-4E7A-A610-9C3E77ED0BBC}" srcOrd="1" destOrd="0" presId="urn:microsoft.com/office/officeart/2005/8/layout/orgChart1"/>
    <dgm:cxn modelId="{14E6B198-C376-44C5-BC5F-7B0CCF3F2BAD}" type="presOf" srcId="{F9CA5E5A-9361-41A9-8271-3CF9A2DE1DF1}" destId="{80FF5B83-A327-45C0-8BB6-D153B7D33787}" srcOrd="0" destOrd="0" presId="urn:microsoft.com/office/officeart/2005/8/layout/orgChart1"/>
    <dgm:cxn modelId="{4E5C2799-D80D-4B28-828D-6911A9427696}" srcId="{80B34187-59CA-4582-841C-140DBC926D82}" destId="{DF143F8C-3579-42C2-8D8B-A027965C0073}" srcOrd="2" destOrd="0" parTransId="{9F4A28E9-9A7F-4032-A45A-01E6619FA1F6}" sibTransId="{D3A9C264-EACA-43DD-B10E-1D12EC4DA49A}"/>
    <dgm:cxn modelId="{D4F69499-F2BB-4310-A308-0510FD45902B}" srcId="{253CB6D3-E531-42AB-959D-7CBD3E7B7C73}" destId="{74E796ED-31C4-4618-9190-84C070785D6B}" srcOrd="1" destOrd="0" parTransId="{B9061C67-78D6-409E-8B43-3CEA5DF5DF37}" sibTransId="{47413519-1055-4C69-AAD6-CFFA9CB3A173}"/>
    <dgm:cxn modelId="{A28D0AA8-0C06-42EA-9911-5FF8C583EAEE}" type="presOf" srcId="{DF143F8C-3579-42C2-8D8B-A027965C0073}" destId="{12C54B6E-3D3A-4ED2-A0BF-1E275DF7FFD7}" srcOrd="0" destOrd="0" presId="urn:microsoft.com/office/officeart/2005/8/layout/orgChart1"/>
    <dgm:cxn modelId="{857676AD-01D3-4384-9ACF-EAE370C66539}" type="presOf" srcId="{80B34187-59CA-4582-841C-140DBC926D82}" destId="{82917481-558F-4A91-8ABD-ADD7EABCA0E9}" srcOrd="0" destOrd="0" presId="urn:microsoft.com/office/officeart/2005/8/layout/orgChart1"/>
    <dgm:cxn modelId="{3569ECB3-D6C5-4B73-B060-F75C971625C6}" type="presOf" srcId="{F83B613D-AA5B-439A-9B78-38ADA690EE81}" destId="{E75FB171-C9BD-426E-8B60-3156E616F0CD}" srcOrd="1" destOrd="0" presId="urn:microsoft.com/office/officeart/2005/8/layout/orgChart1"/>
    <dgm:cxn modelId="{89303EB9-6CB2-49E9-BFB4-23AEEDD50AA4}" type="presOf" srcId="{6C8FDFB0-9099-4A87-AA28-F22E95F4465C}" destId="{29DD6B96-97EF-412C-B2A9-15CA2846C2F2}" srcOrd="1" destOrd="0" presId="urn:microsoft.com/office/officeart/2005/8/layout/orgChart1"/>
    <dgm:cxn modelId="{F02300BF-46BB-4AB9-99B5-90AD580BB4BC}" type="presOf" srcId="{DF143F8C-3579-42C2-8D8B-A027965C0073}" destId="{484459AB-6DB4-495F-AB72-F81C32735E03}" srcOrd="1" destOrd="0" presId="urn:microsoft.com/office/officeart/2005/8/layout/orgChart1"/>
    <dgm:cxn modelId="{B9AF78D2-F459-4C74-8A97-FAAC31F9934D}" type="presOf" srcId="{00EA7737-7475-4B07-A8A9-07BBFD7CEFAF}" destId="{4978DB0B-A17A-4FBF-92FF-FBFB78B1012E}" srcOrd="0" destOrd="0" presId="urn:microsoft.com/office/officeart/2005/8/layout/orgChart1"/>
    <dgm:cxn modelId="{9CEA73D4-FFF0-4CC7-8F36-A243DC3FF855}" type="presOf" srcId="{9C25794F-D697-4822-803B-4708EBDDFB5D}" destId="{6FBF3280-5FBD-41CF-906F-F72DF2A1C71B}" srcOrd="0" destOrd="0" presId="urn:microsoft.com/office/officeart/2005/8/layout/orgChart1"/>
    <dgm:cxn modelId="{CB8D4ADF-3C5B-48B5-88C2-818F21AA16FB}" srcId="{80B34187-59CA-4582-841C-140DBC926D82}" destId="{8570F77C-60FF-4188-912A-3285FD15B63E}" srcOrd="1" destOrd="0" parTransId="{5B444DAA-0C00-4497-A4BE-E1F1FB687878}" sibTransId="{589E11FA-7F78-4718-B0CB-1E967CEA3D9B}"/>
    <dgm:cxn modelId="{3C8553E3-54CC-46A6-BA1E-F5880222B200}" type="presOf" srcId="{9F4A28E9-9A7F-4032-A45A-01E6619FA1F6}" destId="{84DCE2C2-7695-4548-957C-E4783B438093}" srcOrd="0" destOrd="0" presId="urn:microsoft.com/office/officeart/2005/8/layout/orgChart1"/>
    <dgm:cxn modelId="{584DE7E7-9D9D-4FA7-9FF8-C3F93755F25C}" srcId="{C20BB533-60F0-4134-89DD-3E98322D1EED}" destId="{80B34187-59CA-4582-841C-140DBC926D82}" srcOrd="0" destOrd="0" parTransId="{E4E52A10-9B93-4AF0-A7B5-813902CF8090}" sibTransId="{5D7D2196-44C8-4D54-B32E-D7B6EA1DAA8F}"/>
    <dgm:cxn modelId="{6573E1E9-D2E8-419E-8CDB-4226FAAC4AE1}" type="presOf" srcId="{EF17E34E-58AE-47C6-96B1-9359A124D030}" destId="{1B53D796-5B6F-4891-B444-EEDB10E344A4}" srcOrd="0" destOrd="0" presId="urn:microsoft.com/office/officeart/2005/8/layout/orgChart1"/>
    <dgm:cxn modelId="{9ADB55F9-937B-4FBF-A880-4FCBA32A707A}" srcId="{80B34187-59CA-4582-841C-140DBC926D82}" destId="{253CB6D3-E531-42AB-959D-7CBD3E7B7C73}" srcOrd="0" destOrd="0" parTransId="{EF17E34E-58AE-47C6-96B1-9359A124D030}" sibTransId="{469271C2-32EC-4D44-8507-E8792D98428B}"/>
    <dgm:cxn modelId="{14809F23-C389-4313-9C17-8943AFBB4FEC}" type="presParOf" srcId="{BEF45288-F1B2-4215-84FA-A226F918C714}" destId="{0FD26F39-EDA9-4AD0-87F8-E175B50D91AC}" srcOrd="0" destOrd="0" presId="urn:microsoft.com/office/officeart/2005/8/layout/orgChart1"/>
    <dgm:cxn modelId="{F8579375-38F3-4D11-B9AE-A1BD3FC72E5A}" type="presParOf" srcId="{0FD26F39-EDA9-4AD0-87F8-E175B50D91AC}" destId="{EC824389-BAC9-433E-BD93-C8337825DEB2}" srcOrd="0" destOrd="0" presId="urn:microsoft.com/office/officeart/2005/8/layout/orgChart1"/>
    <dgm:cxn modelId="{3EDF3734-FE55-4A1D-985C-2F48B3CFEB51}" type="presParOf" srcId="{EC824389-BAC9-433E-BD93-C8337825DEB2}" destId="{82917481-558F-4A91-8ABD-ADD7EABCA0E9}" srcOrd="0" destOrd="0" presId="urn:microsoft.com/office/officeart/2005/8/layout/orgChart1"/>
    <dgm:cxn modelId="{D0DE4ED8-FDE0-4FDC-B104-FE90E91FB6F6}" type="presParOf" srcId="{EC824389-BAC9-433E-BD93-C8337825DEB2}" destId="{193C6FF3-D435-4946-B052-8A02E8D19985}" srcOrd="1" destOrd="0" presId="urn:microsoft.com/office/officeart/2005/8/layout/orgChart1"/>
    <dgm:cxn modelId="{F881E1C9-C4C0-4709-8907-4E30D9DA4CA4}" type="presParOf" srcId="{0FD26F39-EDA9-4AD0-87F8-E175B50D91AC}" destId="{821196F4-85C4-4F0C-98D9-CA82FD92B03E}" srcOrd="1" destOrd="0" presId="urn:microsoft.com/office/officeart/2005/8/layout/orgChart1"/>
    <dgm:cxn modelId="{6B8383D8-736A-4761-A79B-54A09415754C}" type="presParOf" srcId="{821196F4-85C4-4F0C-98D9-CA82FD92B03E}" destId="{1B53D796-5B6F-4891-B444-EEDB10E344A4}" srcOrd="0" destOrd="0" presId="urn:microsoft.com/office/officeart/2005/8/layout/orgChart1"/>
    <dgm:cxn modelId="{D5824AA4-85D3-4ABD-991D-C4ED06E792BC}" type="presParOf" srcId="{821196F4-85C4-4F0C-98D9-CA82FD92B03E}" destId="{7C063E79-193D-4AE3-91BD-4EEE1B5DAD03}" srcOrd="1" destOrd="0" presId="urn:microsoft.com/office/officeart/2005/8/layout/orgChart1"/>
    <dgm:cxn modelId="{8EAE32D1-AD4D-4DD9-95F5-781AF41B9387}" type="presParOf" srcId="{7C063E79-193D-4AE3-91BD-4EEE1B5DAD03}" destId="{CEED8135-92B6-4EFA-88F8-136420695AB3}" srcOrd="0" destOrd="0" presId="urn:microsoft.com/office/officeart/2005/8/layout/orgChart1"/>
    <dgm:cxn modelId="{8167653A-985E-49E8-B1C7-48A3A0241098}" type="presParOf" srcId="{CEED8135-92B6-4EFA-88F8-136420695AB3}" destId="{8F9A224A-4C20-4787-B011-222937262CB8}" srcOrd="0" destOrd="0" presId="urn:microsoft.com/office/officeart/2005/8/layout/orgChart1"/>
    <dgm:cxn modelId="{A8F54824-5E05-41C1-9667-5B9ACE6D44CD}" type="presParOf" srcId="{CEED8135-92B6-4EFA-88F8-136420695AB3}" destId="{F14A16A2-0081-44C7-8CF8-96BABB9C1842}" srcOrd="1" destOrd="0" presId="urn:microsoft.com/office/officeart/2005/8/layout/orgChart1"/>
    <dgm:cxn modelId="{AB186222-9FC4-47B6-87F5-51BA670E0A39}" type="presParOf" srcId="{7C063E79-193D-4AE3-91BD-4EEE1B5DAD03}" destId="{B68E807C-E0B7-43FD-99D9-6214CDE11D43}" srcOrd="1" destOrd="0" presId="urn:microsoft.com/office/officeart/2005/8/layout/orgChart1"/>
    <dgm:cxn modelId="{FCF6E366-8F25-4CBC-AE28-06A5ABD977F9}" type="presParOf" srcId="{B68E807C-E0B7-43FD-99D9-6214CDE11D43}" destId="{FD240A53-CD43-4D4B-9E7C-2CAC0C7F9A4D}" srcOrd="0" destOrd="0" presId="urn:microsoft.com/office/officeart/2005/8/layout/orgChart1"/>
    <dgm:cxn modelId="{5A841D63-5FE0-4EFC-B0E9-CE70338FB1C6}" type="presParOf" srcId="{B68E807C-E0B7-43FD-99D9-6214CDE11D43}" destId="{5F7D6BE1-559F-4BD5-B205-9ADD9596DFB1}" srcOrd="1" destOrd="0" presId="urn:microsoft.com/office/officeart/2005/8/layout/orgChart1"/>
    <dgm:cxn modelId="{4848D6A3-2CBA-42E9-9782-9BB7E1D6DF92}" type="presParOf" srcId="{5F7D6BE1-559F-4BD5-B205-9ADD9596DFB1}" destId="{3A5FA18C-2D5C-402F-A018-900C15B5F359}" srcOrd="0" destOrd="0" presId="urn:microsoft.com/office/officeart/2005/8/layout/orgChart1"/>
    <dgm:cxn modelId="{53D8433F-085E-4544-B418-D87C7E97CDFF}" type="presParOf" srcId="{3A5FA18C-2D5C-402F-A018-900C15B5F359}" destId="{C6AD6DC2-0FDE-46E8-AE41-5A49868BA898}" srcOrd="0" destOrd="0" presId="urn:microsoft.com/office/officeart/2005/8/layout/orgChart1"/>
    <dgm:cxn modelId="{817471B7-757F-496A-B936-2CEF9658EE8E}" type="presParOf" srcId="{3A5FA18C-2D5C-402F-A018-900C15B5F359}" destId="{E75FB171-C9BD-426E-8B60-3156E616F0CD}" srcOrd="1" destOrd="0" presId="urn:microsoft.com/office/officeart/2005/8/layout/orgChart1"/>
    <dgm:cxn modelId="{BAA139D7-958C-44E5-B626-B89570503BE4}" type="presParOf" srcId="{5F7D6BE1-559F-4BD5-B205-9ADD9596DFB1}" destId="{602943EE-0023-4ADA-9A44-228B5C40E4F1}" srcOrd="1" destOrd="0" presId="urn:microsoft.com/office/officeart/2005/8/layout/orgChart1"/>
    <dgm:cxn modelId="{3C0A1CA4-24DD-4166-A6C2-3F2FD4AAECA1}" type="presParOf" srcId="{5F7D6BE1-559F-4BD5-B205-9ADD9596DFB1}" destId="{480269F8-1A1E-43F3-B4B2-0CA03805A5B8}" srcOrd="2" destOrd="0" presId="urn:microsoft.com/office/officeart/2005/8/layout/orgChart1"/>
    <dgm:cxn modelId="{6F32B3F2-219A-4ECE-9FC1-1CB24EEC4DF4}" type="presParOf" srcId="{B68E807C-E0B7-43FD-99D9-6214CDE11D43}" destId="{F92AA9F9-A782-4455-9C1B-3F31EF93973E}" srcOrd="2" destOrd="0" presId="urn:microsoft.com/office/officeart/2005/8/layout/orgChart1"/>
    <dgm:cxn modelId="{218C275C-144C-4BF2-A5D4-984C27F0BA40}" type="presParOf" srcId="{B68E807C-E0B7-43FD-99D9-6214CDE11D43}" destId="{F0508608-B6E6-421F-B282-161B60D24AE8}" srcOrd="3" destOrd="0" presId="urn:microsoft.com/office/officeart/2005/8/layout/orgChart1"/>
    <dgm:cxn modelId="{1D999296-BE25-4F5B-8AE4-82FB63F7F77C}" type="presParOf" srcId="{F0508608-B6E6-421F-B282-161B60D24AE8}" destId="{EC07388D-A424-443C-906E-5F710A5E58FD}" srcOrd="0" destOrd="0" presId="urn:microsoft.com/office/officeart/2005/8/layout/orgChart1"/>
    <dgm:cxn modelId="{FF4BE64E-372C-4846-9595-2B71F843A6C9}" type="presParOf" srcId="{EC07388D-A424-443C-906E-5F710A5E58FD}" destId="{60D2092A-B41F-423E-995C-AD20E9BA177A}" srcOrd="0" destOrd="0" presId="urn:microsoft.com/office/officeart/2005/8/layout/orgChart1"/>
    <dgm:cxn modelId="{83D98AE5-B974-4474-A62B-E3F6086CAF5E}" type="presParOf" srcId="{EC07388D-A424-443C-906E-5F710A5E58FD}" destId="{766D7BE3-9F68-4E7A-A610-9C3E77ED0BBC}" srcOrd="1" destOrd="0" presId="urn:microsoft.com/office/officeart/2005/8/layout/orgChart1"/>
    <dgm:cxn modelId="{9BFA251D-906C-441E-8BA7-5532ECBF5B53}" type="presParOf" srcId="{F0508608-B6E6-421F-B282-161B60D24AE8}" destId="{087B683B-E477-44FF-BAD4-B117C4722BBF}" srcOrd="1" destOrd="0" presId="urn:microsoft.com/office/officeart/2005/8/layout/orgChart1"/>
    <dgm:cxn modelId="{907E2EDC-65AA-40F2-9CD9-BF7765BD3780}" type="presParOf" srcId="{F0508608-B6E6-421F-B282-161B60D24AE8}" destId="{FE5FE603-F0AF-40A8-BBE3-7AE887EE0BB3}" srcOrd="2" destOrd="0" presId="urn:microsoft.com/office/officeart/2005/8/layout/orgChart1"/>
    <dgm:cxn modelId="{691E8887-32E5-4043-9EC0-827A8212F981}" type="presParOf" srcId="{7C063E79-193D-4AE3-91BD-4EEE1B5DAD03}" destId="{CBEE1951-108C-45F0-B545-9342C284E861}" srcOrd="2" destOrd="0" presId="urn:microsoft.com/office/officeart/2005/8/layout/orgChart1"/>
    <dgm:cxn modelId="{7BACA8A3-5F57-479C-AF95-0662E2570806}" type="presParOf" srcId="{821196F4-85C4-4F0C-98D9-CA82FD92B03E}" destId="{D13D876C-1530-4F32-B228-5392EE712585}" srcOrd="2" destOrd="0" presId="urn:microsoft.com/office/officeart/2005/8/layout/orgChart1"/>
    <dgm:cxn modelId="{FBE5437A-4C03-44E4-867E-87A850FED51A}" type="presParOf" srcId="{821196F4-85C4-4F0C-98D9-CA82FD92B03E}" destId="{DD71C265-5B98-49CD-9024-EFE6820D420E}" srcOrd="3" destOrd="0" presId="urn:microsoft.com/office/officeart/2005/8/layout/orgChart1"/>
    <dgm:cxn modelId="{6BB8204F-4937-4DA4-B6DC-2E4CC42DAFB7}" type="presParOf" srcId="{DD71C265-5B98-49CD-9024-EFE6820D420E}" destId="{8E17DA1E-325C-4FD2-8EF1-746379BAE134}" srcOrd="0" destOrd="0" presId="urn:microsoft.com/office/officeart/2005/8/layout/orgChart1"/>
    <dgm:cxn modelId="{FAC5D3B8-0624-42C2-AB74-9E34C0FE471A}" type="presParOf" srcId="{8E17DA1E-325C-4FD2-8EF1-746379BAE134}" destId="{5E8CA173-1C98-4450-98B0-B2CBAB24818E}" srcOrd="0" destOrd="0" presId="urn:microsoft.com/office/officeart/2005/8/layout/orgChart1"/>
    <dgm:cxn modelId="{385BF624-4BD5-41C8-BF3C-4053BAE3FF3A}" type="presParOf" srcId="{8E17DA1E-325C-4FD2-8EF1-746379BAE134}" destId="{07C3B63B-12BC-477C-9CFA-51179B40F97D}" srcOrd="1" destOrd="0" presId="urn:microsoft.com/office/officeart/2005/8/layout/orgChart1"/>
    <dgm:cxn modelId="{8B9F6FF9-DA1E-44A9-B63A-B5E12F54096A}" type="presParOf" srcId="{DD71C265-5B98-49CD-9024-EFE6820D420E}" destId="{BC63A425-68EF-457B-863C-E227EF8460F7}" srcOrd="1" destOrd="0" presId="urn:microsoft.com/office/officeart/2005/8/layout/orgChart1"/>
    <dgm:cxn modelId="{A15BBF03-2D91-4FD2-8ECB-70B20DF041C4}" type="presParOf" srcId="{BC63A425-68EF-457B-863C-E227EF8460F7}" destId="{6FBF3280-5FBD-41CF-906F-F72DF2A1C71B}" srcOrd="0" destOrd="0" presId="urn:microsoft.com/office/officeart/2005/8/layout/orgChart1"/>
    <dgm:cxn modelId="{FFFDD9A0-2EFE-4B93-B89D-75C6C98ED900}" type="presParOf" srcId="{BC63A425-68EF-457B-863C-E227EF8460F7}" destId="{5394F678-71A9-44C8-A309-28EE0B977CFA}" srcOrd="1" destOrd="0" presId="urn:microsoft.com/office/officeart/2005/8/layout/orgChart1"/>
    <dgm:cxn modelId="{C71DD158-3FED-4C38-92A9-B02BF992831F}" type="presParOf" srcId="{5394F678-71A9-44C8-A309-28EE0B977CFA}" destId="{AF8E13CD-A10A-4C05-96DA-38DDE526DAED}" srcOrd="0" destOrd="0" presId="urn:microsoft.com/office/officeart/2005/8/layout/orgChart1"/>
    <dgm:cxn modelId="{06CFDC49-4CF1-4A57-89B6-289E26BB04CF}" type="presParOf" srcId="{AF8E13CD-A10A-4C05-96DA-38DDE526DAED}" destId="{80FF5B83-A327-45C0-8BB6-D153B7D33787}" srcOrd="0" destOrd="0" presId="urn:microsoft.com/office/officeart/2005/8/layout/orgChart1"/>
    <dgm:cxn modelId="{4DE40FF2-675C-4E91-A67C-EE9F75E9B67C}" type="presParOf" srcId="{AF8E13CD-A10A-4C05-96DA-38DDE526DAED}" destId="{8F72D86F-C620-4A87-A2E0-1C6062E5DCBA}" srcOrd="1" destOrd="0" presId="urn:microsoft.com/office/officeart/2005/8/layout/orgChart1"/>
    <dgm:cxn modelId="{DA2FD478-D7D8-40B0-92BF-6F8A646A62EF}" type="presParOf" srcId="{5394F678-71A9-44C8-A309-28EE0B977CFA}" destId="{5F429D9A-9427-49AE-BBC7-13592915D6FF}" srcOrd="1" destOrd="0" presId="urn:microsoft.com/office/officeart/2005/8/layout/orgChart1"/>
    <dgm:cxn modelId="{326C1C1B-F783-4E3E-B78B-72CA57354D35}" type="presParOf" srcId="{5394F678-71A9-44C8-A309-28EE0B977CFA}" destId="{C1513B79-44B6-499C-84B0-ABB8C5EACCD9}" srcOrd="2" destOrd="0" presId="urn:microsoft.com/office/officeart/2005/8/layout/orgChart1"/>
    <dgm:cxn modelId="{3EA2E028-3311-46C5-B4FA-86F00B5A380E}" type="presParOf" srcId="{DD71C265-5B98-49CD-9024-EFE6820D420E}" destId="{2E3089F4-DA57-42B8-A251-24FFD72FA910}" srcOrd="2" destOrd="0" presId="urn:microsoft.com/office/officeart/2005/8/layout/orgChart1"/>
    <dgm:cxn modelId="{4901EF8B-E1AB-4857-9CDB-3E3C627567A9}" type="presParOf" srcId="{821196F4-85C4-4F0C-98D9-CA82FD92B03E}" destId="{84DCE2C2-7695-4548-957C-E4783B438093}" srcOrd="4" destOrd="0" presId="urn:microsoft.com/office/officeart/2005/8/layout/orgChart1"/>
    <dgm:cxn modelId="{87D546B7-C4F8-4EAF-AEEE-A570FCC2B1E9}" type="presParOf" srcId="{821196F4-85C4-4F0C-98D9-CA82FD92B03E}" destId="{3FF49135-61C6-4F18-AD5C-4C83D94F82DF}" srcOrd="5" destOrd="0" presId="urn:microsoft.com/office/officeart/2005/8/layout/orgChart1"/>
    <dgm:cxn modelId="{C4860D0A-0AF4-44A7-9FCE-1D181A1C716D}" type="presParOf" srcId="{3FF49135-61C6-4F18-AD5C-4C83D94F82DF}" destId="{BC3C22AD-2209-4DB1-BB6C-97D94B005A12}" srcOrd="0" destOrd="0" presId="urn:microsoft.com/office/officeart/2005/8/layout/orgChart1"/>
    <dgm:cxn modelId="{91E57C1D-516F-456C-B06F-E89FA856BB31}" type="presParOf" srcId="{BC3C22AD-2209-4DB1-BB6C-97D94B005A12}" destId="{12C54B6E-3D3A-4ED2-A0BF-1E275DF7FFD7}" srcOrd="0" destOrd="0" presId="urn:microsoft.com/office/officeart/2005/8/layout/orgChart1"/>
    <dgm:cxn modelId="{D0F2E876-1B61-40F8-8B3C-6A37E48F154C}" type="presParOf" srcId="{BC3C22AD-2209-4DB1-BB6C-97D94B005A12}" destId="{484459AB-6DB4-495F-AB72-F81C32735E03}" srcOrd="1" destOrd="0" presId="urn:microsoft.com/office/officeart/2005/8/layout/orgChart1"/>
    <dgm:cxn modelId="{0817C182-37B6-446E-99B3-0E707656128A}" type="presParOf" srcId="{3FF49135-61C6-4F18-AD5C-4C83D94F82DF}" destId="{77FCBB8D-6AF2-4BDE-850F-0E94CD1C0F5C}" srcOrd="1" destOrd="0" presId="urn:microsoft.com/office/officeart/2005/8/layout/orgChart1"/>
    <dgm:cxn modelId="{CF969710-6236-4F43-B5DC-2674B4ECF8B0}" type="presParOf" srcId="{77FCBB8D-6AF2-4BDE-850F-0E94CD1C0F5C}" destId="{56688DAA-2F46-462E-AB01-BE91A6B96389}" srcOrd="0" destOrd="0" presId="urn:microsoft.com/office/officeart/2005/8/layout/orgChart1"/>
    <dgm:cxn modelId="{4CAB5320-C0B8-4B45-8688-336885CB9F84}" type="presParOf" srcId="{77FCBB8D-6AF2-4BDE-850F-0E94CD1C0F5C}" destId="{9E69ABE6-4279-4F8F-AFFE-C9AC3862684B}" srcOrd="1" destOrd="0" presId="urn:microsoft.com/office/officeart/2005/8/layout/orgChart1"/>
    <dgm:cxn modelId="{30C59C1C-DC9C-429C-A203-C14A62D0EC4A}" type="presParOf" srcId="{9E69ABE6-4279-4F8F-AFFE-C9AC3862684B}" destId="{3FDCFBDF-2807-41C3-8351-36D3BD14E366}" srcOrd="0" destOrd="0" presId="urn:microsoft.com/office/officeart/2005/8/layout/orgChart1"/>
    <dgm:cxn modelId="{7A6BF182-1CD4-4AD2-BCB7-79AAB1EA68EC}" type="presParOf" srcId="{3FDCFBDF-2807-41C3-8351-36D3BD14E366}" destId="{7E1DA9D4-397F-43F0-8C2E-0F5D4C088AE1}" srcOrd="0" destOrd="0" presId="urn:microsoft.com/office/officeart/2005/8/layout/orgChart1"/>
    <dgm:cxn modelId="{64431A33-F539-4FE2-8C33-4AB37D1A9572}" type="presParOf" srcId="{3FDCFBDF-2807-41C3-8351-36D3BD14E366}" destId="{29DD6B96-97EF-412C-B2A9-15CA2846C2F2}" srcOrd="1" destOrd="0" presId="urn:microsoft.com/office/officeart/2005/8/layout/orgChart1"/>
    <dgm:cxn modelId="{F98D9CB4-AAB7-4C75-9DE0-5474FB0001A3}" type="presParOf" srcId="{9E69ABE6-4279-4F8F-AFFE-C9AC3862684B}" destId="{23E1B845-25CB-450B-BEE8-31221E2BAAFA}" srcOrd="1" destOrd="0" presId="urn:microsoft.com/office/officeart/2005/8/layout/orgChart1"/>
    <dgm:cxn modelId="{0D4227B6-2C31-45CF-8F34-B13F2B814EE2}" type="presParOf" srcId="{9E69ABE6-4279-4F8F-AFFE-C9AC3862684B}" destId="{4728C16B-37AF-498B-9208-CBB8016BF5E6}" srcOrd="2" destOrd="0" presId="urn:microsoft.com/office/officeart/2005/8/layout/orgChart1"/>
    <dgm:cxn modelId="{E486DED5-11A9-468C-8235-A6A9FB04DCDF}" type="presParOf" srcId="{77FCBB8D-6AF2-4BDE-850F-0E94CD1C0F5C}" destId="{6A9C52F4-010B-4A0A-91D0-E0D035A498EE}" srcOrd="2" destOrd="0" presId="urn:microsoft.com/office/officeart/2005/8/layout/orgChart1"/>
    <dgm:cxn modelId="{0F0CA857-7BB2-4E1A-817A-2072C8932A45}" type="presParOf" srcId="{77FCBB8D-6AF2-4BDE-850F-0E94CD1C0F5C}" destId="{BC57EF77-56F2-4750-8337-DACC15D638F5}" srcOrd="3" destOrd="0" presId="urn:microsoft.com/office/officeart/2005/8/layout/orgChart1"/>
    <dgm:cxn modelId="{5AD76063-01B6-4ED2-B92C-BB371DB4A92A}" type="presParOf" srcId="{BC57EF77-56F2-4750-8337-DACC15D638F5}" destId="{B9673948-B97C-41B5-B13C-F9F091B5A745}" srcOrd="0" destOrd="0" presId="urn:microsoft.com/office/officeart/2005/8/layout/orgChart1"/>
    <dgm:cxn modelId="{3ADF8CF8-04B1-4D42-A5D1-7F415A9D0C99}" type="presParOf" srcId="{B9673948-B97C-41B5-B13C-F9F091B5A745}" destId="{4978DB0B-A17A-4FBF-92FF-FBFB78B1012E}" srcOrd="0" destOrd="0" presId="urn:microsoft.com/office/officeart/2005/8/layout/orgChart1"/>
    <dgm:cxn modelId="{CF47EBD3-E0CE-414F-9695-433CA61483A4}" type="presParOf" srcId="{B9673948-B97C-41B5-B13C-F9F091B5A745}" destId="{6E657BDF-7A4E-4B06-A7EF-9B910765A6A1}" srcOrd="1" destOrd="0" presId="urn:microsoft.com/office/officeart/2005/8/layout/orgChart1"/>
    <dgm:cxn modelId="{1C754A16-91C1-4C47-B18A-04D8F814C88D}" type="presParOf" srcId="{BC57EF77-56F2-4750-8337-DACC15D638F5}" destId="{C4C8AE14-2359-4908-8368-87A884BA2119}" srcOrd="1" destOrd="0" presId="urn:microsoft.com/office/officeart/2005/8/layout/orgChart1"/>
    <dgm:cxn modelId="{4ED3E9C6-B230-49FD-96B1-0940399ECF3F}" type="presParOf" srcId="{BC57EF77-56F2-4750-8337-DACC15D638F5}" destId="{FC061D35-0DD9-4EA9-926A-3679552278FD}" srcOrd="2" destOrd="0" presId="urn:microsoft.com/office/officeart/2005/8/layout/orgChart1"/>
    <dgm:cxn modelId="{325D7F3C-2368-4BD7-B422-DA71A5E492F2}" type="presParOf" srcId="{3FF49135-61C6-4F18-AD5C-4C83D94F82DF}" destId="{2AD58B72-3AD0-42EE-A836-14025204A865}" srcOrd="2" destOrd="0" presId="urn:microsoft.com/office/officeart/2005/8/layout/orgChart1"/>
    <dgm:cxn modelId="{B11163FA-C5B9-4FD6-8738-CCD30232F188}" type="presParOf" srcId="{0FD26F39-EDA9-4AD0-87F8-E175B50D91AC}" destId="{01A84974-3A96-4F5D-BE99-159D14C3F6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BB533-60F0-4134-89DD-3E98322D1EED}"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253CB6D3-E531-42AB-959D-7CBD3E7B7C73}">
      <dgm:prSet phldrT="[Text]" custT="1"/>
      <dgm:spPr/>
      <dgm:t>
        <a:bodyPr/>
        <a:lstStyle/>
        <a:p>
          <a:r>
            <a:rPr lang="en-US" sz="1200" dirty="0">
              <a:latin typeface="+mj-lt"/>
            </a:rPr>
            <a:t>Adults w/T2D and ≥1 of the following: ASCVD, HF, DKD, at high risk for ASCVD</a:t>
          </a:r>
        </a:p>
      </dgm:t>
    </dgm:pt>
    <dgm:pt modelId="{EF17E34E-58AE-47C6-96B1-9359A124D030}" type="parTrans" cxnId="{9ADB55F9-937B-4FBF-A880-4FCBA32A707A}">
      <dgm:prSet/>
      <dgm:spPr/>
      <dgm:t>
        <a:bodyPr/>
        <a:lstStyle/>
        <a:p>
          <a:endParaRPr lang="en-US" sz="3200"/>
        </a:p>
      </dgm:t>
    </dgm:pt>
    <dgm:pt modelId="{469271C2-32EC-4D44-8507-E8792D98428B}" type="sibTrans" cxnId="{9ADB55F9-937B-4FBF-A880-4FCBA32A707A}">
      <dgm:prSet/>
      <dgm:spPr/>
      <dgm:t>
        <a:bodyPr/>
        <a:lstStyle/>
        <a:p>
          <a:endParaRPr lang="en-US" sz="3200"/>
        </a:p>
      </dgm:t>
    </dgm:pt>
    <dgm:pt modelId="{F83B613D-AA5B-439A-9B78-38ADA690EE81}">
      <dgm:prSet custT="1"/>
      <dgm:spPr/>
      <dgm:t>
        <a:bodyPr/>
        <a:lstStyle/>
        <a:p>
          <a:r>
            <a:rPr lang="en-US" sz="1200" dirty="0">
              <a:latin typeface="+mj-lt"/>
            </a:rPr>
            <a:t>Address concurrently</a:t>
          </a:r>
        </a:p>
      </dgm:t>
    </dgm:pt>
    <dgm:pt modelId="{3DAB9928-4B2F-4316-A244-6BA39411E252}" type="parTrans" cxnId="{E7E2D50D-7695-43F4-90DA-075CF12E82F7}">
      <dgm:prSet/>
      <dgm:spPr/>
      <dgm:t>
        <a:bodyPr/>
        <a:lstStyle/>
        <a:p>
          <a:endParaRPr lang="en-US" sz="3200"/>
        </a:p>
      </dgm:t>
    </dgm:pt>
    <dgm:pt modelId="{A1713C91-3B52-4DC3-AFA8-1DEC616CA72C}" type="sibTrans" cxnId="{E7E2D50D-7695-43F4-90DA-075CF12E82F7}">
      <dgm:prSet/>
      <dgm:spPr/>
      <dgm:t>
        <a:bodyPr/>
        <a:lstStyle/>
        <a:p>
          <a:endParaRPr lang="en-US" sz="3200"/>
        </a:p>
      </dgm:t>
    </dgm:pt>
    <dgm:pt modelId="{74E796ED-31C4-4618-9190-84C070785D6B}">
      <dgm:prSet custT="1"/>
      <dgm:spPr/>
      <dgm:t>
        <a:bodyPr/>
        <a:lstStyle/>
        <a:p>
          <a:r>
            <a:rPr lang="en-US" sz="1200" dirty="0">
              <a:latin typeface="+mj-lt"/>
            </a:rPr>
            <a:t>Optimize guideline-directed medical therapy for prevention </a:t>
          </a:r>
        </a:p>
        <a:p>
          <a:r>
            <a:rPr lang="en-US" sz="1200" dirty="0">
              <a:latin typeface="+mj-lt"/>
            </a:rPr>
            <a:t>(lifestyle, BP, lipids, glucose, antiplatelet)</a:t>
          </a:r>
        </a:p>
      </dgm:t>
    </dgm:pt>
    <dgm:pt modelId="{B9061C67-78D6-409E-8B43-3CEA5DF5DF37}" type="parTrans" cxnId="{D4F69499-F2BB-4310-A308-0510FD45902B}">
      <dgm:prSet/>
      <dgm:spPr/>
      <dgm:t>
        <a:bodyPr/>
        <a:lstStyle/>
        <a:p>
          <a:endParaRPr lang="en-US" sz="3200"/>
        </a:p>
      </dgm:t>
    </dgm:pt>
    <dgm:pt modelId="{47413519-1055-4C69-AAD6-CFFA9CB3A173}" type="sibTrans" cxnId="{D4F69499-F2BB-4310-A308-0510FD45902B}">
      <dgm:prSet/>
      <dgm:spPr/>
      <dgm:t>
        <a:bodyPr/>
        <a:lstStyle/>
        <a:p>
          <a:endParaRPr lang="en-US" sz="3200"/>
        </a:p>
      </dgm:t>
    </dgm:pt>
    <dgm:pt modelId="{80B34187-59CA-4582-841C-140DBC926D82}" type="asst">
      <dgm:prSet phldrT="[Text]" custT="1"/>
      <dgm:spPr>
        <a:solidFill>
          <a:srgbClr val="002060"/>
        </a:solidFill>
      </dgm:spPr>
      <dgm:t>
        <a:bodyPr/>
        <a:lstStyle/>
        <a:p>
          <a:r>
            <a:rPr lang="en-US" sz="1800" dirty="0"/>
            <a:t>Cardiovascular Disease and Risk Management: ADA 2023</a:t>
          </a:r>
          <a:endParaRPr lang="en-US" sz="1800" b="0" dirty="0"/>
        </a:p>
      </dgm:t>
    </dgm:pt>
    <dgm:pt modelId="{5D7D2196-44C8-4D54-B32E-D7B6EA1DAA8F}" type="sibTrans" cxnId="{584DE7E7-9D9D-4FA7-9FF8-C3F93755F25C}">
      <dgm:prSet/>
      <dgm:spPr/>
      <dgm:t>
        <a:bodyPr/>
        <a:lstStyle/>
        <a:p>
          <a:endParaRPr lang="en-US" sz="3200"/>
        </a:p>
      </dgm:t>
    </dgm:pt>
    <dgm:pt modelId="{E4E52A10-9B93-4AF0-A7B5-813902CF8090}" type="parTrans" cxnId="{584DE7E7-9D9D-4FA7-9FF8-C3F93755F25C}">
      <dgm:prSet/>
      <dgm:spPr/>
      <dgm:t>
        <a:bodyPr/>
        <a:lstStyle/>
        <a:p>
          <a:endParaRPr lang="en-US" sz="3200"/>
        </a:p>
      </dgm:t>
    </dgm:pt>
    <dgm:pt modelId="{533A4A7D-CA5A-48E4-BB57-03B1F92ADCDA}">
      <dgm:prSet custT="1"/>
      <dgm:spPr/>
      <dgm:t>
        <a:bodyPr/>
        <a:lstStyle/>
        <a:p>
          <a:r>
            <a:rPr lang="en-US" sz="1200" dirty="0">
              <a:latin typeface="+mj-lt"/>
            </a:rPr>
            <a:t>Recommend SGLT2i or GLP-1 RA with proven CV benefit</a:t>
          </a:r>
        </a:p>
      </dgm:t>
    </dgm:pt>
    <dgm:pt modelId="{701CF915-F75B-4F72-BAC0-92AEF3D344AE}" type="parTrans" cxnId="{7D60E99D-A496-4986-B7A4-AD33ED5557F0}">
      <dgm:prSet/>
      <dgm:spPr/>
      <dgm:t>
        <a:bodyPr/>
        <a:lstStyle/>
        <a:p>
          <a:endParaRPr lang="en-US"/>
        </a:p>
      </dgm:t>
    </dgm:pt>
    <dgm:pt modelId="{44EF205C-8BC0-40FE-84D6-58086654E241}" type="sibTrans" cxnId="{7D60E99D-A496-4986-B7A4-AD33ED5557F0}">
      <dgm:prSet/>
      <dgm:spPr/>
      <dgm:t>
        <a:bodyPr/>
        <a:lstStyle/>
        <a:p>
          <a:endParaRPr lang="en-US"/>
        </a:p>
      </dgm:t>
    </dgm:pt>
    <dgm:pt modelId="{F8139C0D-E9EE-4B54-A554-2573B71E6EFD}">
      <dgm:prSet custT="1"/>
      <dgm:spPr/>
      <dgm:t>
        <a:bodyPr/>
        <a:lstStyle/>
        <a:p>
          <a:r>
            <a:rPr lang="en-US" sz="1200" dirty="0">
              <a:latin typeface="+mj-lt"/>
            </a:rPr>
            <a:t>Discuss patient-clinician preferences and priorities</a:t>
          </a:r>
        </a:p>
      </dgm:t>
    </dgm:pt>
    <dgm:pt modelId="{FED047DF-16EF-4FF2-B3B1-72DAFFDC03BB}" type="parTrans" cxnId="{56635068-A017-46E1-A00A-5FDA029C3525}">
      <dgm:prSet/>
      <dgm:spPr/>
      <dgm:t>
        <a:bodyPr/>
        <a:lstStyle/>
        <a:p>
          <a:endParaRPr lang="en-US"/>
        </a:p>
      </dgm:t>
    </dgm:pt>
    <dgm:pt modelId="{27E915CC-8CBE-4E68-98A4-C10060E27029}" type="sibTrans" cxnId="{56635068-A017-46E1-A00A-5FDA029C3525}">
      <dgm:prSet/>
      <dgm:spPr/>
      <dgm:t>
        <a:bodyPr/>
        <a:lstStyle/>
        <a:p>
          <a:endParaRPr lang="en-US"/>
        </a:p>
      </dgm:t>
    </dgm:pt>
    <dgm:pt modelId="{DA2B421C-5BAA-424D-AE93-4849D0905B29}">
      <dgm:prSet custT="1"/>
      <dgm:spPr/>
      <dgm:t>
        <a:bodyPr/>
        <a:lstStyle/>
        <a:p>
          <a:r>
            <a:rPr lang="en-US" sz="1200" dirty="0">
              <a:latin typeface="+mj-lt"/>
            </a:rPr>
            <a:t>No additional action</a:t>
          </a:r>
        </a:p>
      </dgm:t>
    </dgm:pt>
    <dgm:pt modelId="{3D278445-9E6D-4AC2-A2AE-6C46BF60FA4C}" type="parTrans" cxnId="{0872AAD5-C1CA-4909-B152-FBFDC247F534}">
      <dgm:prSet/>
      <dgm:spPr/>
      <dgm:t>
        <a:bodyPr/>
        <a:lstStyle/>
        <a:p>
          <a:endParaRPr lang="en-US"/>
        </a:p>
      </dgm:t>
    </dgm:pt>
    <dgm:pt modelId="{272E9D65-19C5-4EE2-85F8-B26665F517E8}" type="sibTrans" cxnId="{0872AAD5-C1CA-4909-B152-FBFDC247F534}">
      <dgm:prSet/>
      <dgm:spPr/>
      <dgm:t>
        <a:bodyPr/>
        <a:lstStyle/>
        <a:p>
          <a:endParaRPr lang="en-US"/>
        </a:p>
      </dgm:t>
    </dgm:pt>
    <dgm:pt modelId="{AC1091E5-D3B8-479D-BC1A-2EAFB9C941E0}">
      <dgm:prSet custT="1"/>
      <dgm:spPr/>
      <dgm:t>
        <a:bodyPr/>
        <a:lstStyle/>
        <a:p>
          <a:r>
            <a:rPr lang="en-US" sz="1200" dirty="0">
              <a:latin typeface="+mj-lt"/>
            </a:rPr>
            <a:t>SGLT2i selected</a:t>
          </a:r>
        </a:p>
      </dgm:t>
    </dgm:pt>
    <dgm:pt modelId="{91713BCF-8CF6-457A-9E02-F9D7B4555D06}" type="parTrans" cxnId="{20283201-D2C8-4A7D-8201-C431B090C336}">
      <dgm:prSet/>
      <dgm:spPr/>
      <dgm:t>
        <a:bodyPr/>
        <a:lstStyle/>
        <a:p>
          <a:endParaRPr lang="en-US"/>
        </a:p>
      </dgm:t>
    </dgm:pt>
    <dgm:pt modelId="{166F9C2C-1543-4E7F-94E7-E14264AE8BD2}" type="sibTrans" cxnId="{20283201-D2C8-4A7D-8201-C431B090C336}">
      <dgm:prSet/>
      <dgm:spPr/>
      <dgm:t>
        <a:bodyPr/>
        <a:lstStyle/>
        <a:p>
          <a:endParaRPr lang="en-US"/>
        </a:p>
      </dgm:t>
    </dgm:pt>
    <dgm:pt modelId="{DA80912D-F8C1-4550-92C8-2A4660F5351F}">
      <dgm:prSet custT="1"/>
      <dgm:spPr/>
      <dgm:t>
        <a:bodyPr/>
        <a:lstStyle/>
        <a:p>
          <a:r>
            <a:rPr lang="en-US" sz="1200" dirty="0">
              <a:latin typeface="+mj-lt"/>
            </a:rPr>
            <a:t>GLP-1 RA selected</a:t>
          </a:r>
        </a:p>
      </dgm:t>
    </dgm:pt>
    <dgm:pt modelId="{A411CEBD-B017-41DF-91DE-10297A390A80}" type="parTrans" cxnId="{2483F6BB-CF3D-49FE-B3DF-8143768DCAB3}">
      <dgm:prSet/>
      <dgm:spPr/>
      <dgm:t>
        <a:bodyPr/>
        <a:lstStyle/>
        <a:p>
          <a:endParaRPr lang="en-US"/>
        </a:p>
      </dgm:t>
    </dgm:pt>
    <dgm:pt modelId="{33DA7478-ABD5-462A-8FD8-E35EF5BCBD62}" type="sibTrans" cxnId="{2483F6BB-CF3D-49FE-B3DF-8143768DCAB3}">
      <dgm:prSet/>
      <dgm:spPr/>
      <dgm:t>
        <a:bodyPr/>
        <a:lstStyle/>
        <a:p>
          <a:endParaRPr lang="en-US"/>
        </a:p>
      </dgm:t>
    </dgm:pt>
    <dgm:pt modelId="{CEDE8473-0474-410D-AEA0-EF05B2AAA226}" type="pres">
      <dgm:prSet presAssocID="{C20BB533-60F0-4134-89DD-3E98322D1EED}" presName="Name0" presStyleCnt="0">
        <dgm:presLayoutVars>
          <dgm:chPref val="1"/>
          <dgm:dir/>
          <dgm:animOne val="branch"/>
          <dgm:animLvl val="lvl"/>
          <dgm:resizeHandles/>
        </dgm:presLayoutVars>
      </dgm:prSet>
      <dgm:spPr/>
    </dgm:pt>
    <dgm:pt modelId="{A9278B2C-04D5-40DA-98E0-24D69DFC68E8}" type="pres">
      <dgm:prSet presAssocID="{80B34187-59CA-4582-841C-140DBC926D82}" presName="vertOne" presStyleCnt="0"/>
      <dgm:spPr/>
    </dgm:pt>
    <dgm:pt modelId="{DC4D040B-0A82-4278-960B-BDF1CA7F6EAB}" type="pres">
      <dgm:prSet presAssocID="{80B34187-59CA-4582-841C-140DBC926D82}" presName="txOne" presStyleLbl="node0" presStyleIdx="0" presStyleCnt="1" custScaleX="68134" custScaleY="25400" custLinFactY="-31580" custLinFactNeighborX="-75" custLinFactNeighborY="-100000">
        <dgm:presLayoutVars>
          <dgm:chPref val="3"/>
        </dgm:presLayoutVars>
      </dgm:prSet>
      <dgm:spPr/>
    </dgm:pt>
    <dgm:pt modelId="{DFDEAF9D-5991-490B-9B83-F6FFEB5913E0}" type="pres">
      <dgm:prSet presAssocID="{80B34187-59CA-4582-841C-140DBC926D82}" presName="parTransOne" presStyleCnt="0"/>
      <dgm:spPr/>
    </dgm:pt>
    <dgm:pt modelId="{DAD896BB-0FA9-46F3-B32B-B9749F818E80}" type="pres">
      <dgm:prSet presAssocID="{80B34187-59CA-4582-841C-140DBC926D82}" presName="horzOne" presStyleCnt="0"/>
      <dgm:spPr/>
    </dgm:pt>
    <dgm:pt modelId="{851989B8-698F-4C21-92FF-611032E03F4D}" type="pres">
      <dgm:prSet presAssocID="{253CB6D3-E531-42AB-959D-7CBD3E7B7C73}" presName="vertTwo" presStyleCnt="0"/>
      <dgm:spPr/>
    </dgm:pt>
    <dgm:pt modelId="{A7B93CA5-ACB7-4DB2-8373-AEE1E1A5E8CE}" type="pres">
      <dgm:prSet presAssocID="{253CB6D3-E531-42AB-959D-7CBD3E7B7C73}" presName="txTwo" presStyleLbl="node2" presStyleIdx="0" presStyleCnt="1" custScaleX="61949" custScaleY="34587">
        <dgm:presLayoutVars>
          <dgm:chPref val="3"/>
        </dgm:presLayoutVars>
      </dgm:prSet>
      <dgm:spPr/>
    </dgm:pt>
    <dgm:pt modelId="{737A1CE2-8C92-469E-B5F3-7EFE44B1491F}" type="pres">
      <dgm:prSet presAssocID="{253CB6D3-E531-42AB-959D-7CBD3E7B7C73}" presName="parTransTwo" presStyleCnt="0"/>
      <dgm:spPr/>
    </dgm:pt>
    <dgm:pt modelId="{A247770F-DC88-4628-991B-01711153014E}" type="pres">
      <dgm:prSet presAssocID="{253CB6D3-E531-42AB-959D-7CBD3E7B7C73}" presName="horzTwo" presStyleCnt="0"/>
      <dgm:spPr/>
    </dgm:pt>
    <dgm:pt modelId="{CB37DAC5-5FAC-49BE-882C-B6ACEE0D0E16}" type="pres">
      <dgm:prSet presAssocID="{F83B613D-AA5B-439A-9B78-38ADA690EE81}" presName="vertThree" presStyleCnt="0"/>
      <dgm:spPr/>
    </dgm:pt>
    <dgm:pt modelId="{1A2ECDD6-64EE-476D-A83C-38ACB29719F2}" type="pres">
      <dgm:prSet presAssocID="{F83B613D-AA5B-439A-9B78-38ADA690EE81}" presName="txThree" presStyleLbl="node3" presStyleIdx="0" presStyleCnt="1" custScaleX="20548" custScaleY="27705">
        <dgm:presLayoutVars>
          <dgm:chPref val="3"/>
        </dgm:presLayoutVars>
      </dgm:prSet>
      <dgm:spPr/>
    </dgm:pt>
    <dgm:pt modelId="{F5D7ACE5-EE84-460A-B0AB-1E920E596398}" type="pres">
      <dgm:prSet presAssocID="{F83B613D-AA5B-439A-9B78-38ADA690EE81}" presName="parTransThree" presStyleCnt="0"/>
      <dgm:spPr/>
    </dgm:pt>
    <dgm:pt modelId="{EE84E0FF-3FC7-465A-BD7F-2F125CF27C12}" type="pres">
      <dgm:prSet presAssocID="{F83B613D-AA5B-439A-9B78-38ADA690EE81}" presName="horzThree" presStyleCnt="0"/>
      <dgm:spPr/>
    </dgm:pt>
    <dgm:pt modelId="{7DC11EDC-075F-4A08-A1EB-0AA4B890EA38}" type="pres">
      <dgm:prSet presAssocID="{74E796ED-31C4-4618-9190-84C070785D6B}" presName="vertFour" presStyleCnt="0">
        <dgm:presLayoutVars>
          <dgm:chPref val="3"/>
        </dgm:presLayoutVars>
      </dgm:prSet>
      <dgm:spPr/>
    </dgm:pt>
    <dgm:pt modelId="{7F5B1168-FE08-4745-A50C-08B6B5E4E001}" type="pres">
      <dgm:prSet presAssocID="{74E796ED-31C4-4618-9190-84C070785D6B}" presName="txFour" presStyleLbl="node4" presStyleIdx="0" presStyleCnt="6" custScaleX="292160" custScaleY="26305">
        <dgm:presLayoutVars>
          <dgm:chPref val="3"/>
        </dgm:presLayoutVars>
      </dgm:prSet>
      <dgm:spPr/>
    </dgm:pt>
    <dgm:pt modelId="{797015A1-1899-4F05-944B-7897CA6E622A}" type="pres">
      <dgm:prSet presAssocID="{74E796ED-31C4-4618-9190-84C070785D6B}" presName="horzFour" presStyleCnt="0"/>
      <dgm:spPr/>
    </dgm:pt>
    <dgm:pt modelId="{77C7C217-E872-409F-9D78-D972BAF547BC}" type="pres">
      <dgm:prSet presAssocID="{47413519-1055-4C69-AAD6-CFFA9CB3A173}" presName="sibSpaceFour" presStyleCnt="0"/>
      <dgm:spPr/>
    </dgm:pt>
    <dgm:pt modelId="{C6F6ECC6-D29C-4284-BB71-C4E57E1B711B}" type="pres">
      <dgm:prSet presAssocID="{533A4A7D-CA5A-48E4-BB57-03B1F92ADCDA}" presName="vertFour" presStyleCnt="0">
        <dgm:presLayoutVars>
          <dgm:chPref val="3"/>
        </dgm:presLayoutVars>
      </dgm:prSet>
      <dgm:spPr/>
    </dgm:pt>
    <dgm:pt modelId="{90F6F4AC-14A1-46F6-BF2B-2933ECACA2D6}" type="pres">
      <dgm:prSet presAssocID="{533A4A7D-CA5A-48E4-BB57-03B1F92ADCDA}" presName="txFour" presStyleLbl="node4" presStyleIdx="1" presStyleCnt="6" custScaleX="99144" custScaleY="26688">
        <dgm:presLayoutVars>
          <dgm:chPref val="3"/>
        </dgm:presLayoutVars>
      </dgm:prSet>
      <dgm:spPr/>
    </dgm:pt>
    <dgm:pt modelId="{C0D73472-268E-4D52-892F-1FA3435B0FAB}" type="pres">
      <dgm:prSet presAssocID="{533A4A7D-CA5A-48E4-BB57-03B1F92ADCDA}" presName="parTransFour" presStyleCnt="0"/>
      <dgm:spPr/>
    </dgm:pt>
    <dgm:pt modelId="{08E70034-7673-47DA-AFFA-5BF8C804E3A4}" type="pres">
      <dgm:prSet presAssocID="{533A4A7D-CA5A-48E4-BB57-03B1F92ADCDA}" presName="horzFour" presStyleCnt="0"/>
      <dgm:spPr/>
    </dgm:pt>
    <dgm:pt modelId="{BC27B7A8-8068-4FB7-A00A-B1586C44965C}" type="pres">
      <dgm:prSet presAssocID="{F8139C0D-E9EE-4B54-A554-2573B71E6EFD}" presName="vertFour" presStyleCnt="0">
        <dgm:presLayoutVars>
          <dgm:chPref val="3"/>
        </dgm:presLayoutVars>
      </dgm:prSet>
      <dgm:spPr/>
    </dgm:pt>
    <dgm:pt modelId="{BE3D605E-F874-4CC2-8CE0-2E3B6570EA5B}" type="pres">
      <dgm:prSet presAssocID="{F8139C0D-E9EE-4B54-A554-2573B71E6EFD}" presName="txFour" presStyleLbl="node4" presStyleIdx="2" presStyleCnt="6" custScaleY="20769">
        <dgm:presLayoutVars>
          <dgm:chPref val="3"/>
        </dgm:presLayoutVars>
      </dgm:prSet>
      <dgm:spPr/>
    </dgm:pt>
    <dgm:pt modelId="{44E63665-AB00-4311-BC96-C1872D3D084F}" type="pres">
      <dgm:prSet presAssocID="{F8139C0D-E9EE-4B54-A554-2573B71E6EFD}" presName="parTransFour" presStyleCnt="0"/>
      <dgm:spPr/>
    </dgm:pt>
    <dgm:pt modelId="{DA25A20A-E215-4664-A8ED-DE5F1C2703C0}" type="pres">
      <dgm:prSet presAssocID="{F8139C0D-E9EE-4B54-A554-2573B71E6EFD}" presName="horzFour" presStyleCnt="0"/>
      <dgm:spPr/>
    </dgm:pt>
    <dgm:pt modelId="{ABF258C8-D80B-4B86-815E-35F521CAC637}" type="pres">
      <dgm:prSet presAssocID="{DA2B421C-5BAA-424D-AE93-4849D0905B29}" presName="vertFour" presStyleCnt="0">
        <dgm:presLayoutVars>
          <dgm:chPref val="3"/>
        </dgm:presLayoutVars>
      </dgm:prSet>
      <dgm:spPr/>
    </dgm:pt>
    <dgm:pt modelId="{34E38FD6-3DBC-4944-A77C-3B46294776E3}" type="pres">
      <dgm:prSet presAssocID="{DA2B421C-5BAA-424D-AE93-4849D0905B29}" presName="txFour" presStyleLbl="node4" presStyleIdx="3" presStyleCnt="6" custScaleY="29281">
        <dgm:presLayoutVars>
          <dgm:chPref val="3"/>
        </dgm:presLayoutVars>
      </dgm:prSet>
      <dgm:spPr/>
    </dgm:pt>
    <dgm:pt modelId="{0E925BDD-FE82-4CD2-9A72-E06FF0321810}" type="pres">
      <dgm:prSet presAssocID="{DA2B421C-5BAA-424D-AE93-4849D0905B29}" presName="horzFour" presStyleCnt="0"/>
      <dgm:spPr/>
    </dgm:pt>
    <dgm:pt modelId="{BD3487EA-CC9D-42E9-A6C0-E163E9C86515}" type="pres">
      <dgm:prSet presAssocID="{272E9D65-19C5-4EE2-85F8-B26665F517E8}" presName="sibSpaceFour" presStyleCnt="0"/>
      <dgm:spPr/>
    </dgm:pt>
    <dgm:pt modelId="{7A225B78-D3B9-4E52-8F63-7FE59AF781F5}" type="pres">
      <dgm:prSet presAssocID="{AC1091E5-D3B8-479D-BC1A-2EAFB9C941E0}" presName="vertFour" presStyleCnt="0">
        <dgm:presLayoutVars>
          <dgm:chPref val="3"/>
        </dgm:presLayoutVars>
      </dgm:prSet>
      <dgm:spPr/>
    </dgm:pt>
    <dgm:pt modelId="{3701C9EF-E280-48BB-81AC-3EBC772901EA}" type="pres">
      <dgm:prSet presAssocID="{AC1091E5-D3B8-479D-BC1A-2EAFB9C941E0}" presName="txFour" presStyleLbl="node4" presStyleIdx="4" presStyleCnt="6" custScaleY="30757">
        <dgm:presLayoutVars>
          <dgm:chPref val="3"/>
        </dgm:presLayoutVars>
      </dgm:prSet>
      <dgm:spPr/>
    </dgm:pt>
    <dgm:pt modelId="{B35CBBC3-AD74-41A7-A03D-C7DA1079718F}" type="pres">
      <dgm:prSet presAssocID="{AC1091E5-D3B8-479D-BC1A-2EAFB9C941E0}" presName="horzFour" presStyleCnt="0"/>
      <dgm:spPr/>
    </dgm:pt>
    <dgm:pt modelId="{74130F73-23F7-49C3-AB3A-B660F8131B62}" type="pres">
      <dgm:prSet presAssocID="{166F9C2C-1543-4E7F-94E7-E14264AE8BD2}" presName="sibSpaceFour" presStyleCnt="0"/>
      <dgm:spPr/>
    </dgm:pt>
    <dgm:pt modelId="{C832691D-CACD-48C4-BF4A-92896B256D02}" type="pres">
      <dgm:prSet presAssocID="{DA80912D-F8C1-4550-92C8-2A4660F5351F}" presName="vertFour" presStyleCnt="0">
        <dgm:presLayoutVars>
          <dgm:chPref val="3"/>
        </dgm:presLayoutVars>
      </dgm:prSet>
      <dgm:spPr/>
    </dgm:pt>
    <dgm:pt modelId="{1C271064-C024-4616-8DFC-A182A95E9C32}" type="pres">
      <dgm:prSet presAssocID="{DA80912D-F8C1-4550-92C8-2A4660F5351F}" presName="txFour" presStyleLbl="node4" presStyleIdx="5" presStyleCnt="6" custScaleY="31174">
        <dgm:presLayoutVars>
          <dgm:chPref val="3"/>
        </dgm:presLayoutVars>
      </dgm:prSet>
      <dgm:spPr/>
    </dgm:pt>
    <dgm:pt modelId="{01EDBFD4-2512-45F0-8DFB-5E5C87F28326}" type="pres">
      <dgm:prSet presAssocID="{DA80912D-F8C1-4550-92C8-2A4660F5351F}" presName="horzFour" presStyleCnt="0"/>
      <dgm:spPr/>
    </dgm:pt>
  </dgm:ptLst>
  <dgm:cxnLst>
    <dgm:cxn modelId="{20283201-D2C8-4A7D-8201-C431B090C336}" srcId="{F8139C0D-E9EE-4B54-A554-2573B71E6EFD}" destId="{AC1091E5-D3B8-479D-BC1A-2EAFB9C941E0}" srcOrd="1" destOrd="0" parTransId="{91713BCF-8CF6-457A-9E02-F9D7B4555D06}" sibTransId="{166F9C2C-1543-4E7F-94E7-E14264AE8BD2}"/>
    <dgm:cxn modelId="{E7E2D50D-7695-43F4-90DA-075CF12E82F7}" srcId="{253CB6D3-E531-42AB-959D-7CBD3E7B7C73}" destId="{F83B613D-AA5B-439A-9B78-38ADA690EE81}" srcOrd="0" destOrd="0" parTransId="{3DAB9928-4B2F-4316-A244-6BA39411E252}" sibTransId="{A1713C91-3B52-4DC3-AFA8-1DEC616CA72C}"/>
    <dgm:cxn modelId="{EE030C27-BAFA-4548-A30A-071D0CD88A1E}" type="presOf" srcId="{C20BB533-60F0-4134-89DD-3E98322D1EED}" destId="{CEDE8473-0474-410D-AEA0-EF05B2AAA226}" srcOrd="0" destOrd="0" presId="urn:microsoft.com/office/officeart/2005/8/layout/hierarchy4"/>
    <dgm:cxn modelId="{56635068-A017-46E1-A00A-5FDA029C3525}" srcId="{533A4A7D-CA5A-48E4-BB57-03B1F92ADCDA}" destId="{F8139C0D-E9EE-4B54-A554-2573B71E6EFD}" srcOrd="0" destOrd="0" parTransId="{FED047DF-16EF-4FF2-B3B1-72DAFFDC03BB}" sibTransId="{27E915CC-8CBE-4E68-98A4-C10060E27029}"/>
    <dgm:cxn modelId="{CC276A4D-692A-4024-88E4-7C13D2C39E5D}" type="presOf" srcId="{74E796ED-31C4-4618-9190-84C070785D6B}" destId="{7F5B1168-FE08-4745-A50C-08B6B5E4E001}" srcOrd="0" destOrd="0" presId="urn:microsoft.com/office/officeart/2005/8/layout/hierarchy4"/>
    <dgm:cxn modelId="{7D1BD16D-480A-48A5-B4BC-B1F4CE6F940F}" type="presOf" srcId="{AC1091E5-D3B8-479D-BC1A-2EAFB9C941E0}" destId="{3701C9EF-E280-48BB-81AC-3EBC772901EA}" srcOrd="0" destOrd="0" presId="urn:microsoft.com/office/officeart/2005/8/layout/hierarchy4"/>
    <dgm:cxn modelId="{C89CCD59-5479-49F4-9315-CEA72D096DB6}" type="presOf" srcId="{DA2B421C-5BAA-424D-AE93-4849D0905B29}" destId="{34E38FD6-3DBC-4944-A77C-3B46294776E3}" srcOrd="0" destOrd="0" presId="urn:microsoft.com/office/officeart/2005/8/layout/hierarchy4"/>
    <dgm:cxn modelId="{91A2918D-FE2B-434B-A773-B7A839662352}" type="presOf" srcId="{F83B613D-AA5B-439A-9B78-38ADA690EE81}" destId="{1A2ECDD6-64EE-476D-A83C-38ACB29719F2}" srcOrd="0" destOrd="0" presId="urn:microsoft.com/office/officeart/2005/8/layout/hierarchy4"/>
    <dgm:cxn modelId="{18B53595-800C-4EC9-A6BD-1427B195CE31}" type="presOf" srcId="{533A4A7D-CA5A-48E4-BB57-03B1F92ADCDA}" destId="{90F6F4AC-14A1-46F6-BF2B-2933ECACA2D6}" srcOrd="0" destOrd="0" presId="urn:microsoft.com/office/officeart/2005/8/layout/hierarchy4"/>
    <dgm:cxn modelId="{D4F69499-F2BB-4310-A308-0510FD45902B}" srcId="{F83B613D-AA5B-439A-9B78-38ADA690EE81}" destId="{74E796ED-31C4-4618-9190-84C070785D6B}" srcOrd="0" destOrd="0" parTransId="{B9061C67-78D6-409E-8B43-3CEA5DF5DF37}" sibTransId="{47413519-1055-4C69-AAD6-CFFA9CB3A173}"/>
    <dgm:cxn modelId="{7D60E99D-A496-4986-B7A4-AD33ED5557F0}" srcId="{F83B613D-AA5B-439A-9B78-38ADA690EE81}" destId="{533A4A7D-CA5A-48E4-BB57-03B1F92ADCDA}" srcOrd="1" destOrd="0" parTransId="{701CF915-F75B-4F72-BAC0-92AEF3D344AE}" sibTransId="{44EF205C-8BC0-40FE-84D6-58086654E241}"/>
    <dgm:cxn modelId="{2483F6BB-CF3D-49FE-B3DF-8143768DCAB3}" srcId="{F8139C0D-E9EE-4B54-A554-2573B71E6EFD}" destId="{DA80912D-F8C1-4550-92C8-2A4660F5351F}" srcOrd="2" destOrd="0" parTransId="{A411CEBD-B017-41DF-91DE-10297A390A80}" sibTransId="{33DA7478-ABD5-462A-8FD8-E35EF5BCBD62}"/>
    <dgm:cxn modelId="{0872AAD5-C1CA-4909-B152-FBFDC247F534}" srcId="{F8139C0D-E9EE-4B54-A554-2573B71E6EFD}" destId="{DA2B421C-5BAA-424D-AE93-4849D0905B29}" srcOrd="0" destOrd="0" parTransId="{3D278445-9E6D-4AC2-A2AE-6C46BF60FA4C}" sibTransId="{272E9D65-19C5-4EE2-85F8-B26665F517E8}"/>
    <dgm:cxn modelId="{A8A17BDD-9932-462D-AF0B-47B661E8A193}" type="presOf" srcId="{253CB6D3-E531-42AB-959D-7CBD3E7B7C73}" destId="{A7B93CA5-ACB7-4DB2-8373-AEE1E1A5E8CE}" srcOrd="0" destOrd="0" presId="urn:microsoft.com/office/officeart/2005/8/layout/hierarchy4"/>
    <dgm:cxn modelId="{3B1F77E1-E1EE-4F9D-9975-9F56FF154D33}" type="presOf" srcId="{DA80912D-F8C1-4550-92C8-2A4660F5351F}" destId="{1C271064-C024-4616-8DFC-A182A95E9C32}" srcOrd="0" destOrd="0" presId="urn:microsoft.com/office/officeart/2005/8/layout/hierarchy4"/>
    <dgm:cxn modelId="{2C32B3E1-22BF-4CED-99AB-9F8CF363C617}" type="presOf" srcId="{F8139C0D-E9EE-4B54-A554-2573B71E6EFD}" destId="{BE3D605E-F874-4CC2-8CE0-2E3B6570EA5B}" srcOrd="0" destOrd="0" presId="urn:microsoft.com/office/officeart/2005/8/layout/hierarchy4"/>
    <dgm:cxn modelId="{584DE7E7-9D9D-4FA7-9FF8-C3F93755F25C}" srcId="{C20BB533-60F0-4134-89DD-3E98322D1EED}" destId="{80B34187-59CA-4582-841C-140DBC926D82}" srcOrd="0" destOrd="0" parTransId="{E4E52A10-9B93-4AF0-A7B5-813902CF8090}" sibTransId="{5D7D2196-44C8-4D54-B32E-D7B6EA1DAA8F}"/>
    <dgm:cxn modelId="{9ADB55F9-937B-4FBF-A880-4FCBA32A707A}" srcId="{80B34187-59CA-4582-841C-140DBC926D82}" destId="{253CB6D3-E531-42AB-959D-7CBD3E7B7C73}" srcOrd="0" destOrd="0" parTransId="{EF17E34E-58AE-47C6-96B1-9359A124D030}" sibTransId="{469271C2-32EC-4D44-8507-E8792D98428B}"/>
    <dgm:cxn modelId="{52963CFD-0320-42F8-87EA-632FF40BE4B5}" type="presOf" srcId="{80B34187-59CA-4582-841C-140DBC926D82}" destId="{DC4D040B-0A82-4278-960B-BDF1CA7F6EAB}" srcOrd="0" destOrd="0" presId="urn:microsoft.com/office/officeart/2005/8/layout/hierarchy4"/>
    <dgm:cxn modelId="{627FFE39-F1B0-433D-9DFD-F09BF4F7E38C}" type="presParOf" srcId="{CEDE8473-0474-410D-AEA0-EF05B2AAA226}" destId="{A9278B2C-04D5-40DA-98E0-24D69DFC68E8}" srcOrd="0" destOrd="0" presId="urn:microsoft.com/office/officeart/2005/8/layout/hierarchy4"/>
    <dgm:cxn modelId="{7197C2ED-58C8-401F-80E5-499256DD126C}" type="presParOf" srcId="{A9278B2C-04D5-40DA-98E0-24D69DFC68E8}" destId="{DC4D040B-0A82-4278-960B-BDF1CA7F6EAB}" srcOrd="0" destOrd="0" presId="urn:microsoft.com/office/officeart/2005/8/layout/hierarchy4"/>
    <dgm:cxn modelId="{A2F8DC3E-FD76-4B5E-BA49-C2EE7615D5A2}" type="presParOf" srcId="{A9278B2C-04D5-40DA-98E0-24D69DFC68E8}" destId="{DFDEAF9D-5991-490B-9B83-F6FFEB5913E0}" srcOrd="1" destOrd="0" presId="urn:microsoft.com/office/officeart/2005/8/layout/hierarchy4"/>
    <dgm:cxn modelId="{9363333D-AE59-4779-9A34-DDE91C7BBDB6}" type="presParOf" srcId="{A9278B2C-04D5-40DA-98E0-24D69DFC68E8}" destId="{DAD896BB-0FA9-46F3-B32B-B9749F818E80}" srcOrd="2" destOrd="0" presId="urn:microsoft.com/office/officeart/2005/8/layout/hierarchy4"/>
    <dgm:cxn modelId="{5730EE39-4AA9-49EB-BE28-071D7735CBCE}" type="presParOf" srcId="{DAD896BB-0FA9-46F3-B32B-B9749F818E80}" destId="{851989B8-698F-4C21-92FF-611032E03F4D}" srcOrd="0" destOrd="0" presId="urn:microsoft.com/office/officeart/2005/8/layout/hierarchy4"/>
    <dgm:cxn modelId="{EFD5FC64-F115-4793-AFDF-28706AB0AD26}" type="presParOf" srcId="{851989B8-698F-4C21-92FF-611032E03F4D}" destId="{A7B93CA5-ACB7-4DB2-8373-AEE1E1A5E8CE}" srcOrd="0" destOrd="0" presId="urn:microsoft.com/office/officeart/2005/8/layout/hierarchy4"/>
    <dgm:cxn modelId="{0EEDF22A-FEA7-45DE-9F52-7C3DD4FA3F42}" type="presParOf" srcId="{851989B8-698F-4C21-92FF-611032E03F4D}" destId="{737A1CE2-8C92-469E-B5F3-7EFE44B1491F}" srcOrd="1" destOrd="0" presId="urn:microsoft.com/office/officeart/2005/8/layout/hierarchy4"/>
    <dgm:cxn modelId="{D498553B-5F1C-41FD-835A-19F250A79F80}" type="presParOf" srcId="{851989B8-698F-4C21-92FF-611032E03F4D}" destId="{A247770F-DC88-4628-991B-01711153014E}" srcOrd="2" destOrd="0" presId="urn:microsoft.com/office/officeart/2005/8/layout/hierarchy4"/>
    <dgm:cxn modelId="{BA4F728A-32BC-4204-92A5-6805945FB43C}" type="presParOf" srcId="{A247770F-DC88-4628-991B-01711153014E}" destId="{CB37DAC5-5FAC-49BE-882C-B6ACEE0D0E16}" srcOrd="0" destOrd="0" presId="urn:microsoft.com/office/officeart/2005/8/layout/hierarchy4"/>
    <dgm:cxn modelId="{50A39824-FBDC-4FEC-B8DD-E474C59D1B52}" type="presParOf" srcId="{CB37DAC5-5FAC-49BE-882C-B6ACEE0D0E16}" destId="{1A2ECDD6-64EE-476D-A83C-38ACB29719F2}" srcOrd="0" destOrd="0" presId="urn:microsoft.com/office/officeart/2005/8/layout/hierarchy4"/>
    <dgm:cxn modelId="{4AE84AD6-6CA9-43B1-A4F0-07B6AE72E426}" type="presParOf" srcId="{CB37DAC5-5FAC-49BE-882C-B6ACEE0D0E16}" destId="{F5D7ACE5-EE84-460A-B0AB-1E920E596398}" srcOrd="1" destOrd="0" presId="urn:microsoft.com/office/officeart/2005/8/layout/hierarchy4"/>
    <dgm:cxn modelId="{97D72162-7E67-4940-9833-4805FD985355}" type="presParOf" srcId="{CB37DAC5-5FAC-49BE-882C-B6ACEE0D0E16}" destId="{EE84E0FF-3FC7-465A-BD7F-2F125CF27C12}" srcOrd="2" destOrd="0" presId="urn:microsoft.com/office/officeart/2005/8/layout/hierarchy4"/>
    <dgm:cxn modelId="{DDCAC9D5-B1ED-4375-8290-EFCB1DAE97DA}" type="presParOf" srcId="{EE84E0FF-3FC7-465A-BD7F-2F125CF27C12}" destId="{7DC11EDC-075F-4A08-A1EB-0AA4B890EA38}" srcOrd="0" destOrd="0" presId="urn:microsoft.com/office/officeart/2005/8/layout/hierarchy4"/>
    <dgm:cxn modelId="{825AA35C-EF2F-4A59-BD75-543FAC89EBA6}" type="presParOf" srcId="{7DC11EDC-075F-4A08-A1EB-0AA4B890EA38}" destId="{7F5B1168-FE08-4745-A50C-08B6B5E4E001}" srcOrd="0" destOrd="0" presId="urn:microsoft.com/office/officeart/2005/8/layout/hierarchy4"/>
    <dgm:cxn modelId="{E2A9B509-8C09-43A8-9484-C2F02A08406B}" type="presParOf" srcId="{7DC11EDC-075F-4A08-A1EB-0AA4B890EA38}" destId="{797015A1-1899-4F05-944B-7897CA6E622A}" srcOrd="1" destOrd="0" presId="urn:microsoft.com/office/officeart/2005/8/layout/hierarchy4"/>
    <dgm:cxn modelId="{D3E175B2-F3C6-49E1-9E59-F370BDBF0B12}" type="presParOf" srcId="{EE84E0FF-3FC7-465A-BD7F-2F125CF27C12}" destId="{77C7C217-E872-409F-9D78-D972BAF547BC}" srcOrd="1" destOrd="0" presId="urn:microsoft.com/office/officeart/2005/8/layout/hierarchy4"/>
    <dgm:cxn modelId="{714930FA-7975-4E4D-B5A2-CBEC4C6C19A9}" type="presParOf" srcId="{EE84E0FF-3FC7-465A-BD7F-2F125CF27C12}" destId="{C6F6ECC6-D29C-4284-BB71-C4E57E1B711B}" srcOrd="2" destOrd="0" presId="urn:microsoft.com/office/officeart/2005/8/layout/hierarchy4"/>
    <dgm:cxn modelId="{E8A70AA4-5056-4686-8A0D-7FC2831A0099}" type="presParOf" srcId="{C6F6ECC6-D29C-4284-BB71-C4E57E1B711B}" destId="{90F6F4AC-14A1-46F6-BF2B-2933ECACA2D6}" srcOrd="0" destOrd="0" presId="urn:microsoft.com/office/officeart/2005/8/layout/hierarchy4"/>
    <dgm:cxn modelId="{D05ED053-F890-44B8-A753-F8CC5444F5CE}" type="presParOf" srcId="{C6F6ECC6-D29C-4284-BB71-C4E57E1B711B}" destId="{C0D73472-268E-4D52-892F-1FA3435B0FAB}" srcOrd="1" destOrd="0" presId="urn:microsoft.com/office/officeart/2005/8/layout/hierarchy4"/>
    <dgm:cxn modelId="{61EE3D29-8447-4D80-ADB9-7ED9D996A138}" type="presParOf" srcId="{C6F6ECC6-D29C-4284-BB71-C4E57E1B711B}" destId="{08E70034-7673-47DA-AFFA-5BF8C804E3A4}" srcOrd="2" destOrd="0" presId="urn:microsoft.com/office/officeart/2005/8/layout/hierarchy4"/>
    <dgm:cxn modelId="{DDC8D10B-83B4-4379-A7AD-93A4E73D023B}" type="presParOf" srcId="{08E70034-7673-47DA-AFFA-5BF8C804E3A4}" destId="{BC27B7A8-8068-4FB7-A00A-B1586C44965C}" srcOrd="0" destOrd="0" presId="urn:microsoft.com/office/officeart/2005/8/layout/hierarchy4"/>
    <dgm:cxn modelId="{46128D17-D293-401B-904E-467750C045A5}" type="presParOf" srcId="{BC27B7A8-8068-4FB7-A00A-B1586C44965C}" destId="{BE3D605E-F874-4CC2-8CE0-2E3B6570EA5B}" srcOrd="0" destOrd="0" presId="urn:microsoft.com/office/officeart/2005/8/layout/hierarchy4"/>
    <dgm:cxn modelId="{2EAABE72-07AE-495C-9AA8-6C9674720DDF}" type="presParOf" srcId="{BC27B7A8-8068-4FB7-A00A-B1586C44965C}" destId="{44E63665-AB00-4311-BC96-C1872D3D084F}" srcOrd="1" destOrd="0" presId="urn:microsoft.com/office/officeart/2005/8/layout/hierarchy4"/>
    <dgm:cxn modelId="{687784CD-D5AA-4640-B5AF-D7E0F16CCFEB}" type="presParOf" srcId="{BC27B7A8-8068-4FB7-A00A-B1586C44965C}" destId="{DA25A20A-E215-4664-A8ED-DE5F1C2703C0}" srcOrd="2" destOrd="0" presId="urn:microsoft.com/office/officeart/2005/8/layout/hierarchy4"/>
    <dgm:cxn modelId="{83F89A09-7F24-4344-BBF7-0D3FE2C10967}" type="presParOf" srcId="{DA25A20A-E215-4664-A8ED-DE5F1C2703C0}" destId="{ABF258C8-D80B-4B86-815E-35F521CAC637}" srcOrd="0" destOrd="0" presId="urn:microsoft.com/office/officeart/2005/8/layout/hierarchy4"/>
    <dgm:cxn modelId="{3510DF26-EDF4-41F6-A86C-B8B4A6A4C216}" type="presParOf" srcId="{ABF258C8-D80B-4B86-815E-35F521CAC637}" destId="{34E38FD6-3DBC-4944-A77C-3B46294776E3}" srcOrd="0" destOrd="0" presId="urn:microsoft.com/office/officeart/2005/8/layout/hierarchy4"/>
    <dgm:cxn modelId="{42D95200-4267-4B54-AA87-2E63166D89CB}" type="presParOf" srcId="{ABF258C8-D80B-4B86-815E-35F521CAC637}" destId="{0E925BDD-FE82-4CD2-9A72-E06FF0321810}" srcOrd="1" destOrd="0" presId="urn:microsoft.com/office/officeart/2005/8/layout/hierarchy4"/>
    <dgm:cxn modelId="{F5790F57-F025-4612-8020-96BF22F51182}" type="presParOf" srcId="{DA25A20A-E215-4664-A8ED-DE5F1C2703C0}" destId="{BD3487EA-CC9D-42E9-A6C0-E163E9C86515}" srcOrd="1" destOrd="0" presId="urn:microsoft.com/office/officeart/2005/8/layout/hierarchy4"/>
    <dgm:cxn modelId="{41AFA3E8-AB5D-409D-95E5-8A50B9195243}" type="presParOf" srcId="{DA25A20A-E215-4664-A8ED-DE5F1C2703C0}" destId="{7A225B78-D3B9-4E52-8F63-7FE59AF781F5}" srcOrd="2" destOrd="0" presId="urn:microsoft.com/office/officeart/2005/8/layout/hierarchy4"/>
    <dgm:cxn modelId="{A3373C3D-8B68-49BF-8942-F11F2EE955E4}" type="presParOf" srcId="{7A225B78-D3B9-4E52-8F63-7FE59AF781F5}" destId="{3701C9EF-E280-48BB-81AC-3EBC772901EA}" srcOrd="0" destOrd="0" presId="urn:microsoft.com/office/officeart/2005/8/layout/hierarchy4"/>
    <dgm:cxn modelId="{F57B6180-3907-49B6-9978-4C35C72EECF1}" type="presParOf" srcId="{7A225B78-D3B9-4E52-8F63-7FE59AF781F5}" destId="{B35CBBC3-AD74-41A7-A03D-C7DA1079718F}" srcOrd="1" destOrd="0" presId="urn:microsoft.com/office/officeart/2005/8/layout/hierarchy4"/>
    <dgm:cxn modelId="{266FF176-9F41-4919-BF45-E7C0EDDF59AF}" type="presParOf" srcId="{DA25A20A-E215-4664-A8ED-DE5F1C2703C0}" destId="{74130F73-23F7-49C3-AB3A-B660F8131B62}" srcOrd="3" destOrd="0" presId="urn:microsoft.com/office/officeart/2005/8/layout/hierarchy4"/>
    <dgm:cxn modelId="{A1A2A32E-23C7-4919-A3FD-ED395A24D23B}" type="presParOf" srcId="{DA25A20A-E215-4664-A8ED-DE5F1C2703C0}" destId="{C832691D-CACD-48C4-BF4A-92896B256D02}" srcOrd="4" destOrd="0" presId="urn:microsoft.com/office/officeart/2005/8/layout/hierarchy4"/>
    <dgm:cxn modelId="{97BABDEE-E339-4836-8EBB-2630FAFEC834}" type="presParOf" srcId="{C832691D-CACD-48C4-BF4A-92896B256D02}" destId="{1C271064-C024-4616-8DFC-A182A95E9C32}" srcOrd="0" destOrd="0" presId="urn:microsoft.com/office/officeart/2005/8/layout/hierarchy4"/>
    <dgm:cxn modelId="{F312B30F-3094-4710-922D-5B4EA1AE069B}" type="presParOf" srcId="{C832691D-CACD-48C4-BF4A-92896B256D02}" destId="{01EDBFD4-2512-45F0-8DFB-5E5C87F2832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34C590-2194-4384-947E-AE1D682CEE0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37CC3BED-F3A0-49BE-B49A-E0BDA28A65E3}">
      <dgm:prSet phldrT="[Text]"/>
      <dgm:spPr/>
      <dgm:t>
        <a:bodyPr/>
        <a:lstStyle/>
        <a:p>
          <a:r>
            <a:rPr lang="en-US" dirty="0"/>
            <a:t>Achieve targets for fasting and post-prandial glucose as well as overall (A1C) glycemic control</a:t>
          </a:r>
          <a:r>
            <a:rPr lang="en-US" baseline="30000" dirty="0"/>
            <a:t>1</a:t>
          </a:r>
          <a:endParaRPr lang="en-US" dirty="0"/>
        </a:p>
      </dgm:t>
    </dgm:pt>
    <dgm:pt modelId="{B449EC2C-943A-4470-BA8B-6F51E84FDE19}" type="parTrans" cxnId="{704070D1-1D87-4340-8017-C6C7599CC1FC}">
      <dgm:prSet/>
      <dgm:spPr/>
      <dgm:t>
        <a:bodyPr/>
        <a:lstStyle/>
        <a:p>
          <a:endParaRPr lang="en-US"/>
        </a:p>
      </dgm:t>
    </dgm:pt>
    <dgm:pt modelId="{DD30D8FB-40FD-4378-AC15-A2A4B0BF2F88}" type="sibTrans" cxnId="{704070D1-1D87-4340-8017-C6C7599CC1FC}">
      <dgm:prSet/>
      <dgm:spPr/>
      <dgm:t>
        <a:bodyPr/>
        <a:lstStyle/>
        <a:p>
          <a:endParaRPr lang="en-US"/>
        </a:p>
      </dgm:t>
    </dgm:pt>
    <dgm:pt modelId="{F8FB05DC-2C62-4539-953F-6852E1733003}">
      <dgm:prSet phldrT="[Text]"/>
      <dgm:spPr/>
      <dgm:t>
        <a:bodyPr/>
        <a:lstStyle/>
        <a:p>
          <a:r>
            <a:rPr lang="en-US" dirty="0"/>
            <a:t>As effective as a basal-bolus insulin regimen with a much lower risk of hypoglycemia and weight gain</a:t>
          </a:r>
          <a:r>
            <a:rPr lang="en-US" baseline="30000" dirty="0"/>
            <a:t>2</a:t>
          </a:r>
          <a:endParaRPr lang="en-US" dirty="0"/>
        </a:p>
      </dgm:t>
    </dgm:pt>
    <dgm:pt modelId="{8D7C225C-F59A-461D-9EF9-75FEED90FEF6}" type="parTrans" cxnId="{4E13ECE4-E6C5-4682-ADE1-337B23E2BC36}">
      <dgm:prSet/>
      <dgm:spPr/>
      <dgm:t>
        <a:bodyPr/>
        <a:lstStyle/>
        <a:p>
          <a:endParaRPr lang="en-US"/>
        </a:p>
      </dgm:t>
    </dgm:pt>
    <dgm:pt modelId="{7898FE1B-0399-499A-B16F-45FF641DD87D}" type="sibTrans" cxnId="{4E13ECE4-E6C5-4682-ADE1-337B23E2BC36}">
      <dgm:prSet/>
      <dgm:spPr/>
      <dgm:t>
        <a:bodyPr/>
        <a:lstStyle/>
        <a:p>
          <a:endParaRPr lang="en-US"/>
        </a:p>
      </dgm:t>
    </dgm:pt>
    <dgm:pt modelId="{086E1B11-7364-4886-A8A7-94DCEEF28396}">
      <dgm:prSet phldrT="[Text]"/>
      <dgm:spPr/>
      <dgm:t>
        <a:bodyPr/>
        <a:lstStyle/>
        <a:p>
          <a:r>
            <a:rPr lang="en-US" dirty="0"/>
            <a:t>Lower hypoglycemic risk compared to insulin treatment alone</a:t>
          </a:r>
          <a:r>
            <a:rPr lang="en-US" baseline="30000" dirty="0"/>
            <a:t>3</a:t>
          </a:r>
          <a:endParaRPr lang="en-US" dirty="0"/>
        </a:p>
      </dgm:t>
    </dgm:pt>
    <dgm:pt modelId="{445F6C9B-328B-4480-8E1E-E06E64923B31}" type="parTrans" cxnId="{EBB21DE3-DD9F-4865-8CBA-E2B327201198}">
      <dgm:prSet/>
      <dgm:spPr/>
      <dgm:t>
        <a:bodyPr/>
        <a:lstStyle/>
        <a:p>
          <a:endParaRPr lang="en-US"/>
        </a:p>
      </dgm:t>
    </dgm:pt>
    <dgm:pt modelId="{47815438-6C4F-46C0-ADA9-A52D2C67C9C1}" type="sibTrans" cxnId="{EBB21DE3-DD9F-4865-8CBA-E2B327201198}">
      <dgm:prSet/>
      <dgm:spPr/>
      <dgm:t>
        <a:bodyPr/>
        <a:lstStyle/>
        <a:p>
          <a:endParaRPr lang="en-US"/>
        </a:p>
      </dgm:t>
    </dgm:pt>
    <dgm:pt modelId="{DB820532-DF9F-4F83-8382-86AFC7E7A402}">
      <dgm:prSet/>
      <dgm:spPr>
        <a:solidFill>
          <a:srgbClr val="00B050"/>
        </a:solidFill>
      </dgm:spPr>
      <dgm:t>
        <a:bodyPr/>
        <a:lstStyle/>
        <a:p>
          <a:r>
            <a:rPr lang="en-US" dirty="0"/>
            <a:t>Highly efficacious and safe glucose-lowering regimen that has led to the development of fixed-dose combinations</a:t>
          </a:r>
        </a:p>
      </dgm:t>
    </dgm:pt>
    <dgm:pt modelId="{491DBAA7-DEF2-4BC0-AF4A-5AA226C1E372}" type="parTrans" cxnId="{347F7B4E-907E-4E0A-9E0D-049C2003A99C}">
      <dgm:prSet/>
      <dgm:spPr/>
      <dgm:t>
        <a:bodyPr/>
        <a:lstStyle/>
        <a:p>
          <a:endParaRPr lang="en-US"/>
        </a:p>
      </dgm:t>
    </dgm:pt>
    <dgm:pt modelId="{FBFBECD8-F96E-4D5B-8A37-790895D764D8}" type="sibTrans" cxnId="{347F7B4E-907E-4E0A-9E0D-049C2003A99C}">
      <dgm:prSet/>
      <dgm:spPr/>
      <dgm:t>
        <a:bodyPr/>
        <a:lstStyle/>
        <a:p>
          <a:endParaRPr lang="en-US"/>
        </a:p>
      </dgm:t>
    </dgm:pt>
    <dgm:pt modelId="{35965E2D-9489-4A6B-A98D-87CE4A643E0D}" type="pres">
      <dgm:prSet presAssocID="{7A34C590-2194-4384-947E-AE1D682CEE0D}" presName="Name0" presStyleCnt="0">
        <dgm:presLayoutVars>
          <dgm:chPref val="1"/>
          <dgm:dir/>
          <dgm:animOne val="branch"/>
          <dgm:animLvl val="lvl"/>
          <dgm:resizeHandles/>
        </dgm:presLayoutVars>
      </dgm:prSet>
      <dgm:spPr/>
    </dgm:pt>
    <dgm:pt modelId="{DF2FAA53-6F56-4469-9831-E757E9421E7F}" type="pres">
      <dgm:prSet presAssocID="{37CC3BED-F3A0-49BE-B49A-E0BDA28A65E3}" presName="vertOne" presStyleCnt="0"/>
      <dgm:spPr/>
    </dgm:pt>
    <dgm:pt modelId="{9C784A0D-52A6-405E-B12C-9683142D4D63}" type="pres">
      <dgm:prSet presAssocID="{37CC3BED-F3A0-49BE-B49A-E0BDA28A65E3}" presName="txOne" presStyleLbl="node0" presStyleIdx="0" presStyleCnt="1">
        <dgm:presLayoutVars>
          <dgm:chPref val="3"/>
        </dgm:presLayoutVars>
      </dgm:prSet>
      <dgm:spPr/>
    </dgm:pt>
    <dgm:pt modelId="{5DE1E77D-B1AD-4E53-8630-9E1E8E44EAB2}" type="pres">
      <dgm:prSet presAssocID="{37CC3BED-F3A0-49BE-B49A-E0BDA28A65E3}" presName="parTransOne" presStyleCnt="0"/>
      <dgm:spPr/>
    </dgm:pt>
    <dgm:pt modelId="{3FD57204-3A36-41C7-8883-EDBD0A675EA8}" type="pres">
      <dgm:prSet presAssocID="{37CC3BED-F3A0-49BE-B49A-E0BDA28A65E3}" presName="horzOne" presStyleCnt="0"/>
      <dgm:spPr/>
    </dgm:pt>
    <dgm:pt modelId="{B5B327AF-A2C4-4072-9291-D976FE2ED31B}" type="pres">
      <dgm:prSet presAssocID="{F8FB05DC-2C62-4539-953F-6852E1733003}" presName="vertTwo" presStyleCnt="0"/>
      <dgm:spPr/>
    </dgm:pt>
    <dgm:pt modelId="{B970EB92-A3C8-4928-91B1-0AB27360F5B5}" type="pres">
      <dgm:prSet presAssocID="{F8FB05DC-2C62-4539-953F-6852E1733003}" presName="txTwo" presStyleLbl="node2" presStyleIdx="0" presStyleCnt="1">
        <dgm:presLayoutVars>
          <dgm:chPref val="3"/>
        </dgm:presLayoutVars>
      </dgm:prSet>
      <dgm:spPr/>
    </dgm:pt>
    <dgm:pt modelId="{E0A2DA21-6E13-4B14-AD1C-AF4054295E47}" type="pres">
      <dgm:prSet presAssocID="{F8FB05DC-2C62-4539-953F-6852E1733003}" presName="parTransTwo" presStyleCnt="0"/>
      <dgm:spPr/>
    </dgm:pt>
    <dgm:pt modelId="{671B3402-5A56-4FFB-99CD-3667D1F98A23}" type="pres">
      <dgm:prSet presAssocID="{F8FB05DC-2C62-4539-953F-6852E1733003}" presName="horzTwo" presStyleCnt="0"/>
      <dgm:spPr/>
    </dgm:pt>
    <dgm:pt modelId="{0DF200FF-DF43-467A-B6EC-F631EBBB7613}" type="pres">
      <dgm:prSet presAssocID="{086E1B11-7364-4886-A8A7-94DCEEF28396}" presName="vertThree" presStyleCnt="0"/>
      <dgm:spPr/>
    </dgm:pt>
    <dgm:pt modelId="{5527F9DF-DA6D-40EB-B540-2252C436485D}" type="pres">
      <dgm:prSet presAssocID="{086E1B11-7364-4886-A8A7-94DCEEF28396}" presName="txThree" presStyleLbl="node3" presStyleIdx="0" presStyleCnt="1">
        <dgm:presLayoutVars>
          <dgm:chPref val="3"/>
        </dgm:presLayoutVars>
      </dgm:prSet>
      <dgm:spPr/>
    </dgm:pt>
    <dgm:pt modelId="{5DFC0D90-A862-4080-8E3B-1E649C253ED8}" type="pres">
      <dgm:prSet presAssocID="{086E1B11-7364-4886-A8A7-94DCEEF28396}" presName="parTransThree" presStyleCnt="0"/>
      <dgm:spPr/>
    </dgm:pt>
    <dgm:pt modelId="{3A414E72-F26B-4B93-A385-FC8713472BBC}" type="pres">
      <dgm:prSet presAssocID="{086E1B11-7364-4886-A8A7-94DCEEF28396}" presName="horzThree" presStyleCnt="0"/>
      <dgm:spPr/>
    </dgm:pt>
    <dgm:pt modelId="{A860AF06-6BFC-4449-82FC-0D6019CA3414}" type="pres">
      <dgm:prSet presAssocID="{DB820532-DF9F-4F83-8382-86AFC7E7A402}" presName="vertFour" presStyleCnt="0">
        <dgm:presLayoutVars>
          <dgm:chPref val="3"/>
        </dgm:presLayoutVars>
      </dgm:prSet>
      <dgm:spPr/>
    </dgm:pt>
    <dgm:pt modelId="{828BC92B-9A98-4500-9F58-3E8240F9C06D}" type="pres">
      <dgm:prSet presAssocID="{DB820532-DF9F-4F83-8382-86AFC7E7A402}" presName="txFour" presStyleLbl="node4" presStyleIdx="0" presStyleCnt="1">
        <dgm:presLayoutVars>
          <dgm:chPref val="3"/>
        </dgm:presLayoutVars>
      </dgm:prSet>
      <dgm:spPr/>
    </dgm:pt>
    <dgm:pt modelId="{5869B4FD-1082-4383-AD4A-EE1BE8B70AB0}" type="pres">
      <dgm:prSet presAssocID="{DB820532-DF9F-4F83-8382-86AFC7E7A402}" presName="horzFour" presStyleCnt="0"/>
      <dgm:spPr/>
    </dgm:pt>
  </dgm:ptLst>
  <dgm:cxnLst>
    <dgm:cxn modelId="{5E2FA000-239E-49DA-86B8-A988644A5512}" type="presOf" srcId="{F8FB05DC-2C62-4539-953F-6852E1733003}" destId="{B970EB92-A3C8-4928-91B1-0AB27360F5B5}" srcOrd="0" destOrd="0" presId="urn:microsoft.com/office/officeart/2005/8/layout/hierarchy4"/>
    <dgm:cxn modelId="{E010182F-29E1-4069-AE50-908EFDBC9F9D}" type="presOf" srcId="{DB820532-DF9F-4F83-8382-86AFC7E7A402}" destId="{828BC92B-9A98-4500-9F58-3E8240F9C06D}" srcOrd="0" destOrd="0" presId="urn:microsoft.com/office/officeart/2005/8/layout/hierarchy4"/>
    <dgm:cxn modelId="{EEC58D4C-A125-4D3C-B254-DBC9DFD87714}" type="presOf" srcId="{7A34C590-2194-4384-947E-AE1D682CEE0D}" destId="{35965E2D-9489-4A6B-A98D-87CE4A643E0D}" srcOrd="0" destOrd="0" presId="urn:microsoft.com/office/officeart/2005/8/layout/hierarchy4"/>
    <dgm:cxn modelId="{347F7B4E-907E-4E0A-9E0D-049C2003A99C}" srcId="{086E1B11-7364-4886-A8A7-94DCEEF28396}" destId="{DB820532-DF9F-4F83-8382-86AFC7E7A402}" srcOrd="0" destOrd="0" parTransId="{491DBAA7-DEF2-4BC0-AF4A-5AA226C1E372}" sibTransId="{FBFBECD8-F96E-4D5B-8A37-790895D764D8}"/>
    <dgm:cxn modelId="{4DBD5974-45F8-4593-B4D8-AD49C2CF74DD}" type="presOf" srcId="{086E1B11-7364-4886-A8A7-94DCEEF28396}" destId="{5527F9DF-DA6D-40EB-B540-2252C436485D}" srcOrd="0" destOrd="0" presId="urn:microsoft.com/office/officeart/2005/8/layout/hierarchy4"/>
    <dgm:cxn modelId="{A359B2C7-105D-4F63-B391-B4D25FB8773F}" type="presOf" srcId="{37CC3BED-F3A0-49BE-B49A-E0BDA28A65E3}" destId="{9C784A0D-52A6-405E-B12C-9683142D4D63}" srcOrd="0" destOrd="0" presId="urn:microsoft.com/office/officeart/2005/8/layout/hierarchy4"/>
    <dgm:cxn modelId="{704070D1-1D87-4340-8017-C6C7599CC1FC}" srcId="{7A34C590-2194-4384-947E-AE1D682CEE0D}" destId="{37CC3BED-F3A0-49BE-B49A-E0BDA28A65E3}" srcOrd="0" destOrd="0" parTransId="{B449EC2C-943A-4470-BA8B-6F51E84FDE19}" sibTransId="{DD30D8FB-40FD-4378-AC15-A2A4B0BF2F88}"/>
    <dgm:cxn modelId="{EBB21DE3-DD9F-4865-8CBA-E2B327201198}" srcId="{F8FB05DC-2C62-4539-953F-6852E1733003}" destId="{086E1B11-7364-4886-A8A7-94DCEEF28396}" srcOrd="0" destOrd="0" parTransId="{445F6C9B-328B-4480-8E1E-E06E64923B31}" sibTransId="{47815438-6C4F-46C0-ADA9-A52D2C67C9C1}"/>
    <dgm:cxn modelId="{4E13ECE4-E6C5-4682-ADE1-337B23E2BC36}" srcId="{37CC3BED-F3A0-49BE-B49A-E0BDA28A65E3}" destId="{F8FB05DC-2C62-4539-953F-6852E1733003}" srcOrd="0" destOrd="0" parTransId="{8D7C225C-F59A-461D-9EF9-75FEED90FEF6}" sibTransId="{7898FE1B-0399-499A-B16F-45FF641DD87D}"/>
    <dgm:cxn modelId="{07DF43B3-F6E3-4BDA-A0BD-E4100A41CA5F}" type="presParOf" srcId="{35965E2D-9489-4A6B-A98D-87CE4A643E0D}" destId="{DF2FAA53-6F56-4469-9831-E757E9421E7F}" srcOrd="0" destOrd="0" presId="urn:microsoft.com/office/officeart/2005/8/layout/hierarchy4"/>
    <dgm:cxn modelId="{EF1EC453-D48E-4722-9E96-C8D92EE71FDE}" type="presParOf" srcId="{DF2FAA53-6F56-4469-9831-E757E9421E7F}" destId="{9C784A0D-52A6-405E-B12C-9683142D4D63}" srcOrd="0" destOrd="0" presId="urn:microsoft.com/office/officeart/2005/8/layout/hierarchy4"/>
    <dgm:cxn modelId="{6B9B1F9F-E460-4A8B-9103-F4BA9D4931B0}" type="presParOf" srcId="{DF2FAA53-6F56-4469-9831-E757E9421E7F}" destId="{5DE1E77D-B1AD-4E53-8630-9E1E8E44EAB2}" srcOrd="1" destOrd="0" presId="urn:microsoft.com/office/officeart/2005/8/layout/hierarchy4"/>
    <dgm:cxn modelId="{C4B38203-F774-45B1-9697-EDA1B3B9D008}" type="presParOf" srcId="{DF2FAA53-6F56-4469-9831-E757E9421E7F}" destId="{3FD57204-3A36-41C7-8883-EDBD0A675EA8}" srcOrd="2" destOrd="0" presId="urn:microsoft.com/office/officeart/2005/8/layout/hierarchy4"/>
    <dgm:cxn modelId="{5C5FA4F4-E781-4F42-8271-9D921ED69C8A}" type="presParOf" srcId="{3FD57204-3A36-41C7-8883-EDBD0A675EA8}" destId="{B5B327AF-A2C4-4072-9291-D976FE2ED31B}" srcOrd="0" destOrd="0" presId="urn:microsoft.com/office/officeart/2005/8/layout/hierarchy4"/>
    <dgm:cxn modelId="{720AB15C-5ECD-43BD-B918-3EB3CA4DAB62}" type="presParOf" srcId="{B5B327AF-A2C4-4072-9291-D976FE2ED31B}" destId="{B970EB92-A3C8-4928-91B1-0AB27360F5B5}" srcOrd="0" destOrd="0" presId="urn:microsoft.com/office/officeart/2005/8/layout/hierarchy4"/>
    <dgm:cxn modelId="{60E35FA6-2BD7-4296-97ED-CB7BB196766E}" type="presParOf" srcId="{B5B327AF-A2C4-4072-9291-D976FE2ED31B}" destId="{E0A2DA21-6E13-4B14-AD1C-AF4054295E47}" srcOrd="1" destOrd="0" presId="urn:microsoft.com/office/officeart/2005/8/layout/hierarchy4"/>
    <dgm:cxn modelId="{A2EC7897-6450-4B48-96CF-B9B1B3841EAD}" type="presParOf" srcId="{B5B327AF-A2C4-4072-9291-D976FE2ED31B}" destId="{671B3402-5A56-4FFB-99CD-3667D1F98A23}" srcOrd="2" destOrd="0" presId="urn:microsoft.com/office/officeart/2005/8/layout/hierarchy4"/>
    <dgm:cxn modelId="{DDEB75B2-2D32-472B-821C-FE405BD4194F}" type="presParOf" srcId="{671B3402-5A56-4FFB-99CD-3667D1F98A23}" destId="{0DF200FF-DF43-467A-B6EC-F631EBBB7613}" srcOrd="0" destOrd="0" presId="urn:microsoft.com/office/officeart/2005/8/layout/hierarchy4"/>
    <dgm:cxn modelId="{A1903D78-FAE9-489C-AE25-EFB2AD84D976}" type="presParOf" srcId="{0DF200FF-DF43-467A-B6EC-F631EBBB7613}" destId="{5527F9DF-DA6D-40EB-B540-2252C436485D}" srcOrd="0" destOrd="0" presId="urn:microsoft.com/office/officeart/2005/8/layout/hierarchy4"/>
    <dgm:cxn modelId="{6004AFB0-6EC3-4F80-BC97-3B09F436E235}" type="presParOf" srcId="{0DF200FF-DF43-467A-B6EC-F631EBBB7613}" destId="{5DFC0D90-A862-4080-8E3B-1E649C253ED8}" srcOrd="1" destOrd="0" presId="urn:microsoft.com/office/officeart/2005/8/layout/hierarchy4"/>
    <dgm:cxn modelId="{4A7F4AA4-A4BD-4997-889F-64DB291783BD}" type="presParOf" srcId="{0DF200FF-DF43-467A-B6EC-F631EBBB7613}" destId="{3A414E72-F26B-4B93-A385-FC8713472BBC}" srcOrd="2" destOrd="0" presId="urn:microsoft.com/office/officeart/2005/8/layout/hierarchy4"/>
    <dgm:cxn modelId="{0D43EEDD-7004-4ECC-8DEA-7703DAF6383A}" type="presParOf" srcId="{3A414E72-F26B-4B93-A385-FC8713472BBC}" destId="{A860AF06-6BFC-4449-82FC-0D6019CA3414}" srcOrd="0" destOrd="0" presId="urn:microsoft.com/office/officeart/2005/8/layout/hierarchy4"/>
    <dgm:cxn modelId="{9E2921CA-F53C-4BB3-8909-55D63D8E314F}" type="presParOf" srcId="{A860AF06-6BFC-4449-82FC-0D6019CA3414}" destId="{828BC92B-9A98-4500-9F58-3E8240F9C06D}" srcOrd="0" destOrd="0" presId="urn:microsoft.com/office/officeart/2005/8/layout/hierarchy4"/>
    <dgm:cxn modelId="{CAB6D69F-4BF2-4C72-ABB4-F3CA03A6ACCA}" type="presParOf" srcId="{A860AF06-6BFC-4449-82FC-0D6019CA3414}" destId="{5869B4FD-1082-4383-AD4A-EE1BE8B70A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90F37-3295-44E1-81F8-54AF169B503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D1465B8-9D12-4412-881F-CEC73E730D3F}">
      <dgm:prSet phldrT="[Text]" custT="1"/>
      <dgm:spPr/>
      <dgm:t>
        <a:bodyPr/>
        <a:lstStyle/>
        <a:p>
          <a:pPr algn="l">
            <a:lnSpc>
              <a:spcPct val="100000"/>
            </a:lnSpc>
            <a:spcAft>
              <a:spcPts val="0"/>
            </a:spcAft>
          </a:pPr>
          <a:r>
            <a:rPr lang="en-US" sz="1600" dirty="0"/>
            <a:t>A multidisciplinary team-based approach is recommended to:</a:t>
          </a:r>
        </a:p>
        <a:p>
          <a:pPr algn="l">
            <a:lnSpc>
              <a:spcPct val="100000"/>
            </a:lnSpc>
            <a:spcAft>
              <a:spcPts val="0"/>
            </a:spcAft>
          </a:pPr>
          <a:r>
            <a:rPr lang="en-US" sz="1600" dirty="0"/>
            <a:t>-Improve health outcomes</a:t>
          </a:r>
        </a:p>
        <a:p>
          <a:pPr algn="l">
            <a:lnSpc>
              <a:spcPct val="100000"/>
            </a:lnSpc>
            <a:spcAft>
              <a:spcPts val="0"/>
            </a:spcAft>
          </a:pPr>
          <a:r>
            <a:rPr lang="en-US" sz="1600" dirty="0"/>
            <a:t>-Facilitate modification of ASCVD risk factors</a:t>
          </a:r>
        </a:p>
        <a:p>
          <a:pPr algn="l">
            <a:lnSpc>
              <a:spcPct val="100000"/>
            </a:lnSpc>
            <a:spcAft>
              <a:spcPts val="0"/>
            </a:spcAft>
          </a:pPr>
          <a:r>
            <a:rPr lang="en-US" sz="1600" dirty="0"/>
            <a:t>-Improve health service utilization</a:t>
          </a:r>
        </a:p>
      </dgm:t>
    </dgm:pt>
    <dgm:pt modelId="{1426C561-0B55-49C6-BC47-EBC9EDA91EAE}" type="parTrans" cxnId="{A8EF3007-532F-4E41-A9D7-D6FF88A21AF2}">
      <dgm:prSet/>
      <dgm:spPr/>
      <dgm:t>
        <a:bodyPr/>
        <a:lstStyle/>
        <a:p>
          <a:endParaRPr lang="en-US" sz="1600"/>
        </a:p>
      </dgm:t>
    </dgm:pt>
    <dgm:pt modelId="{FEFD9194-6546-4888-A5DC-5372266EB05B}" type="sibTrans" cxnId="{A8EF3007-532F-4E41-A9D7-D6FF88A21AF2}">
      <dgm:prSet/>
      <dgm:spPr/>
      <dgm:t>
        <a:bodyPr/>
        <a:lstStyle/>
        <a:p>
          <a:endParaRPr lang="en-US" sz="1600"/>
        </a:p>
      </dgm:t>
    </dgm:pt>
    <dgm:pt modelId="{48904E6A-0298-4668-8AE0-9D4186400089}">
      <dgm:prSet phldrT="[Text]" custT="1"/>
      <dgm:spPr>
        <a:solidFill>
          <a:srgbClr val="00B050"/>
        </a:solidFill>
      </dgm:spPr>
      <dgm:t>
        <a:bodyPr/>
        <a:lstStyle/>
        <a:p>
          <a:pPr algn="l">
            <a:buNone/>
          </a:pPr>
          <a:r>
            <a:rPr lang="en-US" sz="1600" dirty="0"/>
            <a:t>This approach should focus on:</a:t>
          </a:r>
        </a:p>
        <a:p>
          <a:pPr algn="l">
            <a:buFont typeface="+mj-lt"/>
            <a:buAutoNum type="arabicPeriod"/>
          </a:pPr>
          <a:r>
            <a:rPr lang="en-US" sz="1600" dirty="0"/>
            <a:t>-Shared decision-making</a:t>
          </a:r>
        </a:p>
        <a:p>
          <a:pPr algn="l">
            <a:buFont typeface="+mj-lt"/>
            <a:buAutoNum type="arabicPeriod"/>
          </a:pPr>
          <a:r>
            <a:rPr lang="en-US" sz="1600" dirty="0"/>
            <a:t>-Continuous communication</a:t>
          </a:r>
        </a:p>
      </dgm:t>
    </dgm:pt>
    <dgm:pt modelId="{B7F4CE48-7C0D-4BB1-9FF8-74A2A9922965}" type="parTrans" cxnId="{C7877E95-C282-4F07-8F87-42D8FA669663}">
      <dgm:prSet/>
      <dgm:spPr/>
      <dgm:t>
        <a:bodyPr/>
        <a:lstStyle/>
        <a:p>
          <a:endParaRPr lang="en-US" sz="1600"/>
        </a:p>
      </dgm:t>
    </dgm:pt>
    <dgm:pt modelId="{D205152C-7579-406E-A27F-DCF012B21253}" type="sibTrans" cxnId="{C7877E95-C282-4F07-8F87-42D8FA669663}">
      <dgm:prSet/>
      <dgm:spPr/>
      <dgm:t>
        <a:bodyPr/>
        <a:lstStyle/>
        <a:p>
          <a:endParaRPr lang="en-US" sz="1600"/>
        </a:p>
      </dgm:t>
    </dgm:pt>
    <dgm:pt modelId="{0E40EEB6-ABEA-40A8-8087-CD13F4B893CC}" type="pres">
      <dgm:prSet presAssocID="{2E490F37-3295-44E1-81F8-54AF169B5030}" presName="Name0" presStyleCnt="0">
        <dgm:presLayoutVars>
          <dgm:chPref val="1"/>
          <dgm:dir/>
          <dgm:animOne val="branch"/>
          <dgm:animLvl val="lvl"/>
          <dgm:resizeHandles/>
        </dgm:presLayoutVars>
      </dgm:prSet>
      <dgm:spPr/>
    </dgm:pt>
    <dgm:pt modelId="{7011A605-7812-4039-8586-4E00B5B91866}" type="pres">
      <dgm:prSet presAssocID="{8D1465B8-9D12-4412-881F-CEC73E730D3F}" presName="vertOne" presStyleCnt="0"/>
      <dgm:spPr/>
    </dgm:pt>
    <dgm:pt modelId="{9770DF3E-E64D-47DB-AD8B-50DB7A2BAD80}" type="pres">
      <dgm:prSet presAssocID="{8D1465B8-9D12-4412-881F-CEC73E730D3F}" presName="txOne" presStyleLbl="node0" presStyleIdx="0" presStyleCnt="1">
        <dgm:presLayoutVars>
          <dgm:chPref val="3"/>
        </dgm:presLayoutVars>
      </dgm:prSet>
      <dgm:spPr/>
    </dgm:pt>
    <dgm:pt modelId="{6035FDBA-BA25-47A9-9DC8-0845DEDD1CB1}" type="pres">
      <dgm:prSet presAssocID="{8D1465B8-9D12-4412-881F-CEC73E730D3F}" presName="parTransOne" presStyleCnt="0"/>
      <dgm:spPr/>
    </dgm:pt>
    <dgm:pt modelId="{DB03598F-92F3-4D8E-B329-D99EE404D6B2}" type="pres">
      <dgm:prSet presAssocID="{8D1465B8-9D12-4412-881F-CEC73E730D3F}" presName="horzOne" presStyleCnt="0"/>
      <dgm:spPr/>
    </dgm:pt>
    <dgm:pt modelId="{2E06141D-AC1D-4B92-A68B-1A9042E2E116}" type="pres">
      <dgm:prSet presAssocID="{48904E6A-0298-4668-8AE0-9D4186400089}" presName="vertTwo" presStyleCnt="0"/>
      <dgm:spPr/>
    </dgm:pt>
    <dgm:pt modelId="{4B81E62F-F8EE-40D2-8306-FC315056446F}" type="pres">
      <dgm:prSet presAssocID="{48904E6A-0298-4668-8AE0-9D4186400089}" presName="txTwo" presStyleLbl="node2" presStyleIdx="0" presStyleCnt="1">
        <dgm:presLayoutVars>
          <dgm:chPref val="3"/>
        </dgm:presLayoutVars>
      </dgm:prSet>
      <dgm:spPr/>
    </dgm:pt>
    <dgm:pt modelId="{E4035A78-078C-4FA0-87D2-7565A72AC427}" type="pres">
      <dgm:prSet presAssocID="{48904E6A-0298-4668-8AE0-9D4186400089}" presName="horzTwo" presStyleCnt="0"/>
      <dgm:spPr/>
    </dgm:pt>
  </dgm:ptLst>
  <dgm:cxnLst>
    <dgm:cxn modelId="{2944AF05-0AA7-4C9D-A723-F12721968653}" type="presOf" srcId="{2E490F37-3295-44E1-81F8-54AF169B5030}" destId="{0E40EEB6-ABEA-40A8-8087-CD13F4B893CC}" srcOrd="0" destOrd="0" presId="urn:microsoft.com/office/officeart/2005/8/layout/hierarchy4"/>
    <dgm:cxn modelId="{A8EF3007-532F-4E41-A9D7-D6FF88A21AF2}" srcId="{2E490F37-3295-44E1-81F8-54AF169B5030}" destId="{8D1465B8-9D12-4412-881F-CEC73E730D3F}" srcOrd="0" destOrd="0" parTransId="{1426C561-0B55-49C6-BC47-EBC9EDA91EAE}" sibTransId="{FEFD9194-6546-4888-A5DC-5372266EB05B}"/>
    <dgm:cxn modelId="{C7877E95-C282-4F07-8F87-42D8FA669663}" srcId="{8D1465B8-9D12-4412-881F-CEC73E730D3F}" destId="{48904E6A-0298-4668-8AE0-9D4186400089}" srcOrd="0" destOrd="0" parTransId="{B7F4CE48-7C0D-4BB1-9FF8-74A2A9922965}" sibTransId="{D205152C-7579-406E-A27F-DCF012B21253}"/>
    <dgm:cxn modelId="{34418AA6-CC73-493F-A70F-D950E8D6754F}" type="presOf" srcId="{8D1465B8-9D12-4412-881F-CEC73E730D3F}" destId="{9770DF3E-E64D-47DB-AD8B-50DB7A2BAD80}" srcOrd="0" destOrd="0" presId="urn:microsoft.com/office/officeart/2005/8/layout/hierarchy4"/>
    <dgm:cxn modelId="{FC171BDB-CE1D-4DC8-B5E7-A374D6FEAEFA}" type="presOf" srcId="{48904E6A-0298-4668-8AE0-9D4186400089}" destId="{4B81E62F-F8EE-40D2-8306-FC315056446F}" srcOrd="0" destOrd="0" presId="urn:microsoft.com/office/officeart/2005/8/layout/hierarchy4"/>
    <dgm:cxn modelId="{1D839132-AD89-4DD9-B680-D3905B658D8F}" type="presParOf" srcId="{0E40EEB6-ABEA-40A8-8087-CD13F4B893CC}" destId="{7011A605-7812-4039-8586-4E00B5B91866}" srcOrd="0" destOrd="0" presId="urn:microsoft.com/office/officeart/2005/8/layout/hierarchy4"/>
    <dgm:cxn modelId="{1A26D563-9E32-4FEC-9AAE-CD1A2065E421}" type="presParOf" srcId="{7011A605-7812-4039-8586-4E00B5B91866}" destId="{9770DF3E-E64D-47DB-AD8B-50DB7A2BAD80}" srcOrd="0" destOrd="0" presId="urn:microsoft.com/office/officeart/2005/8/layout/hierarchy4"/>
    <dgm:cxn modelId="{AF23FC27-A58B-4D38-8199-58275B928D47}" type="presParOf" srcId="{7011A605-7812-4039-8586-4E00B5B91866}" destId="{6035FDBA-BA25-47A9-9DC8-0845DEDD1CB1}" srcOrd="1" destOrd="0" presId="urn:microsoft.com/office/officeart/2005/8/layout/hierarchy4"/>
    <dgm:cxn modelId="{388A48AF-3B02-4480-BDAE-D9F11CE0E0B0}" type="presParOf" srcId="{7011A605-7812-4039-8586-4E00B5B91866}" destId="{DB03598F-92F3-4D8E-B329-D99EE404D6B2}" srcOrd="2" destOrd="0" presId="urn:microsoft.com/office/officeart/2005/8/layout/hierarchy4"/>
    <dgm:cxn modelId="{5957A920-77F3-446D-B90F-02DD6856C779}" type="presParOf" srcId="{DB03598F-92F3-4D8E-B329-D99EE404D6B2}" destId="{2E06141D-AC1D-4B92-A68B-1A9042E2E116}" srcOrd="0" destOrd="0" presId="urn:microsoft.com/office/officeart/2005/8/layout/hierarchy4"/>
    <dgm:cxn modelId="{9FC84DC7-AEBC-4AE5-8D94-9C798CEB5DB3}" type="presParOf" srcId="{2E06141D-AC1D-4B92-A68B-1A9042E2E116}" destId="{4B81E62F-F8EE-40D2-8306-FC315056446F}" srcOrd="0" destOrd="0" presId="urn:microsoft.com/office/officeart/2005/8/layout/hierarchy4"/>
    <dgm:cxn modelId="{5A57CC0C-9C44-4B6B-9775-098A336AF9FC}" type="presParOf" srcId="{2E06141D-AC1D-4B92-A68B-1A9042E2E116}" destId="{E4035A78-078C-4FA0-87D2-7565A72AC42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C52F4-010B-4A0A-91D0-E0D035A498EE}">
      <dsp:nvSpPr>
        <dsp:cNvPr id="0" name=""/>
        <dsp:cNvSpPr/>
      </dsp:nvSpPr>
      <dsp:spPr>
        <a:xfrm>
          <a:off x="5485513" y="1562433"/>
          <a:ext cx="257150" cy="2562824"/>
        </a:xfrm>
        <a:custGeom>
          <a:avLst/>
          <a:gdLst/>
          <a:ahLst/>
          <a:cxnLst/>
          <a:rect l="0" t="0" r="0" b="0"/>
          <a:pathLst>
            <a:path>
              <a:moveTo>
                <a:pt x="0" y="0"/>
              </a:moveTo>
              <a:lnTo>
                <a:pt x="0" y="2562824"/>
              </a:lnTo>
              <a:lnTo>
                <a:pt x="257150" y="25628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688DAA-2F46-462E-AB01-BE91A6B96389}">
      <dsp:nvSpPr>
        <dsp:cNvPr id="0" name=""/>
        <dsp:cNvSpPr/>
      </dsp:nvSpPr>
      <dsp:spPr>
        <a:xfrm>
          <a:off x="5485513" y="1562433"/>
          <a:ext cx="257150" cy="1127979"/>
        </a:xfrm>
        <a:custGeom>
          <a:avLst/>
          <a:gdLst/>
          <a:ahLst/>
          <a:cxnLst/>
          <a:rect l="0" t="0" r="0" b="0"/>
          <a:pathLst>
            <a:path>
              <a:moveTo>
                <a:pt x="0" y="0"/>
              </a:moveTo>
              <a:lnTo>
                <a:pt x="0" y="1127979"/>
              </a:lnTo>
              <a:lnTo>
                <a:pt x="257150" y="112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CE2C2-7695-4548-957C-E4783B438093}">
      <dsp:nvSpPr>
        <dsp:cNvPr id="0" name=""/>
        <dsp:cNvSpPr/>
      </dsp:nvSpPr>
      <dsp:spPr>
        <a:xfrm>
          <a:off x="4338637" y="731654"/>
          <a:ext cx="1832609" cy="136145"/>
        </a:xfrm>
        <a:custGeom>
          <a:avLst/>
          <a:gdLst/>
          <a:ahLst/>
          <a:cxnLst/>
          <a:rect l="0" t="0" r="0" b="0"/>
          <a:pathLst>
            <a:path>
              <a:moveTo>
                <a:pt x="0" y="0"/>
              </a:moveTo>
              <a:lnTo>
                <a:pt x="0" y="8103"/>
              </a:lnTo>
              <a:lnTo>
                <a:pt x="1832609" y="8103"/>
              </a:lnTo>
              <a:lnTo>
                <a:pt x="1832609" y="136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F3280-5FBD-41CF-906F-F72DF2A1C71B}">
      <dsp:nvSpPr>
        <dsp:cNvPr id="0" name=""/>
        <dsp:cNvSpPr/>
      </dsp:nvSpPr>
      <dsp:spPr>
        <a:xfrm>
          <a:off x="3639122" y="1562433"/>
          <a:ext cx="236478" cy="620110"/>
        </a:xfrm>
        <a:custGeom>
          <a:avLst/>
          <a:gdLst/>
          <a:ahLst/>
          <a:cxnLst/>
          <a:rect l="0" t="0" r="0" b="0"/>
          <a:pathLst>
            <a:path>
              <a:moveTo>
                <a:pt x="0" y="0"/>
              </a:moveTo>
              <a:lnTo>
                <a:pt x="0" y="620110"/>
              </a:lnTo>
              <a:lnTo>
                <a:pt x="236478" y="6201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3D876C-1530-4F32-B228-5392EE712585}">
      <dsp:nvSpPr>
        <dsp:cNvPr id="0" name=""/>
        <dsp:cNvSpPr/>
      </dsp:nvSpPr>
      <dsp:spPr>
        <a:xfrm>
          <a:off x="4224012" y="731654"/>
          <a:ext cx="91440" cy="136145"/>
        </a:xfrm>
        <a:custGeom>
          <a:avLst/>
          <a:gdLst/>
          <a:ahLst/>
          <a:cxnLst/>
          <a:rect l="0" t="0" r="0" b="0"/>
          <a:pathLst>
            <a:path>
              <a:moveTo>
                <a:pt x="114624" y="0"/>
              </a:moveTo>
              <a:lnTo>
                <a:pt x="114624" y="8103"/>
              </a:lnTo>
              <a:lnTo>
                <a:pt x="45720" y="8103"/>
              </a:lnTo>
              <a:lnTo>
                <a:pt x="45720" y="136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AA9F9-A782-4455-9C1B-3F31EF93973E}">
      <dsp:nvSpPr>
        <dsp:cNvPr id="0" name=""/>
        <dsp:cNvSpPr/>
      </dsp:nvSpPr>
      <dsp:spPr>
        <a:xfrm>
          <a:off x="1806512" y="1562433"/>
          <a:ext cx="236478" cy="1545082"/>
        </a:xfrm>
        <a:custGeom>
          <a:avLst/>
          <a:gdLst/>
          <a:ahLst/>
          <a:cxnLst/>
          <a:rect l="0" t="0" r="0" b="0"/>
          <a:pathLst>
            <a:path>
              <a:moveTo>
                <a:pt x="0" y="0"/>
              </a:moveTo>
              <a:lnTo>
                <a:pt x="0" y="1545082"/>
              </a:lnTo>
              <a:lnTo>
                <a:pt x="236478" y="15450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240A53-CD43-4D4B-9E7C-2CAC0C7F9A4D}">
      <dsp:nvSpPr>
        <dsp:cNvPr id="0" name=""/>
        <dsp:cNvSpPr/>
      </dsp:nvSpPr>
      <dsp:spPr>
        <a:xfrm>
          <a:off x="1806512" y="1562433"/>
          <a:ext cx="236478" cy="620110"/>
        </a:xfrm>
        <a:custGeom>
          <a:avLst/>
          <a:gdLst/>
          <a:ahLst/>
          <a:cxnLst/>
          <a:rect l="0" t="0" r="0" b="0"/>
          <a:pathLst>
            <a:path>
              <a:moveTo>
                <a:pt x="0" y="0"/>
              </a:moveTo>
              <a:lnTo>
                <a:pt x="0" y="620110"/>
              </a:lnTo>
              <a:lnTo>
                <a:pt x="236478" y="6201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3D796-5B6F-4891-B444-EEDB10E344A4}">
      <dsp:nvSpPr>
        <dsp:cNvPr id="0" name=""/>
        <dsp:cNvSpPr/>
      </dsp:nvSpPr>
      <dsp:spPr>
        <a:xfrm>
          <a:off x="2437122" y="731654"/>
          <a:ext cx="1901514" cy="136145"/>
        </a:xfrm>
        <a:custGeom>
          <a:avLst/>
          <a:gdLst/>
          <a:ahLst/>
          <a:cxnLst/>
          <a:rect l="0" t="0" r="0" b="0"/>
          <a:pathLst>
            <a:path>
              <a:moveTo>
                <a:pt x="1901514" y="0"/>
              </a:moveTo>
              <a:lnTo>
                <a:pt x="1901514" y="8103"/>
              </a:lnTo>
              <a:lnTo>
                <a:pt x="0" y="8103"/>
              </a:lnTo>
              <a:lnTo>
                <a:pt x="0" y="136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917481-558F-4A91-8ABD-ADD7EABCA0E9}">
      <dsp:nvSpPr>
        <dsp:cNvPr id="0" name=""/>
        <dsp:cNvSpPr/>
      </dsp:nvSpPr>
      <dsp:spPr>
        <a:xfrm>
          <a:off x="208314" y="121931"/>
          <a:ext cx="8260646" cy="60972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2022 ADA/EASD Consensus Recommendations</a:t>
          </a:r>
        </a:p>
        <a:p>
          <a:pPr marL="0" lvl="0" indent="0" algn="ctr" defTabSz="800100">
            <a:lnSpc>
              <a:spcPct val="90000"/>
            </a:lnSpc>
            <a:spcBef>
              <a:spcPct val="0"/>
            </a:spcBef>
            <a:spcAft>
              <a:spcPct val="35000"/>
            </a:spcAft>
            <a:buNone/>
          </a:pPr>
          <a:r>
            <a:rPr lang="en-US" sz="1800" b="0" kern="1200" dirty="0"/>
            <a:t>Goal: Cardiorenal Risk Reduction in High-Risk Patients with Type 2 Diabetes </a:t>
          </a:r>
        </a:p>
      </dsp:txBody>
      <dsp:txXfrm>
        <a:off x="208314" y="121931"/>
        <a:ext cx="8260646" cy="609723"/>
      </dsp:txXfrm>
    </dsp:sp>
    <dsp:sp modelId="{8F9A224A-4C20-4787-B011-222937262CB8}">
      <dsp:nvSpPr>
        <dsp:cNvPr id="0" name=""/>
        <dsp:cNvSpPr/>
      </dsp:nvSpPr>
      <dsp:spPr>
        <a:xfrm>
          <a:off x="1648859" y="867799"/>
          <a:ext cx="1576525" cy="6946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+ASCVD or High Risk</a:t>
          </a:r>
        </a:p>
      </dsp:txBody>
      <dsp:txXfrm>
        <a:off x="1648859" y="867799"/>
        <a:ext cx="1576525" cy="694633"/>
      </dsp:txXfrm>
    </dsp:sp>
    <dsp:sp modelId="{C6AD6DC2-0FDE-46E8-AE41-5A49868BA898}">
      <dsp:nvSpPr>
        <dsp:cNvPr id="0" name=""/>
        <dsp:cNvSpPr/>
      </dsp:nvSpPr>
      <dsp:spPr>
        <a:xfrm>
          <a:off x="2042991" y="1818517"/>
          <a:ext cx="1356464" cy="7280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GLP-1 RA w/ proven CVD benefit</a:t>
          </a:r>
        </a:p>
      </dsp:txBody>
      <dsp:txXfrm>
        <a:off x="2042991" y="1818517"/>
        <a:ext cx="1356464" cy="728052"/>
      </dsp:txXfrm>
    </dsp:sp>
    <dsp:sp modelId="{60D2092A-B41F-423E-995C-AD20E9BA177A}">
      <dsp:nvSpPr>
        <dsp:cNvPr id="0" name=""/>
        <dsp:cNvSpPr/>
      </dsp:nvSpPr>
      <dsp:spPr>
        <a:xfrm>
          <a:off x="2042991" y="2802654"/>
          <a:ext cx="1219447" cy="6097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w/ proven CVD benefit</a:t>
          </a:r>
        </a:p>
      </dsp:txBody>
      <dsp:txXfrm>
        <a:off x="2042991" y="2802654"/>
        <a:ext cx="1219447" cy="609723"/>
      </dsp:txXfrm>
    </dsp:sp>
    <dsp:sp modelId="{5E8CA173-1C98-4450-98B0-B2CBAB24818E}">
      <dsp:nvSpPr>
        <dsp:cNvPr id="0" name=""/>
        <dsp:cNvSpPr/>
      </dsp:nvSpPr>
      <dsp:spPr>
        <a:xfrm>
          <a:off x="3481469" y="867799"/>
          <a:ext cx="1576525" cy="6946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+HF </a:t>
          </a:r>
        </a:p>
        <a:p>
          <a:pPr marL="0" lvl="0" indent="0" algn="ctr" defTabSz="533400">
            <a:lnSpc>
              <a:spcPct val="90000"/>
            </a:lnSpc>
            <a:spcBef>
              <a:spcPct val="0"/>
            </a:spcBef>
            <a:spcAft>
              <a:spcPct val="35000"/>
            </a:spcAft>
            <a:buNone/>
          </a:pPr>
          <a:r>
            <a:rPr lang="en-US" sz="1200" kern="1200" dirty="0">
              <a:latin typeface="+mj-lt"/>
            </a:rPr>
            <a:t>(HFrEF or HFpEF)</a:t>
          </a:r>
        </a:p>
      </dsp:txBody>
      <dsp:txXfrm>
        <a:off x="3481469" y="867799"/>
        <a:ext cx="1576525" cy="694633"/>
      </dsp:txXfrm>
    </dsp:sp>
    <dsp:sp modelId="{80FF5B83-A327-45C0-8BB6-D153B7D33787}">
      <dsp:nvSpPr>
        <dsp:cNvPr id="0" name=""/>
        <dsp:cNvSpPr/>
      </dsp:nvSpPr>
      <dsp:spPr>
        <a:xfrm>
          <a:off x="3875601" y="1818517"/>
          <a:ext cx="1405193" cy="7280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w/ proven HF benefit</a:t>
          </a:r>
        </a:p>
      </dsp:txBody>
      <dsp:txXfrm>
        <a:off x="3875601" y="1818517"/>
        <a:ext cx="1405193" cy="728052"/>
      </dsp:txXfrm>
    </dsp:sp>
    <dsp:sp modelId="{12C54B6E-3D3A-4ED2-A0BF-1E275DF7FFD7}">
      <dsp:nvSpPr>
        <dsp:cNvPr id="0" name=""/>
        <dsp:cNvSpPr/>
      </dsp:nvSpPr>
      <dsp:spPr>
        <a:xfrm>
          <a:off x="5314079" y="867799"/>
          <a:ext cx="1714335" cy="6946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+CKD</a:t>
          </a:r>
        </a:p>
        <a:p>
          <a:pPr marL="0" lvl="0" indent="0" algn="ctr" defTabSz="533400">
            <a:lnSpc>
              <a:spcPct val="90000"/>
            </a:lnSpc>
            <a:spcBef>
              <a:spcPct val="0"/>
            </a:spcBef>
            <a:spcAft>
              <a:spcPct val="35000"/>
            </a:spcAft>
            <a:buNone/>
          </a:pPr>
          <a:r>
            <a:rPr lang="en-US" sz="1200" kern="1200" dirty="0">
              <a:latin typeface="+mj-lt"/>
            </a:rPr>
            <a:t>eGFR &lt;60 mL/min per 1.73 m</a:t>
          </a:r>
          <a:r>
            <a:rPr lang="en-US" sz="1200" kern="1200" baseline="30000" dirty="0">
              <a:latin typeface="+mj-lt"/>
            </a:rPr>
            <a:t>2</a:t>
          </a:r>
          <a:r>
            <a:rPr lang="en-US" sz="1200" kern="1200" dirty="0">
              <a:latin typeface="+mj-lt"/>
            </a:rPr>
            <a:t> OR ACR &gt;30mg/g</a:t>
          </a:r>
        </a:p>
      </dsp:txBody>
      <dsp:txXfrm>
        <a:off x="5314079" y="867799"/>
        <a:ext cx="1714335" cy="694633"/>
      </dsp:txXfrm>
    </dsp:sp>
    <dsp:sp modelId="{7E1DA9D4-397F-43F0-8C2E-0F5D4C088AE1}">
      <dsp:nvSpPr>
        <dsp:cNvPr id="0" name=""/>
        <dsp:cNvSpPr/>
      </dsp:nvSpPr>
      <dsp:spPr>
        <a:xfrm>
          <a:off x="5742663" y="1818517"/>
          <a:ext cx="1356464" cy="17437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w/ primary evidence of reducing CKD progression</a:t>
          </a:r>
        </a:p>
        <a:p>
          <a:pPr marL="0" lvl="0" indent="0" algn="ctr" defTabSz="533400">
            <a:lnSpc>
              <a:spcPct val="90000"/>
            </a:lnSpc>
            <a:spcBef>
              <a:spcPct val="0"/>
            </a:spcBef>
            <a:spcAft>
              <a:spcPct val="35000"/>
            </a:spcAft>
            <a:buNone/>
          </a:pPr>
          <a:r>
            <a:rPr lang="en-US" sz="1200" kern="1200" dirty="0">
              <a:latin typeface="+mj-lt"/>
            </a:rPr>
            <a:t>OR</a:t>
          </a:r>
        </a:p>
        <a:p>
          <a:pPr marL="0" lvl="0" indent="0" algn="ctr" defTabSz="533400">
            <a:lnSpc>
              <a:spcPct val="90000"/>
            </a:lnSpc>
            <a:spcBef>
              <a:spcPct val="0"/>
            </a:spcBef>
            <a:spcAft>
              <a:spcPct val="35000"/>
            </a:spcAft>
            <a:buNone/>
          </a:pPr>
          <a:r>
            <a:rPr lang="en-US" sz="1200" kern="1200" dirty="0">
              <a:latin typeface="+mj-lt"/>
            </a:rPr>
            <a:t>GLP-1 RA with proven CVD benefit if SGLT2i not tolerated or contraindicated</a:t>
          </a:r>
        </a:p>
      </dsp:txBody>
      <dsp:txXfrm>
        <a:off x="5742663" y="1818517"/>
        <a:ext cx="1356464" cy="1743791"/>
      </dsp:txXfrm>
    </dsp:sp>
    <dsp:sp modelId="{4978DB0B-A17A-4FBF-92FF-FBFB78B1012E}">
      <dsp:nvSpPr>
        <dsp:cNvPr id="0" name=""/>
        <dsp:cNvSpPr/>
      </dsp:nvSpPr>
      <dsp:spPr>
        <a:xfrm>
          <a:off x="5742663" y="3818393"/>
          <a:ext cx="1398498" cy="61372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OR if A1C above target on SGLT2i, incorporate GLP-1 RA</a:t>
          </a:r>
        </a:p>
      </dsp:txBody>
      <dsp:txXfrm>
        <a:off x="5742663" y="3818393"/>
        <a:ext cx="1398498" cy="613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040B-0A82-4278-960B-BDF1CA7F6EAB}">
      <dsp:nvSpPr>
        <dsp:cNvPr id="0" name=""/>
        <dsp:cNvSpPr/>
      </dsp:nvSpPr>
      <dsp:spPr>
        <a:xfrm>
          <a:off x="1292421" y="0"/>
          <a:ext cx="5618917" cy="47594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Cardiovascular Disease and Risk Management: ADA 2023</a:t>
          </a:r>
          <a:endParaRPr lang="en-US" sz="1800" b="0" kern="1200" dirty="0"/>
        </a:p>
      </dsp:txBody>
      <dsp:txXfrm>
        <a:off x="1306361" y="13940"/>
        <a:ext cx="5591037" cy="448062"/>
      </dsp:txXfrm>
    </dsp:sp>
    <dsp:sp modelId="{A7B93CA5-ACB7-4DB2-8373-AEE1E1A5E8CE}">
      <dsp:nvSpPr>
        <dsp:cNvPr id="0" name=""/>
        <dsp:cNvSpPr/>
      </dsp:nvSpPr>
      <dsp:spPr>
        <a:xfrm>
          <a:off x="1553640" y="685460"/>
          <a:ext cx="5108848" cy="6480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Adults w/T2D and ≥1 of the following: ASCVD, HF, DKD, at high risk for ASCVD</a:t>
          </a:r>
        </a:p>
      </dsp:txBody>
      <dsp:txXfrm>
        <a:off x="1572622" y="704442"/>
        <a:ext cx="5070884" cy="610123"/>
      </dsp:txXfrm>
    </dsp:sp>
    <dsp:sp modelId="{1A2ECDD6-64EE-476D-A83C-38ACB29719F2}">
      <dsp:nvSpPr>
        <dsp:cNvPr id="0" name=""/>
        <dsp:cNvSpPr/>
      </dsp:nvSpPr>
      <dsp:spPr>
        <a:xfrm>
          <a:off x="3263262" y="1540909"/>
          <a:ext cx="1689605" cy="51913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Address concurrently</a:t>
          </a:r>
        </a:p>
      </dsp:txBody>
      <dsp:txXfrm>
        <a:off x="3278467" y="1556114"/>
        <a:ext cx="1659195" cy="488723"/>
      </dsp:txXfrm>
    </dsp:sp>
    <dsp:sp modelId="{7F5B1168-FE08-4745-A50C-08B6B5E4E001}">
      <dsp:nvSpPr>
        <dsp:cNvPr id="0" name=""/>
        <dsp:cNvSpPr/>
      </dsp:nvSpPr>
      <dsp:spPr>
        <a:xfrm>
          <a:off x="28712" y="2267404"/>
          <a:ext cx="3982967" cy="492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Optimize guideline-directed medical therapy for prevention </a:t>
          </a:r>
        </a:p>
        <a:p>
          <a:pPr marL="0" lvl="0" indent="0" algn="ctr" defTabSz="533400">
            <a:lnSpc>
              <a:spcPct val="90000"/>
            </a:lnSpc>
            <a:spcBef>
              <a:spcPct val="0"/>
            </a:spcBef>
            <a:spcAft>
              <a:spcPct val="35000"/>
            </a:spcAft>
            <a:buNone/>
          </a:pPr>
          <a:r>
            <a:rPr lang="en-US" sz="1200" kern="1200" dirty="0">
              <a:latin typeface="+mj-lt"/>
            </a:rPr>
            <a:t>(lifestyle, BP, lipids, glucose, antiplatelet)</a:t>
          </a:r>
        </a:p>
      </dsp:txBody>
      <dsp:txXfrm>
        <a:off x="43149" y="2281841"/>
        <a:ext cx="3954093" cy="464026"/>
      </dsp:txXfrm>
    </dsp:sp>
    <dsp:sp modelId="{90F6F4AC-14A1-46F6-BF2B-2933ECACA2D6}">
      <dsp:nvSpPr>
        <dsp:cNvPr id="0" name=""/>
        <dsp:cNvSpPr/>
      </dsp:nvSpPr>
      <dsp:spPr>
        <a:xfrm>
          <a:off x="4058059" y="2267404"/>
          <a:ext cx="4111607" cy="500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Recommend SGLT2i or GLP-1 RA with proven CV benefit</a:t>
          </a:r>
        </a:p>
      </dsp:txBody>
      <dsp:txXfrm>
        <a:off x="4072706" y="2282051"/>
        <a:ext cx="4082313" cy="470783"/>
      </dsp:txXfrm>
    </dsp:sp>
    <dsp:sp modelId="{BE3D605E-F874-4CC2-8CE0-2E3B6570EA5B}">
      <dsp:nvSpPr>
        <dsp:cNvPr id="0" name=""/>
        <dsp:cNvSpPr/>
      </dsp:nvSpPr>
      <dsp:spPr>
        <a:xfrm>
          <a:off x="4040309" y="2974842"/>
          <a:ext cx="4147107" cy="389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Discuss patient-clinician preferences and priorities</a:t>
          </a:r>
        </a:p>
      </dsp:txBody>
      <dsp:txXfrm>
        <a:off x="4051707" y="2986240"/>
        <a:ext cx="4124311" cy="366371"/>
      </dsp:txXfrm>
    </dsp:sp>
    <dsp:sp modelId="{34E38FD6-3DBC-4944-A77C-3B46294776E3}">
      <dsp:nvSpPr>
        <dsp:cNvPr id="0" name=""/>
        <dsp:cNvSpPr/>
      </dsp:nvSpPr>
      <dsp:spPr>
        <a:xfrm>
          <a:off x="4040309" y="3571370"/>
          <a:ext cx="1363283" cy="548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No additional action</a:t>
          </a:r>
        </a:p>
      </dsp:txBody>
      <dsp:txXfrm>
        <a:off x="4056379" y="3587440"/>
        <a:ext cx="1331143" cy="516524"/>
      </dsp:txXfrm>
    </dsp:sp>
    <dsp:sp modelId="{3701C9EF-E280-48BB-81AC-3EBC772901EA}">
      <dsp:nvSpPr>
        <dsp:cNvPr id="0" name=""/>
        <dsp:cNvSpPr/>
      </dsp:nvSpPr>
      <dsp:spPr>
        <a:xfrm>
          <a:off x="5432221" y="3571370"/>
          <a:ext cx="1363283" cy="576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SGLT2i selected</a:t>
          </a:r>
        </a:p>
      </dsp:txBody>
      <dsp:txXfrm>
        <a:off x="5449101" y="3588250"/>
        <a:ext cx="1329523" cy="542561"/>
      </dsp:txXfrm>
    </dsp:sp>
    <dsp:sp modelId="{1C271064-C024-4616-8DFC-A182A95E9C32}">
      <dsp:nvSpPr>
        <dsp:cNvPr id="0" name=""/>
        <dsp:cNvSpPr/>
      </dsp:nvSpPr>
      <dsp:spPr>
        <a:xfrm>
          <a:off x="6824133" y="3571370"/>
          <a:ext cx="1363283" cy="5841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GLP-1 RA selected</a:t>
          </a:r>
        </a:p>
      </dsp:txBody>
      <dsp:txXfrm>
        <a:off x="6841242" y="3588479"/>
        <a:ext cx="1329065" cy="549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84A0D-52A6-405E-B12C-9683142D4D63}">
      <dsp:nvSpPr>
        <dsp:cNvPr id="0" name=""/>
        <dsp:cNvSpPr/>
      </dsp:nvSpPr>
      <dsp:spPr>
        <a:xfrm>
          <a:off x="3809" y="1120"/>
          <a:ext cx="7794396" cy="741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Achieve targets for fasting and post-prandial glucose as well as overall (A1C) glycemic control</a:t>
          </a:r>
          <a:r>
            <a:rPr lang="en-US" sz="1900" kern="1200" baseline="30000" dirty="0"/>
            <a:t>1</a:t>
          </a:r>
          <a:endParaRPr lang="en-US" sz="1900" kern="1200" dirty="0"/>
        </a:p>
      </dsp:txBody>
      <dsp:txXfrm>
        <a:off x="25531" y="22842"/>
        <a:ext cx="7750952" cy="698193"/>
      </dsp:txXfrm>
    </dsp:sp>
    <dsp:sp modelId="{B970EB92-A3C8-4928-91B1-0AB27360F5B5}">
      <dsp:nvSpPr>
        <dsp:cNvPr id="0" name=""/>
        <dsp:cNvSpPr/>
      </dsp:nvSpPr>
      <dsp:spPr>
        <a:xfrm>
          <a:off x="3809" y="841959"/>
          <a:ext cx="7794396" cy="741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 effective as a basal-bolus insulin regimen with a much lower risk of hypoglycemia and weight gain</a:t>
          </a:r>
          <a:r>
            <a:rPr lang="en-US" sz="1900" kern="1200" baseline="30000" dirty="0"/>
            <a:t>2</a:t>
          </a:r>
          <a:endParaRPr lang="en-US" sz="1900" kern="1200" dirty="0"/>
        </a:p>
      </dsp:txBody>
      <dsp:txXfrm>
        <a:off x="25531" y="863681"/>
        <a:ext cx="7750952" cy="698193"/>
      </dsp:txXfrm>
    </dsp:sp>
    <dsp:sp modelId="{5527F9DF-DA6D-40EB-B540-2252C436485D}">
      <dsp:nvSpPr>
        <dsp:cNvPr id="0" name=""/>
        <dsp:cNvSpPr/>
      </dsp:nvSpPr>
      <dsp:spPr>
        <a:xfrm>
          <a:off x="3809" y="1682799"/>
          <a:ext cx="7794396" cy="741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Lower hypoglycemic risk compared to insulin treatment alone</a:t>
          </a:r>
          <a:r>
            <a:rPr lang="en-US" sz="1900" kern="1200" baseline="30000" dirty="0"/>
            <a:t>3</a:t>
          </a:r>
          <a:endParaRPr lang="en-US" sz="1900" kern="1200" dirty="0"/>
        </a:p>
      </dsp:txBody>
      <dsp:txXfrm>
        <a:off x="25531" y="1704521"/>
        <a:ext cx="7750952" cy="698193"/>
      </dsp:txXfrm>
    </dsp:sp>
    <dsp:sp modelId="{828BC92B-9A98-4500-9F58-3E8240F9C06D}">
      <dsp:nvSpPr>
        <dsp:cNvPr id="0" name=""/>
        <dsp:cNvSpPr/>
      </dsp:nvSpPr>
      <dsp:spPr>
        <a:xfrm>
          <a:off x="3809" y="2523638"/>
          <a:ext cx="7794396" cy="74163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Highly efficacious and safe glucose-lowering regimen that has led to the development of fixed-dose combinations</a:t>
          </a:r>
        </a:p>
      </dsp:txBody>
      <dsp:txXfrm>
        <a:off x="25531" y="2545360"/>
        <a:ext cx="7750952" cy="698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DF3E-E64D-47DB-AD8B-50DB7A2BAD80}">
      <dsp:nvSpPr>
        <dsp:cNvPr id="0" name=""/>
        <dsp:cNvSpPr/>
      </dsp:nvSpPr>
      <dsp:spPr>
        <a:xfrm>
          <a:off x="2013" y="12"/>
          <a:ext cx="4119159" cy="1230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0"/>
            </a:spcAft>
            <a:buNone/>
          </a:pPr>
          <a:r>
            <a:rPr lang="en-US" sz="1600" kern="1200" dirty="0"/>
            <a:t>A multidisciplinary team-based approach is recommended to:</a:t>
          </a:r>
        </a:p>
        <a:p>
          <a:pPr marL="0" lvl="0" indent="0" algn="l" defTabSz="711200">
            <a:lnSpc>
              <a:spcPct val="100000"/>
            </a:lnSpc>
            <a:spcBef>
              <a:spcPct val="0"/>
            </a:spcBef>
            <a:spcAft>
              <a:spcPts val="0"/>
            </a:spcAft>
            <a:buNone/>
          </a:pPr>
          <a:r>
            <a:rPr lang="en-US" sz="1600" kern="1200" dirty="0"/>
            <a:t>-Improve health outcomes</a:t>
          </a:r>
        </a:p>
        <a:p>
          <a:pPr marL="0" lvl="0" indent="0" algn="l" defTabSz="711200">
            <a:lnSpc>
              <a:spcPct val="100000"/>
            </a:lnSpc>
            <a:spcBef>
              <a:spcPct val="0"/>
            </a:spcBef>
            <a:spcAft>
              <a:spcPts val="0"/>
            </a:spcAft>
            <a:buNone/>
          </a:pPr>
          <a:r>
            <a:rPr lang="en-US" sz="1600" kern="1200" dirty="0"/>
            <a:t>-Facilitate modification of ASCVD risk factors</a:t>
          </a:r>
        </a:p>
        <a:p>
          <a:pPr marL="0" lvl="0" indent="0" algn="l" defTabSz="711200">
            <a:lnSpc>
              <a:spcPct val="100000"/>
            </a:lnSpc>
            <a:spcBef>
              <a:spcPct val="0"/>
            </a:spcBef>
            <a:spcAft>
              <a:spcPts val="0"/>
            </a:spcAft>
            <a:buNone/>
          </a:pPr>
          <a:r>
            <a:rPr lang="en-US" sz="1600" kern="1200" dirty="0"/>
            <a:t>-Improve health service utilization</a:t>
          </a:r>
        </a:p>
      </dsp:txBody>
      <dsp:txXfrm>
        <a:off x="38060" y="36059"/>
        <a:ext cx="4047065" cy="1158628"/>
      </dsp:txXfrm>
    </dsp:sp>
    <dsp:sp modelId="{4B81E62F-F8EE-40D2-8306-FC315056446F}">
      <dsp:nvSpPr>
        <dsp:cNvPr id="0" name=""/>
        <dsp:cNvSpPr/>
      </dsp:nvSpPr>
      <dsp:spPr>
        <a:xfrm>
          <a:off x="2013" y="1341223"/>
          <a:ext cx="4119159" cy="123072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This approach should focus on:</a:t>
          </a:r>
        </a:p>
        <a:p>
          <a:pPr marL="0" lvl="0" indent="0" algn="l" defTabSz="711200">
            <a:lnSpc>
              <a:spcPct val="90000"/>
            </a:lnSpc>
            <a:spcBef>
              <a:spcPct val="0"/>
            </a:spcBef>
            <a:spcAft>
              <a:spcPct val="35000"/>
            </a:spcAft>
            <a:buFont typeface="+mj-lt"/>
            <a:buNone/>
          </a:pPr>
          <a:r>
            <a:rPr lang="en-US" sz="1600" kern="1200" dirty="0"/>
            <a:t>-Shared decision-making</a:t>
          </a:r>
        </a:p>
        <a:p>
          <a:pPr marL="0" lvl="0" indent="0" algn="l" defTabSz="711200">
            <a:lnSpc>
              <a:spcPct val="90000"/>
            </a:lnSpc>
            <a:spcBef>
              <a:spcPct val="0"/>
            </a:spcBef>
            <a:spcAft>
              <a:spcPct val="35000"/>
            </a:spcAft>
            <a:buFont typeface="+mj-lt"/>
            <a:buNone/>
          </a:pPr>
          <a:r>
            <a:rPr lang="en-US" sz="1600" kern="1200" dirty="0"/>
            <a:t>-Continuous communication</a:t>
          </a:r>
        </a:p>
      </dsp:txBody>
      <dsp:txXfrm>
        <a:off x="38060" y="1377270"/>
        <a:ext cx="4047065" cy="11586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6F1ED-806C-4413-BC19-E10F864FB5F7}"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8C1E7-3AFD-4865-BC01-B3B34B865EA5}" type="slidenum">
              <a:rPr lang="en-US" smtClean="0"/>
              <a:t>‹#›</a:t>
            </a:fld>
            <a:endParaRPr lang="en-US"/>
          </a:p>
        </p:txBody>
      </p:sp>
    </p:spTree>
    <p:extLst>
      <p:ext uri="{BB962C8B-B14F-4D97-AF65-F5344CB8AC3E}">
        <p14:creationId xmlns:p14="http://schemas.microsoft.com/office/powerpoint/2010/main" val="162807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15F98-A9C9-BA49-95A8-37F7D82BC10E}" type="slidenum">
              <a:rPr lang="en-US" smtClean="0"/>
              <a:t>3</a:t>
            </a:fld>
            <a:endParaRPr lang="en-US"/>
          </a:p>
        </p:txBody>
      </p:sp>
    </p:spTree>
    <p:extLst>
      <p:ext uri="{BB962C8B-B14F-4D97-AF65-F5344CB8AC3E}">
        <p14:creationId xmlns:p14="http://schemas.microsoft.com/office/powerpoint/2010/main" val="22937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8B9FB43-D938-4D4A-B028-1EFCE5AD65F2}"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7942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30</a:t>
            </a:fld>
            <a:endParaRPr lang="en-US" dirty="0"/>
          </a:p>
        </p:txBody>
      </p:sp>
    </p:spTree>
    <p:extLst>
      <p:ext uri="{BB962C8B-B14F-4D97-AF65-F5344CB8AC3E}">
        <p14:creationId xmlns:p14="http://schemas.microsoft.com/office/powerpoint/2010/main" val="2757605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32</a:t>
            </a:fld>
            <a:endParaRPr lang="en-US" dirty="0"/>
          </a:p>
        </p:txBody>
      </p:sp>
    </p:spTree>
    <p:extLst>
      <p:ext uri="{BB962C8B-B14F-4D97-AF65-F5344CB8AC3E}">
        <p14:creationId xmlns:p14="http://schemas.microsoft.com/office/powerpoint/2010/main" val="213541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43</a:t>
            </a:fld>
            <a:endParaRPr lang="en-US" dirty="0"/>
          </a:p>
        </p:txBody>
      </p:sp>
    </p:spTree>
    <p:extLst>
      <p:ext uri="{BB962C8B-B14F-4D97-AF65-F5344CB8AC3E}">
        <p14:creationId xmlns:p14="http://schemas.microsoft.com/office/powerpoint/2010/main" val="84521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Identify nutrients critical for brain and cognitive development during the first 1,000 days</a:t>
            </a:r>
          </a:p>
          <a:p>
            <a:pPr marL="171450" indent="-171450">
              <a:buFont typeface="Arial" panose="020B0604020202020204" pitchFamily="34" charset="0"/>
              <a:buChar char="•"/>
            </a:pPr>
            <a:r>
              <a:rPr lang="en-US" dirty="0"/>
              <a:t>Associate potential early nutrient deficiencies with long-term consequences</a:t>
            </a:r>
          </a:p>
          <a:p>
            <a:pPr marL="171450" indent="-171450">
              <a:buFont typeface="Arial" panose="020B0604020202020204" pitchFamily="34" charset="0"/>
              <a:buChar char="•"/>
            </a:pPr>
            <a:r>
              <a:rPr lang="en-US" dirty="0"/>
              <a:t>Synthesize current research to recommend infant feeding practices that provide optimal support for brain and neurodevelopment</a:t>
            </a:r>
          </a:p>
        </p:txBody>
      </p:sp>
      <p:sp>
        <p:nvSpPr>
          <p:cNvPr id="4" name="Slide Number Placeholder 3"/>
          <p:cNvSpPr>
            <a:spLocks noGrp="1"/>
          </p:cNvSpPr>
          <p:nvPr>
            <p:ph type="sldNum" sz="quarter" idx="5"/>
          </p:nvPr>
        </p:nvSpPr>
        <p:spPr/>
        <p:txBody>
          <a:bodyPr/>
          <a:lstStyle/>
          <a:p>
            <a:fld id="{1F415F98-A9C9-BA49-95A8-37F7D82BC10E}" type="slidenum">
              <a:rPr lang="en-US" smtClean="0"/>
              <a:t>4</a:t>
            </a:fld>
            <a:endParaRPr lang="en-US"/>
          </a:p>
        </p:txBody>
      </p:sp>
    </p:spTree>
    <p:extLst>
      <p:ext uri="{BB962C8B-B14F-4D97-AF65-F5344CB8AC3E}">
        <p14:creationId xmlns:p14="http://schemas.microsoft.com/office/powerpoint/2010/main" val="175100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dirty="0">
                <a:latin typeface="+mj-lt"/>
              </a:rPr>
              <a:t>Approach to risk reduction with SGLT2 inhibitor or GLP-1 receptor agonist therapy in conjunction with other traditional, guideline-based preventive medical therapies for blood pressure, lipids, and glycemia and antiplatelet therapy.</a:t>
            </a:r>
          </a:p>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10</a:t>
            </a:fld>
            <a:endParaRPr lang="en-US" dirty="0"/>
          </a:p>
        </p:txBody>
      </p:sp>
    </p:spTree>
    <p:extLst>
      <p:ext uri="{BB962C8B-B14F-4D97-AF65-F5344CB8AC3E}">
        <p14:creationId xmlns:p14="http://schemas.microsoft.com/office/powerpoint/2010/main" val="248599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664962-F2AF-41A6-9139-7284DDA1989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92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664962-F2AF-41A6-9139-7284DDA1989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83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576388" y="935038"/>
            <a:ext cx="8296276" cy="4667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52364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576388" y="935038"/>
            <a:ext cx="8296276" cy="4667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7139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576388" y="935038"/>
            <a:ext cx="8296276" cy="4667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542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E70E4-7552-4D6C-8855-3514954AF752}" type="slidenum">
              <a:rPr lang="en-US" smtClean="0"/>
              <a:t>25</a:t>
            </a:fld>
            <a:endParaRPr lang="en-US" dirty="0"/>
          </a:p>
        </p:txBody>
      </p:sp>
    </p:spTree>
    <p:extLst>
      <p:ext uri="{BB962C8B-B14F-4D97-AF65-F5344CB8AC3E}">
        <p14:creationId xmlns:p14="http://schemas.microsoft.com/office/powerpoint/2010/main" val="414258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115566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73784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19341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46ABCC-A007-8646-9C8E-4F96B5CF566B}"/>
              </a:ext>
            </a:extLst>
          </p:cNvPr>
          <p:cNvSpPr/>
          <p:nvPr userDrawn="1"/>
        </p:nvSpPr>
        <p:spPr>
          <a:xfrm>
            <a:off x="0" y="0"/>
            <a:ext cx="8252460" cy="89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7" name="Content Placeholder 6"/>
          <p:cNvSpPr>
            <a:spLocks noGrp="1"/>
          </p:cNvSpPr>
          <p:nvPr>
            <p:ph sz="quarter" idx="11"/>
          </p:nvPr>
        </p:nvSpPr>
        <p:spPr>
          <a:xfrm>
            <a:off x="377190" y="1285876"/>
            <a:ext cx="8389620" cy="2943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21" name="Title 20"/>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BEB269C8-6555-704C-87B8-FF6214A5A22D}"/>
              </a:ext>
            </a:extLst>
          </p:cNvPr>
          <p:cNvGrpSpPr>
            <a:grpSpLocks noChangeAspect="1"/>
          </p:cNvGrpSpPr>
          <p:nvPr userDrawn="1"/>
        </p:nvGrpSpPr>
        <p:grpSpPr>
          <a:xfrm>
            <a:off x="8252460" y="0"/>
            <a:ext cx="891540" cy="891540"/>
            <a:chOff x="2402304" y="2628900"/>
            <a:chExt cx="1600200" cy="1600200"/>
          </a:xfrm>
        </p:grpSpPr>
        <p:sp>
          <p:nvSpPr>
            <p:cNvPr id="11" name="Rectangle 10">
              <a:extLst>
                <a:ext uri="{FF2B5EF4-FFF2-40B4-BE49-F238E27FC236}">
                  <a16:creationId xmlns:a16="http://schemas.microsoft.com/office/drawing/2014/main" id="{D16379FD-5881-8248-9DBA-1CB285BC2B85}"/>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2517F7B6-BB6C-0646-9A21-FFD4F04B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2" name="Footer Placeholder 1">
            <a:extLst>
              <a:ext uri="{FF2B5EF4-FFF2-40B4-BE49-F238E27FC236}">
                <a16:creationId xmlns:a16="http://schemas.microsoft.com/office/drawing/2014/main" id="{18F6B42A-EE48-BE4A-B573-3F9B7A816618}"/>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61514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485999" y="4657500"/>
            <a:ext cx="8172900" cy="243000"/>
          </a:xfrm>
        </p:spPr>
        <p:txBody>
          <a:bodyPr anchor="b"/>
          <a:lstStyle>
            <a:lvl1pPr marL="0" indent="0">
              <a:spcBef>
                <a:spcPts val="0"/>
              </a:spcBef>
              <a:spcAft>
                <a:spcPts val="0"/>
              </a:spcAft>
              <a:buNone/>
              <a:defRPr sz="600" i="1">
                <a:solidFill>
                  <a:srgbClr val="001965"/>
                </a:solidFill>
              </a:defRPr>
            </a:lvl1pPr>
          </a:lstStyle>
          <a:p>
            <a:pPr lvl="0"/>
            <a:r>
              <a:rPr lang="en-GB" dirty="0"/>
              <a:t>Insert notes</a:t>
            </a:r>
          </a:p>
        </p:txBody>
      </p:sp>
    </p:spTree>
    <p:extLst>
      <p:ext uri="{BB962C8B-B14F-4D97-AF65-F5344CB8AC3E}">
        <p14:creationId xmlns:p14="http://schemas.microsoft.com/office/powerpoint/2010/main" val="60717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73885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CF39E-7DE2-D442-8FCE-29DF4E566CEA}"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08714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CF39E-7DE2-D442-8FCE-29DF4E566CEA}"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339117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CF39E-7DE2-D442-8FCE-29DF4E566CEA}"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260213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CF39E-7DE2-D442-8FCE-29DF4E566CEA}"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148406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CF39E-7DE2-D442-8FCE-29DF4E566CEA}"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286135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414106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a:p>
        </p:txBody>
      </p:sp>
    </p:spTree>
    <p:extLst>
      <p:ext uri="{BB962C8B-B14F-4D97-AF65-F5344CB8AC3E}">
        <p14:creationId xmlns:p14="http://schemas.microsoft.com/office/powerpoint/2010/main" val="211078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7CF39E-7DE2-D442-8FCE-29DF4E566CEA}" type="datetimeFigureOut">
              <a:rPr lang="en-US" smtClean="0"/>
              <a:t>10/20/2023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BDBC76E-F685-E349-8C3A-3B8E9FD38D1C}" type="slidenum">
              <a:rPr lang="en-US" smtClean="0"/>
              <a:t>‹#›</a:t>
            </a:fld>
            <a:endParaRPr lang="en-US"/>
          </a:p>
        </p:txBody>
      </p:sp>
    </p:spTree>
    <p:extLst>
      <p:ext uri="{BB962C8B-B14F-4D97-AF65-F5344CB8AC3E}">
        <p14:creationId xmlns:p14="http://schemas.microsoft.com/office/powerpoint/2010/main" val="415428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heart&#10;&#10;Description automatically generated">
            <a:extLst>
              <a:ext uri="{FF2B5EF4-FFF2-40B4-BE49-F238E27FC236}">
                <a16:creationId xmlns:a16="http://schemas.microsoft.com/office/drawing/2014/main" id="{440CA25D-47D7-F8F2-E026-82C4616C182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6876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Adapted from: ElSayed NA, et al. </a:t>
            </a:r>
            <a:r>
              <a:rPr lang="en-US" sz="900" i="1" dirty="0">
                <a:solidFill>
                  <a:schemeClr val="bg1"/>
                </a:solidFill>
              </a:rPr>
              <a:t>Diabetes Care</a:t>
            </a:r>
            <a:r>
              <a:rPr lang="en-US" sz="900" dirty="0">
                <a:solidFill>
                  <a:schemeClr val="bg1"/>
                </a:solidFill>
              </a:rPr>
              <a:t>. 2023;46(Suppl 1):S140-S157.</a:t>
            </a:r>
          </a:p>
        </p:txBody>
      </p:sp>
      <p:graphicFrame>
        <p:nvGraphicFramePr>
          <p:cNvPr id="5" name="Content Placeholder 5">
            <a:extLst>
              <a:ext uri="{FF2B5EF4-FFF2-40B4-BE49-F238E27FC236}">
                <a16:creationId xmlns:a16="http://schemas.microsoft.com/office/drawing/2014/main" id="{9483B8B1-5F4C-74D9-C8EF-806379996E6E}"/>
              </a:ext>
            </a:extLst>
          </p:cNvPr>
          <p:cNvGraphicFramePr>
            <a:graphicFrameLocks noGrp="1"/>
          </p:cNvGraphicFramePr>
          <p:nvPr>
            <p:ph idx="1"/>
          </p:nvPr>
        </p:nvGraphicFramePr>
        <p:xfrm>
          <a:off x="463935" y="107157"/>
          <a:ext cx="8216130" cy="415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Down 11">
            <a:extLst>
              <a:ext uri="{FF2B5EF4-FFF2-40B4-BE49-F238E27FC236}">
                <a16:creationId xmlns:a16="http://schemas.microsoft.com/office/drawing/2014/main" id="{A2762189-B46D-567A-30CC-DFC6C6ABE8D8}"/>
              </a:ext>
            </a:extLst>
          </p:cNvPr>
          <p:cNvSpPr/>
          <p:nvPr/>
        </p:nvSpPr>
        <p:spPr>
          <a:xfrm>
            <a:off x="4457700" y="145732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BC296B6-5339-BE31-1B5D-0209B6AC01AC}"/>
              </a:ext>
            </a:extLst>
          </p:cNvPr>
          <p:cNvSpPr/>
          <p:nvPr/>
        </p:nvSpPr>
        <p:spPr>
          <a:xfrm>
            <a:off x="3955257" y="2185988"/>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1F4512A1-FFB1-D350-F6AC-75CCAE55CE43}"/>
              </a:ext>
            </a:extLst>
          </p:cNvPr>
          <p:cNvSpPr/>
          <p:nvPr/>
        </p:nvSpPr>
        <p:spPr>
          <a:xfrm>
            <a:off x="4960144" y="2169413"/>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F0FECC36-82AD-30A4-FFA6-0DC8D29887E9}"/>
              </a:ext>
            </a:extLst>
          </p:cNvPr>
          <p:cNvSpPr/>
          <p:nvPr/>
        </p:nvSpPr>
        <p:spPr>
          <a:xfrm>
            <a:off x="6446044" y="2895600"/>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0CBAFC4B-EC7A-3F4A-5F66-4DB8C245A87F}"/>
              </a:ext>
            </a:extLst>
          </p:cNvPr>
          <p:cNvSpPr/>
          <p:nvPr/>
        </p:nvSpPr>
        <p:spPr>
          <a:xfrm>
            <a:off x="5083969" y="349448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6323EDEB-D3D7-D831-7E14-F464336B5A8A}"/>
              </a:ext>
            </a:extLst>
          </p:cNvPr>
          <p:cNvSpPr/>
          <p:nvPr/>
        </p:nvSpPr>
        <p:spPr>
          <a:xfrm>
            <a:off x="6446044" y="349448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95AC5918-701E-38D9-338D-6E55969E29E7}"/>
              </a:ext>
            </a:extLst>
          </p:cNvPr>
          <p:cNvSpPr/>
          <p:nvPr/>
        </p:nvSpPr>
        <p:spPr>
          <a:xfrm>
            <a:off x="7939088" y="3494485"/>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4">
            <a:extLst>
              <a:ext uri="{FF2B5EF4-FFF2-40B4-BE49-F238E27FC236}">
                <a16:creationId xmlns:a16="http://schemas.microsoft.com/office/drawing/2014/main" id="{EDDD7AF2-425E-E1D6-520E-BE978B228E98}"/>
              </a:ext>
            </a:extLst>
          </p:cNvPr>
          <p:cNvSpPr txBox="1"/>
          <p:nvPr/>
        </p:nvSpPr>
        <p:spPr>
          <a:xfrm>
            <a:off x="4506515" y="4252774"/>
            <a:ext cx="4107657" cy="225763"/>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100" dirty="0">
                <a:latin typeface="+mj-lt"/>
              </a:rPr>
              <a:t>Consider the addition of the alternative class, if benefits outweigh risks.</a:t>
            </a:r>
            <a:endParaRPr lang="en-US" sz="1100" kern="1200" dirty="0">
              <a:latin typeface="+mj-lt"/>
            </a:endParaRPr>
          </a:p>
        </p:txBody>
      </p:sp>
      <p:sp>
        <p:nvSpPr>
          <p:cNvPr id="22" name="Arrow: Down 21">
            <a:extLst>
              <a:ext uri="{FF2B5EF4-FFF2-40B4-BE49-F238E27FC236}">
                <a16:creationId xmlns:a16="http://schemas.microsoft.com/office/drawing/2014/main" id="{5040C235-CE32-9D9E-3C76-583B6CA606CA}"/>
              </a:ext>
            </a:extLst>
          </p:cNvPr>
          <p:cNvSpPr/>
          <p:nvPr/>
        </p:nvSpPr>
        <p:spPr>
          <a:xfrm>
            <a:off x="6446044" y="4058331"/>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Down 22">
            <a:extLst>
              <a:ext uri="{FF2B5EF4-FFF2-40B4-BE49-F238E27FC236}">
                <a16:creationId xmlns:a16="http://schemas.microsoft.com/office/drawing/2014/main" id="{03AC6562-49CE-25D4-0E0B-8D93A3E67516}"/>
              </a:ext>
            </a:extLst>
          </p:cNvPr>
          <p:cNvSpPr/>
          <p:nvPr/>
        </p:nvSpPr>
        <p:spPr>
          <a:xfrm>
            <a:off x="7939088" y="4059940"/>
            <a:ext cx="228600" cy="171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925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628650" y="0"/>
            <a:ext cx="7886700" cy="994172"/>
          </a:xfrm>
        </p:spPr>
        <p:txBody>
          <a:bodyPr>
            <a:normAutofit fontScale="90000"/>
          </a:bodyPr>
          <a:lstStyle/>
          <a:p>
            <a:r>
              <a:rPr lang="en-US" dirty="0"/>
              <a:t>Recommendations for Use of SGLT2 Inhibitors and GLP-1 Receptor Agonists: 2023 AHA/ACC in CCD</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45160"/>
            <a:ext cx="5976257" cy="230832"/>
          </a:xfrm>
          <a:prstGeom prst="rect">
            <a:avLst/>
          </a:prstGeom>
          <a:noFill/>
        </p:spPr>
        <p:txBody>
          <a:bodyPr wrap="square" rtlCol="0">
            <a:spAutoFit/>
          </a:bodyPr>
          <a:lstStyle/>
          <a:p>
            <a:r>
              <a:rPr lang="fr-FR" sz="900" dirty="0">
                <a:solidFill>
                  <a:schemeClr val="bg1"/>
                </a:solidFill>
              </a:rPr>
              <a:t>Virani SS, et al. </a:t>
            </a:r>
            <a:r>
              <a:rPr lang="fr-FR" sz="900" i="1" dirty="0">
                <a:solidFill>
                  <a:schemeClr val="bg1"/>
                </a:solidFill>
              </a:rPr>
              <a:t>Circulation</a:t>
            </a:r>
            <a:r>
              <a:rPr lang="fr-FR" sz="900" dirty="0">
                <a:solidFill>
                  <a:schemeClr val="bg1"/>
                </a:solidFill>
              </a:rPr>
              <a:t>. 2023;148(9):e9-e119.</a:t>
            </a:r>
            <a:endParaRPr lang="en-US" sz="900" dirty="0">
              <a:solidFill>
                <a:schemeClr val="bg1"/>
              </a:solidFill>
            </a:endParaRPr>
          </a:p>
        </p:txBody>
      </p:sp>
      <p:graphicFrame>
        <p:nvGraphicFramePr>
          <p:cNvPr id="7" name="Table 7">
            <a:extLst>
              <a:ext uri="{FF2B5EF4-FFF2-40B4-BE49-F238E27FC236}">
                <a16:creationId xmlns:a16="http://schemas.microsoft.com/office/drawing/2014/main" id="{21AB3092-1A01-C339-4719-3C3C579DC351}"/>
              </a:ext>
            </a:extLst>
          </p:cNvPr>
          <p:cNvGraphicFramePr>
            <a:graphicFrameLocks noGrp="1"/>
          </p:cNvGraphicFramePr>
          <p:nvPr>
            <p:ph idx="1"/>
          </p:nvPr>
        </p:nvGraphicFramePr>
        <p:xfrm>
          <a:off x="281770" y="900005"/>
          <a:ext cx="8580460" cy="2950064"/>
        </p:xfrm>
        <a:graphic>
          <a:graphicData uri="http://schemas.openxmlformats.org/drawingml/2006/table">
            <a:tbl>
              <a:tblPr firstRow="1" bandRow="1">
                <a:tableStyleId>{5C22544A-7EE6-4342-B048-85BDC9FD1C3A}</a:tableStyleId>
              </a:tblPr>
              <a:tblGrid>
                <a:gridCol w="1268039">
                  <a:extLst>
                    <a:ext uri="{9D8B030D-6E8A-4147-A177-3AD203B41FA5}">
                      <a16:colId xmlns:a16="http://schemas.microsoft.com/office/drawing/2014/main" val="3694158035"/>
                    </a:ext>
                  </a:extLst>
                </a:gridCol>
                <a:gridCol w="603151">
                  <a:extLst>
                    <a:ext uri="{9D8B030D-6E8A-4147-A177-3AD203B41FA5}">
                      <a16:colId xmlns:a16="http://schemas.microsoft.com/office/drawing/2014/main" val="448588558"/>
                    </a:ext>
                  </a:extLst>
                </a:gridCol>
                <a:gridCol w="6709270">
                  <a:extLst>
                    <a:ext uri="{9D8B030D-6E8A-4147-A177-3AD203B41FA5}">
                      <a16:colId xmlns:a16="http://schemas.microsoft.com/office/drawing/2014/main" val="1882939859"/>
                    </a:ext>
                  </a:extLst>
                </a:gridCol>
              </a:tblGrid>
              <a:tr h="472096">
                <a:tc>
                  <a:txBody>
                    <a:bodyPr/>
                    <a:lstStyle/>
                    <a:p>
                      <a:r>
                        <a:rPr lang="en-US" sz="1400" dirty="0"/>
                        <a:t>COR</a:t>
                      </a:r>
                    </a:p>
                  </a:txBody>
                  <a:tcPr/>
                </a:tc>
                <a:tc>
                  <a:txBody>
                    <a:bodyPr/>
                    <a:lstStyle/>
                    <a:p>
                      <a:r>
                        <a:rPr lang="en-US" sz="1400" dirty="0"/>
                        <a:t>LOE</a:t>
                      </a:r>
                    </a:p>
                  </a:txBody>
                  <a:tcPr/>
                </a:tc>
                <a:tc>
                  <a:txBody>
                    <a:bodyPr/>
                    <a:lstStyle/>
                    <a:p>
                      <a:r>
                        <a:rPr lang="en-US" sz="1400" dirty="0"/>
                        <a:t>Recommendations</a:t>
                      </a:r>
                    </a:p>
                  </a:txBody>
                  <a:tcPr/>
                </a:tc>
                <a:extLst>
                  <a:ext uri="{0D108BD9-81ED-4DB2-BD59-A6C34878D82A}">
                    <a16:rowId xmlns:a16="http://schemas.microsoft.com/office/drawing/2014/main" val="679952931"/>
                  </a:ext>
                </a:extLst>
              </a:tr>
              <a:tr h="832048">
                <a:tc>
                  <a:txBody>
                    <a:bodyPr/>
                    <a:lstStyle/>
                    <a:p>
                      <a:r>
                        <a:rPr lang="en-US" sz="1600" dirty="0"/>
                        <a:t>1</a:t>
                      </a:r>
                    </a:p>
                  </a:txBody>
                  <a:tcPr/>
                </a:tc>
                <a:tc>
                  <a:txBody>
                    <a:bodyPr/>
                    <a:lstStyle/>
                    <a:p>
                      <a:r>
                        <a:rPr lang="en-US" sz="1600" dirty="0"/>
                        <a:t>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 In patients with CCD who have type 2 diabetes, the use of either an SGLT2 inhibitor or a GLP-1 receptor agonist with proven cardiovascular benefit is recommended to reduce the risk of MACE</a:t>
                      </a:r>
                    </a:p>
                  </a:txBody>
                  <a:tcPr/>
                </a:tc>
                <a:extLst>
                  <a:ext uri="{0D108BD9-81ED-4DB2-BD59-A6C34878D82A}">
                    <a16:rowId xmlns:a16="http://schemas.microsoft.com/office/drawing/2014/main" val="581459301"/>
                  </a:ext>
                </a:extLst>
              </a:tr>
              <a:tr h="795791">
                <a:tc>
                  <a:txBody>
                    <a:bodyPr/>
                    <a:lstStyle/>
                    <a:p>
                      <a:r>
                        <a:rPr lang="en-US" sz="1600" dirty="0"/>
                        <a:t>High Value</a:t>
                      </a:r>
                    </a:p>
                  </a:txBody>
                  <a:tcPr/>
                </a:tc>
                <a:tc>
                  <a:txBody>
                    <a:bodyPr/>
                    <a:lstStyle/>
                    <a:p>
                      <a:r>
                        <a:rPr lang="en-US" sz="1600" dirty="0"/>
                        <a:t>B-NR</a:t>
                      </a:r>
                    </a:p>
                  </a:txBody>
                  <a:tcPr/>
                </a:tc>
                <a:tc>
                  <a:txBody>
                    <a:bodyPr/>
                    <a:lstStyle/>
                    <a:p>
                      <a:r>
                        <a:rPr lang="en-US" sz="1600" dirty="0"/>
                        <a:t>2. In patients with CCD and type 2 diabetes, addition of a GLP-1 receptor agonist at US prices is projected to be of high value compared with standard of care</a:t>
                      </a:r>
                    </a:p>
                  </a:txBody>
                  <a:tcPr/>
                </a:tc>
                <a:extLst>
                  <a:ext uri="{0D108BD9-81ED-4DB2-BD59-A6C34878D82A}">
                    <a16:rowId xmlns:a16="http://schemas.microsoft.com/office/drawing/2014/main" val="2484042526"/>
                  </a:ext>
                </a:extLst>
              </a:tr>
              <a:tr h="804472">
                <a:tc>
                  <a:txBody>
                    <a:bodyPr/>
                    <a:lstStyle/>
                    <a:p>
                      <a:r>
                        <a:rPr lang="en-US" sz="1600" dirty="0"/>
                        <a:t>Intermediate Value</a:t>
                      </a:r>
                    </a:p>
                  </a:txBody>
                  <a:tcPr/>
                </a:tc>
                <a:tc>
                  <a:txBody>
                    <a:bodyPr/>
                    <a:lstStyle/>
                    <a:p>
                      <a:r>
                        <a:rPr lang="en-US" sz="1600" dirty="0"/>
                        <a:t>B-NR</a:t>
                      </a:r>
                    </a:p>
                  </a:txBody>
                  <a:tcPr/>
                </a:tc>
                <a:tc>
                  <a:txBody>
                    <a:bodyPr/>
                    <a:lstStyle/>
                    <a:p>
                      <a:r>
                        <a:rPr lang="en-US" sz="1600" dirty="0"/>
                        <a:t>3. In patients with CCD and type 2 diabetes, addition of an SGLT2 inhibitor at US prices is projected to be of intermediate value compared with standard of care</a:t>
                      </a:r>
                    </a:p>
                  </a:txBody>
                  <a:tcPr/>
                </a:tc>
                <a:extLst>
                  <a:ext uri="{0D108BD9-81ED-4DB2-BD59-A6C34878D82A}">
                    <a16:rowId xmlns:a16="http://schemas.microsoft.com/office/drawing/2014/main" val="3284628928"/>
                  </a:ext>
                </a:extLst>
              </a:tr>
            </a:tbl>
          </a:graphicData>
        </a:graphic>
      </p:graphicFrame>
      <p:sp>
        <p:nvSpPr>
          <p:cNvPr id="8" name="TextBox 7">
            <a:extLst>
              <a:ext uri="{FF2B5EF4-FFF2-40B4-BE49-F238E27FC236}">
                <a16:creationId xmlns:a16="http://schemas.microsoft.com/office/drawing/2014/main" id="{4C728324-EA8B-D597-62D3-F4837221E549}"/>
              </a:ext>
            </a:extLst>
          </p:cNvPr>
          <p:cNvSpPr txBox="1"/>
          <p:nvPr/>
        </p:nvSpPr>
        <p:spPr>
          <a:xfrm>
            <a:off x="478631" y="3991162"/>
            <a:ext cx="8580461" cy="553998"/>
          </a:xfrm>
          <a:prstGeom prst="rect">
            <a:avLst/>
          </a:prstGeom>
          <a:noFill/>
        </p:spPr>
        <p:txBody>
          <a:bodyPr wrap="square">
            <a:spAutoFit/>
          </a:bodyPr>
          <a:lstStyle/>
          <a:p>
            <a:pPr eaLnBrk="1" hangingPunct="1"/>
            <a:r>
              <a:rPr lang="en-US" altLang="en-US" sz="600" dirty="0">
                <a:latin typeface="+mj-lt"/>
              </a:rPr>
              <a:t>Class of Recommendation (COR) indicates the strength of recommendation, encompassing the estimated magnitude and certainty of benefit in proportion to risk</a:t>
            </a:r>
          </a:p>
          <a:p>
            <a:pPr marL="171450" indent="-171450" eaLnBrk="1" hangingPunct="1">
              <a:buFont typeface="Arial" panose="020B0604020202020204" pitchFamily="34" charset="0"/>
              <a:buChar char="•"/>
            </a:pPr>
            <a:r>
              <a:rPr lang="en-US" altLang="en-US" sz="600" dirty="0">
                <a:latin typeface="+mj-lt"/>
              </a:rPr>
              <a:t>Class 1 (Strong) – Benefit &gt;&gt;&gt;&gt; Risk</a:t>
            </a:r>
          </a:p>
          <a:p>
            <a:pPr eaLnBrk="1" hangingPunct="1"/>
            <a:r>
              <a:rPr lang="en-US" altLang="en-US" sz="600" dirty="0">
                <a:latin typeface="+mj-lt"/>
              </a:rPr>
              <a:t>Level of Evidence (LOE) rates the quality of scientific evidence supporting the intervention based on the type, quantity, and consistency of data from clinical trials and other sources</a:t>
            </a:r>
          </a:p>
          <a:p>
            <a:pPr marL="171450" indent="-171450" eaLnBrk="1" hangingPunct="1">
              <a:buFont typeface="Arial" panose="020B0604020202020204" pitchFamily="34" charset="0"/>
              <a:buChar char="•"/>
            </a:pPr>
            <a:r>
              <a:rPr lang="en-US" altLang="en-US" sz="600" dirty="0">
                <a:latin typeface="+mj-lt"/>
              </a:rPr>
              <a:t>Level A: high-quality evidence from more than 1 randomized controlled trial (RCT); meta-analysis of high-quality RCTs; one or more RTCS corroborated by high-quality registry studies</a:t>
            </a:r>
          </a:p>
          <a:p>
            <a:pPr marL="171450" indent="-171450" eaLnBrk="1" hangingPunct="1">
              <a:buFont typeface="Arial" panose="020B0604020202020204" pitchFamily="34" charset="0"/>
              <a:buChar char="•"/>
            </a:pPr>
            <a:r>
              <a:rPr lang="en-US" altLang="en-US" sz="600" dirty="0">
                <a:latin typeface="+mj-lt"/>
              </a:rPr>
              <a:t>Level B-NR: moderate-quality evidence from 1 or more well-designed, well-executed nonrandomized studies, observational studies, or registry studies; meta-analyses of such studies</a:t>
            </a:r>
          </a:p>
        </p:txBody>
      </p:sp>
    </p:spTree>
    <p:extLst>
      <p:ext uri="{BB962C8B-B14F-4D97-AF65-F5344CB8AC3E}">
        <p14:creationId xmlns:p14="http://schemas.microsoft.com/office/powerpoint/2010/main" val="192008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688611" y="45720"/>
            <a:ext cx="7886700" cy="948452"/>
          </a:xfrm>
        </p:spPr>
        <p:txBody>
          <a:bodyPr>
            <a:normAutofit fontScale="90000"/>
          </a:bodyPr>
          <a:lstStyle/>
          <a:p>
            <a:r>
              <a:rPr lang="en-US" dirty="0"/>
              <a:t>Recommendations for Weight Management:  2023 AHA/ACC in CCD</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fr-FR" sz="900" dirty="0">
                <a:solidFill>
                  <a:schemeClr val="bg1"/>
                </a:solidFill>
              </a:rPr>
              <a:t>Virani SS, et al. </a:t>
            </a:r>
            <a:r>
              <a:rPr lang="fr-FR" sz="900" i="1" dirty="0">
                <a:solidFill>
                  <a:schemeClr val="bg1"/>
                </a:solidFill>
              </a:rPr>
              <a:t>Circulation</a:t>
            </a:r>
            <a:r>
              <a:rPr lang="fr-FR" sz="900" dirty="0">
                <a:solidFill>
                  <a:schemeClr val="bg1"/>
                </a:solidFill>
              </a:rPr>
              <a:t>. 2023;148(9):e9-e119.</a:t>
            </a:r>
            <a:endParaRPr lang="en-US" sz="900" dirty="0">
              <a:solidFill>
                <a:schemeClr val="bg1"/>
              </a:solidFill>
            </a:endParaRPr>
          </a:p>
        </p:txBody>
      </p:sp>
      <p:graphicFrame>
        <p:nvGraphicFramePr>
          <p:cNvPr id="7" name="Table 7">
            <a:extLst>
              <a:ext uri="{FF2B5EF4-FFF2-40B4-BE49-F238E27FC236}">
                <a16:creationId xmlns:a16="http://schemas.microsoft.com/office/drawing/2014/main" id="{21AB3092-1A01-C339-4719-3C3C579DC351}"/>
              </a:ext>
            </a:extLst>
          </p:cNvPr>
          <p:cNvGraphicFramePr>
            <a:graphicFrameLocks noGrp="1"/>
          </p:cNvGraphicFramePr>
          <p:nvPr>
            <p:ph idx="1"/>
          </p:nvPr>
        </p:nvGraphicFramePr>
        <p:xfrm>
          <a:off x="628649" y="1095815"/>
          <a:ext cx="7886700" cy="2689811"/>
        </p:xfrm>
        <a:graphic>
          <a:graphicData uri="http://schemas.openxmlformats.org/drawingml/2006/table">
            <a:tbl>
              <a:tblPr firstRow="1" bandRow="1">
                <a:tableStyleId>{5C22544A-7EE6-4342-B048-85BDC9FD1C3A}</a:tableStyleId>
              </a:tblPr>
              <a:tblGrid>
                <a:gridCol w="540584">
                  <a:extLst>
                    <a:ext uri="{9D8B030D-6E8A-4147-A177-3AD203B41FA5}">
                      <a16:colId xmlns:a16="http://schemas.microsoft.com/office/drawing/2014/main" val="3694158035"/>
                    </a:ext>
                  </a:extLst>
                </a:gridCol>
                <a:gridCol w="629087">
                  <a:extLst>
                    <a:ext uri="{9D8B030D-6E8A-4147-A177-3AD203B41FA5}">
                      <a16:colId xmlns:a16="http://schemas.microsoft.com/office/drawing/2014/main" val="448588558"/>
                    </a:ext>
                  </a:extLst>
                </a:gridCol>
                <a:gridCol w="6717029">
                  <a:extLst>
                    <a:ext uri="{9D8B030D-6E8A-4147-A177-3AD203B41FA5}">
                      <a16:colId xmlns:a16="http://schemas.microsoft.com/office/drawing/2014/main" val="1882939859"/>
                    </a:ext>
                  </a:extLst>
                </a:gridCol>
              </a:tblGrid>
              <a:tr h="424095">
                <a:tc>
                  <a:txBody>
                    <a:bodyPr/>
                    <a:lstStyle/>
                    <a:p>
                      <a:r>
                        <a:rPr lang="en-US" sz="1400" dirty="0"/>
                        <a:t>COR</a:t>
                      </a:r>
                    </a:p>
                  </a:txBody>
                  <a:tcPr/>
                </a:tc>
                <a:tc>
                  <a:txBody>
                    <a:bodyPr/>
                    <a:lstStyle/>
                    <a:p>
                      <a:r>
                        <a:rPr lang="en-US" sz="1400" dirty="0"/>
                        <a:t>LOE</a:t>
                      </a:r>
                    </a:p>
                  </a:txBody>
                  <a:tcPr/>
                </a:tc>
                <a:tc>
                  <a:txBody>
                    <a:bodyPr/>
                    <a:lstStyle/>
                    <a:p>
                      <a:r>
                        <a:rPr lang="en-US" sz="1400" dirty="0"/>
                        <a:t>Recommendations</a:t>
                      </a:r>
                    </a:p>
                  </a:txBody>
                  <a:tcPr/>
                </a:tc>
                <a:extLst>
                  <a:ext uri="{0D108BD9-81ED-4DB2-BD59-A6C34878D82A}">
                    <a16:rowId xmlns:a16="http://schemas.microsoft.com/office/drawing/2014/main" val="679952931"/>
                  </a:ext>
                </a:extLst>
              </a:tr>
              <a:tr h="592572">
                <a:tc>
                  <a:txBody>
                    <a:bodyPr/>
                    <a:lstStyle/>
                    <a:p>
                      <a:r>
                        <a:rPr lang="en-US" sz="1600" dirty="0"/>
                        <a:t>1</a:t>
                      </a:r>
                    </a:p>
                  </a:txBody>
                  <a:tcPr/>
                </a:tc>
                <a:tc>
                  <a:txBody>
                    <a:bodyPr/>
                    <a:lstStyle/>
                    <a:p>
                      <a:r>
                        <a:rPr lang="en-US" sz="1600" dirty="0"/>
                        <a:t>C-EO</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 In patients with CCD, assessment of BMI with or without waist circumference is recommended during routine clinical follow-up</a:t>
                      </a:r>
                    </a:p>
                  </a:txBody>
                  <a:tcPr/>
                </a:tc>
                <a:extLst>
                  <a:ext uri="{0D108BD9-81ED-4DB2-BD59-A6C34878D82A}">
                    <a16:rowId xmlns:a16="http://schemas.microsoft.com/office/drawing/2014/main" val="581459301"/>
                  </a:ext>
                </a:extLst>
              </a:tr>
              <a:tr h="592572">
                <a:tc>
                  <a:txBody>
                    <a:bodyPr/>
                    <a:lstStyle/>
                    <a:p>
                      <a:r>
                        <a:rPr lang="en-US" sz="1600" dirty="0"/>
                        <a:t>1</a:t>
                      </a:r>
                    </a:p>
                  </a:txBody>
                  <a:tcPr/>
                </a:tc>
                <a:tc>
                  <a:txBody>
                    <a:bodyPr/>
                    <a:lstStyle/>
                    <a:p>
                      <a:r>
                        <a:rPr lang="en-US" sz="1600" dirty="0"/>
                        <a:t>B-NR</a:t>
                      </a:r>
                    </a:p>
                  </a:txBody>
                  <a:tcPr/>
                </a:tc>
                <a:tc>
                  <a:txBody>
                    <a:bodyPr/>
                    <a:lstStyle/>
                    <a:p>
                      <a:r>
                        <a:rPr lang="en-US" sz="1600" dirty="0"/>
                        <a:t>2. Patients with CCD and overweight or obesity should receive counseling on diet, lifestyle, and goals for weight loss</a:t>
                      </a:r>
                    </a:p>
                  </a:txBody>
                  <a:tcPr/>
                </a:tc>
                <a:extLst>
                  <a:ext uri="{0D108BD9-81ED-4DB2-BD59-A6C34878D82A}">
                    <a16:rowId xmlns:a16="http://schemas.microsoft.com/office/drawing/2014/main" val="2484042526"/>
                  </a:ext>
                </a:extLst>
              </a:tr>
              <a:tr h="1080572">
                <a:tc>
                  <a:txBody>
                    <a:bodyPr/>
                    <a:lstStyle/>
                    <a:p>
                      <a:r>
                        <a:rPr lang="en-US" sz="1600" dirty="0"/>
                        <a:t>2a</a:t>
                      </a:r>
                    </a:p>
                  </a:txBody>
                  <a:tcPr/>
                </a:tc>
                <a:tc>
                  <a:txBody>
                    <a:bodyPr/>
                    <a:lstStyle/>
                    <a:p>
                      <a:r>
                        <a:rPr lang="en-US" sz="1600" dirty="0"/>
                        <a:t>B-R</a:t>
                      </a:r>
                    </a:p>
                  </a:txBody>
                  <a:tcPr/>
                </a:tc>
                <a:tc>
                  <a:txBody>
                    <a:bodyPr/>
                    <a:lstStyle/>
                    <a:p>
                      <a:r>
                        <a:rPr lang="en-US" sz="1600" dirty="0"/>
                        <a:t>3. For patients with CCD and overweight or obesity in whom pharmacologic therapy is warranted for further weight reduction, a GLP-1 receptor agonist can be beneficial in addition to counseling for diet and physical activity,11,12 and it is reasonable to choose semaglutide over liraglutide</a:t>
                      </a:r>
                    </a:p>
                  </a:txBody>
                  <a:tcPr/>
                </a:tc>
                <a:extLst>
                  <a:ext uri="{0D108BD9-81ED-4DB2-BD59-A6C34878D82A}">
                    <a16:rowId xmlns:a16="http://schemas.microsoft.com/office/drawing/2014/main" val="3284628928"/>
                  </a:ext>
                </a:extLst>
              </a:tr>
            </a:tbl>
          </a:graphicData>
        </a:graphic>
      </p:graphicFrame>
      <p:sp>
        <p:nvSpPr>
          <p:cNvPr id="8" name="TextBox 7">
            <a:extLst>
              <a:ext uri="{FF2B5EF4-FFF2-40B4-BE49-F238E27FC236}">
                <a16:creationId xmlns:a16="http://schemas.microsoft.com/office/drawing/2014/main" id="{4C728324-EA8B-D597-62D3-F4837221E549}"/>
              </a:ext>
            </a:extLst>
          </p:cNvPr>
          <p:cNvSpPr txBox="1"/>
          <p:nvPr/>
        </p:nvSpPr>
        <p:spPr>
          <a:xfrm>
            <a:off x="628649" y="3887270"/>
            <a:ext cx="6793231" cy="646331"/>
          </a:xfrm>
          <a:prstGeom prst="rect">
            <a:avLst/>
          </a:prstGeom>
          <a:noFill/>
        </p:spPr>
        <p:txBody>
          <a:bodyPr wrap="square">
            <a:spAutoFit/>
          </a:bodyPr>
          <a:lstStyle/>
          <a:p>
            <a:pPr eaLnBrk="1" hangingPunct="1"/>
            <a:r>
              <a:rPr lang="en-US" altLang="en-US" sz="600" dirty="0">
                <a:latin typeface="+mj-lt"/>
              </a:rPr>
              <a:t>Class of Recommendation (COR) indicates the strength of recommendation, encompassing the estimated magnitude and certainty of benefit in proportion to risk</a:t>
            </a:r>
          </a:p>
          <a:p>
            <a:pPr marL="171450" indent="-171450" eaLnBrk="1" hangingPunct="1">
              <a:buFont typeface="Arial" panose="020B0604020202020204" pitchFamily="34" charset="0"/>
              <a:buChar char="•"/>
            </a:pPr>
            <a:r>
              <a:rPr lang="en-US" altLang="en-US" sz="600" dirty="0">
                <a:latin typeface="+mj-lt"/>
              </a:rPr>
              <a:t>Class 1 (Strong) – Benefit &gt;&gt;&gt; Risk | Class 2a (Moderate) – Benefit &gt;&gt; Risk</a:t>
            </a:r>
          </a:p>
          <a:p>
            <a:pPr eaLnBrk="1" hangingPunct="1"/>
            <a:r>
              <a:rPr lang="en-US" altLang="en-US" sz="600" dirty="0">
                <a:latin typeface="+mj-lt"/>
              </a:rPr>
              <a:t>Level of Evidence (LOE) rates the quality of scientific evidence supporting the intervention based on the type, quantity, and consistency of data from clinical trials and other sources</a:t>
            </a:r>
          </a:p>
          <a:p>
            <a:pPr marL="171450" indent="-171450" eaLnBrk="1" hangingPunct="1">
              <a:buFont typeface="Arial" panose="020B0604020202020204" pitchFamily="34" charset="0"/>
              <a:buChar char="•"/>
            </a:pPr>
            <a:r>
              <a:rPr lang="en-US" altLang="en-US" sz="600" dirty="0">
                <a:latin typeface="+mj-lt"/>
              </a:rPr>
              <a:t>Level B-R: moderate-quality evidence from 1 or more RCTs; meta-analysis of moderate-quality RCTs</a:t>
            </a:r>
          </a:p>
          <a:p>
            <a:pPr marL="171450" indent="-171450" eaLnBrk="1" hangingPunct="1">
              <a:buFont typeface="Arial" panose="020B0604020202020204" pitchFamily="34" charset="0"/>
              <a:buChar char="•"/>
            </a:pPr>
            <a:r>
              <a:rPr lang="en-US" altLang="en-US" sz="600" dirty="0">
                <a:latin typeface="+mj-lt"/>
              </a:rPr>
              <a:t>Level B-NR: moderate-quality evidence from 1 or more well-designed, well-executed nonrandomized studies, observational studies, or registry studies; meta-analyses of such studies</a:t>
            </a:r>
          </a:p>
          <a:p>
            <a:pPr marL="171450" indent="-171450" eaLnBrk="1" hangingPunct="1">
              <a:buFont typeface="Arial" panose="020B0604020202020204" pitchFamily="34" charset="0"/>
              <a:buChar char="•"/>
            </a:pPr>
            <a:r>
              <a:rPr lang="en-US" altLang="en-US" sz="600" dirty="0">
                <a:latin typeface="+mj-lt"/>
              </a:rPr>
              <a:t>Level C-EO: consensus of expert opinion based on clinical experience</a:t>
            </a:r>
          </a:p>
        </p:txBody>
      </p:sp>
    </p:spTree>
    <p:extLst>
      <p:ext uri="{BB962C8B-B14F-4D97-AF65-F5344CB8AC3E}">
        <p14:creationId xmlns:p14="http://schemas.microsoft.com/office/powerpoint/2010/main" val="123804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1143000" y="629975"/>
            <a:ext cx="6858000" cy="793308"/>
          </a:xfrm>
        </p:spPr>
        <p:txBody>
          <a:bodyPr>
            <a:normAutofit/>
          </a:bodyPr>
          <a:lstStyle/>
          <a:p>
            <a:r>
              <a:rPr lang="en-US" sz="4800" dirty="0">
                <a:solidFill>
                  <a:schemeClr val="bg2">
                    <a:lumMod val="25000"/>
                  </a:schemeClr>
                </a:solidFill>
              </a:rPr>
              <a:t>Clinical Questions</a:t>
            </a:r>
          </a:p>
        </p:txBody>
      </p:sp>
      <p:pic>
        <p:nvPicPr>
          <p:cNvPr id="8196" name="Picture 4" descr="Ageism is Demeaning: How to Address it in a Healthcare Setting — Connecticut Estate Planning ...">
            <a:extLst>
              <a:ext uri="{FF2B5EF4-FFF2-40B4-BE49-F238E27FC236}">
                <a16:creationId xmlns:a16="http://schemas.microsoft.com/office/drawing/2014/main" id="{2965A3D5-8963-F9E6-C68C-855E86FDA2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2" t="5719" r="7446" b="3536"/>
          <a:stretch/>
        </p:blipFill>
        <p:spPr bwMode="auto">
          <a:xfrm>
            <a:off x="3212327" y="1544738"/>
            <a:ext cx="2719346" cy="275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5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374650" y="1676400"/>
            <a:ext cx="8394700" cy="1790700"/>
          </a:xfrm>
        </p:spPr>
        <p:txBody>
          <a:bodyPr>
            <a:normAutofit fontScale="90000"/>
          </a:bodyPr>
          <a:lstStyle/>
          <a:p>
            <a:r>
              <a:rPr lang="en-US" sz="4800" dirty="0">
                <a:solidFill>
                  <a:schemeClr val="bg2">
                    <a:lumMod val="25000"/>
                  </a:schemeClr>
                </a:solidFill>
              </a:rPr>
              <a:t>Which pathophysiologic mechanisms of T2D do GLP-1 RAs target?</a:t>
            </a:r>
          </a:p>
        </p:txBody>
      </p:sp>
    </p:spTree>
    <p:extLst>
      <p:ext uri="{BB962C8B-B14F-4D97-AF65-F5344CB8AC3E}">
        <p14:creationId xmlns:p14="http://schemas.microsoft.com/office/powerpoint/2010/main" val="238368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14FC-9CDD-42BB-8346-D8EB5FC32152}"/>
              </a:ext>
            </a:extLst>
          </p:cNvPr>
          <p:cNvSpPr>
            <a:spLocks noGrp="1"/>
          </p:cNvSpPr>
          <p:nvPr>
            <p:ph type="title"/>
          </p:nvPr>
        </p:nvSpPr>
        <p:spPr>
          <a:xfrm>
            <a:off x="628650" y="-62968"/>
            <a:ext cx="7886700" cy="994172"/>
          </a:xfrm>
        </p:spPr>
        <p:txBody>
          <a:bodyPr/>
          <a:lstStyle/>
          <a:p>
            <a:pPr algn="ctr"/>
            <a:r>
              <a:rPr lang="en-US" dirty="0"/>
              <a:t>T2D Pathophysiology</a:t>
            </a:r>
          </a:p>
        </p:txBody>
      </p:sp>
      <p:sp>
        <p:nvSpPr>
          <p:cNvPr id="22" name="Footer Placeholder 21">
            <a:extLst>
              <a:ext uri="{FF2B5EF4-FFF2-40B4-BE49-F238E27FC236}">
                <a16:creationId xmlns:a16="http://schemas.microsoft.com/office/drawing/2014/main" id="{4503C2E0-7782-47CC-879B-9F40A5385E65}"/>
              </a:ext>
            </a:extLst>
          </p:cNvPr>
          <p:cNvSpPr>
            <a:spLocks noGrp="1"/>
          </p:cNvSpPr>
          <p:nvPr>
            <p:ph type="ftr" sz="quarter" idx="10"/>
          </p:nvPr>
        </p:nvSpPr>
        <p:spPr>
          <a:xfrm>
            <a:off x="3034738" y="4527804"/>
            <a:ext cx="4604098" cy="215444"/>
          </a:xfrm>
        </p:spPr>
        <p:txBody>
          <a:bodyPr/>
          <a:lstStyle/>
          <a:p>
            <a:pPr defTabSz="914378">
              <a:defRPr/>
            </a:pPr>
            <a:r>
              <a:rPr lang="pt-BR" dirty="0">
                <a:solidFill>
                  <a:schemeClr val="bg1"/>
                </a:solidFill>
                <a:latin typeface="Calibri" panose="020F0502020204030204" pitchFamily="34" charset="0"/>
                <a:cs typeface="Calibri" panose="020F0502020204030204" pitchFamily="34" charset="0"/>
              </a:rPr>
              <a:t>DeFronzo RA. </a:t>
            </a:r>
            <a:r>
              <a:rPr lang="pt-BR" i="1" dirty="0">
                <a:solidFill>
                  <a:schemeClr val="bg1"/>
                </a:solidFill>
                <a:latin typeface="Calibri" panose="020F0502020204030204" pitchFamily="34" charset="0"/>
                <a:cs typeface="Calibri" panose="020F0502020204030204" pitchFamily="34" charset="0"/>
              </a:rPr>
              <a:t>Diabetes</a:t>
            </a:r>
            <a:r>
              <a:rPr lang="pt-BR" dirty="0">
                <a:solidFill>
                  <a:schemeClr val="bg1"/>
                </a:solidFill>
                <a:latin typeface="Calibri" panose="020F0502020204030204" pitchFamily="34" charset="0"/>
                <a:cs typeface="Calibri" panose="020F0502020204030204" pitchFamily="34" charset="0"/>
              </a:rPr>
              <a:t>. 2009;58(4):773-795.</a:t>
            </a:r>
          </a:p>
          <a:p>
            <a:pPr defTabSz="914378">
              <a:defRPr/>
            </a:pPr>
            <a:r>
              <a:rPr lang="pt-BR" dirty="0">
                <a:solidFill>
                  <a:schemeClr val="bg1"/>
                </a:solidFill>
                <a:latin typeface="Calibri" panose="020F0502020204030204" pitchFamily="34" charset="0"/>
                <a:cs typeface="Calibri" panose="020F0502020204030204" pitchFamily="34" charset="0"/>
              </a:rPr>
              <a:t>DeFronzo RA, et al. </a:t>
            </a:r>
            <a:r>
              <a:rPr lang="pt-BR" i="1" dirty="0">
                <a:solidFill>
                  <a:schemeClr val="bg1"/>
                </a:solidFill>
                <a:latin typeface="Calibri" panose="020F0502020204030204" pitchFamily="34" charset="0"/>
                <a:cs typeface="Calibri" panose="020F0502020204030204" pitchFamily="34" charset="0"/>
              </a:rPr>
              <a:t>Nat Rev Dis Primers</a:t>
            </a:r>
            <a:r>
              <a:rPr lang="pt-BR" dirty="0">
                <a:solidFill>
                  <a:schemeClr val="bg1"/>
                </a:solidFill>
                <a:latin typeface="Calibri" panose="020F0502020204030204" pitchFamily="34" charset="0"/>
                <a:cs typeface="Calibri" panose="020F0502020204030204" pitchFamily="34" charset="0"/>
              </a:rPr>
              <a:t>. 2015; 1:15019.</a:t>
            </a:r>
          </a:p>
        </p:txBody>
      </p:sp>
      <p:pic>
        <p:nvPicPr>
          <p:cNvPr id="4" name="Picture 3">
            <a:extLst>
              <a:ext uri="{FF2B5EF4-FFF2-40B4-BE49-F238E27FC236}">
                <a16:creationId xmlns:a16="http://schemas.microsoft.com/office/drawing/2014/main" id="{F8EC7BC2-C766-38B4-D445-D1E2F3C6FFEE}"/>
              </a:ext>
            </a:extLst>
          </p:cNvPr>
          <p:cNvPicPr>
            <a:picLocks noChangeAspect="1"/>
          </p:cNvPicPr>
          <p:nvPr/>
        </p:nvPicPr>
        <p:blipFill>
          <a:blip r:embed="rId3"/>
          <a:stretch>
            <a:fillRect/>
          </a:stretch>
        </p:blipFill>
        <p:spPr>
          <a:xfrm>
            <a:off x="225824" y="799677"/>
            <a:ext cx="8692352" cy="3414559"/>
          </a:xfrm>
          <a:prstGeom prst="rect">
            <a:avLst/>
          </a:prstGeom>
        </p:spPr>
      </p:pic>
    </p:spTree>
    <p:extLst>
      <p:ext uri="{BB962C8B-B14F-4D97-AF65-F5344CB8AC3E}">
        <p14:creationId xmlns:p14="http://schemas.microsoft.com/office/powerpoint/2010/main" val="82378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14FC-9CDD-42BB-8346-D8EB5FC32152}"/>
              </a:ext>
            </a:extLst>
          </p:cNvPr>
          <p:cNvSpPr>
            <a:spLocks noGrp="1"/>
          </p:cNvSpPr>
          <p:nvPr>
            <p:ph type="title"/>
          </p:nvPr>
        </p:nvSpPr>
        <p:spPr>
          <a:xfrm>
            <a:off x="628650" y="0"/>
            <a:ext cx="7886700" cy="931204"/>
          </a:xfrm>
        </p:spPr>
        <p:txBody>
          <a:bodyPr/>
          <a:lstStyle/>
          <a:p>
            <a:pPr algn="ctr"/>
            <a:r>
              <a:rPr lang="en-US" dirty="0"/>
              <a:t>Pleiotropic Physiological Effects of GLP-1</a:t>
            </a:r>
          </a:p>
        </p:txBody>
      </p:sp>
      <p:sp>
        <p:nvSpPr>
          <p:cNvPr id="22" name="Footer Placeholder 21">
            <a:extLst>
              <a:ext uri="{FF2B5EF4-FFF2-40B4-BE49-F238E27FC236}">
                <a16:creationId xmlns:a16="http://schemas.microsoft.com/office/drawing/2014/main" id="{4503C2E0-7782-47CC-879B-9F40A5385E65}"/>
              </a:ext>
            </a:extLst>
          </p:cNvPr>
          <p:cNvSpPr>
            <a:spLocks noGrp="1"/>
          </p:cNvSpPr>
          <p:nvPr>
            <p:ph type="ftr" sz="quarter" idx="10"/>
          </p:nvPr>
        </p:nvSpPr>
        <p:spPr>
          <a:xfrm>
            <a:off x="3027964" y="4493938"/>
            <a:ext cx="4604098" cy="215444"/>
          </a:xfrm>
        </p:spPr>
        <p:txBody>
          <a:bodyPr/>
          <a:lstStyle/>
          <a:p>
            <a:pPr defTabSz="914378">
              <a:defRPr/>
            </a:pPr>
            <a:r>
              <a:rPr lang="pt-BR" dirty="0">
                <a:solidFill>
                  <a:schemeClr val="bg1"/>
                </a:solidFill>
                <a:latin typeface="Calibri" panose="020F0502020204030204" pitchFamily="34" charset="0"/>
                <a:cs typeface="Calibri" panose="020F0502020204030204" pitchFamily="34" charset="0"/>
              </a:rPr>
              <a:t>DeFronzo RA. </a:t>
            </a:r>
            <a:r>
              <a:rPr lang="pt-BR" i="1" dirty="0">
                <a:solidFill>
                  <a:schemeClr val="bg1"/>
                </a:solidFill>
                <a:latin typeface="Calibri" panose="020F0502020204030204" pitchFamily="34" charset="0"/>
                <a:cs typeface="Calibri" panose="020F0502020204030204" pitchFamily="34" charset="0"/>
              </a:rPr>
              <a:t>Diabetes Obes Metab</a:t>
            </a:r>
            <a:r>
              <a:rPr lang="pt-BR" dirty="0">
                <a:solidFill>
                  <a:schemeClr val="bg1"/>
                </a:solidFill>
                <a:latin typeface="Calibri" panose="020F0502020204030204" pitchFamily="34" charset="0"/>
                <a:cs typeface="Calibri" panose="020F0502020204030204" pitchFamily="34" charset="0"/>
              </a:rPr>
              <a:t>. 2017; 19:1353–1362.</a:t>
            </a:r>
          </a:p>
        </p:txBody>
      </p:sp>
      <p:pic>
        <p:nvPicPr>
          <p:cNvPr id="3" name="Content Placeholder 5">
            <a:extLst>
              <a:ext uri="{FF2B5EF4-FFF2-40B4-BE49-F238E27FC236}">
                <a16:creationId xmlns:a16="http://schemas.microsoft.com/office/drawing/2014/main" id="{A8D69361-9A02-F99C-E994-BAFA8B21D293}"/>
              </a:ext>
            </a:extLst>
          </p:cNvPr>
          <p:cNvPicPr>
            <a:picLocks noChangeAspect="1"/>
          </p:cNvPicPr>
          <p:nvPr/>
        </p:nvPicPr>
        <p:blipFill rotWithShape="1">
          <a:blip r:embed="rId3"/>
          <a:srcRect t="15341"/>
          <a:stretch/>
        </p:blipFill>
        <p:spPr>
          <a:xfrm>
            <a:off x="497153" y="728787"/>
            <a:ext cx="8387749" cy="3666480"/>
          </a:xfrm>
          <a:prstGeom prst="rect">
            <a:avLst/>
          </a:prstGeom>
        </p:spPr>
      </p:pic>
    </p:spTree>
    <p:extLst>
      <p:ext uri="{BB962C8B-B14F-4D97-AF65-F5344CB8AC3E}">
        <p14:creationId xmlns:p14="http://schemas.microsoft.com/office/powerpoint/2010/main" val="5536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1676400"/>
            <a:ext cx="7620000" cy="1790700"/>
          </a:xfrm>
        </p:spPr>
        <p:txBody>
          <a:bodyPr>
            <a:normAutofit fontScale="90000"/>
          </a:bodyPr>
          <a:lstStyle/>
          <a:p>
            <a:r>
              <a:rPr lang="en-US" sz="4800" dirty="0">
                <a:solidFill>
                  <a:schemeClr val="bg2">
                    <a:lumMod val="25000"/>
                  </a:schemeClr>
                </a:solidFill>
              </a:rPr>
              <a:t>Are there differences among the GLP-1 RAs with respect to glycemic effects?</a:t>
            </a:r>
          </a:p>
        </p:txBody>
      </p:sp>
    </p:spTree>
    <p:extLst>
      <p:ext uri="{BB962C8B-B14F-4D97-AF65-F5344CB8AC3E}">
        <p14:creationId xmlns:p14="http://schemas.microsoft.com/office/powerpoint/2010/main" val="386731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Shape 334"/>
          <p:cNvSpPr txBox="1"/>
          <p:nvPr/>
        </p:nvSpPr>
        <p:spPr>
          <a:xfrm>
            <a:off x="3057524" y="4477685"/>
            <a:ext cx="5606791" cy="270450"/>
          </a:xfrm>
          <a:prstGeom prst="rect">
            <a:avLst/>
          </a:prstGeom>
          <a:noFill/>
          <a:ln>
            <a:noFill/>
          </a:ln>
        </p:spPr>
        <p:txBody>
          <a:bodyPr lIns="68569" tIns="68569" rIns="68569" bIns="68569" anchor="ctr" anchorCtr="0">
            <a:noAutofit/>
          </a:bodyPr>
          <a:lstStyle/>
          <a:p>
            <a:pPr>
              <a:defRPr/>
            </a:pPr>
            <a:r>
              <a:rPr lang="sv-SE" sz="900" kern="0" dirty="0">
                <a:solidFill>
                  <a:schemeClr val="bg1"/>
                </a:solidFill>
                <a:ea typeface="Calibri"/>
                <a:cs typeface="Arial" panose="020B0604020202020204" pitchFamily="34" charset="0"/>
                <a:sym typeface="Calibri"/>
              </a:rPr>
              <a:t>Meier JJ. </a:t>
            </a:r>
            <a:r>
              <a:rPr lang="sv-SE" sz="900" i="1" kern="0" dirty="0">
                <a:solidFill>
                  <a:schemeClr val="bg1"/>
                </a:solidFill>
                <a:ea typeface="Calibri"/>
                <a:cs typeface="Arial" panose="020B0604020202020204" pitchFamily="34" charset="0"/>
                <a:sym typeface="Calibri"/>
              </a:rPr>
              <a:t>Nat Rev Endocrinol</a:t>
            </a:r>
            <a:r>
              <a:rPr lang="sv-SE" sz="900" kern="0" dirty="0">
                <a:solidFill>
                  <a:schemeClr val="bg1"/>
                </a:solidFill>
                <a:ea typeface="Calibri"/>
                <a:cs typeface="Arial" panose="020B0604020202020204" pitchFamily="34" charset="0"/>
                <a:sym typeface="Calibri"/>
              </a:rPr>
              <a:t>. 2012;8(12):728-742.</a:t>
            </a:r>
            <a:endParaRPr lang="en" sz="900" kern="0" dirty="0">
              <a:solidFill>
                <a:schemeClr val="bg1"/>
              </a:solidFill>
              <a:ea typeface="Calibri"/>
              <a:cs typeface="Arial" panose="020B0604020202020204" pitchFamily="34" charset="0"/>
              <a:sym typeface="Calibri"/>
            </a:endParaRPr>
          </a:p>
        </p:txBody>
      </p:sp>
      <p:graphicFrame>
        <p:nvGraphicFramePr>
          <p:cNvPr id="7" name="Table 6"/>
          <p:cNvGraphicFramePr>
            <a:graphicFrameLocks noGrp="1"/>
          </p:cNvGraphicFramePr>
          <p:nvPr/>
        </p:nvGraphicFramePr>
        <p:xfrm>
          <a:off x="571499" y="1229610"/>
          <a:ext cx="8001001" cy="3025140"/>
        </p:xfrm>
        <a:graphic>
          <a:graphicData uri="http://schemas.openxmlformats.org/drawingml/2006/table">
            <a:tbl>
              <a:tblPr firstRow="1" bandRow="1">
                <a:tableStyleId>{5C22544A-7EE6-4342-B048-85BDC9FD1C3A}</a:tableStyleId>
              </a:tblPr>
              <a:tblGrid>
                <a:gridCol w="1934669">
                  <a:extLst>
                    <a:ext uri="{9D8B030D-6E8A-4147-A177-3AD203B41FA5}">
                      <a16:colId xmlns:a16="http://schemas.microsoft.com/office/drawing/2014/main" val="2188330478"/>
                    </a:ext>
                  </a:extLst>
                </a:gridCol>
                <a:gridCol w="2275694">
                  <a:extLst>
                    <a:ext uri="{9D8B030D-6E8A-4147-A177-3AD203B41FA5}">
                      <a16:colId xmlns:a16="http://schemas.microsoft.com/office/drawing/2014/main" val="2484819537"/>
                    </a:ext>
                  </a:extLst>
                </a:gridCol>
                <a:gridCol w="3790638">
                  <a:extLst>
                    <a:ext uri="{9D8B030D-6E8A-4147-A177-3AD203B41FA5}">
                      <a16:colId xmlns:a16="http://schemas.microsoft.com/office/drawing/2014/main" val="1808757700"/>
                    </a:ext>
                  </a:extLst>
                </a:gridCol>
              </a:tblGrid>
              <a:tr h="296465">
                <a:tc>
                  <a:txBody>
                    <a:bodyPr/>
                    <a:lstStyle/>
                    <a:p>
                      <a:r>
                        <a:rPr lang="en-US" sz="1600" dirty="0"/>
                        <a:t>Parameters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Short-acting GLP-1 RAs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Long-acting GLP-1 RAs</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718026844"/>
                  </a:ext>
                </a:extLst>
              </a:tr>
              <a:tr h="863207">
                <a:tc>
                  <a:txBody>
                    <a:bodyPr/>
                    <a:lstStyle/>
                    <a:p>
                      <a:r>
                        <a:rPr lang="en-US" sz="1600" dirty="0"/>
                        <a:t>Compounds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Exenatide-B.I.D.</a:t>
                      </a:r>
                    </a:p>
                    <a:p>
                      <a:r>
                        <a:rPr lang="en-US" sz="1600" dirty="0"/>
                        <a:t>Lixisenatide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Dulaglutide</a:t>
                      </a:r>
                    </a:p>
                    <a:p>
                      <a:r>
                        <a:rPr lang="en-US" sz="1600" dirty="0"/>
                        <a:t>Exenatide OW</a:t>
                      </a:r>
                    </a:p>
                    <a:p>
                      <a:r>
                        <a:rPr lang="en-US" sz="1600" dirty="0"/>
                        <a:t>Liraglutide </a:t>
                      </a:r>
                    </a:p>
                    <a:p>
                      <a:r>
                        <a:rPr lang="en-US" sz="1600" dirty="0"/>
                        <a:t>Semaglutide (injectable and oral)</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264176066"/>
                  </a:ext>
                </a:extLst>
              </a:tr>
              <a:tr h="468598">
                <a:tc>
                  <a:txBody>
                    <a:bodyPr/>
                    <a:lstStyle/>
                    <a:p>
                      <a:r>
                        <a:rPr lang="en-US" sz="1600" dirty="0"/>
                        <a:t>Fasting blood</a:t>
                      </a:r>
                      <a:r>
                        <a:rPr lang="en-US" sz="1600" baseline="0" dirty="0"/>
                        <a:t> glucose levels</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Modest reduction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Strong reduction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a16="http://schemas.microsoft.com/office/drawing/2014/main" val="2357771250"/>
                  </a:ext>
                </a:extLst>
              </a:tr>
              <a:tr h="468598">
                <a:tc>
                  <a:txBody>
                    <a:bodyPr/>
                    <a:lstStyle/>
                    <a:p>
                      <a:r>
                        <a:rPr lang="en-US" sz="1600" dirty="0"/>
                        <a:t>Postprandial hyperglycemia</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Strong reduction</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a:t>Modest</a:t>
                      </a:r>
                      <a:r>
                        <a:rPr lang="en-US" sz="1600" baseline="0" dirty="0"/>
                        <a:t> reduction</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426074731"/>
                  </a:ext>
                </a:extLst>
              </a:tr>
              <a:tr h="271294">
                <a:tc>
                  <a:txBody>
                    <a:bodyPr/>
                    <a:lstStyle/>
                    <a:p>
                      <a:r>
                        <a:rPr lang="en-US" sz="1600" dirty="0"/>
                        <a:t>Glucagon secretion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Reduction</a:t>
                      </a:r>
                    </a:p>
                    <a:p>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600" dirty="0"/>
                        <a:t>Reduction</a:t>
                      </a:r>
                      <a:endParaRPr lang="en-US" sz="16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a16="http://schemas.microsoft.com/office/drawing/2014/main" val="3154965080"/>
                  </a:ext>
                </a:extLst>
              </a:tr>
            </a:tbl>
          </a:graphicData>
        </a:graphic>
      </p:graphicFrame>
      <p:sp>
        <p:nvSpPr>
          <p:cNvPr id="2" name="Title 1">
            <a:extLst>
              <a:ext uri="{FF2B5EF4-FFF2-40B4-BE49-F238E27FC236}">
                <a16:creationId xmlns:a16="http://schemas.microsoft.com/office/drawing/2014/main" id="{055DF842-AE2D-228E-17D2-800A2B0F9543}"/>
              </a:ext>
            </a:extLst>
          </p:cNvPr>
          <p:cNvSpPr txBox="1">
            <a:spLocks/>
          </p:cNvSpPr>
          <p:nvPr/>
        </p:nvSpPr>
        <p:spPr>
          <a:xfrm>
            <a:off x="628650" y="273844"/>
            <a:ext cx="7886700" cy="994172"/>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Glycemic Effects of Short-acting versus </a:t>
            </a:r>
          </a:p>
          <a:p>
            <a:r>
              <a:rPr lang="en-US" dirty="0"/>
              <a:t>Long-acting GLP-1 RAs</a:t>
            </a:r>
          </a:p>
        </p:txBody>
      </p:sp>
      <p:sp>
        <p:nvSpPr>
          <p:cNvPr id="3" name="Shape 334">
            <a:extLst>
              <a:ext uri="{FF2B5EF4-FFF2-40B4-BE49-F238E27FC236}">
                <a16:creationId xmlns:a16="http://schemas.microsoft.com/office/drawing/2014/main" id="{2FF59A81-CB12-AC73-CE97-884CB4FE1AFB}"/>
              </a:ext>
            </a:extLst>
          </p:cNvPr>
          <p:cNvSpPr txBox="1"/>
          <p:nvPr/>
        </p:nvSpPr>
        <p:spPr>
          <a:xfrm>
            <a:off x="571499" y="4269920"/>
            <a:ext cx="5919789" cy="270450"/>
          </a:xfrm>
          <a:prstGeom prst="rect">
            <a:avLst/>
          </a:prstGeom>
          <a:noFill/>
          <a:ln>
            <a:noFill/>
          </a:ln>
        </p:spPr>
        <p:txBody>
          <a:bodyPr lIns="68569" tIns="68569" rIns="68569" bIns="68569" anchor="ctr" anchorCtr="0">
            <a:noAutofit/>
          </a:bodyPr>
          <a:lstStyle/>
          <a:p>
            <a:pPr>
              <a:defRPr/>
            </a:pPr>
            <a:r>
              <a:rPr lang="en-US" sz="900" kern="0" dirty="0">
                <a:ea typeface="Calibri"/>
                <a:cs typeface="Arial" panose="020B0604020202020204" pitchFamily="34" charset="0"/>
                <a:sym typeface="Calibri"/>
              </a:rPr>
              <a:t>Adapted from Table 1 of Meier, J. J. (2012). GLP-1 receptor agonists for individualized treatment of type 2 diabetes mellitus. </a:t>
            </a:r>
            <a:endParaRPr lang="en" sz="900" kern="0" dirty="0">
              <a:ea typeface="Calibri"/>
              <a:cs typeface="Arial" panose="020B0604020202020204" pitchFamily="34" charset="0"/>
              <a:sym typeface="Calibri"/>
            </a:endParaRPr>
          </a:p>
        </p:txBody>
      </p:sp>
    </p:spTree>
    <p:extLst>
      <p:ext uri="{BB962C8B-B14F-4D97-AF65-F5344CB8AC3E}">
        <p14:creationId xmlns:p14="http://schemas.microsoft.com/office/powerpoint/2010/main" val="405068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1676400"/>
            <a:ext cx="7620000" cy="1790700"/>
          </a:xfrm>
        </p:spPr>
        <p:txBody>
          <a:bodyPr>
            <a:normAutofit fontScale="90000"/>
          </a:bodyPr>
          <a:lstStyle/>
          <a:p>
            <a:r>
              <a:rPr lang="en-US" sz="4800" dirty="0">
                <a:solidFill>
                  <a:schemeClr val="bg2">
                    <a:lumMod val="25000"/>
                  </a:schemeClr>
                </a:solidFill>
              </a:rPr>
              <a:t>Are there differences among the GLP-1 RAs with respect to non-glycemic effects?</a:t>
            </a:r>
          </a:p>
        </p:txBody>
      </p:sp>
    </p:spTree>
    <p:extLst>
      <p:ext uri="{BB962C8B-B14F-4D97-AF65-F5344CB8AC3E}">
        <p14:creationId xmlns:p14="http://schemas.microsoft.com/office/powerpoint/2010/main" val="37299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99B1D-E850-1381-6D3B-94F932DA49E9}"/>
              </a:ext>
            </a:extLst>
          </p:cNvPr>
          <p:cNvSpPr txBox="1">
            <a:spLocks/>
          </p:cNvSpPr>
          <p:nvPr/>
        </p:nvSpPr>
        <p:spPr>
          <a:xfrm>
            <a:off x="192024" y="131162"/>
            <a:ext cx="8761615" cy="85725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42900"/>
            <a:r>
              <a:rPr lang="en-US" sz="2800" dirty="0">
                <a:solidFill>
                  <a:schemeClr val="tx1"/>
                </a:solidFill>
              </a:rPr>
              <a:t>Faculty Presenters</a:t>
            </a:r>
            <a:endParaRPr lang="en-US" sz="2700" b="1" dirty="0">
              <a:solidFill>
                <a:schemeClr val="accent1">
                  <a:lumMod val="50000"/>
                </a:schemeClr>
              </a:solidFill>
              <a:latin typeface="Maitree" panose="00000500000000000000" pitchFamily="2" charset="-34"/>
              <a:cs typeface="Maitree" panose="00000500000000000000" pitchFamily="2" charset="-34"/>
            </a:endParaRPr>
          </a:p>
        </p:txBody>
      </p:sp>
      <p:sp>
        <p:nvSpPr>
          <p:cNvPr id="4" name="Content Placeholder 14">
            <a:extLst>
              <a:ext uri="{FF2B5EF4-FFF2-40B4-BE49-F238E27FC236}">
                <a16:creationId xmlns:a16="http://schemas.microsoft.com/office/drawing/2014/main" id="{180217F4-DCF9-3956-0DC7-0132D8A05870}"/>
              </a:ext>
            </a:extLst>
          </p:cNvPr>
          <p:cNvSpPr txBox="1">
            <a:spLocks/>
          </p:cNvSpPr>
          <p:nvPr/>
        </p:nvSpPr>
        <p:spPr>
          <a:xfrm>
            <a:off x="192024" y="988413"/>
            <a:ext cx="4372523" cy="3247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l">
              <a:spcBef>
                <a:spcPts val="0"/>
              </a:spcBef>
              <a:spcAft>
                <a:spcPts val="0"/>
              </a:spcAft>
              <a:buNone/>
            </a:pPr>
            <a:r>
              <a:rPr lang="en-US" sz="1600" b="1" dirty="0">
                <a:effectLst/>
                <a:latin typeface="Calibri" panose="020F0502020204030204" pitchFamily="34" charset="0"/>
                <a:ea typeface="Calibri" panose="020F0502020204030204" pitchFamily="34" charset="0"/>
              </a:rPr>
              <a:t>Helena W. Rodbard MD FACP MACE</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Past President, American Association of Clinical</a:t>
            </a:r>
            <a:br>
              <a:rPr lang="en-US" sz="1600" dirty="0">
                <a:effectLst/>
                <a:latin typeface="Calibri" panose="020F0502020204030204" pitchFamily="34" charset="0"/>
                <a:ea typeface="Calibri" panose="020F0502020204030204" pitchFamily="34" charset="0"/>
              </a:rPr>
            </a:br>
            <a:r>
              <a:rPr lang="en-US" sz="1600" dirty="0">
                <a:effectLst/>
                <a:latin typeface="Calibri" panose="020F0502020204030204" pitchFamily="34" charset="0"/>
                <a:ea typeface="Calibri" panose="020F0502020204030204" pitchFamily="34" charset="0"/>
              </a:rPr>
              <a:t>  Endocrinologists</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Past President, American College of Endocrinology </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Founder and Medical Director, Endocrine and</a:t>
            </a:r>
            <a:br>
              <a:rPr lang="en-US" sz="1600" dirty="0">
                <a:effectLst/>
                <a:latin typeface="Calibri" panose="020F0502020204030204" pitchFamily="34" charset="0"/>
                <a:ea typeface="Calibri" panose="020F0502020204030204" pitchFamily="34" charset="0"/>
              </a:rPr>
            </a:br>
            <a:r>
              <a:rPr lang="en-US" sz="1600" dirty="0">
                <a:effectLst/>
                <a:latin typeface="Calibri" panose="020F0502020204030204" pitchFamily="34" charset="0"/>
                <a:ea typeface="Calibri" panose="020F0502020204030204" pitchFamily="34" charset="0"/>
              </a:rPr>
              <a:t>  Metabolic Consultants</a:t>
            </a:r>
          </a:p>
          <a:p>
            <a:pPr marL="0" marR="0" indent="0" algn="l">
              <a:spcBef>
                <a:spcPts val="0"/>
              </a:spcBef>
              <a:spcAft>
                <a:spcPts val="0"/>
              </a:spcAft>
              <a:buNone/>
            </a:pPr>
            <a:r>
              <a:rPr lang="en-US" sz="1600" dirty="0">
                <a:effectLst/>
                <a:latin typeface="Calibri" panose="020F0502020204030204" pitchFamily="34" charset="0"/>
                <a:ea typeface="Calibri" panose="020F0502020204030204" pitchFamily="34" charset="0"/>
              </a:rPr>
              <a:t>Rockville, MD</a:t>
            </a:r>
          </a:p>
          <a:p>
            <a:pPr marL="0" indent="0">
              <a:lnSpc>
                <a:spcPct val="100000"/>
              </a:lnSpc>
              <a:spcBef>
                <a:spcPts val="0"/>
              </a:spcBef>
              <a:buNone/>
              <a:tabLst>
                <a:tab pos="342900" algn="l"/>
              </a:tabLst>
            </a:pPr>
            <a:endParaRPr lang="en-US" sz="1600" dirty="0"/>
          </a:p>
        </p:txBody>
      </p:sp>
      <p:sp>
        <p:nvSpPr>
          <p:cNvPr id="8" name="Content Placeholder 14">
            <a:extLst>
              <a:ext uri="{FF2B5EF4-FFF2-40B4-BE49-F238E27FC236}">
                <a16:creationId xmlns:a16="http://schemas.microsoft.com/office/drawing/2014/main" id="{51A498F8-FF89-7CE6-112C-E6FDE229DC7E}"/>
              </a:ext>
            </a:extLst>
          </p:cNvPr>
          <p:cNvSpPr txBox="1">
            <a:spLocks/>
          </p:cNvSpPr>
          <p:nvPr/>
        </p:nvSpPr>
        <p:spPr>
          <a:xfrm>
            <a:off x="4564547" y="948017"/>
            <a:ext cx="4372523" cy="3247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spcBef>
                <a:spcPts val="0"/>
              </a:spcBef>
              <a:buNone/>
            </a:pPr>
            <a:r>
              <a:rPr lang="en-US" sz="1600" b="1" dirty="0">
                <a:latin typeface="Calibri" panose="020F0502020204030204" pitchFamily="34" charset="0"/>
                <a:ea typeface="Calibri" panose="020F0502020204030204" pitchFamily="34" charset="0"/>
              </a:rPr>
              <a:t>Jorge Plutzky, MD </a:t>
            </a:r>
          </a:p>
          <a:p>
            <a:pPr marL="0" indent="0" algn="l">
              <a:spcBef>
                <a:spcPts val="0"/>
              </a:spcBef>
              <a:buNone/>
            </a:pPr>
            <a:r>
              <a:rPr lang="en-US" sz="1600" dirty="0">
                <a:latin typeface="Calibri" panose="020F0502020204030204" pitchFamily="34" charset="0"/>
                <a:ea typeface="Calibri" panose="020F0502020204030204" pitchFamily="34" charset="0"/>
              </a:rPr>
              <a:t>Director, The Vascular Disease Prevention Program</a:t>
            </a:r>
          </a:p>
          <a:p>
            <a:pPr marL="0" indent="0" algn="l">
              <a:spcBef>
                <a:spcPts val="0"/>
              </a:spcBef>
              <a:buNone/>
            </a:pPr>
            <a:r>
              <a:rPr lang="en-US" sz="1600" dirty="0">
                <a:latin typeface="Calibri" panose="020F0502020204030204" pitchFamily="34" charset="0"/>
                <a:ea typeface="Calibri" panose="020F0502020204030204" pitchFamily="34" charset="0"/>
              </a:rPr>
              <a:t>Director, Preventive Cardiology</a:t>
            </a:r>
          </a:p>
          <a:p>
            <a:pPr marL="0" indent="0" algn="l">
              <a:spcBef>
                <a:spcPts val="0"/>
              </a:spcBef>
              <a:buNone/>
            </a:pPr>
            <a:r>
              <a:rPr lang="en-US" sz="1600" dirty="0">
                <a:latin typeface="Calibri" panose="020F0502020204030204" pitchFamily="34" charset="0"/>
                <a:ea typeface="Calibri" panose="020F0502020204030204" pitchFamily="34" charset="0"/>
              </a:rPr>
              <a:t>Associate Professor, Harvard Medical School</a:t>
            </a:r>
          </a:p>
          <a:p>
            <a:pPr marL="0" indent="0" algn="l">
              <a:spcBef>
                <a:spcPts val="0"/>
              </a:spcBef>
              <a:buNone/>
            </a:pPr>
            <a:r>
              <a:rPr lang="en-US" sz="1600" dirty="0">
                <a:latin typeface="Calibri" panose="020F0502020204030204" pitchFamily="34" charset="0"/>
                <a:ea typeface="Calibri" panose="020F0502020204030204" pitchFamily="34" charset="0"/>
              </a:rPr>
              <a:t>Cardiovascular Medicine</a:t>
            </a:r>
          </a:p>
          <a:p>
            <a:pPr marL="0" indent="0">
              <a:lnSpc>
                <a:spcPct val="100000"/>
              </a:lnSpc>
              <a:spcBef>
                <a:spcPts val="0"/>
              </a:spcBef>
              <a:buNone/>
              <a:tabLst>
                <a:tab pos="342900" algn="l"/>
              </a:tabLst>
            </a:pPr>
            <a:endParaRPr lang="en-US" sz="1600" dirty="0"/>
          </a:p>
        </p:txBody>
      </p:sp>
    </p:spTree>
    <p:extLst>
      <p:ext uri="{BB962C8B-B14F-4D97-AF65-F5344CB8AC3E}">
        <p14:creationId xmlns:p14="http://schemas.microsoft.com/office/powerpoint/2010/main" val="428828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Shape 334"/>
          <p:cNvSpPr txBox="1"/>
          <p:nvPr/>
        </p:nvSpPr>
        <p:spPr>
          <a:xfrm>
            <a:off x="3066451" y="4470651"/>
            <a:ext cx="5640960" cy="555346"/>
          </a:xfrm>
          <a:prstGeom prst="rect">
            <a:avLst/>
          </a:prstGeom>
          <a:noFill/>
          <a:ln>
            <a:noFill/>
          </a:ln>
        </p:spPr>
        <p:txBody>
          <a:bodyPr lIns="68569" tIns="68569" rIns="68569" bIns="68569" anchor="ctr" anchorCtr="0">
            <a:noAutofit/>
          </a:bodyPr>
          <a:lstStyle/>
          <a:p>
            <a:pPr>
              <a:defRPr/>
            </a:pPr>
            <a:r>
              <a:rPr lang="en-US" sz="900" dirty="0">
                <a:solidFill>
                  <a:schemeClr val="bg1"/>
                </a:solidFill>
              </a:rPr>
              <a:t>Diallo A., et al. </a:t>
            </a:r>
            <a:r>
              <a:rPr lang="en-US" sz="900" i="1" dirty="0">
                <a:solidFill>
                  <a:schemeClr val="bg1"/>
                </a:solidFill>
              </a:rPr>
              <a:t>Acta Diabetol</a:t>
            </a:r>
            <a:r>
              <a:rPr lang="en-US" sz="900" dirty="0">
                <a:solidFill>
                  <a:schemeClr val="bg1"/>
                </a:solidFill>
              </a:rPr>
              <a:t>. Published online July 13, 2023.   Berberich AJ, et al. </a:t>
            </a:r>
            <a:r>
              <a:rPr lang="en-US" sz="900" i="1" dirty="0">
                <a:solidFill>
                  <a:schemeClr val="bg1"/>
                </a:solidFill>
              </a:rPr>
              <a:t>Curr Opin Lipidol</a:t>
            </a:r>
            <a:r>
              <a:rPr lang="en-US" sz="900" dirty="0">
                <a:solidFill>
                  <a:schemeClr val="bg1"/>
                </a:solidFill>
              </a:rPr>
              <a:t>. 2021;32(3):191-199.   Sun F, et al. </a:t>
            </a:r>
            <a:r>
              <a:rPr lang="pt-BR" sz="900" i="1" dirty="0">
                <a:solidFill>
                  <a:schemeClr val="bg1"/>
                </a:solidFill>
              </a:rPr>
              <a:t>Clin Ther</a:t>
            </a:r>
            <a:r>
              <a:rPr lang="pt-BR" sz="900" dirty="0">
                <a:solidFill>
                  <a:schemeClr val="bg1"/>
                </a:solidFill>
              </a:rPr>
              <a:t>. 2015;37(1):225-241.e8.   </a:t>
            </a:r>
            <a:r>
              <a:rPr lang="en-US" sz="900" dirty="0">
                <a:solidFill>
                  <a:schemeClr val="bg1"/>
                </a:solidFill>
              </a:rPr>
              <a:t>Cornell S. </a:t>
            </a:r>
            <a:r>
              <a:rPr lang="en-US" sz="900" i="1" dirty="0">
                <a:solidFill>
                  <a:schemeClr val="bg1"/>
                </a:solidFill>
              </a:rPr>
              <a:t>J Clin Pharm Ther</a:t>
            </a:r>
            <a:r>
              <a:rPr lang="en-US" sz="900" dirty="0">
                <a:solidFill>
                  <a:schemeClr val="bg1"/>
                </a:solidFill>
              </a:rPr>
              <a:t>. 2020;45(S1):17-27.   Htike ZZ, et al. </a:t>
            </a:r>
            <a:r>
              <a:rPr lang="pt-BR" sz="900" i="1" dirty="0">
                <a:solidFill>
                  <a:schemeClr val="bg1"/>
                </a:solidFill>
              </a:rPr>
              <a:t>Diabetes Obes Metab</a:t>
            </a:r>
            <a:r>
              <a:rPr lang="pt-BR" sz="900" dirty="0">
                <a:solidFill>
                  <a:schemeClr val="bg1"/>
                </a:solidFill>
              </a:rPr>
              <a:t>. 2017;19(4):524-536.   </a:t>
            </a:r>
            <a:r>
              <a:rPr lang="en-US" sz="900" dirty="0">
                <a:solidFill>
                  <a:schemeClr val="bg1"/>
                </a:solidFill>
              </a:rPr>
              <a:t>Monami M, et al. </a:t>
            </a:r>
            <a:r>
              <a:rPr lang="pt-BR" sz="900" i="1" dirty="0">
                <a:solidFill>
                  <a:schemeClr val="bg1"/>
                </a:solidFill>
              </a:rPr>
              <a:t>Diabetes Obes Metab</a:t>
            </a:r>
            <a:r>
              <a:rPr lang="pt-BR" sz="900" dirty="0">
                <a:solidFill>
                  <a:schemeClr val="bg1"/>
                </a:solidFill>
              </a:rPr>
              <a:t>. 2014;16(1):38-47.</a:t>
            </a:r>
            <a:endParaRPr lang="en" sz="900" kern="0" dirty="0">
              <a:solidFill>
                <a:schemeClr val="bg1"/>
              </a:solidFill>
              <a:ea typeface="Calibri"/>
              <a:cs typeface="Arial" panose="020B0604020202020204" pitchFamily="34" charset="0"/>
              <a:sym typeface="Calibri"/>
            </a:endParaRPr>
          </a:p>
        </p:txBody>
      </p:sp>
      <p:graphicFrame>
        <p:nvGraphicFramePr>
          <p:cNvPr id="7" name="Table 6"/>
          <p:cNvGraphicFramePr>
            <a:graphicFrameLocks noGrp="1"/>
          </p:cNvGraphicFramePr>
          <p:nvPr/>
        </p:nvGraphicFramePr>
        <p:xfrm>
          <a:off x="706410" y="838200"/>
          <a:ext cx="8001001" cy="3253740"/>
        </p:xfrm>
        <a:graphic>
          <a:graphicData uri="http://schemas.openxmlformats.org/drawingml/2006/table">
            <a:tbl>
              <a:tblPr firstRow="1" bandRow="1">
                <a:tableStyleId>{5C22544A-7EE6-4342-B048-85BDC9FD1C3A}</a:tableStyleId>
              </a:tblPr>
              <a:tblGrid>
                <a:gridCol w="1362233">
                  <a:extLst>
                    <a:ext uri="{9D8B030D-6E8A-4147-A177-3AD203B41FA5}">
                      <a16:colId xmlns:a16="http://schemas.microsoft.com/office/drawing/2014/main" val="2188330478"/>
                    </a:ext>
                  </a:extLst>
                </a:gridCol>
                <a:gridCol w="3410262">
                  <a:extLst>
                    <a:ext uri="{9D8B030D-6E8A-4147-A177-3AD203B41FA5}">
                      <a16:colId xmlns:a16="http://schemas.microsoft.com/office/drawing/2014/main" val="2484819537"/>
                    </a:ext>
                  </a:extLst>
                </a:gridCol>
                <a:gridCol w="3228506">
                  <a:extLst>
                    <a:ext uri="{9D8B030D-6E8A-4147-A177-3AD203B41FA5}">
                      <a16:colId xmlns:a16="http://schemas.microsoft.com/office/drawing/2014/main" val="1808757700"/>
                    </a:ext>
                  </a:extLst>
                </a:gridCol>
              </a:tblGrid>
              <a:tr h="265647">
                <a:tc>
                  <a:txBody>
                    <a:bodyPr/>
                    <a:lstStyle/>
                    <a:p>
                      <a:r>
                        <a:rPr lang="en-US" sz="1400" dirty="0"/>
                        <a:t>Parameters</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Short-acting GLP-1 RAs</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Long-acting GLP-1 RAs</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718026844"/>
                  </a:ext>
                </a:extLst>
              </a:tr>
              <a:tr h="863207">
                <a:tc>
                  <a:txBody>
                    <a:bodyPr/>
                    <a:lstStyle/>
                    <a:p>
                      <a:r>
                        <a:rPr lang="en-US" sz="1400" dirty="0"/>
                        <a:t>Compounds</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Exenatide-B.I.D.</a:t>
                      </a:r>
                    </a:p>
                    <a:p>
                      <a:r>
                        <a:rPr lang="en-US" sz="1400" dirty="0"/>
                        <a:t>Lixisenatide</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Dulaglutide</a:t>
                      </a:r>
                    </a:p>
                    <a:p>
                      <a:r>
                        <a:rPr lang="en-US" sz="1400" dirty="0"/>
                        <a:t>Exenatide OW</a:t>
                      </a:r>
                    </a:p>
                    <a:p>
                      <a:r>
                        <a:rPr lang="en-US" sz="1400" dirty="0"/>
                        <a:t>Liraglutide </a:t>
                      </a:r>
                    </a:p>
                    <a:p>
                      <a:r>
                        <a:rPr lang="en-US" sz="1400" dirty="0"/>
                        <a:t>Semaglutide (injectable and oral)</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264176066"/>
                  </a:ext>
                </a:extLst>
              </a:tr>
              <a:tr h="468598">
                <a:tc>
                  <a:txBody>
                    <a:bodyPr/>
                    <a:lstStyle/>
                    <a:p>
                      <a:r>
                        <a:rPr lang="en-US" sz="1400" dirty="0"/>
                        <a:t>Gastric emptying rate</a:t>
                      </a:r>
                      <a:endParaRPr lang="en-US"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400" dirty="0"/>
                        <a:t>Deceleration</a:t>
                      </a:r>
                      <a:endParaRPr lang="en-US"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en-US" sz="1400" dirty="0"/>
                        <a:t>No effect [or modest deceleration]</a:t>
                      </a:r>
                      <a:endParaRPr lang="en-US"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a16="http://schemas.microsoft.com/office/drawing/2014/main" val="2357771250"/>
                  </a:ext>
                </a:extLst>
              </a:tr>
              <a:tr h="0">
                <a:tc>
                  <a:txBody>
                    <a:bodyPr/>
                    <a:lstStyle/>
                    <a:p>
                      <a:r>
                        <a:rPr lang="en-US" sz="1400" dirty="0"/>
                        <a:t>Heart rate</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No effect or small increase (0 to 2 bpm)</a:t>
                      </a:r>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1400" dirty="0"/>
                        <a:t>Moderate increase (2 to 5 bpm)</a:t>
                      </a:r>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154965080"/>
                  </a:ext>
                </a:extLst>
              </a:tr>
              <a:tr h="271294">
                <a:tc>
                  <a:txBody>
                    <a:bodyPr/>
                    <a:lstStyle/>
                    <a:p>
                      <a:r>
                        <a:rPr lang="en-US" sz="1400" dirty="0">
                          <a:latin typeface="+mn-lt"/>
                          <a:cs typeface="Arial" panose="020B0604020202020204" pitchFamily="34" charset="0"/>
                        </a:rPr>
                        <a:t>Body weight reduction</a:t>
                      </a:r>
                    </a:p>
                  </a:txBody>
                  <a:tcPr marL="68580" marR="68580" marT="34290" marB="34290">
                    <a:solidFill>
                      <a:schemeClr val="tx2">
                        <a:lumMod val="40000"/>
                        <a:lumOff val="60000"/>
                      </a:schemeClr>
                    </a:solidFill>
                  </a:tcPr>
                </a:tc>
                <a:tc>
                  <a:txBody>
                    <a:bodyPr/>
                    <a:lstStyle/>
                    <a:p>
                      <a:r>
                        <a:rPr lang="en-US" sz="1400" dirty="0">
                          <a:latin typeface="+mn-lt"/>
                          <a:cs typeface="Arial" panose="020B0604020202020204" pitchFamily="34" charset="0"/>
                        </a:rPr>
                        <a:t>1 to 5 kg</a:t>
                      </a:r>
                    </a:p>
                  </a:txBody>
                  <a:tcPr marL="68580" marR="68580" marT="34290" marB="34290">
                    <a:solidFill>
                      <a:schemeClr val="tx2">
                        <a:lumMod val="40000"/>
                        <a:lumOff val="60000"/>
                      </a:schemeClr>
                    </a:solidFill>
                  </a:tcPr>
                </a:tc>
                <a:tc>
                  <a:txBody>
                    <a:bodyPr/>
                    <a:lstStyle/>
                    <a:p>
                      <a:r>
                        <a:rPr lang="en-US" sz="1400" dirty="0">
                          <a:latin typeface="+mn-lt"/>
                          <a:cs typeface="Arial" panose="020B0604020202020204" pitchFamily="34" charset="0"/>
                        </a:rPr>
                        <a:t>2 to 5[+] kg</a:t>
                      </a:r>
                    </a:p>
                  </a:txBody>
                  <a:tcPr marL="68580" marR="68580" marT="34290" marB="34290">
                    <a:solidFill>
                      <a:schemeClr val="tx2">
                        <a:lumMod val="40000"/>
                        <a:lumOff val="60000"/>
                      </a:schemeClr>
                    </a:solidFill>
                  </a:tcPr>
                </a:tc>
                <a:extLst>
                  <a:ext uri="{0D108BD9-81ED-4DB2-BD59-A6C34878D82A}">
                    <a16:rowId xmlns:a16="http://schemas.microsoft.com/office/drawing/2014/main" val="3028096962"/>
                  </a:ext>
                </a:extLst>
              </a:tr>
              <a:tr h="271294">
                <a:tc>
                  <a:txBody>
                    <a:bodyPr/>
                    <a:lstStyle/>
                    <a:p>
                      <a:r>
                        <a:rPr lang="en-US" sz="1400" dirty="0"/>
                        <a:t>Systolic blood pressure</a:t>
                      </a:r>
                      <a:endParaRPr lang="en-US" sz="1400" dirty="0">
                        <a:latin typeface="Arial" panose="020B0604020202020204" pitchFamily="34" charset="0"/>
                        <a:cs typeface="Arial" panose="020B0604020202020204" pitchFamily="34" charset="0"/>
                      </a:endParaRPr>
                    </a:p>
                  </a:txBody>
                  <a:tcPr marL="68580" marR="68580" marT="34290" marB="34290"/>
                </a:tc>
                <a:tc gridSpan="2">
                  <a:txBody>
                    <a:bodyPr/>
                    <a:lstStyle/>
                    <a:p>
                      <a:pPr algn="ctr"/>
                      <a:r>
                        <a:rPr lang="en-US" sz="1400" dirty="0"/>
                        <a:t>Modest reduction (-1.4 mmHg)</a:t>
                      </a:r>
                    </a:p>
                  </a:txBody>
                  <a:tcPr marL="68580" marR="68580" marT="34290" marB="34290"/>
                </a:tc>
                <a:tc hMerge="1">
                  <a:txBody>
                    <a:bodyPr/>
                    <a:lstStyle/>
                    <a:p>
                      <a:r>
                        <a:rPr lang="en-US" sz="1200" dirty="0"/>
                        <a:t>Reduction</a:t>
                      </a:r>
                      <a:endParaRPr lang="en-US"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537890437"/>
                  </a:ext>
                </a:extLst>
              </a:tr>
              <a:tr h="271294">
                <a:tc>
                  <a:txBody>
                    <a:bodyPr/>
                    <a:lstStyle/>
                    <a:p>
                      <a:r>
                        <a:rPr lang="en-US" sz="1400" dirty="0">
                          <a:latin typeface="+mn-lt"/>
                          <a:cs typeface="Arial" panose="020B0604020202020204" pitchFamily="34" charset="0"/>
                        </a:rPr>
                        <a:t>Lipids</a:t>
                      </a:r>
                    </a:p>
                  </a:txBody>
                  <a:tcPr marL="68580" marR="68580" marT="34290" marB="34290">
                    <a:solidFill>
                      <a:schemeClr val="tx2">
                        <a:lumMod val="40000"/>
                        <a:lumOff val="60000"/>
                      </a:schemeClr>
                    </a:solidFill>
                  </a:tcPr>
                </a:tc>
                <a:tc gridSpan="2">
                  <a:txBody>
                    <a:bodyPr/>
                    <a:lstStyle/>
                    <a:p>
                      <a:pPr algn="ctr"/>
                      <a:r>
                        <a:rPr lang="en-US" sz="1400" dirty="0"/>
                        <a:t>Modest reduction: LDL-C −3.094 mg/dL | TC −5.03 mg/dL | TG −0.886 mg/dL</a:t>
                      </a:r>
                    </a:p>
                  </a:txBody>
                  <a:tcPr marL="68580" marR="68580" marT="34290" marB="34290">
                    <a:solidFill>
                      <a:schemeClr val="tx2">
                        <a:lumMod val="40000"/>
                        <a:lumOff val="60000"/>
                      </a:schemeClr>
                    </a:solidFill>
                  </a:tcPr>
                </a:tc>
                <a:tc hMerge="1">
                  <a:txBody>
                    <a:bodyPr/>
                    <a:lstStyle/>
                    <a:p>
                      <a:endParaRPr lang="en-US" dirty="0"/>
                    </a:p>
                  </a:txBody>
                  <a:tcPr/>
                </a:tc>
                <a:extLst>
                  <a:ext uri="{0D108BD9-81ED-4DB2-BD59-A6C34878D82A}">
                    <a16:rowId xmlns:a16="http://schemas.microsoft.com/office/drawing/2014/main" val="3561932528"/>
                  </a:ext>
                </a:extLst>
              </a:tr>
            </a:tbl>
          </a:graphicData>
        </a:graphic>
      </p:graphicFrame>
      <p:sp>
        <p:nvSpPr>
          <p:cNvPr id="2" name="Title 1">
            <a:extLst>
              <a:ext uri="{FF2B5EF4-FFF2-40B4-BE49-F238E27FC236}">
                <a16:creationId xmlns:a16="http://schemas.microsoft.com/office/drawing/2014/main" id="{055DF842-AE2D-228E-17D2-800A2B0F9543}"/>
              </a:ext>
            </a:extLst>
          </p:cNvPr>
          <p:cNvSpPr txBox="1">
            <a:spLocks/>
          </p:cNvSpPr>
          <p:nvPr/>
        </p:nvSpPr>
        <p:spPr>
          <a:xfrm>
            <a:off x="628650" y="52250"/>
            <a:ext cx="7886700" cy="783645"/>
          </a:xfrm>
          <a:prstGeom prst="rect">
            <a:avLst/>
          </a:prstGeom>
        </p:spPr>
        <p:txBody>
          <a:bodyP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Non-glycemic Effects of Short-acting versus </a:t>
            </a:r>
          </a:p>
          <a:p>
            <a:r>
              <a:rPr lang="en-US" dirty="0"/>
              <a:t>Long-acting GLP-1 RAs</a:t>
            </a:r>
          </a:p>
        </p:txBody>
      </p:sp>
      <p:sp>
        <p:nvSpPr>
          <p:cNvPr id="3" name="Shape 334">
            <a:extLst>
              <a:ext uri="{FF2B5EF4-FFF2-40B4-BE49-F238E27FC236}">
                <a16:creationId xmlns:a16="http://schemas.microsoft.com/office/drawing/2014/main" id="{2FF59A81-CB12-AC73-CE97-884CB4FE1AFB}"/>
              </a:ext>
            </a:extLst>
          </p:cNvPr>
          <p:cNvSpPr txBox="1"/>
          <p:nvPr/>
        </p:nvSpPr>
        <p:spPr>
          <a:xfrm>
            <a:off x="571499" y="4197897"/>
            <a:ext cx="5919789" cy="270450"/>
          </a:xfrm>
          <a:prstGeom prst="rect">
            <a:avLst/>
          </a:prstGeom>
          <a:noFill/>
          <a:ln>
            <a:noFill/>
          </a:ln>
        </p:spPr>
        <p:txBody>
          <a:bodyPr lIns="68569" tIns="68569" rIns="68569" bIns="68569" anchor="ctr" anchorCtr="0">
            <a:noAutofit/>
          </a:bodyPr>
          <a:lstStyle/>
          <a:p>
            <a:pPr>
              <a:defRPr/>
            </a:pPr>
            <a:r>
              <a:rPr lang="en-US" sz="900" kern="0" dirty="0">
                <a:ea typeface="Calibri"/>
                <a:cs typeface="Arial" panose="020B0604020202020204" pitchFamily="34" charset="0"/>
                <a:sym typeface="Calibri"/>
              </a:rPr>
              <a:t>Adapted from Table 1 of Meier, J. J. (2012). GLP-1 receptor agonists for individualized treatment of type 2 diabetes mellitus. </a:t>
            </a:r>
            <a:r>
              <a:rPr lang="sv-SE" sz="900" kern="0" dirty="0">
                <a:ea typeface="Calibri"/>
                <a:cs typeface="Arial" panose="020B0604020202020204" pitchFamily="34" charset="0"/>
                <a:sym typeface="Calibri"/>
              </a:rPr>
              <a:t>Meier JJ. Nat Rev Endocrinol. 2012;8(12):728-742.</a:t>
            </a:r>
          </a:p>
          <a:p>
            <a:pPr>
              <a:defRPr/>
            </a:pPr>
            <a:endParaRPr lang="en" sz="900" kern="0" dirty="0">
              <a:ea typeface="Calibri"/>
              <a:cs typeface="Arial" panose="020B0604020202020204" pitchFamily="34" charset="0"/>
              <a:sym typeface="Calibri"/>
            </a:endParaRPr>
          </a:p>
        </p:txBody>
      </p:sp>
    </p:spTree>
    <p:extLst>
      <p:ext uri="{BB962C8B-B14F-4D97-AF65-F5344CB8AC3E}">
        <p14:creationId xmlns:p14="http://schemas.microsoft.com/office/powerpoint/2010/main" val="110020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4" name="Shape 334"/>
          <p:cNvSpPr txBox="1"/>
          <p:nvPr/>
        </p:nvSpPr>
        <p:spPr>
          <a:xfrm>
            <a:off x="3072892" y="4502844"/>
            <a:ext cx="5816275" cy="542280"/>
          </a:xfrm>
          <a:prstGeom prst="rect">
            <a:avLst/>
          </a:prstGeom>
          <a:noFill/>
          <a:ln>
            <a:noFill/>
          </a:ln>
        </p:spPr>
        <p:txBody>
          <a:bodyPr lIns="68569" tIns="68569" rIns="68569" bIns="68569" anchor="ctr" anchorCtr="0">
            <a:noAutofit/>
          </a:bodyPr>
          <a:lstStyle/>
          <a:p>
            <a:pPr>
              <a:defRPr/>
            </a:pPr>
            <a:r>
              <a:rPr lang="en-US" sz="900" dirty="0">
                <a:solidFill>
                  <a:schemeClr val="bg1"/>
                </a:solidFill>
              </a:rPr>
              <a:t>Bailey CJ. </a:t>
            </a:r>
            <a:r>
              <a:rPr lang="en-US" sz="900" i="1" dirty="0">
                <a:solidFill>
                  <a:schemeClr val="bg1"/>
                </a:solidFill>
              </a:rPr>
              <a:t>Lancet Diabetes Endocrinol</a:t>
            </a:r>
            <a:r>
              <a:rPr lang="en-US" sz="900" dirty="0">
                <a:solidFill>
                  <a:schemeClr val="bg1"/>
                </a:solidFill>
              </a:rPr>
              <a:t>. 2021;9(10):646-648.</a:t>
            </a:r>
          </a:p>
          <a:p>
            <a:pPr>
              <a:defRPr/>
            </a:pPr>
            <a:r>
              <a:rPr lang="en-US" sz="900" dirty="0">
                <a:solidFill>
                  <a:schemeClr val="bg1"/>
                </a:solidFill>
              </a:rPr>
              <a:t>Mounjaro (tirzepatide) [prescribing information]. Indianapolis, IN: Lilly USA LLC; August 2023.</a:t>
            </a:r>
          </a:p>
          <a:p>
            <a:pPr>
              <a:defRPr/>
            </a:pPr>
            <a:endParaRPr lang="en-US" sz="900" dirty="0">
              <a:solidFill>
                <a:schemeClr val="bg1"/>
              </a:solidFill>
            </a:endParaRPr>
          </a:p>
          <a:p>
            <a:pPr>
              <a:defRPr/>
            </a:pPr>
            <a:endParaRPr lang="en" sz="900" kern="0" dirty="0">
              <a:solidFill>
                <a:schemeClr val="bg1"/>
              </a:solidFill>
              <a:ea typeface="Calibri"/>
              <a:cs typeface="Arial" panose="020B0604020202020204" pitchFamily="34" charset="0"/>
              <a:sym typeface="Calibri"/>
            </a:endParaRPr>
          </a:p>
        </p:txBody>
      </p:sp>
      <p:sp>
        <p:nvSpPr>
          <p:cNvPr id="2" name="Title 1">
            <a:extLst>
              <a:ext uri="{FF2B5EF4-FFF2-40B4-BE49-F238E27FC236}">
                <a16:creationId xmlns:a16="http://schemas.microsoft.com/office/drawing/2014/main" id="{055DF842-AE2D-228E-17D2-800A2B0F9543}"/>
              </a:ext>
            </a:extLst>
          </p:cNvPr>
          <p:cNvSpPr txBox="1">
            <a:spLocks/>
          </p:cNvSpPr>
          <p:nvPr/>
        </p:nvSpPr>
        <p:spPr>
          <a:xfrm>
            <a:off x="0" y="320480"/>
            <a:ext cx="7886700" cy="99417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Tirzepatide: Dual GLP-1 RA + GIP</a:t>
            </a:r>
          </a:p>
        </p:txBody>
      </p:sp>
      <p:graphicFrame>
        <p:nvGraphicFramePr>
          <p:cNvPr id="5" name="Table 5">
            <a:extLst>
              <a:ext uri="{FF2B5EF4-FFF2-40B4-BE49-F238E27FC236}">
                <a16:creationId xmlns:a16="http://schemas.microsoft.com/office/drawing/2014/main" id="{506B75DE-9E68-2E94-7055-073D5ECA2327}"/>
              </a:ext>
            </a:extLst>
          </p:cNvPr>
          <p:cNvGraphicFramePr>
            <a:graphicFrameLocks noGrp="1"/>
          </p:cNvGraphicFramePr>
          <p:nvPr/>
        </p:nvGraphicFramePr>
        <p:xfrm>
          <a:off x="93420" y="908050"/>
          <a:ext cx="5418835" cy="3327400"/>
        </p:xfrm>
        <a:graphic>
          <a:graphicData uri="http://schemas.openxmlformats.org/drawingml/2006/table">
            <a:tbl>
              <a:tblPr firstRow="1" bandRow="1">
                <a:tableStyleId>{5C22544A-7EE6-4342-B048-85BDC9FD1C3A}</a:tableStyleId>
              </a:tblPr>
              <a:tblGrid>
                <a:gridCol w="1233175">
                  <a:extLst>
                    <a:ext uri="{9D8B030D-6E8A-4147-A177-3AD203B41FA5}">
                      <a16:colId xmlns:a16="http://schemas.microsoft.com/office/drawing/2014/main" val="814750257"/>
                    </a:ext>
                  </a:extLst>
                </a:gridCol>
                <a:gridCol w="4185660">
                  <a:extLst>
                    <a:ext uri="{9D8B030D-6E8A-4147-A177-3AD203B41FA5}">
                      <a16:colId xmlns:a16="http://schemas.microsoft.com/office/drawing/2014/main" val="3156229177"/>
                    </a:ext>
                  </a:extLst>
                </a:gridCol>
              </a:tblGrid>
              <a:tr h="370840">
                <a:tc gridSpan="2">
                  <a:txBody>
                    <a:bodyPr/>
                    <a:lstStyle/>
                    <a:p>
                      <a:r>
                        <a:rPr lang="en-US" dirty="0"/>
                        <a:t>Characteristics</a:t>
                      </a:r>
                    </a:p>
                  </a:txBody>
                  <a:tcPr/>
                </a:tc>
                <a:tc hMerge="1">
                  <a:txBody>
                    <a:bodyPr/>
                    <a:lstStyle/>
                    <a:p>
                      <a:endParaRPr lang="en-US" dirty="0"/>
                    </a:p>
                  </a:txBody>
                  <a:tcPr/>
                </a:tc>
                <a:extLst>
                  <a:ext uri="{0D108BD9-81ED-4DB2-BD59-A6C34878D82A}">
                    <a16:rowId xmlns:a16="http://schemas.microsoft.com/office/drawing/2014/main" val="486163699"/>
                  </a:ext>
                </a:extLst>
              </a:tr>
              <a:tr h="370840">
                <a:tc>
                  <a:txBody>
                    <a:bodyPr/>
                    <a:lstStyle/>
                    <a:p>
                      <a:r>
                        <a:rPr lang="en-US" sz="1600" dirty="0"/>
                        <a:t>Mechanism of Action</a:t>
                      </a:r>
                    </a:p>
                  </a:txBody>
                  <a:tcPr/>
                </a:tc>
                <a:tc>
                  <a:txBody>
                    <a:bodyPr/>
                    <a:lstStyle/>
                    <a:p>
                      <a:r>
                        <a:rPr lang="en-US" sz="1600" b="0" i="0" kern="1200" dirty="0">
                          <a:solidFill>
                            <a:schemeClr val="dk1"/>
                          </a:solidFill>
                          <a:effectLst/>
                          <a:latin typeface="+mn-lt"/>
                          <a:ea typeface="+mn-ea"/>
                          <a:cs typeface="+mn-cs"/>
                        </a:rPr>
                        <a:t>GLP-1 RA and glucose-dependent insulinotropic polypeptide (GIP) receptor that increases glucose-dependent insulin secretion, decreases inappropriate glucagon secretion, and slows gastric emptying</a:t>
                      </a:r>
                      <a:endParaRPr lang="en-US" sz="1600" dirty="0"/>
                    </a:p>
                  </a:txBody>
                  <a:tcPr/>
                </a:tc>
                <a:extLst>
                  <a:ext uri="{0D108BD9-81ED-4DB2-BD59-A6C34878D82A}">
                    <a16:rowId xmlns:a16="http://schemas.microsoft.com/office/drawing/2014/main" val="1017411244"/>
                  </a:ext>
                </a:extLst>
              </a:tr>
              <a:tr h="370840">
                <a:tc>
                  <a:txBody>
                    <a:bodyPr/>
                    <a:lstStyle/>
                    <a:p>
                      <a:r>
                        <a:rPr lang="en-US" sz="1600" dirty="0"/>
                        <a:t>Labeled Indications</a:t>
                      </a:r>
                    </a:p>
                  </a:txBody>
                  <a:tcPr/>
                </a:tc>
                <a:tc>
                  <a:txBody>
                    <a:bodyPr/>
                    <a:lstStyle/>
                    <a:p>
                      <a:r>
                        <a:rPr lang="en-US" sz="1600" b="0" i="0" kern="1200" dirty="0">
                          <a:solidFill>
                            <a:schemeClr val="dk1"/>
                          </a:solidFill>
                          <a:effectLst/>
                          <a:latin typeface="+mn-lt"/>
                          <a:ea typeface="+mn-ea"/>
                          <a:cs typeface="+mn-cs"/>
                        </a:rPr>
                        <a:t>As an adjunct to diet and exercise to improve glycemic control in adults with type 2 diabetes mellitus</a:t>
                      </a:r>
                      <a:endParaRPr lang="en-US" sz="1600" dirty="0"/>
                    </a:p>
                  </a:txBody>
                  <a:tcPr/>
                </a:tc>
                <a:extLst>
                  <a:ext uri="{0D108BD9-81ED-4DB2-BD59-A6C34878D82A}">
                    <a16:rowId xmlns:a16="http://schemas.microsoft.com/office/drawing/2014/main" val="1411012402"/>
                  </a:ext>
                </a:extLst>
              </a:tr>
              <a:tr h="370840">
                <a:tc>
                  <a:txBody>
                    <a:bodyPr/>
                    <a:lstStyle/>
                    <a:p>
                      <a:r>
                        <a:rPr lang="en-US" sz="1600" dirty="0"/>
                        <a:t>Dosing</a:t>
                      </a:r>
                    </a:p>
                  </a:txBody>
                  <a:tcPr/>
                </a:tc>
                <a:tc>
                  <a:txBody>
                    <a:bodyPr/>
                    <a:lstStyle/>
                    <a:p>
                      <a:r>
                        <a:rPr lang="en-US" sz="1600" b="0" i="0" kern="1200" dirty="0">
                          <a:solidFill>
                            <a:schemeClr val="dk1"/>
                          </a:solidFill>
                          <a:effectLst/>
                          <a:latin typeface="+mn-lt"/>
                          <a:ea typeface="+mn-ea"/>
                          <a:cs typeface="+mn-cs"/>
                        </a:rPr>
                        <a:t>Subcutaneous</a:t>
                      </a:r>
                      <a:r>
                        <a:rPr lang="en-US" sz="1600" b="1" i="0" kern="1200" dirty="0">
                          <a:solidFill>
                            <a:schemeClr val="dk1"/>
                          </a:solidFill>
                          <a:effectLst/>
                          <a:latin typeface="+mn-lt"/>
                          <a:ea typeface="+mn-ea"/>
                          <a:cs typeface="+mn-cs"/>
                        </a:rPr>
                        <a:t>:</a:t>
                      </a:r>
                      <a:r>
                        <a:rPr lang="en-US" sz="1600" b="0" i="0" kern="1200" dirty="0">
                          <a:solidFill>
                            <a:schemeClr val="dk1"/>
                          </a:solidFill>
                          <a:effectLst/>
                          <a:latin typeface="+mn-lt"/>
                          <a:ea typeface="+mn-ea"/>
                          <a:cs typeface="+mn-cs"/>
                        </a:rPr>
                        <a:t> Initial: 2.5 mg once weekly x 4 wks, then increase to 5 mg once weekly. Maximum dose: 15 mg/wk </a:t>
                      </a:r>
                      <a:endParaRPr lang="en-US" sz="1600" dirty="0"/>
                    </a:p>
                  </a:txBody>
                  <a:tcPr/>
                </a:tc>
                <a:extLst>
                  <a:ext uri="{0D108BD9-81ED-4DB2-BD59-A6C34878D82A}">
                    <a16:rowId xmlns:a16="http://schemas.microsoft.com/office/drawing/2014/main" val="1952488235"/>
                  </a:ext>
                </a:extLst>
              </a:tr>
            </a:tbl>
          </a:graphicData>
        </a:graphic>
      </p:graphicFrame>
      <p:pic>
        <p:nvPicPr>
          <p:cNvPr id="1030" name="Picture 6" descr="Tirzepatide: a new low for bodyweight and blood glucose - The Lancet  Diabetes &amp; Endocrinology">
            <a:extLst>
              <a:ext uri="{FF2B5EF4-FFF2-40B4-BE49-F238E27FC236}">
                <a16:creationId xmlns:a16="http://schemas.microsoft.com/office/drawing/2014/main" id="{7FBF3EC0-E140-6D13-6AC2-3F4FCBDC6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675" y="153049"/>
            <a:ext cx="3538325" cy="426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5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2286000"/>
            <a:ext cx="7620000" cy="1790700"/>
          </a:xfrm>
        </p:spPr>
        <p:txBody>
          <a:bodyPr>
            <a:normAutofit fontScale="90000"/>
          </a:bodyPr>
          <a:lstStyle/>
          <a:p>
            <a:r>
              <a:rPr lang="en-US" sz="4800" dirty="0">
                <a:solidFill>
                  <a:schemeClr val="bg2">
                    <a:lumMod val="25000"/>
                  </a:schemeClr>
                </a:solidFill>
              </a:rPr>
              <a:t>How well do GLP-1 RAs work as monotherapy and in combination with other classes of medications, including basal insulin, for patients with T2D?</a:t>
            </a:r>
          </a:p>
        </p:txBody>
      </p:sp>
    </p:spTree>
    <p:extLst>
      <p:ext uri="{BB962C8B-B14F-4D97-AF65-F5344CB8AC3E}">
        <p14:creationId xmlns:p14="http://schemas.microsoft.com/office/powerpoint/2010/main" val="294471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a:bodyPr>
          <a:lstStyle/>
          <a:p>
            <a:r>
              <a:rPr lang="en-US" dirty="0"/>
              <a:t>GLP-1 RAs As Monotherapy + In Combination</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normAutofit/>
          </a:bodyPr>
          <a:lstStyle/>
          <a:p>
            <a:r>
              <a:rPr lang="en-US" sz="2400" dirty="0"/>
              <a:t>GLP-1 RAs are efficacious and safe as:</a:t>
            </a:r>
          </a:p>
          <a:p>
            <a:pPr lvl="1"/>
            <a:r>
              <a:rPr lang="en-US" sz="2000" dirty="0"/>
              <a:t>Monotherapy</a:t>
            </a:r>
          </a:p>
          <a:p>
            <a:pPr lvl="1"/>
            <a:r>
              <a:rPr lang="en-US" sz="2000" dirty="0"/>
              <a:t>In combination with many glucose-lowering agents</a:t>
            </a:r>
          </a:p>
          <a:p>
            <a:pPr marL="0" indent="0">
              <a:buNone/>
            </a:pPr>
            <a:endParaRPr lang="en-US" sz="2400" dirty="0"/>
          </a:p>
          <a:p>
            <a:r>
              <a:rPr lang="en-US" sz="2400" dirty="0"/>
              <a:t>In combination with basal-bolus insulin, sulfonylureas, and glinides, there is an increased risk of hypoglycemia for patients on GLP-1 RAs</a:t>
            </a:r>
          </a:p>
        </p:txBody>
      </p:sp>
      <p:sp>
        <p:nvSpPr>
          <p:cNvPr id="9" name="TextBox 8">
            <a:extLst>
              <a:ext uri="{FF2B5EF4-FFF2-40B4-BE49-F238E27FC236}">
                <a16:creationId xmlns:a16="http://schemas.microsoft.com/office/drawing/2014/main" id="{122E2BC2-FE3C-B6D5-86B1-D28CCC80E54E}"/>
              </a:ext>
            </a:extLst>
          </p:cNvPr>
          <p:cNvSpPr txBox="1"/>
          <p:nvPr/>
        </p:nvSpPr>
        <p:spPr>
          <a:xfrm>
            <a:off x="3082835" y="4506685"/>
            <a:ext cx="4524673" cy="230832"/>
          </a:xfrm>
          <a:prstGeom prst="rect">
            <a:avLst/>
          </a:prstGeom>
          <a:noFill/>
        </p:spPr>
        <p:txBody>
          <a:bodyPr wrap="square" rtlCol="0">
            <a:spAutoFit/>
          </a:bodyPr>
          <a:lstStyle/>
          <a:p>
            <a:r>
              <a:rPr lang="en-US" sz="900" dirty="0">
                <a:solidFill>
                  <a:schemeClr val="bg1"/>
                </a:solidFill>
              </a:rPr>
              <a:t>Nauck MA, et al. </a:t>
            </a:r>
            <a:r>
              <a:rPr lang="en-US" sz="900" i="1" dirty="0">
                <a:solidFill>
                  <a:schemeClr val="bg1"/>
                </a:solidFill>
              </a:rPr>
              <a:t>Mol Metab</a:t>
            </a:r>
            <a:r>
              <a:rPr lang="en-US" sz="900" dirty="0">
                <a:solidFill>
                  <a:schemeClr val="bg1"/>
                </a:solidFill>
              </a:rPr>
              <a:t>. 2021;46:101102.</a:t>
            </a:r>
          </a:p>
        </p:txBody>
      </p:sp>
    </p:spTree>
    <p:extLst>
      <p:ext uri="{BB962C8B-B14F-4D97-AF65-F5344CB8AC3E}">
        <p14:creationId xmlns:p14="http://schemas.microsoft.com/office/powerpoint/2010/main" val="41542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a:bodyPr>
          <a:lstStyle/>
          <a:p>
            <a:r>
              <a:rPr lang="en-US" dirty="0"/>
              <a:t>GLP-1 RAs + Basal Insulin…</a:t>
            </a:r>
          </a:p>
        </p:txBody>
      </p:sp>
      <p:sp>
        <p:nvSpPr>
          <p:cNvPr id="4" name="TextBox 3">
            <a:extLst>
              <a:ext uri="{FF2B5EF4-FFF2-40B4-BE49-F238E27FC236}">
                <a16:creationId xmlns:a16="http://schemas.microsoft.com/office/drawing/2014/main" id="{E6425678-3ED6-B5CB-AFD8-46AC788C29C6}"/>
              </a:ext>
            </a:extLst>
          </p:cNvPr>
          <p:cNvSpPr txBox="1"/>
          <p:nvPr/>
        </p:nvSpPr>
        <p:spPr>
          <a:xfrm>
            <a:off x="3072078" y="4477241"/>
            <a:ext cx="5976257" cy="507831"/>
          </a:xfrm>
          <a:prstGeom prst="rect">
            <a:avLst/>
          </a:prstGeom>
          <a:noFill/>
        </p:spPr>
        <p:txBody>
          <a:bodyPr wrap="square" rtlCol="0">
            <a:spAutoFit/>
          </a:bodyPr>
          <a:lstStyle/>
          <a:p>
            <a:pPr marL="228600" indent="-228600">
              <a:buAutoNum type="arabicPeriod"/>
            </a:pPr>
            <a:r>
              <a:rPr lang="sv-SE" sz="900" dirty="0">
                <a:solidFill>
                  <a:schemeClr val="bg1"/>
                </a:solidFill>
              </a:rPr>
              <a:t>Meier JJ. </a:t>
            </a:r>
            <a:r>
              <a:rPr lang="sv-SE" sz="900" i="1" dirty="0">
                <a:solidFill>
                  <a:schemeClr val="bg1"/>
                </a:solidFill>
              </a:rPr>
              <a:t>Nat Rev Endocrinol</a:t>
            </a:r>
            <a:r>
              <a:rPr lang="sv-SE" sz="900" dirty="0">
                <a:solidFill>
                  <a:schemeClr val="bg1"/>
                </a:solidFill>
              </a:rPr>
              <a:t>. 2012;8(12):728-742.</a:t>
            </a:r>
          </a:p>
          <a:p>
            <a:pPr marL="228600" indent="-228600">
              <a:buAutoNum type="arabicPeriod"/>
            </a:pPr>
            <a:r>
              <a:rPr lang="pt-BR" sz="900" dirty="0">
                <a:solidFill>
                  <a:schemeClr val="bg1"/>
                </a:solidFill>
              </a:rPr>
              <a:t>Diamant M, et al. </a:t>
            </a:r>
            <a:r>
              <a:rPr lang="pt-BR" sz="900" i="1" dirty="0">
                <a:solidFill>
                  <a:schemeClr val="bg1"/>
                </a:solidFill>
              </a:rPr>
              <a:t>Diabetes Care</a:t>
            </a:r>
            <a:r>
              <a:rPr lang="pt-BR" sz="900" dirty="0">
                <a:solidFill>
                  <a:schemeClr val="bg1"/>
                </a:solidFill>
              </a:rPr>
              <a:t>. 2014;37(10):2763-2773.</a:t>
            </a:r>
          </a:p>
          <a:p>
            <a:pPr marL="228600" indent="-228600">
              <a:buAutoNum type="arabicPeriod"/>
            </a:pPr>
            <a:r>
              <a:rPr lang="pt-BR" sz="900" dirty="0">
                <a:solidFill>
                  <a:schemeClr val="bg1"/>
                </a:solidFill>
              </a:rPr>
              <a:t>Gough SCL, et al. </a:t>
            </a:r>
            <a:r>
              <a:rPr lang="pt-BR" sz="900" i="1" dirty="0">
                <a:solidFill>
                  <a:schemeClr val="bg1"/>
                </a:solidFill>
              </a:rPr>
              <a:t>Lancet Diabetes Endocrinol</a:t>
            </a:r>
            <a:r>
              <a:rPr lang="pt-BR" sz="900" dirty="0">
                <a:solidFill>
                  <a:schemeClr val="bg1"/>
                </a:solidFill>
              </a:rPr>
              <a:t>. 2014;2(11):885-893.</a:t>
            </a:r>
          </a:p>
        </p:txBody>
      </p:sp>
      <p:graphicFrame>
        <p:nvGraphicFramePr>
          <p:cNvPr id="5" name="Diagram 4">
            <a:extLst>
              <a:ext uri="{FF2B5EF4-FFF2-40B4-BE49-F238E27FC236}">
                <a16:creationId xmlns:a16="http://schemas.microsoft.com/office/drawing/2014/main" id="{F2018250-55A9-F5E7-840B-CC3DF9477805}"/>
              </a:ext>
            </a:extLst>
          </p:cNvPr>
          <p:cNvGraphicFramePr/>
          <p:nvPr/>
        </p:nvGraphicFramePr>
        <p:xfrm>
          <a:off x="713334" y="1105818"/>
          <a:ext cx="7802016" cy="3266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370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C34245-071A-E9C0-1342-3385D805C29D}"/>
              </a:ext>
            </a:extLst>
          </p:cNvPr>
          <p:cNvSpPr/>
          <p:nvPr/>
        </p:nvSpPr>
        <p:spPr>
          <a:xfrm>
            <a:off x="0" y="0"/>
            <a:ext cx="91440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tensifying to injectable therapies in type 2 diabetes. DSMES, diabetes self-management education and support; FPG, fasting plasma glucose; GLP-1 RA, glucagon-like peptide 1 receptor agonist; max, maximum; PPG, postprandial glucose. Adapted from Davies et al. (43).">
            <a:extLst>
              <a:ext uri="{FF2B5EF4-FFF2-40B4-BE49-F238E27FC236}">
                <a16:creationId xmlns:a16="http://schemas.microsoft.com/office/drawing/2014/main" id="{AFB4BF16-6094-7311-80C0-89D0CDBB71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56" t="8246" r="7170" b="47503"/>
          <a:stretch/>
        </p:blipFill>
        <p:spPr bwMode="auto">
          <a:xfrm>
            <a:off x="1940095" y="456731"/>
            <a:ext cx="6090722" cy="4668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91CB44D-689C-4CCF-9131-924C1C03254F}"/>
              </a:ext>
            </a:extLst>
          </p:cNvPr>
          <p:cNvSpPr txBox="1"/>
          <p:nvPr/>
        </p:nvSpPr>
        <p:spPr>
          <a:xfrm>
            <a:off x="6114958" y="4888271"/>
            <a:ext cx="2902990"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u="none" strike="noStrike" kern="1200" cap="none" spc="-38" normalizeH="0" baseline="0" noProof="0" dirty="0">
                <a:ln>
                  <a:noFill/>
                </a:ln>
                <a:effectLst/>
                <a:uLnTx/>
                <a:uFillTx/>
                <a:latin typeface="Calibri" panose="020F0502020204030204" pitchFamily="34" charset="0"/>
                <a:ea typeface="+mn-ea"/>
                <a:cs typeface="+mn-cs"/>
              </a:rPr>
              <a:t>ElSayed NA, et al. </a:t>
            </a:r>
            <a:r>
              <a:rPr kumimoji="0" lang="en-US" sz="900" b="0" i="1" u="none" strike="noStrike" kern="1200" cap="none" spc="-38" normalizeH="0" baseline="0" noProof="0" dirty="0">
                <a:ln>
                  <a:noFill/>
                </a:ln>
                <a:effectLst/>
                <a:uLnTx/>
                <a:uFillTx/>
                <a:latin typeface="Calibri" panose="020F0502020204030204" pitchFamily="34" charset="0"/>
                <a:ea typeface="+mn-ea"/>
                <a:cs typeface="+mn-cs"/>
              </a:rPr>
              <a:t>Diabetes Care</a:t>
            </a:r>
            <a:r>
              <a:rPr kumimoji="0" lang="en-US" sz="900" b="0" u="none" strike="noStrike" kern="1200" cap="none" spc="-38" normalizeH="0" baseline="0" noProof="0" dirty="0">
                <a:ln>
                  <a:noFill/>
                </a:ln>
                <a:effectLst/>
                <a:uLnTx/>
                <a:uFillTx/>
                <a:latin typeface="Calibri" panose="020F0502020204030204" pitchFamily="34" charset="0"/>
                <a:ea typeface="+mn-ea"/>
                <a:cs typeface="+mn-cs"/>
              </a:rPr>
              <a:t>. 2023;46(Suppl 1):S140-S157.</a:t>
            </a:r>
            <a:endParaRPr kumimoji="0" lang="en-US" sz="900" b="0" u="none" strike="noStrike" kern="1200" cap="none" spc="-38" normalizeH="0" baseline="0" noProof="0" dirty="0">
              <a:ln>
                <a:noFill/>
              </a:ln>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79DF7051-12D3-4DBB-C61B-4F64D3D8E78B}"/>
              </a:ext>
            </a:extLst>
          </p:cNvPr>
          <p:cNvSpPr txBox="1"/>
          <p:nvPr/>
        </p:nvSpPr>
        <p:spPr>
          <a:xfrm>
            <a:off x="5959907" y="2571750"/>
            <a:ext cx="3029043"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spc="-38" dirty="0">
                <a:latin typeface="Calibri" panose="020F0502020204030204" pitchFamily="34" charset="0"/>
              </a:rPr>
              <a:t>(2) When selecting GLP-1 RA, consider individual preference, A1C lowering, weight-lowering effect, or frequency of injection. If CVD is present, consider GLP-1 RA with proven CVD benefit.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spc="-38" dirty="0">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38" normalizeH="0" baseline="0" noProof="0" dirty="0">
                <a:ln>
                  <a:noFill/>
                </a:ln>
                <a:effectLst/>
                <a:uLnTx/>
                <a:uFillTx/>
                <a:latin typeface="Calibri" panose="020F0502020204030204" pitchFamily="34" charset="0"/>
                <a:ea typeface="+mn-ea"/>
                <a:cs typeface="+mn-cs"/>
              </a:rPr>
              <a:t>(3) For people on GLP-1 RA and basal insulin combination, consider use of a fixed-ratio combination product.</a:t>
            </a:r>
            <a:endParaRPr kumimoji="0" lang="en-US" sz="1400" b="1" u="none" strike="noStrike" kern="1200" cap="none" spc="-38" normalizeH="0" baseline="0" noProof="0" dirty="0">
              <a:ln>
                <a:noFill/>
              </a:ln>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A9008900-DDC8-B1B5-A0BB-23979C15C076}"/>
              </a:ext>
            </a:extLst>
          </p:cNvPr>
          <p:cNvSpPr txBox="1"/>
          <p:nvPr/>
        </p:nvSpPr>
        <p:spPr>
          <a:xfrm>
            <a:off x="126052" y="-4934"/>
            <a:ext cx="8891895"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spc="-38" dirty="0">
                <a:latin typeface="Calibri" panose="020F0502020204030204" pitchFamily="34" charset="0"/>
              </a:rPr>
              <a:t>Intensifying to injectable therapies in type 2 diabetes – ADA 2023</a:t>
            </a:r>
          </a:p>
        </p:txBody>
      </p:sp>
      <p:sp>
        <p:nvSpPr>
          <p:cNvPr id="4" name="Rectangle 3">
            <a:extLst>
              <a:ext uri="{FF2B5EF4-FFF2-40B4-BE49-F238E27FC236}">
                <a16:creationId xmlns:a16="http://schemas.microsoft.com/office/drawing/2014/main" id="{2F9BF78F-AEE7-47AD-218D-19FC04A3774C}"/>
              </a:ext>
            </a:extLst>
          </p:cNvPr>
          <p:cNvSpPr/>
          <p:nvPr/>
        </p:nvSpPr>
        <p:spPr>
          <a:xfrm>
            <a:off x="2026414" y="918396"/>
            <a:ext cx="3865519" cy="5207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734D4BF-6C97-9469-3180-166B85870FBF}"/>
              </a:ext>
            </a:extLst>
          </p:cNvPr>
          <p:cNvSpPr/>
          <p:nvPr/>
        </p:nvSpPr>
        <p:spPr>
          <a:xfrm>
            <a:off x="1940096" y="4657438"/>
            <a:ext cx="4015432" cy="46166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711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1676400"/>
            <a:ext cx="7620000" cy="1790700"/>
          </a:xfrm>
        </p:spPr>
        <p:txBody>
          <a:bodyPr>
            <a:normAutofit fontScale="90000"/>
          </a:bodyPr>
          <a:lstStyle/>
          <a:p>
            <a:r>
              <a:rPr lang="en-US" sz="4800" dirty="0">
                <a:solidFill>
                  <a:schemeClr val="bg2">
                    <a:lumMod val="25000"/>
                  </a:schemeClr>
                </a:solidFill>
              </a:rPr>
              <a:t>Does it matter which GLP-1 RA is used in a patient with T2D and ASCVD/high risk?</a:t>
            </a:r>
          </a:p>
        </p:txBody>
      </p:sp>
    </p:spTree>
    <p:extLst>
      <p:ext uri="{BB962C8B-B14F-4D97-AF65-F5344CB8AC3E}">
        <p14:creationId xmlns:p14="http://schemas.microsoft.com/office/powerpoint/2010/main" val="134520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GLP-1 RAs with Proven CVD Benefits: </a:t>
            </a:r>
            <a:br>
              <a:rPr lang="en-US" dirty="0"/>
            </a:br>
            <a:r>
              <a:rPr lang="en-US" dirty="0"/>
              <a:t>FDA Indications</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507831"/>
          </a:xfrm>
          <a:prstGeom prst="rect">
            <a:avLst/>
          </a:prstGeom>
          <a:noFill/>
        </p:spPr>
        <p:txBody>
          <a:bodyPr wrap="square" rtlCol="0">
            <a:spAutoFit/>
          </a:bodyPr>
          <a:lstStyle/>
          <a:p>
            <a:r>
              <a:rPr lang="pt-BR" sz="900" dirty="0">
                <a:solidFill>
                  <a:schemeClr val="bg1"/>
                </a:solidFill>
              </a:rPr>
              <a:t>Victoza (liraglutide) [prescribing information]. Plainsboro, NJ: Novo Nordisk Inc; July 2023.</a:t>
            </a:r>
          </a:p>
          <a:p>
            <a:r>
              <a:rPr lang="pt-BR" sz="900" dirty="0">
                <a:solidFill>
                  <a:schemeClr val="bg1"/>
                </a:solidFill>
              </a:rPr>
              <a:t>Ozempic (semaglutide) [prescribing information]. Plainsboro, NJ: Novo Nordisk Inc; October 2022.</a:t>
            </a:r>
          </a:p>
          <a:p>
            <a:r>
              <a:rPr lang="en-US" sz="900" dirty="0">
                <a:solidFill>
                  <a:schemeClr val="bg1"/>
                </a:solidFill>
              </a:rPr>
              <a:t>Trulicity (dulaglutide) [prescribing information]. Indianapolis, IN: Eli Lilly and Company; December 2022.</a:t>
            </a:r>
          </a:p>
        </p:txBody>
      </p:sp>
      <p:graphicFrame>
        <p:nvGraphicFramePr>
          <p:cNvPr id="5" name="Table 4">
            <a:extLst>
              <a:ext uri="{FF2B5EF4-FFF2-40B4-BE49-F238E27FC236}">
                <a16:creationId xmlns:a16="http://schemas.microsoft.com/office/drawing/2014/main" id="{59E8353A-72BB-383D-194C-099FBB023E3B}"/>
              </a:ext>
            </a:extLst>
          </p:cNvPr>
          <p:cNvGraphicFramePr>
            <a:graphicFrameLocks noGrp="1"/>
          </p:cNvGraphicFramePr>
          <p:nvPr/>
        </p:nvGraphicFramePr>
        <p:xfrm>
          <a:off x="628650" y="1268016"/>
          <a:ext cx="7720299" cy="3022600"/>
        </p:xfrm>
        <a:graphic>
          <a:graphicData uri="http://schemas.openxmlformats.org/drawingml/2006/table">
            <a:tbl>
              <a:tblPr firstRow="1" bandRow="1">
                <a:tableStyleId>{5C22544A-7EE6-4342-B048-85BDC9FD1C3A}</a:tableStyleId>
              </a:tblPr>
              <a:tblGrid>
                <a:gridCol w="2554817">
                  <a:extLst>
                    <a:ext uri="{9D8B030D-6E8A-4147-A177-3AD203B41FA5}">
                      <a16:colId xmlns:a16="http://schemas.microsoft.com/office/drawing/2014/main" val="1379634717"/>
                    </a:ext>
                  </a:extLst>
                </a:gridCol>
                <a:gridCol w="5165482">
                  <a:extLst>
                    <a:ext uri="{9D8B030D-6E8A-4147-A177-3AD203B41FA5}">
                      <a16:colId xmlns:a16="http://schemas.microsoft.com/office/drawing/2014/main" val="2547038464"/>
                    </a:ext>
                  </a:extLst>
                </a:gridCol>
              </a:tblGrid>
              <a:tr h="370840">
                <a:tc>
                  <a:txBody>
                    <a:bodyPr/>
                    <a:lstStyle/>
                    <a:p>
                      <a:r>
                        <a:rPr lang="en-US" sz="1800" b="1" dirty="0"/>
                        <a:t>GLP-1 RA</a:t>
                      </a:r>
                    </a:p>
                  </a:txBody>
                  <a:tcPr/>
                </a:tc>
                <a:tc>
                  <a:txBody>
                    <a:bodyPr/>
                    <a:lstStyle/>
                    <a:p>
                      <a:r>
                        <a:rPr lang="en-US" sz="1800" b="1" dirty="0"/>
                        <a:t>FDA CVD Indication</a:t>
                      </a:r>
                    </a:p>
                  </a:txBody>
                  <a:tcPr/>
                </a:tc>
                <a:extLst>
                  <a:ext uri="{0D108BD9-81ED-4DB2-BD59-A6C34878D82A}">
                    <a16:rowId xmlns:a16="http://schemas.microsoft.com/office/drawing/2014/main" val="1727013378"/>
                  </a:ext>
                </a:extLst>
              </a:tr>
              <a:tr h="370840">
                <a:tc>
                  <a:txBody>
                    <a:bodyPr/>
                    <a:lstStyle/>
                    <a:p>
                      <a:r>
                        <a:rPr lang="en-US" sz="1800" dirty="0"/>
                        <a:t>Liraglutide</a:t>
                      </a:r>
                    </a:p>
                    <a:p>
                      <a:endParaRPr lang="en-US" sz="1800" dirty="0"/>
                    </a:p>
                    <a:p>
                      <a:r>
                        <a:rPr lang="en-US" sz="1800" dirty="0"/>
                        <a:t>Semaglutide (injectable)</a:t>
                      </a:r>
                    </a:p>
                    <a:p>
                      <a:endParaRPr lang="en-US" sz="1800" dirty="0"/>
                    </a:p>
                  </a:txBody>
                  <a:tcPr/>
                </a:tc>
                <a:tc>
                  <a:txBody>
                    <a:bodyPr/>
                    <a:lstStyle/>
                    <a:p>
                      <a:r>
                        <a:rPr lang="en-US" sz="1800" b="0" i="0" kern="1200" dirty="0">
                          <a:solidFill>
                            <a:schemeClr val="dk1"/>
                          </a:solidFill>
                          <a:effectLst/>
                          <a:latin typeface="+mn-lt"/>
                          <a:ea typeface="+mn-ea"/>
                          <a:cs typeface="+mn-cs"/>
                        </a:rPr>
                        <a:t>Risk reduction of major cardiovascular events (cardiovascular death, nonfatal myocardial infarction, nonfatal stroke) in adults with type 2 diabetes mellitus and established cardiovascular disease</a:t>
                      </a:r>
                      <a:endParaRPr lang="en-US" sz="1800" dirty="0"/>
                    </a:p>
                  </a:txBody>
                  <a:tcPr/>
                </a:tc>
                <a:extLst>
                  <a:ext uri="{0D108BD9-81ED-4DB2-BD59-A6C34878D82A}">
                    <a16:rowId xmlns:a16="http://schemas.microsoft.com/office/drawing/2014/main" val="4273149161"/>
                  </a:ext>
                </a:extLst>
              </a:tr>
              <a:tr h="370840">
                <a:tc>
                  <a:txBody>
                    <a:bodyPr/>
                    <a:lstStyle/>
                    <a:p>
                      <a:r>
                        <a:rPr lang="en-US" sz="1800" dirty="0"/>
                        <a:t>Dulaglutide</a:t>
                      </a:r>
                    </a:p>
                  </a:txBody>
                  <a:tcPr>
                    <a:solidFill>
                      <a:schemeClr val="tx2">
                        <a:lumMod val="40000"/>
                        <a:lumOff val="60000"/>
                      </a:schemeClr>
                    </a:solidFill>
                  </a:tcPr>
                </a:tc>
                <a:tc>
                  <a:txBody>
                    <a:bodyPr/>
                    <a:lstStyle/>
                    <a:p>
                      <a:r>
                        <a:rPr lang="en-US" sz="1800" b="0" i="0" kern="1200" dirty="0">
                          <a:solidFill>
                            <a:schemeClr val="dk1"/>
                          </a:solidFill>
                          <a:effectLst/>
                          <a:latin typeface="+mn-lt"/>
                          <a:ea typeface="+mn-ea"/>
                          <a:cs typeface="+mn-cs"/>
                        </a:rPr>
                        <a:t>Risk reduction of major cardiovascular events (cardiovascular death, nonfatal myocardial infarction, nonfatal stroke) in adults with type 2 diabetes mellitus who have established cardiovascular disease or multiple cardiovascular risk factors</a:t>
                      </a:r>
                      <a:endParaRPr lang="en-US" sz="1800" dirty="0"/>
                    </a:p>
                  </a:txBody>
                  <a:tcPr>
                    <a:solidFill>
                      <a:schemeClr val="tx2">
                        <a:lumMod val="40000"/>
                        <a:lumOff val="60000"/>
                      </a:schemeClr>
                    </a:solidFill>
                  </a:tcPr>
                </a:tc>
                <a:extLst>
                  <a:ext uri="{0D108BD9-81ED-4DB2-BD59-A6C34878D82A}">
                    <a16:rowId xmlns:a16="http://schemas.microsoft.com/office/drawing/2014/main" val="647605624"/>
                  </a:ext>
                </a:extLst>
              </a:tr>
            </a:tbl>
          </a:graphicData>
        </a:graphic>
      </p:graphicFrame>
    </p:spTree>
    <p:extLst>
      <p:ext uri="{BB962C8B-B14F-4D97-AF65-F5344CB8AC3E}">
        <p14:creationId xmlns:p14="http://schemas.microsoft.com/office/powerpoint/2010/main" val="613104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EC47CBF-F8B2-7270-0EF3-8CFBF5B2666D}"/>
              </a:ext>
            </a:extLst>
          </p:cNvPr>
          <p:cNvSpPr txBox="1">
            <a:spLocks/>
          </p:cNvSpPr>
          <p:nvPr/>
        </p:nvSpPr>
        <p:spPr>
          <a:xfrm>
            <a:off x="167277" y="3642726"/>
            <a:ext cx="9157652" cy="1161037"/>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2"/>
                </a:solidFill>
                <a:latin typeface="Calibri" panose="020F0502020204030204" pitchFamily="34" charset="0"/>
                <a:cs typeface="Calibri" panose="020F0502020204030204" pitchFamily="34" charset="0"/>
              </a:rPr>
              <a:t>Weights are from random effect analysis. In addition to primary cardiovascular outcome results papers, data were extracted from additional sources. AMPLITUDE-O data were provided by the authors. Three-point MACE consisted of cardiovascular death, myocardial infarction, and stroke. NNTs were calculated over a weighted average median follow-up of 3.0 years. P values are for superiority. </a:t>
            </a:r>
            <a:r>
              <a:rPr lang="en-GB" sz="900" dirty="0">
                <a:solidFill>
                  <a:schemeClr val="tx2"/>
                </a:solidFill>
                <a:latin typeface="Calibri" panose="020F0502020204030204" pitchFamily="34" charset="0"/>
                <a:cs typeface="Calibri" panose="020F0502020204030204" pitchFamily="34" charset="0"/>
              </a:rPr>
              <a:t>Efpeglenatide not FDA-approved. Not all agents and formulations are indicated for cardiovascular risk reduction. </a:t>
            </a:r>
            <a:r>
              <a:rPr lang="en-US" sz="900" dirty="0">
                <a:solidFill>
                  <a:schemeClr val="tx2"/>
                </a:solidFill>
                <a:latin typeface="Calibri" panose="020F0502020204030204" pitchFamily="34" charset="0"/>
                <a:cs typeface="Calibri" panose="020F0502020204030204" pitchFamily="34" charset="0"/>
              </a:rPr>
              <a:t>CVOT, cardiovascular outcomes trial; MACE, major adverse cardiovascular event; NNT, number needed to treat.</a:t>
            </a:r>
            <a:r>
              <a:rPr lang="en-US" sz="375" dirty="0">
                <a:solidFill>
                  <a:schemeClr val="tx2"/>
                </a:solidFill>
                <a:latin typeface="Calibri" panose="020F0502020204030204" pitchFamily="34" charset="0"/>
                <a:cs typeface="Calibri" panose="020F0502020204030204" pitchFamily="34" charset="0"/>
              </a:rPr>
              <a:t>  </a:t>
            </a:r>
            <a:endParaRPr lang="en-GB" sz="900" dirty="0">
              <a:solidFill>
                <a:schemeClr val="tx2"/>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663A893-7FDB-4D31-B51E-E988D5CC9689}"/>
              </a:ext>
            </a:extLst>
          </p:cNvPr>
          <p:cNvSpPr>
            <a:spLocks noGrp="1"/>
          </p:cNvSpPr>
          <p:nvPr>
            <p:ph sz="quarter" idx="11"/>
          </p:nvPr>
        </p:nvSpPr>
        <p:spPr/>
        <p:txBody>
          <a:bodyPr/>
          <a:lstStyle/>
          <a:p>
            <a:r>
              <a:rPr lang="en-US" sz="900" dirty="0"/>
              <a:t>Weights are from random effect analysis. In addition to primary cardiovascular outcome results papers, data were extracted from additional sources. AMPLITUDE-O data were provided by the authors. Three-point MACE consisted of cardiovascular death, myocardial infarction, and stroke. NNTs were calculated over a weighted average median follow-up of 3.0 years. P values are for superiority</a:t>
            </a:r>
          </a:p>
          <a:p>
            <a:r>
              <a:rPr lang="en-GB" sz="900" dirty="0"/>
              <a:t>Efpeglenatide not FDA-approved. Not all agents and formulations are indicated for cardiovascular risk reduction.</a:t>
            </a:r>
          </a:p>
          <a:p>
            <a:r>
              <a:rPr lang="en-US" sz="900" dirty="0"/>
              <a:t>CVOT, cardiovascular outcomes trial; MACE, major adverse cardiovascular event; NNT, number needed to treat.</a:t>
            </a:r>
            <a:endParaRPr lang="en-GB" sz="900" dirty="0"/>
          </a:p>
          <a:p>
            <a:r>
              <a:rPr lang="en-US" sz="900" dirty="0"/>
              <a:t>Sattar N, et al. Lancet Diabetes Endocrinol. 2021;9:653-662.  </a:t>
            </a:r>
            <a:endParaRPr lang="en-GB" sz="900" dirty="0"/>
          </a:p>
        </p:txBody>
      </p:sp>
      <p:sp>
        <p:nvSpPr>
          <p:cNvPr id="2" name="Title 1">
            <a:extLst>
              <a:ext uri="{FF2B5EF4-FFF2-40B4-BE49-F238E27FC236}">
                <a16:creationId xmlns:a16="http://schemas.microsoft.com/office/drawing/2014/main" id="{550AB8AC-7BE1-4E57-B2A9-ADF74943237C}"/>
              </a:ext>
            </a:extLst>
          </p:cNvPr>
          <p:cNvSpPr>
            <a:spLocks noGrp="1"/>
          </p:cNvSpPr>
          <p:nvPr>
            <p:ph type="title"/>
          </p:nvPr>
        </p:nvSpPr>
        <p:spPr>
          <a:xfrm>
            <a:off x="0" y="18856"/>
            <a:ext cx="9089823" cy="994172"/>
          </a:xfrm>
        </p:spPr>
        <p:txBody>
          <a:bodyPr>
            <a:normAutofit/>
          </a:bodyPr>
          <a:lstStyle/>
          <a:p>
            <a:pPr algn="ctr"/>
            <a:r>
              <a:rPr lang="en-US" sz="3000" dirty="0">
                <a:solidFill>
                  <a:schemeClr val="tx1"/>
                </a:solidFill>
                <a:cs typeface="Arial" panose="020B0604020202020204" pitchFamily="34" charset="0"/>
              </a:rPr>
              <a:t>Meta-analysis: GLP-1 RA CVOTs in T2D at high risk for CVD</a:t>
            </a:r>
            <a:endParaRPr lang="en-GB" sz="3000" i="1" dirty="0">
              <a:solidFill>
                <a:schemeClr val="tx1"/>
              </a:solidFill>
              <a:cs typeface="Arial" panose="020B0604020202020204" pitchFamily="34" charset="0"/>
            </a:endParaRPr>
          </a:p>
        </p:txBody>
      </p:sp>
      <p:graphicFrame>
        <p:nvGraphicFramePr>
          <p:cNvPr id="4" name="Table 6">
            <a:extLst>
              <a:ext uri="{FF2B5EF4-FFF2-40B4-BE49-F238E27FC236}">
                <a16:creationId xmlns:a16="http://schemas.microsoft.com/office/drawing/2014/main" id="{D1CC6977-7965-48C9-863D-F440D22B4AAD}"/>
              </a:ext>
            </a:extLst>
          </p:cNvPr>
          <p:cNvGraphicFramePr>
            <a:graphicFrameLocks noGrp="1"/>
          </p:cNvGraphicFramePr>
          <p:nvPr/>
        </p:nvGraphicFramePr>
        <p:xfrm>
          <a:off x="195940" y="1079957"/>
          <a:ext cx="8780783" cy="2773320"/>
        </p:xfrm>
        <a:graphic>
          <a:graphicData uri="http://schemas.openxmlformats.org/drawingml/2006/table">
            <a:tbl>
              <a:tblPr firstRow="1" bandRow="1">
                <a:tableStyleId>{B301B821-A1FF-4177-AEE7-76D212191A09}</a:tableStyleId>
              </a:tblPr>
              <a:tblGrid>
                <a:gridCol w="1821254">
                  <a:extLst>
                    <a:ext uri="{9D8B030D-6E8A-4147-A177-3AD203B41FA5}">
                      <a16:colId xmlns:a16="http://schemas.microsoft.com/office/drawing/2014/main" val="1478032786"/>
                    </a:ext>
                  </a:extLst>
                </a:gridCol>
                <a:gridCol w="1159922">
                  <a:extLst>
                    <a:ext uri="{9D8B030D-6E8A-4147-A177-3AD203B41FA5}">
                      <a16:colId xmlns:a16="http://schemas.microsoft.com/office/drawing/2014/main" val="1285489301"/>
                    </a:ext>
                  </a:extLst>
                </a:gridCol>
                <a:gridCol w="1159922">
                  <a:extLst>
                    <a:ext uri="{9D8B030D-6E8A-4147-A177-3AD203B41FA5}">
                      <a16:colId xmlns:a16="http://schemas.microsoft.com/office/drawing/2014/main" val="229988273"/>
                    </a:ext>
                  </a:extLst>
                </a:gridCol>
                <a:gridCol w="1697117">
                  <a:extLst>
                    <a:ext uri="{9D8B030D-6E8A-4147-A177-3AD203B41FA5}">
                      <a16:colId xmlns:a16="http://schemas.microsoft.com/office/drawing/2014/main" val="1101664549"/>
                    </a:ext>
                  </a:extLst>
                </a:gridCol>
                <a:gridCol w="1419590">
                  <a:extLst>
                    <a:ext uri="{9D8B030D-6E8A-4147-A177-3AD203B41FA5}">
                      <a16:colId xmlns:a16="http://schemas.microsoft.com/office/drawing/2014/main" val="1075511750"/>
                    </a:ext>
                  </a:extLst>
                </a:gridCol>
                <a:gridCol w="840303">
                  <a:extLst>
                    <a:ext uri="{9D8B030D-6E8A-4147-A177-3AD203B41FA5}">
                      <a16:colId xmlns:a16="http://schemas.microsoft.com/office/drawing/2014/main" val="831801330"/>
                    </a:ext>
                  </a:extLst>
                </a:gridCol>
                <a:gridCol w="682675">
                  <a:extLst>
                    <a:ext uri="{9D8B030D-6E8A-4147-A177-3AD203B41FA5}">
                      <a16:colId xmlns:a16="http://schemas.microsoft.com/office/drawing/2014/main" val="2242924821"/>
                    </a:ext>
                  </a:extLst>
                </a:gridCol>
              </a:tblGrid>
              <a:tr h="374040">
                <a:tc>
                  <a:txBody>
                    <a:bodyPr/>
                    <a:lstStyle/>
                    <a:p>
                      <a:endParaRPr lang="en-GB" sz="900" dirty="0">
                        <a:solidFill>
                          <a:srgbClr val="001965"/>
                        </a:solidFill>
                        <a:latin typeface="+mj-lt"/>
                      </a:endParaRPr>
                    </a:p>
                  </a:txBody>
                  <a:tcPr marL="27000" marR="27000" marT="27000" marB="27000" anchor="ctr"/>
                </a:tc>
                <a:tc>
                  <a:txBody>
                    <a:bodyPr/>
                    <a:lstStyle/>
                    <a:p>
                      <a:pPr algn="ctr"/>
                      <a:r>
                        <a:rPr lang="en-US" sz="1100" dirty="0">
                          <a:solidFill>
                            <a:schemeClr val="bg1"/>
                          </a:solidFill>
                        </a:rPr>
                        <a:t>GLP-1 Receptor Agonist, n/N (%)</a:t>
                      </a:r>
                      <a:endParaRPr lang="en-GB" sz="1100" dirty="0">
                        <a:solidFill>
                          <a:schemeClr val="bg1"/>
                        </a:solidFill>
                        <a:latin typeface="+mj-lt"/>
                      </a:endParaRPr>
                    </a:p>
                  </a:txBody>
                  <a:tcPr marL="27000" marR="27000" marT="27000" marB="27000" anchor="ctr"/>
                </a:tc>
                <a:tc>
                  <a:txBody>
                    <a:bodyPr/>
                    <a:lstStyle/>
                    <a:p>
                      <a:pPr algn="ctr"/>
                      <a:r>
                        <a:rPr lang="en-US" sz="1100" dirty="0">
                          <a:solidFill>
                            <a:schemeClr val="bg1"/>
                          </a:solidFill>
                        </a:rPr>
                        <a:t>Placebo</a:t>
                      </a:r>
                    </a:p>
                    <a:p>
                      <a:pPr algn="ctr"/>
                      <a:r>
                        <a:rPr lang="en-US" sz="1100" dirty="0">
                          <a:solidFill>
                            <a:schemeClr val="bg1"/>
                          </a:solidFill>
                        </a:rPr>
                        <a:t>n/N (%)</a:t>
                      </a:r>
                      <a:endParaRPr lang="en-GB" sz="1100" dirty="0">
                        <a:solidFill>
                          <a:schemeClr val="bg1"/>
                        </a:solidFill>
                        <a:latin typeface="+mj-lt"/>
                      </a:endParaRPr>
                    </a:p>
                  </a:txBody>
                  <a:tcPr marL="27000" marR="27000" marT="27000" marB="27000" anchor="ctr"/>
                </a:tc>
                <a:tc>
                  <a:txBody>
                    <a:bodyPr/>
                    <a:lstStyle/>
                    <a:p>
                      <a:pPr algn="ctr"/>
                      <a:endParaRPr lang="en-GB" sz="1100" dirty="0">
                        <a:solidFill>
                          <a:schemeClr val="bg1"/>
                        </a:solidFill>
                        <a:highlight>
                          <a:srgbClr val="FFFF00"/>
                        </a:highlight>
                        <a:latin typeface="+mj-lt"/>
                      </a:endParaRPr>
                    </a:p>
                  </a:txBody>
                  <a:tcPr marL="27000" marR="27000" marT="27000" marB="27000" anchor="ctr"/>
                </a:tc>
                <a:tc>
                  <a:txBody>
                    <a:bodyPr/>
                    <a:lstStyle/>
                    <a:p>
                      <a:pPr algn="ctr"/>
                      <a:r>
                        <a:rPr lang="en-US" sz="1100" dirty="0"/>
                        <a:t>Hazard Ratio</a:t>
                      </a:r>
                    </a:p>
                    <a:p>
                      <a:pPr algn="ctr"/>
                      <a:r>
                        <a:rPr lang="en-US" sz="1100" dirty="0"/>
                        <a:t>(95% CI)</a:t>
                      </a:r>
                      <a:endParaRPr lang="en-GB" sz="1100" dirty="0">
                        <a:solidFill>
                          <a:schemeClr val="bg1"/>
                        </a:solidFill>
                        <a:highlight>
                          <a:srgbClr val="FFFF00"/>
                        </a:highlight>
                        <a:latin typeface="+mj-lt"/>
                      </a:endParaRPr>
                    </a:p>
                  </a:txBody>
                  <a:tcPr marL="27000" marR="27000" marT="27000" marB="27000" anchor="ctr"/>
                </a:tc>
                <a:tc>
                  <a:txBody>
                    <a:bodyPr/>
                    <a:lstStyle/>
                    <a:p>
                      <a:pPr algn="ctr"/>
                      <a:r>
                        <a:rPr lang="en-US" sz="1100" dirty="0"/>
                        <a:t>NNT</a:t>
                      </a:r>
                    </a:p>
                    <a:p>
                      <a:pPr algn="ctr"/>
                      <a:r>
                        <a:rPr lang="en-US" sz="1100" dirty="0"/>
                        <a:t>(95% CI)</a:t>
                      </a:r>
                      <a:endParaRPr lang="en-GB" sz="1100" dirty="0">
                        <a:latin typeface="+mj-lt"/>
                      </a:endParaRPr>
                    </a:p>
                  </a:txBody>
                  <a:tcPr marL="27000" marR="27000" marT="27000" marB="27000" anchor="ctr"/>
                </a:tc>
                <a:tc>
                  <a:txBody>
                    <a:bodyPr/>
                    <a:lstStyle/>
                    <a:p>
                      <a:pPr algn="ctr"/>
                      <a:r>
                        <a:rPr lang="en-US" sz="1100" dirty="0"/>
                        <a:t>P Value</a:t>
                      </a:r>
                      <a:endParaRPr lang="en-GB" sz="1100" dirty="0">
                        <a:latin typeface="+mj-lt"/>
                      </a:endParaRPr>
                    </a:p>
                  </a:txBody>
                  <a:tcPr marL="27000" marR="27000" marT="27000" marB="27000" anchor="ctr"/>
                </a:tc>
                <a:extLst>
                  <a:ext uri="{0D108BD9-81ED-4DB2-BD59-A6C34878D82A}">
                    <a16:rowId xmlns:a16="http://schemas.microsoft.com/office/drawing/2014/main" val="709400510"/>
                  </a:ext>
                </a:extLst>
              </a:tr>
              <a:tr h="214020">
                <a:tc gridSpan="7">
                  <a:txBody>
                    <a:bodyPr/>
                    <a:lstStyle/>
                    <a:p>
                      <a:r>
                        <a:rPr lang="en-US" sz="1100" b="1" dirty="0">
                          <a:solidFill>
                            <a:schemeClr val="tx1"/>
                          </a:solidFill>
                        </a:rPr>
                        <a:t>3-point MACE</a:t>
                      </a:r>
                      <a:endParaRPr lang="en-GB" sz="1100" b="1" dirty="0">
                        <a:solidFill>
                          <a:schemeClr val="tx1"/>
                        </a:solidFill>
                        <a:latin typeface="+mj-lt"/>
                      </a:endParaRPr>
                    </a:p>
                  </a:txBody>
                  <a:tcPr marL="27000" marR="27000" marT="27000" marB="27000" anchor="ct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endParaRPr lang="en-US"/>
                    </a:p>
                  </a:txBody>
                  <a:tcPr/>
                </a:tc>
                <a:tc hMerge="1">
                  <a:txBody>
                    <a:bodyPr/>
                    <a:lstStyle/>
                    <a:p>
                      <a:endParaRPr lang="en-US"/>
                    </a:p>
                  </a:txBody>
                  <a:tcPr>
                    <a:lnL w="12700" cmpd="sng">
                      <a:noFill/>
                    </a:lnL>
                    <a:lnT w="38100" cmpd="sng">
                      <a:noFill/>
                    </a:lnT>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extLst>
                  <a:ext uri="{0D108BD9-81ED-4DB2-BD59-A6C34878D82A}">
                    <a16:rowId xmlns:a16="http://schemas.microsoft.com/office/drawing/2014/main" val="1934501662"/>
                  </a:ext>
                </a:extLst>
              </a:tr>
              <a:tr h="214020">
                <a:tc>
                  <a:txBody>
                    <a:bodyPr/>
                    <a:lstStyle/>
                    <a:p>
                      <a:r>
                        <a:rPr lang="en-US" sz="1100" dirty="0">
                          <a:solidFill>
                            <a:schemeClr val="tx1"/>
                          </a:solidFill>
                        </a:rPr>
                        <a:t>ELIXA (lixisenatide)</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400/3034 (13%)</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392/3034 (13%)</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1.02 (0.89, 1.17)</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.78</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extLst>
                  <a:ext uri="{0D108BD9-81ED-4DB2-BD59-A6C34878D82A}">
                    <a16:rowId xmlns:a16="http://schemas.microsoft.com/office/drawing/2014/main" val="2943791945"/>
                  </a:ext>
                </a:extLst>
              </a:tr>
              <a:tr h="214020">
                <a:tc>
                  <a:txBody>
                    <a:bodyPr/>
                    <a:lstStyle/>
                    <a:p>
                      <a:r>
                        <a:rPr lang="en-US" sz="1100" b="1" dirty="0">
                          <a:solidFill>
                            <a:srgbClr val="FF0000"/>
                          </a:solidFill>
                        </a:rPr>
                        <a:t>LEADER (liraglutide)</a:t>
                      </a:r>
                      <a:endParaRPr lang="en-GB" sz="1100" b="1" dirty="0">
                        <a:solidFill>
                          <a:srgbClr val="FF0000"/>
                        </a:solidFill>
                        <a:latin typeface="+mj-lt"/>
                      </a:endParaRPr>
                    </a:p>
                  </a:txBody>
                  <a:tcPr marL="27000" marR="27000" marT="27000" marB="27000" anchor="ctr"/>
                </a:tc>
                <a:tc>
                  <a:txBody>
                    <a:bodyPr/>
                    <a:lstStyle/>
                    <a:p>
                      <a:pPr algn="ctr"/>
                      <a:r>
                        <a:rPr lang="en-US" sz="1100" dirty="0">
                          <a:solidFill>
                            <a:schemeClr val="tx1"/>
                          </a:solidFill>
                        </a:rPr>
                        <a:t>608/4668 (13%)</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694/4672 (15%)</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0.87 (0.78, 0.97)</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chemeClr val="tx1"/>
                          </a:solidFill>
                          <a:effectLst/>
                          <a:uLnTx/>
                          <a:uFillTx/>
                        </a:rPr>
                        <a:t>.01</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a:txBody>
                  <a:tcPr marL="27000" marR="27000" marT="27000" marB="27000" anchor="ctr"/>
                </a:tc>
                <a:extLst>
                  <a:ext uri="{0D108BD9-81ED-4DB2-BD59-A6C34878D82A}">
                    <a16:rowId xmlns:a16="http://schemas.microsoft.com/office/drawing/2014/main" val="587408198"/>
                  </a:ext>
                </a:extLst>
              </a:tr>
              <a:tr h="214020">
                <a:tc>
                  <a:txBody>
                    <a:bodyPr/>
                    <a:lstStyle/>
                    <a:p>
                      <a:r>
                        <a:rPr lang="en-US" sz="1100" b="1" dirty="0">
                          <a:solidFill>
                            <a:srgbClr val="FF0000"/>
                          </a:solidFill>
                        </a:rPr>
                        <a:t>SUSTAIN-6 (semaglutide SQ)</a:t>
                      </a:r>
                      <a:endParaRPr lang="en-GB" sz="1100" b="1" dirty="0">
                        <a:solidFill>
                          <a:srgbClr val="FF0000"/>
                        </a:solidFill>
                        <a:latin typeface="+mj-lt"/>
                      </a:endParaRPr>
                    </a:p>
                  </a:txBody>
                  <a:tcPr marL="27000" marR="27000" marT="27000" marB="27000" anchor="ctr"/>
                </a:tc>
                <a:tc>
                  <a:txBody>
                    <a:bodyPr/>
                    <a:lstStyle/>
                    <a:p>
                      <a:pPr algn="ctr"/>
                      <a:r>
                        <a:rPr lang="en-US" sz="1100" kern="1200" dirty="0">
                          <a:solidFill>
                            <a:schemeClr val="tx1"/>
                          </a:solidFill>
                        </a:rPr>
                        <a:t>108/1648 (7%)</a:t>
                      </a:r>
                      <a:endParaRPr lang="en-GB" sz="1100" kern="1200" dirty="0">
                        <a:solidFill>
                          <a:schemeClr val="tx1"/>
                        </a:solidFill>
                        <a:latin typeface="+mj-lt"/>
                        <a:ea typeface="+mn-ea"/>
                        <a:cs typeface="+mn-cs"/>
                      </a:endParaRPr>
                    </a:p>
                  </a:txBody>
                  <a:tcPr marL="27000" marR="27000" marT="27000" marB="27000" anchor="ctr"/>
                </a:tc>
                <a:tc>
                  <a:txBody>
                    <a:bodyPr/>
                    <a:lstStyle/>
                    <a:p>
                      <a:pPr algn="ctr"/>
                      <a:r>
                        <a:rPr lang="en-US" sz="1100" dirty="0">
                          <a:solidFill>
                            <a:schemeClr val="tx1"/>
                          </a:solidFill>
                        </a:rPr>
                        <a:t>146/1649 (9%)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0.74 (0.58, 0.95)</a:t>
                      </a: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.016</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507586891"/>
                  </a:ext>
                </a:extLst>
              </a:tr>
              <a:tr h="214020">
                <a:tc>
                  <a:txBody>
                    <a:bodyPr/>
                    <a:lstStyle/>
                    <a:p>
                      <a:r>
                        <a:rPr lang="en-US" sz="1100" dirty="0">
                          <a:solidFill>
                            <a:schemeClr val="tx1"/>
                          </a:solidFill>
                        </a:rPr>
                        <a:t>EXSCEL (exenatide OW)</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839/7356 (11%)</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905/7396 (12%)</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0.91 (0.83, 1.00)</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.061</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724891058"/>
                  </a:ext>
                </a:extLst>
              </a:tr>
              <a:tr h="214020">
                <a:tc>
                  <a:txBody>
                    <a:bodyPr/>
                    <a:lstStyle/>
                    <a:p>
                      <a:r>
                        <a:rPr lang="en-US" sz="1100" dirty="0">
                          <a:solidFill>
                            <a:schemeClr val="tx1"/>
                          </a:solidFill>
                        </a:rPr>
                        <a:t>Harmony Outcomes (albi – NA)</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338/4731 (7%)</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428/4732 (9%)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0.78 (0.68, 0.90)</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.0006</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63731582"/>
                  </a:ext>
                </a:extLst>
              </a:tr>
              <a:tr h="214020">
                <a:tc>
                  <a:txBody>
                    <a:bodyPr/>
                    <a:lstStyle/>
                    <a:p>
                      <a:r>
                        <a:rPr lang="en-US" sz="1100" b="1" dirty="0">
                          <a:solidFill>
                            <a:srgbClr val="FF0000"/>
                          </a:solidFill>
                        </a:rPr>
                        <a:t>REWIND (dulaglutide)</a:t>
                      </a:r>
                      <a:endParaRPr lang="en-GB" sz="1100" b="1" dirty="0">
                        <a:solidFill>
                          <a:srgbClr val="FF0000"/>
                        </a:solidFill>
                        <a:latin typeface="+mj-lt"/>
                      </a:endParaRPr>
                    </a:p>
                  </a:txBody>
                  <a:tcPr marL="27000" marR="27000" marT="27000" marB="27000" anchor="ctr"/>
                </a:tc>
                <a:tc>
                  <a:txBody>
                    <a:bodyPr/>
                    <a:lstStyle/>
                    <a:p>
                      <a:pPr algn="ctr"/>
                      <a:r>
                        <a:rPr lang="en-US" sz="1100" dirty="0">
                          <a:solidFill>
                            <a:schemeClr val="tx1"/>
                          </a:solidFill>
                        </a:rPr>
                        <a:t>594/4949 (12%)</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663/4952 (13%)</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0.88 (0.79, 0.99)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.026</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3859799805"/>
                  </a:ext>
                </a:extLst>
              </a:tr>
              <a:tr h="214020">
                <a:tc>
                  <a:txBody>
                    <a:bodyPr/>
                    <a:lstStyle/>
                    <a:p>
                      <a:r>
                        <a:rPr lang="en-US" sz="1100" dirty="0">
                          <a:solidFill>
                            <a:schemeClr val="tx1"/>
                          </a:solidFill>
                        </a:rPr>
                        <a:t>PIONEER 6 (oral semaglutide)</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61/1591 (4%)</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76/1592 (5%)</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0.79 (0.57, 1.11)</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.17</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2187132287"/>
                  </a:ext>
                </a:extLst>
              </a:tr>
              <a:tr h="214020">
                <a:tc>
                  <a:txBody>
                    <a:bodyPr/>
                    <a:lstStyle/>
                    <a:p>
                      <a:pPr marL="0" algn="l" defTabSz="914400" rtl="0" eaLnBrk="1" latinLnBrk="0" hangingPunct="1"/>
                      <a:r>
                        <a:rPr lang="en-US" sz="1100" kern="1200" dirty="0">
                          <a:solidFill>
                            <a:schemeClr val="tx1"/>
                          </a:solidFill>
                        </a:rPr>
                        <a:t>AMPLITUDE-O (investigational)</a:t>
                      </a:r>
                      <a:endParaRPr lang="en-GB" sz="1100" kern="1200" dirty="0">
                        <a:solidFill>
                          <a:schemeClr val="tx1"/>
                        </a:solidFill>
                        <a:latin typeface="+mj-lt"/>
                        <a:ea typeface="+mn-ea"/>
                        <a:cs typeface="+mn-cs"/>
                      </a:endParaRPr>
                    </a:p>
                  </a:txBody>
                  <a:tcPr marL="27000" marR="27000" marT="27000" marB="27000" anchor="ctr"/>
                </a:tc>
                <a:tc>
                  <a:txBody>
                    <a:bodyPr/>
                    <a:lstStyle/>
                    <a:p>
                      <a:pPr algn="ctr"/>
                      <a:r>
                        <a:rPr lang="en-US" sz="1100" dirty="0">
                          <a:solidFill>
                            <a:schemeClr val="tx1"/>
                          </a:solidFill>
                        </a:rPr>
                        <a:t>189/2717 (7%)</a:t>
                      </a: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125/1359 (9%)</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0.73 (0.58, 0.92)</a:t>
                      </a:r>
                      <a:endParaRPr lang="en-GB" sz="1100" dirty="0">
                        <a:solidFill>
                          <a:schemeClr val="tx1"/>
                        </a:solidFill>
                        <a:latin typeface="+mj-lt"/>
                      </a:endParaRPr>
                    </a:p>
                  </a:txBody>
                  <a:tcPr marL="27000" marR="27000" marT="27000" marB="27000" anchor="ctr"/>
                </a:tc>
                <a:tc>
                  <a:txBody>
                    <a:bodyPr/>
                    <a:lstStyle/>
                    <a:p>
                      <a:pPr algn="ctr"/>
                      <a:endParaRPr lang="en-GB" sz="1100" dirty="0">
                        <a:solidFill>
                          <a:schemeClr val="tx1"/>
                        </a:solidFill>
                        <a:latin typeface="+mj-lt"/>
                      </a:endParaRPr>
                    </a:p>
                  </a:txBody>
                  <a:tcPr marL="27000" marR="27000" marT="27000" marB="27000" anchor="ctr"/>
                </a:tc>
                <a:tc>
                  <a:txBody>
                    <a:bodyPr/>
                    <a:lstStyle/>
                    <a:p>
                      <a:pPr algn="ctr"/>
                      <a:r>
                        <a:rPr lang="en-US" sz="1100" dirty="0">
                          <a:solidFill>
                            <a:schemeClr val="tx1"/>
                          </a:solidFill>
                        </a:rPr>
                        <a:t>.0069</a:t>
                      </a:r>
                      <a:endParaRPr lang="en-GB" sz="1100" dirty="0">
                        <a:solidFill>
                          <a:schemeClr val="tx1"/>
                        </a:solidFill>
                        <a:latin typeface="+mj-lt"/>
                      </a:endParaRPr>
                    </a:p>
                  </a:txBody>
                  <a:tcPr marL="27000" marR="27000" marT="27000" marB="27000" anchor="ctr"/>
                </a:tc>
                <a:extLst>
                  <a:ext uri="{0D108BD9-81ED-4DB2-BD59-A6C34878D82A}">
                    <a16:rowId xmlns:a16="http://schemas.microsoft.com/office/drawing/2014/main" val="3156825333"/>
                  </a:ext>
                </a:extLst>
              </a:tr>
              <a:tr h="374040">
                <a:tc>
                  <a:txBody>
                    <a:bodyPr/>
                    <a:lstStyle/>
                    <a:p>
                      <a:r>
                        <a:rPr lang="en-US" sz="1100" b="1" dirty="0">
                          <a:solidFill>
                            <a:schemeClr val="tx1"/>
                          </a:solidFill>
                        </a:rPr>
                        <a:t>Subtotal (I</a:t>
                      </a:r>
                      <a:r>
                        <a:rPr lang="en-US" sz="1100" b="1" baseline="30000" dirty="0">
                          <a:solidFill>
                            <a:schemeClr val="tx1"/>
                          </a:solidFill>
                        </a:rPr>
                        <a:t>2 </a:t>
                      </a:r>
                      <a:r>
                        <a:rPr lang="en-US" sz="1100" b="1" dirty="0">
                          <a:solidFill>
                            <a:schemeClr val="tx1"/>
                          </a:solidFill>
                        </a:rPr>
                        <a:t>= 44.5%, </a:t>
                      </a:r>
                      <a:br>
                        <a:rPr lang="en-US" sz="1100" b="1" dirty="0">
                          <a:solidFill>
                            <a:schemeClr val="tx1"/>
                          </a:solidFill>
                        </a:rPr>
                      </a:br>
                      <a:r>
                        <a:rPr lang="en-US" sz="1100" b="1" dirty="0">
                          <a:solidFill>
                            <a:schemeClr val="tx1"/>
                          </a:solidFill>
                        </a:rPr>
                        <a:t>P = .082)</a:t>
                      </a:r>
                      <a:endParaRPr lang="en-GB" sz="1100" b="1" dirty="0">
                        <a:solidFill>
                          <a:schemeClr val="tx1"/>
                        </a:solidFill>
                        <a:latin typeface="+mj-lt"/>
                      </a:endParaRPr>
                    </a:p>
                  </a:txBody>
                  <a:tcPr marL="27000" marR="27000" marT="27000" marB="27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mj-lt"/>
                      </a:endParaRPr>
                    </a:p>
                  </a:txBody>
                  <a:tcPr marL="27000" marR="27000" marT="27000" marB="27000" anchor="ctr"/>
                </a:tc>
                <a:tc>
                  <a:txBody>
                    <a:bodyPr/>
                    <a:lstStyle/>
                    <a:p>
                      <a:pPr algn="ctr"/>
                      <a:endParaRPr lang="en-GB" sz="1100" b="1" dirty="0">
                        <a:solidFill>
                          <a:schemeClr val="tx1"/>
                        </a:solidFill>
                        <a:latin typeface="+mj-lt"/>
                      </a:endParaRPr>
                    </a:p>
                  </a:txBody>
                  <a:tcPr marL="27000" marR="27000" marT="27000" marB="27000" anchor="ctr"/>
                </a:tc>
                <a:tc>
                  <a:txBody>
                    <a:bodyPr/>
                    <a:lstStyle/>
                    <a:p>
                      <a:pPr algn="ctr"/>
                      <a:endParaRPr lang="en-GB" sz="1100" b="1" dirty="0">
                        <a:solidFill>
                          <a:schemeClr val="tx1"/>
                        </a:solidFill>
                        <a:latin typeface="+mj-lt"/>
                      </a:endParaRPr>
                    </a:p>
                  </a:txBody>
                  <a:tcPr marL="27000" marR="27000" marT="27000" marB="27000" anchor="ctr"/>
                </a:tc>
                <a:tc>
                  <a:txBody>
                    <a:bodyPr/>
                    <a:lstStyle/>
                    <a:p>
                      <a:pPr algn="ctr"/>
                      <a:r>
                        <a:rPr lang="en-US" sz="1100" b="1" dirty="0">
                          <a:solidFill>
                            <a:schemeClr val="tx1"/>
                          </a:solidFill>
                        </a:rPr>
                        <a:t>0.86 (0.80, 0.93)</a:t>
                      </a:r>
                      <a:endParaRPr lang="en-GB" sz="1100" b="1" dirty="0">
                        <a:solidFill>
                          <a:schemeClr val="tx1"/>
                        </a:solidFill>
                        <a:latin typeface="+mj-lt"/>
                      </a:endParaRPr>
                    </a:p>
                  </a:txBody>
                  <a:tcPr marL="27000" marR="27000" marT="27000" marB="27000" anchor="ctr"/>
                </a:tc>
                <a:tc>
                  <a:txBody>
                    <a:bodyPr/>
                    <a:lstStyle/>
                    <a:p>
                      <a:pPr algn="ctr"/>
                      <a:r>
                        <a:rPr lang="en-US" sz="1100" b="1" dirty="0">
                          <a:solidFill>
                            <a:schemeClr val="tx1"/>
                          </a:solidFill>
                        </a:rPr>
                        <a:t>65 (45, 130)</a:t>
                      </a:r>
                      <a:endParaRPr lang="en-GB" sz="1100" b="1" dirty="0">
                        <a:solidFill>
                          <a:schemeClr val="tx1"/>
                        </a:solidFill>
                        <a:latin typeface="+mj-lt"/>
                      </a:endParaRPr>
                    </a:p>
                  </a:txBody>
                  <a:tcPr marL="27000" marR="27000" marT="27000" marB="27000" anchor="ctr"/>
                </a:tc>
                <a:tc>
                  <a:txBody>
                    <a:bodyPr/>
                    <a:lstStyle/>
                    <a:p>
                      <a:pPr algn="ctr"/>
                      <a:r>
                        <a:rPr lang="en-US" sz="1100" b="1" dirty="0">
                          <a:solidFill>
                            <a:schemeClr val="tx1"/>
                          </a:solidFill>
                        </a:rPr>
                        <a:t>&lt; .0001</a:t>
                      </a:r>
                      <a:endParaRPr lang="en-GB" sz="1100" b="1" dirty="0">
                        <a:solidFill>
                          <a:schemeClr val="tx1"/>
                        </a:solidFill>
                        <a:latin typeface="+mj-lt"/>
                      </a:endParaRPr>
                    </a:p>
                  </a:txBody>
                  <a:tcPr marL="27000" marR="27000" marT="27000" marB="27000" anchor="ctr"/>
                </a:tc>
                <a:extLst>
                  <a:ext uri="{0D108BD9-81ED-4DB2-BD59-A6C34878D82A}">
                    <a16:rowId xmlns:a16="http://schemas.microsoft.com/office/drawing/2014/main" val="897520905"/>
                  </a:ext>
                </a:extLst>
              </a:tr>
            </a:tbl>
          </a:graphicData>
        </a:graphic>
      </p:graphicFrame>
      <p:grpSp>
        <p:nvGrpSpPr>
          <p:cNvPr id="12" name="Group 11">
            <a:extLst>
              <a:ext uri="{FF2B5EF4-FFF2-40B4-BE49-F238E27FC236}">
                <a16:creationId xmlns:a16="http://schemas.microsoft.com/office/drawing/2014/main" id="{2A69C40F-8480-4133-A992-424DD9C11965}"/>
              </a:ext>
            </a:extLst>
          </p:cNvPr>
          <p:cNvGrpSpPr/>
          <p:nvPr/>
        </p:nvGrpSpPr>
        <p:grpSpPr>
          <a:xfrm>
            <a:off x="4836119" y="1635369"/>
            <a:ext cx="896293" cy="1937041"/>
            <a:chOff x="6503242" y="2533409"/>
            <a:chExt cx="1195057" cy="2582721"/>
          </a:xfrm>
        </p:grpSpPr>
        <p:cxnSp>
          <p:nvCxnSpPr>
            <p:cNvPr id="9" name="Straight Connector 8">
              <a:extLst>
                <a:ext uri="{FF2B5EF4-FFF2-40B4-BE49-F238E27FC236}">
                  <a16:creationId xmlns:a16="http://schemas.microsoft.com/office/drawing/2014/main" id="{2A1A29F1-D3BA-4EF4-9AF7-B7787BDC3ABB}"/>
                </a:ext>
              </a:extLst>
            </p:cNvPr>
            <p:cNvCxnSpPr/>
            <p:nvPr/>
          </p:nvCxnSpPr>
          <p:spPr>
            <a:xfrm>
              <a:off x="6503242" y="5042356"/>
              <a:ext cx="1195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3ACBB8-9351-4B08-A78A-714B00AFD5AD}"/>
                </a:ext>
              </a:extLst>
            </p:cNvPr>
            <p:cNvCxnSpPr>
              <a:cxnSpLocks/>
            </p:cNvCxnSpPr>
            <p:nvPr/>
          </p:nvCxnSpPr>
          <p:spPr>
            <a:xfrm rot="5400000">
              <a:off x="6475882" y="5079243"/>
              <a:ext cx="73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F436DF-D06E-4294-A793-6786060A6AC8}"/>
                </a:ext>
              </a:extLst>
            </p:cNvPr>
            <p:cNvCxnSpPr>
              <a:cxnSpLocks/>
            </p:cNvCxnSpPr>
            <p:nvPr/>
          </p:nvCxnSpPr>
          <p:spPr>
            <a:xfrm rot="5400000">
              <a:off x="7211688" y="5079244"/>
              <a:ext cx="73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C4A6DC-343E-47DC-8DF0-938B17C88155}"/>
                </a:ext>
              </a:extLst>
            </p:cNvPr>
            <p:cNvCxnSpPr>
              <a:cxnSpLocks/>
            </p:cNvCxnSpPr>
            <p:nvPr/>
          </p:nvCxnSpPr>
          <p:spPr>
            <a:xfrm rot="5400000">
              <a:off x="7652219" y="5079245"/>
              <a:ext cx="73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4CE3FA-ED03-4DD9-88E0-673C4B8D428B}"/>
                </a:ext>
              </a:extLst>
            </p:cNvPr>
            <p:cNvCxnSpPr>
              <a:cxnSpLocks/>
            </p:cNvCxnSpPr>
            <p:nvPr/>
          </p:nvCxnSpPr>
          <p:spPr>
            <a:xfrm>
              <a:off x="7241381" y="2533409"/>
              <a:ext cx="7193" cy="25017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AB2E0618-6D38-452C-A79D-F95829A6841D}"/>
              </a:ext>
            </a:extLst>
          </p:cNvPr>
          <p:cNvSpPr/>
          <p:nvPr/>
        </p:nvSpPr>
        <p:spPr>
          <a:xfrm>
            <a:off x="4780745" y="3578547"/>
            <a:ext cx="125035" cy="103875"/>
          </a:xfrm>
          <a:prstGeom prst="rect">
            <a:avLst/>
          </a:prstGeom>
        </p:spPr>
        <p:txBody>
          <a:bodyPr wrap="none" lIns="0" tIns="0" rIns="0" bIns="0">
            <a:spAutoFit/>
          </a:bodyPr>
          <a:lstStyle/>
          <a:p>
            <a:pPr algn="ctr" defTabSz="685800">
              <a:defRPr/>
            </a:pPr>
            <a:r>
              <a:rPr lang="en-GB" sz="675" dirty="0">
                <a:solidFill>
                  <a:srgbClr val="141414"/>
                </a:solidFill>
                <a:latin typeface="Franklin Gothic Book"/>
              </a:rPr>
              <a:t>0.5</a:t>
            </a:r>
          </a:p>
        </p:txBody>
      </p:sp>
      <p:sp>
        <p:nvSpPr>
          <p:cNvPr id="19" name="Rectangle 18">
            <a:extLst>
              <a:ext uri="{FF2B5EF4-FFF2-40B4-BE49-F238E27FC236}">
                <a16:creationId xmlns:a16="http://schemas.microsoft.com/office/drawing/2014/main" id="{6C30E96E-8A2A-4233-B724-54ECF4AE2E28}"/>
              </a:ext>
            </a:extLst>
          </p:cNvPr>
          <p:cNvSpPr/>
          <p:nvPr/>
        </p:nvSpPr>
        <p:spPr>
          <a:xfrm>
            <a:off x="5338003" y="3574495"/>
            <a:ext cx="114228" cy="103875"/>
          </a:xfrm>
          <a:prstGeom prst="rect">
            <a:avLst/>
          </a:prstGeom>
        </p:spPr>
        <p:txBody>
          <a:bodyPr wrap="square" lIns="0" tIns="0" rIns="0" bIns="0">
            <a:spAutoFit/>
          </a:bodyPr>
          <a:lstStyle/>
          <a:p>
            <a:pPr algn="ctr" defTabSz="685800">
              <a:defRPr/>
            </a:pPr>
            <a:r>
              <a:rPr lang="en-GB" sz="675" dirty="0">
                <a:solidFill>
                  <a:srgbClr val="141414"/>
                </a:solidFill>
                <a:latin typeface="Franklin Gothic Book"/>
              </a:rPr>
              <a:t>1</a:t>
            </a:r>
          </a:p>
        </p:txBody>
      </p:sp>
      <p:sp>
        <p:nvSpPr>
          <p:cNvPr id="20" name="Rectangle 19">
            <a:extLst>
              <a:ext uri="{FF2B5EF4-FFF2-40B4-BE49-F238E27FC236}">
                <a16:creationId xmlns:a16="http://schemas.microsoft.com/office/drawing/2014/main" id="{08AD8713-C395-4B40-993C-85FFA88DA4E4}"/>
              </a:ext>
            </a:extLst>
          </p:cNvPr>
          <p:cNvSpPr/>
          <p:nvPr/>
        </p:nvSpPr>
        <p:spPr>
          <a:xfrm>
            <a:off x="5638042" y="3578547"/>
            <a:ext cx="185663" cy="103875"/>
          </a:xfrm>
          <a:prstGeom prst="rect">
            <a:avLst/>
          </a:prstGeom>
        </p:spPr>
        <p:txBody>
          <a:bodyPr wrap="square" lIns="0" tIns="0" rIns="0" bIns="0">
            <a:spAutoFit/>
          </a:bodyPr>
          <a:lstStyle/>
          <a:p>
            <a:pPr algn="ctr" defTabSz="685800">
              <a:defRPr/>
            </a:pPr>
            <a:r>
              <a:rPr lang="en-GB" sz="675" dirty="0">
                <a:solidFill>
                  <a:srgbClr val="141414"/>
                </a:solidFill>
                <a:latin typeface="Franklin Gothic Book"/>
              </a:rPr>
              <a:t>1.5</a:t>
            </a:r>
          </a:p>
        </p:txBody>
      </p:sp>
      <p:grpSp>
        <p:nvGrpSpPr>
          <p:cNvPr id="24" name="Group 23">
            <a:extLst>
              <a:ext uri="{FF2B5EF4-FFF2-40B4-BE49-F238E27FC236}">
                <a16:creationId xmlns:a16="http://schemas.microsoft.com/office/drawing/2014/main" id="{BB90D1D9-4881-4859-A5CC-DD92C0440703}"/>
              </a:ext>
            </a:extLst>
          </p:cNvPr>
          <p:cNvGrpSpPr/>
          <p:nvPr/>
        </p:nvGrpSpPr>
        <p:grpSpPr>
          <a:xfrm>
            <a:off x="4570481" y="3678376"/>
            <a:ext cx="1626681" cy="135986"/>
            <a:chOff x="6122740" y="5283772"/>
            <a:chExt cx="2168907" cy="181314"/>
          </a:xfrm>
        </p:grpSpPr>
        <p:sp>
          <p:nvSpPr>
            <p:cNvPr id="5" name="Rectangle 4">
              <a:extLst>
                <a:ext uri="{FF2B5EF4-FFF2-40B4-BE49-F238E27FC236}">
                  <a16:creationId xmlns:a16="http://schemas.microsoft.com/office/drawing/2014/main" id="{8D0A4A86-DEFA-4300-AF2E-24C702DDFE92}"/>
                </a:ext>
              </a:extLst>
            </p:cNvPr>
            <p:cNvSpPr/>
            <p:nvPr/>
          </p:nvSpPr>
          <p:spPr>
            <a:xfrm>
              <a:off x="6310709" y="5326586"/>
              <a:ext cx="807913" cy="138500"/>
            </a:xfrm>
            <a:prstGeom prst="rect">
              <a:avLst/>
            </a:prstGeom>
          </p:spPr>
          <p:txBody>
            <a:bodyPr wrap="none" lIns="0" tIns="0" rIns="0" bIns="0">
              <a:spAutoFit/>
            </a:bodyPr>
            <a:lstStyle/>
            <a:p>
              <a:pPr algn="r" defTabSz="685800">
                <a:defRPr/>
              </a:pPr>
              <a:r>
                <a:rPr lang="en-GB" sz="675" dirty="0">
                  <a:solidFill>
                    <a:srgbClr val="141414"/>
                  </a:solidFill>
                  <a:latin typeface="Franklin Gothic Book"/>
                </a:rPr>
                <a:t>Favors GLP-1 RA</a:t>
              </a:r>
            </a:p>
          </p:txBody>
        </p:sp>
        <p:sp>
          <p:nvSpPr>
            <p:cNvPr id="17" name="Rectangle 16">
              <a:extLst>
                <a:ext uri="{FF2B5EF4-FFF2-40B4-BE49-F238E27FC236}">
                  <a16:creationId xmlns:a16="http://schemas.microsoft.com/office/drawing/2014/main" id="{43038B6B-FF29-4D63-8834-ACCBF8190935}"/>
                </a:ext>
              </a:extLst>
            </p:cNvPr>
            <p:cNvSpPr/>
            <p:nvPr/>
          </p:nvSpPr>
          <p:spPr>
            <a:xfrm>
              <a:off x="7359278" y="5320349"/>
              <a:ext cx="737382" cy="138500"/>
            </a:xfrm>
            <a:prstGeom prst="rect">
              <a:avLst/>
            </a:prstGeom>
          </p:spPr>
          <p:txBody>
            <a:bodyPr wrap="none" lIns="0" tIns="0" rIns="0" bIns="0">
              <a:spAutoFit/>
            </a:bodyPr>
            <a:lstStyle/>
            <a:p>
              <a:pPr defTabSz="685800">
                <a:defRPr/>
              </a:pPr>
              <a:r>
                <a:rPr lang="en-GB" sz="675" dirty="0">
                  <a:solidFill>
                    <a:srgbClr val="141414"/>
                  </a:solidFill>
                  <a:latin typeface="Franklin Gothic Book"/>
                </a:rPr>
                <a:t>Favors placebo</a:t>
              </a:r>
            </a:p>
          </p:txBody>
        </p:sp>
        <p:cxnSp>
          <p:nvCxnSpPr>
            <p:cNvPr id="22" name="Straight Arrow Connector 21">
              <a:extLst>
                <a:ext uri="{FF2B5EF4-FFF2-40B4-BE49-F238E27FC236}">
                  <a16:creationId xmlns:a16="http://schemas.microsoft.com/office/drawing/2014/main" id="{0D564337-1D1B-4A97-BE88-23D2FCA4D876}"/>
                </a:ext>
              </a:extLst>
            </p:cNvPr>
            <p:cNvCxnSpPr/>
            <p:nvPr/>
          </p:nvCxnSpPr>
          <p:spPr>
            <a:xfrm>
              <a:off x="7295765" y="5289199"/>
              <a:ext cx="99588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4F3372-8BD1-4F84-8234-BB04EBEF91FF}"/>
                </a:ext>
              </a:extLst>
            </p:cNvPr>
            <p:cNvCxnSpPr>
              <a:cxnSpLocks/>
            </p:cNvCxnSpPr>
            <p:nvPr/>
          </p:nvCxnSpPr>
          <p:spPr>
            <a:xfrm flipH="1">
              <a:off x="6122740" y="5283772"/>
              <a:ext cx="99588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33D7857D-1628-4F47-968B-77792E007DF2}"/>
              </a:ext>
            </a:extLst>
          </p:cNvPr>
          <p:cNvGrpSpPr/>
          <p:nvPr/>
        </p:nvGrpSpPr>
        <p:grpSpPr>
          <a:xfrm>
            <a:off x="5293194" y="1745038"/>
            <a:ext cx="239404" cy="72629"/>
            <a:chOff x="7112676" y="2899569"/>
            <a:chExt cx="319205" cy="96838"/>
          </a:xfrm>
        </p:grpSpPr>
        <p:cxnSp>
          <p:nvCxnSpPr>
            <p:cNvPr id="29" name="Straight Connector 28">
              <a:extLst>
                <a:ext uri="{FF2B5EF4-FFF2-40B4-BE49-F238E27FC236}">
                  <a16:creationId xmlns:a16="http://schemas.microsoft.com/office/drawing/2014/main" id="{5382E68E-0B19-414A-B206-EF1EE5D5F549}"/>
                </a:ext>
              </a:extLst>
            </p:cNvPr>
            <p:cNvCxnSpPr>
              <a:cxnSpLocks/>
            </p:cNvCxnSpPr>
            <p:nvPr/>
          </p:nvCxnSpPr>
          <p:spPr>
            <a:xfrm>
              <a:off x="7112676" y="2947988"/>
              <a:ext cx="31920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F553F26-B62E-41BA-9770-3A0CB0EF764D}"/>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33" name="Group 32">
            <a:extLst>
              <a:ext uri="{FF2B5EF4-FFF2-40B4-BE49-F238E27FC236}">
                <a16:creationId xmlns:a16="http://schemas.microsoft.com/office/drawing/2014/main" id="{B4715252-56A7-4A6E-B29B-A6543813C209}"/>
              </a:ext>
            </a:extLst>
          </p:cNvPr>
          <p:cNvGrpSpPr/>
          <p:nvPr/>
        </p:nvGrpSpPr>
        <p:grpSpPr>
          <a:xfrm>
            <a:off x="5196842" y="1951726"/>
            <a:ext cx="192881" cy="72629"/>
            <a:chOff x="7155656" y="2899569"/>
            <a:chExt cx="257175" cy="96838"/>
          </a:xfrm>
        </p:grpSpPr>
        <p:cxnSp>
          <p:nvCxnSpPr>
            <p:cNvPr id="34" name="Straight Connector 33">
              <a:extLst>
                <a:ext uri="{FF2B5EF4-FFF2-40B4-BE49-F238E27FC236}">
                  <a16:creationId xmlns:a16="http://schemas.microsoft.com/office/drawing/2014/main" id="{CFB5439F-D7E1-4753-803E-9EC6BF22C074}"/>
                </a:ext>
              </a:extLst>
            </p:cNvPr>
            <p:cNvCxnSpPr>
              <a:cxnSpLocks/>
            </p:cNvCxnSpPr>
            <p:nvPr/>
          </p:nvCxnSpPr>
          <p:spPr>
            <a:xfrm>
              <a:off x="7155656" y="2947988"/>
              <a:ext cx="2571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878937F-A217-45A8-B987-42403F841F5B}"/>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38" name="Group 37">
            <a:extLst>
              <a:ext uri="{FF2B5EF4-FFF2-40B4-BE49-F238E27FC236}">
                <a16:creationId xmlns:a16="http://schemas.microsoft.com/office/drawing/2014/main" id="{3AA18DDD-410F-41D4-A3A6-5833CD0FD9D2}"/>
              </a:ext>
            </a:extLst>
          </p:cNvPr>
          <p:cNvGrpSpPr/>
          <p:nvPr/>
        </p:nvGrpSpPr>
        <p:grpSpPr>
          <a:xfrm>
            <a:off x="4945025" y="2158415"/>
            <a:ext cx="425053" cy="72629"/>
            <a:chOff x="6846094" y="2899569"/>
            <a:chExt cx="566737" cy="96838"/>
          </a:xfrm>
        </p:grpSpPr>
        <p:cxnSp>
          <p:nvCxnSpPr>
            <p:cNvPr id="39" name="Straight Connector 38">
              <a:extLst>
                <a:ext uri="{FF2B5EF4-FFF2-40B4-BE49-F238E27FC236}">
                  <a16:creationId xmlns:a16="http://schemas.microsoft.com/office/drawing/2014/main" id="{99078FC5-0383-473C-A32E-6B2A10EB1C22}"/>
                </a:ext>
              </a:extLst>
            </p:cNvPr>
            <p:cNvCxnSpPr>
              <a:cxnSpLocks/>
            </p:cNvCxnSpPr>
            <p:nvPr/>
          </p:nvCxnSpPr>
          <p:spPr>
            <a:xfrm>
              <a:off x="6846094" y="2947988"/>
              <a:ext cx="5667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51A7AE0-9CEA-4CBB-AD6E-11D886896E89}"/>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42" name="Group 41">
            <a:extLst>
              <a:ext uri="{FF2B5EF4-FFF2-40B4-BE49-F238E27FC236}">
                <a16:creationId xmlns:a16="http://schemas.microsoft.com/office/drawing/2014/main" id="{7456CA8B-5008-4D62-A175-245C09954A39}"/>
              </a:ext>
            </a:extLst>
          </p:cNvPr>
          <p:cNvGrpSpPr/>
          <p:nvPr/>
        </p:nvGrpSpPr>
        <p:grpSpPr>
          <a:xfrm>
            <a:off x="5236727" y="2431184"/>
            <a:ext cx="178594" cy="72629"/>
            <a:chOff x="7162800" y="2899569"/>
            <a:chExt cx="238125" cy="96838"/>
          </a:xfrm>
        </p:grpSpPr>
        <p:cxnSp>
          <p:nvCxnSpPr>
            <p:cNvPr id="43" name="Straight Connector 42">
              <a:extLst>
                <a:ext uri="{FF2B5EF4-FFF2-40B4-BE49-F238E27FC236}">
                  <a16:creationId xmlns:a16="http://schemas.microsoft.com/office/drawing/2014/main" id="{EB13805F-07EF-407D-9DF0-9C2AF8596C4E}"/>
                </a:ext>
              </a:extLst>
            </p:cNvPr>
            <p:cNvCxnSpPr>
              <a:cxnSpLocks/>
            </p:cNvCxnSpPr>
            <p:nvPr/>
          </p:nvCxnSpPr>
          <p:spPr>
            <a:xfrm>
              <a:off x="7162800" y="2947988"/>
              <a:ext cx="2381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736D6FA-972E-4EBB-9D5C-BB7B12823056}"/>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47" name="Group 46">
            <a:extLst>
              <a:ext uri="{FF2B5EF4-FFF2-40B4-BE49-F238E27FC236}">
                <a16:creationId xmlns:a16="http://schemas.microsoft.com/office/drawing/2014/main" id="{C60D5DB0-5AAC-40D3-BC06-85AA89B29235}"/>
              </a:ext>
            </a:extLst>
          </p:cNvPr>
          <p:cNvGrpSpPr/>
          <p:nvPr/>
        </p:nvGrpSpPr>
        <p:grpSpPr>
          <a:xfrm>
            <a:off x="5070931" y="2649292"/>
            <a:ext cx="251817" cy="72629"/>
            <a:chOff x="6967538" y="2899569"/>
            <a:chExt cx="335756" cy="96838"/>
          </a:xfrm>
        </p:grpSpPr>
        <p:cxnSp>
          <p:nvCxnSpPr>
            <p:cNvPr id="48" name="Straight Connector 47">
              <a:extLst>
                <a:ext uri="{FF2B5EF4-FFF2-40B4-BE49-F238E27FC236}">
                  <a16:creationId xmlns:a16="http://schemas.microsoft.com/office/drawing/2014/main" id="{CEAB961D-4127-4F02-BE13-EE8BDC698680}"/>
                </a:ext>
              </a:extLst>
            </p:cNvPr>
            <p:cNvCxnSpPr>
              <a:cxnSpLocks/>
            </p:cNvCxnSpPr>
            <p:nvPr/>
          </p:nvCxnSpPr>
          <p:spPr>
            <a:xfrm>
              <a:off x="6967538" y="2947988"/>
              <a:ext cx="3357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ED1A267-4D08-41FF-B5A4-FE0697EEF275}"/>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52" name="Group 51">
            <a:extLst>
              <a:ext uri="{FF2B5EF4-FFF2-40B4-BE49-F238E27FC236}">
                <a16:creationId xmlns:a16="http://schemas.microsoft.com/office/drawing/2014/main" id="{FBC35FA2-059F-4A1B-BF07-F8B5A6D0975A}"/>
              </a:ext>
            </a:extLst>
          </p:cNvPr>
          <p:cNvGrpSpPr/>
          <p:nvPr/>
        </p:nvGrpSpPr>
        <p:grpSpPr>
          <a:xfrm>
            <a:off x="5191484" y="2858329"/>
            <a:ext cx="198239" cy="72629"/>
            <a:chOff x="6988969" y="2899569"/>
            <a:chExt cx="264318" cy="96838"/>
          </a:xfrm>
        </p:grpSpPr>
        <p:cxnSp>
          <p:nvCxnSpPr>
            <p:cNvPr id="53" name="Straight Connector 52">
              <a:extLst>
                <a:ext uri="{FF2B5EF4-FFF2-40B4-BE49-F238E27FC236}">
                  <a16:creationId xmlns:a16="http://schemas.microsoft.com/office/drawing/2014/main" id="{8A403032-B04A-471E-A73B-34EC036C870D}"/>
                </a:ext>
              </a:extLst>
            </p:cNvPr>
            <p:cNvCxnSpPr>
              <a:cxnSpLocks/>
            </p:cNvCxnSpPr>
            <p:nvPr/>
          </p:nvCxnSpPr>
          <p:spPr>
            <a:xfrm>
              <a:off x="6988969" y="2947988"/>
              <a:ext cx="2643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714C201-8EA0-43CF-8264-981A94B2CD9C}"/>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57" name="Group 56">
            <a:extLst>
              <a:ext uri="{FF2B5EF4-FFF2-40B4-BE49-F238E27FC236}">
                <a16:creationId xmlns:a16="http://schemas.microsoft.com/office/drawing/2014/main" id="{B1CA9C17-C5C5-4634-827C-8EF16D286287}"/>
              </a:ext>
            </a:extLst>
          </p:cNvPr>
          <p:cNvGrpSpPr/>
          <p:nvPr/>
        </p:nvGrpSpPr>
        <p:grpSpPr>
          <a:xfrm>
            <a:off x="4918235" y="3067268"/>
            <a:ext cx="557213" cy="72629"/>
            <a:chOff x="6753226" y="2899569"/>
            <a:chExt cx="742950" cy="96838"/>
          </a:xfrm>
        </p:grpSpPr>
        <p:cxnSp>
          <p:nvCxnSpPr>
            <p:cNvPr id="58" name="Straight Connector 57">
              <a:extLst>
                <a:ext uri="{FF2B5EF4-FFF2-40B4-BE49-F238E27FC236}">
                  <a16:creationId xmlns:a16="http://schemas.microsoft.com/office/drawing/2014/main" id="{8FA13EB5-4D20-4E9A-98B1-244B96EE438C}"/>
                </a:ext>
              </a:extLst>
            </p:cNvPr>
            <p:cNvCxnSpPr>
              <a:cxnSpLocks/>
            </p:cNvCxnSpPr>
            <p:nvPr/>
          </p:nvCxnSpPr>
          <p:spPr>
            <a:xfrm>
              <a:off x="6753226" y="2947988"/>
              <a:ext cx="7429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85BB370-0641-4939-984B-575125AD88D5}"/>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62" name="Group 61">
            <a:extLst>
              <a:ext uri="{FF2B5EF4-FFF2-40B4-BE49-F238E27FC236}">
                <a16:creationId xmlns:a16="http://schemas.microsoft.com/office/drawing/2014/main" id="{35DF225F-9C1A-44DC-AC09-57630C297FF2}"/>
              </a:ext>
            </a:extLst>
          </p:cNvPr>
          <p:cNvGrpSpPr/>
          <p:nvPr/>
        </p:nvGrpSpPr>
        <p:grpSpPr>
          <a:xfrm>
            <a:off x="4946113" y="3321692"/>
            <a:ext cx="391121" cy="72629"/>
            <a:chOff x="6858000" y="2899569"/>
            <a:chExt cx="521494" cy="96838"/>
          </a:xfrm>
        </p:grpSpPr>
        <p:cxnSp>
          <p:nvCxnSpPr>
            <p:cNvPr id="63" name="Straight Connector 62">
              <a:extLst>
                <a:ext uri="{FF2B5EF4-FFF2-40B4-BE49-F238E27FC236}">
                  <a16:creationId xmlns:a16="http://schemas.microsoft.com/office/drawing/2014/main" id="{06913CC1-3562-4D78-B9C3-7D7FB5244C93}"/>
                </a:ext>
              </a:extLst>
            </p:cNvPr>
            <p:cNvCxnSpPr>
              <a:cxnSpLocks/>
            </p:cNvCxnSpPr>
            <p:nvPr/>
          </p:nvCxnSpPr>
          <p:spPr>
            <a:xfrm>
              <a:off x="6858000" y="2947988"/>
              <a:ext cx="52149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4F45076A-AFAA-4D17-9648-FAFBC314856C}"/>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141414"/>
                </a:solidFill>
                <a:latin typeface="Franklin Gothic Book"/>
              </a:endParaRPr>
            </a:p>
          </p:txBody>
        </p:sp>
      </p:grpSp>
      <p:grpSp>
        <p:nvGrpSpPr>
          <p:cNvPr id="70" name="Group 4">
            <a:extLst>
              <a:ext uri="{FF2B5EF4-FFF2-40B4-BE49-F238E27FC236}">
                <a16:creationId xmlns:a16="http://schemas.microsoft.com/office/drawing/2014/main" id="{FFFBDA0D-A048-4180-BC47-53E4A6FABDCF}"/>
              </a:ext>
            </a:extLst>
          </p:cNvPr>
          <p:cNvGrpSpPr>
            <a:grpSpLocks noChangeAspect="1"/>
          </p:cNvGrpSpPr>
          <p:nvPr/>
        </p:nvGrpSpPr>
        <p:grpSpPr bwMode="auto">
          <a:xfrm>
            <a:off x="5218270" y="3470671"/>
            <a:ext cx="117875" cy="76709"/>
            <a:chOff x="3802" y="2122"/>
            <a:chExt cx="76" cy="76"/>
          </a:xfrm>
          <a:solidFill>
            <a:schemeClr val="bg1"/>
          </a:solidFill>
        </p:grpSpPr>
        <p:sp>
          <p:nvSpPr>
            <p:cNvPr id="72" name="Freeform 5">
              <a:extLst>
                <a:ext uri="{FF2B5EF4-FFF2-40B4-BE49-F238E27FC236}">
                  <a16:creationId xmlns:a16="http://schemas.microsoft.com/office/drawing/2014/main" id="{B54AD84D-4723-44C0-BA7E-2E8FA66D708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141414"/>
                </a:solidFill>
                <a:latin typeface="Franklin Gothic Book"/>
              </a:endParaRPr>
            </a:p>
          </p:txBody>
        </p:sp>
        <p:sp>
          <p:nvSpPr>
            <p:cNvPr id="73" name="Freeform 6">
              <a:extLst>
                <a:ext uri="{FF2B5EF4-FFF2-40B4-BE49-F238E27FC236}">
                  <a16:creationId xmlns:a16="http://schemas.microsoft.com/office/drawing/2014/main" id="{DD1ED252-0CCE-46BB-A095-7FC7C0E7049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w="12700" cap="flat">
              <a:solidFill>
                <a:srgbClr val="001965"/>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141414"/>
                </a:solidFill>
                <a:latin typeface="Franklin Gothic Book"/>
              </a:endParaRPr>
            </a:p>
          </p:txBody>
        </p:sp>
      </p:grpSp>
      <p:sp>
        <p:nvSpPr>
          <p:cNvPr id="11" name="TextBox 10">
            <a:extLst>
              <a:ext uri="{FF2B5EF4-FFF2-40B4-BE49-F238E27FC236}">
                <a16:creationId xmlns:a16="http://schemas.microsoft.com/office/drawing/2014/main" id="{CE4114BD-732E-45DE-AA4F-6FB9C5C5E06C}"/>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Sattar N, et al. </a:t>
            </a:r>
            <a:r>
              <a:rPr lang="en-US" sz="900" i="1" dirty="0">
                <a:solidFill>
                  <a:schemeClr val="bg1"/>
                </a:solidFill>
              </a:rPr>
              <a:t>Lancet Diabetes Endocrinol</a:t>
            </a:r>
            <a:r>
              <a:rPr lang="en-US" sz="900" dirty="0">
                <a:solidFill>
                  <a:schemeClr val="bg1"/>
                </a:solidFill>
              </a:rPr>
              <a:t>. 2021;9:653-662. </a:t>
            </a:r>
          </a:p>
        </p:txBody>
      </p:sp>
      <p:sp>
        <p:nvSpPr>
          <p:cNvPr id="7" name="Rectangle 6">
            <a:extLst>
              <a:ext uri="{FF2B5EF4-FFF2-40B4-BE49-F238E27FC236}">
                <a16:creationId xmlns:a16="http://schemas.microsoft.com/office/drawing/2014/main" id="{84A23079-F8ED-DE2B-3D1D-5858F7A55FB5}"/>
              </a:ext>
            </a:extLst>
          </p:cNvPr>
          <p:cNvSpPr/>
          <p:nvPr/>
        </p:nvSpPr>
        <p:spPr>
          <a:xfrm>
            <a:off x="5070930" y="1874519"/>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9E8BF31-6EB1-07F3-6E2D-50DFC119B871}"/>
              </a:ext>
            </a:extLst>
          </p:cNvPr>
          <p:cNvSpPr/>
          <p:nvPr/>
        </p:nvSpPr>
        <p:spPr>
          <a:xfrm>
            <a:off x="4953542" y="2118190"/>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9E79887-E7AA-BD27-B8D0-C655EB3C0CA4}"/>
              </a:ext>
            </a:extLst>
          </p:cNvPr>
          <p:cNvSpPr/>
          <p:nvPr/>
        </p:nvSpPr>
        <p:spPr>
          <a:xfrm>
            <a:off x="5090935" y="2795726"/>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8030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762000" y="1676400"/>
            <a:ext cx="7620000" cy="1790700"/>
          </a:xfrm>
        </p:spPr>
        <p:txBody>
          <a:bodyPr>
            <a:normAutofit fontScale="90000"/>
          </a:bodyPr>
          <a:lstStyle/>
          <a:p>
            <a:r>
              <a:rPr lang="en-US" sz="4800" dirty="0">
                <a:solidFill>
                  <a:schemeClr val="bg2">
                    <a:lumMod val="25000"/>
                  </a:schemeClr>
                </a:solidFill>
              </a:rPr>
              <a:t>Does it matter which GLP-1RA is used in a patient with T2D and CKD who is not a candidate for SGLT-2i therapy? </a:t>
            </a:r>
          </a:p>
        </p:txBody>
      </p:sp>
    </p:spTree>
    <p:extLst>
      <p:ext uri="{BB962C8B-B14F-4D97-AF65-F5344CB8AC3E}">
        <p14:creationId xmlns:p14="http://schemas.microsoft.com/office/powerpoint/2010/main" val="239865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51C0-AD77-4223-8D6F-134F34DF5D80}"/>
              </a:ext>
            </a:extLst>
          </p:cNvPr>
          <p:cNvSpPr>
            <a:spLocks noGrp="1"/>
          </p:cNvSpPr>
          <p:nvPr>
            <p:ph type="title"/>
          </p:nvPr>
        </p:nvSpPr>
        <p:spPr>
          <a:xfrm>
            <a:off x="628650" y="139166"/>
            <a:ext cx="7886700" cy="571716"/>
          </a:xfrm>
        </p:spPr>
        <p:txBody>
          <a:bodyPr/>
          <a:lstStyle/>
          <a:p>
            <a:r>
              <a:rPr lang="en-US" dirty="0"/>
              <a:t>Faculty Disclosures</a:t>
            </a:r>
          </a:p>
        </p:txBody>
      </p:sp>
      <p:graphicFrame>
        <p:nvGraphicFramePr>
          <p:cNvPr id="4" name="Table 3">
            <a:extLst>
              <a:ext uri="{FF2B5EF4-FFF2-40B4-BE49-F238E27FC236}">
                <a16:creationId xmlns:a16="http://schemas.microsoft.com/office/drawing/2014/main" id="{2DC22DCE-B630-CEA3-2E47-6B900FE52EB4}"/>
              </a:ext>
            </a:extLst>
          </p:cNvPr>
          <p:cNvGraphicFramePr/>
          <p:nvPr/>
        </p:nvGraphicFramePr>
        <p:xfrm>
          <a:off x="191193" y="845560"/>
          <a:ext cx="8635045" cy="922020"/>
        </p:xfrm>
        <a:graphic>
          <a:graphicData uri="http://schemas.openxmlformats.org/drawingml/2006/table">
            <a:tbl>
              <a:tblPr/>
              <a:tblGrid>
                <a:gridCol w="8635045">
                  <a:extLst>
                    <a:ext uri="{9D8B030D-6E8A-4147-A177-3AD203B41FA5}">
                      <a16:colId xmlns:a16="http://schemas.microsoft.com/office/drawing/2014/main" val="20000"/>
                    </a:ext>
                  </a:extLst>
                </a:gridCol>
              </a:tblGrid>
              <a:tr h="685800">
                <a:tc>
                  <a:txBody>
                    <a:bodyPr/>
                    <a:lstStyle/>
                    <a:p>
                      <a:pPr marL="91440" marR="0" lvl="0" indent="0" algn="l" defTabSz="914400" rtl="0" eaLnBrk="0" fontAlgn="base" latinLnBrk="0" hangingPunct="0">
                        <a:lnSpc>
                          <a:spcPct val="100000"/>
                        </a:lnSpc>
                        <a:spcBef>
                          <a:spcPts val="0"/>
                        </a:spcBef>
                        <a:spcAft>
                          <a:spcPts val="600"/>
                        </a:spcAft>
                        <a:buClrTx/>
                        <a:buSzTx/>
                        <a:buFontTx/>
                        <a:buNone/>
                        <a:tabLst>
                          <a:tab pos="5943600" algn="r"/>
                          <a:tab pos="6686550" algn="r"/>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It is the policy of the Annenberg Center to ensure fair balance, independence, objectivity, and scientific rigor in all programming.  All faculty participating in </a:t>
                      </a:r>
                      <a:r>
                        <a:rPr lang="en-US" sz="1400" i="1" dirty="0">
                          <a:solidFill>
                            <a:schemeClr val="tx1">
                              <a:lumMod val="75000"/>
                              <a:lumOff val="25000"/>
                            </a:schemeClr>
                          </a:solidFill>
                          <a:latin typeface="+mn-lt"/>
                          <a:ea typeface="Times New Roman" panose="02020603050405020304" pitchFamily="18" charset="0"/>
                          <a:cs typeface="Open Sans" panose="020B0606030504020204" pitchFamily="34" charset="0"/>
                        </a:rPr>
                        <a:t>accredited</a:t>
                      </a:r>
                      <a:r>
                        <a:rPr kumimoji="0" lang="en-US" sz="14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 programs are expected to identify and reference off-label product use and disclose any relationship with those supporting the activity or any others whose products or services are discussed</a:t>
                      </a:r>
                      <a:r>
                        <a:rPr kumimoji="0" lang="en-US" sz="1400" b="1" i="1" u="none" strike="noStrike" kern="0" cap="none" spc="-1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a:t>
                      </a:r>
                    </a:p>
                  </a:txBody>
                  <a:tcPr marL="34290" marR="34290"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61913ADE-F80D-F7E1-872A-B5F016DE7AEE}"/>
              </a:ext>
            </a:extLst>
          </p:cNvPr>
          <p:cNvGraphicFramePr>
            <a:graphicFrameLocks noGrp="1"/>
          </p:cNvGraphicFramePr>
          <p:nvPr>
            <p:extLst>
              <p:ext uri="{D42A27DB-BD31-4B8C-83A1-F6EECF244321}">
                <p14:modId xmlns:p14="http://schemas.microsoft.com/office/powerpoint/2010/main" val="1347422950"/>
              </p:ext>
            </p:extLst>
          </p:nvPr>
        </p:nvGraphicFramePr>
        <p:xfrm>
          <a:off x="191194" y="3172753"/>
          <a:ext cx="8503576" cy="624840"/>
        </p:xfrm>
        <a:graphic>
          <a:graphicData uri="http://schemas.openxmlformats.org/drawingml/2006/table">
            <a:tbl>
              <a:tblPr firstRow="1" bandRow="1">
                <a:tableStyleId>{2D5ABB26-0587-4C30-8999-92F81FD0307C}</a:tableStyleId>
              </a:tblPr>
              <a:tblGrid>
                <a:gridCol w="8503576">
                  <a:extLst>
                    <a:ext uri="{9D8B030D-6E8A-4147-A177-3AD203B41FA5}">
                      <a16:colId xmlns:a16="http://schemas.microsoft.com/office/drawing/2014/main" val="2147425400"/>
                    </a:ext>
                  </a:extLst>
                </a:gridCol>
              </a:tblGrid>
              <a:tr h="342900">
                <a:tc>
                  <a:txBody>
                    <a:bodyPr/>
                    <a:lstStyle/>
                    <a:p>
                      <a:pPr marL="0" indent="0" algn="l">
                        <a:spcBef>
                          <a:spcPts val="0"/>
                        </a:spcBef>
                        <a:buNone/>
                      </a:pPr>
                      <a:r>
                        <a:rPr lang="en-US" sz="1800" b="1" dirty="0">
                          <a:latin typeface="Calibri" panose="020F0502020204030204" pitchFamily="34" charset="0"/>
                          <a:ea typeface="Calibri" panose="020F0502020204030204" pitchFamily="34" charset="0"/>
                        </a:rPr>
                        <a:t>Jorge Plutzky, MD </a:t>
                      </a:r>
                    </a:p>
                  </a:txBody>
                  <a:tcPr marL="68580" marR="68580" marT="34290" marB="34290">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22534710"/>
                  </a:ext>
                </a:extLst>
              </a:tr>
              <a:tr h="278130">
                <a:tc>
                  <a:txBody>
                    <a:bodyPr/>
                    <a:lstStyle/>
                    <a:p>
                      <a:r>
                        <a:rPr lang="en-US" sz="1400" i="1" dirty="0">
                          <a:solidFill>
                            <a:srgbClr val="333333"/>
                          </a:solidFill>
                        </a:rPr>
                        <a:t>No relationships to disclose.</a:t>
                      </a: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bl>
          </a:graphicData>
        </a:graphic>
      </p:graphicFrame>
      <p:graphicFrame>
        <p:nvGraphicFramePr>
          <p:cNvPr id="6" name="Table 5">
            <a:extLst>
              <a:ext uri="{FF2B5EF4-FFF2-40B4-BE49-F238E27FC236}">
                <a16:creationId xmlns:a16="http://schemas.microsoft.com/office/drawing/2014/main" id="{B75792F1-F883-CE91-62FA-71F9D9398BE0}"/>
              </a:ext>
            </a:extLst>
          </p:cNvPr>
          <p:cNvGraphicFramePr>
            <a:graphicFrameLocks noGrp="1"/>
          </p:cNvGraphicFramePr>
          <p:nvPr>
            <p:extLst>
              <p:ext uri="{D42A27DB-BD31-4B8C-83A1-F6EECF244321}">
                <p14:modId xmlns:p14="http://schemas.microsoft.com/office/powerpoint/2010/main" val="3769782300"/>
              </p:ext>
            </p:extLst>
          </p:nvPr>
        </p:nvGraphicFramePr>
        <p:xfrm>
          <a:off x="191194" y="1831495"/>
          <a:ext cx="8503576" cy="1206226"/>
        </p:xfrm>
        <a:graphic>
          <a:graphicData uri="http://schemas.openxmlformats.org/drawingml/2006/table">
            <a:tbl>
              <a:tblPr firstRow="1" bandRow="1">
                <a:tableStyleId>{2D5ABB26-0587-4C30-8999-92F81FD0307C}</a:tableStyleId>
              </a:tblPr>
              <a:tblGrid>
                <a:gridCol w="2552007">
                  <a:extLst>
                    <a:ext uri="{9D8B030D-6E8A-4147-A177-3AD203B41FA5}">
                      <a16:colId xmlns:a16="http://schemas.microsoft.com/office/drawing/2014/main" val="2147425400"/>
                    </a:ext>
                  </a:extLst>
                </a:gridCol>
                <a:gridCol w="5951569">
                  <a:extLst>
                    <a:ext uri="{9D8B030D-6E8A-4147-A177-3AD203B41FA5}">
                      <a16:colId xmlns:a16="http://schemas.microsoft.com/office/drawing/2014/main" val="3593498532"/>
                    </a:ext>
                  </a:extLst>
                </a:gridCol>
              </a:tblGrid>
              <a:tr h="342900">
                <a:tc gridSpan="2">
                  <a:txBody>
                    <a:bodyPr/>
                    <a:lstStyle/>
                    <a:p>
                      <a:pPr marL="0" marR="0" indent="0" algn="l">
                        <a:spcBef>
                          <a:spcPts val="0"/>
                        </a:spcBef>
                        <a:spcAft>
                          <a:spcPts val="0"/>
                        </a:spcAft>
                        <a:buNone/>
                      </a:pPr>
                      <a:r>
                        <a:rPr lang="en-US" sz="1800" b="1" kern="1200" dirty="0">
                          <a:solidFill>
                            <a:srgbClr val="333333"/>
                          </a:solidFill>
                          <a:latin typeface="+mn-lt"/>
                          <a:ea typeface="+mn-ea"/>
                          <a:cs typeface="+mn-cs"/>
                        </a:rPr>
                        <a:t>Helena W. Rodbard MD FACP MACE</a:t>
                      </a:r>
                    </a:p>
                  </a:txBody>
                  <a:tcPr marL="68580" marR="68580" marT="34290" marB="34290">
                    <a:lnB w="6350" cap="flat" cmpd="sng" algn="ctr">
                      <a:solidFill>
                        <a:schemeClr val="bg1">
                          <a:lumMod val="85000"/>
                        </a:schemeClr>
                      </a:solidFill>
                      <a:prstDash val="solid"/>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299446">
                <a:tc>
                  <a:txBody>
                    <a:bodyPr/>
                    <a:lstStyle/>
                    <a:p>
                      <a:r>
                        <a:rPr lang="en-US" sz="1400" i="1" dirty="0">
                          <a:solidFill>
                            <a:srgbClr val="333333"/>
                          </a:solidFill>
                        </a:rPr>
                        <a:t>Consultant</a:t>
                      </a: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err="1">
                          <a:solidFill>
                            <a:schemeClr val="tx1"/>
                          </a:solidFill>
                          <a:latin typeface="+mn-lt"/>
                          <a:ea typeface="+mn-ea"/>
                          <a:cs typeface="+mn-cs"/>
                        </a:rPr>
                        <a:t>Pacira</a:t>
                      </a:r>
                      <a:endParaRPr lang="en-US" sz="1400" b="1" dirty="0">
                        <a:solidFill>
                          <a:srgbClr val="333333"/>
                        </a:solidFill>
                      </a:endParaRPr>
                    </a:p>
                  </a:txBody>
                  <a:tcPr marL="68580" marR="68580" marT="34290" marB="34290">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r h="140970">
                <a:tc>
                  <a:txBody>
                    <a:bodyPr/>
                    <a:lstStyle/>
                    <a:p>
                      <a:r>
                        <a:rPr lang="en-US" sz="1400" i="1" dirty="0">
                          <a:solidFill>
                            <a:srgbClr val="333333"/>
                          </a:solidFill>
                        </a:rPr>
                        <a:t>Research Support</a:t>
                      </a:r>
                    </a:p>
                  </a:txBody>
                  <a:tcPr marL="68580" marR="68580" marT="34290" marB="34290">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mn-lt"/>
                          <a:ea typeface="+mn-ea"/>
                          <a:cs typeface="+mn-cs"/>
                        </a:rPr>
                        <a:t>Eli Lilly, </a:t>
                      </a:r>
                      <a:r>
                        <a:rPr lang="en-US" sz="1350" b="0" i="0" u="none" strike="noStrike" kern="1200" baseline="0" dirty="0" err="1">
                          <a:solidFill>
                            <a:schemeClr val="tx1"/>
                          </a:solidFill>
                          <a:latin typeface="+mn-lt"/>
                          <a:ea typeface="+mn-ea"/>
                          <a:cs typeface="+mn-cs"/>
                        </a:rPr>
                        <a:t>Inversago</a:t>
                      </a:r>
                      <a:r>
                        <a:rPr lang="en-US" sz="1350" b="0" i="0" u="none" strike="noStrike" kern="1200" baseline="0" dirty="0">
                          <a:solidFill>
                            <a:schemeClr val="tx1"/>
                          </a:solidFill>
                          <a:latin typeface="+mn-lt"/>
                          <a:ea typeface="+mn-ea"/>
                          <a:cs typeface="+mn-cs"/>
                        </a:rPr>
                        <a:t>, Medtronic, Novo Nordisk, Sanofi</a:t>
                      </a:r>
                      <a:endParaRPr lang="en-US" sz="1400" dirty="0">
                        <a:solidFill>
                          <a:srgbClr val="333333"/>
                        </a:solidFill>
                      </a:endParaRPr>
                    </a:p>
                  </a:txBody>
                  <a:tcPr marL="68580" marR="68580" marT="34290" marB="34290">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710488"/>
                  </a:ext>
                </a:extLst>
              </a:tr>
              <a:tr h="140970">
                <a:tc>
                  <a:txBody>
                    <a:bodyPr/>
                    <a:lstStyle/>
                    <a:p>
                      <a:r>
                        <a:rPr lang="en-US" sz="1400" i="1" dirty="0">
                          <a:solidFill>
                            <a:srgbClr val="333333"/>
                          </a:solidFill>
                        </a:rPr>
                        <a:t>Speaker</a:t>
                      </a:r>
                    </a:p>
                  </a:txBody>
                  <a:tcPr marL="68580" marR="68580" marT="34290" marB="34290">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mn-lt"/>
                          <a:ea typeface="+mn-ea"/>
                          <a:cs typeface="+mn-cs"/>
                        </a:rPr>
                        <a:t>Bayer, Boehringer Ingelheim, Merck</a:t>
                      </a:r>
                      <a:endParaRPr lang="en-US" sz="1400" dirty="0">
                        <a:solidFill>
                          <a:srgbClr val="333333"/>
                        </a:solidFill>
                      </a:endParaRPr>
                    </a:p>
                  </a:txBody>
                  <a:tcPr marL="68580" marR="68580" marT="34290" marB="34290">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5543099"/>
                  </a:ext>
                </a:extLst>
              </a:tr>
            </a:tbl>
          </a:graphicData>
        </a:graphic>
      </p:graphicFrame>
    </p:spTree>
    <p:extLst>
      <p:ext uri="{BB962C8B-B14F-4D97-AF65-F5344CB8AC3E}">
        <p14:creationId xmlns:p14="http://schemas.microsoft.com/office/powerpoint/2010/main" val="357513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628650" y="169172"/>
            <a:ext cx="7886700" cy="994172"/>
          </a:xfrm>
        </p:spPr>
        <p:txBody>
          <a:bodyPr>
            <a:normAutofit/>
          </a:bodyPr>
          <a:lstStyle/>
          <a:p>
            <a:r>
              <a:rPr lang="en-US" dirty="0"/>
              <a:t>Recommended GLP-1 RAs in CKD</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4" y="4477241"/>
            <a:ext cx="5976257" cy="646331"/>
          </a:xfrm>
          <a:prstGeom prst="rect">
            <a:avLst/>
          </a:prstGeom>
          <a:noFill/>
        </p:spPr>
        <p:txBody>
          <a:bodyPr wrap="square" rtlCol="0">
            <a:spAutoFit/>
          </a:bodyPr>
          <a:lstStyle/>
          <a:p>
            <a:r>
              <a:rPr lang="pt-BR" sz="900" dirty="0">
                <a:solidFill>
                  <a:schemeClr val="bg1"/>
                </a:solidFill>
              </a:rPr>
              <a:t>Victoza (liraglutide) [prescribing information]. Plainsboro, NJ: Novo Nordisk Inc; July 2023.</a:t>
            </a:r>
          </a:p>
          <a:p>
            <a:r>
              <a:rPr lang="pt-BR" sz="900" dirty="0">
                <a:solidFill>
                  <a:schemeClr val="bg1"/>
                </a:solidFill>
              </a:rPr>
              <a:t>Ozempic (semaglutide) [prescribing information]. Plainsboro, NJ: Novo Nordisk Inc; October 2022.</a:t>
            </a:r>
          </a:p>
          <a:p>
            <a:r>
              <a:rPr lang="en-US" sz="900" dirty="0">
                <a:solidFill>
                  <a:schemeClr val="bg1"/>
                </a:solidFill>
              </a:rPr>
              <a:t>Trulicity (dulaglutide) [prescribing information]. Indianapolis, IN: Eli Lilly and Company; December 2022.</a:t>
            </a:r>
          </a:p>
          <a:p>
            <a:r>
              <a:rPr lang="en-US" sz="900" dirty="0">
                <a:solidFill>
                  <a:schemeClr val="bg1"/>
                </a:solidFill>
              </a:rPr>
              <a:t>ElSayed NA, et al. </a:t>
            </a:r>
            <a:r>
              <a:rPr lang="en-US" sz="900" i="1" dirty="0">
                <a:solidFill>
                  <a:schemeClr val="bg1"/>
                </a:solidFill>
              </a:rPr>
              <a:t>Diabetes Care</a:t>
            </a:r>
            <a:r>
              <a:rPr lang="en-US" sz="900" dirty="0">
                <a:solidFill>
                  <a:schemeClr val="bg1"/>
                </a:solidFill>
              </a:rPr>
              <a:t>. 2023;46(Suppl 1):S140-S157.</a:t>
            </a:r>
          </a:p>
        </p:txBody>
      </p:sp>
      <p:graphicFrame>
        <p:nvGraphicFramePr>
          <p:cNvPr id="5" name="Table 4">
            <a:extLst>
              <a:ext uri="{FF2B5EF4-FFF2-40B4-BE49-F238E27FC236}">
                <a16:creationId xmlns:a16="http://schemas.microsoft.com/office/drawing/2014/main" id="{59E8353A-72BB-383D-194C-099FBB023E3B}"/>
              </a:ext>
            </a:extLst>
          </p:cNvPr>
          <p:cNvGraphicFramePr>
            <a:graphicFrameLocks noGrp="1"/>
          </p:cNvGraphicFramePr>
          <p:nvPr/>
        </p:nvGraphicFramePr>
        <p:xfrm>
          <a:off x="464086" y="1163344"/>
          <a:ext cx="5913661" cy="2992120"/>
        </p:xfrm>
        <a:graphic>
          <a:graphicData uri="http://schemas.openxmlformats.org/drawingml/2006/table">
            <a:tbl>
              <a:tblPr firstRow="1" bandRow="1">
                <a:tableStyleId>{5C22544A-7EE6-4342-B048-85BDC9FD1C3A}</a:tableStyleId>
              </a:tblPr>
              <a:tblGrid>
                <a:gridCol w="1251692">
                  <a:extLst>
                    <a:ext uri="{9D8B030D-6E8A-4147-A177-3AD203B41FA5}">
                      <a16:colId xmlns:a16="http://schemas.microsoft.com/office/drawing/2014/main" val="1379634717"/>
                    </a:ext>
                  </a:extLst>
                </a:gridCol>
                <a:gridCol w="4661969">
                  <a:extLst>
                    <a:ext uri="{9D8B030D-6E8A-4147-A177-3AD203B41FA5}">
                      <a16:colId xmlns:a16="http://schemas.microsoft.com/office/drawing/2014/main" val="2547038464"/>
                    </a:ext>
                  </a:extLst>
                </a:gridCol>
              </a:tblGrid>
              <a:tr h="370840">
                <a:tc>
                  <a:txBody>
                    <a:bodyPr/>
                    <a:lstStyle/>
                    <a:p>
                      <a:r>
                        <a:rPr lang="en-US" sz="1600" b="1" dirty="0"/>
                        <a:t>GLP-1 RA</a:t>
                      </a:r>
                    </a:p>
                  </a:txBody>
                  <a:tcPr/>
                </a:tc>
                <a:tc>
                  <a:txBody>
                    <a:bodyPr/>
                    <a:lstStyle/>
                    <a:p>
                      <a:r>
                        <a:rPr lang="en-US" sz="1600" b="1" dirty="0"/>
                        <a:t>FDA CVD Indication</a:t>
                      </a:r>
                    </a:p>
                  </a:txBody>
                  <a:tcPr/>
                </a:tc>
                <a:extLst>
                  <a:ext uri="{0D108BD9-81ED-4DB2-BD59-A6C34878D82A}">
                    <a16:rowId xmlns:a16="http://schemas.microsoft.com/office/drawing/2014/main" val="1727013378"/>
                  </a:ext>
                </a:extLst>
              </a:tr>
              <a:tr h="370840">
                <a:tc>
                  <a:txBody>
                    <a:bodyPr/>
                    <a:lstStyle/>
                    <a:p>
                      <a:r>
                        <a:rPr lang="en-US" sz="1600" dirty="0"/>
                        <a:t>Liraglutide</a:t>
                      </a:r>
                    </a:p>
                    <a:p>
                      <a:endParaRPr lang="en-US" sz="1600" dirty="0"/>
                    </a:p>
                    <a:p>
                      <a:r>
                        <a:rPr lang="en-US" sz="1600" dirty="0"/>
                        <a:t>Semaglutide (injectable)</a:t>
                      </a:r>
                    </a:p>
                    <a:p>
                      <a:endParaRPr lang="en-US" sz="1600" dirty="0"/>
                    </a:p>
                  </a:txBody>
                  <a:tcPr/>
                </a:tc>
                <a:tc>
                  <a:txBody>
                    <a:bodyPr/>
                    <a:lstStyle/>
                    <a:p>
                      <a:r>
                        <a:rPr lang="en-US" sz="1600" b="0" i="0" kern="1200" dirty="0">
                          <a:solidFill>
                            <a:schemeClr val="dk1"/>
                          </a:solidFill>
                          <a:effectLst/>
                          <a:latin typeface="+mn-lt"/>
                          <a:ea typeface="+mn-ea"/>
                          <a:cs typeface="+mn-cs"/>
                        </a:rPr>
                        <a:t>Risk reduction of major cardiovascular events (cardiovascular death, nonfatal myocardial infarction, nonfatal stroke) in adults with type 2 diabetes mellitus and established cardiovascular disease</a:t>
                      </a:r>
                      <a:endParaRPr lang="en-US" sz="1600" dirty="0"/>
                    </a:p>
                  </a:txBody>
                  <a:tcPr/>
                </a:tc>
                <a:extLst>
                  <a:ext uri="{0D108BD9-81ED-4DB2-BD59-A6C34878D82A}">
                    <a16:rowId xmlns:a16="http://schemas.microsoft.com/office/drawing/2014/main" val="4273149161"/>
                  </a:ext>
                </a:extLst>
              </a:tr>
              <a:tr h="370840">
                <a:tc>
                  <a:txBody>
                    <a:bodyPr/>
                    <a:lstStyle/>
                    <a:p>
                      <a:r>
                        <a:rPr lang="en-US" sz="1600" dirty="0"/>
                        <a:t>Dulaglutide</a:t>
                      </a:r>
                    </a:p>
                  </a:txBody>
                  <a:tcPr>
                    <a:solidFill>
                      <a:schemeClr val="tx2">
                        <a:lumMod val="40000"/>
                        <a:lumOff val="60000"/>
                      </a:schemeClr>
                    </a:solidFill>
                  </a:tcPr>
                </a:tc>
                <a:tc>
                  <a:txBody>
                    <a:bodyPr/>
                    <a:lstStyle/>
                    <a:p>
                      <a:r>
                        <a:rPr lang="en-US" sz="1600" b="0" i="0" kern="1200" dirty="0">
                          <a:solidFill>
                            <a:schemeClr val="dk1"/>
                          </a:solidFill>
                          <a:effectLst/>
                          <a:latin typeface="+mn-lt"/>
                          <a:ea typeface="+mn-ea"/>
                          <a:cs typeface="+mn-cs"/>
                        </a:rPr>
                        <a:t>Risk reduction of major cardiovascular events (cardiovascular death, nonfatal myocardial infarction, nonfatal stroke) in adults with type 2 diabetes mellitus who have established cardiovascular disease or multiple cardiovascular risk factors</a:t>
                      </a:r>
                      <a:endParaRPr lang="en-US" sz="1600" dirty="0"/>
                    </a:p>
                  </a:txBody>
                  <a:tcPr>
                    <a:solidFill>
                      <a:schemeClr val="tx2">
                        <a:lumMod val="40000"/>
                        <a:lumOff val="60000"/>
                      </a:schemeClr>
                    </a:solidFill>
                  </a:tcPr>
                </a:tc>
                <a:extLst>
                  <a:ext uri="{0D108BD9-81ED-4DB2-BD59-A6C34878D82A}">
                    <a16:rowId xmlns:a16="http://schemas.microsoft.com/office/drawing/2014/main" val="647605624"/>
                  </a:ext>
                </a:extLst>
              </a:tr>
            </a:tbl>
          </a:graphicData>
        </a:graphic>
      </p:graphicFrame>
      <p:pic>
        <p:nvPicPr>
          <p:cNvPr id="3" name="Picture 4">
            <a:extLst>
              <a:ext uri="{FF2B5EF4-FFF2-40B4-BE49-F238E27FC236}">
                <a16:creationId xmlns:a16="http://schemas.microsoft.com/office/drawing/2014/main" id="{F4C46FB9-D9E0-2DFC-ACFD-9AA44039B2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44" t="35820" r="46128" b="24543"/>
          <a:stretch/>
        </p:blipFill>
        <p:spPr bwMode="auto">
          <a:xfrm>
            <a:off x="6551360" y="733319"/>
            <a:ext cx="2369804" cy="367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9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B8AC-7BE1-4E57-B2A9-ADF74943237C}"/>
              </a:ext>
            </a:extLst>
          </p:cNvPr>
          <p:cNvSpPr>
            <a:spLocks noGrp="1"/>
          </p:cNvSpPr>
          <p:nvPr>
            <p:ph type="title"/>
          </p:nvPr>
        </p:nvSpPr>
        <p:spPr>
          <a:xfrm>
            <a:off x="485775" y="-2185"/>
            <a:ext cx="7886700" cy="994172"/>
          </a:xfrm>
        </p:spPr>
        <p:txBody>
          <a:bodyPr/>
          <a:lstStyle/>
          <a:p>
            <a:pPr algn="ctr"/>
            <a:r>
              <a:rPr lang="en-US" dirty="0"/>
              <a:t>Meta-analysis of GLP-1 RA CVOTs</a:t>
            </a:r>
            <a:br>
              <a:rPr lang="en-US" dirty="0"/>
            </a:br>
            <a:r>
              <a:rPr lang="en-US" sz="1500" b="1" dirty="0">
                <a:solidFill>
                  <a:srgbClr val="005AD2"/>
                </a:solidFill>
              </a:rPr>
              <a:t>Composite kidney outcome including macroalbuminuria</a:t>
            </a:r>
            <a:endParaRPr lang="en-GB" sz="1500" b="1" dirty="0">
              <a:solidFill>
                <a:srgbClr val="005AD2"/>
              </a:solidFill>
            </a:endParaRPr>
          </a:p>
        </p:txBody>
      </p:sp>
      <p:sp>
        <p:nvSpPr>
          <p:cNvPr id="3" name="Text Placeholder 2">
            <a:extLst>
              <a:ext uri="{FF2B5EF4-FFF2-40B4-BE49-F238E27FC236}">
                <a16:creationId xmlns:a16="http://schemas.microsoft.com/office/drawing/2014/main" id="{1663A893-7FDB-4D31-B51E-E988D5CC9689}"/>
              </a:ext>
            </a:extLst>
          </p:cNvPr>
          <p:cNvSpPr>
            <a:spLocks noGrp="1"/>
          </p:cNvSpPr>
          <p:nvPr>
            <p:ph type="body" sz="quarter" idx="13"/>
          </p:nvPr>
        </p:nvSpPr>
        <p:spPr>
          <a:xfrm>
            <a:off x="485775" y="3540551"/>
            <a:ext cx="8172900" cy="985592"/>
          </a:xfrm>
        </p:spPr>
        <p:txBody>
          <a:bodyPr>
            <a:normAutofit/>
          </a:bodyPr>
          <a:lstStyle/>
          <a:p>
            <a:r>
              <a:rPr lang="en-US" sz="900" i="0" dirty="0">
                <a:latin typeface="Calibri" panose="020F0502020204030204" pitchFamily="34" charset="0"/>
                <a:cs typeface="Calibri" panose="020F0502020204030204" pitchFamily="34" charset="0"/>
              </a:rPr>
              <a:t>Weights are from random effect analysis. In addition to primary cardiovascular outcome results papers, data were extracted from additional sources. AMPLITUDE-O data were provided by the authors. Data on kidney outcomes were not available in Harmony outcomes and PIONEER 6. The composite kidney outcome consisted of development of macroalbuminuria, doubling of serum creatinine or at least 40% decline in eGFR, kidney replacement therapy, or death due to kidney disease; for ELIXA, data are for new-onset macroalbuminuria alone NNTs were calculated over a weighted average median follow-up of 3.4 years.</a:t>
            </a:r>
          </a:p>
          <a:p>
            <a:r>
              <a:rPr lang="en-US" sz="900" i="0" dirty="0">
                <a:latin typeface="Calibri" panose="020F0502020204030204" pitchFamily="34" charset="0"/>
                <a:cs typeface="Calibri" panose="020F0502020204030204" pitchFamily="34" charset="0"/>
              </a:rPr>
              <a:t>CI, confidence interval; CVOTs. cardiovascular outcome trials; GLP-1, glucagon-like peptide-1; GLP-1 RAs, GLP-1 receptor agonists; NNT, number needed-to-treat</a:t>
            </a:r>
          </a:p>
        </p:txBody>
      </p:sp>
      <p:graphicFrame>
        <p:nvGraphicFramePr>
          <p:cNvPr id="4" name="Table 6">
            <a:extLst>
              <a:ext uri="{FF2B5EF4-FFF2-40B4-BE49-F238E27FC236}">
                <a16:creationId xmlns:a16="http://schemas.microsoft.com/office/drawing/2014/main" id="{D1CC6977-7965-48C9-863D-F440D22B4AAD}"/>
              </a:ext>
            </a:extLst>
          </p:cNvPr>
          <p:cNvGraphicFramePr>
            <a:graphicFrameLocks noGrp="1"/>
          </p:cNvGraphicFramePr>
          <p:nvPr/>
        </p:nvGraphicFramePr>
        <p:xfrm>
          <a:off x="485775" y="1443713"/>
          <a:ext cx="8172001" cy="1952331"/>
        </p:xfrm>
        <a:graphic>
          <a:graphicData uri="http://schemas.openxmlformats.org/drawingml/2006/table">
            <a:tbl>
              <a:tblPr firstRow="1" bandRow="1">
                <a:tableStyleId>{5C22544A-7EE6-4342-B048-85BDC9FD1C3A}</a:tableStyleId>
              </a:tblPr>
              <a:tblGrid>
                <a:gridCol w="1694984">
                  <a:extLst>
                    <a:ext uri="{9D8B030D-6E8A-4147-A177-3AD203B41FA5}">
                      <a16:colId xmlns:a16="http://schemas.microsoft.com/office/drawing/2014/main" val="1478032786"/>
                    </a:ext>
                  </a:extLst>
                </a:gridCol>
                <a:gridCol w="1079503">
                  <a:extLst>
                    <a:ext uri="{9D8B030D-6E8A-4147-A177-3AD203B41FA5}">
                      <a16:colId xmlns:a16="http://schemas.microsoft.com/office/drawing/2014/main" val="1285489301"/>
                    </a:ext>
                  </a:extLst>
                </a:gridCol>
                <a:gridCol w="1079503">
                  <a:extLst>
                    <a:ext uri="{9D8B030D-6E8A-4147-A177-3AD203B41FA5}">
                      <a16:colId xmlns:a16="http://schemas.microsoft.com/office/drawing/2014/main" val="229988273"/>
                    </a:ext>
                  </a:extLst>
                </a:gridCol>
                <a:gridCol w="1775285">
                  <a:extLst>
                    <a:ext uri="{9D8B030D-6E8A-4147-A177-3AD203B41FA5}">
                      <a16:colId xmlns:a16="http://schemas.microsoft.com/office/drawing/2014/main" val="1101664549"/>
                    </a:ext>
                  </a:extLst>
                </a:gridCol>
                <a:gridCol w="953691">
                  <a:extLst>
                    <a:ext uri="{9D8B030D-6E8A-4147-A177-3AD203B41FA5}">
                      <a16:colId xmlns:a16="http://schemas.microsoft.com/office/drawing/2014/main" val="3714859482"/>
                    </a:ext>
                  </a:extLst>
                </a:gridCol>
                <a:gridCol w="953691">
                  <a:extLst>
                    <a:ext uri="{9D8B030D-6E8A-4147-A177-3AD203B41FA5}">
                      <a16:colId xmlns:a16="http://schemas.microsoft.com/office/drawing/2014/main" val="2406768039"/>
                    </a:ext>
                  </a:extLst>
                </a:gridCol>
                <a:gridCol w="635344">
                  <a:extLst>
                    <a:ext uri="{9D8B030D-6E8A-4147-A177-3AD203B41FA5}">
                      <a16:colId xmlns:a16="http://schemas.microsoft.com/office/drawing/2014/main" val="2242924821"/>
                    </a:ext>
                  </a:extLst>
                </a:gridCol>
              </a:tblGrid>
              <a:tr h="423051">
                <a:tc>
                  <a:txBody>
                    <a:bodyPr/>
                    <a:lstStyle/>
                    <a:p>
                      <a:endParaRPr lang="en-GB" sz="800" dirty="0"/>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800" dirty="0"/>
                        <a:t>GLP-1 Receptor agonist, n/N (%)</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t>Placebo</a:t>
                      </a:r>
                    </a:p>
                    <a:p>
                      <a:pPr algn="ctr"/>
                      <a:r>
                        <a:rPr lang="en-US" sz="800" dirty="0"/>
                        <a:t>n/N (%)</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001965"/>
                    </a:solidFill>
                  </a:tcPr>
                </a:tc>
                <a:tc>
                  <a:txBody>
                    <a:bodyPr/>
                    <a:lstStyle/>
                    <a:p>
                      <a:pPr algn="ctr"/>
                      <a:r>
                        <a:rPr lang="en-US" sz="800" dirty="0"/>
                        <a:t>Hazard ratio</a:t>
                      </a:r>
                    </a:p>
                    <a:p>
                      <a:pPr algn="ctr"/>
                      <a:r>
                        <a:rPr lang="en-US" sz="800" dirty="0"/>
                        <a:t>(95% CI)</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t>NNT</a:t>
                      </a:r>
                    </a:p>
                    <a:p>
                      <a:pPr algn="ctr"/>
                      <a:r>
                        <a:rPr lang="en-US" sz="800" dirty="0"/>
                        <a:t>(95% CI)</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i="1" dirty="0"/>
                        <a:t>p</a:t>
                      </a:r>
                      <a:r>
                        <a:rPr lang="en-US" sz="800" dirty="0"/>
                        <a:t> value</a:t>
                      </a:r>
                      <a:endParaRPr lang="en-GB" sz="800" dirty="0"/>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400510"/>
                  </a:ext>
                </a:extLst>
              </a:tr>
              <a:tr h="191160">
                <a:tc gridSpan="7">
                  <a:txBody>
                    <a:bodyPr/>
                    <a:lstStyle/>
                    <a:p>
                      <a:r>
                        <a:rPr lang="en-US" sz="900" b="1" dirty="0">
                          <a:solidFill>
                            <a:srgbClr val="001965"/>
                          </a:solidFill>
                        </a:rPr>
                        <a:t>Composite kidney outcome including macroalbuminuria</a:t>
                      </a:r>
                      <a:endParaRPr lang="en-GB" sz="900" b="1"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tc hMerge="1">
                  <a:txBody>
                    <a:bodyPr/>
                    <a:lstStyle/>
                    <a:p>
                      <a:pPr algn="ctr"/>
                      <a:endParaRPr lang="en-GB" sz="1000" dirty="0">
                        <a:solidFill>
                          <a:srgbClr val="001965"/>
                        </a:solidFill>
                      </a:endParaRP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D8EAF8"/>
                    </a:solidFill>
                  </a:tcPr>
                </a:tc>
                <a:extLst>
                  <a:ext uri="{0D108BD9-81ED-4DB2-BD59-A6C34878D82A}">
                    <a16:rowId xmlns:a16="http://schemas.microsoft.com/office/drawing/2014/main" val="1934501662"/>
                  </a:ext>
                </a:extLst>
              </a:tr>
              <a:tr h="191160">
                <a:tc>
                  <a:txBody>
                    <a:bodyPr/>
                    <a:lstStyle/>
                    <a:p>
                      <a:r>
                        <a:rPr lang="en-US" sz="900" dirty="0">
                          <a:solidFill>
                            <a:srgbClr val="001965"/>
                          </a:solidFill>
                        </a:rPr>
                        <a:t>ELIXA (lixisenatide)</a:t>
                      </a:r>
                      <a:endParaRPr lang="en-GB" sz="900"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172/2647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203/2639 (8%)</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0·84 (0·68-1·02)</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0·083</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3791945"/>
                  </a:ext>
                </a:extLst>
              </a:tr>
              <a:tr h="191160">
                <a:tc>
                  <a:txBody>
                    <a:bodyPr/>
                    <a:lstStyle/>
                    <a:p>
                      <a:r>
                        <a:rPr lang="en-US" sz="900" b="1" dirty="0">
                          <a:solidFill>
                            <a:srgbClr val="FF0000"/>
                          </a:solidFill>
                        </a:rPr>
                        <a:t>LEADER (liraglutide)</a:t>
                      </a:r>
                      <a:endParaRPr lang="en-GB" sz="900" b="1" dirty="0">
                        <a:solidFill>
                          <a:srgbClr val="FF0000"/>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268/4668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337/4672 (7%)</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0·78 (0·67-0·92)</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1965"/>
                          </a:solidFill>
                          <a:effectLst/>
                          <a:uLnTx/>
                          <a:uFillTx/>
                          <a:latin typeface="+mn-lt"/>
                          <a:ea typeface="+mn-ea"/>
                          <a:cs typeface="+mn-cs"/>
                        </a:rPr>
                        <a:t>0·003</a:t>
                      </a:r>
                      <a:endParaRPr kumimoji="0" lang="en-GB" sz="900" b="0" i="0" u="none" strike="noStrike" kern="1200" cap="none" spc="0" normalizeH="0" baseline="0" noProof="0" dirty="0">
                        <a:ln>
                          <a:noFill/>
                        </a:ln>
                        <a:solidFill>
                          <a:srgbClr val="001965"/>
                        </a:solidFill>
                        <a:effectLst/>
                        <a:uLnTx/>
                        <a:uFillTx/>
                        <a:latin typeface="Apis For Office"/>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7408198"/>
                  </a:ext>
                </a:extLst>
              </a:tr>
              <a:tr h="191160">
                <a:tc>
                  <a:txBody>
                    <a:bodyPr/>
                    <a:lstStyle/>
                    <a:p>
                      <a:r>
                        <a:rPr lang="en-US" sz="900" b="1" dirty="0">
                          <a:solidFill>
                            <a:srgbClr val="FF0000"/>
                          </a:solidFill>
                        </a:rPr>
                        <a:t>SUSTAIN-6 (semaglutide SQ)</a:t>
                      </a:r>
                      <a:endParaRPr lang="en-GB" sz="900" b="1" dirty="0">
                        <a:solidFill>
                          <a:srgbClr val="FF0000"/>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kern="1200" dirty="0">
                          <a:solidFill>
                            <a:srgbClr val="001965"/>
                          </a:solidFill>
                          <a:latin typeface="+mn-lt"/>
                          <a:ea typeface="+mn-ea"/>
                          <a:cs typeface="+mn-cs"/>
                        </a:rPr>
                        <a:t>62/1648 (4%)</a:t>
                      </a:r>
                      <a:endParaRPr lang="en-GB" sz="900" kern="1200" dirty="0">
                        <a:solidFill>
                          <a:srgbClr val="001965"/>
                        </a:solidFill>
                        <a:latin typeface="+mn-lt"/>
                        <a:ea typeface="+mn-ea"/>
                        <a:cs typeface="+mn-cs"/>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100/1649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0·64 (0·46-0·88)</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1965"/>
                          </a:solidFill>
                        </a:rPr>
                        <a:t>0·005</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7586891"/>
                  </a:ext>
                </a:extLst>
              </a:tr>
              <a:tr h="191160">
                <a:tc>
                  <a:txBody>
                    <a:bodyPr/>
                    <a:lstStyle/>
                    <a:p>
                      <a:r>
                        <a:rPr lang="en-US" sz="900" dirty="0">
                          <a:solidFill>
                            <a:srgbClr val="001965"/>
                          </a:solidFill>
                        </a:rPr>
                        <a:t>EXSCEL (exenatide OW)</a:t>
                      </a:r>
                      <a:endParaRPr lang="en-GB" sz="900"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366/6256 (6%)</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407/6222 (7%)</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0·88 (0·76-1·01)</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0·065</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4891058"/>
                  </a:ext>
                </a:extLst>
              </a:tr>
              <a:tr h="191160">
                <a:tc>
                  <a:txBody>
                    <a:bodyPr/>
                    <a:lstStyle/>
                    <a:p>
                      <a:r>
                        <a:rPr lang="en-US" sz="900" b="1" dirty="0">
                          <a:solidFill>
                            <a:srgbClr val="FF0000"/>
                          </a:solidFill>
                        </a:rPr>
                        <a:t>REWIND (dulaglutide)</a:t>
                      </a:r>
                      <a:endParaRPr lang="en-GB" sz="900" b="1" dirty="0">
                        <a:solidFill>
                          <a:srgbClr val="FF0000"/>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848/4949 (17%)</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970/4952 (20%)</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0·85 (0·77-0·93)</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0·0004</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9799805"/>
                  </a:ext>
                </a:extLst>
              </a:tr>
              <a:tr h="191160">
                <a:tc>
                  <a:txBody>
                    <a:bodyPr/>
                    <a:lstStyle/>
                    <a:p>
                      <a:pPr marL="0" algn="l" defTabSz="914400" rtl="0" eaLnBrk="1" latinLnBrk="0" hangingPunct="1"/>
                      <a:r>
                        <a:rPr lang="en-US" sz="900" kern="1200" dirty="0">
                          <a:solidFill>
                            <a:srgbClr val="001965"/>
                          </a:solidFill>
                          <a:latin typeface="+mn-lt"/>
                          <a:ea typeface="+mn-ea"/>
                          <a:cs typeface="+mn-cs"/>
                        </a:rPr>
                        <a:t>AMPLITUDE-O (investigational)</a:t>
                      </a:r>
                      <a:endParaRPr lang="en-GB" sz="900" kern="1200" dirty="0">
                        <a:solidFill>
                          <a:srgbClr val="001965"/>
                        </a:solidFill>
                        <a:latin typeface="+mn-lt"/>
                        <a:ea typeface="+mn-ea"/>
                        <a:cs typeface="+mn-cs"/>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353/2717 (13%)</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250/1359 (18%)</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0·68 (0·57-0·79)</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dirty="0">
                          <a:solidFill>
                            <a:srgbClr val="001965"/>
                          </a:solidFill>
                        </a:rPr>
                        <a:t>&lt;0·0001</a:t>
                      </a:r>
                      <a:endParaRPr lang="en-GB" sz="900"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6825333"/>
                  </a:ext>
                </a:extLst>
              </a:tr>
              <a:tr h="191160">
                <a:tc>
                  <a:txBody>
                    <a:bodyPr/>
                    <a:lstStyle/>
                    <a:p>
                      <a:r>
                        <a:rPr lang="en-US" sz="900" b="1" dirty="0">
                          <a:solidFill>
                            <a:srgbClr val="001965"/>
                          </a:solidFill>
                        </a:rPr>
                        <a:t>Subtotal (</a:t>
                      </a:r>
                      <a:r>
                        <a:rPr lang="en-US" sz="900" b="1" i="1" dirty="0">
                          <a:solidFill>
                            <a:srgbClr val="001965"/>
                          </a:solidFill>
                        </a:rPr>
                        <a:t>I</a:t>
                      </a:r>
                      <a:r>
                        <a:rPr lang="en-US" sz="900" b="1" dirty="0">
                          <a:solidFill>
                            <a:srgbClr val="001965"/>
                          </a:solidFill>
                        </a:rPr>
                        <a:t>²=47·5%, </a:t>
                      </a:r>
                      <a:r>
                        <a:rPr lang="en-US" sz="900" b="1" i="1" dirty="0">
                          <a:solidFill>
                            <a:srgbClr val="001965"/>
                          </a:solidFill>
                        </a:rPr>
                        <a:t>p</a:t>
                      </a:r>
                      <a:r>
                        <a:rPr lang="en-US" sz="900" b="1" dirty="0">
                          <a:solidFill>
                            <a:srgbClr val="001965"/>
                          </a:solidFill>
                        </a:rPr>
                        <a:t>=0·090)</a:t>
                      </a:r>
                      <a:endParaRPr lang="en-GB" sz="900" b="1" dirty="0">
                        <a:solidFill>
                          <a:srgbClr val="001965"/>
                        </a:solidFill>
                      </a:endParaRPr>
                    </a:p>
                  </a:txBody>
                  <a:tcPr marL="27000" marR="27000" marT="27000" marB="27000" anchor="ctr">
                    <a:lnL w="12700" cmpd="sng">
                      <a:noFill/>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b="1" dirty="0">
                          <a:solidFill>
                            <a:srgbClr val="001965"/>
                          </a:solidFill>
                        </a:rPr>
                        <a:t>0·79 (0·73-0·87)</a:t>
                      </a: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b="1" dirty="0">
                          <a:solidFill>
                            <a:srgbClr val="001965"/>
                          </a:solidFill>
                        </a:rPr>
                        <a:t>47 (37-77)</a:t>
                      </a: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900" b="1" dirty="0">
                          <a:solidFill>
                            <a:srgbClr val="001965"/>
                          </a:solidFill>
                        </a:rPr>
                        <a:t>&lt;0·0001</a:t>
                      </a:r>
                      <a:endParaRPr lang="en-GB" sz="900" b="1" dirty="0">
                        <a:solidFill>
                          <a:srgbClr val="001965"/>
                        </a:solidFill>
                      </a:endParaRPr>
                    </a:p>
                  </a:txBody>
                  <a:tcPr marL="27000" marR="2700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97520905"/>
                  </a:ext>
                </a:extLst>
              </a:tr>
            </a:tbl>
          </a:graphicData>
        </a:graphic>
      </p:graphicFrame>
      <p:grpSp>
        <p:nvGrpSpPr>
          <p:cNvPr id="24" name="Group 23">
            <a:extLst>
              <a:ext uri="{FF2B5EF4-FFF2-40B4-BE49-F238E27FC236}">
                <a16:creationId xmlns:a16="http://schemas.microsoft.com/office/drawing/2014/main" id="{BB90D1D9-4881-4859-A5CC-DD92C0440703}"/>
              </a:ext>
            </a:extLst>
          </p:cNvPr>
          <p:cNvGrpSpPr/>
          <p:nvPr/>
        </p:nvGrpSpPr>
        <p:grpSpPr>
          <a:xfrm>
            <a:off x="4242600" y="3630271"/>
            <a:ext cx="2004610" cy="171177"/>
            <a:chOff x="5613937" y="5329238"/>
            <a:chExt cx="2672813" cy="228236"/>
          </a:xfrm>
        </p:grpSpPr>
        <p:sp>
          <p:nvSpPr>
            <p:cNvPr id="5" name="Rectangle 4">
              <a:extLst>
                <a:ext uri="{FF2B5EF4-FFF2-40B4-BE49-F238E27FC236}">
                  <a16:creationId xmlns:a16="http://schemas.microsoft.com/office/drawing/2014/main" id="{8D0A4A86-DEFA-4300-AF2E-24C702DDFE92}"/>
                </a:ext>
              </a:extLst>
            </p:cNvPr>
            <p:cNvSpPr/>
            <p:nvPr/>
          </p:nvSpPr>
          <p:spPr>
            <a:xfrm>
              <a:off x="5613937" y="5418974"/>
              <a:ext cx="1504686" cy="138500"/>
            </a:xfrm>
            <a:prstGeom prst="rect">
              <a:avLst/>
            </a:prstGeom>
          </p:spPr>
          <p:txBody>
            <a:bodyPr wrap="none" lIns="0" tIns="0" rIns="0" bIns="0">
              <a:spAutoFit/>
            </a:bodyPr>
            <a:lstStyle/>
            <a:p>
              <a:pPr algn="r" defTabSz="685800">
                <a:defRPr/>
              </a:pPr>
              <a:r>
                <a:rPr lang="en-GB" sz="675" dirty="0">
                  <a:solidFill>
                    <a:srgbClr val="001965"/>
                  </a:solidFill>
                  <a:latin typeface="Apis For Office"/>
                </a:rPr>
                <a:t>Favours GLP-1 receptor agonists</a:t>
              </a:r>
            </a:p>
          </p:txBody>
        </p:sp>
        <p:sp>
          <p:nvSpPr>
            <p:cNvPr id="17" name="Rectangle 16">
              <a:extLst>
                <a:ext uri="{FF2B5EF4-FFF2-40B4-BE49-F238E27FC236}">
                  <a16:creationId xmlns:a16="http://schemas.microsoft.com/office/drawing/2014/main" id="{43038B6B-FF29-4D63-8834-ACCBF8190935}"/>
                </a:ext>
              </a:extLst>
            </p:cNvPr>
            <p:cNvSpPr/>
            <p:nvPr/>
          </p:nvSpPr>
          <p:spPr>
            <a:xfrm>
              <a:off x="7290867" y="5418974"/>
              <a:ext cx="758756" cy="138500"/>
            </a:xfrm>
            <a:prstGeom prst="rect">
              <a:avLst/>
            </a:prstGeom>
          </p:spPr>
          <p:txBody>
            <a:bodyPr wrap="none" lIns="0" tIns="0" rIns="0" bIns="0">
              <a:spAutoFit/>
            </a:bodyPr>
            <a:lstStyle/>
            <a:p>
              <a:pPr defTabSz="685800">
                <a:defRPr/>
              </a:pPr>
              <a:r>
                <a:rPr lang="en-GB" sz="675" dirty="0">
                  <a:solidFill>
                    <a:srgbClr val="001965"/>
                  </a:solidFill>
                  <a:latin typeface="Apis For Office"/>
                </a:rPr>
                <a:t>Favours placebo</a:t>
              </a:r>
            </a:p>
          </p:txBody>
        </p:sp>
        <p:cxnSp>
          <p:nvCxnSpPr>
            <p:cNvPr id="22" name="Straight Arrow Connector 21">
              <a:extLst>
                <a:ext uri="{FF2B5EF4-FFF2-40B4-BE49-F238E27FC236}">
                  <a16:creationId xmlns:a16="http://schemas.microsoft.com/office/drawing/2014/main" id="{0D564337-1D1B-4A97-BE88-23D2FCA4D876}"/>
                </a:ext>
              </a:extLst>
            </p:cNvPr>
            <p:cNvCxnSpPr/>
            <p:nvPr/>
          </p:nvCxnSpPr>
          <p:spPr>
            <a:xfrm>
              <a:off x="7290867" y="5329238"/>
              <a:ext cx="995883" cy="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4F3372-8BD1-4F84-8234-BB04EBEF91FF}"/>
                </a:ext>
              </a:extLst>
            </p:cNvPr>
            <p:cNvCxnSpPr>
              <a:cxnSpLocks/>
            </p:cNvCxnSpPr>
            <p:nvPr/>
          </p:nvCxnSpPr>
          <p:spPr>
            <a:xfrm flipH="1">
              <a:off x="6122740" y="5329238"/>
              <a:ext cx="995883" cy="0"/>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A69C40F-8480-4133-A992-424DD9C11965}"/>
              </a:ext>
            </a:extLst>
          </p:cNvPr>
          <p:cNvGrpSpPr/>
          <p:nvPr/>
        </p:nvGrpSpPr>
        <p:grpSpPr>
          <a:xfrm>
            <a:off x="4877432" y="2050610"/>
            <a:ext cx="896293" cy="1419822"/>
            <a:chOff x="6503242" y="3223034"/>
            <a:chExt cx="1195057" cy="1893096"/>
          </a:xfrm>
        </p:grpSpPr>
        <p:cxnSp>
          <p:nvCxnSpPr>
            <p:cNvPr id="9" name="Straight Connector 8">
              <a:extLst>
                <a:ext uri="{FF2B5EF4-FFF2-40B4-BE49-F238E27FC236}">
                  <a16:creationId xmlns:a16="http://schemas.microsoft.com/office/drawing/2014/main" id="{2A1A29F1-D3BA-4EF4-9AF7-B7787BDC3ABB}"/>
                </a:ext>
              </a:extLst>
            </p:cNvPr>
            <p:cNvCxnSpPr/>
            <p:nvPr/>
          </p:nvCxnSpPr>
          <p:spPr>
            <a:xfrm>
              <a:off x="6503242" y="5042356"/>
              <a:ext cx="11950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3ACBB8-9351-4B08-A78A-714B00AFD5AD}"/>
                </a:ext>
              </a:extLst>
            </p:cNvPr>
            <p:cNvCxnSpPr>
              <a:cxnSpLocks/>
            </p:cNvCxnSpPr>
            <p:nvPr/>
          </p:nvCxnSpPr>
          <p:spPr>
            <a:xfrm rot="5400000">
              <a:off x="6475882" y="5079243"/>
              <a:ext cx="737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F436DF-D06E-4294-A793-6786060A6AC8}"/>
                </a:ext>
              </a:extLst>
            </p:cNvPr>
            <p:cNvCxnSpPr>
              <a:cxnSpLocks/>
            </p:cNvCxnSpPr>
            <p:nvPr/>
          </p:nvCxnSpPr>
          <p:spPr>
            <a:xfrm rot="5400000">
              <a:off x="7211688" y="5079244"/>
              <a:ext cx="737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C4A6DC-343E-47DC-8DF0-938B17C88155}"/>
                </a:ext>
              </a:extLst>
            </p:cNvPr>
            <p:cNvCxnSpPr>
              <a:cxnSpLocks/>
            </p:cNvCxnSpPr>
            <p:nvPr/>
          </p:nvCxnSpPr>
          <p:spPr>
            <a:xfrm rot="5400000">
              <a:off x="7652219" y="5079245"/>
              <a:ext cx="737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4CE3FA-ED03-4DD9-88E0-673C4B8D428B}"/>
                </a:ext>
              </a:extLst>
            </p:cNvPr>
            <p:cNvCxnSpPr>
              <a:cxnSpLocks/>
            </p:cNvCxnSpPr>
            <p:nvPr/>
          </p:nvCxnSpPr>
          <p:spPr>
            <a:xfrm>
              <a:off x="7248574" y="3223034"/>
              <a:ext cx="0" cy="18121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AB2E0618-6D38-452C-A79D-F95829A6841D}"/>
              </a:ext>
            </a:extLst>
          </p:cNvPr>
          <p:cNvSpPr/>
          <p:nvPr/>
        </p:nvSpPr>
        <p:spPr>
          <a:xfrm>
            <a:off x="4830074" y="3479159"/>
            <a:ext cx="109004" cy="103875"/>
          </a:xfrm>
          <a:prstGeom prst="rect">
            <a:avLst/>
          </a:prstGeom>
        </p:spPr>
        <p:txBody>
          <a:bodyPr wrap="none" lIns="0" tIns="0" rIns="0" bIns="0">
            <a:spAutoFit/>
          </a:bodyPr>
          <a:lstStyle/>
          <a:p>
            <a:pPr algn="ctr" defTabSz="685800">
              <a:defRPr/>
            </a:pPr>
            <a:r>
              <a:rPr lang="en-GB" sz="675" dirty="0">
                <a:solidFill>
                  <a:srgbClr val="001965"/>
                </a:solidFill>
                <a:latin typeface="Apis For Office"/>
              </a:rPr>
              <a:t>0.5</a:t>
            </a:r>
          </a:p>
        </p:txBody>
      </p:sp>
      <p:sp>
        <p:nvSpPr>
          <p:cNvPr id="19" name="Rectangle 18">
            <a:extLst>
              <a:ext uri="{FF2B5EF4-FFF2-40B4-BE49-F238E27FC236}">
                <a16:creationId xmlns:a16="http://schemas.microsoft.com/office/drawing/2014/main" id="{6C30E96E-8A2A-4233-B724-54ECF4AE2E28}"/>
              </a:ext>
            </a:extLst>
          </p:cNvPr>
          <p:cNvSpPr/>
          <p:nvPr/>
        </p:nvSpPr>
        <p:spPr>
          <a:xfrm>
            <a:off x="5379316" y="3479159"/>
            <a:ext cx="114228" cy="103875"/>
          </a:xfrm>
          <a:prstGeom prst="rect">
            <a:avLst/>
          </a:prstGeom>
        </p:spPr>
        <p:txBody>
          <a:bodyPr wrap="square" lIns="0" tIns="0" rIns="0" bIns="0">
            <a:spAutoFit/>
          </a:bodyPr>
          <a:lstStyle/>
          <a:p>
            <a:pPr algn="ctr" defTabSz="685800">
              <a:defRPr/>
            </a:pPr>
            <a:r>
              <a:rPr lang="en-GB" sz="675" dirty="0">
                <a:solidFill>
                  <a:srgbClr val="001965"/>
                </a:solidFill>
                <a:latin typeface="Apis For Office"/>
              </a:rPr>
              <a:t>1</a:t>
            </a:r>
          </a:p>
        </p:txBody>
      </p:sp>
      <p:sp>
        <p:nvSpPr>
          <p:cNvPr id="20" name="Rectangle 19">
            <a:extLst>
              <a:ext uri="{FF2B5EF4-FFF2-40B4-BE49-F238E27FC236}">
                <a16:creationId xmlns:a16="http://schemas.microsoft.com/office/drawing/2014/main" id="{08AD8713-C395-4B40-993C-85FFA88DA4E4}"/>
              </a:ext>
            </a:extLst>
          </p:cNvPr>
          <p:cNvSpPr/>
          <p:nvPr/>
        </p:nvSpPr>
        <p:spPr>
          <a:xfrm>
            <a:off x="5679355" y="3479159"/>
            <a:ext cx="185663" cy="103875"/>
          </a:xfrm>
          <a:prstGeom prst="rect">
            <a:avLst/>
          </a:prstGeom>
        </p:spPr>
        <p:txBody>
          <a:bodyPr wrap="square" lIns="0" tIns="0" rIns="0" bIns="0">
            <a:spAutoFit/>
          </a:bodyPr>
          <a:lstStyle/>
          <a:p>
            <a:pPr algn="ctr" defTabSz="685800">
              <a:defRPr/>
            </a:pPr>
            <a:r>
              <a:rPr lang="en-GB" sz="675" dirty="0">
                <a:solidFill>
                  <a:srgbClr val="001965"/>
                </a:solidFill>
                <a:latin typeface="Apis For Office"/>
              </a:rPr>
              <a:t>1.5</a:t>
            </a:r>
          </a:p>
        </p:txBody>
      </p:sp>
      <p:grpSp>
        <p:nvGrpSpPr>
          <p:cNvPr id="32" name="Group 31">
            <a:extLst>
              <a:ext uri="{FF2B5EF4-FFF2-40B4-BE49-F238E27FC236}">
                <a16:creationId xmlns:a16="http://schemas.microsoft.com/office/drawing/2014/main" id="{33D7857D-1628-4F47-968B-77792E007DF2}"/>
              </a:ext>
            </a:extLst>
          </p:cNvPr>
          <p:cNvGrpSpPr/>
          <p:nvPr/>
        </p:nvGrpSpPr>
        <p:grpSpPr>
          <a:xfrm>
            <a:off x="5252442" y="2114907"/>
            <a:ext cx="212527" cy="72629"/>
            <a:chOff x="7123906" y="2899569"/>
            <a:chExt cx="283369" cy="96838"/>
          </a:xfrm>
        </p:grpSpPr>
        <p:cxnSp>
          <p:nvCxnSpPr>
            <p:cNvPr id="29" name="Straight Connector 28">
              <a:extLst>
                <a:ext uri="{FF2B5EF4-FFF2-40B4-BE49-F238E27FC236}">
                  <a16:creationId xmlns:a16="http://schemas.microsoft.com/office/drawing/2014/main" id="{5382E68E-0B19-414A-B206-EF1EE5D5F549}"/>
                </a:ext>
              </a:extLst>
            </p:cNvPr>
            <p:cNvCxnSpPr>
              <a:cxnSpLocks/>
            </p:cNvCxnSpPr>
            <p:nvPr/>
          </p:nvCxnSpPr>
          <p:spPr>
            <a:xfrm>
              <a:off x="7123906" y="2947988"/>
              <a:ext cx="2833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F553F26-B62E-41BA-9770-3A0CB0EF764D}"/>
                </a:ext>
              </a:extLst>
            </p:cNvPr>
            <p:cNvSpPr/>
            <p:nvPr/>
          </p:nvSpPr>
          <p:spPr>
            <a:xfrm>
              <a:off x="7223919"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33" name="Group 32">
            <a:extLst>
              <a:ext uri="{FF2B5EF4-FFF2-40B4-BE49-F238E27FC236}">
                <a16:creationId xmlns:a16="http://schemas.microsoft.com/office/drawing/2014/main" id="{B4715252-56A7-4A6E-B29B-A6543813C209}"/>
              </a:ext>
            </a:extLst>
          </p:cNvPr>
          <p:cNvGrpSpPr/>
          <p:nvPr/>
        </p:nvGrpSpPr>
        <p:grpSpPr>
          <a:xfrm>
            <a:off x="5248871" y="2310850"/>
            <a:ext cx="158948" cy="72629"/>
            <a:chOff x="7179470" y="2899569"/>
            <a:chExt cx="211931" cy="96838"/>
          </a:xfrm>
        </p:grpSpPr>
        <p:cxnSp>
          <p:nvCxnSpPr>
            <p:cNvPr id="34" name="Straight Connector 33">
              <a:extLst>
                <a:ext uri="{FF2B5EF4-FFF2-40B4-BE49-F238E27FC236}">
                  <a16:creationId xmlns:a16="http://schemas.microsoft.com/office/drawing/2014/main" id="{CFB5439F-D7E1-4753-803E-9EC6BF22C074}"/>
                </a:ext>
              </a:extLst>
            </p:cNvPr>
            <p:cNvCxnSpPr>
              <a:cxnSpLocks/>
            </p:cNvCxnSpPr>
            <p:nvPr/>
          </p:nvCxnSpPr>
          <p:spPr>
            <a:xfrm>
              <a:off x="7179470" y="2947988"/>
              <a:ext cx="2119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878937F-A217-45A8-B987-42403F841F5B}"/>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38" name="Group 37">
            <a:extLst>
              <a:ext uri="{FF2B5EF4-FFF2-40B4-BE49-F238E27FC236}">
                <a16:creationId xmlns:a16="http://schemas.microsoft.com/office/drawing/2014/main" id="{3AA18DDD-410F-41D4-A3A6-5833CD0FD9D2}"/>
              </a:ext>
            </a:extLst>
          </p:cNvPr>
          <p:cNvGrpSpPr/>
          <p:nvPr/>
        </p:nvGrpSpPr>
        <p:grpSpPr>
          <a:xfrm>
            <a:off x="5064919" y="2499649"/>
            <a:ext cx="321469" cy="72629"/>
            <a:chOff x="6903244" y="2899569"/>
            <a:chExt cx="428625" cy="96838"/>
          </a:xfrm>
        </p:grpSpPr>
        <p:cxnSp>
          <p:nvCxnSpPr>
            <p:cNvPr id="39" name="Straight Connector 38">
              <a:extLst>
                <a:ext uri="{FF2B5EF4-FFF2-40B4-BE49-F238E27FC236}">
                  <a16:creationId xmlns:a16="http://schemas.microsoft.com/office/drawing/2014/main" id="{99078FC5-0383-473C-A32E-6B2A10EB1C22}"/>
                </a:ext>
              </a:extLst>
            </p:cNvPr>
            <p:cNvCxnSpPr>
              <a:cxnSpLocks/>
            </p:cNvCxnSpPr>
            <p:nvPr/>
          </p:nvCxnSpPr>
          <p:spPr>
            <a:xfrm>
              <a:off x="6903244" y="2947988"/>
              <a:ext cx="4286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51A7AE0-9CEA-4CBB-AD6E-11D886896E89}"/>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42" name="Group 41">
            <a:extLst>
              <a:ext uri="{FF2B5EF4-FFF2-40B4-BE49-F238E27FC236}">
                <a16:creationId xmlns:a16="http://schemas.microsoft.com/office/drawing/2014/main" id="{7456CA8B-5008-4D62-A175-245C09954A39}"/>
              </a:ext>
            </a:extLst>
          </p:cNvPr>
          <p:cNvGrpSpPr/>
          <p:nvPr/>
        </p:nvGrpSpPr>
        <p:grpSpPr>
          <a:xfrm>
            <a:off x="5311379" y="2688448"/>
            <a:ext cx="148232" cy="72629"/>
            <a:chOff x="7172326" y="2899569"/>
            <a:chExt cx="197643" cy="96838"/>
          </a:xfrm>
        </p:grpSpPr>
        <p:cxnSp>
          <p:nvCxnSpPr>
            <p:cNvPr id="43" name="Straight Connector 42">
              <a:extLst>
                <a:ext uri="{FF2B5EF4-FFF2-40B4-BE49-F238E27FC236}">
                  <a16:creationId xmlns:a16="http://schemas.microsoft.com/office/drawing/2014/main" id="{EB13805F-07EF-407D-9DF0-9C2AF8596C4E}"/>
                </a:ext>
              </a:extLst>
            </p:cNvPr>
            <p:cNvCxnSpPr>
              <a:cxnSpLocks/>
            </p:cNvCxnSpPr>
            <p:nvPr/>
          </p:nvCxnSpPr>
          <p:spPr>
            <a:xfrm>
              <a:off x="7172326" y="2947988"/>
              <a:ext cx="1976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736D6FA-972E-4EBB-9D5C-BB7B12823056}"/>
                </a:ext>
              </a:extLst>
            </p:cNvPr>
            <p:cNvSpPr/>
            <p:nvPr/>
          </p:nvSpPr>
          <p:spPr>
            <a:xfrm>
              <a:off x="7231062"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47" name="Group 46">
            <a:extLst>
              <a:ext uri="{FF2B5EF4-FFF2-40B4-BE49-F238E27FC236}">
                <a16:creationId xmlns:a16="http://schemas.microsoft.com/office/drawing/2014/main" id="{C60D5DB0-5AAC-40D3-BC06-85AA89B29235}"/>
              </a:ext>
            </a:extLst>
          </p:cNvPr>
          <p:cNvGrpSpPr/>
          <p:nvPr/>
        </p:nvGrpSpPr>
        <p:grpSpPr>
          <a:xfrm>
            <a:off x="5311379" y="2888677"/>
            <a:ext cx="107156" cy="72629"/>
            <a:chOff x="7050882" y="2899569"/>
            <a:chExt cx="142875" cy="96838"/>
          </a:xfrm>
        </p:grpSpPr>
        <p:cxnSp>
          <p:nvCxnSpPr>
            <p:cNvPr id="48" name="Straight Connector 47">
              <a:extLst>
                <a:ext uri="{FF2B5EF4-FFF2-40B4-BE49-F238E27FC236}">
                  <a16:creationId xmlns:a16="http://schemas.microsoft.com/office/drawing/2014/main" id="{CEAB961D-4127-4F02-BE13-EE8BDC698680}"/>
                </a:ext>
              </a:extLst>
            </p:cNvPr>
            <p:cNvCxnSpPr>
              <a:cxnSpLocks/>
            </p:cNvCxnSpPr>
            <p:nvPr/>
          </p:nvCxnSpPr>
          <p:spPr>
            <a:xfrm>
              <a:off x="7050882" y="2947988"/>
              <a:ext cx="1428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ED1A267-4D08-41FF-B5A4-FE0697EEF275}"/>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52" name="Group 51">
            <a:extLst>
              <a:ext uri="{FF2B5EF4-FFF2-40B4-BE49-F238E27FC236}">
                <a16:creationId xmlns:a16="http://schemas.microsoft.com/office/drawing/2014/main" id="{FBC35FA2-059F-4A1B-BF07-F8B5A6D0975A}"/>
              </a:ext>
            </a:extLst>
          </p:cNvPr>
          <p:cNvGrpSpPr/>
          <p:nvPr/>
        </p:nvGrpSpPr>
        <p:grpSpPr>
          <a:xfrm>
            <a:off x="5177433" y="3077476"/>
            <a:ext cx="157163" cy="72629"/>
            <a:chOff x="7019925" y="2899569"/>
            <a:chExt cx="209550" cy="96838"/>
          </a:xfrm>
        </p:grpSpPr>
        <p:cxnSp>
          <p:nvCxnSpPr>
            <p:cNvPr id="53" name="Straight Connector 52">
              <a:extLst>
                <a:ext uri="{FF2B5EF4-FFF2-40B4-BE49-F238E27FC236}">
                  <a16:creationId xmlns:a16="http://schemas.microsoft.com/office/drawing/2014/main" id="{8A403032-B04A-471E-A73B-34EC036C870D}"/>
                </a:ext>
              </a:extLst>
            </p:cNvPr>
            <p:cNvCxnSpPr>
              <a:cxnSpLocks/>
            </p:cNvCxnSpPr>
            <p:nvPr/>
          </p:nvCxnSpPr>
          <p:spPr>
            <a:xfrm>
              <a:off x="7019925" y="2947988"/>
              <a:ext cx="209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714C201-8EA0-43CF-8264-981A94B2CD9C}"/>
                </a:ext>
              </a:extLst>
            </p:cNvPr>
            <p:cNvSpPr/>
            <p:nvPr/>
          </p:nvSpPr>
          <p:spPr>
            <a:xfrm>
              <a:off x="7076280" y="2899569"/>
              <a:ext cx="96838" cy="968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GB" sz="1500" dirty="0">
                <a:solidFill>
                  <a:srgbClr val="FFFFFF"/>
                </a:solidFill>
                <a:latin typeface="Apis For Office"/>
              </a:endParaRPr>
            </a:p>
          </p:txBody>
        </p:sp>
      </p:grpSp>
      <p:grpSp>
        <p:nvGrpSpPr>
          <p:cNvPr id="70" name="Group 4">
            <a:extLst>
              <a:ext uri="{FF2B5EF4-FFF2-40B4-BE49-F238E27FC236}">
                <a16:creationId xmlns:a16="http://schemas.microsoft.com/office/drawing/2014/main" id="{FFFBDA0D-A048-4180-BC47-53E4A6FABDCF}"/>
              </a:ext>
            </a:extLst>
          </p:cNvPr>
          <p:cNvGrpSpPr>
            <a:grpSpLocks noChangeAspect="1"/>
          </p:cNvGrpSpPr>
          <p:nvPr/>
        </p:nvGrpSpPr>
        <p:grpSpPr bwMode="auto">
          <a:xfrm>
            <a:off x="5275657" y="3260560"/>
            <a:ext cx="117875" cy="76709"/>
            <a:chOff x="3802" y="2122"/>
            <a:chExt cx="76" cy="76"/>
          </a:xfrm>
          <a:solidFill>
            <a:schemeClr val="bg1"/>
          </a:solidFill>
        </p:grpSpPr>
        <p:sp>
          <p:nvSpPr>
            <p:cNvPr id="72" name="Freeform 5">
              <a:extLst>
                <a:ext uri="{FF2B5EF4-FFF2-40B4-BE49-F238E27FC236}">
                  <a16:creationId xmlns:a16="http://schemas.microsoft.com/office/drawing/2014/main" id="{B54AD84D-4723-44C0-BA7E-2E8FA66D708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000000"/>
                </a:solidFill>
                <a:latin typeface="Apis For Office"/>
              </a:endParaRPr>
            </a:p>
          </p:txBody>
        </p:sp>
        <p:sp>
          <p:nvSpPr>
            <p:cNvPr id="73" name="Freeform 6">
              <a:extLst>
                <a:ext uri="{FF2B5EF4-FFF2-40B4-BE49-F238E27FC236}">
                  <a16:creationId xmlns:a16="http://schemas.microsoft.com/office/drawing/2014/main" id="{DD1ED252-0CCE-46BB-A095-7FC7C0E70493}"/>
                </a:ext>
              </a:extLst>
            </p:cNvPr>
            <p:cNvSpPr>
              <a:spLocks/>
            </p:cNvSpPr>
            <p:nvPr/>
          </p:nvSpPr>
          <p:spPr bwMode="auto">
            <a:xfrm>
              <a:off x="3802" y="2122"/>
              <a:ext cx="76" cy="76"/>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lnTo>
                    <a:pt x="76" y="38"/>
                  </a:lnTo>
                  <a:lnTo>
                    <a:pt x="38" y="76"/>
                  </a:lnTo>
                  <a:lnTo>
                    <a:pt x="0" y="38"/>
                  </a:lnTo>
                  <a:lnTo>
                    <a:pt x="38" y="0"/>
                  </a:lnTo>
                  <a:close/>
                </a:path>
              </a:pathLst>
            </a:custGeom>
            <a:grpFill/>
            <a:ln w="12700" cap="flat">
              <a:solidFill>
                <a:srgbClr val="001965"/>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GB" sz="1350" dirty="0">
                <a:solidFill>
                  <a:srgbClr val="000000"/>
                </a:solidFill>
                <a:latin typeface="Apis For Office"/>
              </a:endParaRPr>
            </a:p>
          </p:txBody>
        </p:sp>
      </p:grpSp>
      <p:sp>
        <p:nvSpPr>
          <p:cNvPr id="41" name="TextBox 40">
            <a:extLst>
              <a:ext uri="{FF2B5EF4-FFF2-40B4-BE49-F238E27FC236}">
                <a16:creationId xmlns:a16="http://schemas.microsoft.com/office/drawing/2014/main" id="{28BDB646-57AF-40F0-93C5-EDA2D29C663A}"/>
              </a:ext>
            </a:extLst>
          </p:cNvPr>
          <p:cNvSpPr txBox="1"/>
          <p:nvPr/>
        </p:nvSpPr>
        <p:spPr>
          <a:xfrm>
            <a:off x="3111427" y="4539357"/>
            <a:ext cx="5507182" cy="230832"/>
          </a:xfrm>
          <a:prstGeom prst="rect">
            <a:avLst/>
          </a:prstGeom>
          <a:noFill/>
        </p:spPr>
        <p:txBody>
          <a:bodyPr wrap="square">
            <a:spAutoFit/>
          </a:bodyPr>
          <a:lstStyle/>
          <a:p>
            <a:r>
              <a:rPr lang="en-US" sz="900" i="0" dirty="0">
                <a:solidFill>
                  <a:schemeClr val="bg1"/>
                </a:solidFill>
                <a:latin typeface="Calibri" panose="020F0502020204030204" pitchFamily="34" charset="0"/>
                <a:cs typeface="Calibri" panose="020F0502020204030204" pitchFamily="34" charset="0"/>
              </a:rPr>
              <a:t>Sattar N, et al. </a:t>
            </a:r>
            <a:r>
              <a:rPr lang="en-US" sz="900" i="1" dirty="0">
                <a:solidFill>
                  <a:schemeClr val="bg1"/>
                </a:solidFill>
                <a:latin typeface="Calibri" panose="020F0502020204030204" pitchFamily="34" charset="0"/>
                <a:cs typeface="Calibri" panose="020F0502020204030204" pitchFamily="34" charset="0"/>
              </a:rPr>
              <a:t>Lancet Diabetes Endocrinol</a:t>
            </a:r>
            <a:r>
              <a:rPr lang="en-US" sz="900" i="0" dirty="0">
                <a:solidFill>
                  <a:schemeClr val="bg1"/>
                </a:solidFill>
                <a:latin typeface="Calibri" panose="020F0502020204030204" pitchFamily="34" charset="0"/>
                <a:cs typeface="Calibri" panose="020F0502020204030204" pitchFamily="34" charset="0"/>
              </a:rPr>
              <a:t>. 2021;9:653-662. </a:t>
            </a:r>
          </a:p>
        </p:txBody>
      </p:sp>
      <p:sp>
        <p:nvSpPr>
          <p:cNvPr id="6" name="Rectangle 5">
            <a:extLst>
              <a:ext uri="{FF2B5EF4-FFF2-40B4-BE49-F238E27FC236}">
                <a16:creationId xmlns:a16="http://schemas.microsoft.com/office/drawing/2014/main" id="{1DE658CD-127B-CE87-BDE0-FA4D9D5CC6B8}"/>
              </a:ext>
            </a:extLst>
          </p:cNvPr>
          <p:cNvSpPr/>
          <p:nvPr/>
        </p:nvSpPr>
        <p:spPr>
          <a:xfrm>
            <a:off x="5128168" y="2222384"/>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F0CFFAB-0315-758E-E57E-DDC12AACE1EE}"/>
              </a:ext>
            </a:extLst>
          </p:cNvPr>
          <p:cNvSpPr/>
          <p:nvPr/>
        </p:nvSpPr>
        <p:spPr>
          <a:xfrm>
            <a:off x="5023542" y="2433005"/>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C6C06C2-3BBA-4562-98B9-852C2D8FCAAC}"/>
              </a:ext>
            </a:extLst>
          </p:cNvPr>
          <p:cNvSpPr/>
          <p:nvPr/>
        </p:nvSpPr>
        <p:spPr>
          <a:xfrm>
            <a:off x="5168855" y="2812407"/>
            <a:ext cx="404517" cy="1974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6538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25678-3ED6-B5CB-AFD8-46AC788C29C6}"/>
              </a:ext>
            </a:extLst>
          </p:cNvPr>
          <p:cNvSpPr txBox="1"/>
          <p:nvPr/>
        </p:nvSpPr>
        <p:spPr>
          <a:xfrm>
            <a:off x="3082834" y="4477241"/>
            <a:ext cx="5976257" cy="230832"/>
          </a:xfrm>
          <a:prstGeom prst="rect">
            <a:avLst/>
          </a:prstGeom>
          <a:noFill/>
        </p:spPr>
        <p:txBody>
          <a:bodyPr wrap="square" rtlCol="0">
            <a:spAutoFit/>
          </a:bodyPr>
          <a:lstStyle/>
          <a:p>
            <a:r>
              <a:rPr lang="pt-BR" sz="900" dirty="0">
                <a:solidFill>
                  <a:schemeClr val="bg1"/>
                </a:solidFill>
              </a:rPr>
              <a:t>Rossing P, et al. </a:t>
            </a:r>
            <a:r>
              <a:rPr lang="pt-BR" sz="900" i="1" dirty="0">
                <a:solidFill>
                  <a:schemeClr val="bg1"/>
                </a:solidFill>
              </a:rPr>
              <a:t>Nephrol Dial Transplant</a:t>
            </a:r>
            <a:r>
              <a:rPr lang="pt-BR" sz="900" dirty="0">
                <a:solidFill>
                  <a:schemeClr val="bg1"/>
                </a:solidFill>
              </a:rPr>
              <a:t>. 2023;38(9):2041-2051.</a:t>
            </a:r>
            <a:endParaRPr lang="en-US" sz="900" dirty="0">
              <a:solidFill>
                <a:schemeClr val="bg1"/>
              </a:solidFill>
            </a:endParaRPr>
          </a:p>
        </p:txBody>
      </p:sp>
      <p:pic>
        <p:nvPicPr>
          <p:cNvPr id="2050" name="Picture 2">
            <a:extLst>
              <a:ext uri="{FF2B5EF4-FFF2-40B4-BE49-F238E27FC236}">
                <a16:creationId xmlns:a16="http://schemas.microsoft.com/office/drawing/2014/main" id="{887F71F4-D19C-706A-0206-65185FA68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384" y="0"/>
            <a:ext cx="5677231" cy="448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305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527050" y="1676400"/>
            <a:ext cx="8089900" cy="1790700"/>
          </a:xfrm>
        </p:spPr>
        <p:txBody>
          <a:bodyPr>
            <a:normAutofit fontScale="90000"/>
          </a:bodyPr>
          <a:lstStyle/>
          <a:p>
            <a:r>
              <a:rPr lang="en-US" sz="4800" dirty="0">
                <a:solidFill>
                  <a:schemeClr val="bg2">
                    <a:lumMod val="25000"/>
                  </a:schemeClr>
                </a:solidFill>
              </a:rPr>
              <a:t>What education should be provided to address patient concerns related to GLP-1 RA therapy? </a:t>
            </a:r>
          </a:p>
        </p:txBody>
      </p:sp>
    </p:spTree>
    <p:extLst>
      <p:ext uri="{BB962C8B-B14F-4D97-AF65-F5344CB8AC3E}">
        <p14:creationId xmlns:p14="http://schemas.microsoft.com/office/powerpoint/2010/main" val="2845883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a:bodyPr>
          <a:lstStyle/>
          <a:p>
            <a:r>
              <a:rPr lang="en-US" dirty="0"/>
              <a:t>GLP-1 RAs: Contraindications &amp; Warnings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lstStyle/>
          <a:p>
            <a:r>
              <a:rPr lang="en-US" dirty="0"/>
              <a:t>History of serious hypersensitivity reaction to drug</a:t>
            </a:r>
          </a:p>
          <a:p>
            <a:r>
              <a:rPr lang="en-US" dirty="0"/>
              <a:t>History of pancreatitis</a:t>
            </a:r>
          </a:p>
          <a:p>
            <a:r>
              <a:rPr lang="en-US" dirty="0"/>
              <a:t>Pregnancy or breast feeding</a:t>
            </a:r>
          </a:p>
          <a:p>
            <a:r>
              <a:rPr lang="en-US" dirty="0"/>
              <a:t>Personal or family history of medullary thyroid cancer</a:t>
            </a:r>
          </a:p>
          <a:p>
            <a:r>
              <a:rPr lang="en-US" dirty="0"/>
              <a:t>Personal or family history of multiple endocrine neoplasia, type 2 (MEN2)</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92061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a:bodyPr>
          <a:lstStyle/>
          <a:p>
            <a:r>
              <a:rPr lang="en-US" dirty="0"/>
              <a:t>Considerations for Patient Concerns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normAutofit/>
          </a:bodyPr>
          <a:lstStyle/>
          <a:p>
            <a:r>
              <a:rPr lang="en-US" sz="2400" dirty="0"/>
              <a:t>Diabetic retinopathy complications have been reported which may be due to rapid improvement in blood glucose control</a:t>
            </a:r>
          </a:p>
          <a:p>
            <a:pPr lvl="1"/>
            <a:r>
              <a:rPr lang="en-US" sz="2000" dirty="0"/>
              <a:t>Advise patients to undergo appropriate, guideline-recommended eye exams before starting therapy if not done within the last 12 months</a:t>
            </a:r>
          </a:p>
          <a:p>
            <a:endParaRPr lang="en-US" sz="2400" dirty="0"/>
          </a:p>
          <a:p>
            <a:r>
              <a:rPr lang="en-US" sz="2400" dirty="0"/>
              <a:t>Inform patients regarding prescription assistance programs</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1872568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Considerations for Drug Initiation &amp; Monitoring</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normAutofit/>
          </a:bodyPr>
          <a:lstStyle/>
          <a:p>
            <a:r>
              <a:rPr lang="en-US" sz="2400" dirty="0"/>
              <a:t>Stop DPP-IV inhibitor before initiation</a:t>
            </a:r>
          </a:p>
          <a:p>
            <a:pPr marL="0" indent="0">
              <a:buNone/>
            </a:pPr>
            <a:endParaRPr lang="en-US" sz="2400" dirty="0"/>
          </a:p>
          <a:p>
            <a:r>
              <a:rPr lang="en-US" sz="2400" dirty="0"/>
              <a:t>Hypoglycemia risk increased with insulin and sulfonylureas</a:t>
            </a:r>
          </a:p>
          <a:p>
            <a:pPr marL="0" indent="0">
              <a:buNone/>
            </a:pPr>
            <a:endParaRPr lang="en-US" sz="2400" dirty="0"/>
          </a:p>
          <a:p>
            <a:r>
              <a:rPr lang="en-US" sz="2400" dirty="0"/>
              <a:t>If patient has history of frequent hypoglycemic events, stop sulfonylurea and reduce insulin dose by ~20% when starting therapy</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994340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527050" y="1289050"/>
            <a:ext cx="8089900" cy="1790700"/>
          </a:xfrm>
        </p:spPr>
        <p:txBody>
          <a:bodyPr>
            <a:normAutofit/>
          </a:bodyPr>
          <a:lstStyle/>
          <a:p>
            <a:r>
              <a:rPr lang="en-US" sz="4300" dirty="0">
                <a:solidFill>
                  <a:schemeClr val="bg2">
                    <a:lumMod val="25000"/>
                  </a:schemeClr>
                </a:solidFill>
              </a:rPr>
              <a:t>What are common side effects? </a:t>
            </a:r>
          </a:p>
        </p:txBody>
      </p:sp>
    </p:spTree>
    <p:extLst>
      <p:ext uri="{BB962C8B-B14F-4D97-AF65-F5344CB8AC3E}">
        <p14:creationId xmlns:p14="http://schemas.microsoft.com/office/powerpoint/2010/main" val="3603056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lstStyle/>
          <a:p>
            <a:r>
              <a:rPr lang="en-US" dirty="0"/>
              <a:t>Adverse Effects to Monitor</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137466"/>
          </a:xfrm>
        </p:spPr>
        <p:txBody>
          <a:bodyPr>
            <a:normAutofit/>
          </a:bodyPr>
          <a:lstStyle/>
          <a:p>
            <a:r>
              <a:rPr lang="en-US" sz="2400" dirty="0"/>
              <a:t>Gastrointestinal: </a:t>
            </a:r>
          </a:p>
          <a:p>
            <a:pPr lvl="1"/>
            <a:r>
              <a:rPr lang="en-US" sz="2000" dirty="0"/>
              <a:t>Nausea/vomiting</a:t>
            </a:r>
          </a:p>
          <a:p>
            <a:pPr lvl="1"/>
            <a:r>
              <a:rPr lang="en-US" sz="2000" dirty="0"/>
              <a:t>Diarrhea</a:t>
            </a:r>
          </a:p>
          <a:p>
            <a:pPr marL="342900" lvl="1" indent="0">
              <a:buNone/>
            </a:pPr>
            <a:endParaRPr lang="en-US" sz="2400" dirty="0"/>
          </a:p>
          <a:p>
            <a:r>
              <a:rPr lang="en-US" sz="2400" dirty="0"/>
              <a:t>Non-gastrointestinal:</a:t>
            </a:r>
          </a:p>
          <a:p>
            <a:pPr lvl="1"/>
            <a:r>
              <a:rPr lang="en-US" sz="2000" dirty="0"/>
              <a:t>Hypoglycemia when given with insulin or sulfonylureas</a:t>
            </a:r>
          </a:p>
          <a:p>
            <a:pPr lvl="1"/>
            <a:r>
              <a:rPr lang="en-US" sz="2000" dirty="0"/>
              <a:t>Injection site reactions</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411011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527050" y="1676400"/>
            <a:ext cx="8089900" cy="1790700"/>
          </a:xfrm>
        </p:spPr>
        <p:txBody>
          <a:bodyPr>
            <a:normAutofit fontScale="90000"/>
          </a:bodyPr>
          <a:lstStyle/>
          <a:p>
            <a:r>
              <a:rPr lang="en-US" sz="4800" dirty="0">
                <a:solidFill>
                  <a:schemeClr val="bg2">
                    <a:lumMod val="25000"/>
                  </a:schemeClr>
                </a:solidFill>
              </a:rPr>
              <a:t>What education should be provided so that patients optimize treatment with GLP-1 RA therapy? </a:t>
            </a:r>
          </a:p>
        </p:txBody>
      </p:sp>
    </p:spTree>
    <p:extLst>
      <p:ext uri="{BB962C8B-B14F-4D97-AF65-F5344CB8AC3E}">
        <p14:creationId xmlns:p14="http://schemas.microsoft.com/office/powerpoint/2010/main" val="126065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ullseye 1">
            <a:extLst>
              <a:ext uri="{FF2B5EF4-FFF2-40B4-BE49-F238E27FC236}">
                <a16:creationId xmlns:a16="http://schemas.microsoft.com/office/drawing/2014/main" id="{9D1AC97A-B6EE-7F28-BA2E-06D65E217745}"/>
              </a:ext>
            </a:extLst>
          </p:cNvPr>
          <p:cNvSpPr/>
          <p:nvPr/>
        </p:nvSpPr>
        <p:spPr>
          <a:xfrm>
            <a:off x="211103" y="1470109"/>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18" name="Bullseye 1">
            <a:extLst>
              <a:ext uri="{FF2B5EF4-FFF2-40B4-BE49-F238E27FC236}">
                <a16:creationId xmlns:a16="http://schemas.microsoft.com/office/drawing/2014/main" id="{3409CBD6-EFCD-5514-B1C4-049681E57CBC}"/>
              </a:ext>
            </a:extLst>
          </p:cNvPr>
          <p:cNvSpPr/>
          <p:nvPr/>
        </p:nvSpPr>
        <p:spPr>
          <a:xfrm>
            <a:off x="211103" y="3021196"/>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5" name="Title">
            <a:extLst>
              <a:ext uri="{FF2B5EF4-FFF2-40B4-BE49-F238E27FC236}">
                <a16:creationId xmlns:a16="http://schemas.microsoft.com/office/drawing/2014/main" id="{75B2E286-13EB-49BE-B070-538917A08470}"/>
              </a:ext>
            </a:extLst>
          </p:cNvPr>
          <p:cNvSpPr>
            <a:spLocks noGrp="1"/>
          </p:cNvSpPr>
          <p:nvPr>
            <p:ph type="title"/>
          </p:nvPr>
        </p:nvSpPr>
        <p:spPr>
          <a:xfrm>
            <a:off x="628650" y="74383"/>
            <a:ext cx="7886700" cy="651535"/>
          </a:xfrm>
        </p:spPr>
        <p:txBody>
          <a:bodyPr/>
          <a:lstStyle/>
          <a:p>
            <a:r>
              <a:rPr lang="en-US" dirty="0"/>
              <a:t>Learning Objectives</a:t>
            </a:r>
          </a:p>
        </p:txBody>
      </p:sp>
      <p:sp>
        <p:nvSpPr>
          <p:cNvPr id="14" name="Bullseye 1">
            <a:extLst>
              <a:ext uri="{FF2B5EF4-FFF2-40B4-BE49-F238E27FC236}">
                <a16:creationId xmlns:a16="http://schemas.microsoft.com/office/drawing/2014/main" id="{A0386CA3-655A-40EF-A08E-36CBCD3CE71C}"/>
              </a:ext>
            </a:extLst>
          </p:cNvPr>
          <p:cNvSpPr/>
          <p:nvPr/>
        </p:nvSpPr>
        <p:spPr>
          <a:xfrm>
            <a:off x="192673" y="741182"/>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15" name="Bullseye 2">
            <a:extLst>
              <a:ext uri="{FF2B5EF4-FFF2-40B4-BE49-F238E27FC236}">
                <a16:creationId xmlns:a16="http://schemas.microsoft.com/office/drawing/2014/main" id="{7D5583C0-3026-4D64-B225-E6E2A5C212BE}"/>
              </a:ext>
            </a:extLst>
          </p:cNvPr>
          <p:cNvSpPr/>
          <p:nvPr/>
        </p:nvSpPr>
        <p:spPr>
          <a:xfrm>
            <a:off x="192673" y="2253996"/>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8" name="Bullseye 3">
            <a:extLst>
              <a:ext uri="{FF2B5EF4-FFF2-40B4-BE49-F238E27FC236}">
                <a16:creationId xmlns:a16="http://schemas.microsoft.com/office/drawing/2014/main" id="{4D736D8F-9E3B-E63A-578A-403EAE592B5E}"/>
              </a:ext>
            </a:extLst>
          </p:cNvPr>
          <p:cNvSpPr/>
          <p:nvPr/>
        </p:nvSpPr>
        <p:spPr>
          <a:xfrm>
            <a:off x="192673" y="3747918"/>
            <a:ext cx="622077" cy="622077"/>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accent1">
              <a:lumMod val="20000"/>
              <a:lumOff val="80000"/>
            </a:schemeClr>
          </a:solidFill>
          <a:ln w="12700">
            <a:solidFill>
              <a:schemeClr val="accent1">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solidFill>
                <a:schemeClr val="tx1"/>
              </a:solidFill>
            </a:endParaRPr>
          </a:p>
        </p:txBody>
      </p:sp>
      <p:sp>
        <p:nvSpPr>
          <p:cNvPr id="6" name="Objective 3">
            <a:extLst>
              <a:ext uri="{FF2B5EF4-FFF2-40B4-BE49-F238E27FC236}">
                <a16:creationId xmlns:a16="http://schemas.microsoft.com/office/drawing/2014/main" id="{8D34FCEF-56A3-4FAC-D937-32E96914B792}"/>
              </a:ext>
            </a:extLst>
          </p:cNvPr>
          <p:cNvSpPr/>
          <p:nvPr/>
        </p:nvSpPr>
        <p:spPr>
          <a:xfrm>
            <a:off x="542338" y="3765672"/>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Apply current evidence-based recommendations from the ACC, ADA, and ADA/EASD to individualize GLP-1RA therapy in patients with type 2 diabetes </a:t>
            </a:r>
          </a:p>
        </p:txBody>
      </p:sp>
      <p:sp>
        <p:nvSpPr>
          <p:cNvPr id="2" name="Objective 2">
            <a:extLst>
              <a:ext uri="{FF2B5EF4-FFF2-40B4-BE49-F238E27FC236}">
                <a16:creationId xmlns:a16="http://schemas.microsoft.com/office/drawing/2014/main" id="{F94B958B-4C8E-3544-2C44-FF71C9172135}"/>
              </a:ext>
            </a:extLst>
          </p:cNvPr>
          <p:cNvSpPr/>
          <p:nvPr/>
        </p:nvSpPr>
        <p:spPr>
          <a:xfrm>
            <a:off x="542338" y="2271750"/>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Formulate strategies to ease patient safety concerns and improve tolerability to GLP-1 RAs </a:t>
            </a:r>
          </a:p>
        </p:txBody>
      </p:sp>
      <p:sp>
        <p:nvSpPr>
          <p:cNvPr id="10" name="Objective 1">
            <a:extLst>
              <a:ext uri="{FF2B5EF4-FFF2-40B4-BE49-F238E27FC236}">
                <a16:creationId xmlns:a16="http://schemas.microsoft.com/office/drawing/2014/main" id="{915F9F0F-B54F-420C-AE86-12C0877B7FCA}"/>
              </a:ext>
            </a:extLst>
          </p:cNvPr>
          <p:cNvSpPr/>
          <p:nvPr/>
        </p:nvSpPr>
        <p:spPr>
          <a:xfrm>
            <a:off x="542338" y="758936"/>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Explain how the mechanisms of action of glucagon-like peptide-1 receptor agonists (GLP-1 RAs) address key pathophysiologic mechanisms of type 2 diabetes</a:t>
            </a:r>
          </a:p>
        </p:txBody>
      </p:sp>
      <p:sp>
        <p:nvSpPr>
          <p:cNvPr id="13" name="Objective 2">
            <a:extLst>
              <a:ext uri="{FF2B5EF4-FFF2-40B4-BE49-F238E27FC236}">
                <a16:creationId xmlns:a16="http://schemas.microsoft.com/office/drawing/2014/main" id="{7FA3AC15-3F85-C85D-1A6C-2AD8CA4BB6B0}"/>
              </a:ext>
            </a:extLst>
          </p:cNvPr>
          <p:cNvSpPr/>
          <p:nvPr/>
        </p:nvSpPr>
        <p:spPr>
          <a:xfrm>
            <a:off x="557582" y="3019626"/>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Justify the use of GLP-1 RAs for secondary prevention of cardiovascular disease in patients with type 2 diabetes </a:t>
            </a:r>
          </a:p>
        </p:txBody>
      </p:sp>
      <p:sp>
        <p:nvSpPr>
          <p:cNvPr id="16" name="Objective 1">
            <a:extLst>
              <a:ext uri="{FF2B5EF4-FFF2-40B4-BE49-F238E27FC236}">
                <a16:creationId xmlns:a16="http://schemas.microsoft.com/office/drawing/2014/main" id="{3CC45165-3162-80BA-06FC-093CC02E2E50}"/>
              </a:ext>
            </a:extLst>
          </p:cNvPr>
          <p:cNvSpPr/>
          <p:nvPr/>
        </p:nvSpPr>
        <p:spPr>
          <a:xfrm>
            <a:off x="537986" y="1512228"/>
            <a:ext cx="8412785" cy="606623"/>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solidFill>
            <a:schemeClr val="accent1">
              <a:lumMod val="20000"/>
              <a:lumOff val="8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lIns="548640" rIns="171450" rtlCol="0" anchor="ctr">
            <a:noAutofit/>
          </a:bodyPr>
          <a:lstStyle/>
          <a:p>
            <a:pPr>
              <a:spcBef>
                <a:spcPts val="900"/>
              </a:spcBef>
            </a:pPr>
            <a:r>
              <a:rPr lang="en-US" sz="1600" dirty="0">
                <a:solidFill>
                  <a:schemeClr val="tx1"/>
                </a:solidFill>
              </a:rPr>
              <a:t>Compare and contrast the agents within the GLP-1RA class</a:t>
            </a:r>
          </a:p>
        </p:txBody>
      </p:sp>
    </p:spTree>
    <p:extLst>
      <p:ext uri="{BB962C8B-B14F-4D97-AF65-F5344CB8AC3E}">
        <p14:creationId xmlns:p14="http://schemas.microsoft.com/office/powerpoint/2010/main" val="1565127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Recommendations to Minimize Occurrence + Severity of GI Adverse Effects with GLP-1 RAs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137466"/>
          </a:xfrm>
        </p:spPr>
        <p:txBody>
          <a:bodyPr>
            <a:normAutofit/>
          </a:bodyPr>
          <a:lstStyle/>
          <a:p>
            <a:r>
              <a:rPr lang="en-US" sz="2400" dirty="0"/>
              <a:t>Improve eating habits:</a:t>
            </a:r>
          </a:p>
          <a:p>
            <a:pPr lvl="1"/>
            <a:r>
              <a:rPr lang="en-US" sz="2000" b="0" i="0" u="none" strike="noStrike" kern="1200" dirty="0">
                <a:solidFill>
                  <a:srgbClr val="222222"/>
                </a:solidFill>
                <a:effectLst/>
              </a:rPr>
              <a:t>Eat slowly</a:t>
            </a:r>
          </a:p>
          <a:p>
            <a:pPr lvl="1"/>
            <a:r>
              <a:rPr lang="en-US" sz="2000" b="0" i="0" u="none" strike="noStrike" kern="1200" dirty="0">
                <a:solidFill>
                  <a:srgbClr val="222222"/>
                </a:solidFill>
                <a:effectLst/>
              </a:rPr>
              <a:t>Eat only if you are hungry</a:t>
            </a:r>
            <a:endParaRPr lang="en-US" sz="2000" dirty="0"/>
          </a:p>
          <a:p>
            <a:pPr lvl="1"/>
            <a:r>
              <a:rPr lang="en-US" sz="2000" b="0" i="0" u="none" strike="noStrike" kern="1200" dirty="0">
                <a:solidFill>
                  <a:srgbClr val="222222"/>
                </a:solidFill>
                <a:effectLst/>
              </a:rPr>
              <a:t>Eat smaller portions</a:t>
            </a:r>
            <a:endParaRPr lang="en-US" sz="2000" dirty="0"/>
          </a:p>
          <a:p>
            <a:pPr lvl="1"/>
            <a:r>
              <a:rPr lang="en-US" sz="2000" b="0" i="0" u="none" strike="noStrike" kern="1200" dirty="0">
                <a:solidFill>
                  <a:srgbClr val="222222"/>
                </a:solidFill>
                <a:effectLst/>
              </a:rPr>
              <a:t>Avoid lying down after having a meal</a:t>
            </a:r>
            <a:endParaRPr lang="en-US" sz="2000" dirty="0"/>
          </a:p>
          <a:p>
            <a:pPr lvl="1"/>
            <a:r>
              <a:rPr lang="en-US" sz="2000" b="0" i="0" u="none" strike="noStrike" kern="1200" dirty="0">
                <a:solidFill>
                  <a:srgbClr val="222222"/>
                </a:solidFill>
                <a:effectLst/>
              </a:rPr>
              <a:t>Stop eating in case of feeling of fullness</a:t>
            </a:r>
            <a:endParaRPr lang="en-US" sz="2000" b="0" i="0" u="none" strike="noStrike" dirty="0">
              <a:effectLst/>
            </a:endParaRP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Gorgojo-Martínez JJ, et al. </a:t>
            </a:r>
            <a:r>
              <a:rPr lang="en-US" sz="900" i="1" dirty="0">
                <a:solidFill>
                  <a:schemeClr val="bg1"/>
                </a:solidFill>
              </a:rPr>
              <a:t>J Clin Med</a:t>
            </a:r>
            <a:r>
              <a:rPr lang="en-US" sz="900" dirty="0">
                <a:solidFill>
                  <a:schemeClr val="bg1"/>
                </a:solidFill>
              </a:rPr>
              <a:t>. 2022;12(1):145.</a:t>
            </a:r>
          </a:p>
        </p:txBody>
      </p:sp>
    </p:spTree>
    <p:extLst>
      <p:ext uri="{BB962C8B-B14F-4D97-AF65-F5344CB8AC3E}">
        <p14:creationId xmlns:p14="http://schemas.microsoft.com/office/powerpoint/2010/main" val="2831792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Recommendations to Minimize Occurrence + Severity of GI Adverse Effects with GLP-1 RAs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137466"/>
          </a:xfrm>
        </p:spPr>
        <p:txBody>
          <a:bodyPr>
            <a:normAutofit/>
          </a:bodyPr>
          <a:lstStyle/>
          <a:p>
            <a:r>
              <a:rPr lang="en-US" dirty="0"/>
              <a:t>Additional recommendations for patients with nausea</a:t>
            </a:r>
          </a:p>
          <a:p>
            <a:pPr lvl="1"/>
            <a:r>
              <a:rPr lang="en-US" dirty="0"/>
              <a:t>Wait ≥30 min since GLP-1RA dose </a:t>
            </a:r>
            <a:r>
              <a:rPr lang="en-US" dirty="0">
                <a:sym typeface="Symbol" panose="05050102010706020507" pitchFamily="18" charset="2"/>
              </a:rPr>
              <a:t> eat foods to ease nausea, if needed</a:t>
            </a:r>
          </a:p>
          <a:p>
            <a:pPr lvl="2"/>
            <a:r>
              <a:rPr lang="en-US" dirty="0">
                <a:sym typeface="Symbol" panose="05050102010706020507" pitchFamily="18" charset="2"/>
              </a:rPr>
              <a:t>Crackers, apples, ginger root/ginger-based drinks</a:t>
            </a:r>
          </a:p>
          <a:p>
            <a:pPr lvl="1"/>
            <a:r>
              <a:rPr lang="en-US" dirty="0">
                <a:sym typeface="Symbol" panose="05050102010706020507" pitchFamily="18" charset="2"/>
              </a:rPr>
              <a:t>Avoid strong smells</a:t>
            </a:r>
            <a:endParaRPr lang="en-US" dirty="0"/>
          </a:p>
          <a:p>
            <a:r>
              <a:rPr lang="en-US" dirty="0"/>
              <a:t>Additional recommendations for patients with vomiting</a:t>
            </a:r>
          </a:p>
          <a:p>
            <a:pPr lvl="1"/>
            <a:r>
              <a:rPr lang="en-US" dirty="0"/>
              <a:t>Be particularly careful with hydration</a:t>
            </a:r>
          </a:p>
          <a:p>
            <a:pPr lvl="1"/>
            <a:r>
              <a:rPr lang="en-US" dirty="0"/>
              <a:t>Eat smaller amounts of food more frequently</a:t>
            </a:r>
          </a:p>
          <a:p>
            <a:pPr marL="0" indent="0">
              <a:buNone/>
            </a:pPr>
            <a:endParaRPr lang="en-US" dirty="0"/>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Gorgojo-Martínez JJ, et al. </a:t>
            </a:r>
            <a:r>
              <a:rPr lang="en-US" sz="900" i="1" dirty="0">
                <a:solidFill>
                  <a:schemeClr val="bg1"/>
                </a:solidFill>
              </a:rPr>
              <a:t>J Clin Med</a:t>
            </a:r>
            <a:r>
              <a:rPr lang="en-US" sz="900" dirty="0">
                <a:solidFill>
                  <a:schemeClr val="bg1"/>
                </a:solidFill>
              </a:rPr>
              <a:t>. 2022;12(1):145.</a:t>
            </a:r>
          </a:p>
        </p:txBody>
      </p:sp>
    </p:spTree>
    <p:extLst>
      <p:ext uri="{BB962C8B-B14F-4D97-AF65-F5344CB8AC3E}">
        <p14:creationId xmlns:p14="http://schemas.microsoft.com/office/powerpoint/2010/main" val="3400811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527050" y="1581150"/>
            <a:ext cx="8089900" cy="1790700"/>
          </a:xfrm>
        </p:spPr>
        <p:txBody>
          <a:bodyPr>
            <a:normAutofit fontScale="90000"/>
          </a:bodyPr>
          <a:lstStyle/>
          <a:p>
            <a:r>
              <a:rPr lang="en-US" sz="4800" dirty="0">
                <a:solidFill>
                  <a:schemeClr val="bg2">
                    <a:lumMod val="25000"/>
                  </a:schemeClr>
                </a:solidFill>
              </a:rPr>
              <a:t>Does dosing need to be adjusted based on kidney function?</a:t>
            </a:r>
          </a:p>
        </p:txBody>
      </p:sp>
    </p:spTree>
    <p:extLst>
      <p:ext uri="{BB962C8B-B14F-4D97-AF65-F5344CB8AC3E}">
        <p14:creationId xmlns:p14="http://schemas.microsoft.com/office/powerpoint/2010/main" val="115981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lstStyle/>
          <a:p>
            <a:r>
              <a:rPr lang="en-US" dirty="0"/>
              <a:t>ADA/KDIGO: GLP-1 RA Dosing for eGFR &lt;45​</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da-DK" sz="900" dirty="0">
                <a:solidFill>
                  <a:schemeClr val="bg1"/>
                </a:solidFill>
              </a:rPr>
              <a:t>de Boer IH, et al. </a:t>
            </a:r>
            <a:r>
              <a:rPr lang="da-DK" sz="900" i="1" dirty="0">
                <a:solidFill>
                  <a:schemeClr val="bg1"/>
                </a:solidFill>
              </a:rPr>
              <a:t>Diabetes Care</a:t>
            </a:r>
            <a:r>
              <a:rPr lang="da-DK" sz="900" dirty="0">
                <a:solidFill>
                  <a:schemeClr val="bg1"/>
                </a:solidFill>
              </a:rPr>
              <a:t>. 2022;45(12):3075-3090.​</a:t>
            </a:r>
            <a:endParaRPr lang="en-US" sz="900" dirty="0">
              <a:solidFill>
                <a:schemeClr val="bg1"/>
              </a:solidFill>
            </a:endParaRPr>
          </a:p>
        </p:txBody>
      </p:sp>
      <p:pic>
        <p:nvPicPr>
          <p:cNvPr id="16386" name="Picture 2">
            <a:extLst>
              <a:ext uri="{FF2B5EF4-FFF2-40B4-BE49-F238E27FC236}">
                <a16:creationId xmlns:a16="http://schemas.microsoft.com/office/drawing/2014/main" id="{F5A7CA0F-4550-D35F-97E1-AE9820F5CD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498"/>
          <a:stretch/>
        </p:blipFill>
        <p:spPr bwMode="auto">
          <a:xfrm>
            <a:off x="0" y="1398713"/>
            <a:ext cx="9144000" cy="47714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43C0F244-6311-321E-EB60-933E670F18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463"/>
          <a:stretch/>
        </p:blipFill>
        <p:spPr bwMode="auto">
          <a:xfrm>
            <a:off x="67454" y="1875860"/>
            <a:ext cx="8991638" cy="1784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D753163F-B12E-80B4-B9F3-EAC7982975D3}"/>
              </a:ext>
            </a:extLst>
          </p:cNvPr>
          <p:cNvGraphicFramePr>
            <a:graphicFrameLocks noGrp="1"/>
          </p:cNvGraphicFramePr>
          <p:nvPr/>
        </p:nvGraphicFramePr>
        <p:xfrm>
          <a:off x="67456" y="3662936"/>
          <a:ext cx="8991638" cy="594360"/>
        </p:xfrm>
        <a:graphic>
          <a:graphicData uri="http://schemas.openxmlformats.org/drawingml/2006/table">
            <a:tbl>
              <a:tblPr firstRow="1" bandRow="1">
                <a:tableStyleId>{5C22544A-7EE6-4342-B048-85BDC9FD1C3A}</a:tableStyleId>
              </a:tblPr>
              <a:tblGrid>
                <a:gridCol w="1536492">
                  <a:extLst>
                    <a:ext uri="{9D8B030D-6E8A-4147-A177-3AD203B41FA5}">
                      <a16:colId xmlns:a16="http://schemas.microsoft.com/office/drawing/2014/main" val="2848910471"/>
                    </a:ext>
                  </a:extLst>
                </a:gridCol>
                <a:gridCol w="7455146">
                  <a:extLst>
                    <a:ext uri="{9D8B030D-6E8A-4147-A177-3AD203B41FA5}">
                      <a16:colId xmlns:a16="http://schemas.microsoft.com/office/drawing/2014/main" val="3935919863"/>
                    </a:ext>
                  </a:extLst>
                </a:gridCol>
              </a:tblGrid>
              <a:tr h="237240">
                <a:tc>
                  <a:txBody>
                    <a:bodyPr/>
                    <a:lstStyle/>
                    <a:p>
                      <a:r>
                        <a:rPr lang="en-US" sz="1200" dirty="0">
                          <a:solidFill>
                            <a:schemeClr val="tx1"/>
                          </a:solidFill>
                        </a:rPr>
                        <a:t>Dual GIP + GLP-1RA</a:t>
                      </a:r>
                    </a:p>
                  </a:txBody>
                  <a:tcPr>
                    <a:noFill/>
                  </a:tcPr>
                </a:tc>
                <a:tc>
                  <a:txBody>
                    <a:bodyPr/>
                    <a:lstStyle/>
                    <a:p>
                      <a:endParaRPr lang="en-US" dirty="0"/>
                    </a:p>
                  </a:txBody>
                  <a:tcPr>
                    <a:noFill/>
                  </a:tcPr>
                </a:tc>
                <a:extLst>
                  <a:ext uri="{0D108BD9-81ED-4DB2-BD59-A6C34878D82A}">
                    <a16:rowId xmlns:a16="http://schemas.microsoft.com/office/drawing/2014/main" val="2607311812"/>
                  </a:ext>
                </a:extLst>
              </a:tr>
              <a:tr h="237240">
                <a:tc>
                  <a:txBody>
                    <a:bodyPr/>
                    <a:lstStyle/>
                    <a:p>
                      <a:r>
                        <a:rPr lang="en-US" dirty="0"/>
                        <a:t>Tirzepatide</a:t>
                      </a:r>
                    </a:p>
                  </a:txBody>
                  <a:tcPr>
                    <a:noFill/>
                  </a:tcPr>
                </a:tc>
                <a:tc>
                  <a:txBody>
                    <a:bodyPr/>
                    <a:lstStyle/>
                    <a:p>
                      <a:pPr algn="ctr"/>
                      <a:r>
                        <a:rPr lang="en-US" sz="1300" dirty="0"/>
                        <a:t>No dose adjustment required</a:t>
                      </a:r>
                    </a:p>
                  </a:txBody>
                  <a:tcPr>
                    <a:solidFill>
                      <a:srgbClr val="669900">
                        <a:alpha val="50000"/>
                      </a:srgbClr>
                    </a:solidFill>
                  </a:tcPr>
                </a:tc>
                <a:extLst>
                  <a:ext uri="{0D108BD9-81ED-4DB2-BD59-A6C34878D82A}">
                    <a16:rowId xmlns:a16="http://schemas.microsoft.com/office/drawing/2014/main" val="1541599119"/>
                  </a:ext>
                </a:extLst>
              </a:tr>
            </a:tbl>
          </a:graphicData>
        </a:graphic>
      </p:graphicFrame>
    </p:spTree>
    <p:extLst>
      <p:ext uri="{BB962C8B-B14F-4D97-AF65-F5344CB8AC3E}">
        <p14:creationId xmlns:p14="http://schemas.microsoft.com/office/powerpoint/2010/main" val="3230399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330200" y="1606550"/>
            <a:ext cx="8483600" cy="1790700"/>
          </a:xfrm>
        </p:spPr>
        <p:txBody>
          <a:bodyPr>
            <a:normAutofit fontScale="90000"/>
          </a:bodyPr>
          <a:lstStyle/>
          <a:p>
            <a:r>
              <a:rPr lang="en-US" sz="4800" dirty="0">
                <a:solidFill>
                  <a:schemeClr val="bg2">
                    <a:lumMod val="25000"/>
                  </a:schemeClr>
                </a:solidFill>
              </a:rPr>
              <a:t>How might the cardiologist collaborate with the multidisciplinary, interprofessional care? </a:t>
            </a:r>
          </a:p>
        </p:txBody>
      </p:sp>
    </p:spTree>
    <p:extLst>
      <p:ext uri="{BB962C8B-B14F-4D97-AF65-F5344CB8AC3E}">
        <p14:creationId xmlns:p14="http://schemas.microsoft.com/office/powerpoint/2010/main" val="3184398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normAutofit fontScale="90000"/>
          </a:bodyPr>
          <a:lstStyle/>
          <a:p>
            <a:r>
              <a:rPr lang="en-US" dirty="0"/>
              <a:t>2020 ACC Expert Consensus Decision Pathway on Novel Therapies for CV Risk Reduction in T2D</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268016"/>
            <a:ext cx="7886700" cy="3179887"/>
          </a:xfrm>
        </p:spPr>
        <p:txBody>
          <a:bodyPr>
            <a:normAutofit fontScale="92500" lnSpcReduction="10000"/>
          </a:bodyPr>
          <a:lstStyle/>
          <a:p>
            <a:r>
              <a:rPr lang="en-US" sz="2600" dirty="0"/>
              <a:t>GLP-1 RAs have encouraged CV specialists to adopt a more active role in prescribing drugs that may have been seen as solely T2D therapies</a:t>
            </a:r>
          </a:p>
          <a:p>
            <a:r>
              <a:rPr lang="en-US" sz="2600" dirty="0"/>
              <a:t>There is a need for collaborative and multidisciplinary care</a:t>
            </a:r>
          </a:p>
          <a:p>
            <a:r>
              <a:rPr lang="en-US" sz="2600" dirty="0"/>
              <a:t>CV specialists have a role to address 3 key areas:</a:t>
            </a:r>
          </a:p>
          <a:p>
            <a:pPr lvl="1"/>
            <a:r>
              <a:rPr lang="en-US" sz="2200" dirty="0"/>
              <a:t>Screening for T2D in those with/at high risk of CV disease</a:t>
            </a:r>
          </a:p>
          <a:p>
            <a:pPr lvl="1"/>
            <a:r>
              <a:rPr lang="en-US" sz="2200" dirty="0"/>
              <a:t>Aggressively treating CV risk factors</a:t>
            </a:r>
          </a:p>
          <a:p>
            <a:pPr lvl="1"/>
            <a:r>
              <a:rPr lang="en-US" sz="2200" dirty="0"/>
              <a:t>Incorporating glucose-lowering agents with evidence for improving CV outcomes</a:t>
            </a:r>
          </a:p>
          <a:p>
            <a:endParaRPr lang="en-US" sz="2000" dirty="0"/>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Das SR, et al. </a:t>
            </a:r>
            <a:r>
              <a:rPr lang="en-US" sz="900" i="1" dirty="0">
                <a:solidFill>
                  <a:schemeClr val="bg1"/>
                </a:solidFill>
              </a:rPr>
              <a:t>J Am Coll Cardiol</a:t>
            </a:r>
            <a:r>
              <a:rPr lang="en-US" sz="900" dirty="0">
                <a:solidFill>
                  <a:schemeClr val="bg1"/>
                </a:solidFill>
              </a:rPr>
              <a:t>. 2020;76(9):1117-1145.</a:t>
            </a:r>
          </a:p>
        </p:txBody>
      </p:sp>
    </p:spTree>
    <p:extLst>
      <p:ext uri="{BB962C8B-B14F-4D97-AF65-F5344CB8AC3E}">
        <p14:creationId xmlns:p14="http://schemas.microsoft.com/office/powerpoint/2010/main" val="3370467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5C2722-B595-4BEE-BE81-7BD0562B0558}"/>
              </a:ext>
            </a:extLst>
          </p:cNvPr>
          <p:cNvPicPr>
            <a:picLocks noChangeAspect="1"/>
          </p:cNvPicPr>
          <p:nvPr/>
        </p:nvPicPr>
        <p:blipFill>
          <a:blip r:embed="rId2"/>
          <a:stretch>
            <a:fillRect/>
          </a:stretch>
        </p:blipFill>
        <p:spPr>
          <a:xfrm>
            <a:off x="4774648" y="90902"/>
            <a:ext cx="4369352" cy="4327013"/>
          </a:xfrm>
          <a:prstGeom prst="rect">
            <a:avLst/>
          </a:prstGeom>
        </p:spPr>
      </p:pic>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0" y="115314"/>
            <a:ext cx="5424927" cy="994172"/>
          </a:xfrm>
        </p:spPr>
        <p:txBody>
          <a:bodyPr>
            <a:normAutofit fontScale="90000"/>
          </a:bodyPr>
          <a:lstStyle/>
          <a:p>
            <a:r>
              <a:rPr lang="en-US" sz="3600" dirty="0"/>
              <a:t>2023 ACC/AHA CCD Guidelines</a:t>
            </a:r>
            <a:endParaRPr lang="en-US" dirty="0"/>
          </a:p>
        </p:txBody>
      </p:sp>
      <p:graphicFrame>
        <p:nvGraphicFramePr>
          <p:cNvPr id="3" name="Diagram 2">
            <a:extLst>
              <a:ext uri="{FF2B5EF4-FFF2-40B4-BE49-F238E27FC236}">
                <a16:creationId xmlns:a16="http://schemas.microsoft.com/office/drawing/2014/main" id="{CE0F1E78-CBEB-A0C7-28A6-F8880C8104F5}"/>
              </a:ext>
            </a:extLst>
          </p:cNvPr>
          <p:cNvGraphicFramePr/>
          <p:nvPr/>
        </p:nvGraphicFramePr>
        <p:xfrm>
          <a:off x="325731" y="1285771"/>
          <a:ext cx="4123186" cy="257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258447E-5933-03EA-F26C-667C131DD8C7}"/>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Virani SS, et al. </a:t>
            </a:r>
            <a:r>
              <a:rPr lang="en-US" sz="900" i="1" dirty="0">
                <a:solidFill>
                  <a:schemeClr val="bg1"/>
                </a:solidFill>
              </a:rPr>
              <a:t>Circulation</a:t>
            </a:r>
            <a:r>
              <a:rPr lang="en-US" sz="900" dirty="0">
                <a:solidFill>
                  <a:schemeClr val="bg1"/>
                </a:solidFill>
              </a:rPr>
              <a:t>. 2023;148(9)e9-e119.</a:t>
            </a:r>
            <a:endParaRPr lang="fr-FR" sz="900" dirty="0">
              <a:solidFill>
                <a:schemeClr val="bg1"/>
              </a:solidFill>
            </a:endParaRPr>
          </a:p>
        </p:txBody>
      </p:sp>
    </p:spTree>
    <p:extLst>
      <p:ext uri="{BB962C8B-B14F-4D97-AF65-F5344CB8AC3E}">
        <p14:creationId xmlns:p14="http://schemas.microsoft.com/office/powerpoint/2010/main" val="1466831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513-7C6C-3ACB-0905-5DACD6B4FB8E}"/>
              </a:ext>
            </a:extLst>
          </p:cNvPr>
          <p:cNvSpPr>
            <a:spLocks noGrp="1"/>
          </p:cNvSpPr>
          <p:nvPr>
            <p:ph type="ctrTitle"/>
          </p:nvPr>
        </p:nvSpPr>
        <p:spPr>
          <a:xfrm>
            <a:off x="1143000" y="781050"/>
            <a:ext cx="6858000" cy="1790700"/>
          </a:xfrm>
        </p:spPr>
        <p:txBody>
          <a:bodyPr>
            <a:normAutofit/>
          </a:bodyPr>
          <a:lstStyle/>
          <a:p>
            <a:r>
              <a:rPr lang="en-US" sz="4800" dirty="0">
                <a:solidFill>
                  <a:schemeClr val="bg2">
                    <a:lumMod val="25000"/>
                  </a:schemeClr>
                </a:solidFill>
              </a:rPr>
              <a:t>Questions &amp; Answers</a:t>
            </a:r>
          </a:p>
        </p:txBody>
      </p:sp>
    </p:spTree>
    <p:extLst>
      <p:ext uri="{BB962C8B-B14F-4D97-AF65-F5344CB8AC3E}">
        <p14:creationId xmlns:p14="http://schemas.microsoft.com/office/powerpoint/2010/main" val="231246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p:txBody>
          <a:bodyPr/>
          <a:lstStyle/>
          <a:p>
            <a:r>
              <a:rPr lang="en-US" dirty="0"/>
              <a:t>Treatment of Patients with Type 2 Diabetes</a:t>
            </a:r>
          </a:p>
        </p:txBody>
      </p:sp>
      <p:sp>
        <p:nvSpPr>
          <p:cNvPr id="3" name="Content Placeholder 2">
            <a:extLst>
              <a:ext uri="{FF2B5EF4-FFF2-40B4-BE49-F238E27FC236}">
                <a16:creationId xmlns:a16="http://schemas.microsoft.com/office/drawing/2014/main" id="{5E2F9687-A1A7-05D1-AF06-484285FEF898}"/>
              </a:ext>
            </a:extLst>
          </p:cNvPr>
          <p:cNvSpPr>
            <a:spLocks noGrp="1"/>
          </p:cNvSpPr>
          <p:nvPr>
            <p:ph idx="1"/>
          </p:nvPr>
        </p:nvSpPr>
        <p:spPr>
          <a:xfrm>
            <a:off x="628650" y="1369219"/>
            <a:ext cx="7886700" cy="3078684"/>
          </a:xfrm>
        </p:spPr>
        <p:txBody>
          <a:bodyPr/>
          <a:lstStyle/>
          <a:p>
            <a:r>
              <a:rPr lang="en-US" dirty="0"/>
              <a:t>2022 ADA/EASD Type 2 Diabetes Consensus Report</a:t>
            </a:r>
          </a:p>
          <a:p>
            <a:r>
              <a:rPr lang="en-US" dirty="0"/>
              <a:t>2023 ADA Standards of Care in Diabetes</a:t>
            </a:r>
          </a:p>
          <a:p>
            <a:r>
              <a:rPr lang="en-US" dirty="0"/>
              <a:t>2023 ACC/AHA Guideline for the Management of Patients with Chronic Coronary Disease</a:t>
            </a:r>
          </a:p>
          <a:p>
            <a:endParaRPr lang="en-US" dirty="0"/>
          </a:p>
        </p:txBody>
      </p:sp>
    </p:spTree>
    <p:extLst>
      <p:ext uri="{BB962C8B-B14F-4D97-AF65-F5344CB8AC3E}">
        <p14:creationId xmlns:p14="http://schemas.microsoft.com/office/powerpoint/2010/main" val="113984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5D29CB-E5F6-FB11-A1A3-A94EFF17AD5D}"/>
              </a:ext>
            </a:extLst>
          </p:cNvPr>
          <p:cNvSpPr/>
          <p:nvPr/>
        </p:nvSpPr>
        <p:spPr>
          <a:xfrm>
            <a:off x="0" y="0"/>
            <a:ext cx="91440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ebsite&#10;&#10;Description automatically generated">
            <a:extLst>
              <a:ext uri="{FF2B5EF4-FFF2-40B4-BE49-F238E27FC236}">
                <a16:creationId xmlns:a16="http://schemas.microsoft.com/office/drawing/2014/main" id="{B53C2933-B101-2010-613D-FCA5251DFA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1" name="Picture 20">
            <a:extLst>
              <a:ext uri="{FF2B5EF4-FFF2-40B4-BE49-F238E27FC236}">
                <a16:creationId xmlns:a16="http://schemas.microsoft.com/office/drawing/2014/main" id="{D78BD7A9-7A46-9EE7-3C96-3E6F95B50C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23" name="Picture 22">
            <a:extLst>
              <a:ext uri="{FF2B5EF4-FFF2-40B4-BE49-F238E27FC236}">
                <a16:creationId xmlns:a16="http://schemas.microsoft.com/office/drawing/2014/main" id="{50EDCD74-4556-F16B-F5A9-C82E7B0750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9" name="Picture 18">
            <a:extLst>
              <a:ext uri="{FF2B5EF4-FFF2-40B4-BE49-F238E27FC236}">
                <a16:creationId xmlns:a16="http://schemas.microsoft.com/office/drawing/2014/main" id="{D05EA8D1-0B1D-FC71-91F1-ACB356D2D15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7" name="Picture 16">
            <a:extLst>
              <a:ext uri="{FF2B5EF4-FFF2-40B4-BE49-F238E27FC236}">
                <a16:creationId xmlns:a16="http://schemas.microsoft.com/office/drawing/2014/main" id="{6E6ABC02-DE60-7122-4C01-D72EDA9F590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D80E8A2-64F8-43B8-9999-0152F79F1394}"/>
              </a:ext>
            </a:extLst>
          </p:cNvPr>
          <p:cNvSpPr txBox="1"/>
          <p:nvPr/>
        </p:nvSpPr>
        <p:spPr>
          <a:xfrm>
            <a:off x="3563885" y="4743390"/>
            <a:ext cx="516788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u="none" strike="noStrike" kern="1200" cap="none" spc="-38" normalizeH="0" baseline="0" noProof="0" dirty="0">
                <a:ln>
                  <a:noFill/>
                </a:ln>
                <a:effectLst/>
                <a:uLnTx/>
                <a:uFillTx/>
                <a:latin typeface="Calibri" panose="020F0502020204030204" pitchFamily="34" charset="0"/>
                <a:ea typeface="+mn-ea"/>
                <a:cs typeface="+mn-cs"/>
              </a:rPr>
              <a:t>Davies MJ, et al. </a:t>
            </a:r>
            <a:r>
              <a:rPr kumimoji="0" lang="en-US" sz="900" b="0" i="1" u="none" strike="noStrike" kern="1200" cap="none" spc="-38" normalizeH="0" baseline="0" noProof="0" dirty="0">
                <a:ln>
                  <a:noFill/>
                </a:ln>
                <a:effectLst/>
                <a:uLnTx/>
                <a:uFillTx/>
                <a:latin typeface="Calibri" panose="020F0502020204030204" pitchFamily="34" charset="0"/>
                <a:ea typeface="+mn-ea"/>
                <a:cs typeface="+mn-cs"/>
              </a:rPr>
              <a:t>Diabetes Care</a:t>
            </a:r>
            <a:r>
              <a:rPr kumimoji="0" lang="en-US" sz="900" b="0" u="none" strike="noStrike" kern="1200" cap="none" spc="-38" normalizeH="0" baseline="0" noProof="0" dirty="0">
                <a:ln>
                  <a:noFill/>
                </a:ln>
                <a:effectLst/>
                <a:uLnTx/>
                <a:uFillTx/>
                <a:latin typeface="Calibri" panose="020F0502020204030204" pitchFamily="34" charset="0"/>
                <a:ea typeface="+mn-ea"/>
                <a:cs typeface="+mn-cs"/>
              </a:rPr>
              <a:t>. 2022;45(11):2753-2786.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u="none" strike="noStrike" kern="1200" cap="none" spc="-38" normalizeH="0" baseline="0" noProof="0" dirty="0">
                <a:ln>
                  <a:noFill/>
                </a:ln>
                <a:effectLst/>
                <a:uLnTx/>
                <a:uFillTx/>
                <a:latin typeface="Calibri" panose="020F0502020204030204" pitchFamily="34" charset="0"/>
                <a:ea typeface="+mn-ea"/>
                <a:cs typeface="+mn-cs"/>
              </a:rPr>
              <a:t>Davies MJ, et al. </a:t>
            </a:r>
            <a:r>
              <a:rPr kumimoji="0" lang="en-US" sz="900" b="0" i="1" u="none" strike="noStrike" kern="1200" cap="none" spc="-38" normalizeH="0" baseline="0" noProof="0" dirty="0">
                <a:ln>
                  <a:noFill/>
                </a:ln>
                <a:effectLst/>
                <a:uLnTx/>
                <a:uFillTx/>
                <a:latin typeface="Calibri" panose="020F0502020204030204" pitchFamily="34" charset="0"/>
                <a:ea typeface="+mn-ea"/>
                <a:cs typeface="+mn-cs"/>
              </a:rPr>
              <a:t>Diabetologia</a:t>
            </a:r>
            <a:r>
              <a:rPr kumimoji="0" lang="en-US" sz="900" b="0" u="none" strike="noStrike" kern="1200" cap="none" spc="-38" normalizeH="0" baseline="0" noProof="0" dirty="0">
                <a:ln>
                  <a:noFill/>
                </a:ln>
                <a:effectLst/>
                <a:uLnTx/>
                <a:uFillTx/>
                <a:latin typeface="Calibri" panose="020F0502020204030204" pitchFamily="34" charset="0"/>
                <a:ea typeface="+mn-ea"/>
                <a:cs typeface="+mn-cs"/>
              </a:rPr>
              <a:t>. 2022;65(12):1925-1966.</a:t>
            </a:r>
            <a:endParaRPr kumimoji="0" lang="en-US" sz="900" b="0" u="none" strike="noStrike" kern="1200" cap="none" spc="-38" normalizeH="0" baseline="0" noProof="0" dirty="0">
              <a:ln>
                <a:noFill/>
              </a:ln>
              <a:effectLst/>
              <a:uLnTx/>
              <a:uFillTx/>
              <a:latin typeface="Franklin Gothic Book" panose="020B0503020102020204"/>
              <a:ea typeface="+mn-ea"/>
              <a:cs typeface="+mn-cs"/>
            </a:endParaRPr>
          </a:p>
        </p:txBody>
      </p:sp>
      <p:sp>
        <p:nvSpPr>
          <p:cNvPr id="2" name="Rectangle 1">
            <a:extLst>
              <a:ext uri="{FF2B5EF4-FFF2-40B4-BE49-F238E27FC236}">
                <a16:creationId xmlns:a16="http://schemas.microsoft.com/office/drawing/2014/main" id="{CE579BF1-E49F-DFAA-73D9-D0423BA84E30}"/>
              </a:ext>
            </a:extLst>
          </p:cNvPr>
          <p:cNvSpPr/>
          <p:nvPr/>
        </p:nvSpPr>
        <p:spPr>
          <a:xfrm>
            <a:off x="1860605" y="30778"/>
            <a:ext cx="826936" cy="30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C24A053-ABEF-1400-B8E2-7961FB6B8846}"/>
              </a:ext>
            </a:extLst>
          </p:cNvPr>
          <p:cNvSpPr/>
          <p:nvPr/>
        </p:nvSpPr>
        <p:spPr>
          <a:xfrm>
            <a:off x="1100138" y="1669774"/>
            <a:ext cx="1778793" cy="29450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a:extLst>
              <a:ext uri="{FF2B5EF4-FFF2-40B4-BE49-F238E27FC236}">
                <a16:creationId xmlns:a16="http://schemas.microsoft.com/office/drawing/2014/main" id="{0BF8287C-B850-98AA-B155-494A93EAB161}"/>
              </a:ext>
            </a:extLst>
          </p:cNvPr>
          <p:cNvSpPr/>
          <p:nvPr/>
        </p:nvSpPr>
        <p:spPr>
          <a:xfrm>
            <a:off x="6265070" y="2921794"/>
            <a:ext cx="1614488" cy="191684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85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91506D-9CC9-EE58-8036-3FF9D5BF82E4}"/>
              </a:ext>
            </a:extLst>
          </p:cNvPr>
          <p:cNvSpPr/>
          <p:nvPr/>
        </p:nvSpPr>
        <p:spPr>
          <a:xfrm>
            <a:off x="0" y="0"/>
            <a:ext cx="91440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D43537F-3A61-6547-D604-5D4179B69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65313"/>
            <a:ext cx="7716837" cy="50654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91CB44D-689C-4CCF-9131-924C1C03254F}"/>
              </a:ext>
            </a:extLst>
          </p:cNvPr>
          <p:cNvSpPr txBox="1"/>
          <p:nvPr/>
        </p:nvSpPr>
        <p:spPr>
          <a:xfrm>
            <a:off x="1663384" y="4444655"/>
            <a:ext cx="5815643"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u="none" strike="noStrike" kern="1200" cap="none" spc="-38" normalizeH="0" baseline="0" noProof="0" dirty="0">
                <a:ln>
                  <a:noFill/>
                </a:ln>
                <a:effectLst/>
                <a:uLnTx/>
                <a:uFillTx/>
                <a:latin typeface="Calibri" panose="020F0502020204030204" pitchFamily="34" charset="0"/>
                <a:ea typeface="+mn-ea"/>
                <a:cs typeface="+mn-cs"/>
              </a:rPr>
              <a:t>ElSayed NA, et al. </a:t>
            </a:r>
            <a:r>
              <a:rPr kumimoji="0" lang="en-US" sz="900" b="0" i="1" u="none" strike="noStrike" kern="1200" cap="none" spc="-38" normalizeH="0" baseline="0" noProof="0" dirty="0">
                <a:ln>
                  <a:noFill/>
                </a:ln>
                <a:effectLst/>
                <a:uLnTx/>
                <a:uFillTx/>
                <a:latin typeface="Calibri" panose="020F0502020204030204" pitchFamily="34" charset="0"/>
                <a:ea typeface="+mn-ea"/>
                <a:cs typeface="+mn-cs"/>
              </a:rPr>
              <a:t>Diabetes Care</a:t>
            </a:r>
            <a:r>
              <a:rPr kumimoji="0" lang="en-US" sz="900" b="0" u="none" strike="noStrike" kern="1200" cap="none" spc="-38" normalizeH="0" baseline="0" noProof="0" dirty="0">
                <a:ln>
                  <a:noFill/>
                </a:ln>
                <a:effectLst/>
                <a:uLnTx/>
                <a:uFillTx/>
                <a:latin typeface="Calibri" panose="020F0502020204030204" pitchFamily="34" charset="0"/>
                <a:ea typeface="+mn-ea"/>
                <a:cs typeface="+mn-cs"/>
              </a:rPr>
              <a:t>. 2023;46(Suppl 1):S140-S157.</a:t>
            </a:r>
            <a:endParaRPr kumimoji="0" lang="en-US" sz="900" b="0" u="none" strike="noStrike" kern="1200" cap="none" spc="-38" normalizeH="0" baseline="0" noProof="0" dirty="0">
              <a:ln>
                <a:noFill/>
              </a:ln>
              <a:effectLst/>
              <a:uLnTx/>
              <a:uFillTx/>
              <a:latin typeface="Franklin Gothic Book" panose="020B0503020102020204"/>
              <a:ea typeface="+mn-ea"/>
              <a:cs typeface="+mn-cs"/>
            </a:endParaRPr>
          </a:p>
        </p:txBody>
      </p:sp>
      <p:sp>
        <p:nvSpPr>
          <p:cNvPr id="2" name="Rectangle 1">
            <a:extLst>
              <a:ext uri="{FF2B5EF4-FFF2-40B4-BE49-F238E27FC236}">
                <a16:creationId xmlns:a16="http://schemas.microsoft.com/office/drawing/2014/main" id="{247A0208-25E4-DFA9-11C7-1FCDC8FB1AA9}"/>
              </a:ext>
            </a:extLst>
          </p:cNvPr>
          <p:cNvSpPr/>
          <p:nvPr/>
        </p:nvSpPr>
        <p:spPr>
          <a:xfrm>
            <a:off x="5322094" y="2157413"/>
            <a:ext cx="1314450" cy="18192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2CDEDA4-560F-D861-0557-5592C4139E2B}"/>
              </a:ext>
            </a:extLst>
          </p:cNvPr>
          <p:cNvSpPr/>
          <p:nvPr/>
        </p:nvSpPr>
        <p:spPr>
          <a:xfrm>
            <a:off x="6765131" y="2938464"/>
            <a:ext cx="1664492" cy="11120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2BDC803-5970-793F-B24C-64E8A2EF7B0C}"/>
              </a:ext>
            </a:extLst>
          </p:cNvPr>
          <p:cNvSpPr/>
          <p:nvPr/>
        </p:nvSpPr>
        <p:spPr>
          <a:xfrm>
            <a:off x="712787" y="2507456"/>
            <a:ext cx="2058987" cy="15430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EC4D58-3F59-A19E-8E13-A34BCA800926}"/>
              </a:ext>
            </a:extLst>
          </p:cNvPr>
          <p:cNvSpPr/>
          <p:nvPr/>
        </p:nvSpPr>
        <p:spPr>
          <a:xfrm>
            <a:off x="3529013" y="1835943"/>
            <a:ext cx="1364456" cy="20574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706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317175E2-B769-0AA2-45A9-A5A47B1A75A9}"/>
              </a:ext>
            </a:extLst>
          </p:cNvPr>
          <p:cNvGraphicFramePr>
            <a:graphicFrameLocks noGrp="1"/>
          </p:cNvGraphicFramePr>
          <p:nvPr>
            <p:ph idx="1"/>
            <p:extLst>
              <p:ext uri="{D42A27DB-BD31-4B8C-83A1-F6EECF244321}">
                <p14:modId xmlns:p14="http://schemas.microsoft.com/office/powerpoint/2010/main" val="3894837653"/>
              </p:ext>
            </p:extLst>
          </p:nvPr>
        </p:nvGraphicFramePr>
        <p:xfrm>
          <a:off x="304270" y="-1"/>
          <a:ext cx="8677275" cy="443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6425678-3ED6-B5CB-AFD8-46AC788C29C6}"/>
              </a:ext>
            </a:extLst>
          </p:cNvPr>
          <p:cNvSpPr txBox="1"/>
          <p:nvPr/>
        </p:nvSpPr>
        <p:spPr>
          <a:xfrm>
            <a:off x="3005288" y="4508523"/>
            <a:ext cx="5976257" cy="507831"/>
          </a:xfrm>
          <a:prstGeom prst="rect">
            <a:avLst/>
          </a:prstGeom>
          <a:noFill/>
        </p:spPr>
        <p:txBody>
          <a:bodyPr wrap="square" rtlCol="0">
            <a:spAutoFit/>
          </a:bodyPr>
          <a:lstStyle/>
          <a:p>
            <a:r>
              <a:rPr lang="fr-FR" sz="900" dirty="0">
                <a:solidFill>
                  <a:schemeClr val="bg1"/>
                </a:solidFill>
                <a:latin typeface="Calibri" panose="020F0502020204030204" pitchFamily="34" charset="0"/>
                <a:cs typeface="Calibri" panose="020F0502020204030204" pitchFamily="34" charset="0"/>
              </a:rPr>
              <a:t>Adapted from: Davies MJ, et al. </a:t>
            </a:r>
            <a:r>
              <a:rPr lang="fr-FR" sz="900" i="1" dirty="0">
                <a:solidFill>
                  <a:schemeClr val="bg1"/>
                </a:solidFill>
                <a:latin typeface="Calibri" panose="020F0502020204030204" pitchFamily="34" charset="0"/>
                <a:cs typeface="Calibri" panose="020F0502020204030204" pitchFamily="34" charset="0"/>
              </a:rPr>
              <a:t>Diabetes Care</a:t>
            </a:r>
            <a:r>
              <a:rPr lang="fr-FR" sz="900" dirty="0">
                <a:solidFill>
                  <a:schemeClr val="bg1"/>
                </a:solidFill>
                <a:latin typeface="Calibri" panose="020F0502020204030204" pitchFamily="34" charset="0"/>
                <a:cs typeface="Calibri" panose="020F0502020204030204" pitchFamily="34" charset="0"/>
              </a:rPr>
              <a:t>. 2022;45(11):2753-2786.</a:t>
            </a:r>
          </a:p>
          <a:p>
            <a:r>
              <a:rPr lang="en-US" sz="900" dirty="0">
                <a:solidFill>
                  <a:schemeClr val="bg1"/>
                </a:solidFill>
              </a:rPr>
              <a:t>Davies MJ, et al. </a:t>
            </a:r>
            <a:r>
              <a:rPr lang="en-US" sz="900" i="1" dirty="0">
                <a:solidFill>
                  <a:schemeClr val="bg1"/>
                </a:solidFill>
              </a:rPr>
              <a:t>Diabetologia</a:t>
            </a:r>
            <a:r>
              <a:rPr lang="en-US" sz="900" dirty="0">
                <a:solidFill>
                  <a:schemeClr val="bg1"/>
                </a:solidFill>
              </a:rPr>
              <a:t>. 2022;65(12):1925-1966.</a:t>
            </a:r>
          </a:p>
          <a:p>
            <a:endParaRPr lang="fr-FR" sz="900" dirty="0">
              <a:solidFill>
                <a:schemeClr val="bg1"/>
              </a:solidFill>
              <a:latin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46A3BF69-55A2-92B1-21EB-992E2BE48CF5}"/>
              </a:ext>
            </a:extLst>
          </p:cNvPr>
          <p:cNvSpPr txBox="1">
            <a:spLocks/>
          </p:cNvSpPr>
          <p:nvPr/>
        </p:nvSpPr>
        <p:spPr>
          <a:xfrm>
            <a:off x="57943" y="4165240"/>
            <a:ext cx="4621213" cy="34328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lumMod val="75000"/>
                    <a:lumOff val="2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333333">
                    <a:lumMod val="75000"/>
                    <a:lumOff val="25000"/>
                  </a:srgbClr>
                </a:solidFill>
                <a:effectLst/>
                <a:uLnTx/>
                <a:uFillTx/>
                <a:ea typeface="+mn-ea"/>
                <a:cs typeface="+mn-cs"/>
              </a:rPr>
              <a:t>ASCVD, atherosclerotic cardiovascular disease; ACR, albumin-creatine ratio; HFrEF, heart failure with reduced ejection fraction; HFpEF, heart failure with preserved ejection fraction; GLP-1 RA, glucagon-like peptide-1 receptor agonist; SGLT2i, sodium glucose cotransporter 2 inhibitor</a:t>
            </a:r>
          </a:p>
        </p:txBody>
      </p:sp>
    </p:spTree>
    <p:extLst>
      <p:ext uri="{BB962C8B-B14F-4D97-AF65-F5344CB8AC3E}">
        <p14:creationId xmlns:p14="http://schemas.microsoft.com/office/powerpoint/2010/main" val="395909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9E4B-80A5-EB10-70C7-486947EF57A1}"/>
              </a:ext>
            </a:extLst>
          </p:cNvPr>
          <p:cNvSpPr>
            <a:spLocks noGrp="1"/>
          </p:cNvSpPr>
          <p:nvPr>
            <p:ph type="title"/>
          </p:nvPr>
        </p:nvSpPr>
        <p:spPr>
          <a:xfrm>
            <a:off x="0" y="298641"/>
            <a:ext cx="3515193" cy="1275326"/>
          </a:xfrm>
        </p:spPr>
        <p:txBody>
          <a:bodyPr>
            <a:normAutofit fontScale="90000"/>
          </a:bodyPr>
          <a:lstStyle/>
          <a:p>
            <a:pPr algn="ctr"/>
            <a:r>
              <a:rPr lang="en-US" dirty="0"/>
              <a:t>Cardiovascular Disease and Risk Management: ADA 2023</a:t>
            </a:r>
          </a:p>
        </p:txBody>
      </p:sp>
      <p:sp>
        <p:nvSpPr>
          <p:cNvPr id="4" name="TextBox 3">
            <a:extLst>
              <a:ext uri="{FF2B5EF4-FFF2-40B4-BE49-F238E27FC236}">
                <a16:creationId xmlns:a16="http://schemas.microsoft.com/office/drawing/2014/main" id="{E6425678-3ED6-B5CB-AFD8-46AC788C29C6}"/>
              </a:ext>
            </a:extLst>
          </p:cNvPr>
          <p:cNvSpPr txBox="1"/>
          <p:nvPr/>
        </p:nvSpPr>
        <p:spPr>
          <a:xfrm>
            <a:off x="3082835" y="4506685"/>
            <a:ext cx="5976257" cy="230832"/>
          </a:xfrm>
          <a:prstGeom prst="rect">
            <a:avLst/>
          </a:prstGeom>
          <a:noFill/>
        </p:spPr>
        <p:txBody>
          <a:bodyPr wrap="square" rtlCol="0">
            <a:spAutoFit/>
          </a:bodyPr>
          <a:lstStyle/>
          <a:p>
            <a:r>
              <a:rPr lang="en-US" sz="900" dirty="0">
                <a:solidFill>
                  <a:schemeClr val="bg1"/>
                </a:solidFill>
              </a:rPr>
              <a:t>ElSayed NA, et al. </a:t>
            </a:r>
            <a:r>
              <a:rPr lang="en-US" sz="900" i="1" dirty="0">
                <a:solidFill>
                  <a:schemeClr val="bg1"/>
                </a:solidFill>
              </a:rPr>
              <a:t>Diabetes Care</a:t>
            </a:r>
            <a:r>
              <a:rPr lang="en-US" sz="900" dirty="0">
                <a:solidFill>
                  <a:schemeClr val="bg1"/>
                </a:solidFill>
              </a:rPr>
              <a:t>. 2023;46(Suppl 1):S140-S157.</a:t>
            </a:r>
          </a:p>
        </p:txBody>
      </p:sp>
      <p:pic>
        <p:nvPicPr>
          <p:cNvPr id="2050" name="Picture 2" descr="Multifactorial approach to reduction in risk of diabetes complications. *Risk reduction interventions to be applied as individually appropriate.">
            <a:extLst>
              <a:ext uri="{FF2B5EF4-FFF2-40B4-BE49-F238E27FC236}">
                <a16:creationId xmlns:a16="http://schemas.microsoft.com/office/drawing/2014/main" id="{430EF01C-5CD0-4468-2D6A-97134EDAF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606" y="25516"/>
            <a:ext cx="5043430" cy="443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90715"/>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30</TotalTime>
  <Words>3728</Words>
  <Application>Microsoft Office PowerPoint</Application>
  <PresentationFormat>On-screen Show (16:9)</PresentationFormat>
  <Paragraphs>428</Paragraphs>
  <Slides>47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Apis For Office</vt:lpstr>
      <vt:lpstr>Arial</vt:lpstr>
      <vt:lpstr>Calibri</vt:lpstr>
      <vt:lpstr>Calibri Light</vt:lpstr>
      <vt:lpstr>Franklin Gothic Book</vt:lpstr>
      <vt:lpstr>Maitree</vt:lpstr>
      <vt:lpstr>Times New Roman</vt:lpstr>
      <vt:lpstr>Office Theme 2013 - 2022</vt:lpstr>
      <vt:lpstr>PowerPoint Presentation</vt:lpstr>
      <vt:lpstr>PowerPoint Presentation</vt:lpstr>
      <vt:lpstr>Faculty Disclosures</vt:lpstr>
      <vt:lpstr>Learning Objectives</vt:lpstr>
      <vt:lpstr>Treatment of Patients with Type 2 Diabetes</vt:lpstr>
      <vt:lpstr>PowerPoint Presentation</vt:lpstr>
      <vt:lpstr>PowerPoint Presentation</vt:lpstr>
      <vt:lpstr>PowerPoint Presentation</vt:lpstr>
      <vt:lpstr>Cardiovascular Disease and Risk Management: ADA 2023</vt:lpstr>
      <vt:lpstr>PowerPoint Presentation</vt:lpstr>
      <vt:lpstr>Recommendations for Use of SGLT2 Inhibitors and GLP-1 Receptor Agonists: 2023 AHA/ACC in CCD</vt:lpstr>
      <vt:lpstr>Recommendations for Weight Management:  2023 AHA/ACC in CCD</vt:lpstr>
      <vt:lpstr>Clinical Questions</vt:lpstr>
      <vt:lpstr>Which pathophysiologic mechanisms of T2D do GLP-1 RAs target?</vt:lpstr>
      <vt:lpstr>T2D Pathophysiology</vt:lpstr>
      <vt:lpstr>Pleiotropic Physiological Effects of GLP-1</vt:lpstr>
      <vt:lpstr>Are there differences among the GLP-1 RAs with respect to glycemic effects?</vt:lpstr>
      <vt:lpstr>PowerPoint Presentation</vt:lpstr>
      <vt:lpstr>Are there differences among the GLP-1 RAs with respect to non-glycemic effects?</vt:lpstr>
      <vt:lpstr>PowerPoint Presentation</vt:lpstr>
      <vt:lpstr>PowerPoint Presentation</vt:lpstr>
      <vt:lpstr>How well do GLP-1 RAs work as monotherapy and in combination with other classes of medications, including basal insulin, for patients with T2D?</vt:lpstr>
      <vt:lpstr>GLP-1 RAs As Monotherapy + In Combination</vt:lpstr>
      <vt:lpstr>GLP-1 RAs + Basal Insulin…</vt:lpstr>
      <vt:lpstr>PowerPoint Presentation</vt:lpstr>
      <vt:lpstr>Does it matter which GLP-1 RA is used in a patient with T2D and ASCVD/high risk?</vt:lpstr>
      <vt:lpstr>GLP-1 RAs with Proven CVD Benefits:  FDA Indications</vt:lpstr>
      <vt:lpstr>Meta-analysis: GLP-1 RA CVOTs in T2D at high risk for CVD</vt:lpstr>
      <vt:lpstr>Does it matter which GLP-1RA is used in a patient with T2D and CKD who is not a candidate for SGLT-2i therapy? </vt:lpstr>
      <vt:lpstr>Recommended GLP-1 RAs in CKD</vt:lpstr>
      <vt:lpstr>Meta-analysis of GLP-1 RA CVOTs Composite kidney outcome including macroalbuminuria</vt:lpstr>
      <vt:lpstr>PowerPoint Presentation</vt:lpstr>
      <vt:lpstr>What education should be provided to address patient concerns related to GLP-1 RA therapy? </vt:lpstr>
      <vt:lpstr>GLP-1 RAs: Contraindications &amp; Warnings</vt:lpstr>
      <vt:lpstr>Considerations for Patient Concerns</vt:lpstr>
      <vt:lpstr>Considerations for Drug Initiation &amp; Monitoring</vt:lpstr>
      <vt:lpstr>What are common side effects? </vt:lpstr>
      <vt:lpstr>Adverse Effects to Monitor</vt:lpstr>
      <vt:lpstr>What education should be provided so that patients optimize treatment with GLP-1 RA therapy? </vt:lpstr>
      <vt:lpstr>Recommendations to Minimize Occurrence + Severity of GI Adverse Effects with GLP-1 RAs</vt:lpstr>
      <vt:lpstr>Recommendations to Minimize Occurrence + Severity of GI Adverse Effects with GLP-1 RAs</vt:lpstr>
      <vt:lpstr>Does dosing need to be adjusted based on kidney function?</vt:lpstr>
      <vt:lpstr>ADA/KDIGO: GLP-1 RA Dosing for eGFR &lt;45​</vt:lpstr>
      <vt:lpstr>How might the cardiologist collaborate with the multidisciplinary, interprofessional care? </vt:lpstr>
      <vt:lpstr>2020 ACC Expert Consensus Decision Pathway on Novel Therapies for CV Risk Reduction in T2D</vt:lpstr>
      <vt:lpstr>2023 ACC/AHA CCD Guidelines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8</cp:revision>
  <dcterms:created xsi:type="dcterms:W3CDTF">2023-01-17T16:45:55Z</dcterms:created>
  <dcterms:modified xsi:type="dcterms:W3CDTF">2023-10-20T13:42:01Z</dcterms:modified>
</cp:coreProperties>
</file>