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8" r:id="rId2"/>
    <p:sldId id="1328" r:id="rId3"/>
    <p:sldId id="256" r:id="rId4"/>
    <p:sldId id="259" r:id="rId5"/>
    <p:sldId id="511" r:id="rId6"/>
    <p:sldId id="270" r:id="rId7"/>
    <p:sldId id="300" r:id="rId8"/>
    <p:sldId id="1309" r:id="rId9"/>
    <p:sldId id="513" r:id="rId10"/>
    <p:sldId id="514" r:id="rId11"/>
    <p:sldId id="1326" r:id="rId12"/>
    <p:sldId id="316" r:id="rId13"/>
    <p:sldId id="348" r:id="rId14"/>
    <p:sldId id="420" r:id="rId15"/>
    <p:sldId id="346" r:id="rId16"/>
    <p:sldId id="328" r:id="rId17"/>
    <p:sldId id="359" r:id="rId18"/>
    <p:sldId id="331" r:id="rId19"/>
    <p:sldId id="323" r:id="rId20"/>
    <p:sldId id="1281" r:id="rId21"/>
    <p:sldId id="1327" r:id="rId22"/>
    <p:sldId id="299" r:id="rId23"/>
    <p:sldId id="507" r:id="rId24"/>
    <p:sldId id="426" r:id="rId25"/>
    <p:sldId id="307" r:id="rId26"/>
    <p:sldId id="1317" r:id="rId27"/>
    <p:sldId id="1314" r:id="rId28"/>
    <p:sldId id="520" r:id="rId29"/>
    <p:sldId id="1318" r:id="rId30"/>
    <p:sldId id="1315" r:id="rId31"/>
    <p:sldId id="1310" r:id="rId32"/>
    <p:sldId id="1321" r:id="rId33"/>
    <p:sldId id="1322" r:id="rId34"/>
    <p:sldId id="1323" r:id="rId35"/>
    <p:sldId id="1324" r:id="rId36"/>
    <p:sldId id="1313" r:id="rId37"/>
    <p:sldId id="133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13" clrIdx="0">
    <p:extLst>
      <p:ext uri="{19B8F6BF-5375-455C-9EA6-DF929625EA0E}">
        <p15:presenceInfo xmlns:p15="http://schemas.microsoft.com/office/powerpoint/2012/main" userId="4946b59411aec6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220"/>
    <a:srgbClr val="F3CDD8"/>
    <a:srgbClr val="E8A2B6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08" autoAdjust="0"/>
    <p:restoredTop sz="94709"/>
  </p:normalViewPr>
  <p:slideViewPr>
    <p:cSldViewPr snapToGrid="0" snapToObjects="1">
      <p:cViewPr varScale="1">
        <p:scale>
          <a:sx n="85" d="100"/>
          <a:sy n="8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15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Baseline eosinophils count strata (cells/</a:t>
            </a:r>
            <a:r>
              <a:rPr lang="en-US" sz="2200" b="0" i="0" u="none" strike="noStrike" baseline="0" dirty="0">
                <a:effectLst/>
              </a:rPr>
              <a:t>µ</a:t>
            </a:r>
            <a:r>
              <a:rPr lang="en-US" sz="2200" dirty="0"/>
              <a:t>L)</a:t>
            </a:r>
          </a:p>
        </c:rich>
      </c:tx>
      <c:layout>
        <c:manualLayout>
          <c:xMode val="edge"/>
          <c:yMode val="edge"/>
          <c:x val="0.12013972055888224"/>
          <c:y val="1.9860971117039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111532839832197E-2"/>
          <c:y val="0.15902696869941901"/>
          <c:w val="0.92542140129190398"/>
          <c:h val="0.71105536832722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&lt;100</c:v>
                </c:pt>
                <c:pt idx="1">
                  <c:v>&gt;100</c:v>
                </c:pt>
                <c:pt idx="2">
                  <c:v>&lt;200</c:v>
                </c:pt>
                <c:pt idx="3">
                  <c:v>&gt;200</c:v>
                </c:pt>
                <c:pt idx="4">
                  <c:v>&lt;300</c:v>
                </c:pt>
                <c:pt idx="5">
                  <c:v>&gt;300</c:v>
                </c:pt>
                <c:pt idx="6">
                  <c:v>&lt;400</c:v>
                </c:pt>
                <c:pt idx="7">
                  <c:v>&gt;400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4.4999999999999998E-2</c:v>
                </c:pt>
                <c:pt idx="1">
                  <c:v>8.8999999999999996E-2</c:v>
                </c:pt>
                <c:pt idx="2">
                  <c:v>4.5999999999999999E-2</c:v>
                </c:pt>
                <c:pt idx="3">
                  <c:v>8.4000000000000005E-2</c:v>
                </c:pt>
                <c:pt idx="4">
                  <c:v>6.7000000000000004E-2</c:v>
                </c:pt>
                <c:pt idx="5">
                  <c:v>0.1</c:v>
                </c:pt>
                <c:pt idx="6">
                  <c:v>3.3000000000000002E-2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5-4D17-B2C1-1805AD66B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269696"/>
        <c:axId val="1695648944"/>
      </c:barChart>
      <c:catAx>
        <c:axId val="16912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48944"/>
        <c:crosses val="autoZero"/>
        <c:auto val="1"/>
        <c:lblAlgn val="ctr"/>
        <c:lblOffset val="100"/>
        <c:noMultiLvlLbl val="0"/>
      </c:catAx>
      <c:valAx>
        <c:axId val="169564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2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F1D72-11FD-4D29-B8F0-038249C13C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4C758-9592-4534-ABC2-5D2959E8BD3C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Asthma</a:t>
          </a:r>
        </a:p>
      </dgm:t>
    </dgm:pt>
    <dgm:pt modelId="{FAC41330-D2BA-47B0-8A6C-A61C95E5C732}" type="parTrans" cxnId="{25CCA840-97DC-4BBB-8BF2-7DDF7F4E783B}">
      <dgm:prSet/>
      <dgm:spPr/>
      <dgm:t>
        <a:bodyPr/>
        <a:lstStyle/>
        <a:p>
          <a:endParaRPr lang="en-US"/>
        </a:p>
      </dgm:t>
    </dgm:pt>
    <dgm:pt modelId="{03814458-1E6B-4FFE-9811-903A8ECCC186}" type="sibTrans" cxnId="{25CCA840-97DC-4BBB-8BF2-7DDF7F4E783B}">
      <dgm:prSet/>
      <dgm:spPr/>
      <dgm:t>
        <a:bodyPr/>
        <a:lstStyle/>
        <a:p>
          <a:endParaRPr lang="en-US"/>
        </a:p>
      </dgm:t>
    </dgm:pt>
    <dgm:pt modelId="{04CB3ECD-BA72-4584-9906-6FDDE3F1B25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Uncontrolled</a:t>
          </a:r>
        </a:p>
      </dgm:t>
    </dgm:pt>
    <dgm:pt modelId="{E67A5895-3B6D-4388-BE1B-9969D2E80B4F}" type="parTrans" cxnId="{3C114989-8FA6-4CDA-B53F-A225A304CCBF}">
      <dgm:prSet/>
      <dgm:spPr/>
      <dgm:t>
        <a:bodyPr/>
        <a:lstStyle/>
        <a:p>
          <a:endParaRPr lang="en-US"/>
        </a:p>
      </dgm:t>
    </dgm:pt>
    <dgm:pt modelId="{F750D1E9-238F-4BD5-AB7E-CAD03413EFBD}" type="sibTrans" cxnId="{3C114989-8FA6-4CDA-B53F-A225A304CCBF}">
      <dgm:prSet/>
      <dgm:spPr/>
      <dgm:t>
        <a:bodyPr/>
        <a:lstStyle/>
        <a:p>
          <a:endParaRPr lang="en-US"/>
        </a:p>
      </dgm:t>
    </dgm:pt>
    <dgm:pt modelId="{5428295E-704B-4C88-931C-E24913D4F95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Difficult-to-treat</a:t>
          </a:r>
        </a:p>
      </dgm:t>
    </dgm:pt>
    <dgm:pt modelId="{56FC6D67-F621-49B5-A78B-B5BD6F0BF718}" type="parTrans" cxnId="{995DEA40-C04D-43D6-85EC-2D45D0F8067A}">
      <dgm:prSet/>
      <dgm:spPr/>
      <dgm:t>
        <a:bodyPr/>
        <a:lstStyle/>
        <a:p>
          <a:endParaRPr lang="en-US"/>
        </a:p>
      </dgm:t>
    </dgm:pt>
    <dgm:pt modelId="{8A7A0DCC-DFA5-4073-A356-BDA0921F9623}" type="sibTrans" cxnId="{995DEA40-C04D-43D6-85EC-2D45D0F8067A}">
      <dgm:prSet/>
      <dgm:spPr/>
      <dgm:t>
        <a:bodyPr/>
        <a:lstStyle/>
        <a:p>
          <a:endParaRPr lang="en-US"/>
        </a:p>
      </dgm:t>
    </dgm:pt>
    <dgm:pt modelId="{F492B153-FFAF-4D32-B3C9-AF17956E163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Severe</a:t>
          </a:r>
        </a:p>
      </dgm:t>
    </dgm:pt>
    <dgm:pt modelId="{EC6E0869-E03C-41DE-9213-7CCC8C6B0F5A}" type="parTrans" cxnId="{DF78A345-EE3F-42C2-98D7-A25ABA0C9ECD}">
      <dgm:prSet/>
      <dgm:spPr/>
      <dgm:t>
        <a:bodyPr/>
        <a:lstStyle/>
        <a:p>
          <a:endParaRPr lang="en-US"/>
        </a:p>
      </dgm:t>
    </dgm:pt>
    <dgm:pt modelId="{5DBB871F-B1AC-44A1-A1A3-BA15F6925CF7}" type="sibTrans" cxnId="{DF78A345-EE3F-42C2-98D7-A25ABA0C9ECD}">
      <dgm:prSet/>
      <dgm:spPr/>
      <dgm:t>
        <a:bodyPr/>
        <a:lstStyle/>
        <a:p>
          <a:endParaRPr lang="en-US"/>
        </a:p>
      </dgm:t>
    </dgm:pt>
    <dgm:pt modelId="{C870F77B-890B-49C8-B34A-35196FA0C698}" type="pres">
      <dgm:prSet presAssocID="{1B1F1D72-11FD-4D29-B8F0-038249C13C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F1E91A-923E-4A78-8755-3BEDC2C79FA7}" type="pres">
      <dgm:prSet presAssocID="{3404C758-9592-4534-ABC2-5D2959E8BD3C}" presName="hierRoot1" presStyleCnt="0">
        <dgm:presLayoutVars>
          <dgm:hierBranch val="init"/>
        </dgm:presLayoutVars>
      </dgm:prSet>
      <dgm:spPr/>
    </dgm:pt>
    <dgm:pt modelId="{149DE956-9DB6-4AA2-8DA2-7A67EA61E2D8}" type="pres">
      <dgm:prSet presAssocID="{3404C758-9592-4534-ABC2-5D2959E8BD3C}" presName="rootComposite1" presStyleCnt="0"/>
      <dgm:spPr/>
    </dgm:pt>
    <dgm:pt modelId="{BB3960C6-0986-4153-B614-3EF1F2E2975D}" type="pres">
      <dgm:prSet presAssocID="{3404C758-9592-4534-ABC2-5D2959E8BD3C}" presName="rootText1" presStyleLbl="node0" presStyleIdx="0" presStyleCnt="1">
        <dgm:presLayoutVars>
          <dgm:chPref val="3"/>
        </dgm:presLayoutVars>
      </dgm:prSet>
      <dgm:spPr/>
    </dgm:pt>
    <dgm:pt modelId="{3F04F9A0-2484-4D20-B7BC-8EF244BD0D1D}" type="pres">
      <dgm:prSet presAssocID="{3404C758-9592-4534-ABC2-5D2959E8BD3C}" presName="rootConnector1" presStyleLbl="node1" presStyleIdx="0" presStyleCnt="0"/>
      <dgm:spPr/>
    </dgm:pt>
    <dgm:pt modelId="{271332D3-228A-47F9-8FF5-2BC589797F77}" type="pres">
      <dgm:prSet presAssocID="{3404C758-9592-4534-ABC2-5D2959E8BD3C}" presName="hierChild2" presStyleCnt="0"/>
      <dgm:spPr/>
    </dgm:pt>
    <dgm:pt modelId="{82F258C4-78A3-433E-A9F2-F644F7744D7A}" type="pres">
      <dgm:prSet presAssocID="{E67A5895-3B6D-4388-BE1B-9969D2E80B4F}" presName="Name37" presStyleLbl="parChTrans1D2" presStyleIdx="0" presStyleCnt="2"/>
      <dgm:spPr/>
    </dgm:pt>
    <dgm:pt modelId="{324CB12F-317A-4DDC-BF76-DEB8D196E4DA}" type="pres">
      <dgm:prSet presAssocID="{04CB3ECD-BA72-4584-9906-6FDDE3F1B25F}" presName="hierRoot2" presStyleCnt="0">
        <dgm:presLayoutVars>
          <dgm:hierBranch val="init"/>
        </dgm:presLayoutVars>
      </dgm:prSet>
      <dgm:spPr/>
    </dgm:pt>
    <dgm:pt modelId="{244A6347-A44E-4E39-9480-FA394A1543D0}" type="pres">
      <dgm:prSet presAssocID="{04CB3ECD-BA72-4584-9906-6FDDE3F1B25F}" presName="rootComposite" presStyleCnt="0"/>
      <dgm:spPr/>
    </dgm:pt>
    <dgm:pt modelId="{EEE9F6D4-A525-443B-85EF-27A1464BAB96}" type="pres">
      <dgm:prSet presAssocID="{04CB3ECD-BA72-4584-9906-6FDDE3F1B25F}" presName="rootText" presStyleLbl="node2" presStyleIdx="0" presStyleCnt="2">
        <dgm:presLayoutVars>
          <dgm:chPref val="3"/>
        </dgm:presLayoutVars>
      </dgm:prSet>
      <dgm:spPr/>
    </dgm:pt>
    <dgm:pt modelId="{8487CEC3-3CEE-46BE-AC82-5E244D9544F5}" type="pres">
      <dgm:prSet presAssocID="{04CB3ECD-BA72-4584-9906-6FDDE3F1B25F}" presName="rootConnector" presStyleLbl="node2" presStyleIdx="0" presStyleCnt="2"/>
      <dgm:spPr/>
    </dgm:pt>
    <dgm:pt modelId="{8EEC0B30-2101-48B8-9847-58DE966146BE}" type="pres">
      <dgm:prSet presAssocID="{04CB3ECD-BA72-4584-9906-6FDDE3F1B25F}" presName="hierChild4" presStyleCnt="0"/>
      <dgm:spPr/>
    </dgm:pt>
    <dgm:pt modelId="{E434CBE0-5906-4DB3-B216-CC53FF6839F4}" type="pres">
      <dgm:prSet presAssocID="{04CB3ECD-BA72-4584-9906-6FDDE3F1B25F}" presName="hierChild5" presStyleCnt="0"/>
      <dgm:spPr/>
    </dgm:pt>
    <dgm:pt modelId="{506ECF8D-93A5-4B98-9F22-B910BF1E4511}" type="pres">
      <dgm:prSet presAssocID="{56FC6D67-F621-49B5-A78B-B5BD6F0BF718}" presName="Name37" presStyleLbl="parChTrans1D2" presStyleIdx="1" presStyleCnt="2"/>
      <dgm:spPr/>
    </dgm:pt>
    <dgm:pt modelId="{3275B037-75B4-48A3-91AB-21A1F6438E3B}" type="pres">
      <dgm:prSet presAssocID="{5428295E-704B-4C88-931C-E24913D4F958}" presName="hierRoot2" presStyleCnt="0">
        <dgm:presLayoutVars>
          <dgm:hierBranch val="init"/>
        </dgm:presLayoutVars>
      </dgm:prSet>
      <dgm:spPr/>
    </dgm:pt>
    <dgm:pt modelId="{05EA5C1E-FDA2-42BF-9882-F35ECB83ACC4}" type="pres">
      <dgm:prSet presAssocID="{5428295E-704B-4C88-931C-E24913D4F958}" presName="rootComposite" presStyleCnt="0"/>
      <dgm:spPr/>
    </dgm:pt>
    <dgm:pt modelId="{8CD5AEA7-7BAE-4219-9F9B-1DF6B55DE0F8}" type="pres">
      <dgm:prSet presAssocID="{5428295E-704B-4C88-931C-E24913D4F958}" presName="rootText" presStyleLbl="node2" presStyleIdx="1" presStyleCnt="2">
        <dgm:presLayoutVars>
          <dgm:chPref val="3"/>
        </dgm:presLayoutVars>
      </dgm:prSet>
      <dgm:spPr/>
    </dgm:pt>
    <dgm:pt modelId="{65780168-95B0-40C2-AAAC-D987E9EFF93C}" type="pres">
      <dgm:prSet presAssocID="{5428295E-704B-4C88-931C-E24913D4F958}" presName="rootConnector" presStyleLbl="node2" presStyleIdx="1" presStyleCnt="2"/>
      <dgm:spPr/>
    </dgm:pt>
    <dgm:pt modelId="{37D7B44F-7A1A-4BE8-9D6C-23F711AB6735}" type="pres">
      <dgm:prSet presAssocID="{5428295E-704B-4C88-931C-E24913D4F958}" presName="hierChild4" presStyleCnt="0"/>
      <dgm:spPr/>
    </dgm:pt>
    <dgm:pt modelId="{FEFBE1C9-F65A-429A-A7C2-07107761E8C3}" type="pres">
      <dgm:prSet presAssocID="{EC6E0869-E03C-41DE-9213-7CCC8C6B0F5A}" presName="Name37" presStyleLbl="parChTrans1D3" presStyleIdx="0" presStyleCnt="1"/>
      <dgm:spPr/>
    </dgm:pt>
    <dgm:pt modelId="{5304AE83-D453-4F78-96AB-555C446AAB66}" type="pres">
      <dgm:prSet presAssocID="{F492B153-FFAF-4D32-B3C9-AF17956E1632}" presName="hierRoot2" presStyleCnt="0">
        <dgm:presLayoutVars>
          <dgm:hierBranch val="init"/>
        </dgm:presLayoutVars>
      </dgm:prSet>
      <dgm:spPr/>
    </dgm:pt>
    <dgm:pt modelId="{58E16A04-79C6-4F1A-A78E-F5B217DA22ED}" type="pres">
      <dgm:prSet presAssocID="{F492B153-FFAF-4D32-B3C9-AF17956E1632}" presName="rootComposite" presStyleCnt="0"/>
      <dgm:spPr/>
    </dgm:pt>
    <dgm:pt modelId="{2481CDCC-51F0-4CAD-A6A1-EB33D1120A0E}" type="pres">
      <dgm:prSet presAssocID="{F492B153-FFAF-4D32-B3C9-AF17956E1632}" presName="rootText" presStyleLbl="node3" presStyleIdx="0" presStyleCnt="1">
        <dgm:presLayoutVars>
          <dgm:chPref val="3"/>
        </dgm:presLayoutVars>
      </dgm:prSet>
      <dgm:spPr/>
    </dgm:pt>
    <dgm:pt modelId="{C6FDAAC2-1C7B-4661-85CA-21FD523DBE2C}" type="pres">
      <dgm:prSet presAssocID="{F492B153-FFAF-4D32-B3C9-AF17956E1632}" presName="rootConnector" presStyleLbl="node3" presStyleIdx="0" presStyleCnt="1"/>
      <dgm:spPr/>
    </dgm:pt>
    <dgm:pt modelId="{B954790C-3623-42A7-B4DA-A785DC915D6E}" type="pres">
      <dgm:prSet presAssocID="{F492B153-FFAF-4D32-B3C9-AF17956E1632}" presName="hierChild4" presStyleCnt="0"/>
      <dgm:spPr/>
    </dgm:pt>
    <dgm:pt modelId="{958A7F8C-F84E-485B-9E07-849BF766E643}" type="pres">
      <dgm:prSet presAssocID="{F492B153-FFAF-4D32-B3C9-AF17956E1632}" presName="hierChild5" presStyleCnt="0"/>
      <dgm:spPr/>
    </dgm:pt>
    <dgm:pt modelId="{D0932BC6-0A7E-4702-9924-510184C42CB2}" type="pres">
      <dgm:prSet presAssocID="{5428295E-704B-4C88-931C-E24913D4F958}" presName="hierChild5" presStyleCnt="0"/>
      <dgm:spPr/>
    </dgm:pt>
    <dgm:pt modelId="{F4C5FB5F-69A6-4F93-A5FA-60E03B3FC743}" type="pres">
      <dgm:prSet presAssocID="{3404C758-9592-4534-ABC2-5D2959E8BD3C}" presName="hierChild3" presStyleCnt="0"/>
      <dgm:spPr/>
    </dgm:pt>
  </dgm:ptLst>
  <dgm:cxnLst>
    <dgm:cxn modelId="{4DBF891C-FC26-4AA5-8AA4-59E41B360908}" type="presOf" srcId="{F492B153-FFAF-4D32-B3C9-AF17956E1632}" destId="{C6FDAAC2-1C7B-4661-85CA-21FD523DBE2C}" srcOrd="1" destOrd="0" presId="urn:microsoft.com/office/officeart/2005/8/layout/orgChart1"/>
    <dgm:cxn modelId="{22D1ED20-E74B-4838-AAD9-77C4E0AFE704}" type="presOf" srcId="{F492B153-FFAF-4D32-B3C9-AF17956E1632}" destId="{2481CDCC-51F0-4CAD-A6A1-EB33D1120A0E}" srcOrd="0" destOrd="0" presId="urn:microsoft.com/office/officeart/2005/8/layout/orgChart1"/>
    <dgm:cxn modelId="{2F8DBC22-CBB3-404B-9583-1CD6310EC044}" type="presOf" srcId="{5428295E-704B-4C88-931C-E24913D4F958}" destId="{65780168-95B0-40C2-AAAC-D987E9EFF93C}" srcOrd="1" destOrd="0" presId="urn:microsoft.com/office/officeart/2005/8/layout/orgChart1"/>
    <dgm:cxn modelId="{25CCA840-97DC-4BBB-8BF2-7DDF7F4E783B}" srcId="{1B1F1D72-11FD-4D29-B8F0-038249C13C0E}" destId="{3404C758-9592-4534-ABC2-5D2959E8BD3C}" srcOrd="0" destOrd="0" parTransId="{FAC41330-D2BA-47B0-8A6C-A61C95E5C732}" sibTransId="{03814458-1E6B-4FFE-9811-903A8ECCC186}"/>
    <dgm:cxn modelId="{995DEA40-C04D-43D6-85EC-2D45D0F8067A}" srcId="{3404C758-9592-4534-ABC2-5D2959E8BD3C}" destId="{5428295E-704B-4C88-931C-E24913D4F958}" srcOrd="1" destOrd="0" parTransId="{56FC6D67-F621-49B5-A78B-B5BD6F0BF718}" sibTransId="{8A7A0DCC-DFA5-4073-A356-BDA0921F9623}"/>
    <dgm:cxn modelId="{DF78A345-EE3F-42C2-98D7-A25ABA0C9ECD}" srcId="{5428295E-704B-4C88-931C-E24913D4F958}" destId="{F492B153-FFAF-4D32-B3C9-AF17956E1632}" srcOrd="0" destOrd="0" parTransId="{EC6E0869-E03C-41DE-9213-7CCC8C6B0F5A}" sibTransId="{5DBB871F-B1AC-44A1-A1A3-BA15F6925CF7}"/>
    <dgm:cxn modelId="{CCAC734B-7B51-45AF-959F-9D077AF4B1B2}" type="presOf" srcId="{3404C758-9592-4534-ABC2-5D2959E8BD3C}" destId="{3F04F9A0-2484-4D20-B7BC-8EF244BD0D1D}" srcOrd="1" destOrd="0" presId="urn:microsoft.com/office/officeart/2005/8/layout/orgChart1"/>
    <dgm:cxn modelId="{754C4F6F-144D-4D18-94CF-9985768AA014}" type="presOf" srcId="{5428295E-704B-4C88-931C-E24913D4F958}" destId="{8CD5AEA7-7BAE-4219-9F9B-1DF6B55DE0F8}" srcOrd="0" destOrd="0" presId="urn:microsoft.com/office/officeart/2005/8/layout/orgChart1"/>
    <dgm:cxn modelId="{A5884974-55E1-4AA0-BCDD-C6BA9CE322CD}" type="presOf" srcId="{04CB3ECD-BA72-4584-9906-6FDDE3F1B25F}" destId="{8487CEC3-3CEE-46BE-AC82-5E244D9544F5}" srcOrd="1" destOrd="0" presId="urn:microsoft.com/office/officeart/2005/8/layout/orgChart1"/>
    <dgm:cxn modelId="{FB069556-7723-4AE0-9928-BE552F5247C0}" type="presOf" srcId="{3404C758-9592-4534-ABC2-5D2959E8BD3C}" destId="{BB3960C6-0986-4153-B614-3EF1F2E2975D}" srcOrd="0" destOrd="0" presId="urn:microsoft.com/office/officeart/2005/8/layout/orgChart1"/>
    <dgm:cxn modelId="{3C114989-8FA6-4CDA-B53F-A225A304CCBF}" srcId="{3404C758-9592-4534-ABC2-5D2959E8BD3C}" destId="{04CB3ECD-BA72-4584-9906-6FDDE3F1B25F}" srcOrd="0" destOrd="0" parTransId="{E67A5895-3B6D-4388-BE1B-9969D2E80B4F}" sibTransId="{F750D1E9-238F-4BD5-AB7E-CAD03413EFBD}"/>
    <dgm:cxn modelId="{4F4345B6-D8F5-4DCA-8ADE-83C4C67FD5DA}" type="presOf" srcId="{1B1F1D72-11FD-4D29-B8F0-038249C13C0E}" destId="{C870F77B-890B-49C8-B34A-35196FA0C698}" srcOrd="0" destOrd="0" presId="urn:microsoft.com/office/officeart/2005/8/layout/orgChart1"/>
    <dgm:cxn modelId="{907DA1B6-2806-41E6-B829-FBCE1C3D2DA4}" type="presOf" srcId="{EC6E0869-E03C-41DE-9213-7CCC8C6B0F5A}" destId="{FEFBE1C9-F65A-429A-A7C2-07107761E8C3}" srcOrd="0" destOrd="0" presId="urn:microsoft.com/office/officeart/2005/8/layout/orgChart1"/>
    <dgm:cxn modelId="{A7053DC4-A065-4AAC-9C31-471E16C7BA6F}" type="presOf" srcId="{E67A5895-3B6D-4388-BE1B-9969D2E80B4F}" destId="{82F258C4-78A3-433E-A9F2-F644F7744D7A}" srcOrd="0" destOrd="0" presId="urn:microsoft.com/office/officeart/2005/8/layout/orgChart1"/>
    <dgm:cxn modelId="{AE0939CE-CAF1-4F31-95EB-2ACA766C2F32}" type="presOf" srcId="{04CB3ECD-BA72-4584-9906-6FDDE3F1B25F}" destId="{EEE9F6D4-A525-443B-85EF-27A1464BAB96}" srcOrd="0" destOrd="0" presId="urn:microsoft.com/office/officeart/2005/8/layout/orgChart1"/>
    <dgm:cxn modelId="{41E230EF-B097-4013-9FBB-F2A7271E212E}" type="presOf" srcId="{56FC6D67-F621-49B5-A78B-B5BD6F0BF718}" destId="{506ECF8D-93A5-4B98-9F22-B910BF1E4511}" srcOrd="0" destOrd="0" presId="urn:microsoft.com/office/officeart/2005/8/layout/orgChart1"/>
    <dgm:cxn modelId="{09711485-CC08-44B4-8902-9D1025599B9E}" type="presParOf" srcId="{C870F77B-890B-49C8-B34A-35196FA0C698}" destId="{EDF1E91A-923E-4A78-8755-3BEDC2C79FA7}" srcOrd="0" destOrd="0" presId="urn:microsoft.com/office/officeart/2005/8/layout/orgChart1"/>
    <dgm:cxn modelId="{1D10E114-07A5-40D7-9027-3830D24CF66A}" type="presParOf" srcId="{EDF1E91A-923E-4A78-8755-3BEDC2C79FA7}" destId="{149DE956-9DB6-4AA2-8DA2-7A67EA61E2D8}" srcOrd="0" destOrd="0" presId="urn:microsoft.com/office/officeart/2005/8/layout/orgChart1"/>
    <dgm:cxn modelId="{4A48309B-7020-4352-87CD-167CC487D11F}" type="presParOf" srcId="{149DE956-9DB6-4AA2-8DA2-7A67EA61E2D8}" destId="{BB3960C6-0986-4153-B614-3EF1F2E2975D}" srcOrd="0" destOrd="0" presId="urn:microsoft.com/office/officeart/2005/8/layout/orgChart1"/>
    <dgm:cxn modelId="{14E0390B-E944-495E-8759-E11D99A675D4}" type="presParOf" srcId="{149DE956-9DB6-4AA2-8DA2-7A67EA61E2D8}" destId="{3F04F9A0-2484-4D20-B7BC-8EF244BD0D1D}" srcOrd="1" destOrd="0" presId="urn:microsoft.com/office/officeart/2005/8/layout/orgChart1"/>
    <dgm:cxn modelId="{B087DFCB-CD05-4C68-8CA3-1CBD0DB64394}" type="presParOf" srcId="{EDF1E91A-923E-4A78-8755-3BEDC2C79FA7}" destId="{271332D3-228A-47F9-8FF5-2BC589797F77}" srcOrd="1" destOrd="0" presId="urn:microsoft.com/office/officeart/2005/8/layout/orgChart1"/>
    <dgm:cxn modelId="{EE01F4A1-07DB-431A-83E7-B7768D447987}" type="presParOf" srcId="{271332D3-228A-47F9-8FF5-2BC589797F77}" destId="{82F258C4-78A3-433E-A9F2-F644F7744D7A}" srcOrd="0" destOrd="0" presId="urn:microsoft.com/office/officeart/2005/8/layout/orgChart1"/>
    <dgm:cxn modelId="{B038EAB7-0534-4976-97A2-C0CA6A2C035F}" type="presParOf" srcId="{271332D3-228A-47F9-8FF5-2BC589797F77}" destId="{324CB12F-317A-4DDC-BF76-DEB8D196E4DA}" srcOrd="1" destOrd="0" presId="urn:microsoft.com/office/officeart/2005/8/layout/orgChart1"/>
    <dgm:cxn modelId="{9EA80095-6ABA-4A9F-B780-A1DEAAB4E01B}" type="presParOf" srcId="{324CB12F-317A-4DDC-BF76-DEB8D196E4DA}" destId="{244A6347-A44E-4E39-9480-FA394A1543D0}" srcOrd="0" destOrd="0" presId="urn:microsoft.com/office/officeart/2005/8/layout/orgChart1"/>
    <dgm:cxn modelId="{CA819488-9906-4C76-9506-19317CE7DF69}" type="presParOf" srcId="{244A6347-A44E-4E39-9480-FA394A1543D0}" destId="{EEE9F6D4-A525-443B-85EF-27A1464BAB96}" srcOrd="0" destOrd="0" presId="urn:microsoft.com/office/officeart/2005/8/layout/orgChart1"/>
    <dgm:cxn modelId="{2F7CDFA6-0153-4345-955F-5206B355D6D2}" type="presParOf" srcId="{244A6347-A44E-4E39-9480-FA394A1543D0}" destId="{8487CEC3-3CEE-46BE-AC82-5E244D9544F5}" srcOrd="1" destOrd="0" presId="urn:microsoft.com/office/officeart/2005/8/layout/orgChart1"/>
    <dgm:cxn modelId="{1E13D458-D705-4026-A5AC-810F7C4F2684}" type="presParOf" srcId="{324CB12F-317A-4DDC-BF76-DEB8D196E4DA}" destId="{8EEC0B30-2101-48B8-9847-58DE966146BE}" srcOrd="1" destOrd="0" presId="urn:microsoft.com/office/officeart/2005/8/layout/orgChart1"/>
    <dgm:cxn modelId="{71599032-157F-48CB-A678-A806944393B7}" type="presParOf" srcId="{324CB12F-317A-4DDC-BF76-DEB8D196E4DA}" destId="{E434CBE0-5906-4DB3-B216-CC53FF6839F4}" srcOrd="2" destOrd="0" presId="urn:microsoft.com/office/officeart/2005/8/layout/orgChart1"/>
    <dgm:cxn modelId="{425A592E-A3A6-4473-A8E9-FB10E22616F4}" type="presParOf" srcId="{271332D3-228A-47F9-8FF5-2BC589797F77}" destId="{506ECF8D-93A5-4B98-9F22-B910BF1E4511}" srcOrd="2" destOrd="0" presId="urn:microsoft.com/office/officeart/2005/8/layout/orgChart1"/>
    <dgm:cxn modelId="{00AE4BE7-44B9-43DF-8685-844E73ECA616}" type="presParOf" srcId="{271332D3-228A-47F9-8FF5-2BC589797F77}" destId="{3275B037-75B4-48A3-91AB-21A1F6438E3B}" srcOrd="3" destOrd="0" presId="urn:microsoft.com/office/officeart/2005/8/layout/orgChart1"/>
    <dgm:cxn modelId="{840BE5BC-2749-47B5-B5EA-28123CBEE6FD}" type="presParOf" srcId="{3275B037-75B4-48A3-91AB-21A1F6438E3B}" destId="{05EA5C1E-FDA2-42BF-9882-F35ECB83ACC4}" srcOrd="0" destOrd="0" presId="urn:microsoft.com/office/officeart/2005/8/layout/orgChart1"/>
    <dgm:cxn modelId="{9E675713-CFF3-43E7-993A-667DDA95364F}" type="presParOf" srcId="{05EA5C1E-FDA2-42BF-9882-F35ECB83ACC4}" destId="{8CD5AEA7-7BAE-4219-9F9B-1DF6B55DE0F8}" srcOrd="0" destOrd="0" presId="urn:microsoft.com/office/officeart/2005/8/layout/orgChart1"/>
    <dgm:cxn modelId="{2235A867-CBA1-4105-9C07-A6246C37667E}" type="presParOf" srcId="{05EA5C1E-FDA2-42BF-9882-F35ECB83ACC4}" destId="{65780168-95B0-40C2-AAAC-D987E9EFF93C}" srcOrd="1" destOrd="0" presId="urn:microsoft.com/office/officeart/2005/8/layout/orgChart1"/>
    <dgm:cxn modelId="{96FEBD1D-5F02-4CC0-8DCE-6F61AFAA3C51}" type="presParOf" srcId="{3275B037-75B4-48A3-91AB-21A1F6438E3B}" destId="{37D7B44F-7A1A-4BE8-9D6C-23F711AB6735}" srcOrd="1" destOrd="0" presId="urn:microsoft.com/office/officeart/2005/8/layout/orgChart1"/>
    <dgm:cxn modelId="{B1EFA043-9813-49E4-A9FC-C9BFE936A996}" type="presParOf" srcId="{37D7B44F-7A1A-4BE8-9D6C-23F711AB6735}" destId="{FEFBE1C9-F65A-429A-A7C2-07107761E8C3}" srcOrd="0" destOrd="0" presId="urn:microsoft.com/office/officeart/2005/8/layout/orgChart1"/>
    <dgm:cxn modelId="{1F69B1DE-BF4C-4884-81F4-3786461E5936}" type="presParOf" srcId="{37D7B44F-7A1A-4BE8-9D6C-23F711AB6735}" destId="{5304AE83-D453-4F78-96AB-555C446AAB66}" srcOrd="1" destOrd="0" presId="urn:microsoft.com/office/officeart/2005/8/layout/orgChart1"/>
    <dgm:cxn modelId="{78FA2526-5C3C-4382-9F9D-7C5F5EF2F681}" type="presParOf" srcId="{5304AE83-D453-4F78-96AB-555C446AAB66}" destId="{58E16A04-79C6-4F1A-A78E-F5B217DA22ED}" srcOrd="0" destOrd="0" presId="urn:microsoft.com/office/officeart/2005/8/layout/orgChart1"/>
    <dgm:cxn modelId="{25A60811-643B-4B72-806A-49F944231CE4}" type="presParOf" srcId="{58E16A04-79C6-4F1A-A78E-F5B217DA22ED}" destId="{2481CDCC-51F0-4CAD-A6A1-EB33D1120A0E}" srcOrd="0" destOrd="0" presId="urn:microsoft.com/office/officeart/2005/8/layout/orgChart1"/>
    <dgm:cxn modelId="{EFEFD72E-A1B2-4001-AC9E-2CDC96EC8602}" type="presParOf" srcId="{58E16A04-79C6-4F1A-A78E-F5B217DA22ED}" destId="{C6FDAAC2-1C7B-4661-85CA-21FD523DBE2C}" srcOrd="1" destOrd="0" presId="urn:microsoft.com/office/officeart/2005/8/layout/orgChart1"/>
    <dgm:cxn modelId="{FEE44E04-D41B-4918-B7C1-66F1B6BC14BF}" type="presParOf" srcId="{5304AE83-D453-4F78-96AB-555C446AAB66}" destId="{B954790C-3623-42A7-B4DA-A785DC915D6E}" srcOrd="1" destOrd="0" presId="urn:microsoft.com/office/officeart/2005/8/layout/orgChart1"/>
    <dgm:cxn modelId="{78240100-07F8-4AA9-8312-16A3F1589419}" type="presParOf" srcId="{5304AE83-D453-4F78-96AB-555C446AAB66}" destId="{958A7F8C-F84E-485B-9E07-849BF766E643}" srcOrd="2" destOrd="0" presId="urn:microsoft.com/office/officeart/2005/8/layout/orgChart1"/>
    <dgm:cxn modelId="{A7C6841B-674C-452C-92F5-F75EC89E117F}" type="presParOf" srcId="{3275B037-75B4-48A3-91AB-21A1F6438E3B}" destId="{D0932BC6-0A7E-4702-9924-510184C42CB2}" srcOrd="2" destOrd="0" presId="urn:microsoft.com/office/officeart/2005/8/layout/orgChart1"/>
    <dgm:cxn modelId="{A71FFD17-AA53-4DD3-8C9B-3E8C5512F10D}" type="presParOf" srcId="{EDF1E91A-923E-4A78-8755-3BEDC2C79FA7}" destId="{F4C5FB5F-69A6-4F93-A5FA-60E03B3FC7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1CAF5-672D-4FB2-9345-F8846569DA1E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888EE0-7E7C-417C-8C24-70754C030441}">
      <dgm:prSet phldrT="[Text]" custT="1"/>
      <dgm:spPr/>
      <dgm:t>
        <a:bodyPr/>
        <a:lstStyle/>
        <a:p>
          <a:r>
            <a:rPr lang="en-US" sz="1600" b="1" dirty="0"/>
            <a:t>● Watch patient using their inhaler</a:t>
          </a:r>
        </a:p>
        <a:p>
          <a:r>
            <a:rPr lang="en-US" sz="1600" b="1" dirty="0"/>
            <a:t>● Discuss adherence and barriers to use</a:t>
          </a:r>
        </a:p>
      </dgm:t>
    </dgm:pt>
    <dgm:pt modelId="{11C0DBE6-9BCA-479B-AAE4-D2EE8619135D}" type="parTrans" cxnId="{263AFC96-A096-4DFE-9BC8-C32551BED953}">
      <dgm:prSet/>
      <dgm:spPr/>
      <dgm:t>
        <a:bodyPr/>
        <a:lstStyle/>
        <a:p>
          <a:endParaRPr lang="en-US" b="1"/>
        </a:p>
      </dgm:t>
    </dgm:pt>
    <dgm:pt modelId="{72B4105D-2287-44B7-9821-70B4C09E8B8C}" type="sibTrans" cxnId="{263AFC96-A096-4DFE-9BC8-C32551BED953}">
      <dgm:prSet/>
      <dgm:spPr/>
      <dgm:t>
        <a:bodyPr/>
        <a:lstStyle/>
        <a:p>
          <a:endParaRPr lang="en-US" b="1" dirty="0"/>
        </a:p>
      </dgm:t>
    </dgm:pt>
    <dgm:pt modelId="{877B1B80-A6B4-446A-86F6-831D57CFF9AA}">
      <dgm:prSet phldrT="[Text]"/>
      <dgm:spPr/>
      <dgm:t>
        <a:bodyPr/>
        <a:lstStyle/>
        <a:p>
          <a:r>
            <a:rPr lang="en-US" b="1" dirty="0"/>
            <a:t>● Confirm the diagnosis of asthma</a:t>
          </a:r>
        </a:p>
      </dgm:t>
    </dgm:pt>
    <dgm:pt modelId="{CB893343-0B1B-4487-BB71-E464F16A7568}" type="parTrans" cxnId="{3BAE424C-C0A5-422C-94A2-C09E0C3E1152}">
      <dgm:prSet/>
      <dgm:spPr/>
      <dgm:t>
        <a:bodyPr/>
        <a:lstStyle/>
        <a:p>
          <a:endParaRPr lang="en-US" b="1"/>
        </a:p>
      </dgm:t>
    </dgm:pt>
    <dgm:pt modelId="{D9E25568-D95A-4B2A-9765-E5DBDC5D12FA}" type="sibTrans" cxnId="{3BAE424C-C0A5-422C-94A2-C09E0C3E1152}">
      <dgm:prSet/>
      <dgm:spPr/>
      <dgm:t>
        <a:bodyPr/>
        <a:lstStyle/>
        <a:p>
          <a:endParaRPr lang="en-US" b="1" dirty="0"/>
        </a:p>
      </dgm:t>
    </dgm:pt>
    <dgm:pt modelId="{BF2F7227-BB39-4FEA-A8F2-7F2898B503FE}">
      <dgm:prSet phldrT="[Text]" custT="1"/>
      <dgm:spPr/>
      <dgm:t>
        <a:bodyPr/>
        <a:lstStyle/>
        <a:p>
          <a:r>
            <a:rPr lang="en-US" sz="1600" b="1" dirty="0"/>
            <a:t>● If possible, remove potential risk factors</a:t>
          </a:r>
        </a:p>
        <a:p>
          <a:r>
            <a:rPr lang="en-US" sz="1600" b="1" dirty="0"/>
            <a:t>● Assess and manage comorbidities</a:t>
          </a:r>
        </a:p>
      </dgm:t>
    </dgm:pt>
    <dgm:pt modelId="{D2255332-90BD-4CD2-BACD-6D7E07335869}" type="parTrans" cxnId="{01C5D41E-179A-4A70-8993-02E4002CEEF3}">
      <dgm:prSet/>
      <dgm:spPr/>
      <dgm:t>
        <a:bodyPr/>
        <a:lstStyle/>
        <a:p>
          <a:endParaRPr lang="en-US" b="1"/>
        </a:p>
      </dgm:t>
    </dgm:pt>
    <dgm:pt modelId="{8A72489C-04FE-45C1-955A-D2E0AD5E3AF5}" type="sibTrans" cxnId="{01C5D41E-179A-4A70-8993-02E4002CEEF3}">
      <dgm:prSet/>
      <dgm:spPr/>
      <dgm:t>
        <a:bodyPr/>
        <a:lstStyle/>
        <a:p>
          <a:endParaRPr lang="en-US" b="1" dirty="0"/>
        </a:p>
      </dgm:t>
    </dgm:pt>
    <dgm:pt modelId="{6F5F5C4C-40AF-4626-96AF-D492404E2BD5}">
      <dgm:prSet/>
      <dgm:spPr/>
      <dgm:t>
        <a:bodyPr/>
        <a:lstStyle/>
        <a:p>
          <a:r>
            <a:rPr lang="en-US" b="1" dirty="0"/>
            <a:t>● Consider treatment step-up</a:t>
          </a:r>
        </a:p>
      </dgm:t>
    </dgm:pt>
    <dgm:pt modelId="{7DFD5785-3D1D-4A5F-8A9D-3D7DEB9E1DAE}" type="parTrans" cxnId="{A50590EE-B9DB-4730-8FD0-3C012C02583F}">
      <dgm:prSet/>
      <dgm:spPr/>
      <dgm:t>
        <a:bodyPr/>
        <a:lstStyle/>
        <a:p>
          <a:endParaRPr lang="en-US" b="1"/>
        </a:p>
      </dgm:t>
    </dgm:pt>
    <dgm:pt modelId="{DDC48852-2AC4-4BA0-AC8E-5810B325707D}" type="sibTrans" cxnId="{A50590EE-B9DB-4730-8FD0-3C012C02583F}">
      <dgm:prSet/>
      <dgm:spPr/>
      <dgm:t>
        <a:bodyPr/>
        <a:lstStyle/>
        <a:p>
          <a:endParaRPr lang="en-US" b="1" dirty="0"/>
        </a:p>
      </dgm:t>
    </dgm:pt>
    <dgm:pt modelId="{374C0B82-9393-4444-B69D-EA3F9B60B4C4}">
      <dgm:prSet/>
      <dgm:spPr/>
      <dgm:t>
        <a:bodyPr/>
        <a:lstStyle/>
        <a:p>
          <a:endParaRPr lang="en-US" b="1"/>
        </a:p>
      </dgm:t>
    </dgm:pt>
    <dgm:pt modelId="{C0F3C64F-A999-42F0-AAEB-E06369548B90}" type="parTrans" cxnId="{E996EBFB-861D-4087-A81D-64940093A8A4}">
      <dgm:prSet/>
      <dgm:spPr/>
      <dgm:t>
        <a:bodyPr/>
        <a:lstStyle/>
        <a:p>
          <a:endParaRPr lang="en-US" b="1"/>
        </a:p>
      </dgm:t>
    </dgm:pt>
    <dgm:pt modelId="{FB3002EC-8FE6-496E-8089-0380C2114E0F}" type="sibTrans" cxnId="{E996EBFB-861D-4087-A81D-64940093A8A4}">
      <dgm:prSet/>
      <dgm:spPr/>
      <dgm:t>
        <a:bodyPr/>
        <a:lstStyle/>
        <a:p>
          <a:endParaRPr lang="en-US" b="1"/>
        </a:p>
      </dgm:t>
    </dgm:pt>
    <dgm:pt modelId="{79C91CEB-6601-450A-9A7E-F1008AC0A011}">
      <dgm:prSet/>
      <dgm:spPr/>
      <dgm:t>
        <a:bodyPr/>
        <a:lstStyle/>
        <a:p>
          <a:r>
            <a:rPr lang="en-US" b="1" dirty="0"/>
            <a:t>● Refer to a specialist or severe asthma clinic</a:t>
          </a:r>
        </a:p>
      </dgm:t>
    </dgm:pt>
    <dgm:pt modelId="{0A14FA0D-3CC0-4950-A695-9F824C89524F}" type="parTrans" cxnId="{30B1BCC5-352E-4FF9-A47F-79DC9E805C56}">
      <dgm:prSet/>
      <dgm:spPr/>
      <dgm:t>
        <a:bodyPr/>
        <a:lstStyle/>
        <a:p>
          <a:endParaRPr lang="en-US" b="1"/>
        </a:p>
      </dgm:t>
    </dgm:pt>
    <dgm:pt modelId="{35E3E7FD-581A-44A2-8D62-C93669FB0D7F}" type="sibTrans" cxnId="{30B1BCC5-352E-4FF9-A47F-79DC9E805C56}">
      <dgm:prSet/>
      <dgm:spPr/>
      <dgm:t>
        <a:bodyPr/>
        <a:lstStyle/>
        <a:p>
          <a:endParaRPr lang="en-US" b="1"/>
        </a:p>
      </dgm:t>
    </dgm:pt>
    <dgm:pt modelId="{EF8C7C9C-9349-4A57-A969-DA11489DE67A}" type="pres">
      <dgm:prSet presAssocID="{2461CAF5-672D-4FB2-9345-F8846569DA1E}" presName="outerComposite" presStyleCnt="0">
        <dgm:presLayoutVars>
          <dgm:chMax val="5"/>
          <dgm:dir/>
          <dgm:resizeHandles val="exact"/>
        </dgm:presLayoutVars>
      </dgm:prSet>
      <dgm:spPr/>
    </dgm:pt>
    <dgm:pt modelId="{1E725477-48FA-44B4-818F-3F7E5251034F}" type="pres">
      <dgm:prSet presAssocID="{2461CAF5-672D-4FB2-9345-F8846569DA1E}" presName="dummyMaxCanvas" presStyleCnt="0">
        <dgm:presLayoutVars/>
      </dgm:prSet>
      <dgm:spPr/>
    </dgm:pt>
    <dgm:pt modelId="{A0FAF292-0171-4A79-90D4-35ABD0B0600E}" type="pres">
      <dgm:prSet presAssocID="{2461CAF5-672D-4FB2-9345-F8846569DA1E}" presName="FiveNodes_1" presStyleLbl="node1" presStyleIdx="0" presStyleCnt="5">
        <dgm:presLayoutVars>
          <dgm:bulletEnabled val="1"/>
        </dgm:presLayoutVars>
      </dgm:prSet>
      <dgm:spPr/>
    </dgm:pt>
    <dgm:pt modelId="{DDA61D07-A180-4C10-BCF7-1CAF19A5CF6C}" type="pres">
      <dgm:prSet presAssocID="{2461CAF5-672D-4FB2-9345-F8846569DA1E}" presName="FiveNodes_2" presStyleLbl="node1" presStyleIdx="1" presStyleCnt="5">
        <dgm:presLayoutVars>
          <dgm:bulletEnabled val="1"/>
        </dgm:presLayoutVars>
      </dgm:prSet>
      <dgm:spPr/>
    </dgm:pt>
    <dgm:pt modelId="{E793A4A7-6F9D-4B2F-B51D-C5EF55B41D5F}" type="pres">
      <dgm:prSet presAssocID="{2461CAF5-672D-4FB2-9345-F8846569DA1E}" presName="FiveNodes_3" presStyleLbl="node1" presStyleIdx="2" presStyleCnt="5">
        <dgm:presLayoutVars>
          <dgm:bulletEnabled val="1"/>
        </dgm:presLayoutVars>
      </dgm:prSet>
      <dgm:spPr/>
    </dgm:pt>
    <dgm:pt modelId="{B13A6157-CD75-4581-8EF2-B3C50B6BA90D}" type="pres">
      <dgm:prSet presAssocID="{2461CAF5-672D-4FB2-9345-F8846569DA1E}" presName="FiveNodes_4" presStyleLbl="node1" presStyleIdx="3" presStyleCnt="5">
        <dgm:presLayoutVars>
          <dgm:bulletEnabled val="1"/>
        </dgm:presLayoutVars>
      </dgm:prSet>
      <dgm:spPr/>
    </dgm:pt>
    <dgm:pt modelId="{9C1EAD01-601E-41FA-A66B-67C4C1942687}" type="pres">
      <dgm:prSet presAssocID="{2461CAF5-672D-4FB2-9345-F8846569DA1E}" presName="FiveNodes_5" presStyleLbl="node1" presStyleIdx="4" presStyleCnt="5">
        <dgm:presLayoutVars>
          <dgm:bulletEnabled val="1"/>
        </dgm:presLayoutVars>
      </dgm:prSet>
      <dgm:spPr/>
    </dgm:pt>
    <dgm:pt modelId="{669F385D-F0CD-40FF-B3E3-BA11DC905A83}" type="pres">
      <dgm:prSet presAssocID="{2461CAF5-672D-4FB2-9345-F8846569DA1E}" presName="FiveConn_1-2" presStyleLbl="fgAccFollowNode1" presStyleIdx="0" presStyleCnt="4">
        <dgm:presLayoutVars>
          <dgm:bulletEnabled val="1"/>
        </dgm:presLayoutVars>
      </dgm:prSet>
      <dgm:spPr/>
    </dgm:pt>
    <dgm:pt modelId="{6CE57864-B089-4AF0-A956-6A08B7249F33}" type="pres">
      <dgm:prSet presAssocID="{2461CAF5-672D-4FB2-9345-F8846569DA1E}" presName="FiveConn_2-3" presStyleLbl="fgAccFollowNode1" presStyleIdx="1" presStyleCnt="4">
        <dgm:presLayoutVars>
          <dgm:bulletEnabled val="1"/>
        </dgm:presLayoutVars>
      </dgm:prSet>
      <dgm:spPr/>
    </dgm:pt>
    <dgm:pt modelId="{724BB17D-9381-4095-BB6F-23793282E233}" type="pres">
      <dgm:prSet presAssocID="{2461CAF5-672D-4FB2-9345-F8846569DA1E}" presName="FiveConn_3-4" presStyleLbl="fgAccFollowNode1" presStyleIdx="2" presStyleCnt="4">
        <dgm:presLayoutVars>
          <dgm:bulletEnabled val="1"/>
        </dgm:presLayoutVars>
      </dgm:prSet>
      <dgm:spPr/>
    </dgm:pt>
    <dgm:pt modelId="{BF442C17-9E68-4EFC-86BA-1EA4058DBD6F}" type="pres">
      <dgm:prSet presAssocID="{2461CAF5-672D-4FB2-9345-F8846569DA1E}" presName="FiveConn_4-5" presStyleLbl="fgAccFollowNode1" presStyleIdx="3" presStyleCnt="4">
        <dgm:presLayoutVars>
          <dgm:bulletEnabled val="1"/>
        </dgm:presLayoutVars>
      </dgm:prSet>
      <dgm:spPr/>
    </dgm:pt>
    <dgm:pt modelId="{73EC6C2B-85E3-4816-B33C-9F2900C2F926}" type="pres">
      <dgm:prSet presAssocID="{2461CAF5-672D-4FB2-9345-F8846569DA1E}" presName="FiveNodes_1_text" presStyleLbl="node1" presStyleIdx="4" presStyleCnt="5">
        <dgm:presLayoutVars>
          <dgm:bulletEnabled val="1"/>
        </dgm:presLayoutVars>
      </dgm:prSet>
      <dgm:spPr/>
    </dgm:pt>
    <dgm:pt modelId="{46A7D2A3-718D-429F-9C16-D36506900A20}" type="pres">
      <dgm:prSet presAssocID="{2461CAF5-672D-4FB2-9345-F8846569DA1E}" presName="FiveNodes_2_text" presStyleLbl="node1" presStyleIdx="4" presStyleCnt="5">
        <dgm:presLayoutVars>
          <dgm:bulletEnabled val="1"/>
        </dgm:presLayoutVars>
      </dgm:prSet>
      <dgm:spPr/>
    </dgm:pt>
    <dgm:pt modelId="{1411A24C-4181-459B-BD10-A7F081125A05}" type="pres">
      <dgm:prSet presAssocID="{2461CAF5-672D-4FB2-9345-F8846569DA1E}" presName="FiveNodes_3_text" presStyleLbl="node1" presStyleIdx="4" presStyleCnt="5">
        <dgm:presLayoutVars>
          <dgm:bulletEnabled val="1"/>
        </dgm:presLayoutVars>
      </dgm:prSet>
      <dgm:spPr/>
    </dgm:pt>
    <dgm:pt modelId="{B90D74A6-6DDB-4902-98EA-D6B9056C39B8}" type="pres">
      <dgm:prSet presAssocID="{2461CAF5-672D-4FB2-9345-F8846569DA1E}" presName="FiveNodes_4_text" presStyleLbl="node1" presStyleIdx="4" presStyleCnt="5">
        <dgm:presLayoutVars>
          <dgm:bulletEnabled val="1"/>
        </dgm:presLayoutVars>
      </dgm:prSet>
      <dgm:spPr/>
    </dgm:pt>
    <dgm:pt modelId="{E4218A34-BA78-426D-BB9A-9E366AB9B828}" type="pres">
      <dgm:prSet presAssocID="{2461CAF5-672D-4FB2-9345-F8846569DA1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72EC81D-4B08-4F47-85D7-943EB4C2ACFF}" type="presOf" srcId="{DDC48852-2AC4-4BA0-AC8E-5810B325707D}" destId="{BF442C17-9E68-4EFC-86BA-1EA4058DBD6F}" srcOrd="0" destOrd="0" presId="urn:microsoft.com/office/officeart/2005/8/layout/vProcess5"/>
    <dgm:cxn modelId="{01C5D41E-179A-4A70-8993-02E4002CEEF3}" srcId="{2461CAF5-672D-4FB2-9345-F8846569DA1E}" destId="{BF2F7227-BB39-4FEA-A8F2-7F2898B503FE}" srcOrd="2" destOrd="0" parTransId="{D2255332-90BD-4CD2-BACD-6D7E07335869}" sibTransId="{8A72489C-04FE-45C1-955A-D2E0AD5E3AF5}"/>
    <dgm:cxn modelId="{B4178332-3DF5-40FF-A7D5-D22C25934AC3}" type="presOf" srcId="{72B4105D-2287-44B7-9821-70B4C09E8B8C}" destId="{669F385D-F0CD-40FF-B3E3-BA11DC905A83}" srcOrd="0" destOrd="0" presId="urn:microsoft.com/office/officeart/2005/8/layout/vProcess5"/>
    <dgm:cxn modelId="{03D95860-1F99-4021-AAA2-7832E034B52E}" type="presOf" srcId="{877B1B80-A6B4-446A-86F6-831D57CFF9AA}" destId="{46A7D2A3-718D-429F-9C16-D36506900A20}" srcOrd="1" destOrd="0" presId="urn:microsoft.com/office/officeart/2005/8/layout/vProcess5"/>
    <dgm:cxn modelId="{3BAE424C-C0A5-422C-94A2-C09E0C3E1152}" srcId="{2461CAF5-672D-4FB2-9345-F8846569DA1E}" destId="{877B1B80-A6B4-446A-86F6-831D57CFF9AA}" srcOrd="1" destOrd="0" parTransId="{CB893343-0B1B-4487-BB71-E464F16A7568}" sibTransId="{D9E25568-D95A-4B2A-9765-E5DBDC5D12FA}"/>
    <dgm:cxn modelId="{7C4DD054-84D1-4A23-8CA4-52EAB91C098C}" type="presOf" srcId="{8A72489C-04FE-45C1-955A-D2E0AD5E3AF5}" destId="{724BB17D-9381-4095-BB6F-23793282E233}" srcOrd="0" destOrd="0" presId="urn:microsoft.com/office/officeart/2005/8/layout/vProcess5"/>
    <dgm:cxn modelId="{8F94F982-947B-44A8-AD2A-656CD7876694}" type="presOf" srcId="{79C91CEB-6601-450A-9A7E-F1008AC0A011}" destId="{9C1EAD01-601E-41FA-A66B-67C4C1942687}" srcOrd="0" destOrd="0" presId="urn:microsoft.com/office/officeart/2005/8/layout/vProcess5"/>
    <dgm:cxn modelId="{89996687-A625-4EC6-A98E-206B828EBED1}" type="presOf" srcId="{6F5F5C4C-40AF-4626-96AF-D492404E2BD5}" destId="{B13A6157-CD75-4581-8EF2-B3C50B6BA90D}" srcOrd="0" destOrd="0" presId="urn:microsoft.com/office/officeart/2005/8/layout/vProcess5"/>
    <dgm:cxn modelId="{21E9A587-079A-42E9-975F-65CFC7DC4367}" type="presOf" srcId="{BF2F7227-BB39-4FEA-A8F2-7F2898B503FE}" destId="{1411A24C-4181-459B-BD10-A7F081125A05}" srcOrd="1" destOrd="0" presId="urn:microsoft.com/office/officeart/2005/8/layout/vProcess5"/>
    <dgm:cxn modelId="{6AAFDE8A-893C-4452-A2C4-752BD0582B07}" type="presOf" srcId="{D9E25568-D95A-4B2A-9765-E5DBDC5D12FA}" destId="{6CE57864-B089-4AF0-A956-6A08B7249F33}" srcOrd="0" destOrd="0" presId="urn:microsoft.com/office/officeart/2005/8/layout/vProcess5"/>
    <dgm:cxn modelId="{404A0391-DE41-4162-973D-10D306CB8E85}" type="presOf" srcId="{2461CAF5-672D-4FB2-9345-F8846569DA1E}" destId="{EF8C7C9C-9349-4A57-A969-DA11489DE67A}" srcOrd="0" destOrd="0" presId="urn:microsoft.com/office/officeart/2005/8/layout/vProcess5"/>
    <dgm:cxn modelId="{861A8793-B477-4406-8102-4E79883A17BC}" type="presOf" srcId="{79C91CEB-6601-450A-9A7E-F1008AC0A011}" destId="{E4218A34-BA78-426D-BB9A-9E366AB9B828}" srcOrd="1" destOrd="0" presId="urn:microsoft.com/office/officeart/2005/8/layout/vProcess5"/>
    <dgm:cxn modelId="{263AFC96-A096-4DFE-9BC8-C32551BED953}" srcId="{2461CAF5-672D-4FB2-9345-F8846569DA1E}" destId="{76888EE0-7E7C-417C-8C24-70754C030441}" srcOrd="0" destOrd="0" parTransId="{11C0DBE6-9BCA-479B-AAE4-D2EE8619135D}" sibTransId="{72B4105D-2287-44B7-9821-70B4C09E8B8C}"/>
    <dgm:cxn modelId="{30B1BCC5-352E-4FF9-A47F-79DC9E805C56}" srcId="{2461CAF5-672D-4FB2-9345-F8846569DA1E}" destId="{79C91CEB-6601-450A-9A7E-F1008AC0A011}" srcOrd="4" destOrd="0" parTransId="{0A14FA0D-3CC0-4950-A695-9F824C89524F}" sibTransId="{35E3E7FD-581A-44A2-8D62-C93669FB0D7F}"/>
    <dgm:cxn modelId="{E81B59C6-FD42-4591-AED8-7E520755679D}" type="presOf" srcId="{6F5F5C4C-40AF-4626-96AF-D492404E2BD5}" destId="{B90D74A6-6DDB-4902-98EA-D6B9056C39B8}" srcOrd="1" destOrd="0" presId="urn:microsoft.com/office/officeart/2005/8/layout/vProcess5"/>
    <dgm:cxn modelId="{5EE4A6C7-9072-470A-AB4C-4F4F9E2B0B70}" type="presOf" srcId="{76888EE0-7E7C-417C-8C24-70754C030441}" destId="{A0FAF292-0171-4A79-90D4-35ABD0B0600E}" srcOrd="0" destOrd="0" presId="urn:microsoft.com/office/officeart/2005/8/layout/vProcess5"/>
    <dgm:cxn modelId="{092785D4-5A7F-48BB-9219-FD19B2B706EB}" type="presOf" srcId="{76888EE0-7E7C-417C-8C24-70754C030441}" destId="{73EC6C2B-85E3-4816-B33C-9F2900C2F926}" srcOrd="1" destOrd="0" presId="urn:microsoft.com/office/officeart/2005/8/layout/vProcess5"/>
    <dgm:cxn modelId="{529639E3-BBE9-4CFC-9EC1-65BFF23FDE53}" type="presOf" srcId="{877B1B80-A6B4-446A-86F6-831D57CFF9AA}" destId="{DDA61D07-A180-4C10-BCF7-1CAF19A5CF6C}" srcOrd="0" destOrd="0" presId="urn:microsoft.com/office/officeart/2005/8/layout/vProcess5"/>
    <dgm:cxn modelId="{A50590EE-B9DB-4730-8FD0-3C012C02583F}" srcId="{2461CAF5-672D-4FB2-9345-F8846569DA1E}" destId="{6F5F5C4C-40AF-4626-96AF-D492404E2BD5}" srcOrd="3" destOrd="0" parTransId="{7DFD5785-3D1D-4A5F-8A9D-3D7DEB9E1DAE}" sibTransId="{DDC48852-2AC4-4BA0-AC8E-5810B325707D}"/>
    <dgm:cxn modelId="{65BDBFF6-9BED-4371-9608-F220F1686707}" type="presOf" srcId="{BF2F7227-BB39-4FEA-A8F2-7F2898B503FE}" destId="{E793A4A7-6F9D-4B2F-B51D-C5EF55B41D5F}" srcOrd="0" destOrd="0" presId="urn:microsoft.com/office/officeart/2005/8/layout/vProcess5"/>
    <dgm:cxn modelId="{E996EBFB-861D-4087-A81D-64940093A8A4}" srcId="{2461CAF5-672D-4FB2-9345-F8846569DA1E}" destId="{374C0B82-9393-4444-B69D-EA3F9B60B4C4}" srcOrd="5" destOrd="0" parTransId="{C0F3C64F-A999-42F0-AAEB-E06369548B90}" sibTransId="{FB3002EC-8FE6-496E-8089-0380C2114E0F}"/>
    <dgm:cxn modelId="{0F5EC7CC-6E06-4029-9215-309210C760CF}" type="presParOf" srcId="{EF8C7C9C-9349-4A57-A969-DA11489DE67A}" destId="{1E725477-48FA-44B4-818F-3F7E5251034F}" srcOrd="0" destOrd="0" presId="urn:microsoft.com/office/officeart/2005/8/layout/vProcess5"/>
    <dgm:cxn modelId="{6FFC644A-8DEC-4C82-8BE2-E7A5E5704EF8}" type="presParOf" srcId="{EF8C7C9C-9349-4A57-A969-DA11489DE67A}" destId="{A0FAF292-0171-4A79-90D4-35ABD0B0600E}" srcOrd="1" destOrd="0" presId="urn:microsoft.com/office/officeart/2005/8/layout/vProcess5"/>
    <dgm:cxn modelId="{4A786ED4-00B1-404B-A975-285473F82439}" type="presParOf" srcId="{EF8C7C9C-9349-4A57-A969-DA11489DE67A}" destId="{DDA61D07-A180-4C10-BCF7-1CAF19A5CF6C}" srcOrd="2" destOrd="0" presId="urn:microsoft.com/office/officeart/2005/8/layout/vProcess5"/>
    <dgm:cxn modelId="{CFC3A604-0975-4B79-85B5-B1E7DFCC8F4F}" type="presParOf" srcId="{EF8C7C9C-9349-4A57-A969-DA11489DE67A}" destId="{E793A4A7-6F9D-4B2F-B51D-C5EF55B41D5F}" srcOrd="3" destOrd="0" presId="urn:microsoft.com/office/officeart/2005/8/layout/vProcess5"/>
    <dgm:cxn modelId="{4FFCB4ED-0040-409A-9888-4BC56517A018}" type="presParOf" srcId="{EF8C7C9C-9349-4A57-A969-DA11489DE67A}" destId="{B13A6157-CD75-4581-8EF2-B3C50B6BA90D}" srcOrd="4" destOrd="0" presId="urn:microsoft.com/office/officeart/2005/8/layout/vProcess5"/>
    <dgm:cxn modelId="{4DCF86CF-5EB7-4FB8-AAF7-C60C869CE570}" type="presParOf" srcId="{EF8C7C9C-9349-4A57-A969-DA11489DE67A}" destId="{9C1EAD01-601E-41FA-A66B-67C4C1942687}" srcOrd="5" destOrd="0" presId="urn:microsoft.com/office/officeart/2005/8/layout/vProcess5"/>
    <dgm:cxn modelId="{A81C6BDB-D88C-484A-9797-39582CFF4BBA}" type="presParOf" srcId="{EF8C7C9C-9349-4A57-A969-DA11489DE67A}" destId="{669F385D-F0CD-40FF-B3E3-BA11DC905A83}" srcOrd="6" destOrd="0" presId="urn:microsoft.com/office/officeart/2005/8/layout/vProcess5"/>
    <dgm:cxn modelId="{3014C746-C8FC-4CB5-BD2F-1DBB8795858F}" type="presParOf" srcId="{EF8C7C9C-9349-4A57-A969-DA11489DE67A}" destId="{6CE57864-B089-4AF0-A956-6A08B7249F33}" srcOrd="7" destOrd="0" presId="urn:microsoft.com/office/officeart/2005/8/layout/vProcess5"/>
    <dgm:cxn modelId="{4A500D99-1A38-40FB-ACD5-6448B464F5C8}" type="presParOf" srcId="{EF8C7C9C-9349-4A57-A969-DA11489DE67A}" destId="{724BB17D-9381-4095-BB6F-23793282E233}" srcOrd="8" destOrd="0" presId="urn:microsoft.com/office/officeart/2005/8/layout/vProcess5"/>
    <dgm:cxn modelId="{06164308-5386-4152-83DE-6D5893707F0E}" type="presParOf" srcId="{EF8C7C9C-9349-4A57-A969-DA11489DE67A}" destId="{BF442C17-9E68-4EFC-86BA-1EA4058DBD6F}" srcOrd="9" destOrd="0" presId="urn:microsoft.com/office/officeart/2005/8/layout/vProcess5"/>
    <dgm:cxn modelId="{D825C3BC-084D-4A36-8090-02C0AD473479}" type="presParOf" srcId="{EF8C7C9C-9349-4A57-A969-DA11489DE67A}" destId="{73EC6C2B-85E3-4816-B33C-9F2900C2F926}" srcOrd="10" destOrd="0" presId="urn:microsoft.com/office/officeart/2005/8/layout/vProcess5"/>
    <dgm:cxn modelId="{EBA9054B-3A00-46D9-90BE-AF7D7D6867ED}" type="presParOf" srcId="{EF8C7C9C-9349-4A57-A969-DA11489DE67A}" destId="{46A7D2A3-718D-429F-9C16-D36506900A20}" srcOrd="11" destOrd="0" presId="urn:microsoft.com/office/officeart/2005/8/layout/vProcess5"/>
    <dgm:cxn modelId="{0E230BB4-FBB8-4E0C-8E0C-D18F0B47DB0D}" type="presParOf" srcId="{EF8C7C9C-9349-4A57-A969-DA11489DE67A}" destId="{1411A24C-4181-459B-BD10-A7F081125A05}" srcOrd="12" destOrd="0" presId="urn:microsoft.com/office/officeart/2005/8/layout/vProcess5"/>
    <dgm:cxn modelId="{ED87B8CE-8C5C-4B63-8201-7E1404F4F4C2}" type="presParOf" srcId="{EF8C7C9C-9349-4A57-A969-DA11489DE67A}" destId="{B90D74A6-6DDB-4902-98EA-D6B9056C39B8}" srcOrd="13" destOrd="0" presId="urn:microsoft.com/office/officeart/2005/8/layout/vProcess5"/>
    <dgm:cxn modelId="{E3A69DD1-6842-4B1F-A910-DDF56F4D10C1}" type="presParOf" srcId="{EF8C7C9C-9349-4A57-A969-DA11489DE67A}" destId="{E4218A34-BA78-426D-BB9A-9E366AB9B8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67FAA-36B7-4938-8F8E-FBFB4E11D23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34C679-6DBF-41C9-920C-634E32E9B273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sz="2400" b="1" dirty="0"/>
            <a:t>Clinical Features</a:t>
          </a:r>
        </a:p>
      </dgm:t>
    </dgm:pt>
    <dgm:pt modelId="{FB8271B9-7172-4A9C-8FC5-8731CD2AF288}" type="parTrans" cxnId="{F063E6AD-F3C5-4407-B86B-80A79C6455C8}">
      <dgm:prSet/>
      <dgm:spPr/>
      <dgm:t>
        <a:bodyPr/>
        <a:lstStyle/>
        <a:p>
          <a:endParaRPr lang="en-US"/>
        </a:p>
      </dgm:t>
    </dgm:pt>
    <dgm:pt modelId="{666E4353-9AF3-4B53-8D7D-554B53EAC676}" type="sibTrans" cxnId="{F063E6AD-F3C5-4407-B86B-80A79C6455C8}">
      <dgm:prSet/>
      <dgm:spPr/>
      <dgm:t>
        <a:bodyPr/>
        <a:lstStyle/>
        <a:p>
          <a:endParaRPr lang="en-US"/>
        </a:p>
      </dgm:t>
    </dgm:pt>
    <dgm:pt modelId="{625D8A0B-9F9D-4056-9E9B-D40C148AB307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Frequent or persistent asthma symptoms</a:t>
          </a:r>
        </a:p>
      </dgm:t>
    </dgm:pt>
    <dgm:pt modelId="{B4F92A13-237D-441A-BA1D-56993DD90ABF}" type="parTrans" cxnId="{437D5931-B525-4EF9-B60D-D7E8935803ED}">
      <dgm:prSet/>
      <dgm:spPr/>
      <dgm:t>
        <a:bodyPr/>
        <a:lstStyle/>
        <a:p>
          <a:endParaRPr lang="en-US"/>
        </a:p>
      </dgm:t>
    </dgm:pt>
    <dgm:pt modelId="{DB1D4D67-4EDF-4AA8-848C-1E1008CF14DC}" type="sibTrans" cxnId="{437D5931-B525-4EF9-B60D-D7E8935803ED}">
      <dgm:prSet/>
      <dgm:spPr/>
      <dgm:t>
        <a:bodyPr/>
        <a:lstStyle/>
        <a:p>
          <a:endParaRPr lang="en-US"/>
        </a:p>
      </dgm:t>
    </dgm:pt>
    <dgm:pt modelId="{C0A5C234-0C78-4F71-B137-0F25699B286A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dirty="0"/>
            <a:t>Troublesome comorbidities, eg, anxiety or depression</a:t>
          </a:r>
        </a:p>
      </dgm:t>
    </dgm:pt>
    <dgm:pt modelId="{89F8B721-FFE2-4750-B674-9136284986CE}" type="parTrans" cxnId="{FAF6E98C-3A1E-4784-B39E-12C3594220D3}">
      <dgm:prSet/>
      <dgm:spPr/>
      <dgm:t>
        <a:bodyPr/>
        <a:lstStyle/>
        <a:p>
          <a:endParaRPr lang="en-US"/>
        </a:p>
      </dgm:t>
    </dgm:pt>
    <dgm:pt modelId="{7DA8F942-8C88-4CA6-921B-3FCB85B0F2A6}" type="sibTrans" cxnId="{FAF6E98C-3A1E-4784-B39E-12C3594220D3}">
      <dgm:prSet/>
      <dgm:spPr/>
      <dgm:t>
        <a:bodyPr/>
        <a:lstStyle/>
        <a:p>
          <a:endParaRPr lang="en-US"/>
        </a:p>
      </dgm:t>
    </dgm:pt>
    <dgm:pt modelId="{ABD4666E-4E4D-45A9-8CCD-73CEC9A05D26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/>
            <a:t>Persistent loss of lung function</a:t>
          </a:r>
        </a:p>
      </dgm:t>
    </dgm:pt>
    <dgm:pt modelId="{8A9994DB-755B-4FA7-AE92-39FDA2EEDD58}" type="parTrans" cxnId="{2C2FCACA-AC7E-434F-961C-32BC881D9B44}">
      <dgm:prSet/>
      <dgm:spPr/>
      <dgm:t>
        <a:bodyPr/>
        <a:lstStyle/>
        <a:p>
          <a:endParaRPr lang="en-US"/>
        </a:p>
      </dgm:t>
    </dgm:pt>
    <dgm:pt modelId="{AE61999F-2BA2-4148-9094-A9320201F519}" type="sibTrans" cxnId="{2C2FCACA-AC7E-434F-961C-32BC881D9B44}">
      <dgm:prSet/>
      <dgm:spPr/>
      <dgm:t>
        <a:bodyPr/>
        <a:lstStyle/>
        <a:p>
          <a:endParaRPr lang="en-US"/>
        </a:p>
      </dgm:t>
    </dgm:pt>
    <dgm:pt modelId="{7D948FFA-F301-48E2-93D0-FDDC69C66BB6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en-US" dirty="0"/>
            <a:t>Frequent exacerbations</a:t>
          </a:r>
        </a:p>
      </dgm:t>
    </dgm:pt>
    <dgm:pt modelId="{F4A75DDA-5936-4415-93AE-889C747216AF}" type="parTrans" cxnId="{6CAB9C28-9615-4441-8A0C-E6D465E70D82}">
      <dgm:prSet/>
      <dgm:spPr/>
      <dgm:t>
        <a:bodyPr/>
        <a:lstStyle/>
        <a:p>
          <a:endParaRPr lang="en-US"/>
        </a:p>
      </dgm:t>
    </dgm:pt>
    <dgm:pt modelId="{179DE1D9-22C7-4436-AF48-261B0DCDD1BC}" type="sibTrans" cxnId="{6CAB9C28-9615-4441-8A0C-E6D465E70D82}">
      <dgm:prSet/>
      <dgm:spPr/>
      <dgm:t>
        <a:bodyPr/>
        <a:lstStyle/>
        <a:p>
          <a:endParaRPr lang="en-US"/>
        </a:p>
      </dgm:t>
    </dgm:pt>
    <dgm:pt modelId="{A349929D-D204-4A92-BD05-1EFDA21303DF}">
      <dgm:prSet/>
      <dgm:spPr>
        <a:solidFill>
          <a:schemeClr val="accent5">
            <a:alpha val="50000"/>
          </a:schemeClr>
        </a:solidFill>
      </dgm:spPr>
      <dgm:t>
        <a:bodyPr lIns="0" tIns="0" rIns="0" bIns="0"/>
        <a:lstStyle/>
        <a:p>
          <a:r>
            <a:rPr lang="en-US" dirty="0"/>
            <a:t>Substantial impairment of QOL</a:t>
          </a:r>
        </a:p>
      </dgm:t>
    </dgm:pt>
    <dgm:pt modelId="{018DE8F7-8DE7-4BD9-B751-73CBC1BE2808}" type="parTrans" cxnId="{322F72AA-759A-4B98-8BF8-86F87EA5B10E}">
      <dgm:prSet/>
      <dgm:spPr/>
      <dgm:t>
        <a:bodyPr/>
        <a:lstStyle/>
        <a:p>
          <a:endParaRPr lang="en-US"/>
        </a:p>
      </dgm:t>
    </dgm:pt>
    <dgm:pt modelId="{28C34318-CA2A-4F6A-B314-BB4432DCBF0E}" type="sibTrans" cxnId="{322F72AA-759A-4B98-8BF8-86F87EA5B10E}">
      <dgm:prSet/>
      <dgm:spPr/>
      <dgm:t>
        <a:bodyPr/>
        <a:lstStyle/>
        <a:p>
          <a:endParaRPr lang="en-US"/>
        </a:p>
      </dgm:t>
    </dgm:pt>
    <dgm:pt modelId="{9E1DE4C4-77B6-434A-9640-09CD9305E305}" type="pres">
      <dgm:prSet presAssocID="{E4367FAA-36B7-4938-8F8E-FBFB4E11D23E}" presName="composite" presStyleCnt="0">
        <dgm:presLayoutVars>
          <dgm:chMax val="1"/>
          <dgm:dir/>
          <dgm:resizeHandles val="exact"/>
        </dgm:presLayoutVars>
      </dgm:prSet>
      <dgm:spPr/>
    </dgm:pt>
    <dgm:pt modelId="{346DD684-B25B-4E93-AE9B-2FF7438B3BCC}" type="pres">
      <dgm:prSet presAssocID="{E4367FAA-36B7-4938-8F8E-FBFB4E11D23E}" presName="radial" presStyleCnt="0">
        <dgm:presLayoutVars>
          <dgm:animLvl val="ctr"/>
        </dgm:presLayoutVars>
      </dgm:prSet>
      <dgm:spPr/>
    </dgm:pt>
    <dgm:pt modelId="{A567B3B9-1372-467A-8E57-1377ECF64EEE}" type="pres">
      <dgm:prSet presAssocID="{6934C679-6DBF-41C9-920C-634E32E9B273}" presName="centerShape" presStyleLbl="vennNode1" presStyleIdx="0" presStyleCnt="6" custScaleX="85496" custScaleY="87046"/>
      <dgm:spPr/>
    </dgm:pt>
    <dgm:pt modelId="{B287EC20-D827-4582-984C-E9589CE0BFA3}" type="pres">
      <dgm:prSet presAssocID="{625D8A0B-9F9D-4056-9E9B-D40C148AB307}" presName="node" presStyleLbl="vennNode1" presStyleIdx="1" presStyleCnt="6" custScaleX="165701" custScaleY="165703">
        <dgm:presLayoutVars>
          <dgm:bulletEnabled val="1"/>
        </dgm:presLayoutVars>
      </dgm:prSet>
      <dgm:spPr/>
    </dgm:pt>
    <dgm:pt modelId="{3AE2B851-63CF-4866-B249-9C36F02A8E0B}" type="pres">
      <dgm:prSet presAssocID="{C0A5C234-0C78-4F71-B137-0F25699B286A}" presName="node" presStyleLbl="vennNode1" presStyleIdx="2" presStyleCnt="6" custScaleX="165701" custScaleY="165703">
        <dgm:presLayoutVars>
          <dgm:bulletEnabled val="1"/>
        </dgm:presLayoutVars>
      </dgm:prSet>
      <dgm:spPr/>
    </dgm:pt>
    <dgm:pt modelId="{7394B33A-4F52-4E9A-A37B-04486E80BAD6}" type="pres">
      <dgm:prSet presAssocID="{A349929D-D204-4A92-BD05-1EFDA21303DF}" presName="node" presStyleLbl="vennNode1" presStyleIdx="3" presStyleCnt="6" custScaleX="165701" custScaleY="165703">
        <dgm:presLayoutVars>
          <dgm:bulletEnabled val="1"/>
        </dgm:presLayoutVars>
      </dgm:prSet>
      <dgm:spPr/>
    </dgm:pt>
    <dgm:pt modelId="{025BAD5E-337A-46E5-9ABE-A8633C7FD1EF}" type="pres">
      <dgm:prSet presAssocID="{ABD4666E-4E4D-45A9-8CCD-73CEC9A05D26}" presName="node" presStyleLbl="vennNode1" presStyleIdx="4" presStyleCnt="6" custScaleX="165701" custScaleY="165703">
        <dgm:presLayoutVars>
          <dgm:bulletEnabled val="1"/>
        </dgm:presLayoutVars>
      </dgm:prSet>
      <dgm:spPr/>
    </dgm:pt>
    <dgm:pt modelId="{6D5AAB4A-FBAE-4BB8-8408-302DFB7C4DFA}" type="pres">
      <dgm:prSet presAssocID="{7D948FFA-F301-48E2-93D0-FDDC69C66BB6}" presName="node" presStyleLbl="vennNode1" presStyleIdx="5" presStyleCnt="6" custScaleX="165701" custScaleY="165703">
        <dgm:presLayoutVars>
          <dgm:bulletEnabled val="1"/>
        </dgm:presLayoutVars>
      </dgm:prSet>
      <dgm:spPr/>
    </dgm:pt>
  </dgm:ptLst>
  <dgm:cxnLst>
    <dgm:cxn modelId="{9D02C819-42D3-40A9-AD73-F0A7F7647348}" type="presOf" srcId="{7D948FFA-F301-48E2-93D0-FDDC69C66BB6}" destId="{6D5AAB4A-FBAE-4BB8-8408-302DFB7C4DFA}" srcOrd="0" destOrd="0" presId="urn:microsoft.com/office/officeart/2005/8/layout/radial3"/>
    <dgm:cxn modelId="{EDA22C1F-64C3-466C-8B91-38D7DF89D942}" type="presOf" srcId="{ABD4666E-4E4D-45A9-8CCD-73CEC9A05D26}" destId="{025BAD5E-337A-46E5-9ABE-A8633C7FD1EF}" srcOrd="0" destOrd="0" presId="urn:microsoft.com/office/officeart/2005/8/layout/radial3"/>
    <dgm:cxn modelId="{6CAB9C28-9615-4441-8A0C-E6D465E70D82}" srcId="{6934C679-6DBF-41C9-920C-634E32E9B273}" destId="{7D948FFA-F301-48E2-93D0-FDDC69C66BB6}" srcOrd="4" destOrd="0" parTransId="{F4A75DDA-5936-4415-93AE-889C747216AF}" sibTransId="{179DE1D9-22C7-4436-AF48-261B0DCDD1BC}"/>
    <dgm:cxn modelId="{437D5931-B525-4EF9-B60D-D7E8935803ED}" srcId="{6934C679-6DBF-41C9-920C-634E32E9B273}" destId="{625D8A0B-9F9D-4056-9E9B-D40C148AB307}" srcOrd="0" destOrd="0" parTransId="{B4F92A13-237D-441A-BA1D-56993DD90ABF}" sibTransId="{DB1D4D67-4EDF-4AA8-848C-1E1008CF14DC}"/>
    <dgm:cxn modelId="{EBBDD15E-2EAD-453E-9FA8-C4822379E84F}" type="presOf" srcId="{6934C679-6DBF-41C9-920C-634E32E9B273}" destId="{A567B3B9-1372-467A-8E57-1377ECF64EEE}" srcOrd="0" destOrd="0" presId="urn:microsoft.com/office/officeart/2005/8/layout/radial3"/>
    <dgm:cxn modelId="{2B0DCD69-1950-4C08-AD86-45BE144E7831}" type="presOf" srcId="{C0A5C234-0C78-4F71-B137-0F25699B286A}" destId="{3AE2B851-63CF-4866-B249-9C36F02A8E0B}" srcOrd="0" destOrd="0" presId="urn:microsoft.com/office/officeart/2005/8/layout/radial3"/>
    <dgm:cxn modelId="{B5563B75-2669-4F78-B6CB-263AFE7BB1B4}" type="presOf" srcId="{625D8A0B-9F9D-4056-9E9B-D40C148AB307}" destId="{B287EC20-D827-4582-984C-E9589CE0BFA3}" srcOrd="0" destOrd="0" presId="urn:microsoft.com/office/officeart/2005/8/layout/radial3"/>
    <dgm:cxn modelId="{FAF6E98C-3A1E-4784-B39E-12C3594220D3}" srcId="{6934C679-6DBF-41C9-920C-634E32E9B273}" destId="{C0A5C234-0C78-4F71-B137-0F25699B286A}" srcOrd="1" destOrd="0" parTransId="{89F8B721-FFE2-4750-B674-9136284986CE}" sibTransId="{7DA8F942-8C88-4CA6-921B-3FCB85B0F2A6}"/>
    <dgm:cxn modelId="{C3526490-6632-4F56-AA4B-2DC0B358D867}" type="presOf" srcId="{E4367FAA-36B7-4938-8F8E-FBFB4E11D23E}" destId="{9E1DE4C4-77B6-434A-9640-09CD9305E305}" srcOrd="0" destOrd="0" presId="urn:microsoft.com/office/officeart/2005/8/layout/radial3"/>
    <dgm:cxn modelId="{322F72AA-759A-4B98-8BF8-86F87EA5B10E}" srcId="{6934C679-6DBF-41C9-920C-634E32E9B273}" destId="{A349929D-D204-4A92-BD05-1EFDA21303DF}" srcOrd="2" destOrd="0" parTransId="{018DE8F7-8DE7-4BD9-B751-73CBC1BE2808}" sibTransId="{28C34318-CA2A-4F6A-B314-BB4432DCBF0E}"/>
    <dgm:cxn modelId="{F063E6AD-F3C5-4407-B86B-80A79C6455C8}" srcId="{E4367FAA-36B7-4938-8F8E-FBFB4E11D23E}" destId="{6934C679-6DBF-41C9-920C-634E32E9B273}" srcOrd="0" destOrd="0" parTransId="{FB8271B9-7172-4A9C-8FC5-8731CD2AF288}" sibTransId="{666E4353-9AF3-4B53-8D7D-554B53EAC676}"/>
    <dgm:cxn modelId="{2C2FCACA-AC7E-434F-961C-32BC881D9B44}" srcId="{6934C679-6DBF-41C9-920C-634E32E9B273}" destId="{ABD4666E-4E4D-45A9-8CCD-73CEC9A05D26}" srcOrd="3" destOrd="0" parTransId="{8A9994DB-755B-4FA7-AE92-39FDA2EEDD58}" sibTransId="{AE61999F-2BA2-4148-9094-A9320201F519}"/>
    <dgm:cxn modelId="{E9F470F5-9B61-4ED0-9D75-BBFEE14B3A34}" type="presOf" srcId="{A349929D-D204-4A92-BD05-1EFDA21303DF}" destId="{7394B33A-4F52-4E9A-A37B-04486E80BAD6}" srcOrd="0" destOrd="0" presId="urn:microsoft.com/office/officeart/2005/8/layout/radial3"/>
    <dgm:cxn modelId="{35AB21D8-DAD5-4E86-AFB8-CA98C074002F}" type="presParOf" srcId="{9E1DE4C4-77B6-434A-9640-09CD9305E305}" destId="{346DD684-B25B-4E93-AE9B-2FF7438B3BCC}" srcOrd="0" destOrd="0" presId="urn:microsoft.com/office/officeart/2005/8/layout/radial3"/>
    <dgm:cxn modelId="{44E22D7D-7E83-43E1-97B6-AF0B78D1FC94}" type="presParOf" srcId="{346DD684-B25B-4E93-AE9B-2FF7438B3BCC}" destId="{A567B3B9-1372-467A-8E57-1377ECF64EEE}" srcOrd="0" destOrd="0" presId="urn:microsoft.com/office/officeart/2005/8/layout/radial3"/>
    <dgm:cxn modelId="{7BCE0B23-AC5F-49E5-90CF-4192BABCFA41}" type="presParOf" srcId="{346DD684-B25B-4E93-AE9B-2FF7438B3BCC}" destId="{B287EC20-D827-4582-984C-E9589CE0BFA3}" srcOrd="1" destOrd="0" presId="urn:microsoft.com/office/officeart/2005/8/layout/radial3"/>
    <dgm:cxn modelId="{AB50629E-2497-43EC-B1D9-4634C75D81D6}" type="presParOf" srcId="{346DD684-B25B-4E93-AE9B-2FF7438B3BCC}" destId="{3AE2B851-63CF-4866-B249-9C36F02A8E0B}" srcOrd="2" destOrd="0" presId="urn:microsoft.com/office/officeart/2005/8/layout/radial3"/>
    <dgm:cxn modelId="{0F2E1BB2-2BDE-412A-8286-F609A2B23F41}" type="presParOf" srcId="{346DD684-B25B-4E93-AE9B-2FF7438B3BCC}" destId="{7394B33A-4F52-4E9A-A37B-04486E80BAD6}" srcOrd="3" destOrd="0" presId="urn:microsoft.com/office/officeart/2005/8/layout/radial3"/>
    <dgm:cxn modelId="{F0F5BC62-B117-42D6-8560-AA6D5E77DED1}" type="presParOf" srcId="{346DD684-B25B-4E93-AE9B-2FF7438B3BCC}" destId="{025BAD5E-337A-46E5-9ABE-A8633C7FD1EF}" srcOrd="4" destOrd="0" presId="urn:microsoft.com/office/officeart/2005/8/layout/radial3"/>
    <dgm:cxn modelId="{2D788FD4-DA0F-4378-979F-E00C651DBEBA}" type="presParOf" srcId="{346DD684-B25B-4E93-AE9B-2FF7438B3BCC}" destId="{6D5AAB4A-FBAE-4BB8-8408-302DFB7C4DF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1C70C-0640-4FE2-ACBF-A6BE6735BB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98E9E-B1B1-4F11-8FB0-B0C592D8CEEF}">
      <dgm:prSet phldrT="[Text]"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/>
            <a:t>Assess after ≥3 months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Consider exacerbations, symptom control, lung function, side effects, treatment intensity (including OCS dose), patient satisfaction</a:t>
          </a:r>
        </a:p>
      </dgm:t>
    </dgm:pt>
    <dgm:pt modelId="{5F394313-BD2A-4449-BD92-52C1E3041F90}" type="parTrans" cxnId="{D500B7BD-5B18-418C-9C85-FDC95C534975}">
      <dgm:prSet/>
      <dgm:spPr/>
      <dgm:t>
        <a:bodyPr/>
        <a:lstStyle/>
        <a:p>
          <a:endParaRPr lang="en-US"/>
        </a:p>
      </dgm:t>
    </dgm:pt>
    <dgm:pt modelId="{2785EF46-5D8D-477C-9532-C59A603A0BC4}" type="sibTrans" cxnId="{D500B7BD-5B18-418C-9C85-FDC95C534975}">
      <dgm:prSet/>
      <dgm:spPr/>
      <dgm:t>
        <a:bodyPr/>
        <a:lstStyle/>
        <a:p>
          <a:endParaRPr lang="en-US"/>
        </a:p>
      </dgm:t>
    </dgm:pt>
    <dgm:pt modelId="{8BC5D943-574B-4122-A346-C062B1A9013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/>
            <a:t>Good response</a:t>
          </a:r>
        </a:p>
      </dgm:t>
    </dgm:pt>
    <dgm:pt modelId="{28256E8B-AAF5-486F-95D4-95D7FAA4CAD8}" type="parTrans" cxnId="{0A68F892-C1FC-40C9-B3F5-6187F4C776C9}">
      <dgm:prSet/>
      <dgm:spPr/>
      <dgm:t>
        <a:bodyPr/>
        <a:lstStyle/>
        <a:p>
          <a:endParaRPr lang="en-US"/>
        </a:p>
      </dgm:t>
    </dgm:pt>
    <dgm:pt modelId="{7798D22E-64B4-4434-92B4-7CBE035C8A42}" type="sibTrans" cxnId="{0A68F892-C1FC-40C9-B3F5-6187F4C776C9}">
      <dgm:prSet/>
      <dgm:spPr/>
      <dgm:t>
        <a:bodyPr/>
        <a:lstStyle/>
        <a:p>
          <a:endParaRPr lang="en-US"/>
        </a:p>
      </dgm:t>
    </dgm:pt>
    <dgm:pt modelId="{3BF70C04-4735-437F-BCE2-62C1CF3A066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/>
            <a:t>Unclear/Partial response</a:t>
          </a:r>
        </a:p>
      </dgm:t>
    </dgm:pt>
    <dgm:pt modelId="{54F02E41-6A4D-426B-81DA-C4C104A21898}" type="parTrans" cxnId="{AEB23807-C878-4B52-847F-551D4369996D}">
      <dgm:prSet/>
      <dgm:spPr/>
      <dgm:t>
        <a:bodyPr/>
        <a:lstStyle/>
        <a:p>
          <a:endParaRPr lang="en-US"/>
        </a:p>
      </dgm:t>
    </dgm:pt>
    <dgm:pt modelId="{3FBC705A-5A9F-40A4-959C-02D81ED8B8C2}" type="sibTrans" cxnId="{AEB23807-C878-4B52-847F-551D4369996D}">
      <dgm:prSet/>
      <dgm:spPr/>
      <dgm:t>
        <a:bodyPr/>
        <a:lstStyle/>
        <a:p>
          <a:endParaRPr lang="en-US"/>
        </a:p>
      </dgm:t>
    </dgm:pt>
    <dgm:pt modelId="{4271DC3F-99F9-479D-AA1B-B2842B1F0AD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/>
            <a:t>Not a good response</a:t>
          </a:r>
        </a:p>
      </dgm:t>
    </dgm:pt>
    <dgm:pt modelId="{B80294E1-E4E6-4B74-B19B-7E912416A3ED}" type="parTrans" cxnId="{40A25A1D-248C-4C27-B109-66D0DD17B121}">
      <dgm:prSet/>
      <dgm:spPr/>
      <dgm:t>
        <a:bodyPr/>
        <a:lstStyle/>
        <a:p>
          <a:endParaRPr lang="en-US"/>
        </a:p>
      </dgm:t>
    </dgm:pt>
    <dgm:pt modelId="{FDD2E778-8F3D-46A6-A05B-789DB4A61075}" type="sibTrans" cxnId="{40A25A1D-248C-4C27-B109-66D0DD17B121}">
      <dgm:prSet/>
      <dgm:spPr/>
      <dgm:t>
        <a:bodyPr/>
        <a:lstStyle/>
        <a:p>
          <a:endParaRPr lang="en-US"/>
        </a:p>
      </dgm:t>
    </dgm:pt>
    <dgm:pt modelId="{3B15F722-E712-4266-AB1F-3BA347A350FA}" type="pres">
      <dgm:prSet presAssocID="{6CA1C70C-0640-4FE2-ACBF-A6BE6735BB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F876B9-C4C0-4361-98E9-081534646C52}" type="pres">
      <dgm:prSet presAssocID="{B7798E9E-B1B1-4F11-8FB0-B0C592D8CEEF}" presName="hierRoot1" presStyleCnt="0">
        <dgm:presLayoutVars>
          <dgm:hierBranch val="init"/>
        </dgm:presLayoutVars>
      </dgm:prSet>
      <dgm:spPr/>
    </dgm:pt>
    <dgm:pt modelId="{0383593A-00B7-406A-87E1-CDA9661EB734}" type="pres">
      <dgm:prSet presAssocID="{B7798E9E-B1B1-4F11-8FB0-B0C592D8CEEF}" presName="rootComposite1" presStyleCnt="0"/>
      <dgm:spPr/>
    </dgm:pt>
    <dgm:pt modelId="{B7557BC1-535D-44D6-9165-01B4C52C8700}" type="pres">
      <dgm:prSet presAssocID="{B7798E9E-B1B1-4F11-8FB0-B0C592D8CEEF}" presName="rootText1" presStyleLbl="node0" presStyleIdx="0" presStyleCnt="1" custScaleX="342046">
        <dgm:presLayoutVars>
          <dgm:chPref val="3"/>
        </dgm:presLayoutVars>
      </dgm:prSet>
      <dgm:spPr/>
    </dgm:pt>
    <dgm:pt modelId="{DB4DE049-8883-4181-9B2D-3F5CD4BA0056}" type="pres">
      <dgm:prSet presAssocID="{B7798E9E-B1B1-4F11-8FB0-B0C592D8CEEF}" presName="rootConnector1" presStyleLbl="node1" presStyleIdx="0" presStyleCnt="0"/>
      <dgm:spPr/>
    </dgm:pt>
    <dgm:pt modelId="{5A154608-042E-4166-B9D9-0BB57D2FADC1}" type="pres">
      <dgm:prSet presAssocID="{B7798E9E-B1B1-4F11-8FB0-B0C592D8CEEF}" presName="hierChild2" presStyleCnt="0"/>
      <dgm:spPr/>
    </dgm:pt>
    <dgm:pt modelId="{0106AB2D-860D-44BD-8133-5533B3D502D0}" type="pres">
      <dgm:prSet presAssocID="{28256E8B-AAF5-486F-95D4-95D7FAA4CAD8}" presName="Name37" presStyleLbl="parChTrans1D2" presStyleIdx="0" presStyleCnt="3"/>
      <dgm:spPr/>
    </dgm:pt>
    <dgm:pt modelId="{06FAA1FC-C2A0-43BD-AD78-B6A313AF9092}" type="pres">
      <dgm:prSet presAssocID="{8BC5D943-574B-4122-A346-C062B1A90138}" presName="hierRoot2" presStyleCnt="0">
        <dgm:presLayoutVars>
          <dgm:hierBranch val="init"/>
        </dgm:presLayoutVars>
      </dgm:prSet>
      <dgm:spPr/>
    </dgm:pt>
    <dgm:pt modelId="{B74FB187-25E6-46DC-87CE-D1859D49DA1F}" type="pres">
      <dgm:prSet presAssocID="{8BC5D943-574B-4122-A346-C062B1A90138}" presName="rootComposite" presStyleCnt="0"/>
      <dgm:spPr/>
    </dgm:pt>
    <dgm:pt modelId="{1954521F-DF5C-4B42-AA55-D09A8471919B}" type="pres">
      <dgm:prSet presAssocID="{8BC5D943-574B-4122-A346-C062B1A90138}" presName="rootText" presStyleLbl="node2" presStyleIdx="0" presStyleCnt="3">
        <dgm:presLayoutVars>
          <dgm:chPref val="3"/>
        </dgm:presLayoutVars>
      </dgm:prSet>
      <dgm:spPr/>
    </dgm:pt>
    <dgm:pt modelId="{53A21CF1-5C7B-463B-93E7-AD01B93F039C}" type="pres">
      <dgm:prSet presAssocID="{8BC5D943-574B-4122-A346-C062B1A90138}" presName="rootConnector" presStyleLbl="node2" presStyleIdx="0" presStyleCnt="3"/>
      <dgm:spPr/>
    </dgm:pt>
    <dgm:pt modelId="{3897D9A1-9112-4925-B805-C06187300932}" type="pres">
      <dgm:prSet presAssocID="{8BC5D943-574B-4122-A346-C062B1A90138}" presName="hierChild4" presStyleCnt="0"/>
      <dgm:spPr/>
    </dgm:pt>
    <dgm:pt modelId="{D885EB13-0E57-44E7-91F5-4ECBAC4292BA}" type="pres">
      <dgm:prSet presAssocID="{8BC5D943-574B-4122-A346-C062B1A90138}" presName="hierChild5" presStyleCnt="0"/>
      <dgm:spPr/>
    </dgm:pt>
    <dgm:pt modelId="{C969611B-0183-4D17-8DAA-C65863D3434C}" type="pres">
      <dgm:prSet presAssocID="{54F02E41-6A4D-426B-81DA-C4C104A21898}" presName="Name37" presStyleLbl="parChTrans1D2" presStyleIdx="1" presStyleCnt="3"/>
      <dgm:spPr/>
    </dgm:pt>
    <dgm:pt modelId="{2137E683-1FE8-4387-90FA-6DB03F06D492}" type="pres">
      <dgm:prSet presAssocID="{3BF70C04-4735-437F-BCE2-62C1CF3A066A}" presName="hierRoot2" presStyleCnt="0">
        <dgm:presLayoutVars>
          <dgm:hierBranch val="init"/>
        </dgm:presLayoutVars>
      </dgm:prSet>
      <dgm:spPr/>
    </dgm:pt>
    <dgm:pt modelId="{2F049AB3-785E-43A6-A81E-6A69DA86B702}" type="pres">
      <dgm:prSet presAssocID="{3BF70C04-4735-437F-BCE2-62C1CF3A066A}" presName="rootComposite" presStyleCnt="0"/>
      <dgm:spPr/>
    </dgm:pt>
    <dgm:pt modelId="{A9E35DE4-80BC-4684-8565-8AAD4C29B6AE}" type="pres">
      <dgm:prSet presAssocID="{3BF70C04-4735-437F-BCE2-62C1CF3A066A}" presName="rootText" presStyleLbl="node2" presStyleIdx="1" presStyleCnt="3">
        <dgm:presLayoutVars>
          <dgm:chPref val="3"/>
        </dgm:presLayoutVars>
      </dgm:prSet>
      <dgm:spPr/>
    </dgm:pt>
    <dgm:pt modelId="{8BE70882-DCDD-40B8-BC3F-F190053C5D83}" type="pres">
      <dgm:prSet presAssocID="{3BF70C04-4735-437F-BCE2-62C1CF3A066A}" presName="rootConnector" presStyleLbl="node2" presStyleIdx="1" presStyleCnt="3"/>
      <dgm:spPr/>
    </dgm:pt>
    <dgm:pt modelId="{237E92D3-8973-45DC-90A8-F4E0FBDFA65D}" type="pres">
      <dgm:prSet presAssocID="{3BF70C04-4735-437F-BCE2-62C1CF3A066A}" presName="hierChild4" presStyleCnt="0"/>
      <dgm:spPr/>
    </dgm:pt>
    <dgm:pt modelId="{B15A8F0C-3815-40DF-A56F-23A6C762F44B}" type="pres">
      <dgm:prSet presAssocID="{3BF70C04-4735-437F-BCE2-62C1CF3A066A}" presName="hierChild5" presStyleCnt="0"/>
      <dgm:spPr/>
    </dgm:pt>
    <dgm:pt modelId="{A5651374-133D-4710-B121-341053A51A08}" type="pres">
      <dgm:prSet presAssocID="{B80294E1-E4E6-4B74-B19B-7E912416A3ED}" presName="Name37" presStyleLbl="parChTrans1D2" presStyleIdx="2" presStyleCnt="3"/>
      <dgm:spPr/>
    </dgm:pt>
    <dgm:pt modelId="{1DF527FB-5F05-46E2-9F6B-827628C219DD}" type="pres">
      <dgm:prSet presAssocID="{4271DC3F-99F9-479D-AA1B-B2842B1F0AD4}" presName="hierRoot2" presStyleCnt="0">
        <dgm:presLayoutVars>
          <dgm:hierBranch val="init"/>
        </dgm:presLayoutVars>
      </dgm:prSet>
      <dgm:spPr/>
    </dgm:pt>
    <dgm:pt modelId="{4EAEC46D-24BE-4E4E-AC4C-95961EFC8F06}" type="pres">
      <dgm:prSet presAssocID="{4271DC3F-99F9-479D-AA1B-B2842B1F0AD4}" presName="rootComposite" presStyleCnt="0"/>
      <dgm:spPr/>
    </dgm:pt>
    <dgm:pt modelId="{5581BF7D-4707-4ADD-8BF4-55FB0C304FE2}" type="pres">
      <dgm:prSet presAssocID="{4271DC3F-99F9-479D-AA1B-B2842B1F0AD4}" presName="rootText" presStyleLbl="node2" presStyleIdx="2" presStyleCnt="3">
        <dgm:presLayoutVars>
          <dgm:chPref val="3"/>
        </dgm:presLayoutVars>
      </dgm:prSet>
      <dgm:spPr/>
    </dgm:pt>
    <dgm:pt modelId="{A561AA3C-85CB-4784-8225-1321189F01A9}" type="pres">
      <dgm:prSet presAssocID="{4271DC3F-99F9-479D-AA1B-B2842B1F0AD4}" presName="rootConnector" presStyleLbl="node2" presStyleIdx="2" presStyleCnt="3"/>
      <dgm:spPr/>
    </dgm:pt>
    <dgm:pt modelId="{FE46834B-81B3-493F-BC73-CB3B5820EDF0}" type="pres">
      <dgm:prSet presAssocID="{4271DC3F-99F9-479D-AA1B-B2842B1F0AD4}" presName="hierChild4" presStyleCnt="0"/>
      <dgm:spPr/>
    </dgm:pt>
    <dgm:pt modelId="{77D2BF41-51E3-450D-91FE-1A968E22E2FD}" type="pres">
      <dgm:prSet presAssocID="{4271DC3F-99F9-479D-AA1B-B2842B1F0AD4}" presName="hierChild5" presStyleCnt="0"/>
      <dgm:spPr/>
    </dgm:pt>
    <dgm:pt modelId="{C28AEAB0-18CE-46DC-8A59-65C5F6D7DAA6}" type="pres">
      <dgm:prSet presAssocID="{B7798E9E-B1B1-4F11-8FB0-B0C592D8CEEF}" presName="hierChild3" presStyleCnt="0"/>
      <dgm:spPr/>
    </dgm:pt>
  </dgm:ptLst>
  <dgm:cxnLst>
    <dgm:cxn modelId="{56632100-DA49-436B-A9CC-08CF341D9074}" type="presOf" srcId="{8BC5D943-574B-4122-A346-C062B1A90138}" destId="{53A21CF1-5C7B-463B-93E7-AD01B93F039C}" srcOrd="1" destOrd="0" presId="urn:microsoft.com/office/officeart/2005/8/layout/orgChart1"/>
    <dgm:cxn modelId="{AEB23807-C878-4B52-847F-551D4369996D}" srcId="{B7798E9E-B1B1-4F11-8FB0-B0C592D8CEEF}" destId="{3BF70C04-4735-437F-BCE2-62C1CF3A066A}" srcOrd="1" destOrd="0" parTransId="{54F02E41-6A4D-426B-81DA-C4C104A21898}" sibTransId="{3FBC705A-5A9F-40A4-959C-02D81ED8B8C2}"/>
    <dgm:cxn modelId="{CCBEAD12-71E4-41D5-8BFF-5A9B06785BE0}" type="presOf" srcId="{54F02E41-6A4D-426B-81DA-C4C104A21898}" destId="{C969611B-0183-4D17-8DAA-C65863D3434C}" srcOrd="0" destOrd="0" presId="urn:microsoft.com/office/officeart/2005/8/layout/orgChart1"/>
    <dgm:cxn modelId="{40A25A1D-248C-4C27-B109-66D0DD17B121}" srcId="{B7798E9E-B1B1-4F11-8FB0-B0C592D8CEEF}" destId="{4271DC3F-99F9-479D-AA1B-B2842B1F0AD4}" srcOrd="2" destOrd="0" parTransId="{B80294E1-E4E6-4B74-B19B-7E912416A3ED}" sibTransId="{FDD2E778-8F3D-46A6-A05B-789DB4A61075}"/>
    <dgm:cxn modelId="{4228D121-231D-4B48-8731-11317EFACF3D}" type="presOf" srcId="{B7798E9E-B1B1-4F11-8FB0-B0C592D8CEEF}" destId="{B7557BC1-535D-44D6-9165-01B4C52C8700}" srcOrd="0" destOrd="0" presId="urn:microsoft.com/office/officeart/2005/8/layout/orgChart1"/>
    <dgm:cxn modelId="{D0D30E6C-3022-495B-9ADC-17D34EDBCF7A}" type="presOf" srcId="{3BF70C04-4735-437F-BCE2-62C1CF3A066A}" destId="{8BE70882-DCDD-40B8-BC3F-F190053C5D83}" srcOrd="1" destOrd="0" presId="urn:microsoft.com/office/officeart/2005/8/layout/orgChart1"/>
    <dgm:cxn modelId="{A6AF247B-6B70-457A-A955-7616328E9903}" type="presOf" srcId="{4271DC3F-99F9-479D-AA1B-B2842B1F0AD4}" destId="{5581BF7D-4707-4ADD-8BF4-55FB0C304FE2}" srcOrd="0" destOrd="0" presId="urn:microsoft.com/office/officeart/2005/8/layout/orgChart1"/>
    <dgm:cxn modelId="{EE74727B-F0FE-4F98-9AB8-CC562C2C8DB2}" type="presOf" srcId="{8BC5D943-574B-4122-A346-C062B1A90138}" destId="{1954521F-DF5C-4B42-AA55-D09A8471919B}" srcOrd="0" destOrd="0" presId="urn:microsoft.com/office/officeart/2005/8/layout/orgChart1"/>
    <dgm:cxn modelId="{0A68F892-C1FC-40C9-B3F5-6187F4C776C9}" srcId="{B7798E9E-B1B1-4F11-8FB0-B0C592D8CEEF}" destId="{8BC5D943-574B-4122-A346-C062B1A90138}" srcOrd="0" destOrd="0" parTransId="{28256E8B-AAF5-486F-95D4-95D7FAA4CAD8}" sibTransId="{7798D22E-64B4-4434-92B4-7CBE035C8A42}"/>
    <dgm:cxn modelId="{D9C46C9B-475C-42CD-818C-0A6A958352BB}" type="presOf" srcId="{6CA1C70C-0640-4FE2-ACBF-A6BE6735BB95}" destId="{3B15F722-E712-4266-AB1F-3BA347A350FA}" srcOrd="0" destOrd="0" presId="urn:microsoft.com/office/officeart/2005/8/layout/orgChart1"/>
    <dgm:cxn modelId="{745898AB-B6EB-46B3-884B-725B549AAE53}" type="presOf" srcId="{28256E8B-AAF5-486F-95D4-95D7FAA4CAD8}" destId="{0106AB2D-860D-44BD-8133-5533B3D502D0}" srcOrd="0" destOrd="0" presId="urn:microsoft.com/office/officeart/2005/8/layout/orgChart1"/>
    <dgm:cxn modelId="{0EA2D8B5-EF36-4B85-A772-D2600BDDD3DE}" type="presOf" srcId="{B7798E9E-B1B1-4F11-8FB0-B0C592D8CEEF}" destId="{DB4DE049-8883-4181-9B2D-3F5CD4BA0056}" srcOrd="1" destOrd="0" presId="urn:microsoft.com/office/officeart/2005/8/layout/orgChart1"/>
    <dgm:cxn modelId="{D500B7BD-5B18-418C-9C85-FDC95C534975}" srcId="{6CA1C70C-0640-4FE2-ACBF-A6BE6735BB95}" destId="{B7798E9E-B1B1-4F11-8FB0-B0C592D8CEEF}" srcOrd="0" destOrd="0" parTransId="{5F394313-BD2A-4449-BD92-52C1E3041F90}" sibTransId="{2785EF46-5D8D-477C-9532-C59A603A0BC4}"/>
    <dgm:cxn modelId="{4382ADE0-CEA8-4A1C-9679-407653490357}" type="presOf" srcId="{B80294E1-E4E6-4B74-B19B-7E912416A3ED}" destId="{A5651374-133D-4710-B121-341053A51A08}" srcOrd="0" destOrd="0" presId="urn:microsoft.com/office/officeart/2005/8/layout/orgChart1"/>
    <dgm:cxn modelId="{977162EB-ABB3-44D8-8A76-C9EAE009F7C3}" type="presOf" srcId="{4271DC3F-99F9-479D-AA1B-B2842B1F0AD4}" destId="{A561AA3C-85CB-4784-8225-1321189F01A9}" srcOrd="1" destOrd="0" presId="urn:microsoft.com/office/officeart/2005/8/layout/orgChart1"/>
    <dgm:cxn modelId="{FCD6EEF5-97C2-4A18-97EC-6DEB717AB614}" type="presOf" srcId="{3BF70C04-4735-437F-BCE2-62C1CF3A066A}" destId="{A9E35DE4-80BC-4684-8565-8AAD4C29B6AE}" srcOrd="0" destOrd="0" presId="urn:microsoft.com/office/officeart/2005/8/layout/orgChart1"/>
    <dgm:cxn modelId="{606CB5DC-C111-4CD4-960D-18E2308F7C44}" type="presParOf" srcId="{3B15F722-E712-4266-AB1F-3BA347A350FA}" destId="{29F876B9-C4C0-4361-98E9-081534646C52}" srcOrd="0" destOrd="0" presId="urn:microsoft.com/office/officeart/2005/8/layout/orgChart1"/>
    <dgm:cxn modelId="{23D43B88-96CF-40A5-9B9B-7FEE3050BEC4}" type="presParOf" srcId="{29F876B9-C4C0-4361-98E9-081534646C52}" destId="{0383593A-00B7-406A-87E1-CDA9661EB734}" srcOrd="0" destOrd="0" presId="urn:microsoft.com/office/officeart/2005/8/layout/orgChart1"/>
    <dgm:cxn modelId="{F23C9BF7-9DEA-4041-9A60-A1AB915C880D}" type="presParOf" srcId="{0383593A-00B7-406A-87E1-CDA9661EB734}" destId="{B7557BC1-535D-44D6-9165-01B4C52C8700}" srcOrd="0" destOrd="0" presId="urn:microsoft.com/office/officeart/2005/8/layout/orgChart1"/>
    <dgm:cxn modelId="{E55C4A57-C15B-4444-91C9-449344543A5D}" type="presParOf" srcId="{0383593A-00B7-406A-87E1-CDA9661EB734}" destId="{DB4DE049-8883-4181-9B2D-3F5CD4BA0056}" srcOrd="1" destOrd="0" presId="urn:microsoft.com/office/officeart/2005/8/layout/orgChart1"/>
    <dgm:cxn modelId="{1C687F26-C6A4-46E3-99A0-23101A188B84}" type="presParOf" srcId="{29F876B9-C4C0-4361-98E9-081534646C52}" destId="{5A154608-042E-4166-B9D9-0BB57D2FADC1}" srcOrd="1" destOrd="0" presId="urn:microsoft.com/office/officeart/2005/8/layout/orgChart1"/>
    <dgm:cxn modelId="{40E40C05-9F0E-494D-AD0C-BA30DB85E968}" type="presParOf" srcId="{5A154608-042E-4166-B9D9-0BB57D2FADC1}" destId="{0106AB2D-860D-44BD-8133-5533B3D502D0}" srcOrd="0" destOrd="0" presId="urn:microsoft.com/office/officeart/2005/8/layout/orgChart1"/>
    <dgm:cxn modelId="{6FDFEFBB-85FA-40BA-A80D-BF99DB6AEA76}" type="presParOf" srcId="{5A154608-042E-4166-B9D9-0BB57D2FADC1}" destId="{06FAA1FC-C2A0-43BD-AD78-B6A313AF9092}" srcOrd="1" destOrd="0" presId="urn:microsoft.com/office/officeart/2005/8/layout/orgChart1"/>
    <dgm:cxn modelId="{53C35D1A-AF57-4FF1-896D-D47A53CEAB1D}" type="presParOf" srcId="{06FAA1FC-C2A0-43BD-AD78-B6A313AF9092}" destId="{B74FB187-25E6-46DC-87CE-D1859D49DA1F}" srcOrd="0" destOrd="0" presId="urn:microsoft.com/office/officeart/2005/8/layout/orgChart1"/>
    <dgm:cxn modelId="{2A1CCA43-6922-4478-94BF-1177CED37DBA}" type="presParOf" srcId="{B74FB187-25E6-46DC-87CE-D1859D49DA1F}" destId="{1954521F-DF5C-4B42-AA55-D09A8471919B}" srcOrd="0" destOrd="0" presId="urn:microsoft.com/office/officeart/2005/8/layout/orgChart1"/>
    <dgm:cxn modelId="{A546F795-973E-4B83-BC0B-9EF3C8A561A1}" type="presParOf" srcId="{B74FB187-25E6-46DC-87CE-D1859D49DA1F}" destId="{53A21CF1-5C7B-463B-93E7-AD01B93F039C}" srcOrd="1" destOrd="0" presId="urn:microsoft.com/office/officeart/2005/8/layout/orgChart1"/>
    <dgm:cxn modelId="{5F9E91A0-00DC-4D18-8300-87785A5C9A7D}" type="presParOf" srcId="{06FAA1FC-C2A0-43BD-AD78-B6A313AF9092}" destId="{3897D9A1-9112-4925-B805-C06187300932}" srcOrd="1" destOrd="0" presId="urn:microsoft.com/office/officeart/2005/8/layout/orgChart1"/>
    <dgm:cxn modelId="{D7D6C4ED-3F59-4D5A-9085-3C1AD9D89CAB}" type="presParOf" srcId="{06FAA1FC-C2A0-43BD-AD78-B6A313AF9092}" destId="{D885EB13-0E57-44E7-91F5-4ECBAC4292BA}" srcOrd="2" destOrd="0" presId="urn:microsoft.com/office/officeart/2005/8/layout/orgChart1"/>
    <dgm:cxn modelId="{68558907-7FB9-4CD0-B8E8-B32D6F47FE51}" type="presParOf" srcId="{5A154608-042E-4166-B9D9-0BB57D2FADC1}" destId="{C969611B-0183-4D17-8DAA-C65863D3434C}" srcOrd="2" destOrd="0" presId="urn:microsoft.com/office/officeart/2005/8/layout/orgChart1"/>
    <dgm:cxn modelId="{610F7B77-702C-475B-A06B-38BE222B2640}" type="presParOf" srcId="{5A154608-042E-4166-B9D9-0BB57D2FADC1}" destId="{2137E683-1FE8-4387-90FA-6DB03F06D492}" srcOrd="3" destOrd="0" presId="urn:microsoft.com/office/officeart/2005/8/layout/orgChart1"/>
    <dgm:cxn modelId="{6F4526C5-A44B-448C-9837-BD026BE31A08}" type="presParOf" srcId="{2137E683-1FE8-4387-90FA-6DB03F06D492}" destId="{2F049AB3-785E-43A6-A81E-6A69DA86B702}" srcOrd="0" destOrd="0" presId="urn:microsoft.com/office/officeart/2005/8/layout/orgChart1"/>
    <dgm:cxn modelId="{FC596A7D-D3BE-46E5-9359-5C9B3D8C7C06}" type="presParOf" srcId="{2F049AB3-785E-43A6-A81E-6A69DA86B702}" destId="{A9E35DE4-80BC-4684-8565-8AAD4C29B6AE}" srcOrd="0" destOrd="0" presId="urn:microsoft.com/office/officeart/2005/8/layout/orgChart1"/>
    <dgm:cxn modelId="{7D214C85-EC1F-4978-B0AD-8B639B5D583B}" type="presParOf" srcId="{2F049AB3-785E-43A6-A81E-6A69DA86B702}" destId="{8BE70882-DCDD-40B8-BC3F-F190053C5D83}" srcOrd="1" destOrd="0" presId="urn:microsoft.com/office/officeart/2005/8/layout/orgChart1"/>
    <dgm:cxn modelId="{44282577-DB24-4324-8886-0A3B38690CF8}" type="presParOf" srcId="{2137E683-1FE8-4387-90FA-6DB03F06D492}" destId="{237E92D3-8973-45DC-90A8-F4E0FBDFA65D}" srcOrd="1" destOrd="0" presId="urn:microsoft.com/office/officeart/2005/8/layout/orgChart1"/>
    <dgm:cxn modelId="{C181292D-DDF4-49D0-ABBF-C4D497727E8C}" type="presParOf" srcId="{2137E683-1FE8-4387-90FA-6DB03F06D492}" destId="{B15A8F0C-3815-40DF-A56F-23A6C762F44B}" srcOrd="2" destOrd="0" presId="urn:microsoft.com/office/officeart/2005/8/layout/orgChart1"/>
    <dgm:cxn modelId="{69A23FE6-1A51-44B1-8A6B-E7E6E71DB0C1}" type="presParOf" srcId="{5A154608-042E-4166-B9D9-0BB57D2FADC1}" destId="{A5651374-133D-4710-B121-341053A51A08}" srcOrd="4" destOrd="0" presId="urn:microsoft.com/office/officeart/2005/8/layout/orgChart1"/>
    <dgm:cxn modelId="{1EB5747F-9AC2-4434-8AB8-C073A88CA4BD}" type="presParOf" srcId="{5A154608-042E-4166-B9D9-0BB57D2FADC1}" destId="{1DF527FB-5F05-46E2-9F6B-827628C219DD}" srcOrd="5" destOrd="0" presId="urn:microsoft.com/office/officeart/2005/8/layout/orgChart1"/>
    <dgm:cxn modelId="{2EC5E61E-7C23-49B1-B0B1-A94413DA79CD}" type="presParOf" srcId="{1DF527FB-5F05-46E2-9F6B-827628C219DD}" destId="{4EAEC46D-24BE-4E4E-AC4C-95961EFC8F06}" srcOrd="0" destOrd="0" presId="urn:microsoft.com/office/officeart/2005/8/layout/orgChart1"/>
    <dgm:cxn modelId="{4A444218-3839-4DB9-990A-46984E0D6547}" type="presParOf" srcId="{4EAEC46D-24BE-4E4E-AC4C-95961EFC8F06}" destId="{5581BF7D-4707-4ADD-8BF4-55FB0C304FE2}" srcOrd="0" destOrd="0" presId="urn:microsoft.com/office/officeart/2005/8/layout/orgChart1"/>
    <dgm:cxn modelId="{1F7098AB-F834-419B-AFA1-D44BB466CA69}" type="presParOf" srcId="{4EAEC46D-24BE-4E4E-AC4C-95961EFC8F06}" destId="{A561AA3C-85CB-4784-8225-1321189F01A9}" srcOrd="1" destOrd="0" presId="urn:microsoft.com/office/officeart/2005/8/layout/orgChart1"/>
    <dgm:cxn modelId="{3C93CD55-C99D-44B2-94D8-E8BE8F692B2A}" type="presParOf" srcId="{1DF527FB-5F05-46E2-9F6B-827628C219DD}" destId="{FE46834B-81B3-493F-BC73-CB3B5820EDF0}" srcOrd="1" destOrd="0" presId="urn:microsoft.com/office/officeart/2005/8/layout/orgChart1"/>
    <dgm:cxn modelId="{D8880110-5DFF-49BE-AB59-1B1E539A6661}" type="presParOf" srcId="{1DF527FB-5F05-46E2-9F6B-827628C219DD}" destId="{77D2BF41-51E3-450D-91FE-1A968E22E2FD}" srcOrd="2" destOrd="0" presId="urn:microsoft.com/office/officeart/2005/8/layout/orgChart1"/>
    <dgm:cxn modelId="{FE4D6129-8569-475E-8EBD-380AB0580B9B}" type="presParOf" srcId="{29F876B9-C4C0-4361-98E9-081534646C52}" destId="{C28AEAB0-18CE-46DC-8A59-65C5F6D7DA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E1C9-F65A-429A-A7C2-07107761E8C3}">
      <dsp:nvSpPr>
        <dsp:cNvPr id="0" name=""/>
        <dsp:cNvSpPr/>
      </dsp:nvSpPr>
      <dsp:spPr>
        <a:xfrm>
          <a:off x="2337189" y="2659446"/>
          <a:ext cx="267610" cy="82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673"/>
              </a:lnTo>
              <a:lnTo>
                <a:pt x="267610" y="8206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ECF8D-93A5-4B98-9F22-B910BF1E4511}">
      <dsp:nvSpPr>
        <dsp:cNvPr id="0" name=""/>
        <dsp:cNvSpPr/>
      </dsp:nvSpPr>
      <dsp:spPr>
        <a:xfrm>
          <a:off x="1971454" y="1392754"/>
          <a:ext cx="1079364" cy="37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27"/>
              </a:lnTo>
              <a:lnTo>
                <a:pt x="1079364" y="187327"/>
              </a:lnTo>
              <a:lnTo>
                <a:pt x="1079364" y="374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258C4-78A3-433E-A9F2-F644F7744D7A}">
      <dsp:nvSpPr>
        <dsp:cNvPr id="0" name=""/>
        <dsp:cNvSpPr/>
      </dsp:nvSpPr>
      <dsp:spPr>
        <a:xfrm>
          <a:off x="892090" y="1392754"/>
          <a:ext cx="1079364" cy="374655"/>
        </a:xfrm>
        <a:custGeom>
          <a:avLst/>
          <a:gdLst/>
          <a:ahLst/>
          <a:cxnLst/>
          <a:rect l="0" t="0" r="0" b="0"/>
          <a:pathLst>
            <a:path>
              <a:moveTo>
                <a:pt x="1079364" y="0"/>
              </a:moveTo>
              <a:lnTo>
                <a:pt x="1079364" y="187327"/>
              </a:lnTo>
              <a:lnTo>
                <a:pt x="0" y="187327"/>
              </a:lnTo>
              <a:lnTo>
                <a:pt x="0" y="374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960C6-0986-4153-B614-3EF1F2E2975D}">
      <dsp:nvSpPr>
        <dsp:cNvPr id="0" name=""/>
        <dsp:cNvSpPr/>
      </dsp:nvSpPr>
      <dsp:spPr>
        <a:xfrm>
          <a:off x="1079417" y="500717"/>
          <a:ext cx="1784073" cy="892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Asthma</a:t>
          </a:r>
        </a:p>
      </dsp:txBody>
      <dsp:txXfrm>
        <a:off x="1079417" y="500717"/>
        <a:ext cx="1784073" cy="892036"/>
      </dsp:txXfrm>
    </dsp:sp>
    <dsp:sp modelId="{EEE9F6D4-A525-443B-85EF-27A1464BAB96}">
      <dsp:nvSpPr>
        <dsp:cNvPr id="0" name=""/>
        <dsp:cNvSpPr/>
      </dsp:nvSpPr>
      <dsp:spPr>
        <a:xfrm>
          <a:off x="53" y="1767409"/>
          <a:ext cx="1784073" cy="8920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Uncontrolled</a:t>
          </a:r>
        </a:p>
      </dsp:txBody>
      <dsp:txXfrm>
        <a:off x="53" y="1767409"/>
        <a:ext cx="1784073" cy="892036"/>
      </dsp:txXfrm>
    </dsp:sp>
    <dsp:sp modelId="{8CD5AEA7-7BAE-4219-9F9B-1DF6B55DE0F8}">
      <dsp:nvSpPr>
        <dsp:cNvPr id="0" name=""/>
        <dsp:cNvSpPr/>
      </dsp:nvSpPr>
      <dsp:spPr>
        <a:xfrm>
          <a:off x="2158782" y="1767409"/>
          <a:ext cx="1784073" cy="8920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Difficult-to-treat</a:t>
          </a:r>
        </a:p>
      </dsp:txBody>
      <dsp:txXfrm>
        <a:off x="2158782" y="1767409"/>
        <a:ext cx="1784073" cy="892036"/>
      </dsp:txXfrm>
    </dsp:sp>
    <dsp:sp modelId="{2481CDCC-51F0-4CAD-A6A1-EB33D1120A0E}">
      <dsp:nvSpPr>
        <dsp:cNvPr id="0" name=""/>
        <dsp:cNvSpPr/>
      </dsp:nvSpPr>
      <dsp:spPr>
        <a:xfrm>
          <a:off x="2604800" y="3034101"/>
          <a:ext cx="1784073" cy="8920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Severe</a:t>
          </a:r>
        </a:p>
      </dsp:txBody>
      <dsp:txXfrm>
        <a:off x="2604800" y="3034101"/>
        <a:ext cx="1784073" cy="892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AF292-0171-4A79-90D4-35ABD0B0600E}">
      <dsp:nvSpPr>
        <dsp:cNvPr id="0" name=""/>
        <dsp:cNvSpPr/>
      </dsp:nvSpPr>
      <dsp:spPr>
        <a:xfrm>
          <a:off x="0" y="0"/>
          <a:ext cx="5361051" cy="6008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● Watch patient using their inhaler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● Discuss adherence and barriers to use</a:t>
          </a:r>
        </a:p>
      </dsp:txBody>
      <dsp:txXfrm>
        <a:off x="17598" y="17598"/>
        <a:ext cx="4642402" cy="565642"/>
      </dsp:txXfrm>
    </dsp:sp>
    <dsp:sp modelId="{DDA61D07-A180-4C10-BCF7-1CAF19A5CF6C}">
      <dsp:nvSpPr>
        <dsp:cNvPr id="0" name=""/>
        <dsp:cNvSpPr/>
      </dsp:nvSpPr>
      <dsp:spPr>
        <a:xfrm>
          <a:off x="400338" y="684288"/>
          <a:ext cx="5361051" cy="600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● Confirm the diagnosis of asthma</a:t>
          </a:r>
        </a:p>
      </dsp:txBody>
      <dsp:txXfrm>
        <a:off x="417936" y="701886"/>
        <a:ext cx="4534972" cy="565642"/>
      </dsp:txXfrm>
    </dsp:sp>
    <dsp:sp modelId="{E793A4A7-6F9D-4B2F-B51D-C5EF55B41D5F}">
      <dsp:nvSpPr>
        <dsp:cNvPr id="0" name=""/>
        <dsp:cNvSpPr/>
      </dsp:nvSpPr>
      <dsp:spPr>
        <a:xfrm>
          <a:off x="800676" y="1368576"/>
          <a:ext cx="5361051" cy="6008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● If possible, remove potential risk factors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● Assess and manage comorbidities</a:t>
          </a:r>
        </a:p>
      </dsp:txBody>
      <dsp:txXfrm>
        <a:off x="818274" y="1386174"/>
        <a:ext cx="4534972" cy="565642"/>
      </dsp:txXfrm>
    </dsp:sp>
    <dsp:sp modelId="{B13A6157-CD75-4581-8EF2-B3C50B6BA90D}">
      <dsp:nvSpPr>
        <dsp:cNvPr id="0" name=""/>
        <dsp:cNvSpPr/>
      </dsp:nvSpPr>
      <dsp:spPr>
        <a:xfrm>
          <a:off x="1201014" y="2052864"/>
          <a:ext cx="5361051" cy="6008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● Consider treatment step-up</a:t>
          </a:r>
        </a:p>
      </dsp:txBody>
      <dsp:txXfrm>
        <a:off x="1218612" y="2070462"/>
        <a:ext cx="4534972" cy="565642"/>
      </dsp:txXfrm>
    </dsp:sp>
    <dsp:sp modelId="{9C1EAD01-601E-41FA-A66B-67C4C1942687}">
      <dsp:nvSpPr>
        <dsp:cNvPr id="0" name=""/>
        <dsp:cNvSpPr/>
      </dsp:nvSpPr>
      <dsp:spPr>
        <a:xfrm>
          <a:off x="1601353" y="2737152"/>
          <a:ext cx="5361051" cy="6008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● Refer to a specialist or severe asthma clinic</a:t>
          </a:r>
        </a:p>
      </dsp:txBody>
      <dsp:txXfrm>
        <a:off x="1618951" y="2754750"/>
        <a:ext cx="4534972" cy="565642"/>
      </dsp:txXfrm>
    </dsp:sp>
    <dsp:sp modelId="{669F385D-F0CD-40FF-B3E3-BA11DC905A83}">
      <dsp:nvSpPr>
        <dsp:cNvPr id="0" name=""/>
        <dsp:cNvSpPr/>
      </dsp:nvSpPr>
      <dsp:spPr>
        <a:xfrm>
          <a:off x="4970506" y="438945"/>
          <a:ext cx="390544" cy="390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5058378" y="438945"/>
        <a:ext cx="214800" cy="293884"/>
      </dsp:txXfrm>
    </dsp:sp>
    <dsp:sp modelId="{6CE57864-B089-4AF0-A956-6A08B7249F33}">
      <dsp:nvSpPr>
        <dsp:cNvPr id="0" name=""/>
        <dsp:cNvSpPr/>
      </dsp:nvSpPr>
      <dsp:spPr>
        <a:xfrm>
          <a:off x="5370845" y="1123233"/>
          <a:ext cx="390544" cy="390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5458717" y="1123233"/>
        <a:ext cx="214800" cy="293884"/>
      </dsp:txXfrm>
    </dsp:sp>
    <dsp:sp modelId="{724BB17D-9381-4095-BB6F-23793282E233}">
      <dsp:nvSpPr>
        <dsp:cNvPr id="0" name=""/>
        <dsp:cNvSpPr/>
      </dsp:nvSpPr>
      <dsp:spPr>
        <a:xfrm>
          <a:off x="5771183" y="1797508"/>
          <a:ext cx="390544" cy="390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5859055" y="1797508"/>
        <a:ext cx="214800" cy="293884"/>
      </dsp:txXfrm>
    </dsp:sp>
    <dsp:sp modelId="{BF442C17-9E68-4EFC-86BA-1EA4058DBD6F}">
      <dsp:nvSpPr>
        <dsp:cNvPr id="0" name=""/>
        <dsp:cNvSpPr/>
      </dsp:nvSpPr>
      <dsp:spPr>
        <a:xfrm>
          <a:off x="6171521" y="2488472"/>
          <a:ext cx="390544" cy="390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6259393" y="2488472"/>
        <a:ext cx="214800" cy="293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B3B9-1372-467A-8E57-1377ECF64EEE}">
      <dsp:nvSpPr>
        <dsp:cNvPr id="0" name=""/>
        <dsp:cNvSpPr/>
      </dsp:nvSpPr>
      <dsp:spPr>
        <a:xfrm>
          <a:off x="3430683" y="1102657"/>
          <a:ext cx="1900045" cy="1934492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Clinical Features</a:t>
          </a:r>
        </a:p>
      </dsp:txBody>
      <dsp:txXfrm>
        <a:off x="3708938" y="1385957"/>
        <a:ext cx="1343535" cy="1367892"/>
      </dsp:txXfrm>
    </dsp:sp>
    <dsp:sp modelId="{B287EC20-D827-4582-984C-E9589CE0BFA3}">
      <dsp:nvSpPr>
        <dsp:cNvPr id="0" name=""/>
        <dsp:cNvSpPr/>
      </dsp:nvSpPr>
      <dsp:spPr>
        <a:xfrm>
          <a:off x="3460080" y="-296476"/>
          <a:ext cx="1841252" cy="1841274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Frequent or persistent asthma symptoms</a:t>
          </a:r>
        </a:p>
      </dsp:txBody>
      <dsp:txXfrm>
        <a:off x="3729725" y="-26828"/>
        <a:ext cx="1301962" cy="1301978"/>
      </dsp:txXfrm>
    </dsp:sp>
    <dsp:sp modelId="{3AE2B851-63CF-4866-B249-9C36F02A8E0B}">
      <dsp:nvSpPr>
        <dsp:cNvPr id="0" name=""/>
        <dsp:cNvSpPr/>
      </dsp:nvSpPr>
      <dsp:spPr>
        <a:xfrm>
          <a:off x="4835063" y="702507"/>
          <a:ext cx="1841252" cy="1841274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Troublesome comorbidities, eg, anxiety or depression</a:t>
          </a:r>
        </a:p>
      </dsp:txBody>
      <dsp:txXfrm>
        <a:off x="5104708" y="972155"/>
        <a:ext cx="1301962" cy="1301978"/>
      </dsp:txXfrm>
    </dsp:sp>
    <dsp:sp modelId="{7394B33A-4F52-4E9A-A37B-04486E80BAD6}">
      <dsp:nvSpPr>
        <dsp:cNvPr id="0" name=""/>
        <dsp:cNvSpPr/>
      </dsp:nvSpPr>
      <dsp:spPr>
        <a:xfrm>
          <a:off x="4309866" y="2318897"/>
          <a:ext cx="1841252" cy="1841274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Substantial impairment of QOL</a:t>
          </a:r>
        </a:p>
      </dsp:txBody>
      <dsp:txXfrm>
        <a:off x="4579511" y="2588545"/>
        <a:ext cx="1301962" cy="1301978"/>
      </dsp:txXfrm>
    </dsp:sp>
    <dsp:sp modelId="{025BAD5E-337A-46E5-9ABE-A8633C7FD1EF}">
      <dsp:nvSpPr>
        <dsp:cNvPr id="0" name=""/>
        <dsp:cNvSpPr/>
      </dsp:nvSpPr>
      <dsp:spPr>
        <a:xfrm>
          <a:off x="2610293" y="2318897"/>
          <a:ext cx="1841252" cy="1841274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Persistent loss of lung function</a:t>
          </a:r>
        </a:p>
      </dsp:txBody>
      <dsp:txXfrm>
        <a:off x="2879938" y="2588545"/>
        <a:ext cx="1301962" cy="1301978"/>
      </dsp:txXfrm>
    </dsp:sp>
    <dsp:sp modelId="{6D5AAB4A-FBAE-4BB8-8408-302DFB7C4DFA}">
      <dsp:nvSpPr>
        <dsp:cNvPr id="0" name=""/>
        <dsp:cNvSpPr/>
      </dsp:nvSpPr>
      <dsp:spPr>
        <a:xfrm>
          <a:off x="2085096" y="702507"/>
          <a:ext cx="1841252" cy="1841274"/>
        </a:xfrm>
        <a:prstGeom prst="ellipse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Frequent exacerbations</a:t>
          </a:r>
        </a:p>
      </dsp:txBody>
      <dsp:txXfrm>
        <a:off x="2354741" y="972155"/>
        <a:ext cx="1301962" cy="1301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1374-133D-4710-B121-341053A51A08}">
      <dsp:nvSpPr>
        <dsp:cNvPr id="0" name=""/>
        <dsp:cNvSpPr/>
      </dsp:nvSpPr>
      <dsp:spPr>
        <a:xfrm>
          <a:off x="4380706" y="1348195"/>
          <a:ext cx="3096146" cy="53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73"/>
              </a:lnTo>
              <a:lnTo>
                <a:pt x="3096146" y="268673"/>
              </a:lnTo>
              <a:lnTo>
                <a:pt x="3096146" y="537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9611B-0183-4D17-8DAA-C65863D3434C}">
      <dsp:nvSpPr>
        <dsp:cNvPr id="0" name=""/>
        <dsp:cNvSpPr/>
      </dsp:nvSpPr>
      <dsp:spPr>
        <a:xfrm>
          <a:off x="4334986" y="1348195"/>
          <a:ext cx="91440" cy="537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6AB2D-860D-44BD-8133-5533B3D502D0}">
      <dsp:nvSpPr>
        <dsp:cNvPr id="0" name=""/>
        <dsp:cNvSpPr/>
      </dsp:nvSpPr>
      <dsp:spPr>
        <a:xfrm>
          <a:off x="1284559" y="1348195"/>
          <a:ext cx="3096146" cy="537347"/>
        </a:xfrm>
        <a:custGeom>
          <a:avLst/>
          <a:gdLst/>
          <a:ahLst/>
          <a:cxnLst/>
          <a:rect l="0" t="0" r="0" b="0"/>
          <a:pathLst>
            <a:path>
              <a:moveTo>
                <a:pt x="3096146" y="0"/>
              </a:moveTo>
              <a:lnTo>
                <a:pt x="3096146" y="268673"/>
              </a:lnTo>
              <a:lnTo>
                <a:pt x="0" y="268673"/>
              </a:lnTo>
              <a:lnTo>
                <a:pt x="0" y="537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57BC1-535D-44D6-9165-01B4C52C8700}">
      <dsp:nvSpPr>
        <dsp:cNvPr id="0" name=""/>
        <dsp:cNvSpPr/>
      </dsp:nvSpPr>
      <dsp:spPr>
        <a:xfrm>
          <a:off x="4571" y="68795"/>
          <a:ext cx="8752269" cy="127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Assess after ≥3 months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Consider exacerbations, symptom control, lung function, side effects, treatment intensity (including OCS dose), patient satisfaction</a:t>
          </a:r>
        </a:p>
      </dsp:txBody>
      <dsp:txXfrm>
        <a:off x="4571" y="68795"/>
        <a:ext cx="8752269" cy="1279399"/>
      </dsp:txXfrm>
    </dsp:sp>
    <dsp:sp modelId="{1954521F-DF5C-4B42-AA55-D09A8471919B}">
      <dsp:nvSpPr>
        <dsp:cNvPr id="0" name=""/>
        <dsp:cNvSpPr/>
      </dsp:nvSpPr>
      <dsp:spPr>
        <a:xfrm>
          <a:off x="5160" y="1885542"/>
          <a:ext cx="2558798" cy="12793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Good response</a:t>
          </a:r>
        </a:p>
      </dsp:txBody>
      <dsp:txXfrm>
        <a:off x="5160" y="1885542"/>
        <a:ext cx="2558798" cy="1279399"/>
      </dsp:txXfrm>
    </dsp:sp>
    <dsp:sp modelId="{A9E35DE4-80BC-4684-8565-8AAD4C29B6AE}">
      <dsp:nvSpPr>
        <dsp:cNvPr id="0" name=""/>
        <dsp:cNvSpPr/>
      </dsp:nvSpPr>
      <dsp:spPr>
        <a:xfrm>
          <a:off x="3101307" y="1885542"/>
          <a:ext cx="2558798" cy="127939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Unclear/Partial response</a:t>
          </a:r>
        </a:p>
      </dsp:txBody>
      <dsp:txXfrm>
        <a:off x="3101307" y="1885542"/>
        <a:ext cx="2558798" cy="1279399"/>
      </dsp:txXfrm>
    </dsp:sp>
    <dsp:sp modelId="{5581BF7D-4707-4ADD-8BF4-55FB0C304FE2}">
      <dsp:nvSpPr>
        <dsp:cNvPr id="0" name=""/>
        <dsp:cNvSpPr/>
      </dsp:nvSpPr>
      <dsp:spPr>
        <a:xfrm>
          <a:off x="6197453" y="1885542"/>
          <a:ext cx="2558798" cy="127939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Not a good response</a:t>
          </a:r>
        </a:p>
      </dsp:txBody>
      <dsp:txXfrm>
        <a:off x="6197453" y="1885542"/>
        <a:ext cx="2558798" cy="127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D0371-D89B-4231-B888-E50491F8924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9C47-25FA-41B9-AC73-AAD43F486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2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9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7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68DE-1E0E-4D93-B8AE-2CEE3D4B54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68DE-1E0E-4D93-B8AE-2CEE3D4B54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4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87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0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GINA 2019 pp92,95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E9C47-25FA-41B9-AC73-AAD43F486AD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9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DD41-A5D8-49F2-9A52-BA87E75C06B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54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GINA 2019/Box 3-16C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E9C47-25FA-41B9-AC73-AAD43F486AD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3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6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Times" charset="0"/>
              </a:rPr>
              <a:t>Source of image: http://www.frontiersin.org/Respiratory_Physiology/10.3389/fphys.2012.00312/full</a:t>
            </a:r>
          </a:p>
          <a:p>
            <a:r>
              <a:rPr lang="en-GB" altLang="en-US" dirty="0">
                <a:latin typeface="Times" charset="0"/>
              </a:rPr>
              <a:t>Caption: Bronchus from an asthmatic patient, demonstrating numerous eosinophils, both within the airway epithelium and in the underlying lamina propria.</a:t>
            </a:r>
          </a:p>
          <a:p>
            <a:endParaRPr lang="en-GB" altLang="en-US" dirty="0">
              <a:latin typeface="Times" charset="0"/>
            </a:endParaRPr>
          </a:p>
          <a:p>
            <a:r>
              <a:rPr lang="en-GB" altLang="en-US" dirty="0">
                <a:latin typeface="Times" charset="0"/>
              </a:rPr>
              <a:t>Mark-up – page 2 of Corren Word doc; pages 1 &amp; 2 of Kouro; and Miranda abstract.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C4A0-E1F1-A84A-B4EB-1218169BEF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7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1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5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165378"/>
            <a:ext cx="8585489" cy="6286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38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7194" y="4895131"/>
            <a:ext cx="8584046" cy="1695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" b="1">
                <a:solidFill>
                  <a:schemeClr val="bg1"/>
                </a:solidFill>
              </a:defRPr>
            </a:lvl1pPr>
            <a:lvl2pPr marL="302540" indent="0">
              <a:buNone/>
              <a:defRPr sz="794">
                <a:solidFill>
                  <a:schemeClr val="bg1"/>
                </a:solidFill>
              </a:defRPr>
            </a:lvl2pPr>
            <a:lvl3pPr marL="605078" indent="0">
              <a:buNone/>
              <a:defRPr sz="794">
                <a:solidFill>
                  <a:schemeClr val="bg1"/>
                </a:solidFill>
              </a:defRPr>
            </a:lvl3pPr>
            <a:lvl4pPr marL="907618" indent="0">
              <a:buNone/>
              <a:defRPr sz="794">
                <a:solidFill>
                  <a:schemeClr val="bg1"/>
                </a:solidFill>
              </a:defRPr>
            </a:lvl4pPr>
            <a:lvl5pPr marL="1210158" indent="0">
              <a:buNone/>
              <a:defRPr sz="7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7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1114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94" y="1000646"/>
            <a:ext cx="4304607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646"/>
            <a:ext cx="4306824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1433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3276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1239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18159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5378"/>
            <a:ext cx="9156989" cy="6286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38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914400"/>
            <a:ext cx="8585489" cy="3886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794"/>
              </a:spcAft>
              <a:defRPr sz="1853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794"/>
              </a:spcAft>
              <a:defRPr sz="1589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794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794"/>
              </a:spcAft>
              <a:defRPr sz="1191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794"/>
              </a:spcAft>
              <a:defRPr sz="11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7194" y="4895131"/>
            <a:ext cx="8584046" cy="1695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" b="1">
                <a:solidFill>
                  <a:schemeClr val="bg1"/>
                </a:solidFill>
              </a:defRPr>
            </a:lvl1pPr>
            <a:lvl2pPr marL="302540" indent="0">
              <a:buNone/>
              <a:defRPr sz="794">
                <a:solidFill>
                  <a:schemeClr val="bg1"/>
                </a:solidFill>
              </a:defRPr>
            </a:lvl2pPr>
            <a:lvl3pPr marL="605078" indent="0">
              <a:buNone/>
              <a:defRPr sz="794">
                <a:solidFill>
                  <a:schemeClr val="bg1"/>
                </a:solidFill>
              </a:defRPr>
            </a:lvl3pPr>
            <a:lvl4pPr marL="907618" indent="0">
              <a:buNone/>
              <a:defRPr sz="794">
                <a:solidFill>
                  <a:schemeClr val="bg1"/>
                </a:solidFill>
              </a:defRPr>
            </a:lvl4pPr>
            <a:lvl5pPr marL="1210158" indent="0">
              <a:buNone/>
              <a:defRPr sz="7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1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165378"/>
            <a:ext cx="8585489" cy="6286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38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7194" y="4895131"/>
            <a:ext cx="8584046" cy="1695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" b="1">
                <a:solidFill>
                  <a:schemeClr val="bg1"/>
                </a:solidFill>
              </a:defRPr>
            </a:lvl1pPr>
            <a:lvl2pPr marL="302540" indent="0">
              <a:buNone/>
              <a:defRPr sz="794">
                <a:solidFill>
                  <a:schemeClr val="bg1"/>
                </a:solidFill>
              </a:defRPr>
            </a:lvl2pPr>
            <a:lvl3pPr marL="605078" indent="0">
              <a:buNone/>
              <a:defRPr sz="794">
                <a:solidFill>
                  <a:schemeClr val="bg1"/>
                </a:solidFill>
              </a:defRPr>
            </a:lvl3pPr>
            <a:lvl4pPr marL="907618" indent="0">
              <a:buNone/>
              <a:defRPr sz="794">
                <a:solidFill>
                  <a:schemeClr val="bg1"/>
                </a:solidFill>
              </a:defRPr>
            </a:lvl4pPr>
            <a:lvl5pPr marL="1210158" indent="0">
              <a:buNone/>
              <a:defRPr sz="7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03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5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35716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283552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57087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105207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47034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3973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05666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47122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563704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87929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3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260970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129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0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4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3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4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F1FC-E918-9D46-BD58-2EA52BFC1F8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6" r:id="rId22"/>
    <p:sldLayoutId id="2147483689" r:id="rId23"/>
    <p:sldLayoutId id="2147483691" r:id="rId24"/>
    <p:sldLayoutId id="2147483694" r:id="rId25"/>
    <p:sldLayoutId id="2147483695" r:id="rId26"/>
    <p:sldLayoutId id="2147483698" r:id="rId27"/>
    <p:sldLayoutId id="2147483699" r:id="rId28"/>
    <p:sldLayoutId id="2147483700" r:id="rId29"/>
    <p:sldLayoutId id="2147483703" r:id="rId30"/>
    <p:sldLayoutId id="2147483704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7A122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BBFD9F-83AF-AC43-A810-59260721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6287AA-497D-46BC-8B9E-A19B4AD2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131162"/>
            <a:ext cx="8992029" cy="857250"/>
          </a:xfrm>
        </p:spPr>
        <p:txBody>
          <a:bodyPr/>
          <a:lstStyle/>
          <a:p>
            <a:r>
              <a:rPr lang="en-US" dirty="0"/>
              <a:t>Differentiating Severe from Uncontrolled Asthma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4C09859-4852-4C92-BDC4-7BCE509E4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09068"/>
              </p:ext>
            </p:extLst>
          </p:nvPr>
        </p:nvGraphicFramePr>
        <p:xfrm>
          <a:off x="1148218" y="839637"/>
          <a:ext cx="6962405" cy="333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B3BDFF-1D98-4DC0-B2C0-89D45F46B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2265" y="4592590"/>
            <a:ext cx="5849374" cy="508256"/>
          </a:xfrm>
        </p:spPr>
        <p:txBody>
          <a:bodyPr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https://ginasthma.org/wp-content/uploads/2019/06/GINA-2019-main-report-June-2019-wms.pdf. Accessed January 13, 2020.</a:t>
            </a:r>
          </a:p>
        </p:txBody>
      </p:sp>
    </p:spTree>
    <p:extLst>
      <p:ext uri="{BB962C8B-B14F-4D97-AF65-F5344CB8AC3E}">
        <p14:creationId xmlns:p14="http://schemas.microsoft.com/office/powerpoint/2010/main" val="333952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BE38607-513C-4494-BCAC-7F8530285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300594"/>
              </p:ext>
            </p:extLst>
          </p:nvPr>
        </p:nvGraphicFramePr>
        <p:xfrm>
          <a:off x="200025" y="313765"/>
          <a:ext cx="8761413" cy="386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549CD71-1008-4606-BCD9-E5662EEC1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1162" y="4590115"/>
            <a:ext cx="5905155" cy="411374"/>
          </a:xfrm>
        </p:spPr>
        <p:txBody>
          <a:bodyPr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Chung KF, et al. </a:t>
            </a:r>
            <a:r>
              <a:rPr lang="en-US" sz="800" i="1" dirty="0">
                <a:solidFill>
                  <a:schemeClr val="bg1"/>
                </a:solidFill>
              </a:rPr>
              <a:t>Eur Respir J</a:t>
            </a:r>
            <a:r>
              <a:rPr lang="en-US" sz="800" dirty="0">
                <a:solidFill>
                  <a:schemeClr val="bg1"/>
                </a:solidFill>
              </a:rPr>
              <a:t>. 2014;43:343-373.</a:t>
            </a:r>
          </a:p>
          <a:p>
            <a:r>
              <a:rPr lang="en-US" sz="800" dirty="0">
                <a:solidFill>
                  <a:schemeClr val="bg1"/>
                </a:solidFill>
              </a:rPr>
              <a:t>2. Global Initiative for Asthma. https://ginasthma.org/wp-content/uploads/2019/06/GINA-2019-main-report-June-2019-wms.pdf. Accessed January 13, 2020.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064E0567-8516-4F35-8F69-2B9EB630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1" y="131162"/>
            <a:ext cx="2924329" cy="857250"/>
          </a:xfrm>
        </p:spPr>
        <p:txBody>
          <a:bodyPr>
            <a:noAutofit/>
          </a:bodyPr>
          <a:lstStyle/>
          <a:p>
            <a:r>
              <a:rPr lang="en-US" sz="3200" dirty="0"/>
              <a:t>Severe Asthma: 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67496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Fitting the Individual Into a Larger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229600" cy="3010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50" b="1" dirty="0">
                <a:solidFill>
                  <a:schemeClr val="accent6">
                    <a:lumMod val="75000"/>
                  </a:schemeClr>
                </a:solidFill>
              </a:rPr>
              <a:t>What is a phenotype?</a:t>
            </a:r>
          </a:p>
          <a:p>
            <a:pPr marL="0" indent="0">
              <a:buNone/>
            </a:pPr>
            <a:r>
              <a:rPr lang="en-US" sz="2475" dirty="0"/>
              <a:t>The outward manifestation of a disease state related to both genetics and environmental influences</a:t>
            </a:r>
          </a:p>
          <a:p>
            <a:pPr marL="0" indent="0">
              <a:buNone/>
            </a:pPr>
            <a:r>
              <a:rPr lang="en-US" sz="2550" b="1" dirty="0">
                <a:solidFill>
                  <a:schemeClr val="accent6">
                    <a:lumMod val="75000"/>
                  </a:schemeClr>
                </a:solidFill>
              </a:rPr>
              <a:t>What is an endotype?</a:t>
            </a:r>
          </a:p>
          <a:p>
            <a:pPr marL="0" indent="0">
              <a:buNone/>
            </a:pPr>
            <a:r>
              <a:rPr lang="en-US" sz="2475" dirty="0"/>
              <a:t>A phenotype of a disease state that has been well-characterized with regard to pathophysiologic mechanisms</a:t>
            </a:r>
          </a:p>
        </p:txBody>
      </p:sp>
    </p:spTree>
    <p:extLst>
      <p:ext uri="{BB962C8B-B14F-4D97-AF65-F5344CB8AC3E}">
        <p14:creationId xmlns:p14="http://schemas.microsoft.com/office/powerpoint/2010/main" val="344937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2655"/>
            <a:ext cx="7747104" cy="994172"/>
          </a:xfrm>
        </p:spPr>
        <p:txBody>
          <a:bodyPr>
            <a:normAutofit/>
          </a:bodyPr>
          <a:lstStyle/>
          <a:p>
            <a:r>
              <a:rPr lang="en-US" sz="3000" dirty="0"/>
              <a:t>Phenotypes/Endotypes of Severe Asthma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547" y="4240160"/>
            <a:ext cx="8554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AERD, Aspirin-exacerbated respiratory disease; GERD, gastroesophageal reflux disease; LRT, lower respiratory 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7858" y="4576097"/>
            <a:ext cx="577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Wenzel SE. </a:t>
            </a:r>
            <a:r>
              <a:rPr lang="de-DE" sz="800" i="1" dirty="0">
                <a:solidFill>
                  <a:schemeClr val="bg1"/>
                </a:solidFill>
              </a:rPr>
              <a:t>Nat Med. </a:t>
            </a:r>
            <a:r>
              <a:rPr lang="de-DE" sz="800" dirty="0">
                <a:solidFill>
                  <a:schemeClr val="bg1"/>
                </a:solidFill>
              </a:rPr>
              <a:t>2012;18:716-725.</a:t>
            </a:r>
          </a:p>
          <a:p>
            <a:r>
              <a:rPr lang="de-DE" sz="800" dirty="0">
                <a:solidFill>
                  <a:schemeClr val="bg1"/>
                </a:solidFill>
              </a:rPr>
              <a:t>Trejo Bittar HE, et al. </a:t>
            </a:r>
            <a:r>
              <a:rPr lang="de-DE" sz="800" i="1" dirty="0">
                <a:solidFill>
                  <a:schemeClr val="bg1"/>
                </a:solidFill>
              </a:rPr>
              <a:t>Ann Rev Pathol Mech Dis. </a:t>
            </a:r>
            <a:r>
              <a:rPr lang="de-DE" sz="800" dirty="0">
                <a:solidFill>
                  <a:schemeClr val="bg1"/>
                </a:solidFill>
              </a:rPr>
              <a:t>2015.10:511-545.</a:t>
            </a:r>
          </a:p>
          <a:p>
            <a:r>
              <a:rPr lang="sk-SK" sz="800" dirty="0">
                <a:solidFill>
                  <a:schemeClr val="bg1"/>
                </a:solidFill>
              </a:rPr>
              <a:t>Corren J. </a:t>
            </a:r>
            <a:r>
              <a:rPr lang="sk-SK" sz="800" i="1" dirty="0">
                <a:solidFill>
                  <a:schemeClr val="bg1"/>
                </a:solidFill>
              </a:rPr>
              <a:t>Discov Med. </a:t>
            </a:r>
            <a:r>
              <a:rPr lang="sk-SK" sz="800" dirty="0">
                <a:solidFill>
                  <a:schemeClr val="bg1"/>
                </a:solidFill>
              </a:rPr>
              <a:t>2013;15:243-249.</a:t>
            </a:r>
            <a:endParaRPr lang="de-DE" sz="8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03261A-D5DD-5243-975E-C5462F5B95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140619"/>
          <a:ext cx="78867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03">
                  <a:extLst>
                    <a:ext uri="{9D8B030D-6E8A-4147-A177-3AD203B41FA5}">
                      <a16:colId xmlns:a16="http://schemas.microsoft.com/office/drawing/2014/main" val="1932992"/>
                    </a:ext>
                  </a:extLst>
                </a:gridCol>
                <a:gridCol w="4996898">
                  <a:extLst>
                    <a:ext uri="{9D8B030D-6E8A-4147-A177-3AD203B41FA5}">
                      <a16:colId xmlns:a16="http://schemas.microsoft.com/office/drawing/2014/main" val="114917724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Phenotype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Clinical/Physiologic Characteristics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4346887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Early-onset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a</a:t>
                      </a:r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llergic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History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of food allergy, atopic dermatitis and </a:t>
                      </a:r>
                      <a:b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allergic rhinitis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906261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Late-onset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minimally atopic eosinophilic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Chronic rhinosinusitis</a:t>
                      </a:r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/nasal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polyps </a:t>
                      </a:r>
                    </a:p>
                    <a:p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evere airway obstruction</a:t>
                      </a:r>
                    </a:p>
                    <a:p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Subset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= AERD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984522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Late-onset </a:t>
                      </a:r>
                      <a:b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non-e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osinophilic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Poorly characterized</a:t>
                      </a:r>
                    </a:p>
                    <a:p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May have significant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LRT</a:t>
                      </a:r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 infection and/or GERD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070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11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85" y="149967"/>
            <a:ext cx="8923106" cy="62865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solidFill>
                  <a:srgbClr val="7A1220"/>
                </a:solidFill>
              </a:rPr>
              <a:t>Eosinophilic Asthma</a:t>
            </a:r>
            <a:endParaRPr lang="en-US" sz="3200" dirty="0">
              <a:solidFill>
                <a:srgbClr val="7A12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93" y="798207"/>
            <a:ext cx="5596410" cy="3393650"/>
          </a:xfrm>
        </p:spPr>
        <p:txBody>
          <a:bodyPr/>
          <a:lstStyle/>
          <a:p>
            <a:r>
              <a:rPr lang="en-GB" altLang="en-US" sz="1950" dirty="0">
                <a:solidFill>
                  <a:schemeClr val="tx1"/>
                </a:solidFill>
              </a:rPr>
              <a:t>Asthma can be classified phenotypically as eosinophilic (40%-60% of cases) or non-eosinophilic</a:t>
            </a:r>
            <a:r>
              <a:rPr lang="en-GB" altLang="en-US" sz="1950" baseline="30000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en-US" sz="1950" dirty="0">
                <a:solidFill>
                  <a:schemeClr val="tx1"/>
                </a:solidFill>
              </a:rPr>
              <a:t>Symptom severity is increased in eosinophilic asthma</a:t>
            </a:r>
            <a:r>
              <a:rPr lang="en-GB" altLang="en-US" sz="1950" baseline="30000" dirty="0">
                <a:solidFill>
                  <a:schemeClr val="tx1"/>
                </a:solidFill>
              </a:rPr>
              <a:t>1-3</a:t>
            </a:r>
            <a:endParaRPr lang="en-US" altLang="en-US" sz="1950" dirty="0">
              <a:solidFill>
                <a:schemeClr val="tx1"/>
              </a:solidFill>
            </a:endParaRPr>
          </a:p>
          <a:p>
            <a:r>
              <a:rPr lang="en-US" altLang="en-US" sz="1950" dirty="0">
                <a:solidFill>
                  <a:schemeClr val="tx1"/>
                </a:solidFill>
              </a:rPr>
              <a:t>Interleukin-5 (IL-5) regulates proliferation, maturation, migration, and effector functions of eosinophils</a:t>
            </a:r>
            <a:r>
              <a:rPr lang="en-GB" altLang="en-US" sz="1950" baseline="30000" dirty="0">
                <a:solidFill>
                  <a:schemeClr val="tx1"/>
                </a:solidFill>
              </a:rPr>
              <a:t>1,4</a:t>
            </a:r>
            <a:endParaRPr lang="en-US" altLang="en-US" sz="1950" dirty="0">
              <a:solidFill>
                <a:schemeClr val="tx1"/>
              </a:solidFill>
            </a:endParaRPr>
          </a:p>
          <a:p>
            <a:r>
              <a:rPr lang="en-US" altLang="en-US" sz="1950" dirty="0">
                <a:solidFill>
                  <a:schemeClr val="tx1"/>
                </a:solidFill>
              </a:rPr>
              <a:t>IL-5 mRNA is increased in patients with asthma, correlates with asthma severity, and is inducible by allergen exposure</a:t>
            </a:r>
            <a:r>
              <a:rPr lang="en-GB" altLang="en-US" sz="195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6941" y="4610651"/>
            <a:ext cx="5596411" cy="4951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800" b="0" dirty="0"/>
              <a:t>1. Corren J. </a:t>
            </a:r>
            <a:r>
              <a:rPr lang="en-GB" altLang="en-US" sz="800" b="0" i="1" dirty="0"/>
              <a:t>Discov Med.</a:t>
            </a:r>
            <a:r>
              <a:rPr lang="en-GB" altLang="en-US" sz="800" b="0" dirty="0"/>
              <a:t> 2012;13(71):305-312.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800" b="0" dirty="0"/>
              <a:t>2. Miranda C, et al. </a:t>
            </a:r>
            <a:r>
              <a:rPr lang="en-GB" altLang="en-US" sz="800" b="0" i="1" dirty="0"/>
              <a:t>J Allergy Clin Immunol.</a:t>
            </a:r>
            <a:r>
              <a:rPr lang="en-GB" altLang="en-US" sz="800" b="0" dirty="0"/>
              <a:t> 2004;113(1):101-108.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800" b="0" dirty="0"/>
              <a:t>3. Wenzel SE. </a:t>
            </a:r>
            <a:r>
              <a:rPr lang="en-GB" altLang="en-US" sz="800" b="0" i="1" dirty="0"/>
              <a:t>Lancet.</a:t>
            </a:r>
            <a:r>
              <a:rPr lang="en-GB" altLang="en-US" sz="800" b="0" dirty="0"/>
              <a:t> 2006;368(9537):804-813.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800" b="0" dirty="0"/>
              <a:t>4. Kouro T, et al. </a:t>
            </a:r>
            <a:r>
              <a:rPr lang="en-GB" altLang="en-US" sz="800" b="0" i="1" dirty="0"/>
              <a:t>Int Immunol. </a:t>
            </a:r>
            <a:r>
              <a:rPr lang="en-GB" altLang="en-US" sz="800" b="0" dirty="0"/>
              <a:t>2009;21(12):1303-1309.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0" y="829690"/>
            <a:ext cx="2564878" cy="207599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5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B52B-2228-B848-AE76-68BFCC5E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Blood Eosinophil Counts Correlate With </a:t>
            </a:r>
            <a:br>
              <a:rPr lang="en-US" sz="3000" dirty="0">
                <a:latin typeface="+mn-lt"/>
              </a:rPr>
            </a:br>
            <a:r>
              <a:rPr lang="en-US" sz="3000" dirty="0">
                <a:latin typeface="+mn-lt"/>
              </a:rPr>
              <a:t>Risk of Asthma Exacerbations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1F742-544C-A847-835B-A27C84D5DFE7}"/>
              </a:ext>
            </a:extLst>
          </p:cNvPr>
          <p:cNvSpPr txBox="1"/>
          <p:nvPr/>
        </p:nvSpPr>
        <p:spPr>
          <a:xfrm>
            <a:off x="1003853" y="896158"/>
            <a:ext cx="72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Claims database analysis examining eosinophil count and exacerbations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requiring systemic corticosteroid or emergency department/hospital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7E94B-D0B5-B24A-AB98-3837931E35FA}"/>
              </a:ext>
            </a:extLst>
          </p:cNvPr>
          <p:cNvSpPr txBox="1"/>
          <p:nvPr/>
        </p:nvSpPr>
        <p:spPr>
          <a:xfrm>
            <a:off x="3052604" y="4654384"/>
            <a:ext cx="415005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Adapted from Price DB, et al. </a:t>
            </a:r>
            <a:r>
              <a:rPr lang="en-US" sz="800" i="1" dirty="0">
                <a:solidFill>
                  <a:schemeClr val="bg1"/>
                </a:solidFill>
                <a:cs typeface="Calibri" pitchFamily="34" charset="0"/>
              </a:rPr>
              <a:t>Lancet Respir Med</a:t>
            </a: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. 2015;</a:t>
            </a:r>
            <a:r>
              <a:rPr lang="en-US" sz="800" dirty="0">
                <a:solidFill>
                  <a:schemeClr val="bg1"/>
                </a:solidFill>
              </a:rPr>
              <a:t>3:849-858.</a:t>
            </a:r>
            <a:endParaRPr lang="en-US" sz="800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05AB3B-7E09-0842-8774-65CAAFFDBC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70382" y="1542489"/>
          <a:ext cx="6003236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618">
                  <a:extLst>
                    <a:ext uri="{9D8B030D-6E8A-4147-A177-3AD203B41FA5}">
                      <a16:colId xmlns:a16="http://schemas.microsoft.com/office/drawing/2014/main" val="3271443240"/>
                    </a:ext>
                  </a:extLst>
                </a:gridCol>
                <a:gridCol w="3001618">
                  <a:extLst>
                    <a:ext uri="{9D8B030D-6E8A-4147-A177-3AD203B41FA5}">
                      <a16:colId xmlns:a16="http://schemas.microsoft.com/office/drawing/2014/main" val="429449384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Eosinophil Stratum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Severe Exacerbations Relative Risk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04166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201–300 cells per µL (n=25,882)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.8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9011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301–400 cells per µL (n=15,030)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66071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401–500 cells per µL (n=8659)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597361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501–600 cells per µL (n=4928)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89462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601–700 cells per µL (n=2726)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178768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701–800 cells per µL (n=1631)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03043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801–900 cells per µL (n=947)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5879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901–1000 cells per µL (n=1019)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558873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&gt;1000 cells per µL (n=1019)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58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2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Sputum Eosinophils Identify Patients With Frequent Asthma Exacerbations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934608"/>
              </p:ext>
            </p:extLst>
          </p:nvPr>
        </p:nvGraphicFramePr>
        <p:xfrm>
          <a:off x="628650" y="1431757"/>
          <a:ext cx="7886700" cy="263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98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Non-frequent exacerbators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Frequent</a:t>
                      </a:r>
                    </a:p>
                    <a:p>
                      <a:pPr algn="ctr"/>
                      <a:r>
                        <a:rPr lang="en-US" sz="2100" dirty="0"/>
                        <a:t>exacerbators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ICS dose (mcg/d)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1700*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OCS dose (mg/d)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6.7*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2.3*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7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Sputum eosinophils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(percent)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8.2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25.7*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6712" y="3995883"/>
            <a:ext cx="97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P</a:t>
            </a:r>
            <a:r>
              <a:rPr lang="en-US" sz="1400" dirty="0"/>
              <a:t>&lt;0.05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026" y="4559886"/>
            <a:ext cx="508217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Kupczyk M. et al. </a:t>
            </a:r>
            <a:r>
              <a:rPr lang="en-US" sz="800" i="1" dirty="0">
                <a:solidFill>
                  <a:schemeClr val="bg1"/>
                </a:solidFill>
              </a:rPr>
              <a:t>Clin Exp Allergy. </a:t>
            </a:r>
            <a:r>
              <a:rPr lang="en-US" sz="800" dirty="0">
                <a:solidFill>
                  <a:schemeClr val="bg1"/>
                </a:solidFill>
              </a:rPr>
              <a:t>2014;44(2):212-21.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4229555"/>
            <a:ext cx="6232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ACQ, asthma control questionnaire; ICS, inhaled corticosteroid; OCS, oral corticosteroid </a:t>
            </a:r>
          </a:p>
        </p:txBody>
      </p:sp>
    </p:spTree>
    <p:extLst>
      <p:ext uri="{BB962C8B-B14F-4D97-AF65-F5344CB8AC3E}">
        <p14:creationId xmlns:p14="http://schemas.microsoft.com/office/powerpoint/2010/main" val="82229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Blood Eosinophils Predict Response to IL-5 Inhibition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1926" y="4561285"/>
            <a:ext cx="5536868" cy="510778"/>
          </a:xfrm>
        </p:spPr>
        <p:txBody>
          <a:bodyPr/>
          <a:lstStyle/>
          <a:p>
            <a:r>
              <a:rPr lang="en-US" sz="800" dirty="0">
                <a:cs typeface="Calibri" pitchFamily="34" charset="0"/>
              </a:rPr>
              <a:t>Adapted from </a:t>
            </a:r>
            <a:r>
              <a:rPr lang="en-US" sz="800" dirty="0"/>
              <a:t>Corren J, et al. </a:t>
            </a:r>
            <a:r>
              <a:rPr lang="en-US" sz="800" i="1" dirty="0"/>
              <a:t>Chest. </a:t>
            </a:r>
            <a:r>
              <a:rPr lang="en-US" sz="800" dirty="0"/>
              <a:t>2016;150(4):799-810.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63545"/>
              </p:ext>
            </p:extLst>
          </p:nvPr>
        </p:nvGraphicFramePr>
        <p:xfrm>
          <a:off x="1790700" y="1177454"/>
          <a:ext cx="6362700" cy="23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8471" y="3584591"/>
            <a:ext cx="67449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4263" algn="ctr"/>
                <a:tab pos="1828800" algn="ctr"/>
                <a:tab pos="2573338" algn="ctr"/>
                <a:tab pos="3259138" algn="ctr"/>
                <a:tab pos="4003675" algn="ctr"/>
                <a:tab pos="4741863" algn="ctr"/>
                <a:tab pos="5486400" algn="ctr"/>
                <a:tab pos="6230938" algn="ctr"/>
              </a:tabLst>
            </a:pPr>
            <a:r>
              <a:rPr lang="en-US" sz="1050" dirty="0"/>
              <a:t>Placebo	n=16	n=65	n=37	n=44	n=54	n=27	n=68	n=13</a:t>
            </a:r>
          </a:p>
          <a:p>
            <a:pPr>
              <a:tabLst>
                <a:tab pos="1084263" algn="ctr"/>
                <a:tab pos="1828800" algn="ctr"/>
                <a:tab pos="2573338" algn="ctr"/>
                <a:tab pos="3259138" algn="ctr"/>
                <a:tab pos="4003675" algn="ctr"/>
                <a:tab pos="4741863" algn="ctr"/>
                <a:tab pos="5486400" algn="ctr"/>
                <a:tab pos="6230938" algn="ctr"/>
              </a:tabLst>
            </a:pPr>
            <a:r>
              <a:rPr lang="en-US" sz="1050" dirty="0"/>
              <a:t>Reslizumab	n=62	n=282	n=158	n=186	n=239	n=105	n=275	n=69</a:t>
            </a:r>
          </a:p>
          <a:p>
            <a:pPr>
              <a:tabLst>
                <a:tab pos="1084263" algn="ctr"/>
                <a:tab pos="1828800" algn="ctr"/>
                <a:tab pos="2573338" algn="ctr"/>
                <a:tab pos="3259138" algn="ctr"/>
                <a:tab pos="4003675" algn="ctr"/>
                <a:tab pos="4741863" algn="ctr"/>
                <a:tab pos="5486400" algn="ctr"/>
                <a:tab pos="6230938" algn="ctr"/>
              </a:tabLst>
            </a:pPr>
            <a:r>
              <a:rPr lang="en-US" sz="1050" i="1" dirty="0"/>
              <a:t>P</a:t>
            </a:r>
            <a:r>
              <a:rPr lang="en-US" sz="1050" dirty="0"/>
              <a:t> value	.6537	.1202	.5122	.2401	.2579	.2818	.5422	.0436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26814" y="2213944"/>
            <a:ext cx="20229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Treatment difference vs placebo in FEV</a:t>
            </a:r>
            <a:r>
              <a:rPr lang="en-US" sz="1050" baseline="-25000" dirty="0"/>
              <a:t>1</a:t>
            </a:r>
            <a:r>
              <a:rPr lang="en-US" sz="1050" dirty="0"/>
              <a:t> (L)</a:t>
            </a:r>
          </a:p>
        </p:txBody>
      </p:sp>
    </p:spTree>
    <p:extLst>
      <p:ext uri="{BB962C8B-B14F-4D97-AF65-F5344CB8AC3E}">
        <p14:creationId xmlns:p14="http://schemas.microsoft.com/office/powerpoint/2010/main" val="392027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079252" cy="994172"/>
          </a:xfrm>
        </p:spPr>
        <p:txBody>
          <a:bodyPr>
            <a:normAutofit/>
          </a:bodyPr>
          <a:lstStyle/>
          <a:p>
            <a:r>
              <a:rPr lang="en-US" sz="3000" dirty="0"/>
              <a:t>Exhaled Nitric Oxide as a Marker of Type 2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755241"/>
          </a:xfrm>
        </p:spPr>
        <p:txBody>
          <a:bodyPr>
            <a:normAutofit fontScale="92500" lnSpcReduction="20000"/>
          </a:bodyPr>
          <a:lstStyle/>
          <a:p>
            <a:r>
              <a:rPr lang="en-US" sz="2250" dirty="0">
                <a:ea typeface="ＭＳ Ｐゴシック" charset="0"/>
                <a:cs typeface="ＭＳ Ｐゴシック" charset="0"/>
              </a:rPr>
              <a:t>eNO is produced by NO synthase in respiratory epithelium under direct control of IL-13 and possibly other factors</a:t>
            </a:r>
          </a:p>
          <a:p>
            <a:pPr lvl="1"/>
            <a:r>
              <a:rPr lang="en-US" sz="2100" dirty="0">
                <a:ea typeface="ＭＳ Ｐゴシック" charset="0"/>
                <a:cs typeface="ＭＳ Ｐゴシック" charset="0"/>
              </a:rPr>
              <a:t>Often, but not always, correlated with sputum/blood eosinophil numbers </a:t>
            </a:r>
          </a:p>
          <a:p>
            <a:pPr lvl="1"/>
            <a:r>
              <a:rPr lang="en-US" sz="2100" dirty="0">
                <a:ea typeface="ＭＳ Ｐゴシック" charset="0"/>
                <a:cs typeface="ＭＳ Ｐゴシック" charset="0"/>
              </a:rPr>
              <a:t>Is a moderately reproducible marker of Th2 phenotype (coefficient of variation 20%)</a:t>
            </a:r>
          </a:p>
          <a:p>
            <a:r>
              <a:rPr lang="en-US" sz="2250" dirty="0"/>
              <a:t>Lack of consensus as to value of </a:t>
            </a:r>
            <a:r>
              <a:rPr lang="en-US" sz="2250" dirty="0" err="1"/>
              <a:t>FeNO</a:t>
            </a:r>
            <a:r>
              <a:rPr lang="en-US" sz="2250" dirty="0"/>
              <a:t> as a biomarker for diagnosing asthma</a:t>
            </a:r>
            <a:r>
              <a:rPr lang="en-US" sz="2250" baseline="30000" dirty="0"/>
              <a:t>1-3</a:t>
            </a:r>
            <a:endParaRPr lang="en-US" sz="2250" dirty="0"/>
          </a:p>
          <a:p>
            <a:r>
              <a:rPr lang="en-US" sz="2250" dirty="0"/>
              <a:t>Type 2 biomarkers predictive of responsiveness to ICS</a:t>
            </a:r>
          </a:p>
          <a:p>
            <a:pPr lvl="1"/>
            <a:r>
              <a:rPr lang="en-US" sz="2100" dirty="0"/>
              <a:t>NO &gt;33 ppb </a:t>
            </a:r>
            <a:r>
              <a:rPr lang="en-US" sz="2100" dirty="0">
                <a:sym typeface="Wingdings"/>
              </a:rPr>
              <a:t> </a:t>
            </a:r>
            <a:r>
              <a:rPr lang="en-US" sz="2100" dirty="0"/>
              <a:t>positive response to ICS</a:t>
            </a:r>
          </a:p>
          <a:p>
            <a:pPr lvl="1"/>
            <a:r>
              <a:rPr lang="en-US" sz="2100" dirty="0"/>
              <a:t>NO &lt;22 ppb </a:t>
            </a:r>
            <a:r>
              <a:rPr lang="en-US" sz="2100" dirty="0">
                <a:sym typeface="Wingdings"/>
              </a:rPr>
              <a:t> successful discontinuation of ICS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4232948"/>
            <a:ext cx="7886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ICS, inhaled corticosteroid; eNO, exhaled nitric oxide; ppb, parts per billion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2EE5D-88AF-4800-9908-1ADBBF0FEFBB}"/>
              </a:ext>
            </a:extLst>
          </p:cNvPr>
          <p:cNvSpPr txBox="1"/>
          <p:nvPr/>
        </p:nvSpPr>
        <p:spPr>
          <a:xfrm>
            <a:off x="3179298" y="4486864"/>
            <a:ext cx="562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National Institute for Health and Care Exchange. 2020. https://www.nice.org.uk/guidance/ng80. Accessed April15, 2020.</a:t>
            </a:r>
          </a:p>
          <a:p>
            <a:r>
              <a:rPr lang="en-US" sz="800" dirty="0">
                <a:solidFill>
                  <a:schemeClr val="bg1"/>
                </a:solidFill>
              </a:rPr>
              <a:t>2. British Thoracic Society. 2019. https://www.sign.ac.uk/assets/sign158.pdf. Accessed April 15, 2020.</a:t>
            </a:r>
          </a:p>
          <a:p>
            <a:r>
              <a:rPr lang="en-US" sz="800" dirty="0">
                <a:solidFill>
                  <a:schemeClr val="bg1"/>
                </a:solidFill>
              </a:rPr>
              <a:t>3. Global Initiative for Asthma. 2020. https://ginasthma.org/wp-content/uploads/2020/04/GINA-2020-full-report_-final-_wms.pdf. Accessed April 15, 2020.</a:t>
            </a:r>
          </a:p>
        </p:txBody>
      </p:sp>
    </p:spTree>
    <p:extLst>
      <p:ext uri="{BB962C8B-B14F-4D97-AF65-F5344CB8AC3E}">
        <p14:creationId xmlns:p14="http://schemas.microsoft.com/office/powerpoint/2010/main" val="392229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Utilization of Inflammatory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5635"/>
            <a:ext cx="7886700" cy="2865897"/>
          </a:xfrm>
        </p:spPr>
        <p:txBody>
          <a:bodyPr/>
          <a:lstStyle/>
          <a:p>
            <a:r>
              <a:rPr lang="en-US" sz="2250" dirty="0"/>
              <a:t>Inflammatory markers have been shown to play an important role in predicting severity and responsiveness to therapies</a:t>
            </a:r>
          </a:p>
          <a:p>
            <a:r>
              <a:rPr lang="en-US" sz="2250" dirty="0"/>
              <a:t>Inflammatory profile may be characterized by:</a:t>
            </a:r>
          </a:p>
          <a:p>
            <a:pPr lvl="1"/>
            <a:r>
              <a:rPr lang="en-US" sz="2100" dirty="0"/>
              <a:t>Genotyping</a:t>
            </a:r>
          </a:p>
          <a:p>
            <a:pPr lvl="1"/>
            <a:r>
              <a:rPr lang="en-US" sz="2100" dirty="0"/>
              <a:t>Cytokines </a:t>
            </a:r>
          </a:p>
          <a:p>
            <a:pPr lvl="1"/>
            <a:r>
              <a:rPr lang="en-US" sz="2100" dirty="0"/>
              <a:t>Cell populations (in airway, tissue and blood)</a:t>
            </a:r>
          </a:p>
          <a:p>
            <a:pPr lvl="1"/>
            <a:r>
              <a:rPr lang="en-US" sz="2100" dirty="0"/>
              <a:t>Exhaled gases (nitric oxide)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572" y="4223574"/>
            <a:ext cx="60369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cs typeface="Arial"/>
              </a:rPr>
              <a:t>DPP4, dipeptidyl peptidase-4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7154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26C268-4076-487D-9AA9-F78C8862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7A1220"/>
                </a:solidFill>
              </a:rPr>
              <a:t>Faculty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B8A1BDB8-F773-4521-8807-3D21DEA2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994" y="1220978"/>
            <a:ext cx="3831969" cy="30636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A1220"/>
                </a:solidFill>
              </a:rPr>
              <a:t>Jonathan Corren, 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Clinical Associate Professor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Medicine and Pediatrics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Divisions of Clinical Immunology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and Allergy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David Geffen School of Medicine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at UCLA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Los Angeles, California</a:t>
            </a:r>
            <a:endParaRPr lang="en-US" sz="2000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4B912F1-AA1D-481F-9A17-4D1AFEB7B4D0}"/>
              </a:ext>
            </a:extLst>
          </p:cNvPr>
          <p:cNvSpPr txBox="1">
            <a:spLocks/>
          </p:cNvSpPr>
          <p:nvPr/>
        </p:nvSpPr>
        <p:spPr>
          <a:xfrm>
            <a:off x="4225636" y="1220978"/>
            <a:ext cx="4822570" cy="32465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A1220"/>
                </a:solidFill>
              </a:rPr>
              <a:t>Reynold A. Panettieri, Jr., MD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Vice Chancellor, Translational Medicine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  and Science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Director, Rutgers Institute for Translational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  Medicine and Science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Professor of Medicine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Rutgers University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New Brunswick, New Jersey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prstClr val="black"/>
                </a:solidFill>
              </a:rPr>
              <a:t>Emeritus </a:t>
            </a:r>
            <a:r>
              <a:rPr lang="en-US" sz="1800" dirty="0">
                <a:solidFill>
                  <a:prstClr val="black"/>
                </a:solidFill>
              </a:rPr>
              <a:t>Professor of Medicine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University of Pennsylvania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419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573-2128-4546-B1BC-4D1A204F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90" y="30305"/>
            <a:ext cx="8857186" cy="514894"/>
          </a:xfrm>
        </p:spPr>
        <p:txBody>
          <a:bodyPr>
            <a:normAutofit/>
          </a:bodyPr>
          <a:lstStyle/>
          <a:p>
            <a:r>
              <a:rPr lang="en-US" sz="2600" dirty="0"/>
              <a:t>A Pathophysiologic Basis for Biologic Therapies: T2-High Asthma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628E2-089A-451B-A798-C794691421CC}"/>
              </a:ext>
            </a:extLst>
          </p:cNvPr>
          <p:cNvSpPr txBox="1"/>
          <p:nvPr/>
        </p:nvSpPr>
        <p:spPr>
          <a:xfrm>
            <a:off x="3116166" y="4591854"/>
            <a:ext cx="5830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Corren J. </a:t>
            </a:r>
            <a:r>
              <a:rPr lang="en-US" sz="800" i="1" dirty="0">
                <a:solidFill>
                  <a:schemeClr val="bg1"/>
                </a:solidFill>
                <a:cs typeface="Arial" panose="020B0604020202020204" pitchFamily="34" charset="0"/>
              </a:rPr>
              <a:t>J Allergy Clin Immunol Pract</a:t>
            </a:r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. 2019;7:1394-1403.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DAF286BC-AA44-409E-A7DD-16F7B40C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5" y="572624"/>
            <a:ext cx="6951734" cy="4020419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0314BE45-A2CC-4A71-A961-08927AF162BF}"/>
              </a:ext>
            </a:extLst>
          </p:cNvPr>
          <p:cNvSpPr txBox="1"/>
          <p:nvPr/>
        </p:nvSpPr>
        <p:spPr>
          <a:xfrm>
            <a:off x="7323992" y="1325122"/>
            <a:ext cx="1820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A, Allergic asthma.</a:t>
            </a:r>
          </a:p>
          <a:p>
            <a:r>
              <a:rPr lang="en-US" sz="1200" dirty="0"/>
              <a:t>B, Nonallergic T2 asthma.</a:t>
            </a:r>
          </a:p>
          <a:p>
            <a:r>
              <a:rPr lang="en-US" sz="1200" i="1" dirty="0"/>
              <a:t>B</a:t>
            </a:r>
            <a:r>
              <a:rPr lang="en-US" sz="1200" dirty="0"/>
              <a:t>, B cell; </a:t>
            </a:r>
            <a:r>
              <a:rPr lang="en-US" sz="1200" i="1" dirty="0"/>
              <a:t>BM</a:t>
            </a:r>
            <a:r>
              <a:rPr lang="en-US" sz="1200" dirty="0"/>
              <a:t>, basement membrane; </a:t>
            </a:r>
            <a:r>
              <a:rPr lang="en-US" sz="1200" i="1" dirty="0"/>
              <a:t>DC</a:t>
            </a:r>
            <a:r>
              <a:rPr lang="en-US" sz="1200" dirty="0"/>
              <a:t>,</a:t>
            </a:r>
          </a:p>
          <a:p>
            <a:r>
              <a:rPr lang="en-US" sz="1200" dirty="0"/>
              <a:t>dendritic cell; </a:t>
            </a:r>
            <a:r>
              <a:rPr lang="en-US" sz="1200" i="1" dirty="0"/>
              <a:t>DR3</a:t>
            </a:r>
            <a:r>
              <a:rPr lang="en-US" sz="1200" dirty="0"/>
              <a:t>, death receptor 3; </a:t>
            </a:r>
            <a:r>
              <a:rPr lang="en-US" sz="1200" i="1" dirty="0"/>
              <a:t>E</a:t>
            </a:r>
            <a:r>
              <a:rPr lang="en-US" sz="1200" dirty="0"/>
              <a:t>, eosinophil; </a:t>
            </a:r>
            <a:r>
              <a:rPr lang="en-US" sz="1200" i="1" dirty="0"/>
              <a:t>EC</a:t>
            </a:r>
            <a:r>
              <a:rPr lang="en-US" sz="1200" dirty="0"/>
              <a:t>, epithelial cell; </a:t>
            </a:r>
            <a:r>
              <a:rPr lang="en-US" sz="1200" i="1" dirty="0"/>
              <a:t>GATA3</a:t>
            </a:r>
            <a:r>
              <a:rPr lang="en-US" sz="1200" dirty="0"/>
              <a:t>, GATA3 transcription factor; </a:t>
            </a:r>
            <a:r>
              <a:rPr lang="en-US" sz="1200" i="1" dirty="0"/>
              <a:t>KIT</a:t>
            </a:r>
            <a:r>
              <a:rPr lang="en-US" sz="1200" dirty="0"/>
              <a:t>, stem cell receptor; </a:t>
            </a:r>
            <a:r>
              <a:rPr lang="en-US" sz="1200" i="1" dirty="0"/>
              <a:t>GC</a:t>
            </a:r>
            <a:r>
              <a:rPr lang="en-US" sz="1200" dirty="0"/>
              <a:t>,</a:t>
            </a:r>
          </a:p>
          <a:p>
            <a:r>
              <a:rPr lang="en-US" sz="1200" dirty="0"/>
              <a:t>goblet cell; </a:t>
            </a:r>
            <a:r>
              <a:rPr lang="en-US" sz="1200" i="1" dirty="0"/>
              <a:t>MC</a:t>
            </a:r>
            <a:r>
              <a:rPr lang="en-US" sz="1200" dirty="0"/>
              <a:t>, mast cell; </a:t>
            </a:r>
            <a:r>
              <a:rPr lang="en-US" sz="1200" i="1" dirty="0"/>
              <a:t>OX40L</a:t>
            </a:r>
            <a:r>
              <a:rPr lang="en-US" sz="1200" dirty="0"/>
              <a:t>, OX40 ligand; </a:t>
            </a:r>
            <a:r>
              <a:rPr lang="en-US" sz="1200" i="1" dirty="0"/>
              <a:t>PGD2</a:t>
            </a:r>
            <a:r>
              <a:rPr lang="en-US" sz="1200" dirty="0"/>
              <a:t>, prostaglandin D2; </a:t>
            </a:r>
            <a:r>
              <a:rPr lang="en-US" sz="1200" i="1" dirty="0"/>
              <a:t>SM</a:t>
            </a:r>
            <a:r>
              <a:rPr lang="en-US" sz="1200" dirty="0"/>
              <a:t>, smooth muscle cell; </a:t>
            </a:r>
            <a:r>
              <a:rPr lang="en-US" sz="1200" i="1" dirty="0"/>
              <a:t>ST2</a:t>
            </a:r>
            <a:r>
              <a:rPr lang="en-US" sz="1200" dirty="0"/>
              <a:t>, IL-33 receptor; </a:t>
            </a:r>
            <a:r>
              <a:rPr lang="en-US" sz="1200" i="1" dirty="0"/>
              <a:t>T</a:t>
            </a:r>
            <a:r>
              <a:rPr lang="en-US" sz="1200" dirty="0"/>
              <a:t>, naïve T helper cell.</a:t>
            </a:r>
          </a:p>
        </p:txBody>
      </p:sp>
    </p:spTree>
    <p:extLst>
      <p:ext uri="{BB962C8B-B14F-4D97-AF65-F5344CB8AC3E}">
        <p14:creationId xmlns:p14="http://schemas.microsoft.com/office/powerpoint/2010/main" val="211016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573-2128-4546-B1BC-4D1A204F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90" y="30305"/>
            <a:ext cx="8857186" cy="514894"/>
          </a:xfrm>
        </p:spPr>
        <p:txBody>
          <a:bodyPr>
            <a:normAutofit/>
          </a:bodyPr>
          <a:lstStyle/>
          <a:p>
            <a:r>
              <a:rPr lang="en-US" sz="2600" dirty="0"/>
              <a:t>A Pathophysiologic Basis for Biologic Therapies: T2-Low Asthma</a:t>
            </a:r>
            <a:endParaRPr lang="en-US" sz="2600" b="0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628E2-089A-451B-A798-C794691421CC}"/>
              </a:ext>
            </a:extLst>
          </p:cNvPr>
          <p:cNvSpPr txBox="1"/>
          <p:nvPr/>
        </p:nvSpPr>
        <p:spPr>
          <a:xfrm>
            <a:off x="3116166" y="4591854"/>
            <a:ext cx="5830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Corren J. </a:t>
            </a:r>
            <a:r>
              <a:rPr lang="en-US" sz="800" i="1" dirty="0">
                <a:solidFill>
                  <a:schemeClr val="bg1"/>
                </a:solidFill>
                <a:cs typeface="Arial" panose="020B0604020202020204" pitchFamily="34" charset="0"/>
              </a:rPr>
              <a:t>J Allergy Clin Immunol Pract</a:t>
            </a:r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. 2019;7:1394-1403.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314BE45-A2CC-4A71-A961-08927AF162BF}"/>
              </a:ext>
            </a:extLst>
          </p:cNvPr>
          <p:cNvSpPr txBox="1"/>
          <p:nvPr/>
        </p:nvSpPr>
        <p:spPr>
          <a:xfrm>
            <a:off x="7045537" y="3674331"/>
            <a:ext cx="194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BM</a:t>
            </a:r>
            <a:r>
              <a:rPr lang="en-US" sz="1200" dirty="0"/>
              <a:t>, Basement membrane; </a:t>
            </a:r>
            <a:r>
              <a:rPr lang="en-US" sz="1200" i="1" dirty="0"/>
              <a:t>EC</a:t>
            </a:r>
            <a:r>
              <a:rPr lang="en-US" sz="1200" dirty="0"/>
              <a:t>, epithelial cell; </a:t>
            </a:r>
            <a:r>
              <a:rPr lang="en-US" sz="1200" i="1" dirty="0"/>
              <a:t>PMN</a:t>
            </a:r>
            <a:r>
              <a:rPr lang="en-US" sz="1200" dirty="0"/>
              <a:t>, polymorphonuclear leukocyte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A9A1C-5B93-4246-BC62-84A1972E5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20" y="604824"/>
            <a:ext cx="6541911" cy="40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22" y="-106866"/>
            <a:ext cx="8659679" cy="784947"/>
          </a:xfrm>
        </p:spPr>
        <p:txBody>
          <a:bodyPr>
            <a:normAutofit/>
          </a:bodyPr>
          <a:lstStyle/>
          <a:p>
            <a:r>
              <a:rPr lang="en-US" sz="3200" dirty="0"/>
              <a:t>Targeted Pathways for Biologic Therapies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756346"/>
              </p:ext>
            </p:extLst>
          </p:nvPr>
        </p:nvGraphicFramePr>
        <p:xfrm>
          <a:off x="1" y="569881"/>
          <a:ext cx="8836037" cy="371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0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17">
                <a:tc gridSpan="2">
                  <a:txBody>
                    <a:bodyPr/>
                    <a:lstStyle/>
                    <a:p>
                      <a:r>
                        <a:rPr lang="en-US" sz="2100" b="1" dirty="0"/>
                        <a:t>Targeted Pathways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9">
                <a:tc>
                  <a:txBody>
                    <a:bodyPr/>
                    <a:lstStyle/>
                    <a:p>
                      <a:r>
                        <a:rPr lang="en-US" sz="1500" dirty="0"/>
                        <a:t>IgE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Inhaled allergens stimulate production of IgE by B lymphocytes and bind to mast cells</a:t>
                      </a:r>
                      <a:r>
                        <a:rPr lang="en-US" sz="1500" dirty="0">
                          <a:sym typeface="Wingdings" pitchFamily="2" charset="2"/>
                        </a:rPr>
                        <a:t>degranulation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IL-5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Pro-eosinophilic cytokine that regulates proliferation, maturation, migration, and effector functions of eosinophils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27">
                <a:tc>
                  <a:txBody>
                    <a:bodyPr/>
                    <a:lstStyle/>
                    <a:p>
                      <a:r>
                        <a:rPr lang="en-US" sz="1500" dirty="0"/>
                        <a:t>IL-4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 found in increased levels in airways and sputum of asthma patients and involved in eosinophil trafficking  and B cell production of IgE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36">
                <a:tc>
                  <a:txBody>
                    <a:bodyPr/>
                    <a:lstStyle/>
                    <a:p>
                      <a:r>
                        <a:rPr lang="en-US" sz="1500" dirty="0"/>
                        <a:t>IL-13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 associated with eosinophil trafficking and production of eNO from epithelial cells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333811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TSLP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Novel target; epithelial-cell-derived cytokine; drives allergic inflammatory responses by activating dendritic cells and mast cells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Non-Type 2 Inflammatory Pathways </a:t>
                      </a:r>
                      <a:endParaRPr lang="en-US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22">
                <a:tc>
                  <a:txBody>
                    <a:bodyPr/>
                    <a:lstStyle/>
                    <a:p>
                      <a:r>
                        <a:rPr lang="en-US" sz="1500" dirty="0"/>
                        <a:t>IL-17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 produced by Th17 cells; receptor activation </a:t>
                      </a:r>
                      <a:r>
                        <a:rPr lang="en-US" sz="1500" dirty="0">
                          <a:sym typeface="Symbol" panose="05050102010706020507" pitchFamily="18" charset="2"/>
                        </a:rPr>
                        <a:t> secretion of IL-1, IL-6, TNF, GM-CSF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69">
                <a:tc>
                  <a:txBody>
                    <a:bodyPr/>
                    <a:lstStyle/>
                    <a:p>
                      <a:r>
                        <a:rPr lang="en-US" sz="1500" dirty="0"/>
                        <a:t>CXCR2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Potent chemoattractant for neutrophils; antagonists decrease IL-8 levels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61722" y="4287654"/>
            <a:ext cx="8589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CXCR2, chemokine receptor 2; IgE, Immunoglobulin E; Th2, T helper 2 cells; TSLP, thymic stromal lymphopoietin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5994" y="4573620"/>
            <a:ext cx="57858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Wechsler ME. </a:t>
            </a:r>
            <a:r>
              <a:rPr lang="en-US" sz="800" i="1" dirty="0">
                <a:solidFill>
                  <a:schemeClr val="bg1"/>
                </a:solidFill>
              </a:rPr>
              <a:t>Respir Care.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>
                <a:solidFill>
                  <a:schemeClr val="bg1"/>
                </a:solidFill>
              </a:rPr>
              <a:t>2018;63:699-707</a:t>
            </a:r>
            <a:r>
              <a:rPr lang="en-US" sz="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504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296FF9-06B0-4B67-B1BB-423C35CB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1" y="131161"/>
            <a:ext cx="8799322" cy="358910"/>
          </a:xfrm>
        </p:spPr>
        <p:txBody>
          <a:bodyPr>
            <a:noAutofit/>
          </a:bodyPr>
          <a:lstStyle/>
          <a:p>
            <a:r>
              <a:rPr lang="en-US" sz="2800" dirty="0"/>
              <a:t>Biomarkers Targeted by Biologic Therapy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E54E886-E352-4BD8-8BDF-4F26507C2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64210"/>
              </p:ext>
            </p:extLst>
          </p:nvPr>
        </p:nvGraphicFramePr>
        <p:xfrm>
          <a:off x="472039" y="608677"/>
          <a:ext cx="7262468" cy="36806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0231">
                  <a:extLst>
                    <a:ext uri="{9D8B030D-6E8A-4147-A177-3AD203B41FA5}">
                      <a16:colId xmlns:a16="http://schemas.microsoft.com/office/drawing/2014/main" val="4059777802"/>
                    </a:ext>
                  </a:extLst>
                </a:gridCol>
                <a:gridCol w="1761003">
                  <a:extLst>
                    <a:ext uri="{9D8B030D-6E8A-4147-A177-3AD203B41FA5}">
                      <a16:colId xmlns:a16="http://schemas.microsoft.com/office/drawing/2014/main" val="2476708913"/>
                    </a:ext>
                  </a:extLst>
                </a:gridCol>
                <a:gridCol w="1815617">
                  <a:extLst>
                    <a:ext uri="{9D8B030D-6E8A-4147-A177-3AD203B41FA5}">
                      <a16:colId xmlns:a16="http://schemas.microsoft.com/office/drawing/2014/main" val="865203812"/>
                    </a:ext>
                  </a:extLst>
                </a:gridCol>
                <a:gridCol w="1815617">
                  <a:extLst>
                    <a:ext uri="{9D8B030D-6E8A-4147-A177-3AD203B41FA5}">
                      <a16:colId xmlns:a16="http://schemas.microsoft.com/office/drawing/2014/main" val="2850790102"/>
                    </a:ext>
                  </a:extLst>
                </a:gridCol>
              </a:tblGrid>
              <a:tr h="4203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Biomarker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Source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Phenotype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Associated Biologic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8429558"/>
                  </a:ext>
                </a:extLst>
              </a:tr>
              <a:tr h="420392">
                <a:tc>
                  <a:txBody>
                    <a:bodyPr/>
                    <a:lstStyle/>
                    <a:p>
                      <a:r>
                        <a:rPr lang="en-US" sz="1800" dirty="0"/>
                        <a:t>Immunoglobulin 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Serum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Allergic (early onset)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Omalizumab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478219"/>
                  </a:ext>
                </a:extLst>
              </a:tr>
              <a:tr h="1219423">
                <a:tc>
                  <a:txBody>
                    <a:bodyPr/>
                    <a:lstStyle/>
                    <a:p>
                      <a:r>
                        <a:rPr lang="en-US" sz="1800" dirty="0"/>
                        <a:t>Eosinophil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Blood, sputum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sz="1800" dirty="0"/>
                        <a:t>Eosinophilic (late onset)- allergic and non-allergic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Benralizumab</a:t>
                      </a:r>
                    </a:p>
                    <a:p>
                      <a:r>
                        <a:rPr lang="en-US" sz="1800" dirty="0"/>
                        <a:t>Mepolizumab</a:t>
                      </a:r>
                    </a:p>
                    <a:p>
                      <a:r>
                        <a:rPr lang="en-US" sz="1800" dirty="0"/>
                        <a:t>Reslizumab</a:t>
                      </a:r>
                    </a:p>
                    <a:p>
                      <a:r>
                        <a:rPr lang="en-US" sz="1800" dirty="0"/>
                        <a:t>Dupilumab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6712871"/>
                  </a:ext>
                </a:extLst>
              </a:tr>
              <a:tr h="1152854">
                <a:tc>
                  <a:txBody>
                    <a:bodyPr/>
                    <a:lstStyle/>
                    <a:p>
                      <a:r>
                        <a:rPr lang="en-US" sz="1800" dirty="0"/>
                        <a:t>Exhaled nitric oxide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Breath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Type 2 inflammation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Omalizumab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Dupilumab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Librikizumab*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Tralokinumab*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2859901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75D290-A92B-480B-8975-91CDC0122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1163" y="4590598"/>
            <a:ext cx="5840203" cy="397037"/>
          </a:xfrm>
        </p:spPr>
        <p:txBody>
          <a:bodyPr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Kim H, et al. </a:t>
            </a:r>
            <a:r>
              <a:rPr lang="en-US" sz="800" i="1" dirty="0">
                <a:solidFill>
                  <a:schemeClr val="bg1"/>
                </a:solidFill>
              </a:rPr>
              <a:t>Allergy Clin Immunol</a:t>
            </a:r>
            <a:r>
              <a:rPr lang="en-US" sz="800" dirty="0">
                <a:solidFill>
                  <a:schemeClr val="bg1"/>
                </a:solidFill>
              </a:rPr>
              <a:t>. 2017;13:48.</a:t>
            </a:r>
          </a:p>
          <a:p>
            <a:r>
              <a:rPr lang="en-US" sz="800" dirty="0">
                <a:solidFill>
                  <a:schemeClr val="bg1"/>
                </a:solidFill>
              </a:rPr>
              <a:t>Gauthier M, et al. </a:t>
            </a:r>
            <a:r>
              <a:rPr lang="en-US" sz="800" i="1" dirty="0">
                <a:solidFill>
                  <a:schemeClr val="bg1"/>
                </a:solidFill>
              </a:rPr>
              <a:t>Am J Respir Crit Care Med</a:t>
            </a:r>
            <a:r>
              <a:rPr lang="en-US" sz="800" dirty="0">
                <a:solidFill>
                  <a:schemeClr val="bg1"/>
                </a:solidFill>
              </a:rPr>
              <a:t>. 2015;192(6):660-668.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915845-C386-4A2D-8BFE-9B0648314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039" y="4331226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*Not approved for asthma/Investigational</a:t>
            </a:r>
          </a:p>
        </p:txBody>
      </p:sp>
    </p:spTree>
    <p:extLst>
      <p:ext uri="{BB962C8B-B14F-4D97-AF65-F5344CB8AC3E}">
        <p14:creationId xmlns:p14="http://schemas.microsoft.com/office/powerpoint/2010/main" val="123888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4028" y="165378"/>
            <a:ext cx="8747212" cy="6286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A1220"/>
                </a:solidFill>
              </a:rPr>
              <a:t>Effect of Anti-IL-5 on Blood Eosinophil Count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0147" y="4601371"/>
            <a:ext cx="3792130" cy="246881"/>
          </a:xfrm>
        </p:spPr>
        <p:txBody>
          <a:bodyPr anchor="t">
            <a:normAutofit/>
          </a:bodyPr>
          <a:lstStyle/>
          <a:p>
            <a:r>
              <a:rPr lang="fr-FR" altLang="en-US" sz="800" b="0" dirty="0"/>
              <a:t>Leckie MJ, et al. </a:t>
            </a:r>
            <a:r>
              <a:rPr lang="fr-FR" altLang="en-US" sz="800" b="0" i="1" dirty="0"/>
              <a:t>Lancet</a:t>
            </a:r>
            <a:r>
              <a:rPr lang="fr-FR" altLang="en-US" sz="800" b="0" dirty="0"/>
              <a:t>. 2000;356(9248):2144-2148.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96DCFD-F2EC-4A97-BBAB-77D551555384}"/>
              </a:ext>
            </a:extLst>
          </p:cNvPr>
          <p:cNvGrpSpPr/>
          <p:nvPr/>
        </p:nvGrpSpPr>
        <p:grpSpPr>
          <a:xfrm>
            <a:off x="1379398" y="945994"/>
            <a:ext cx="6390967" cy="3345568"/>
            <a:chOff x="1839198" y="1261325"/>
            <a:chExt cx="8521288" cy="4460757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810979" y="3192837"/>
              <a:ext cx="2391554" cy="335115"/>
            </a:xfrm>
            <a:prstGeom prst="rect">
              <a:avLst/>
            </a:prstGeom>
            <a:noFill/>
          </p:spPr>
          <p:txBody>
            <a:bodyPr wrap="none" lIns="67422" tIns="33711" rIns="67422" bIns="33711" rtlCol="0">
              <a:spAutoFit/>
            </a:bodyPr>
            <a:lstStyle/>
            <a:p>
              <a:r>
                <a:rPr lang="en-US" sz="1191" b="1" dirty="0"/>
                <a:t>Blood eosinophils (x10</a:t>
              </a:r>
              <a:r>
                <a:rPr lang="en-US" sz="1191" b="1" baseline="30000" dirty="0"/>
                <a:t>9</a:t>
              </a:r>
              <a:r>
                <a:rPr lang="en-US" sz="1191" b="1" dirty="0"/>
                <a:t>/L)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26632" y="5190414"/>
              <a:ext cx="1966225" cy="335115"/>
            </a:xfrm>
            <a:prstGeom prst="rect">
              <a:avLst/>
            </a:prstGeom>
            <a:noFill/>
          </p:spPr>
          <p:txBody>
            <a:bodyPr wrap="none" lIns="67422" tIns="33711" rIns="67422" bIns="33711" rtlCol="0">
              <a:spAutoFit/>
            </a:bodyPr>
            <a:lstStyle/>
            <a:p>
              <a:pPr algn="ctr"/>
              <a:r>
                <a:rPr lang="en-US" sz="1191" b="1" dirty="0"/>
                <a:t>Time relative to dose</a:t>
              </a:r>
            </a:p>
          </p:txBody>
        </p:sp>
        <p:grpSp>
          <p:nvGrpSpPr>
            <p:cNvPr id="21" name="Group 5"/>
            <p:cNvGrpSpPr>
              <a:grpSpLocks noChangeAspect="1"/>
            </p:cNvGrpSpPr>
            <p:nvPr/>
          </p:nvGrpSpPr>
          <p:grpSpPr bwMode="auto">
            <a:xfrm>
              <a:off x="2619954" y="1261325"/>
              <a:ext cx="7740532" cy="4460757"/>
              <a:chOff x="906" y="797"/>
              <a:chExt cx="4693" cy="3730"/>
            </a:xfrm>
          </p:grpSpPr>
          <p:sp>
            <p:nvSpPr>
              <p:cNvPr id="2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908" y="813"/>
                <a:ext cx="4684" cy="3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grpSp>
            <p:nvGrpSpPr>
              <p:cNvPr id="23" name="Group 206"/>
              <p:cNvGrpSpPr>
                <a:grpSpLocks/>
              </p:cNvGrpSpPr>
              <p:nvPr/>
            </p:nvGrpSpPr>
            <p:grpSpPr bwMode="auto">
              <a:xfrm>
                <a:off x="906" y="797"/>
                <a:ext cx="4693" cy="3730"/>
                <a:chOff x="906" y="797"/>
                <a:chExt cx="4693" cy="3730"/>
              </a:xfrm>
            </p:grpSpPr>
            <p:sp>
              <p:nvSpPr>
                <p:cNvPr id="191" name="Line 6"/>
                <p:cNvSpPr>
                  <a:spLocks noChangeShapeType="1"/>
                </p:cNvSpPr>
                <p:nvPr/>
              </p:nvSpPr>
              <p:spPr bwMode="auto">
                <a:xfrm>
                  <a:off x="5474" y="2395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2" name="Line 7"/>
                <p:cNvSpPr>
                  <a:spLocks noChangeShapeType="1"/>
                </p:cNvSpPr>
                <p:nvPr/>
              </p:nvSpPr>
              <p:spPr bwMode="auto">
                <a:xfrm>
                  <a:off x="5522" y="2395"/>
                  <a:ext cx="0" cy="5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3" name="Line 8"/>
                <p:cNvSpPr>
                  <a:spLocks noChangeShapeType="1"/>
                </p:cNvSpPr>
                <p:nvPr/>
              </p:nvSpPr>
              <p:spPr bwMode="auto">
                <a:xfrm>
                  <a:off x="5170" y="3107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4" name="Line 9"/>
                <p:cNvSpPr>
                  <a:spLocks noChangeShapeType="1"/>
                </p:cNvSpPr>
                <p:nvPr/>
              </p:nvSpPr>
              <p:spPr bwMode="auto">
                <a:xfrm>
                  <a:off x="5218" y="3107"/>
                  <a:ext cx="0" cy="1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5" name="Line 10"/>
                <p:cNvSpPr>
                  <a:spLocks noChangeShapeType="1"/>
                </p:cNvSpPr>
                <p:nvPr/>
              </p:nvSpPr>
              <p:spPr bwMode="auto">
                <a:xfrm>
                  <a:off x="5160" y="255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6" name="Line 11"/>
                <p:cNvSpPr>
                  <a:spLocks noChangeShapeType="1"/>
                </p:cNvSpPr>
                <p:nvPr/>
              </p:nvSpPr>
              <p:spPr bwMode="auto">
                <a:xfrm>
                  <a:off x="5208" y="2559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7" name="Line 12"/>
                <p:cNvSpPr>
                  <a:spLocks noChangeShapeType="1"/>
                </p:cNvSpPr>
                <p:nvPr/>
              </p:nvSpPr>
              <p:spPr bwMode="auto">
                <a:xfrm>
                  <a:off x="5496" y="340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8" name="Line 13"/>
                <p:cNvSpPr>
                  <a:spLocks noChangeShapeType="1"/>
                </p:cNvSpPr>
                <p:nvPr/>
              </p:nvSpPr>
              <p:spPr bwMode="auto">
                <a:xfrm>
                  <a:off x="5544" y="340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199" name="Line 14"/>
                <p:cNvSpPr>
                  <a:spLocks noChangeShapeType="1"/>
                </p:cNvSpPr>
                <p:nvPr/>
              </p:nvSpPr>
              <p:spPr bwMode="auto">
                <a:xfrm>
                  <a:off x="5170" y="3381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0" name="Line 15"/>
                <p:cNvSpPr>
                  <a:spLocks noChangeShapeType="1"/>
                </p:cNvSpPr>
                <p:nvPr/>
              </p:nvSpPr>
              <p:spPr bwMode="auto">
                <a:xfrm>
                  <a:off x="5218" y="3381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1" name="Line 16"/>
                <p:cNvSpPr>
                  <a:spLocks noChangeShapeType="1"/>
                </p:cNvSpPr>
                <p:nvPr/>
              </p:nvSpPr>
              <p:spPr bwMode="auto">
                <a:xfrm>
                  <a:off x="4842" y="3227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2" name="Line 17"/>
                <p:cNvSpPr>
                  <a:spLocks noChangeShapeType="1"/>
                </p:cNvSpPr>
                <p:nvPr/>
              </p:nvSpPr>
              <p:spPr bwMode="auto">
                <a:xfrm>
                  <a:off x="4888" y="3227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3" name="Line 18"/>
                <p:cNvSpPr>
                  <a:spLocks noChangeShapeType="1"/>
                </p:cNvSpPr>
                <p:nvPr/>
              </p:nvSpPr>
              <p:spPr bwMode="auto">
                <a:xfrm>
                  <a:off x="4532" y="3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4" name="Line 19"/>
                <p:cNvSpPr>
                  <a:spLocks noChangeShapeType="1"/>
                </p:cNvSpPr>
                <p:nvPr/>
              </p:nvSpPr>
              <p:spPr bwMode="auto">
                <a:xfrm>
                  <a:off x="4580" y="316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5" name="Line 20"/>
                <p:cNvSpPr>
                  <a:spLocks noChangeShapeType="1"/>
                </p:cNvSpPr>
                <p:nvPr/>
              </p:nvSpPr>
              <p:spPr bwMode="auto">
                <a:xfrm>
                  <a:off x="4522" y="340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6" name="Line 21"/>
                <p:cNvSpPr>
                  <a:spLocks noChangeShapeType="1"/>
                </p:cNvSpPr>
                <p:nvPr/>
              </p:nvSpPr>
              <p:spPr bwMode="auto">
                <a:xfrm>
                  <a:off x="4570" y="3409"/>
                  <a:ext cx="0" cy="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7" name="Line 22"/>
                <p:cNvSpPr>
                  <a:spLocks noChangeShapeType="1"/>
                </p:cNvSpPr>
                <p:nvPr/>
              </p:nvSpPr>
              <p:spPr bwMode="auto">
                <a:xfrm>
                  <a:off x="3570" y="332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8" name="Line 23"/>
                <p:cNvSpPr>
                  <a:spLocks noChangeShapeType="1"/>
                </p:cNvSpPr>
                <p:nvPr/>
              </p:nvSpPr>
              <p:spPr bwMode="auto">
                <a:xfrm>
                  <a:off x="3618" y="3323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09" name="Line 24"/>
                <p:cNvSpPr>
                  <a:spLocks noChangeShapeType="1"/>
                </p:cNvSpPr>
                <p:nvPr/>
              </p:nvSpPr>
              <p:spPr bwMode="auto">
                <a:xfrm>
                  <a:off x="3570" y="304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0" name="Line 25"/>
                <p:cNvSpPr>
                  <a:spLocks noChangeShapeType="1"/>
                </p:cNvSpPr>
                <p:nvPr/>
              </p:nvSpPr>
              <p:spPr bwMode="auto">
                <a:xfrm>
                  <a:off x="3618" y="3043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1" name="Line 26"/>
                <p:cNvSpPr>
                  <a:spLocks noChangeShapeType="1"/>
                </p:cNvSpPr>
                <p:nvPr/>
              </p:nvSpPr>
              <p:spPr bwMode="auto">
                <a:xfrm>
                  <a:off x="3256" y="3139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2" name="Line 27"/>
                <p:cNvSpPr>
                  <a:spLocks noChangeShapeType="1"/>
                </p:cNvSpPr>
                <p:nvPr/>
              </p:nvSpPr>
              <p:spPr bwMode="auto">
                <a:xfrm>
                  <a:off x="3302" y="3139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3" name="Line 28"/>
                <p:cNvSpPr>
                  <a:spLocks noChangeShapeType="1"/>
                </p:cNvSpPr>
                <p:nvPr/>
              </p:nvSpPr>
              <p:spPr bwMode="auto">
                <a:xfrm>
                  <a:off x="2908" y="226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4" name="Line 29"/>
                <p:cNvSpPr>
                  <a:spLocks noChangeShapeType="1"/>
                </p:cNvSpPr>
                <p:nvPr/>
              </p:nvSpPr>
              <p:spPr bwMode="auto">
                <a:xfrm>
                  <a:off x="2956" y="2263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5" name="Line 30"/>
                <p:cNvSpPr>
                  <a:spLocks noChangeShapeType="1"/>
                </p:cNvSpPr>
                <p:nvPr/>
              </p:nvSpPr>
              <p:spPr bwMode="auto">
                <a:xfrm>
                  <a:off x="3240" y="229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6" name="Line 31"/>
                <p:cNvSpPr>
                  <a:spLocks noChangeShapeType="1"/>
                </p:cNvSpPr>
                <p:nvPr/>
              </p:nvSpPr>
              <p:spPr bwMode="auto">
                <a:xfrm>
                  <a:off x="3286" y="2291"/>
                  <a:ext cx="0" cy="4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7" name="Line 32"/>
                <p:cNvSpPr>
                  <a:spLocks noChangeShapeType="1"/>
                </p:cNvSpPr>
                <p:nvPr/>
              </p:nvSpPr>
              <p:spPr bwMode="auto">
                <a:xfrm>
                  <a:off x="3880" y="1831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8" name="Line 33"/>
                <p:cNvSpPr>
                  <a:spLocks noChangeShapeType="1"/>
                </p:cNvSpPr>
                <p:nvPr/>
              </p:nvSpPr>
              <p:spPr bwMode="auto">
                <a:xfrm>
                  <a:off x="3928" y="1831"/>
                  <a:ext cx="0" cy="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19" name="Line 34"/>
                <p:cNvSpPr>
                  <a:spLocks noChangeShapeType="1"/>
                </p:cNvSpPr>
                <p:nvPr/>
              </p:nvSpPr>
              <p:spPr bwMode="auto">
                <a:xfrm>
                  <a:off x="4194" y="2047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0" name="Line 35"/>
                <p:cNvSpPr>
                  <a:spLocks noChangeShapeType="1"/>
                </p:cNvSpPr>
                <p:nvPr/>
              </p:nvSpPr>
              <p:spPr bwMode="auto">
                <a:xfrm>
                  <a:off x="4242" y="2047"/>
                  <a:ext cx="0" cy="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1" name="Line 36"/>
                <p:cNvSpPr>
                  <a:spLocks noChangeShapeType="1"/>
                </p:cNvSpPr>
                <p:nvPr/>
              </p:nvSpPr>
              <p:spPr bwMode="auto">
                <a:xfrm>
                  <a:off x="4820" y="158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2" name="Line 37"/>
                <p:cNvSpPr>
                  <a:spLocks noChangeShapeType="1"/>
                </p:cNvSpPr>
                <p:nvPr/>
              </p:nvSpPr>
              <p:spPr bwMode="auto">
                <a:xfrm>
                  <a:off x="4868" y="1583"/>
                  <a:ext cx="0" cy="6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3" name="Line 38"/>
                <p:cNvSpPr>
                  <a:spLocks noChangeShapeType="1"/>
                </p:cNvSpPr>
                <p:nvPr/>
              </p:nvSpPr>
              <p:spPr bwMode="auto">
                <a:xfrm>
                  <a:off x="4512" y="2435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4" name="Line 39"/>
                <p:cNvSpPr>
                  <a:spLocks noChangeShapeType="1"/>
                </p:cNvSpPr>
                <p:nvPr/>
              </p:nvSpPr>
              <p:spPr bwMode="auto">
                <a:xfrm>
                  <a:off x="4560" y="2435"/>
                  <a:ext cx="0" cy="30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5" name="Line 40"/>
                <p:cNvSpPr>
                  <a:spLocks noChangeShapeType="1"/>
                </p:cNvSpPr>
                <p:nvPr/>
              </p:nvSpPr>
              <p:spPr bwMode="auto">
                <a:xfrm>
                  <a:off x="3570" y="2555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6" name="Line 41"/>
                <p:cNvSpPr>
                  <a:spLocks noChangeShapeType="1"/>
                </p:cNvSpPr>
                <p:nvPr/>
              </p:nvSpPr>
              <p:spPr bwMode="auto">
                <a:xfrm>
                  <a:off x="3618" y="2555"/>
                  <a:ext cx="0" cy="2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7" name="Line 42"/>
                <p:cNvSpPr>
                  <a:spLocks noChangeShapeType="1"/>
                </p:cNvSpPr>
                <p:nvPr/>
              </p:nvSpPr>
              <p:spPr bwMode="auto">
                <a:xfrm>
                  <a:off x="2598" y="299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8" name="Line 43"/>
                <p:cNvSpPr>
                  <a:spLocks noChangeShapeType="1"/>
                </p:cNvSpPr>
                <p:nvPr/>
              </p:nvSpPr>
              <p:spPr bwMode="auto">
                <a:xfrm>
                  <a:off x="2646" y="2993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29" name="Line 44"/>
                <p:cNvSpPr>
                  <a:spLocks noChangeShapeType="1"/>
                </p:cNvSpPr>
                <p:nvPr/>
              </p:nvSpPr>
              <p:spPr bwMode="auto">
                <a:xfrm>
                  <a:off x="2282" y="300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0" name="Line 45"/>
                <p:cNvSpPr>
                  <a:spLocks noChangeShapeType="1"/>
                </p:cNvSpPr>
                <p:nvPr/>
              </p:nvSpPr>
              <p:spPr bwMode="auto">
                <a:xfrm>
                  <a:off x="2330" y="3009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1" name="Line 46"/>
                <p:cNvSpPr>
                  <a:spLocks noChangeShapeType="1"/>
                </p:cNvSpPr>
                <p:nvPr/>
              </p:nvSpPr>
              <p:spPr bwMode="auto">
                <a:xfrm>
                  <a:off x="1640" y="150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2" name="Line 47"/>
                <p:cNvSpPr>
                  <a:spLocks noChangeShapeType="1"/>
                </p:cNvSpPr>
                <p:nvPr/>
              </p:nvSpPr>
              <p:spPr bwMode="auto">
                <a:xfrm>
                  <a:off x="1688" y="1503"/>
                  <a:ext cx="0" cy="52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3" name="Line 48"/>
                <p:cNvSpPr>
                  <a:spLocks noChangeShapeType="1"/>
                </p:cNvSpPr>
                <p:nvPr/>
              </p:nvSpPr>
              <p:spPr bwMode="auto">
                <a:xfrm>
                  <a:off x="1640" y="221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4" name="Line 49"/>
                <p:cNvSpPr>
                  <a:spLocks noChangeShapeType="1"/>
                </p:cNvSpPr>
                <p:nvPr/>
              </p:nvSpPr>
              <p:spPr bwMode="auto">
                <a:xfrm>
                  <a:off x="1688" y="2213"/>
                  <a:ext cx="0" cy="62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5" name="Line 50"/>
                <p:cNvSpPr>
                  <a:spLocks noChangeShapeType="1"/>
                </p:cNvSpPr>
                <p:nvPr/>
              </p:nvSpPr>
              <p:spPr bwMode="auto">
                <a:xfrm>
                  <a:off x="2282" y="20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6" name="Line 51"/>
                <p:cNvSpPr>
                  <a:spLocks noChangeShapeType="1"/>
                </p:cNvSpPr>
                <p:nvPr/>
              </p:nvSpPr>
              <p:spPr bwMode="auto">
                <a:xfrm>
                  <a:off x="2330" y="2089"/>
                  <a:ext cx="0" cy="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7" name="Line 52"/>
                <p:cNvSpPr>
                  <a:spLocks noChangeShapeType="1"/>
                </p:cNvSpPr>
                <p:nvPr/>
              </p:nvSpPr>
              <p:spPr bwMode="auto">
                <a:xfrm>
                  <a:off x="2282" y="2347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8" name="Line 53"/>
                <p:cNvSpPr>
                  <a:spLocks noChangeShapeType="1"/>
                </p:cNvSpPr>
                <p:nvPr/>
              </p:nvSpPr>
              <p:spPr bwMode="auto">
                <a:xfrm>
                  <a:off x="2598" y="2041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39" name="Line 54"/>
                <p:cNvSpPr>
                  <a:spLocks noChangeShapeType="1"/>
                </p:cNvSpPr>
                <p:nvPr/>
              </p:nvSpPr>
              <p:spPr bwMode="auto">
                <a:xfrm>
                  <a:off x="2646" y="2041"/>
                  <a:ext cx="0" cy="4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0" name="Line 55"/>
                <p:cNvSpPr>
                  <a:spLocks noChangeShapeType="1"/>
                </p:cNvSpPr>
                <p:nvPr/>
              </p:nvSpPr>
              <p:spPr bwMode="auto">
                <a:xfrm>
                  <a:off x="2646" y="220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1" name="Line 56"/>
                <p:cNvSpPr>
                  <a:spLocks noChangeShapeType="1"/>
                </p:cNvSpPr>
                <p:nvPr/>
              </p:nvSpPr>
              <p:spPr bwMode="auto">
                <a:xfrm>
                  <a:off x="2598" y="2305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2" name="Line 57"/>
                <p:cNvSpPr>
                  <a:spLocks noChangeShapeType="1"/>
                </p:cNvSpPr>
                <p:nvPr/>
              </p:nvSpPr>
              <p:spPr bwMode="auto">
                <a:xfrm>
                  <a:off x="1962" y="2255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3" name="Line 58"/>
                <p:cNvSpPr>
                  <a:spLocks noChangeShapeType="1"/>
                </p:cNvSpPr>
                <p:nvPr/>
              </p:nvSpPr>
              <p:spPr bwMode="auto">
                <a:xfrm>
                  <a:off x="2010" y="2255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4" name="Line 59"/>
                <p:cNvSpPr>
                  <a:spLocks noChangeShapeType="1"/>
                </p:cNvSpPr>
                <p:nvPr/>
              </p:nvSpPr>
              <p:spPr bwMode="auto">
                <a:xfrm>
                  <a:off x="1962" y="232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5" name="Line 60"/>
                <p:cNvSpPr>
                  <a:spLocks noChangeShapeType="1"/>
                </p:cNvSpPr>
                <p:nvPr/>
              </p:nvSpPr>
              <p:spPr bwMode="auto">
                <a:xfrm>
                  <a:off x="2010" y="2329"/>
                  <a:ext cx="0" cy="4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6" name="Line 61"/>
                <p:cNvSpPr>
                  <a:spLocks noChangeShapeType="1"/>
                </p:cNvSpPr>
                <p:nvPr/>
              </p:nvSpPr>
              <p:spPr bwMode="auto">
                <a:xfrm>
                  <a:off x="1318" y="2495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7" name="Line 62"/>
                <p:cNvSpPr>
                  <a:spLocks noChangeShapeType="1"/>
                </p:cNvSpPr>
                <p:nvPr/>
              </p:nvSpPr>
              <p:spPr bwMode="auto">
                <a:xfrm>
                  <a:off x="1366" y="2495"/>
                  <a:ext cx="0" cy="1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8" name="Line 63"/>
                <p:cNvSpPr>
                  <a:spLocks noChangeShapeType="1"/>
                </p:cNvSpPr>
                <p:nvPr/>
              </p:nvSpPr>
              <p:spPr bwMode="auto">
                <a:xfrm>
                  <a:off x="1966" y="300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49" name="Line 64"/>
                <p:cNvSpPr>
                  <a:spLocks noChangeShapeType="1"/>
                </p:cNvSpPr>
                <p:nvPr/>
              </p:nvSpPr>
              <p:spPr bwMode="auto">
                <a:xfrm>
                  <a:off x="2014" y="3009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0" name="Line 65"/>
                <p:cNvSpPr>
                  <a:spLocks noChangeShapeType="1"/>
                </p:cNvSpPr>
                <p:nvPr/>
              </p:nvSpPr>
              <p:spPr bwMode="auto">
                <a:xfrm>
                  <a:off x="1318" y="26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1" name="Line 66"/>
                <p:cNvSpPr>
                  <a:spLocks noChangeShapeType="1"/>
                </p:cNvSpPr>
                <p:nvPr/>
              </p:nvSpPr>
              <p:spPr bwMode="auto">
                <a:xfrm>
                  <a:off x="1366" y="2669"/>
                  <a:ext cx="0" cy="2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2" name="Line 67"/>
                <p:cNvSpPr>
                  <a:spLocks noChangeShapeType="1"/>
                </p:cNvSpPr>
                <p:nvPr/>
              </p:nvSpPr>
              <p:spPr bwMode="auto">
                <a:xfrm>
                  <a:off x="3240" y="3345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3" name="Line 68"/>
                <p:cNvSpPr>
                  <a:spLocks noChangeShapeType="1"/>
                </p:cNvSpPr>
                <p:nvPr/>
              </p:nvSpPr>
              <p:spPr bwMode="auto">
                <a:xfrm>
                  <a:off x="3286" y="3345"/>
                  <a:ext cx="0" cy="1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4" name="Line 69"/>
                <p:cNvSpPr>
                  <a:spLocks noChangeShapeType="1"/>
                </p:cNvSpPr>
                <p:nvPr/>
              </p:nvSpPr>
              <p:spPr bwMode="auto">
                <a:xfrm>
                  <a:off x="2918" y="3147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5" name="Line 70"/>
                <p:cNvSpPr>
                  <a:spLocks noChangeShapeType="1"/>
                </p:cNvSpPr>
                <p:nvPr/>
              </p:nvSpPr>
              <p:spPr bwMode="auto">
                <a:xfrm>
                  <a:off x="2964" y="3147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6" name="Line 71"/>
                <p:cNvSpPr>
                  <a:spLocks noChangeShapeType="1"/>
                </p:cNvSpPr>
                <p:nvPr/>
              </p:nvSpPr>
              <p:spPr bwMode="auto">
                <a:xfrm>
                  <a:off x="4208" y="319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7" name="Line 72"/>
                <p:cNvSpPr>
                  <a:spLocks noChangeShapeType="1"/>
                </p:cNvSpPr>
                <p:nvPr/>
              </p:nvSpPr>
              <p:spPr bwMode="auto">
                <a:xfrm>
                  <a:off x="4256" y="3193"/>
                  <a:ext cx="0" cy="1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8" name="Line 73"/>
                <p:cNvSpPr>
                  <a:spLocks noChangeShapeType="1"/>
                </p:cNvSpPr>
                <p:nvPr/>
              </p:nvSpPr>
              <p:spPr bwMode="auto">
                <a:xfrm>
                  <a:off x="3880" y="328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59" name="Line 74"/>
                <p:cNvSpPr>
                  <a:spLocks noChangeShapeType="1"/>
                </p:cNvSpPr>
                <p:nvPr/>
              </p:nvSpPr>
              <p:spPr bwMode="auto">
                <a:xfrm>
                  <a:off x="3928" y="3283"/>
                  <a:ext cx="0" cy="1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60" name="Line 75"/>
                <p:cNvSpPr>
                  <a:spLocks noChangeShapeType="1"/>
                </p:cNvSpPr>
                <p:nvPr/>
              </p:nvSpPr>
              <p:spPr bwMode="auto">
                <a:xfrm>
                  <a:off x="4854" y="349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61" name="Line 76"/>
                <p:cNvSpPr>
                  <a:spLocks noChangeShapeType="1"/>
                </p:cNvSpPr>
                <p:nvPr/>
              </p:nvSpPr>
              <p:spPr bwMode="auto">
                <a:xfrm>
                  <a:off x="4902" y="3493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62" name="Rectangle 77"/>
                <p:cNvSpPr>
                  <a:spLocks noChangeArrowheads="1"/>
                </p:cNvSpPr>
                <p:nvPr/>
              </p:nvSpPr>
              <p:spPr bwMode="auto">
                <a:xfrm>
                  <a:off x="906" y="1721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0.8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63" name="Line 78"/>
                <p:cNvSpPr>
                  <a:spLocks noChangeShapeType="1"/>
                </p:cNvSpPr>
                <p:nvPr/>
              </p:nvSpPr>
              <p:spPr bwMode="auto">
                <a:xfrm>
                  <a:off x="4974" y="4527"/>
                  <a:ext cx="0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64" name="Line 79"/>
                <p:cNvSpPr>
                  <a:spLocks noChangeShapeType="1"/>
                </p:cNvSpPr>
                <p:nvPr/>
              </p:nvSpPr>
              <p:spPr bwMode="auto">
                <a:xfrm>
                  <a:off x="1180" y="4527"/>
                  <a:ext cx="0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65" name="Line 80"/>
                <p:cNvSpPr>
                  <a:spLocks noChangeShapeType="1"/>
                </p:cNvSpPr>
                <p:nvPr/>
              </p:nvSpPr>
              <p:spPr bwMode="auto">
                <a:xfrm>
                  <a:off x="1134" y="182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6" name="Rectangle 81"/>
                <p:cNvSpPr>
                  <a:spLocks noChangeArrowheads="1"/>
                </p:cNvSpPr>
                <p:nvPr/>
              </p:nvSpPr>
              <p:spPr bwMode="auto">
                <a:xfrm>
                  <a:off x="906" y="1935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0.7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67" name="Line 82"/>
                <p:cNvSpPr>
                  <a:spLocks noChangeShapeType="1"/>
                </p:cNvSpPr>
                <p:nvPr/>
              </p:nvSpPr>
              <p:spPr bwMode="auto">
                <a:xfrm>
                  <a:off x="1134" y="2041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8" name="Rectangle 83"/>
                <p:cNvSpPr>
                  <a:spLocks noChangeArrowheads="1"/>
                </p:cNvSpPr>
                <p:nvPr/>
              </p:nvSpPr>
              <p:spPr bwMode="auto">
                <a:xfrm>
                  <a:off x="906" y="2157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0.6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69" name="Line 84"/>
                <p:cNvSpPr>
                  <a:spLocks noChangeShapeType="1"/>
                </p:cNvSpPr>
                <p:nvPr/>
              </p:nvSpPr>
              <p:spPr bwMode="auto">
                <a:xfrm>
                  <a:off x="1134" y="2261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0" name="Rectangle 85"/>
                <p:cNvSpPr>
                  <a:spLocks noChangeArrowheads="1"/>
                </p:cNvSpPr>
                <p:nvPr/>
              </p:nvSpPr>
              <p:spPr bwMode="auto">
                <a:xfrm>
                  <a:off x="906" y="2371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0.5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71" name="Line 86"/>
                <p:cNvSpPr>
                  <a:spLocks noChangeShapeType="1"/>
                </p:cNvSpPr>
                <p:nvPr/>
              </p:nvSpPr>
              <p:spPr bwMode="auto">
                <a:xfrm>
                  <a:off x="1134" y="2475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2" name="Rectangle 87"/>
                <p:cNvSpPr>
                  <a:spLocks noChangeArrowheads="1"/>
                </p:cNvSpPr>
                <p:nvPr/>
              </p:nvSpPr>
              <p:spPr bwMode="auto">
                <a:xfrm>
                  <a:off x="906" y="2595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0.4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73" name="Line 88"/>
                <p:cNvSpPr>
                  <a:spLocks noChangeShapeType="1"/>
                </p:cNvSpPr>
                <p:nvPr/>
              </p:nvSpPr>
              <p:spPr bwMode="auto">
                <a:xfrm>
                  <a:off x="1134" y="2699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89"/>
                <p:cNvSpPr>
                  <a:spLocks noChangeArrowheads="1"/>
                </p:cNvSpPr>
                <p:nvPr/>
              </p:nvSpPr>
              <p:spPr bwMode="auto">
                <a:xfrm>
                  <a:off x="906" y="2809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0.3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75" name="Line 90"/>
                <p:cNvSpPr>
                  <a:spLocks noChangeShapeType="1"/>
                </p:cNvSpPr>
                <p:nvPr/>
              </p:nvSpPr>
              <p:spPr bwMode="auto">
                <a:xfrm>
                  <a:off x="1134" y="291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Rectangle 91"/>
                <p:cNvSpPr>
                  <a:spLocks noChangeArrowheads="1"/>
                </p:cNvSpPr>
                <p:nvPr/>
              </p:nvSpPr>
              <p:spPr bwMode="auto">
                <a:xfrm>
                  <a:off x="906" y="3029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0.2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77" name="Rectangle 92"/>
                <p:cNvSpPr>
                  <a:spLocks noChangeArrowheads="1"/>
                </p:cNvSpPr>
                <p:nvPr/>
              </p:nvSpPr>
              <p:spPr bwMode="auto">
                <a:xfrm rot="18780000">
                  <a:off x="927" y="3815"/>
                  <a:ext cx="550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–14 days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81" name="Line 96"/>
                <p:cNvSpPr>
                  <a:spLocks noChangeShapeType="1"/>
                </p:cNvSpPr>
                <p:nvPr/>
              </p:nvSpPr>
              <p:spPr bwMode="auto">
                <a:xfrm>
                  <a:off x="1134" y="3135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2" name="Rectangle 97"/>
                <p:cNvSpPr>
                  <a:spLocks noChangeArrowheads="1"/>
                </p:cNvSpPr>
                <p:nvPr/>
              </p:nvSpPr>
              <p:spPr bwMode="auto">
                <a:xfrm>
                  <a:off x="906" y="3243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0.1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83" name="Rectangle 98"/>
                <p:cNvSpPr>
                  <a:spLocks noChangeArrowheads="1"/>
                </p:cNvSpPr>
                <p:nvPr/>
              </p:nvSpPr>
              <p:spPr bwMode="auto">
                <a:xfrm>
                  <a:off x="906" y="3459"/>
                  <a:ext cx="157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191" b="1" dirty="0">
                      <a:latin typeface="+mn-lt"/>
                    </a:rPr>
                    <a:t>0.0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84" name="Line 99"/>
                <p:cNvSpPr>
                  <a:spLocks noChangeShapeType="1"/>
                </p:cNvSpPr>
                <p:nvPr/>
              </p:nvSpPr>
              <p:spPr bwMode="auto">
                <a:xfrm>
                  <a:off x="1134" y="3349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100"/>
                <p:cNvSpPr>
                  <a:spLocks/>
                </p:cNvSpPr>
                <p:nvPr/>
              </p:nvSpPr>
              <p:spPr bwMode="auto">
                <a:xfrm>
                  <a:off x="1134" y="1477"/>
                  <a:ext cx="68" cy="2094"/>
                </a:xfrm>
                <a:custGeom>
                  <a:avLst/>
                  <a:gdLst>
                    <a:gd name="T0" fmla="*/ 68 w 68"/>
                    <a:gd name="T1" fmla="*/ 0 h 2094"/>
                    <a:gd name="T2" fmla="*/ 68 w 68"/>
                    <a:gd name="T3" fmla="*/ 2094 h 2094"/>
                    <a:gd name="T4" fmla="*/ 0 w 68"/>
                    <a:gd name="T5" fmla="*/ 2094 h 2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2094">
                      <a:moveTo>
                        <a:pt x="68" y="0"/>
                      </a:moveTo>
                      <a:lnTo>
                        <a:pt x="68" y="2094"/>
                      </a:lnTo>
                      <a:lnTo>
                        <a:pt x="0" y="2094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86" name="Freeform 101"/>
                <p:cNvSpPr>
                  <a:spLocks/>
                </p:cNvSpPr>
                <p:nvPr/>
              </p:nvSpPr>
              <p:spPr bwMode="auto">
                <a:xfrm>
                  <a:off x="1366" y="3599"/>
                  <a:ext cx="4178" cy="66"/>
                </a:xfrm>
                <a:custGeom>
                  <a:avLst/>
                  <a:gdLst>
                    <a:gd name="T0" fmla="*/ 0 w 4178"/>
                    <a:gd name="T1" fmla="*/ 66 h 66"/>
                    <a:gd name="T2" fmla="*/ 0 w 4178"/>
                    <a:gd name="T3" fmla="*/ 0 h 66"/>
                    <a:gd name="T4" fmla="*/ 4178 w 4178"/>
                    <a:gd name="T5" fmla="*/ 0 h 66"/>
                    <a:gd name="T6" fmla="*/ 4178 w 4178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78" h="66">
                      <a:moveTo>
                        <a:pt x="0" y="66"/>
                      </a:moveTo>
                      <a:lnTo>
                        <a:pt x="0" y="0"/>
                      </a:lnTo>
                      <a:lnTo>
                        <a:pt x="4178" y="0"/>
                      </a:lnTo>
                      <a:lnTo>
                        <a:pt x="4178" y="6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87" name="Rectangle 102"/>
                <p:cNvSpPr>
                  <a:spLocks noChangeArrowheads="1"/>
                </p:cNvSpPr>
                <p:nvPr/>
              </p:nvSpPr>
              <p:spPr bwMode="auto">
                <a:xfrm rot="18780000">
                  <a:off x="1312" y="3830"/>
                  <a:ext cx="35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/>
                    <a:t>–</a:t>
                  </a:r>
                  <a:r>
                    <a:rPr lang="en-US" altLang="en-US" sz="1059" b="1" dirty="0">
                      <a:latin typeface="+mn-lt"/>
                    </a:rPr>
                    <a:t>13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88" name="Rectangle 103"/>
                <p:cNvSpPr>
                  <a:spLocks noChangeArrowheads="1"/>
                </p:cNvSpPr>
                <p:nvPr/>
              </p:nvSpPr>
              <p:spPr bwMode="auto">
                <a:xfrm rot="18780000">
                  <a:off x="1568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89" name="Rectangle 104"/>
                <p:cNvSpPr>
                  <a:spLocks noChangeArrowheads="1"/>
                </p:cNvSpPr>
                <p:nvPr/>
              </p:nvSpPr>
              <p:spPr bwMode="auto">
                <a:xfrm rot="18780000">
                  <a:off x="1583" y="3668"/>
                  <a:ext cx="1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1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686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92" name="Rectangle 107"/>
                <p:cNvSpPr>
                  <a:spLocks noChangeArrowheads="1"/>
                </p:cNvSpPr>
                <p:nvPr/>
              </p:nvSpPr>
              <p:spPr bwMode="auto">
                <a:xfrm rot="18780000">
                  <a:off x="3031" y="3792"/>
                  <a:ext cx="19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5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3" name="Rectangle 108"/>
                <p:cNvSpPr>
                  <a:spLocks noChangeArrowheads="1"/>
                </p:cNvSpPr>
                <p:nvPr/>
              </p:nvSpPr>
              <p:spPr bwMode="auto">
                <a:xfrm rot="18780000">
                  <a:off x="3168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4" name="Rectangle 109"/>
                <p:cNvSpPr>
                  <a:spLocks noChangeArrowheads="1"/>
                </p:cNvSpPr>
                <p:nvPr/>
              </p:nvSpPr>
              <p:spPr bwMode="auto">
                <a:xfrm rot="18780000">
                  <a:off x="3214" y="3668"/>
                  <a:ext cx="7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5" name="Rectangle 110"/>
                <p:cNvSpPr>
                  <a:spLocks noChangeArrowheads="1"/>
                </p:cNvSpPr>
                <p:nvPr/>
              </p:nvSpPr>
              <p:spPr bwMode="auto">
                <a:xfrm rot="18780000">
                  <a:off x="3256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6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3286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297" name="Rectangle 112"/>
                <p:cNvSpPr>
                  <a:spLocks noChangeArrowheads="1"/>
                </p:cNvSpPr>
                <p:nvPr/>
              </p:nvSpPr>
              <p:spPr bwMode="auto">
                <a:xfrm rot="18780000">
                  <a:off x="3363" y="3792"/>
                  <a:ext cx="19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8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8" name="Rectangle 113"/>
                <p:cNvSpPr>
                  <a:spLocks noChangeArrowheads="1"/>
                </p:cNvSpPr>
                <p:nvPr/>
              </p:nvSpPr>
              <p:spPr bwMode="auto">
                <a:xfrm rot="18780000">
                  <a:off x="3500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299" name="Rectangle 114"/>
                <p:cNvSpPr>
                  <a:spLocks noChangeArrowheads="1"/>
                </p:cNvSpPr>
                <p:nvPr/>
              </p:nvSpPr>
              <p:spPr bwMode="auto">
                <a:xfrm rot="18780000">
                  <a:off x="3546" y="3668"/>
                  <a:ext cx="7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0" name="Rectangle 115"/>
                <p:cNvSpPr>
                  <a:spLocks noChangeArrowheads="1"/>
                </p:cNvSpPr>
                <p:nvPr/>
              </p:nvSpPr>
              <p:spPr bwMode="auto">
                <a:xfrm rot="18780000">
                  <a:off x="3588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1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618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02" name="Rectangle 117"/>
                <p:cNvSpPr>
                  <a:spLocks noChangeArrowheads="1"/>
                </p:cNvSpPr>
                <p:nvPr/>
              </p:nvSpPr>
              <p:spPr bwMode="auto">
                <a:xfrm rot="18780000">
                  <a:off x="3671" y="3792"/>
                  <a:ext cx="19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9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3" name="Rectangle 118"/>
                <p:cNvSpPr>
                  <a:spLocks noChangeArrowheads="1"/>
                </p:cNvSpPr>
                <p:nvPr/>
              </p:nvSpPr>
              <p:spPr bwMode="auto">
                <a:xfrm rot="18780000">
                  <a:off x="3810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4" name="Rectangle 119"/>
                <p:cNvSpPr>
                  <a:spLocks noChangeArrowheads="1"/>
                </p:cNvSpPr>
                <p:nvPr/>
              </p:nvSpPr>
              <p:spPr bwMode="auto">
                <a:xfrm rot="18780000">
                  <a:off x="3856" y="3668"/>
                  <a:ext cx="7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5" name="Rectangle 120"/>
                <p:cNvSpPr>
                  <a:spLocks noChangeArrowheads="1"/>
                </p:cNvSpPr>
                <p:nvPr/>
              </p:nvSpPr>
              <p:spPr bwMode="auto">
                <a:xfrm rot="18780000">
                  <a:off x="3898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6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3928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07" name="Rectangle 122"/>
                <p:cNvSpPr>
                  <a:spLocks noChangeArrowheads="1"/>
                </p:cNvSpPr>
                <p:nvPr/>
              </p:nvSpPr>
              <p:spPr bwMode="auto">
                <a:xfrm rot="18780000">
                  <a:off x="3942" y="3814"/>
                  <a:ext cx="268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15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8" name="Rectangle 123"/>
                <p:cNvSpPr>
                  <a:spLocks noChangeArrowheads="1"/>
                </p:cNvSpPr>
                <p:nvPr/>
              </p:nvSpPr>
              <p:spPr bwMode="auto">
                <a:xfrm rot="18780000">
                  <a:off x="4142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09" name="Rectangle 124"/>
                <p:cNvSpPr>
                  <a:spLocks noChangeArrowheads="1"/>
                </p:cNvSpPr>
                <p:nvPr/>
              </p:nvSpPr>
              <p:spPr bwMode="auto">
                <a:xfrm rot="18780000">
                  <a:off x="4188" y="3668"/>
                  <a:ext cx="7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0" name="Rectangle 125"/>
                <p:cNvSpPr>
                  <a:spLocks noChangeArrowheads="1"/>
                </p:cNvSpPr>
                <p:nvPr/>
              </p:nvSpPr>
              <p:spPr bwMode="auto">
                <a:xfrm rot="18780000">
                  <a:off x="4228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1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260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12" name="Rectangle 127"/>
                <p:cNvSpPr>
                  <a:spLocks noChangeArrowheads="1"/>
                </p:cNvSpPr>
                <p:nvPr/>
              </p:nvSpPr>
              <p:spPr bwMode="auto">
                <a:xfrm rot="18780000">
                  <a:off x="4254" y="3814"/>
                  <a:ext cx="268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29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3" name="Rectangle 128"/>
                <p:cNvSpPr>
                  <a:spLocks noChangeArrowheads="1"/>
                </p:cNvSpPr>
                <p:nvPr/>
              </p:nvSpPr>
              <p:spPr bwMode="auto">
                <a:xfrm rot="18780000">
                  <a:off x="4452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4" name="Rectangle 129"/>
                <p:cNvSpPr>
                  <a:spLocks noChangeArrowheads="1"/>
                </p:cNvSpPr>
                <p:nvPr/>
              </p:nvSpPr>
              <p:spPr bwMode="auto">
                <a:xfrm rot="18780000">
                  <a:off x="4498" y="3668"/>
                  <a:ext cx="7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5" name="Rectangle 130"/>
                <p:cNvSpPr>
                  <a:spLocks noChangeArrowheads="1"/>
                </p:cNvSpPr>
                <p:nvPr/>
              </p:nvSpPr>
              <p:spPr bwMode="auto">
                <a:xfrm rot="18780000">
                  <a:off x="4540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4572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17" name="Rectangle 132"/>
                <p:cNvSpPr>
                  <a:spLocks noChangeArrowheads="1"/>
                </p:cNvSpPr>
                <p:nvPr/>
              </p:nvSpPr>
              <p:spPr bwMode="auto">
                <a:xfrm rot="18780000">
                  <a:off x="4584" y="3814"/>
                  <a:ext cx="268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30 d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8" name="Rectangle 133"/>
                <p:cNvSpPr>
                  <a:spLocks noChangeArrowheads="1"/>
                </p:cNvSpPr>
                <p:nvPr/>
              </p:nvSpPr>
              <p:spPr bwMode="auto">
                <a:xfrm rot="18780000">
                  <a:off x="4784" y="3709"/>
                  <a:ext cx="7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19" name="Rectangle 134"/>
                <p:cNvSpPr>
                  <a:spLocks noChangeArrowheads="1"/>
                </p:cNvSpPr>
                <p:nvPr/>
              </p:nvSpPr>
              <p:spPr bwMode="auto">
                <a:xfrm rot="18780000">
                  <a:off x="4830" y="3668"/>
                  <a:ext cx="7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y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0" name="Rectangle 135"/>
                <p:cNvSpPr>
                  <a:spLocks noChangeArrowheads="1"/>
                </p:cNvSpPr>
                <p:nvPr/>
              </p:nvSpPr>
              <p:spPr bwMode="auto">
                <a:xfrm rot="18780000">
                  <a:off x="4872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4902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22" name="Rectangle 137"/>
                <p:cNvSpPr>
                  <a:spLocks noChangeArrowheads="1"/>
                </p:cNvSpPr>
                <p:nvPr/>
              </p:nvSpPr>
              <p:spPr bwMode="auto">
                <a:xfrm rot="18780000">
                  <a:off x="4912" y="3895"/>
                  <a:ext cx="77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8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3" name="Rectangle 138"/>
                <p:cNvSpPr>
                  <a:spLocks noChangeArrowheads="1"/>
                </p:cNvSpPr>
                <p:nvPr/>
              </p:nvSpPr>
              <p:spPr bwMode="auto">
                <a:xfrm rot="18780000">
                  <a:off x="4971" y="3815"/>
                  <a:ext cx="113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w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4" name="Rectangle 139"/>
                <p:cNvSpPr>
                  <a:spLocks noChangeArrowheads="1"/>
                </p:cNvSpPr>
                <p:nvPr/>
              </p:nvSpPr>
              <p:spPr bwMode="auto">
                <a:xfrm rot="18780000">
                  <a:off x="5020" y="3735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ee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5" name="Rectangle 140"/>
                <p:cNvSpPr>
                  <a:spLocks noChangeArrowheads="1"/>
                </p:cNvSpPr>
                <p:nvPr/>
              </p:nvSpPr>
              <p:spPr bwMode="auto">
                <a:xfrm rot="18780000">
                  <a:off x="5136" y="3667"/>
                  <a:ext cx="73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k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6" name="Rectangle 141"/>
                <p:cNvSpPr>
                  <a:spLocks noChangeArrowheads="1"/>
                </p:cNvSpPr>
                <p:nvPr/>
              </p:nvSpPr>
              <p:spPr bwMode="auto">
                <a:xfrm rot="18780000">
                  <a:off x="5178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7" name="Rectangle 142"/>
                <p:cNvSpPr>
                  <a:spLocks noChangeArrowheads="1"/>
                </p:cNvSpPr>
                <p:nvPr/>
              </p:nvSpPr>
              <p:spPr bwMode="auto">
                <a:xfrm rot="18780000">
                  <a:off x="5169" y="3917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16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8" name="Rectangle 143"/>
                <p:cNvSpPr>
                  <a:spLocks noChangeArrowheads="1"/>
                </p:cNvSpPr>
                <p:nvPr/>
              </p:nvSpPr>
              <p:spPr bwMode="auto">
                <a:xfrm rot="18780000">
                  <a:off x="5293" y="3815"/>
                  <a:ext cx="113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w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29" name="Rectangle 144"/>
                <p:cNvSpPr>
                  <a:spLocks noChangeArrowheads="1"/>
                </p:cNvSpPr>
                <p:nvPr/>
              </p:nvSpPr>
              <p:spPr bwMode="auto">
                <a:xfrm rot="18780000">
                  <a:off x="5344" y="3735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ee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0" name="Rectangle 145"/>
                <p:cNvSpPr>
                  <a:spLocks noChangeArrowheads="1"/>
                </p:cNvSpPr>
                <p:nvPr/>
              </p:nvSpPr>
              <p:spPr bwMode="auto">
                <a:xfrm rot="18780000">
                  <a:off x="5460" y="3667"/>
                  <a:ext cx="73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k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1" name="Rectangle 146"/>
                <p:cNvSpPr>
                  <a:spLocks noChangeArrowheads="1"/>
                </p:cNvSpPr>
                <p:nvPr/>
              </p:nvSpPr>
              <p:spPr bwMode="auto">
                <a:xfrm rot="18780000">
                  <a:off x="5502" y="3627"/>
                  <a:ext cx="6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s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2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5208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33" name="Rectangle 148"/>
                <p:cNvSpPr>
                  <a:spLocks noChangeArrowheads="1"/>
                </p:cNvSpPr>
                <p:nvPr/>
              </p:nvSpPr>
              <p:spPr bwMode="auto">
                <a:xfrm rot="18780000">
                  <a:off x="1891" y="3711"/>
                  <a:ext cx="80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p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4" name="Rectangle 149"/>
                <p:cNvSpPr>
                  <a:spLocks noChangeArrowheads="1"/>
                </p:cNvSpPr>
                <p:nvPr/>
              </p:nvSpPr>
              <p:spPr bwMode="auto">
                <a:xfrm rot="18780000">
                  <a:off x="1943" y="3671"/>
                  <a:ext cx="5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r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5" name="Rectangle 150"/>
                <p:cNvSpPr>
                  <a:spLocks noChangeArrowheads="1"/>
                </p:cNvSpPr>
                <p:nvPr/>
              </p:nvSpPr>
              <p:spPr bwMode="auto">
                <a:xfrm rot="18780000">
                  <a:off x="1968" y="3633"/>
                  <a:ext cx="77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12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37" name="Rectangle 152"/>
                <p:cNvSpPr>
                  <a:spLocks noChangeArrowheads="1"/>
                </p:cNvSpPr>
                <p:nvPr/>
              </p:nvSpPr>
              <p:spPr bwMode="auto">
                <a:xfrm rot="18780000">
                  <a:off x="2195" y="3668"/>
                  <a:ext cx="19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6 h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3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332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39" name="Rectangle 154"/>
                <p:cNvSpPr>
                  <a:spLocks noChangeArrowheads="1"/>
                </p:cNvSpPr>
                <p:nvPr/>
              </p:nvSpPr>
              <p:spPr bwMode="auto">
                <a:xfrm rot="18780000">
                  <a:off x="2456" y="3692"/>
                  <a:ext cx="268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12 h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656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41" name="Rectangle 156"/>
                <p:cNvSpPr>
                  <a:spLocks noChangeArrowheads="1"/>
                </p:cNvSpPr>
                <p:nvPr/>
              </p:nvSpPr>
              <p:spPr bwMode="auto">
                <a:xfrm rot="18780000">
                  <a:off x="2766" y="3692"/>
                  <a:ext cx="268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24 h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2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964" y="359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43" name="Rectangle 158"/>
                <p:cNvSpPr>
                  <a:spLocks noChangeArrowheads="1"/>
                </p:cNvSpPr>
                <p:nvPr/>
              </p:nvSpPr>
              <p:spPr bwMode="auto">
                <a:xfrm>
                  <a:off x="1180" y="1087"/>
                  <a:ext cx="381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Allergen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4" name="Rectangle 162"/>
                <p:cNvSpPr>
                  <a:spLocks noChangeArrowheads="1"/>
                </p:cNvSpPr>
                <p:nvPr/>
              </p:nvSpPr>
              <p:spPr bwMode="auto">
                <a:xfrm>
                  <a:off x="1154" y="1253"/>
                  <a:ext cx="4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challenge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5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10" y="797"/>
                  <a:ext cx="225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10 m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6" name="Rectangle 173"/>
                <p:cNvSpPr>
                  <a:spLocks noChangeArrowheads="1"/>
                </p:cNvSpPr>
                <p:nvPr/>
              </p:nvSpPr>
              <p:spPr bwMode="auto">
                <a:xfrm>
                  <a:off x="2774" y="797"/>
                  <a:ext cx="52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g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7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38" y="797"/>
                  <a:ext cx="39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/kg dose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4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510" y="933"/>
                  <a:ext cx="359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Placebo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63" name="Rectangle 176"/>
                <p:cNvSpPr>
                  <a:spLocks noChangeArrowheads="1"/>
                </p:cNvSpPr>
                <p:nvPr/>
              </p:nvSpPr>
              <p:spPr bwMode="auto">
                <a:xfrm>
                  <a:off x="2510" y="1069"/>
                  <a:ext cx="280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2–5 m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64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12" y="1069"/>
                  <a:ext cx="52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g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65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6" y="1069"/>
                  <a:ext cx="39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/kg dose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6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950" y="1791"/>
                  <a:ext cx="228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286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743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200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657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594965"/>
                  <a:r>
                    <a:rPr lang="en-US" altLang="en-US" sz="1059" b="1" dirty="0">
                      <a:latin typeface="+mn-lt"/>
                    </a:rPr>
                    <a:t>Dose</a:t>
                  </a:r>
                  <a:endParaRPr lang="en-US" altLang="en-US" sz="1191" dirty="0">
                    <a:latin typeface="+mn-lt"/>
                  </a:endParaRPr>
                </a:p>
              </p:txBody>
            </p:sp>
            <p:sp>
              <p:nvSpPr>
                <p:cNvPr id="367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442" y="1031"/>
                  <a:ext cx="24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6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2364" y="1031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69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2284" y="1031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0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2204" y="1031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1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124" y="1031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2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2052" y="1031"/>
                  <a:ext cx="40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2012" y="1031"/>
                  <a:ext cx="24" cy="0"/>
                </a:xfrm>
                <a:prstGeom prst="line">
                  <a:avLst/>
                </a:prstGeom>
                <a:noFill/>
                <a:ln w="28575">
                  <a:solidFill>
                    <a:srgbClr val="E46C0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2012" y="911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00AEF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5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366" y="1151"/>
                  <a:ext cx="80" cy="0"/>
                </a:xfrm>
                <a:prstGeom prst="line">
                  <a:avLst/>
                </a:prstGeom>
                <a:noFill/>
                <a:ln w="28575">
                  <a:solidFill>
                    <a:srgbClr val="8064A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6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2238" y="1151"/>
                  <a:ext cx="80" cy="0"/>
                </a:xfrm>
                <a:prstGeom prst="line">
                  <a:avLst/>
                </a:prstGeom>
                <a:noFill/>
                <a:ln w="28575">
                  <a:solidFill>
                    <a:srgbClr val="8064A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7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2110" y="1151"/>
                  <a:ext cx="80" cy="0"/>
                </a:xfrm>
                <a:prstGeom prst="line">
                  <a:avLst/>
                </a:prstGeom>
                <a:noFill/>
                <a:ln w="28575">
                  <a:solidFill>
                    <a:srgbClr val="8064A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8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1992" y="1151"/>
                  <a:ext cx="70" cy="0"/>
                </a:xfrm>
                <a:prstGeom prst="line">
                  <a:avLst/>
                </a:prstGeom>
                <a:noFill/>
                <a:ln w="28575">
                  <a:solidFill>
                    <a:srgbClr val="8064A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79" name="Freeform 199"/>
                <p:cNvSpPr>
                  <a:spLocks/>
                </p:cNvSpPr>
                <p:nvPr/>
              </p:nvSpPr>
              <p:spPr bwMode="auto">
                <a:xfrm>
                  <a:off x="2204" y="877"/>
                  <a:ext cx="70" cy="70"/>
                </a:xfrm>
                <a:custGeom>
                  <a:avLst/>
                  <a:gdLst>
                    <a:gd name="T0" fmla="*/ 70 w 70"/>
                    <a:gd name="T1" fmla="*/ 34 h 70"/>
                    <a:gd name="T2" fmla="*/ 70 w 70"/>
                    <a:gd name="T3" fmla="*/ 34 h 70"/>
                    <a:gd name="T4" fmla="*/ 70 w 70"/>
                    <a:gd name="T5" fmla="*/ 42 h 70"/>
                    <a:gd name="T6" fmla="*/ 68 w 70"/>
                    <a:gd name="T7" fmla="*/ 48 h 70"/>
                    <a:gd name="T8" fmla="*/ 64 w 70"/>
                    <a:gd name="T9" fmla="*/ 54 h 70"/>
                    <a:gd name="T10" fmla="*/ 60 w 70"/>
                    <a:gd name="T11" fmla="*/ 60 h 70"/>
                    <a:gd name="T12" fmla="*/ 54 w 70"/>
                    <a:gd name="T13" fmla="*/ 64 h 70"/>
                    <a:gd name="T14" fmla="*/ 48 w 70"/>
                    <a:gd name="T15" fmla="*/ 66 h 70"/>
                    <a:gd name="T16" fmla="*/ 42 w 70"/>
                    <a:gd name="T17" fmla="*/ 68 h 70"/>
                    <a:gd name="T18" fmla="*/ 36 w 70"/>
                    <a:gd name="T19" fmla="*/ 70 h 70"/>
                    <a:gd name="T20" fmla="*/ 36 w 70"/>
                    <a:gd name="T21" fmla="*/ 70 h 70"/>
                    <a:gd name="T22" fmla="*/ 28 w 70"/>
                    <a:gd name="T23" fmla="*/ 68 h 70"/>
                    <a:gd name="T24" fmla="*/ 22 w 70"/>
                    <a:gd name="T25" fmla="*/ 66 h 70"/>
                    <a:gd name="T26" fmla="*/ 16 w 70"/>
                    <a:gd name="T27" fmla="*/ 64 h 70"/>
                    <a:gd name="T28" fmla="*/ 10 w 70"/>
                    <a:gd name="T29" fmla="*/ 60 h 70"/>
                    <a:gd name="T30" fmla="*/ 6 w 70"/>
                    <a:gd name="T31" fmla="*/ 54 h 70"/>
                    <a:gd name="T32" fmla="*/ 4 w 70"/>
                    <a:gd name="T33" fmla="*/ 48 h 70"/>
                    <a:gd name="T34" fmla="*/ 2 w 70"/>
                    <a:gd name="T35" fmla="*/ 42 h 70"/>
                    <a:gd name="T36" fmla="*/ 0 w 70"/>
                    <a:gd name="T37" fmla="*/ 34 h 70"/>
                    <a:gd name="T38" fmla="*/ 0 w 70"/>
                    <a:gd name="T39" fmla="*/ 34 h 70"/>
                    <a:gd name="T40" fmla="*/ 2 w 70"/>
                    <a:gd name="T41" fmla="*/ 28 h 70"/>
                    <a:gd name="T42" fmla="*/ 4 w 70"/>
                    <a:gd name="T43" fmla="*/ 22 h 70"/>
                    <a:gd name="T44" fmla="*/ 6 w 70"/>
                    <a:gd name="T45" fmla="*/ 16 h 70"/>
                    <a:gd name="T46" fmla="*/ 10 w 70"/>
                    <a:gd name="T47" fmla="*/ 10 h 70"/>
                    <a:gd name="T48" fmla="*/ 16 w 70"/>
                    <a:gd name="T49" fmla="*/ 6 h 70"/>
                    <a:gd name="T50" fmla="*/ 22 w 70"/>
                    <a:gd name="T51" fmla="*/ 2 h 70"/>
                    <a:gd name="T52" fmla="*/ 28 w 70"/>
                    <a:gd name="T53" fmla="*/ 0 h 70"/>
                    <a:gd name="T54" fmla="*/ 36 w 70"/>
                    <a:gd name="T55" fmla="*/ 0 h 70"/>
                    <a:gd name="T56" fmla="*/ 36 w 70"/>
                    <a:gd name="T57" fmla="*/ 0 h 70"/>
                    <a:gd name="T58" fmla="*/ 42 w 70"/>
                    <a:gd name="T59" fmla="*/ 0 h 70"/>
                    <a:gd name="T60" fmla="*/ 48 w 70"/>
                    <a:gd name="T61" fmla="*/ 2 h 70"/>
                    <a:gd name="T62" fmla="*/ 54 w 70"/>
                    <a:gd name="T63" fmla="*/ 6 h 70"/>
                    <a:gd name="T64" fmla="*/ 60 w 70"/>
                    <a:gd name="T65" fmla="*/ 10 h 70"/>
                    <a:gd name="T66" fmla="*/ 64 w 70"/>
                    <a:gd name="T67" fmla="*/ 16 h 70"/>
                    <a:gd name="T68" fmla="*/ 68 w 70"/>
                    <a:gd name="T69" fmla="*/ 22 h 70"/>
                    <a:gd name="T70" fmla="*/ 70 w 70"/>
                    <a:gd name="T71" fmla="*/ 28 h 70"/>
                    <a:gd name="T72" fmla="*/ 70 w 70"/>
                    <a:gd name="T73" fmla="*/ 34 h 70"/>
                    <a:gd name="T74" fmla="*/ 70 w 70"/>
                    <a:gd name="T75" fmla="*/ 3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70">
                      <a:moveTo>
                        <a:pt x="70" y="34"/>
                      </a:moveTo>
                      <a:lnTo>
                        <a:pt x="70" y="34"/>
                      </a:lnTo>
                      <a:lnTo>
                        <a:pt x="70" y="42"/>
                      </a:lnTo>
                      <a:lnTo>
                        <a:pt x="68" y="48"/>
                      </a:lnTo>
                      <a:lnTo>
                        <a:pt x="64" y="54"/>
                      </a:lnTo>
                      <a:lnTo>
                        <a:pt x="60" y="60"/>
                      </a:lnTo>
                      <a:lnTo>
                        <a:pt x="54" y="64"/>
                      </a:lnTo>
                      <a:lnTo>
                        <a:pt x="48" y="66"/>
                      </a:lnTo>
                      <a:lnTo>
                        <a:pt x="42" y="68"/>
                      </a:lnTo>
                      <a:lnTo>
                        <a:pt x="36" y="70"/>
                      </a:lnTo>
                      <a:lnTo>
                        <a:pt x="36" y="70"/>
                      </a:lnTo>
                      <a:lnTo>
                        <a:pt x="28" y="68"/>
                      </a:lnTo>
                      <a:lnTo>
                        <a:pt x="22" y="66"/>
                      </a:lnTo>
                      <a:lnTo>
                        <a:pt x="16" y="64"/>
                      </a:lnTo>
                      <a:lnTo>
                        <a:pt x="10" y="60"/>
                      </a:lnTo>
                      <a:lnTo>
                        <a:pt x="6" y="54"/>
                      </a:lnTo>
                      <a:lnTo>
                        <a:pt x="4" y="48"/>
                      </a:lnTo>
                      <a:lnTo>
                        <a:pt x="2" y="4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2" y="28"/>
                      </a:lnTo>
                      <a:lnTo>
                        <a:pt x="4" y="22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8" y="2"/>
                      </a:lnTo>
                      <a:lnTo>
                        <a:pt x="54" y="6"/>
                      </a:lnTo>
                      <a:lnTo>
                        <a:pt x="60" y="10"/>
                      </a:lnTo>
                      <a:lnTo>
                        <a:pt x="64" y="16"/>
                      </a:lnTo>
                      <a:lnTo>
                        <a:pt x="68" y="22"/>
                      </a:lnTo>
                      <a:lnTo>
                        <a:pt x="70" y="28"/>
                      </a:lnTo>
                      <a:lnTo>
                        <a:pt x="70" y="34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80" name="Freeform 200"/>
                <p:cNvSpPr>
                  <a:spLocks/>
                </p:cNvSpPr>
                <p:nvPr/>
              </p:nvSpPr>
              <p:spPr bwMode="auto">
                <a:xfrm>
                  <a:off x="2204" y="999"/>
                  <a:ext cx="70" cy="70"/>
                </a:xfrm>
                <a:custGeom>
                  <a:avLst/>
                  <a:gdLst>
                    <a:gd name="T0" fmla="*/ 70 w 70"/>
                    <a:gd name="T1" fmla="*/ 34 h 70"/>
                    <a:gd name="T2" fmla="*/ 70 w 70"/>
                    <a:gd name="T3" fmla="*/ 34 h 70"/>
                    <a:gd name="T4" fmla="*/ 70 w 70"/>
                    <a:gd name="T5" fmla="*/ 42 h 70"/>
                    <a:gd name="T6" fmla="*/ 68 w 70"/>
                    <a:gd name="T7" fmla="*/ 48 h 70"/>
                    <a:gd name="T8" fmla="*/ 64 w 70"/>
                    <a:gd name="T9" fmla="*/ 54 h 70"/>
                    <a:gd name="T10" fmla="*/ 60 w 70"/>
                    <a:gd name="T11" fmla="*/ 58 h 70"/>
                    <a:gd name="T12" fmla="*/ 54 w 70"/>
                    <a:gd name="T13" fmla="*/ 64 h 70"/>
                    <a:gd name="T14" fmla="*/ 48 w 70"/>
                    <a:gd name="T15" fmla="*/ 66 h 70"/>
                    <a:gd name="T16" fmla="*/ 42 w 70"/>
                    <a:gd name="T17" fmla="*/ 68 h 70"/>
                    <a:gd name="T18" fmla="*/ 36 w 70"/>
                    <a:gd name="T19" fmla="*/ 70 h 70"/>
                    <a:gd name="T20" fmla="*/ 36 w 70"/>
                    <a:gd name="T21" fmla="*/ 70 h 70"/>
                    <a:gd name="T22" fmla="*/ 28 w 70"/>
                    <a:gd name="T23" fmla="*/ 68 h 70"/>
                    <a:gd name="T24" fmla="*/ 22 w 70"/>
                    <a:gd name="T25" fmla="*/ 66 h 70"/>
                    <a:gd name="T26" fmla="*/ 16 w 70"/>
                    <a:gd name="T27" fmla="*/ 64 h 70"/>
                    <a:gd name="T28" fmla="*/ 10 w 70"/>
                    <a:gd name="T29" fmla="*/ 58 h 70"/>
                    <a:gd name="T30" fmla="*/ 6 w 70"/>
                    <a:gd name="T31" fmla="*/ 54 h 70"/>
                    <a:gd name="T32" fmla="*/ 4 w 70"/>
                    <a:gd name="T33" fmla="*/ 48 h 70"/>
                    <a:gd name="T34" fmla="*/ 2 w 70"/>
                    <a:gd name="T35" fmla="*/ 42 h 70"/>
                    <a:gd name="T36" fmla="*/ 0 w 70"/>
                    <a:gd name="T37" fmla="*/ 34 h 70"/>
                    <a:gd name="T38" fmla="*/ 0 w 70"/>
                    <a:gd name="T39" fmla="*/ 34 h 70"/>
                    <a:gd name="T40" fmla="*/ 2 w 70"/>
                    <a:gd name="T41" fmla="*/ 28 h 70"/>
                    <a:gd name="T42" fmla="*/ 4 w 70"/>
                    <a:gd name="T43" fmla="*/ 20 h 70"/>
                    <a:gd name="T44" fmla="*/ 6 w 70"/>
                    <a:gd name="T45" fmla="*/ 16 h 70"/>
                    <a:gd name="T46" fmla="*/ 10 w 70"/>
                    <a:gd name="T47" fmla="*/ 10 h 70"/>
                    <a:gd name="T48" fmla="*/ 16 w 70"/>
                    <a:gd name="T49" fmla="*/ 6 h 70"/>
                    <a:gd name="T50" fmla="*/ 22 w 70"/>
                    <a:gd name="T51" fmla="*/ 2 h 70"/>
                    <a:gd name="T52" fmla="*/ 28 w 70"/>
                    <a:gd name="T53" fmla="*/ 0 h 70"/>
                    <a:gd name="T54" fmla="*/ 36 w 70"/>
                    <a:gd name="T55" fmla="*/ 0 h 70"/>
                    <a:gd name="T56" fmla="*/ 36 w 70"/>
                    <a:gd name="T57" fmla="*/ 0 h 70"/>
                    <a:gd name="T58" fmla="*/ 42 w 70"/>
                    <a:gd name="T59" fmla="*/ 0 h 70"/>
                    <a:gd name="T60" fmla="*/ 48 w 70"/>
                    <a:gd name="T61" fmla="*/ 2 h 70"/>
                    <a:gd name="T62" fmla="*/ 54 w 70"/>
                    <a:gd name="T63" fmla="*/ 6 h 70"/>
                    <a:gd name="T64" fmla="*/ 60 w 70"/>
                    <a:gd name="T65" fmla="*/ 10 h 70"/>
                    <a:gd name="T66" fmla="*/ 64 w 70"/>
                    <a:gd name="T67" fmla="*/ 16 h 70"/>
                    <a:gd name="T68" fmla="*/ 68 w 70"/>
                    <a:gd name="T69" fmla="*/ 20 h 70"/>
                    <a:gd name="T70" fmla="*/ 70 w 70"/>
                    <a:gd name="T71" fmla="*/ 28 h 70"/>
                    <a:gd name="T72" fmla="*/ 70 w 70"/>
                    <a:gd name="T73" fmla="*/ 34 h 70"/>
                    <a:gd name="T74" fmla="*/ 70 w 70"/>
                    <a:gd name="T75" fmla="*/ 3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70">
                      <a:moveTo>
                        <a:pt x="70" y="34"/>
                      </a:moveTo>
                      <a:lnTo>
                        <a:pt x="70" y="34"/>
                      </a:lnTo>
                      <a:lnTo>
                        <a:pt x="70" y="42"/>
                      </a:lnTo>
                      <a:lnTo>
                        <a:pt x="68" y="48"/>
                      </a:lnTo>
                      <a:lnTo>
                        <a:pt x="64" y="54"/>
                      </a:lnTo>
                      <a:lnTo>
                        <a:pt x="60" y="58"/>
                      </a:lnTo>
                      <a:lnTo>
                        <a:pt x="54" y="64"/>
                      </a:lnTo>
                      <a:lnTo>
                        <a:pt x="48" y="66"/>
                      </a:lnTo>
                      <a:lnTo>
                        <a:pt x="42" y="68"/>
                      </a:lnTo>
                      <a:lnTo>
                        <a:pt x="36" y="70"/>
                      </a:lnTo>
                      <a:lnTo>
                        <a:pt x="36" y="70"/>
                      </a:lnTo>
                      <a:lnTo>
                        <a:pt x="28" y="68"/>
                      </a:lnTo>
                      <a:lnTo>
                        <a:pt x="22" y="66"/>
                      </a:lnTo>
                      <a:lnTo>
                        <a:pt x="16" y="64"/>
                      </a:lnTo>
                      <a:lnTo>
                        <a:pt x="10" y="58"/>
                      </a:lnTo>
                      <a:lnTo>
                        <a:pt x="6" y="54"/>
                      </a:lnTo>
                      <a:lnTo>
                        <a:pt x="4" y="48"/>
                      </a:lnTo>
                      <a:lnTo>
                        <a:pt x="2" y="4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2" y="28"/>
                      </a:lnTo>
                      <a:lnTo>
                        <a:pt x="4" y="20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8" y="2"/>
                      </a:lnTo>
                      <a:lnTo>
                        <a:pt x="54" y="6"/>
                      </a:lnTo>
                      <a:lnTo>
                        <a:pt x="60" y="10"/>
                      </a:lnTo>
                      <a:lnTo>
                        <a:pt x="64" y="16"/>
                      </a:lnTo>
                      <a:lnTo>
                        <a:pt x="68" y="20"/>
                      </a:lnTo>
                      <a:lnTo>
                        <a:pt x="70" y="28"/>
                      </a:lnTo>
                      <a:lnTo>
                        <a:pt x="70" y="34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81" name="Freeform 201"/>
                <p:cNvSpPr>
                  <a:spLocks/>
                </p:cNvSpPr>
                <p:nvPr/>
              </p:nvSpPr>
              <p:spPr bwMode="auto">
                <a:xfrm>
                  <a:off x="1654" y="2007"/>
                  <a:ext cx="68" cy="68"/>
                </a:xfrm>
                <a:custGeom>
                  <a:avLst/>
                  <a:gdLst>
                    <a:gd name="T0" fmla="*/ 68 w 68"/>
                    <a:gd name="T1" fmla="*/ 34 h 68"/>
                    <a:gd name="T2" fmla="*/ 68 w 68"/>
                    <a:gd name="T3" fmla="*/ 34 h 68"/>
                    <a:gd name="T4" fmla="*/ 68 w 68"/>
                    <a:gd name="T5" fmla="*/ 40 h 68"/>
                    <a:gd name="T6" fmla="*/ 66 w 68"/>
                    <a:gd name="T7" fmla="*/ 48 h 68"/>
                    <a:gd name="T8" fmla="*/ 62 w 68"/>
                    <a:gd name="T9" fmla="*/ 54 h 68"/>
                    <a:gd name="T10" fmla="*/ 58 w 68"/>
                    <a:gd name="T11" fmla="*/ 58 h 68"/>
                    <a:gd name="T12" fmla="*/ 54 w 68"/>
                    <a:gd name="T13" fmla="*/ 62 h 68"/>
                    <a:gd name="T14" fmla="*/ 48 w 68"/>
                    <a:gd name="T15" fmla="*/ 66 h 68"/>
                    <a:gd name="T16" fmla="*/ 40 w 68"/>
                    <a:gd name="T17" fmla="*/ 68 h 68"/>
                    <a:gd name="T18" fmla="*/ 34 w 68"/>
                    <a:gd name="T19" fmla="*/ 68 h 68"/>
                    <a:gd name="T20" fmla="*/ 34 w 68"/>
                    <a:gd name="T21" fmla="*/ 68 h 68"/>
                    <a:gd name="T22" fmla="*/ 26 w 68"/>
                    <a:gd name="T23" fmla="*/ 68 h 68"/>
                    <a:gd name="T24" fmla="*/ 20 w 68"/>
                    <a:gd name="T25" fmla="*/ 66 h 68"/>
                    <a:gd name="T26" fmla="*/ 14 w 68"/>
                    <a:gd name="T27" fmla="*/ 62 h 68"/>
                    <a:gd name="T28" fmla="*/ 10 w 68"/>
                    <a:gd name="T29" fmla="*/ 58 h 68"/>
                    <a:gd name="T30" fmla="*/ 6 w 68"/>
                    <a:gd name="T31" fmla="*/ 54 h 68"/>
                    <a:gd name="T32" fmla="*/ 2 w 68"/>
                    <a:gd name="T33" fmla="*/ 48 h 68"/>
                    <a:gd name="T34" fmla="*/ 0 w 68"/>
                    <a:gd name="T35" fmla="*/ 40 h 68"/>
                    <a:gd name="T36" fmla="*/ 0 w 68"/>
                    <a:gd name="T37" fmla="*/ 34 h 68"/>
                    <a:gd name="T38" fmla="*/ 0 w 68"/>
                    <a:gd name="T39" fmla="*/ 34 h 68"/>
                    <a:gd name="T40" fmla="*/ 0 w 68"/>
                    <a:gd name="T41" fmla="*/ 26 h 68"/>
                    <a:gd name="T42" fmla="*/ 2 w 68"/>
                    <a:gd name="T43" fmla="*/ 20 h 68"/>
                    <a:gd name="T44" fmla="*/ 6 w 68"/>
                    <a:gd name="T45" fmla="*/ 14 h 68"/>
                    <a:gd name="T46" fmla="*/ 10 w 68"/>
                    <a:gd name="T47" fmla="*/ 10 h 68"/>
                    <a:gd name="T48" fmla="*/ 14 w 68"/>
                    <a:gd name="T49" fmla="*/ 6 h 68"/>
                    <a:gd name="T50" fmla="*/ 20 w 68"/>
                    <a:gd name="T51" fmla="*/ 2 h 68"/>
                    <a:gd name="T52" fmla="*/ 26 w 68"/>
                    <a:gd name="T53" fmla="*/ 0 h 68"/>
                    <a:gd name="T54" fmla="*/ 34 w 68"/>
                    <a:gd name="T55" fmla="*/ 0 h 68"/>
                    <a:gd name="T56" fmla="*/ 34 w 68"/>
                    <a:gd name="T57" fmla="*/ 0 h 68"/>
                    <a:gd name="T58" fmla="*/ 40 w 68"/>
                    <a:gd name="T59" fmla="*/ 0 h 68"/>
                    <a:gd name="T60" fmla="*/ 48 w 68"/>
                    <a:gd name="T61" fmla="*/ 2 h 68"/>
                    <a:gd name="T62" fmla="*/ 54 w 68"/>
                    <a:gd name="T63" fmla="*/ 6 h 68"/>
                    <a:gd name="T64" fmla="*/ 58 w 68"/>
                    <a:gd name="T65" fmla="*/ 10 h 68"/>
                    <a:gd name="T66" fmla="*/ 62 w 68"/>
                    <a:gd name="T67" fmla="*/ 14 h 68"/>
                    <a:gd name="T68" fmla="*/ 66 w 68"/>
                    <a:gd name="T69" fmla="*/ 20 h 68"/>
                    <a:gd name="T70" fmla="*/ 68 w 68"/>
                    <a:gd name="T71" fmla="*/ 26 h 68"/>
                    <a:gd name="T72" fmla="*/ 68 w 68"/>
                    <a:gd name="T73" fmla="*/ 34 h 68"/>
                    <a:gd name="T74" fmla="*/ 68 w 68"/>
                    <a:gd name="T75" fmla="*/ 3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8" h="68">
                      <a:moveTo>
                        <a:pt x="68" y="34"/>
                      </a:moveTo>
                      <a:lnTo>
                        <a:pt x="68" y="34"/>
                      </a:lnTo>
                      <a:lnTo>
                        <a:pt x="68" y="40"/>
                      </a:lnTo>
                      <a:lnTo>
                        <a:pt x="66" y="48"/>
                      </a:lnTo>
                      <a:lnTo>
                        <a:pt x="62" y="54"/>
                      </a:lnTo>
                      <a:lnTo>
                        <a:pt x="58" y="58"/>
                      </a:lnTo>
                      <a:lnTo>
                        <a:pt x="54" y="62"/>
                      </a:lnTo>
                      <a:lnTo>
                        <a:pt x="48" y="66"/>
                      </a:lnTo>
                      <a:lnTo>
                        <a:pt x="40" y="68"/>
                      </a:lnTo>
                      <a:lnTo>
                        <a:pt x="34" y="68"/>
                      </a:lnTo>
                      <a:lnTo>
                        <a:pt x="34" y="68"/>
                      </a:lnTo>
                      <a:lnTo>
                        <a:pt x="26" y="68"/>
                      </a:lnTo>
                      <a:lnTo>
                        <a:pt x="20" y="66"/>
                      </a:lnTo>
                      <a:lnTo>
                        <a:pt x="14" y="62"/>
                      </a:lnTo>
                      <a:lnTo>
                        <a:pt x="10" y="58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6" y="14"/>
                      </a:lnTo>
                      <a:lnTo>
                        <a:pt x="10" y="10"/>
                      </a:lnTo>
                      <a:lnTo>
                        <a:pt x="14" y="6"/>
                      </a:lnTo>
                      <a:lnTo>
                        <a:pt x="20" y="2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54" y="6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6" y="20"/>
                      </a:lnTo>
                      <a:lnTo>
                        <a:pt x="68" y="26"/>
                      </a:lnTo>
                      <a:lnTo>
                        <a:pt x="68" y="34"/>
                      </a:lnTo>
                      <a:lnTo>
                        <a:pt x="68" y="34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82" name="Freeform 202"/>
                <p:cNvSpPr>
                  <a:spLocks/>
                </p:cNvSpPr>
                <p:nvPr/>
              </p:nvSpPr>
              <p:spPr bwMode="auto">
                <a:xfrm>
                  <a:off x="1330" y="2699"/>
                  <a:ext cx="70" cy="70"/>
                </a:xfrm>
                <a:custGeom>
                  <a:avLst/>
                  <a:gdLst>
                    <a:gd name="T0" fmla="*/ 70 w 70"/>
                    <a:gd name="T1" fmla="*/ 36 h 70"/>
                    <a:gd name="T2" fmla="*/ 70 w 70"/>
                    <a:gd name="T3" fmla="*/ 36 h 70"/>
                    <a:gd name="T4" fmla="*/ 70 w 70"/>
                    <a:gd name="T5" fmla="*/ 42 h 70"/>
                    <a:gd name="T6" fmla="*/ 68 w 70"/>
                    <a:gd name="T7" fmla="*/ 48 h 70"/>
                    <a:gd name="T8" fmla="*/ 64 w 70"/>
                    <a:gd name="T9" fmla="*/ 54 h 70"/>
                    <a:gd name="T10" fmla="*/ 60 w 70"/>
                    <a:gd name="T11" fmla="*/ 60 h 70"/>
                    <a:gd name="T12" fmla="*/ 54 w 70"/>
                    <a:gd name="T13" fmla="*/ 64 h 70"/>
                    <a:gd name="T14" fmla="*/ 50 w 70"/>
                    <a:gd name="T15" fmla="*/ 68 h 70"/>
                    <a:gd name="T16" fmla="*/ 42 w 70"/>
                    <a:gd name="T17" fmla="*/ 70 h 70"/>
                    <a:gd name="T18" fmla="*/ 36 w 70"/>
                    <a:gd name="T19" fmla="*/ 70 h 70"/>
                    <a:gd name="T20" fmla="*/ 36 w 70"/>
                    <a:gd name="T21" fmla="*/ 70 h 70"/>
                    <a:gd name="T22" fmla="*/ 28 w 70"/>
                    <a:gd name="T23" fmla="*/ 70 h 70"/>
                    <a:gd name="T24" fmla="*/ 22 w 70"/>
                    <a:gd name="T25" fmla="*/ 68 h 70"/>
                    <a:gd name="T26" fmla="*/ 16 w 70"/>
                    <a:gd name="T27" fmla="*/ 64 h 70"/>
                    <a:gd name="T28" fmla="*/ 12 w 70"/>
                    <a:gd name="T29" fmla="*/ 60 h 70"/>
                    <a:gd name="T30" fmla="*/ 6 w 70"/>
                    <a:gd name="T31" fmla="*/ 54 h 70"/>
                    <a:gd name="T32" fmla="*/ 4 w 70"/>
                    <a:gd name="T33" fmla="*/ 48 h 70"/>
                    <a:gd name="T34" fmla="*/ 2 w 70"/>
                    <a:gd name="T35" fmla="*/ 42 h 70"/>
                    <a:gd name="T36" fmla="*/ 0 w 70"/>
                    <a:gd name="T37" fmla="*/ 36 h 70"/>
                    <a:gd name="T38" fmla="*/ 0 w 70"/>
                    <a:gd name="T39" fmla="*/ 36 h 70"/>
                    <a:gd name="T40" fmla="*/ 2 w 70"/>
                    <a:gd name="T41" fmla="*/ 28 h 70"/>
                    <a:gd name="T42" fmla="*/ 4 w 70"/>
                    <a:gd name="T43" fmla="*/ 22 h 70"/>
                    <a:gd name="T44" fmla="*/ 6 w 70"/>
                    <a:gd name="T45" fmla="*/ 16 h 70"/>
                    <a:gd name="T46" fmla="*/ 12 w 70"/>
                    <a:gd name="T47" fmla="*/ 10 h 70"/>
                    <a:gd name="T48" fmla="*/ 16 w 70"/>
                    <a:gd name="T49" fmla="*/ 6 h 70"/>
                    <a:gd name="T50" fmla="*/ 22 w 70"/>
                    <a:gd name="T51" fmla="*/ 4 h 70"/>
                    <a:gd name="T52" fmla="*/ 28 w 70"/>
                    <a:gd name="T53" fmla="*/ 2 h 70"/>
                    <a:gd name="T54" fmla="*/ 36 w 70"/>
                    <a:gd name="T55" fmla="*/ 0 h 70"/>
                    <a:gd name="T56" fmla="*/ 36 w 70"/>
                    <a:gd name="T57" fmla="*/ 0 h 70"/>
                    <a:gd name="T58" fmla="*/ 42 w 70"/>
                    <a:gd name="T59" fmla="*/ 2 h 70"/>
                    <a:gd name="T60" fmla="*/ 50 w 70"/>
                    <a:gd name="T61" fmla="*/ 4 h 70"/>
                    <a:gd name="T62" fmla="*/ 54 w 70"/>
                    <a:gd name="T63" fmla="*/ 6 h 70"/>
                    <a:gd name="T64" fmla="*/ 60 w 70"/>
                    <a:gd name="T65" fmla="*/ 10 h 70"/>
                    <a:gd name="T66" fmla="*/ 64 w 70"/>
                    <a:gd name="T67" fmla="*/ 16 h 70"/>
                    <a:gd name="T68" fmla="*/ 68 w 70"/>
                    <a:gd name="T69" fmla="*/ 22 h 70"/>
                    <a:gd name="T70" fmla="*/ 70 w 70"/>
                    <a:gd name="T71" fmla="*/ 28 h 70"/>
                    <a:gd name="T72" fmla="*/ 70 w 70"/>
                    <a:gd name="T73" fmla="*/ 36 h 70"/>
                    <a:gd name="T74" fmla="*/ 70 w 70"/>
                    <a:gd name="T75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70">
                      <a:moveTo>
                        <a:pt x="70" y="36"/>
                      </a:moveTo>
                      <a:lnTo>
                        <a:pt x="70" y="36"/>
                      </a:lnTo>
                      <a:lnTo>
                        <a:pt x="70" y="42"/>
                      </a:lnTo>
                      <a:lnTo>
                        <a:pt x="68" y="48"/>
                      </a:lnTo>
                      <a:lnTo>
                        <a:pt x="64" y="54"/>
                      </a:lnTo>
                      <a:lnTo>
                        <a:pt x="60" y="60"/>
                      </a:lnTo>
                      <a:lnTo>
                        <a:pt x="54" y="64"/>
                      </a:lnTo>
                      <a:lnTo>
                        <a:pt x="50" y="68"/>
                      </a:lnTo>
                      <a:lnTo>
                        <a:pt x="42" y="70"/>
                      </a:lnTo>
                      <a:lnTo>
                        <a:pt x="36" y="70"/>
                      </a:lnTo>
                      <a:lnTo>
                        <a:pt x="36" y="70"/>
                      </a:lnTo>
                      <a:lnTo>
                        <a:pt x="28" y="70"/>
                      </a:lnTo>
                      <a:lnTo>
                        <a:pt x="22" y="68"/>
                      </a:lnTo>
                      <a:lnTo>
                        <a:pt x="16" y="64"/>
                      </a:lnTo>
                      <a:lnTo>
                        <a:pt x="12" y="60"/>
                      </a:lnTo>
                      <a:lnTo>
                        <a:pt x="6" y="54"/>
                      </a:lnTo>
                      <a:lnTo>
                        <a:pt x="4" y="48"/>
                      </a:lnTo>
                      <a:lnTo>
                        <a:pt x="2" y="42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2" y="28"/>
                      </a:lnTo>
                      <a:lnTo>
                        <a:pt x="4" y="22"/>
                      </a:lnTo>
                      <a:lnTo>
                        <a:pt x="6" y="16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22" y="4"/>
                      </a:lnTo>
                      <a:lnTo>
                        <a:pt x="2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2"/>
                      </a:lnTo>
                      <a:lnTo>
                        <a:pt x="50" y="4"/>
                      </a:lnTo>
                      <a:lnTo>
                        <a:pt x="54" y="6"/>
                      </a:lnTo>
                      <a:lnTo>
                        <a:pt x="60" y="10"/>
                      </a:lnTo>
                      <a:lnTo>
                        <a:pt x="64" y="16"/>
                      </a:lnTo>
                      <a:lnTo>
                        <a:pt x="68" y="22"/>
                      </a:lnTo>
                      <a:lnTo>
                        <a:pt x="70" y="28"/>
                      </a:lnTo>
                      <a:lnTo>
                        <a:pt x="70" y="36"/>
                      </a:lnTo>
                      <a:lnTo>
                        <a:pt x="70" y="36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83" name="Freeform 203"/>
                <p:cNvSpPr>
                  <a:spLocks/>
                </p:cNvSpPr>
                <p:nvPr/>
              </p:nvSpPr>
              <p:spPr bwMode="auto">
                <a:xfrm>
                  <a:off x="1980" y="2711"/>
                  <a:ext cx="70" cy="70"/>
                </a:xfrm>
                <a:custGeom>
                  <a:avLst/>
                  <a:gdLst>
                    <a:gd name="T0" fmla="*/ 70 w 70"/>
                    <a:gd name="T1" fmla="*/ 36 h 70"/>
                    <a:gd name="T2" fmla="*/ 70 w 70"/>
                    <a:gd name="T3" fmla="*/ 36 h 70"/>
                    <a:gd name="T4" fmla="*/ 68 w 70"/>
                    <a:gd name="T5" fmla="*/ 42 h 70"/>
                    <a:gd name="T6" fmla="*/ 66 w 70"/>
                    <a:gd name="T7" fmla="*/ 48 h 70"/>
                    <a:gd name="T8" fmla="*/ 64 w 70"/>
                    <a:gd name="T9" fmla="*/ 54 h 70"/>
                    <a:gd name="T10" fmla="*/ 60 w 70"/>
                    <a:gd name="T11" fmla="*/ 60 h 70"/>
                    <a:gd name="T12" fmla="*/ 54 w 70"/>
                    <a:gd name="T13" fmla="*/ 64 h 70"/>
                    <a:gd name="T14" fmla="*/ 48 w 70"/>
                    <a:gd name="T15" fmla="*/ 68 h 70"/>
                    <a:gd name="T16" fmla="*/ 42 w 70"/>
                    <a:gd name="T17" fmla="*/ 70 h 70"/>
                    <a:gd name="T18" fmla="*/ 34 w 70"/>
                    <a:gd name="T19" fmla="*/ 70 h 70"/>
                    <a:gd name="T20" fmla="*/ 34 w 70"/>
                    <a:gd name="T21" fmla="*/ 70 h 70"/>
                    <a:gd name="T22" fmla="*/ 28 w 70"/>
                    <a:gd name="T23" fmla="*/ 70 h 70"/>
                    <a:gd name="T24" fmla="*/ 22 w 70"/>
                    <a:gd name="T25" fmla="*/ 68 h 70"/>
                    <a:gd name="T26" fmla="*/ 16 w 70"/>
                    <a:gd name="T27" fmla="*/ 64 h 70"/>
                    <a:gd name="T28" fmla="*/ 10 w 70"/>
                    <a:gd name="T29" fmla="*/ 60 h 70"/>
                    <a:gd name="T30" fmla="*/ 6 w 70"/>
                    <a:gd name="T31" fmla="*/ 54 h 70"/>
                    <a:gd name="T32" fmla="*/ 2 w 70"/>
                    <a:gd name="T33" fmla="*/ 48 h 70"/>
                    <a:gd name="T34" fmla="*/ 0 w 70"/>
                    <a:gd name="T35" fmla="*/ 42 h 70"/>
                    <a:gd name="T36" fmla="*/ 0 w 70"/>
                    <a:gd name="T37" fmla="*/ 36 h 70"/>
                    <a:gd name="T38" fmla="*/ 0 w 70"/>
                    <a:gd name="T39" fmla="*/ 36 h 70"/>
                    <a:gd name="T40" fmla="*/ 0 w 70"/>
                    <a:gd name="T41" fmla="*/ 28 h 70"/>
                    <a:gd name="T42" fmla="*/ 2 w 70"/>
                    <a:gd name="T43" fmla="*/ 22 h 70"/>
                    <a:gd name="T44" fmla="*/ 6 w 70"/>
                    <a:gd name="T45" fmla="*/ 16 h 70"/>
                    <a:gd name="T46" fmla="*/ 10 w 70"/>
                    <a:gd name="T47" fmla="*/ 10 h 70"/>
                    <a:gd name="T48" fmla="*/ 16 w 70"/>
                    <a:gd name="T49" fmla="*/ 6 h 70"/>
                    <a:gd name="T50" fmla="*/ 22 w 70"/>
                    <a:gd name="T51" fmla="*/ 4 h 70"/>
                    <a:gd name="T52" fmla="*/ 28 w 70"/>
                    <a:gd name="T53" fmla="*/ 2 h 70"/>
                    <a:gd name="T54" fmla="*/ 34 w 70"/>
                    <a:gd name="T55" fmla="*/ 0 h 70"/>
                    <a:gd name="T56" fmla="*/ 34 w 70"/>
                    <a:gd name="T57" fmla="*/ 0 h 70"/>
                    <a:gd name="T58" fmla="*/ 42 w 70"/>
                    <a:gd name="T59" fmla="*/ 2 h 70"/>
                    <a:gd name="T60" fmla="*/ 48 w 70"/>
                    <a:gd name="T61" fmla="*/ 4 h 70"/>
                    <a:gd name="T62" fmla="*/ 54 w 70"/>
                    <a:gd name="T63" fmla="*/ 6 h 70"/>
                    <a:gd name="T64" fmla="*/ 60 w 70"/>
                    <a:gd name="T65" fmla="*/ 10 h 70"/>
                    <a:gd name="T66" fmla="*/ 64 w 70"/>
                    <a:gd name="T67" fmla="*/ 16 h 70"/>
                    <a:gd name="T68" fmla="*/ 66 w 70"/>
                    <a:gd name="T69" fmla="*/ 22 h 70"/>
                    <a:gd name="T70" fmla="*/ 68 w 70"/>
                    <a:gd name="T71" fmla="*/ 28 h 70"/>
                    <a:gd name="T72" fmla="*/ 70 w 70"/>
                    <a:gd name="T73" fmla="*/ 36 h 70"/>
                    <a:gd name="T74" fmla="*/ 70 w 70"/>
                    <a:gd name="T75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70">
                      <a:moveTo>
                        <a:pt x="70" y="36"/>
                      </a:moveTo>
                      <a:lnTo>
                        <a:pt x="70" y="36"/>
                      </a:lnTo>
                      <a:lnTo>
                        <a:pt x="68" y="42"/>
                      </a:lnTo>
                      <a:lnTo>
                        <a:pt x="66" y="48"/>
                      </a:lnTo>
                      <a:lnTo>
                        <a:pt x="64" y="54"/>
                      </a:lnTo>
                      <a:lnTo>
                        <a:pt x="60" y="60"/>
                      </a:lnTo>
                      <a:lnTo>
                        <a:pt x="54" y="64"/>
                      </a:lnTo>
                      <a:lnTo>
                        <a:pt x="48" y="68"/>
                      </a:lnTo>
                      <a:lnTo>
                        <a:pt x="42" y="70"/>
                      </a:lnTo>
                      <a:lnTo>
                        <a:pt x="34" y="70"/>
                      </a:lnTo>
                      <a:lnTo>
                        <a:pt x="34" y="70"/>
                      </a:lnTo>
                      <a:lnTo>
                        <a:pt x="28" y="70"/>
                      </a:lnTo>
                      <a:lnTo>
                        <a:pt x="22" y="68"/>
                      </a:lnTo>
                      <a:lnTo>
                        <a:pt x="16" y="64"/>
                      </a:lnTo>
                      <a:lnTo>
                        <a:pt x="10" y="60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2" y="4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42" y="2"/>
                      </a:lnTo>
                      <a:lnTo>
                        <a:pt x="48" y="4"/>
                      </a:lnTo>
                      <a:lnTo>
                        <a:pt x="54" y="6"/>
                      </a:lnTo>
                      <a:lnTo>
                        <a:pt x="60" y="10"/>
                      </a:lnTo>
                      <a:lnTo>
                        <a:pt x="64" y="16"/>
                      </a:lnTo>
                      <a:lnTo>
                        <a:pt x="66" y="22"/>
                      </a:lnTo>
                      <a:lnTo>
                        <a:pt x="68" y="28"/>
                      </a:lnTo>
                      <a:lnTo>
                        <a:pt x="70" y="36"/>
                      </a:lnTo>
                      <a:lnTo>
                        <a:pt x="70" y="36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84" name="Freeform 204"/>
                <p:cNvSpPr>
                  <a:spLocks/>
                </p:cNvSpPr>
                <p:nvPr/>
              </p:nvSpPr>
              <p:spPr bwMode="auto">
                <a:xfrm>
                  <a:off x="2300" y="2579"/>
                  <a:ext cx="70" cy="70"/>
                </a:xfrm>
                <a:custGeom>
                  <a:avLst/>
                  <a:gdLst>
                    <a:gd name="T0" fmla="*/ 70 w 70"/>
                    <a:gd name="T1" fmla="*/ 36 h 70"/>
                    <a:gd name="T2" fmla="*/ 70 w 70"/>
                    <a:gd name="T3" fmla="*/ 36 h 70"/>
                    <a:gd name="T4" fmla="*/ 68 w 70"/>
                    <a:gd name="T5" fmla="*/ 42 h 70"/>
                    <a:gd name="T6" fmla="*/ 66 w 70"/>
                    <a:gd name="T7" fmla="*/ 48 h 70"/>
                    <a:gd name="T8" fmla="*/ 64 w 70"/>
                    <a:gd name="T9" fmla="*/ 54 h 70"/>
                    <a:gd name="T10" fmla="*/ 58 w 70"/>
                    <a:gd name="T11" fmla="*/ 60 h 70"/>
                    <a:gd name="T12" fmla="*/ 54 w 70"/>
                    <a:gd name="T13" fmla="*/ 64 h 70"/>
                    <a:gd name="T14" fmla="*/ 48 w 70"/>
                    <a:gd name="T15" fmla="*/ 68 h 70"/>
                    <a:gd name="T16" fmla="*/ 42 w 70"/>
                    <a:gd name="T17" fmla="*/ 70 h 70"/>
                    <a:gd name="T18" fmla="*/ 34 w 70"/>
                    <a:gd name="T19" fmla="*/ 70 h 70"/>
                    <a:gd name="T20" fmla="*/ 34 w 70"/>
                    <a:gd name="T21" fmla="*/ 70 h 70"/>
                    <a:gd name="T22" fmla="*/ 28 w 70"/>
                    <a:gd name="T23" fmla="*/ 70 h 70"/>
                    <a:gd name="T24" fmla="*/ 20 w 70"/>
                    <a:gd name="T25" fmla="*/ 68 h 70"/>
                    <a:gd name="T26" fmla="*/ 16 w 70"/>
                    <a:gd name="T27" fmla="*/ 64 h 70"/>
                    <a:gd name="T28" fmla="*/ 10 w 70"/>
                    <a:gd name="T29" fmla="*/ 60 h 70"/>
                    <a:gd name="T30" fmla="*/ 6 w 70"/>
                    <a:gd name="T31" fmla="*/ 54 h 70"/>
                    <a:gd name="T32" fmla="*/ 2 w 70"/>
                    <a:gd name="T33" fmla="*/ 48 h 70"/>
                    <a:gd name="T34" fmla="*/ 0 w 70"/>
                    <a:gd name="T35" fmla="*/ 42 h 70"/>
                    <a:gd name="T36" fmla="*/ 0 w 70"/>
                    <a:gd name="T37" fmla="*/ 36 h 70"/>
                    <a:gd name="T38" fmla="*/ 0 w 70"/>
                    <a:gd name="T39" fmla="*/ 36 h 70"/>
                    <a:gd name="T40" fmla="*/ 0 w 70"/>
                    <a:gd name="T41" fmla="*/ 28 h 70"/>
                    <a:gd name="T42" fmla="*/ 2 w 70"/>
                    <a:gd name="T43" fmla="*/ 22 h 70"/>
                    <a:gd name="T44" fmla="*/ 6 w 70"/>
                    <a:gd name="T45" fmla="*/ 16 h 70"/>
                    <a:gd name="T46" fmla="*/ 10 w 70"/>
                    <a:gd name="T47" fmla="*/ 10 h 70"/>
                    <a:gd name="T48" fmla="*/ 16 w 70"/>
                    <a:gd name="T49" fmla="*/ 6 h 70"/>
                    <a:gd name="T50" fmla="*/ 20 w 70"/>
                    <a:gd name="T51" fmla="*/ 4 h 70"/>
                    <a:gd name="T52" fmla="*/ 28 w 70"/>
                    <a:gd name="T53" fmla="*/ 2 h 70"/>
                    <a:gd name="T54" fmla="*/ 34 w 70"/>
                    <a:gd name="T55" fmla="*/ 0 h 70"/>
                    <a:gd name="T56" fmla="*/ 34 w 70"/>
                    <a:gd name="T57" fmla="*/ 0 h 70"/>
                    <a:gd name="T58" fmla="*/ 42 w 70"/>
                    <a:gd name="T59" fmla="*/ 2 h 70"/>
                    <a:gd name="T60" fmla="*/ 48 w 70"/>
                    <a:gd name="T61" fmla="*/ 4 h 70"/>
                    <a:gd name="T62" fmla="*/ 54 w 70"/>
                    <a:gd name="T63" fmla="*/ 6 h 70"/>
                    <a:gd name="T64" fmla="*/ 58 w 70"/>
                    <a:gd name="T65" fmla="*/ 10 h 70"/>
                    <a:gd name="T66" fmla="*/ 64 w 70"/>
                    <a:gd name="T67" fmla="*/ 16 h 70"/>
                    <a:gd name="T68" fmla="*/ 66 w 70"/>
                    <a:gd name="T69" fmla="*/ 22 h 70"/>
                    <a:gd name="T70" fmla="*/ 68 w 70"/>
                    <a:gd name="T71" fmla="*/ 28 h 70"/>
                    <a:gd name="T72" fmla="*/ 70 w 70"/>
                    <a:gd name="T73" fmla="*/ 36 h 70"/>
                    <a:gd name="T74" fmla="*/ 70 w 70"/>
                    <a:gd name="T75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70">
                      <a:moveTo>
                        <a:pt x="70" y="36"/>
                      </a:moveTo>
                      <a:lnTo>
                        <a:pt x="70" y="36"/>
                      </a:lnTo>
                      <a:lnTo>
                        <a:pt x="68" y="42"/>
                      </a:lnTo>
                      <a:lnTo>
                        <a:pt x="66" y="48"/>
                      </a:lnTo>
                      <a:lnTo>
                        <a:pt x="64" y="54"/>
                      </a:lnTo>
                      <a:lnTo>
                        <a:pt x="58" y="60"/>
                      </a:lnTo>
                      <a:lnTo>
                        <a:pt x="54" y="64"/>
                      </a:lnTo>
                      <a:lnTo>
                        <a:pt x="48" y="68"/>
                      </a:lnTo>
                      <a:lnTo>
                        <a:pt x="42" y="70"/>
                      </a:lnTo>
                      <a:lnTo>
                        <a:pt x="34" y="70"/>
                      </a:lnTo>
                      <a:lnTo>
                        <a:pt x="34" y="70"/>
                      </a:lnTo>
                      <a:lnTo>
                        <a:pt x="28" y="70"/>
                      </a:lnTo>
                      <a:lnTo>
                        <a:pt x="20" y="68"/>
                      </a:lnTo>
                      <a:lnTo>
                        <a:pt x="16" y="64"/>
                      </a:lnTo>
                      <a:lnTo>
                        <a:pt x="10" y="60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0" y="4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42" y="2"/>
                      </a:lnTo>
                      <a:lnTo>
                        <a:pt x="48" y="4"/>
                      </a:lnTo>
                      <a:lnTo>
                        <a:pt x="54" y="6"/>
                      </a:lnTo>
                      <a:lnTo>
                        <a:pt x="58" y="10"/>
                      </a:lnTo>
                      <a:lnTo>
                        <a:pt x="64" y="16"/>
                      </a:lnTo>
                      <a:lnTo>
                        <a:pt x="66" y="22"/>
                      </a:lnTo>
                      <a:lnTo>
                        <a:pt x="68" y="28"/>
                      </a:lnTo>
                      <a:lnTo>
                        <a:pt x="70" y="36"/>
                      </a:lnTo>
                      <a:lnTo>
                        <a:pt x="70" y="36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  <p:sp>
              <p:nvSpPr>
                <p:cNvPr id="385" name="Freeform 205"/>
                <p:cNvSpPr>
                  <a:spLocks/>
                </p:cNvSpPr>
                <p:nvPr/>
              </p:nvSpPr>
              <p:spPr bwMode="auto">
                <a:xfrm>
                  <a:off x="2612" y="2447"/>
                  <a:ext cx="70" cy="70"/>
                </a:xfrm>
                <a:custGeom>
                  <a:avLst/>
                  <a:gdLst>
                    <a:gd name="T0" fmla="*/ 70 w 70"/>
                    <a:gd name="T1" fmla="*/ 34 h 70"/>
                    <a:gd name="T2" fmla="*/ 70 w 70"/>
                    <a:gd name="T3" fmla="*/ 34 h 70"/>
                    <a:gd name="T4" fmla="*/ 68 w 70"/>
                    <a:gd name="T5" fmla="*/ 42 h 70"/>
                    <a:gd name="T6" fmla="*/ 66 w 70"/>
                    <a:gd name="T7" fmla="*/ 48 h 70"/>
                    <a:gd name="T8" fmla="*/ 64 w 70"/>
                    <a:gd name="T9" fmla="*/ 54 h 70"/>
                    <a:gd name="T10" fmla="*/ 58 w 70"/>
                    <a:gd name="T11" fmla="*/ 60 h 70"/>
                    <a:gd name="T12" fmla="*/ 54 w 70"/>
                    <a:gd name="T13" fmla="*/ 64 h 70"/>
                    <a:gd name="T14" fmla="*/ 48 w 70"/>
                    <a:gd name="T15" fmla="*/ 66 h 70"/>
                    <a:gd name="T16" fmla="*/ 42 w 70"/>
                    <a:gd name="T17" fmla="*/ 68 h 70"/>
                    <a:gd name="T18" fmla="*/ 34 w 70"/>
                    <a:gd name="T19" fmla="*/ 70 h 70"/>
                    <a:gd name="T20" fmla="*/ 34 w 70"/>
                    <a:gd name="T21" fmla="*/ 70 h 70"/>
                    <a:gd name="T22" fmla="*/ 28 w 70"/>
                    <a:gd name="T23" fmla="*/ 68 h 70"/>
                    <a:gd name="T24" fmla="*/ 20 w 70"/>
                    <a:gd name="T25" fmla="*/ 66 h 70"/>
                    <a:gd name="T26" fmla="*/ 16 w 70"/>
                    <a:gd name="T27" fmla="*/ 64 h 70"/>
                    <a:gd name="T28" fmla="*/ 10 w 70"/>
                    <a:gd name="T29" fmla="*/ 60 h 70"/>
                    <a:gd name="T30" fmla="*/ 6 w 70"/>
                    <a:gd name="T31" fmla="*/ 54 h 70"/>
                    <a:gd name="T32" fmla="*/ 2 w 70"/>
                    <a:gd name="T33" fmla="*/ 48 h 70"/>
                    <a:gd name="T34" fmla="*/ 0 w 70"/>
                    <a:gd name="T35" fmla="*/ 42 h 70"/>
                    <a:gd name="T36" fmla="*/ 0 w 70"/>
                    <a:gd name="T37" fmla="*/ 34 h 70"/>
                    <a:gd name="T38" fmla="*/ 0 w 70"/>
                    <a:gd name="T39" fmla="*/ 34 h 70"/>
                    <a:gd name="T40" fmla="*/ 0 w 70"/>
                    <a:gd name="T41" fmla="*/ 28 h 70"/>
                    <a:gd name="T42" fmla="*/ 2 w 70"/>
                    <a:gd name="T43" fmla="*/ 22 h 70"/>
                    <a:gd name="T44" fmla="*/ 6 w 70"/>
                    <a:gd name="T45" fmla="*/ 16 h 70"/>
                    <a:gd name="T46" fmla="*/ 10 w 70"/>
                    <a:gd name="T47" fmla="*/ 10 h 70"/>
                    <a:gd name="T48" fmla="*/ 16 w 70"/>
                    <a:gd name="T49" fmla="*/ 6 h 70"/>
                    <a:gd name="T50" fmla="*/ 20 w 70"/>
                    <a:gd name="T51" fmla="*/ 2 h 70"/>
                    <a:gd name="T52" fmla="*/ 28 w 70"/>
                    <a:gd name="T53" fmla="*/ 0 h 70"/>
                    <a:gd name="T54" fmla="*/ 34 w 70"/>
                    <a:gd name="T55" fmla="*/ 0 h 70"/>
                    <a:gd name="T56" fmla="*/ 34 w 70"/>
                    <a:gd name="T57" fmla="*/ 0 h 70"/>
                    <a:gd name="T58" fmla="*/ 42 w 70"/>
                    <a:gd name="T59" fmla="*/ 0 h 70"/>
                    <a:gd name="T60" fmla="*/ 48 w 70"/>
                    <a:gd name="T61" fmla="*/ 2 h 70"/>
                    <a:gd name="T62" fmla="*/ 54 w 70"/>
                    <a:gd name="T63" fmla="*/ 6 h 70"/>
                    <a:gd name="T64" fmla="*/ 58 w 70"/>
                    <a:gd name="T65" fmla="*/ 10 h 70"/>
                    <a:gd name="T66" fmla="*/ 64 w 70"/>
                    <a:gd name="T67" fmla="*/ 16 h 70"/>
                    <a:gd name="T68" fmla="*/ 66 w 70"/>
                    <a:gd name="T69" fmla="*/ 22 h 70"/>
                    <a:gd name="T70" fmla="*/ 68 w 70"/>
                    <a:gd name="T71" fmla="*/ 28 h 70"/>
                    <a:gd name="T72" fmla="*/ 70 w 70"/>
                    <a:gd name="T73" fmla="*/ 34 h 70"/>
                    <a:gd name="T74" fmla="*/ 70 w 70"/>
                    <a:gd name="T75" fmla="*/ 3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70">
                      <a:moveTo>
                        <a:pt x="70" y="34"/>
                      </a:moveTo>
                      <a:lnTo>
                        <a:pt x="70" y="34"/>
                      </a:lnTo>
                      <a:lnTo>
                        <a:pt x="68" y="42"/>
                      </a:lnTo>
                      <a:lnTo>
                        <a:pt x="66" y="48"/>
                      </a:lnTo>
                      <a:lnTo>
                        <a:pt x="64" y="54"/>
                      </a:lnTo>
                      <a:lnTo>
                        <a:pt x="58" y="60"/>
                      </a:lnTo>
                      <a:lnTo>
                        <a:pt x="54" y="64"/>
                      </a:lnTo>
                      <a:lnTo>
                        <a:pt x="48" y="66"/>
                      </a:lnTo>
                      <a:lnTo>
                        <a:pt x="42" y="68"/>
                      </a:lnTo>
                      <a:lnTo>
                        <a:pt x="34" y="70"/>
                      </a:lnTo>
                      <a:lnTo>
                        <a:pt x="34" y="70"/>
                      </a:lnTo>
                      <a:lnTo>
                        <a:pt x="28" y="68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0" y="60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0" y="2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48" y="2"/>
                      </a:lnTo>
                      <a:lnTo>
                        <a:pt x="54" y="6"/>
                      </a:lnTo>
                      <a:lnTo>
                        <a:pt x="58" y="10"/>
                      </a:lnTo>
                      <a:lnTo>
                        <a:pt x="64" y="16"/>
                      </a:lnTo>
                      <a:lnTo>
                        <a:pt x="66" y="22"/>
                      </a:lnTo>
                      <a:lnTo>
                        <a:pt x="68" y="28"/>
                      </a:lnTo>
                      <a:lnTo>
                        <a:pt x="70" y="34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3393" tIns="26696" rIns="53393" bIns="2669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91" dirty="0"/>
                </a:p>
              </p:txBody>
            </p:sp>
          </p:grpSp>
          <p:sp>
            <p:nvSpPr>
              <p:cNvPr id="24" name="Freeform 207"/>
              <p:cNvSpPr>
                <a:spLocks/>
              </p:cNvSpPr>
              <p:nvPr/>
            </p:nvSpPr>
            <p:spPr bwMode="auto">
              <a:xfrm>
                <a:off x="2922" y="2691"/>
                <a:ext cx="70" cy="70"/>
              </a:xfrm>
              <a:custGeom>
                <a:avLst/>
                <a:gdLst>
                  <a:gd name="T0" fmla="*/ 70 w 70"/>
                  <a:gd name="T1" fmla="*/ 34 h 70"/>
                  <a:gd name="T2" fmla="*/ 70 w 70"/>
                  <a:gd name="T3" fmla="*/ 34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58 w 70"/>
                  <a:gd name="T11" fmla="*/ 60 h 70"/>
                  <a:gd name="T12" fmla="*/ 54 w 70"/>
                  <a:gd name="T13" fmla="*/ 64 h 70"/>
                  <a:gd name="T14" fmla="*/ 48 w 70"/>
                  <a:gd name="T15" fmla="*/ 66 h 70"/>
                  <a:gd name="T16" fmla="*/ 42 w 70"/>
                  <a:gd name="T17" fmla="*/ 68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68 h 70"/>
                  <a:gd name="T24" fmla="*/ 20 w 70"/>
                  <a:gd name="T25" fmla="*/ 66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4 h 70"/>
                  <a:gd name="T38" fmla="*/ 0 w 70"/>
                  <a:gd name="T39" fmla="*/ 34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0 w 70"/>
                  <a:gd name="T51" fmla="*/ 2 h 70"/>
                  <a:gd name="T52" fmla="*/ 28 w 70"/>
                  <a:gd name="T53" fmla="*/ 0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0 h 70"/>
                  <a:gd name="T60" fmla="*/ 48 w 70"/>
                  <a:gd name="T61" fmla="*/ 2 h 70"/>
                  <a:gd name="T62" fmla="*/ 54 w 70"/>
                  <a:gd name="T63" fmla="*/ 6 h 70"/>
                  <a:gd name="T64" fmla="*/ 58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4 h 70"/>
                  <a:gd name="T74" fmla="*/ 70 w 70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0" y="66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25" name="Freeform 208"/>
              <p:cNvSpPr>
                <a:spLocks/>
              </p:cNvSpPr>
              <p:nvPr/>
            </p:nvSpPr>
            <p:spPr bwMode="auto">
              <a:xfrm>
                <a:off x="3252" y="2711"/>
                <a:ext cx="70" cy="70"/>
              </a:xfrm>
              <a:custGeom>
                <a:avLst/>
                <a:gdLst>
                  <a:gd name="T0" fmla="*/ 70 w 70"/>
                  <a:gd name="T1" fmla="*/ 36 h 70"/>
                  <a:gd name="T2" fmla="*/ 70 w 70"/>
                  <a:gd name="T3" fmla="*/ 36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48 w 70"/>
                  <a:gd name="T15" fmla="*/ 68 h 70"/>
                  <a:gd name="T16" fmla="*/ 42 w 70"/>
                  <a:gd name="T17" fmla="*/ 70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70 h 70"/>
                  <a:gd name="T24" fmla="*/ 22 w 70"/>
                  <a:gd name="T25" fmla="*/ 68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4 w 70"/>
                  <a:gd name="T33" fmla="*/ 48 h 70"/>
                  <a:gd name="T34" fmla="*/ 2 w 70"/>
                  <a:gd name="T35" fmla="*/ 42 h 70"/>
                  <a:gd name="T36" fmla="*/ 0 w 70"/>
                  <a:gd name="T37" fmla="*/ 36 h 70"/>
                  <a:gd name="T38" fmla="*/ 0 w 70"/>
                  <a:gd name="T39" fmla="*/ 36 h 70"/>
                  <a:gd name="T40" fmla="*/ 2 w 70"/>
                  <a:gd name="T41" fmla="*/ 28 h 70"/>
                  <a:gd name="T42" fmla="*/ 4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4 h 70"/>
                  <a:gd name="T52" fmla="*/ 28 w 70"/>
                  <a:gd name="T53" fmla="*/ 2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2 h 70"/>
                  <a:gd name="T60" fmla="*/ 48 w 70"/>
                  <a:gd name="T61" fmla="*/ 4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6 h 70"/>
                  <a:gd name="T74" fmla="*/ 70 w 70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6"/>
                    </a:moveTo>
                    <a:lnTo>
                      <a:pt x="70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6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26" name="Freeform 209"/>
              <p:cNvSpPr>
                <a:spLocks/>
              </p:cNvSpPr>
              <p:nvPr/>
            </p:nvSpPr>
            <p:spPr bwMode="auto">
              <a:xfrm>
                <a:off x="3584" y="2769"/>
                <a:ext cx="70" cy="70"/>
              </a:xfrm>
              <a:custGeom>
                <a:avLst/>
                <a:gdLst>
                  <a:gd name="T0" fmla="*/ 70 w 70"/>
                  <a:gd name="T1" fmla="*/ 34 h 70"/>
                  <a:gd name="T2" fmla="*/ 70 w 70"/>
                  <a:gd name="T3" fmla="*/ 34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58 w 70"/>
                  <a:gd name="T11" fmla="*/ 60 h 70"/>
                  <a:gd name="T12" fmla="*/ 54 w 70"/>
                  <a:gd name="T13" fmla="*/ 64 h 70"/>
                  <a:gd name="T14" fmla="*/ 48 w 70"/>
                  <a:gd name="T15" fmla="*/ 66 h 70"/>
                  <a:gd name="T16" fmla="*/ 42 w 70"/>
                  <a:gd name="T17" fmla="*/ 68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68 h 70"/>
                  <a:gd name="T24" fmla="*/ 22 w 70"/>
                  <a:gd name="T25" fmla="*/ 66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4 h 70"/>
                  <a:gd name="T38" fmla="*/ 0 w 70"/>
                  <a:gd name="T39" fmla="*/ 34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4 h 70"/>
                  <a:gd name="T52" fmla="*/ 28 w 70"/>
                  <a:gd name="T53" fmla="*/ 2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2 h 70"/>
                  <a:gd name="T60" fmla="*/ 48 w 70"/>
                  <a:gd name="T61" fmla="*/ 4 h 70"/>
                  <a:gd name="T62" fmla="*/ 54 w 70"/>
                  <a:gd name="T63" fmla="*/ 6 h 70"/>
                  <a:gd name="T64" fmla="*/ 58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4 h 70"/>
                  <a:gd name="T74" fmla="*/ 70 w 70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27" name="Freeform 210"/>
              <p:cNvSpPr>
                <a:spLocks/>
              </p:cNvSpPr>
              <p:nvPr/>
            </p:nvSpPr>
            <p:spPr bwMode="auto">
              <a:xfrm>
                <a:off x="3894" y="2297"/>
                <a:ext cx="68" cy="68"/>
              </a:xfrm>
              <a:custGeom>
                <a:avLst/>
                <a:gdLst>
                  <a:gd name="T0" fmla="*/ 68 w 68"/>
                  <a:gd name="T1" fmla="*/ 34 h 68"/>
                  <a:gd name="T2" fmla="*/ 68 w 68"/>
                  <a:gd name="T3" fmla="*/ 34 h 68"/>
                  <a:gd name="T4" fmla="*/ 68 w 68"/>
                  <a:gd name="T5" fmla="*/ 42 h 68"/>
                  <a:gd name="T6" fmla="*/ 66 w 68"/>
                  <a:gd name="T7" fmla="*/ 48 h 68"/>
                  <a:gd name="T8" fmla="*/ 62 w 68"/>
                  <a:gd name="T9" fmla="*/ 54 h 68"/>
                  <a:gd name="T10" fmla="*/ 58 w 68"/>
                  <a:gd name="T11" fmla="*/ 58 h 68"/>
                  <a:gd name="T12" fmla="*/ 54 w 68"/>
                  <a:gd name="T13" fmla="*/ 62 h 68"/>
                  <a:gd name="T14" fmla="*/ 48 w 68"/>
                  <a:gd name="T15" fmla="*/ 66 h 68"/>
                  <a:gd name="T16" fmla="*/ 40 w 68"/>
                  <a:gd name="T17" fmla="*/ 68 h 68"/>
                  <a:gd name="T18" fmla="*/ 34 w 68"/>
                  <a:gd name="T19" fmla="*/ 68 h 68"/>
                  <a:gd name="T20" fmla="*/ 34 w 68"/>
                  <a:gd name="T21" fmla="*/ 68 h 68"/>
                  <a:gd name="T22" fmla="*/ 26 w 68"/>
                  <a:gd name="T23" fmla="*/ 68 h 68"/>
                  <a:gd name="T24" fmla="*/ 20 w 68"/>
                  <a:gd name="T25" fmla="*/ 66 h 68"/>
                  <a:gd name="T26" fmla="*/ 14 w 68"/>
                  <a:gd name="T27" fmla="*/ 62 h 68"/>
                  <a:gd name="T28" fmla="*/ 10 w 68"/>
                  <a:gd name="T29" fmla="*/ 58 h 68"/>
                  <a:gd name="T30" fmla="*/ 6 w 68"/>
                  <a:gd name="T31" fmla="*/ 54 h 68"/>
                  <a:gd name="T32" fmla="*/ 2 w 68"/>
                  <a:gd name="T33" fmla="*/ 48 h 68"/>
                  <a:gd name="T34" fmla="*/ 0 w 68"/>
                  <a:gd name="T35" fmla="*/ 42 h 68"/>
                  <a:gd name="T36" fmla="*/ 0 w 68"/>
                  <a:gd name="T37" fmla="*/ 34 h 68"/>
                  <a:gd name="T38" fmla="*/ 0 w 68"/>
                  <a:gd name="T39" fmla="*/ 34 h 68"/>
                  <a:gd name="T40" fmla="*/ 0 w 68"/>
                  <a:gd name="T41" fmla="*/ 28 h 68"/>
                  <a:gd name="T42" fmla="*/ 2 w 68"/>
                  <a:gd name="T43" fmla="*/ 20 h 68"/>
                  <a:gd name="T44" fmla="*/ 6 w 68"/>
                  <a:gd name="T45" fmla="*/ 14 h 68"/>
                  <a:gd name="T46" fmla="*/ 10 w 68"/>
                  <a:gd name="T47" fmla="*/ 10 h 68"/>
                  <a:gd name="T48" fmla="*/ 14 w 68"/>
                  <a:gd name="T49" fmla="*/ 6 h 68"/>
                  <a:gd name="T50" fmla="*/ 20 w 68"/>
                  <a:gd name="T51" fmla="*/ 2 h 68"/>
                  <a:gd name="T52" fmla="*/ 26 w 68"/>
                  <a:gd name="T53" fmla="*/ 0 h 68"/>
                  <a:gd name="T54" fmla="*/ 34 w 68"/>
                  <a:gd name="T55" fmla="*/ 0 h 68"/>
                  <a:gd name="T56" fmla="*/ 34 w 68"/>
                  <a:gd name="T57" fmla="*/ 0 h 68"/>
                  <a:gd name="T58" fmla="*/ 40 w 68"/>
                  <a:gd name="T59" fmla="*/ 0 h 68"/>
                  <a:gd name="T60" fmla="*/ 48 w 68"/>
                  <a:gd name="T61" fmla="*/ 2 h 68"/>
                  <a:gd name="T62" fmla="*/ 54 w 68"/>
                  <a:gd name="T63" fmla="*/ 6 h 68"/>
                  <a:gd name="T64" fmla="*/ 58 w 68"/>
                  <a:gd name="T65" fmla="*/ 10 h 68"/>
                  <a:gd name="T66" fmla="*/ 62 w 68"/>
                  <a:gd name="T67" fmla="*/ 14 h 68"/>
                  <a:gd name="T68" fmla="*/ 66 w 68"/>
                  <a:gd name="T69" fmla="*/ 20 h 68"/>
                  <a:gd name="T70" fmla="*/ 68 w 68"/>
                  <a:gd name="T71" fmla="*/ 28 h 68"/>
                  <a:gd name="T72" fmla="*/ 68 w 68"/>
                  <a:gd name="T73" fmla="*/ 34 h 68"/>
                  <a:gd name="T74" fmla="*/ 68 w 68"/>
                  <a:gd name="T7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8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58"/>
                    </a:lnTo>
                    <a:lnTo>
                      <a:pt x="54" y="62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26" y="68"/>
                    </a:lnTo>
                    <a:lnTo>
                      <a:pt x="20" y="66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68" y="34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28" name="Freeform 211"/>
              <p:cNvSpPr>
                <a:spLocks/>
              </p:cNvSpPr>
              <p:nvPr/>
            </p:nvSpPr>
            <p:spPr bwMode="auto">
              <a:xfrm>
                <a:off x="4208" y="2489"/>
                <a:ext cx="68" cy="70"/>
              </a:xfrm>
              <a:custGeom>
                <a:avLst/>
                <a:gdLst>
                  <a:gd name="T0" fmla="*/ 68 w 68"/>
                  <a:gd name="T1" fmla="*/ 36 h 70"/>
                  <a:gd name="T2" fmla="*/ 68 w 68"/>
                  <a:gd name="T3" fmla="*/ 36 h 70"/>
                  <a:gd name="T4" fmla="*/ 68 w 68"/>
                  <a:gd name="T5" fmla="*/ 42 h 70"/>
                  <a:gd name="T6" fmla="*/ 66 w 68"/>
                  <a:gd name="T7" fmla="*/ 48 h 70"/>
                  <a:gd name="T8" fmla="*/ 62 w 68"/>
                  <a:gd name="T9" fmla="*/ 54 h 70"/>
                  <a:gd name="T10" fmla="*/ 58 w 68"/>
                  <a:gd name="T11" fmla="*/ 60 h 70"/>
                  <a:gd name="T12" fmla="*/ 54 w 68"/>
                  <a:gd name="T13" fmla="*/ 64 h 70"/>
                  <a:gd name="T14" fmla="*/ 48 w 68"/>
                  <a:gd name="T15" fmla="*/ 68 h 70"/>
                  <a:gd name="T16" fmla="*/ 40 w 68"/>
                  <a:gd name="T17" fmla="*/ 70 h 70"/>
                  <a:gd name="T18" fmla="*/ 34 w 68"/>
                  <a:gd name="T19" fmla="*/ 70 h 70"/>
                  <a:gd name="T20" fmla="*/ 34 w 68"/>
                  <a:gd name="T21" fmla="*/ 70 h 70"/>
                  <a:gd name="T22" fmla="*/ 28 w 68"/>
                  <a:gd name="T23" fmla="*/ 70 h 70"/>
                  <a:gd name="T24" fmla="*/ 20 w 68"/>
                  <a:gd name="T25" fmla="*/ 68 h 70"/>
                  <a:gd name="T26" fmla="*/ 14 w 68"/>
                  <a:gd name="T27" fmla="*/ 64 h 70"/>
                  <a:gd name="T28" fmla="*/ 10 w 68"/>
                  <a:gd name="T29" fmla="*/ 60 h 70"/>
                  <a:gd name="T30" fmla="*/ 6 w 68"/>
                  <a:gd name="T31" fmla="*/ 54 h 70"/>
                  <a:gd name="T32" fmla="*/ 2 w 68"/>
                  <a:gd name="T33" fmla="*/ 48 h 70"/>
                  <a:gd name="T34" fmla="*/ 0 w 68"/>
                  <a:gd name="T35" fmla="*/ 42 h 70"/>
                  <a:gd name="T36" fmla="*/ 0 w 68"/>
                  <a:gd name="T37" fmla="*/ 36 h 70"/>
                  <a:gd name="T38" fmla="*/ 0 w 68"/>
                  <a:gd name="T39" fmla="*/ 36 h 70"/>
                  <a:gd name="T40" fmla="*/ 0 w 68"/>
                  <a:gd name="T41" fmla="*/ 28 h 70"/>
                  <a:gd name="T42" fmla="*/ 2 w 68"/>
                  <a:gd name="T43" fmla="*/ 22 h 70"/>
                  <a:gd name="T44" fmla="*/ 6 w 68"/>
                  <a:gd name="T45" fmla="*/ 16 h 70"/>
                  <a:gd name="T46" fmla="*/ 10 w 68"/>
                  <a:gd name="T47" fmla="*/ 10 h 70"/>
                  <a:gd name="T48" fmla="*/ 14 w 68"/>
                  <a:gd name="T49" fmla="*/ 6 h 70"/>
                  <a:gd name="T50" fmla="*/ 20 w 68"/>
                  <a:gd name="T51" fmla="*/ 4 h 70"/>
                  <a:gd name="T52" fmla="*/ 28 w 68"/>
                  <a:gd name="T53" fmla="*/ 2 h 70"/>
                  <a:gd name="T54" fmla="*/ 34 w 68"/>
                  <a:gd name="T55" fmla="*/ 0 h 70"/>
                  <a:gd name="T56" fmla="*/ 34 w 68"/>
                  <a:gd name="T57" fmla="*/ 0 h 70"/>
                  <a:gd name="T58" fmla="*/ 40 w 68"/>
                  <a:gd name="T59" fmla="*/ 2 h 70"/>
                  <a:gd name="T60" fmla="*/ 48 w 68"/>
                  <a:gd name="T61" fmla="*/ 4 h 70"/>
                  <a:gd name="T62" fmla="*/ 54 w 68"/>
                  <a:gd name="T63" fmla="*/ 6 h 70"/>
                  <a:gd name="T64" fmla="*/ 58 w 68"/>
                  <a:gd name="T65" fmla="*/ 10 h 70"/>
                  <a:gd name="T66" fmla="*/ 62 w 68"/>
                  <a:gd name="T67" fmla="*/ 16 h 70"/>
                  <a:gd name="T68" fmla="*/ 66 w 68"/>
                  <a:gd name="T69" fmla="*/ 22 h 70"/>
                  <a:gd name="T70" fmla="*/ 68 w 68"/>
                  <a:gd name="T71" fmla="*/ 28 h 70"/>
                  <a:gd name="T72" fmla="*/ 68 w 68"/>
                  <a:gd name="T73" fmla="*/ 36 h 70"/>
                  <a:gd name="T74" fmla="*/ 68 w 68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70">
                    <a:moveTo>
                      <a:pt x="68" y="36"/>
                    </a:moveTo>
                    <a:lnTo>
                      <a:pt x="68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8" y="36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29" name="Freeform 212"/>
              <p:cNvSpPr>
                <a:spLocks/>
              </p:cNvSpPr>
              <p:nvPr/>
            </p:nvSpPr>
            <p:spPr bwMode="auto">
              <a:xfrm>
                <a:off x="4530" y="2711"/>
                <a:ext cx="68" cy="70"/>
              </a:xfrm>
              <a:custGeom>
                <a:avLst/>
                <a:gdLst>
                  <a:gd name="T0" fmla="*/ 68 w 68"/>
                  <a:gd name="T1" fmla="*/ 36 h 70"/>
                  <a:gd name="T2" fmla="*/ 68 w 68"/>
                  <a:gd name="T3" fmla="*/ 36 h 70"/>
                  <a:gd name="T4" fmla="*/ 68 w 68"/>
                  <a:gd name="T5" fmla="*/ 42 h 70"/>
                  <a:gd name="T6" fmla="*/ 66 w 68"/>
                  <a:gd name="T7" fmla="*/ 48 h 70"/>
                  <a:gd name="T8" fmla="*/ 62 w 68"/>
                  <a:gd name="T9" fmla="*/ 54 h 70"/>
                  <a:gd name="T10" fmla="*/ 58 w 68"/>
                  <a:gd name="T11" fmla="*/ 60 h 70"/>
                  <a:gd name="T12" fmla="*/ 54 w 68"/>
                  <a:gd name="T13" fmla="*/ 64 h 70"/>
                  <a:gd name="T14" fmla="*/ 48 w 68"/>
                  <a:gd name="T15" fmla="*/ 68 h 70"/>
                  <a:gd name="T16" fmla="*/ 40 w 68"/>
                  <a:gd name="T17" fmla="*/ 70 h 70"/>
                  <a:gd name="T18" fmla="*/ 34 w 68"/>
                  <a:gd name="T19" fmla="*/ 70 h 70"/>
                  <a:gd name="T20" fmla="*/ 34 w 68"/>
                  <a:gd name="T21" fmla="*/ 70 h 70"/>
                  <a:gd name="T22" fmla="*/ 28 w 68"/>
                  <a:gd name="T23" fmla="*/ 70 h 70"/>
                  <a:gd name="T24" fmla="*/ 20 w 68"/>
                  <a:gd name="T25" fmla="*/ 68 h 70"/>
                  <a:gd name="T26" fmla="*/ 14 w 68"/>
                  <a:gd name="T27" fmla="*/ 64 h 70"/>
                  <a:gd name="T28" fmla="*/ 10 w 68"/>
                  <a:gd name="T29" fmla="*/ 60 h 70"/>
                  <a:gd name="T30" fmla="*/ 6 w 68"/>
                  <a:gd name="T31" fmla="*/ 54 h 70"/>
                  <a:gd name="T32" fmla="*/ 2 w 68"/>
                  <a:gd name="T33" fmla="*/ 48 h 70"/>
                  <a:gd name="T34" fmla="*/ 0 w 68"/>
                  <a:gd name="T35" fmla="*/ 42 h 70"/>
                  <a:gd name="T36" fmla="*/ 0 w 68"/>
                  <a:gd name="T37" fmla="*/ 36 h 70"/>
                  <a:gd name="T38" fmla="*/ 0 w 68"/>
                  <a:gd name="T39" fmla="*/ 36 h 70"/>
                  <a:gd name="T40" fmla="*/ 0 w 68"/>
                  <a:gd name="T41" fmla="*/ 28 h 70"/>
                  <a:gd name="T42" fmla="*/ 2 w 68"/>
                  <a:gd name="T43" fmla="*/ 22 h 70"/>
                  <a:gd name="T44" fmla="*/ 6 w 68"/>
                  <a:gd name="T45" fmla="*/ 16 h 70"/>
                  <a:gd name="T46" fmla="*/ 10 w 68"/>
                  <a:gd name="T47" fmla="*/ 10 h 70"/>
                  <a:gd name="T48" fmla="*/ 14 w 68"/>
                  <a:gd name="T49" fmla="*/ 6 h 70"/>
                  <a:gd name="T50" fmla="*/ 20 w 68"/>
                  <a:gd name="T51" fmla="*/ 4 h 70"/>
                  <a:gd name="T52" fmla="*/ 28 w 68"/>
                  <a:gd name="T53" fmla="*/ 2 h 70"/>
                  <a:gd name="T54" fmla="*/ 34 w 68"/>
                  <a:gd name="T55" fmla="*/ 0 h 70"/>
                  <a:gd name="T56" fmla="*/ 34 w 68"/>
                  <a:gd name="T57" fmla="*/ 0 h 70"/>
                  <a:gd name="T58" fmla="*/ 40 w 68"/>
                  <a:gd name="T59" fmla="*/ 2 h 70"/>
                  <a:gd name="T60" fmla="*/ 48 w 68"/>
                  <a:gd name="T61" fmla="*/ 4 h 70"/>
                  <a:gd name="T62" fmla="*/ 54 w 68"/>
                  <a:gd name="T63" fmla="*/ 6 h 70"/>
                  <a:gd name="T64" fmla="*/ 58 w 68"/>
                  <a:gd name="T65" fmla="*/ 10 h 70"/>
                  <a:gd name="T66" fmla="*/ 62 w 68"/>
                  <a:gd name="T67" fmla="*/ 16 h 70"/>
                  <a:gd name="T68" fmla="*/ 66 w 68"/>
                  <a:gd name="T69" fmla="*/ 22 h 70"/>
                  <a:gd name="T70" fmla="*/ 68 w 68"/>
                  <a:gd name="T71" fmla="*/ 28 h 70"/>
                  <a:gd name="T72" fmla="*/ 68 w 68"/>
                  <a:gd name="T73" fmla="*/ 36 h 70"/>
                  <a:gd name="T74" fmla="*/ 68 w 68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70">
                    <a:moveTo>
                      <a:pt x="68" y="36"/>
                    </a:moveTo>
                    <a:lnTo>
                      <a:pt x="68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8" y="36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0" name="Freeform 213"/>
              <p:cNvSpPr>
                <a:spLocks/>
              </p:cNvSpPr>
              <p:nvPr/>
            </p:nvSpPr>
            <p:spPr bwMode="auto">
              <a:xfrm>
                <a:off x="4842" y="2227"/>
                <a:ext cx="68" cy="70"/>
              </a:xfrm>
              <a:custGeom>
                <a:avLst/>
                <a:gdLst>
                  <a:gd name="T0" fmla="*/ 68 w 68"/>
                  <a:gd name="T1" fmla="*/ 36 h 70"/>
                  <a:gd name="T2" fmla="*/ 68 w 68"/>
                  <a:gd name="T3" fmla="*/ 36 h 70"/>
                  <a:gd name="T4" fmla="*/ 68 w 68"/>
                  <a:gd name="T5" fmla="*/ 42 h 70"/>
                  <a:gd name="T6" fmla="*/ 66 w 68"/>
                  <a:gd name="T7" fmla="*/ 48 h 70"/>
                  <a:gd name="T8" fmla="*/ 62 w 68"/>
                  <a:gd name="T9" fmla="*/ 54 h 70"/>
                  <a:gd name="T10" fmla="*/ 58 w 68"/>
                  <a:gd name="T11" fmla="*/ 60 h 70"/>
                  <a:gd name="T12" fmla="*/ 54 w 68"/>
                  <a:gd name="T13" fmla="*/ 64 h 70"/>
                  <a:gd name="T14" fmla="*/ 48 w 68"/>
                  <a:gd name="T15" fmla="*/ 66 h 70"/>
                  <a:gd name="T16" fmla="*/ 40 w 68"/>
                  <a:gd name="T17" fmla="*/ 68 h 70"/>
                  <a:gd name="T18" fmla="*/ 34 w 68"/>
                  <a:gd name="T19" fmla="*/ 70 h 70"/>
                  <a:gd name="T20" fmla="*/ 34 w 68"/>
                  <a:gd name="T21" fmla="*/ 70 h 70"/>
                  <a:gd name="T22" fmla="*/ 28 w 68"/>
                  <a:gd name="T23" fmla="*/ 68 h 70"/>
                  <a:gd name="T24" fmla="*/ 20 w 68"/>
                  <a:gd name="T25" fmla="*/ 66 h 70"/>
                  <a:gd name="T26" fmla="*/ 14 w 68"/>
                  <a:gd name="T27" fmla="*/ 64 h 70"/>
                  <a:gd name="T28" fmla="*/ 10 w 68"/>
                  <a:gd name="T29" fmla="*/ 60 h 70"/>
                  <a:gd name="T30" fmla="*/ 6 w 68"/>
                  <a:gd name="T31" fmla="*/ 54 h 70"/>
                  <a:gd name="T32" fmla="*/ 2 w 68"/>
                  <a:gd name="T33" fmla="*/ 48 h 70"/>
                  <a:gd name="T34" fmla="*/ 0 w 68"/>
                  <a:gd name="T35" fmla="*/ 42 h 70"/>
                  <a:gd name="T36" fmla="*/ 0 w 68"/>
                  <a:gd name="T37" fmla="*/ 36 h 70"/>
                  <a:gd name="T38" fmla="*/ 0 w 68"/>
                  <a:gd name="T39" fmla="*/ 36 h 70"/>
                  <a:gd name="T40" fmla="*/ 0 w 68"/>
                  <a:gd name="T41" fmla="*/ 28 h 70"/>
                  <a:gd name="T42" fmla="*/ 2 w 68"/>
                  <a:gd name="T43" fmla="*/ 22 h 70"/>
                  <a:gd name="T44" fmla="*/ 6 w 68"/>
                  <a:gd name="T45" fmla="*/ 16 h 70"/>
                  <a:gd name="T46" fmla="*/ 10 w 68"/>
                  <a:gd name="T47" fmla="*/ 10 h 70"/>
                  <a:gd name="T48" fmla="*/ 14 w 68"/>
                  <a:gd name="T49" fmla="*/ 6 h 70"/>
                  <a:gd name="T50" fmla="*/ 20 w 68"/>
                  <a:gd name="T51" fmla="*/ 4 h 70"/>
                  <a:gd name="T52" fmla="*/ 28 w 68"/>
                  <a:gd name="T53" fmla="*/ 2 h 70"/>
                  <a:gd name="T54" fmla="*/ 34 w 68"/>
                  <a:gd name="T55" fmla="*/ 0 h 70"/>
                  <a:gd name="T56" fmla="*/ 34 w 68"/>
                  <a:gd name="T57" fmla="*/ 0 h 70"/>
                  <a:gd name="T58" fmla="*/ 40 w 68"/>
                  <a:gd name="T59" fmla="*/ 2 h 70"/>
                  <a:gd name="T60" fmla="*/ 48 w 68"/>
                  <a:gd name="T61" fmla="*/ 4 h 70"/>
                  <a:gd name="T62" fmla="*/ 54 w 68"/>
                  <a:gd name="T63" fmla="*/ 6 h 70"/>
                  <a:gd name="T64" fmla="*/ 58 w 68"/>
                  <a:gd name="T65" fmla="*/ 10 h 70"/>
                  <a:gd name="T66" fmla="*/ 62 w 68"/>
                  <a:gd name="T67" fmla="*/ 16 h 70"/>
                  <a:gd name="T68" fmla="*/ 66 w 68"/>
                  <a:gd name="T69" fmla="*/ 22 h 70"/>
                  <a:gd name="T70" fmla="*/ 68 w 68"/>
                  <a:gd name="T71" fmla="*/ 28 h 70"/>
                  <a:gd name="T72" fmla="*/ 68 w 68"/>
                  <a:gd name="T73" fmla="*/ 36 h 70"/>
                  <a:gd name="T74" fmla="*/ 68 w 68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70">
                    <a:moveTo>
                      <a:pt x="68" y="36"/>
                    </a:moveTo>
                    <a:lnTo>
                      <a:pt x="68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8" y="36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1" name="Freeform 214"/>
              <p:cNvSpPr>
                <a:spLocks/>
              </p:cNvSpPr>
              <p:nvPr/>
            </p:nvSpPr>
            <p:spPr bwMode="auto">
              <a:xfrm>
                <a:off x="5174" y="2853"/>
                <a:ext cx="70" cy="68"/>
              </a:xfrm>
              <a:custGeom>
                <a:avLst/>
                <a:gdLst>
                  <a:gd name="T0" fmla="*/ 70 w 70"/>
                  <a:gd name="T1" fmla="*/ 34 h 68"/>
                  <a:gd name="T2" fmla="*/ 70 w 70"/>
                  <a:gd name="T3" fmla="*/ 34 h 68"/>
                  <a:gd name="T4" fmla="*/ 68 w 70"/>
                  <a:gd name="T5" fmla="*/ 40 h 68"/>
                  <a:gd name="T6" fmla="*/ 66 w 70"/>
                  <a:gd name="T7" fmla="*/ 48 h 68"/>
                  <a:gd name="T8" fmla="*/ 64 w 70"/>
                  <a:gd name="T9" fmla="*/ 54 h 68"/>
                  <a:gd name="T10" fmla="*/ 60 w 70"/>
                  <a:gd name="T11" fmla="*/ 58 h 68"/>
                  <a:gd name="T12" fmla="*/ 54 w 70"/>
                  <a:gd name="T13" fmla="*/ 62 h 68"/>
                  <a:gd name="T14" fmla="*/ 48 w 70"/>
                  <a:gd name="T15" fmla="*/ 66 h 68"/>
                  <a:gd name="T16" fmla="*/ 42 w 70"/>
                  <a:gd name="T17" fmla="*/ 68 h 68"/>
                  <a:gd name="T18" fmla="*/ 34 w 70"/>
                  <a:gd name="T19" fmla="*/ 68 h 68"/>
                  <a:gd name="T20" fmla="*/ 34 w 70"/>
                  <a:gd name="T21" fmla="*/ 68 h 68"/>
                  <a:gd name="T22" fmla="*/ 28 w 70"/>
                  <a:gd name="T23" fmla="*/ 68 h 68"/>
                  <a:gd name="T24" fmla="*/ 22 w 70"/>
                  <a:gd name="T25" fmla="*/ 66 h 68"/>
                  <a:gd name="T26" fmla="*/ 16 w 70"/>
                  <a:gd name="T27" fmla="*/ 62 h 68"/>
                  <a:gd name="T28" fmla="*/ 10 w 70"/>
                  <a:gd name="T29" fmla="*/ 58 h 68"/>
                  <a:gd name="T30" fmla="*/ 6 w 70"/>
                  <a:gd name="T31" fmla="*/ 54 h 68"/>
                  <a:gd name="T32" fmla="*/ 2 w 70"/>
                  <a:gd name="T33" fmla="*/ 48 h 68"/>
                  <a:gd name="T34" fmla="*/ 0 w 70"/>
                  <a:gd name="T35" fmla="*/ 40 h 68"/>
                  <a:gd name="T36" fmla="*/ 0 w 70"/>
                  <a:gd name="T37" fmla="*/ 34 h 68"/>
                  <a:gd name="T38" fmla="*/ 0 w 70"/>
                  <a:gd name="T39" fmla="*/ 34 h 68"/>
                  <a:gd name="T40" fmla="*/ 0 w 70"/>
                  <a:gd name="T41" fmla="*/ 28 h 68"/>
                  <a:gd name="T42" fmla="*/ 2 w 70"/>
                  <a:gd name="T43" fmla="*/ 20 h 68"/>
                  <a:gd name="T44" fmla="*/ 6 w 70"/>
                  <a:gd name="T45" fmla="*/ 14 h 68"/>
                  <a:gd name="T46" fmla="*/ 10 w 70"/>
                  <a:gd name="T47" fmla="*/ 10 h 68"/>
                  <a:gd name="T48" fmla="*/ 16 w 70"/>
                  <a:gd name="T49" fmla="*/ 6 h 68"/>
                  <a:gd name="T50" fmla="*/ 22 w 70"/>
                  <a:gd name="T51" fmla="*/ 2 h 68"/>
                  <a:gd name="T52" fmla="*/ 28 w 70"/>
                  <a:gd name="T53" fmla="*/ 0 h 68"/>
                  <a:gd name="T54" fmla="*/ 34 w 70"/>
                  <a:gd name="T55" fmla="*/ 0 h 68"/>
                  <a:gd name="T56" fmla="*/ 34 w 70"/>
                  <a:gd name="T57" fmla="*/ 0 h 68"/>
                  <a:gd name="T58" fmla="*/ 42 w 70"/>
                  <a:gd name="T59" fmla="*/ 0 h 68"/>
                  <a:gd name="T60" fmla="*/ 48 w 70"/>
                  <a:gd name="T61" fmla="*/ 2 h 68"/>
                  <a:gd name="T62" fmla="*/ 54 w 70"/>
                  <a:gd name="T63" fmla="*/ 6 h 68"/>
                  <a:gd name="T64" fmla="*/ 60 w 70"/>
                  <a:gd name="T65" fmla="*/ 10 h 68"/>
                  <a:gd name="T66" fmla="*/ 64 w 70"/>
                  <a:gd name="T67" fmla="*/ 14 h 68"/>
                  <a:gd name="T68" fmla="*/ 66 w 70"/>
                  <a:gd name="T69" fmla="*/ 20 h 68"/>
                  <a:gd name="T70" fmla="*/ 68 w 70"/>
                  <a:gd name="T71" fmla="*/ 28 h 68"/>
                  <a:gd name="T72" fmla="*/ 70 w 70"/>
                  <a:gd name="T73" fmla="*/ 34 h 68"/>
                  <a:gd name="T74" fmla="*/ 70 w 70"/>
                  <a:gd name="T7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0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58"/>
                    </a:lnTo>
                    <a:lnTo>
                      <a:pt x="54" y="62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10" y="58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2" name="Freeform 215"/>
              <p:cNvSpPr>
                <a:spLocks/>
              </p:cNvSpPr>
              <p:nvPr/>
            </p:nvSpPr>
            <p:spPr bwMode="auto">
              <a:xfrm>
                <a:off x="5490" y="2769"/>
                <a:ext cx="68" cy="70"/>
              </a:xfrm>
              <a:custGeom>
                <a:avLst/>
                <a:gdLst>
                  <a:gd name="T0" fmla="*/ 68 w 68"/>
                  <a:gd name="T1" fmla="*/ 34 h 70"/>
                  <a:gd name="T2" fmla="*/ 68 w 68"/>
                  <a:gd name="T3" fmla="*/ 34 h 70"/>
                  <a:gd name="T4" fmla="*/ 68 w 68"/>
                  <a:gd name="T5" fmla="*/ 42 h 70"/>
                  <a:gd name="T6" fmla="*/ 66 w 68"/>
                  <a:gd name="T7" fmla="*/ 48 h 70"/>
                  <a:gd name="T8" fmla="*/ 62 w 68"/>
                  <a:gd name="T9" fmla="*/ 54 h 70"/>
                  <a:gd name="T10" fmla="*/ 58 w 68"/>
                  <a:gd name="T11" fmla="*/ 60 h 70"/>
                  <a:gd name="T12" fmla="*/ 54 w 68"/>
                  <a:gd name="T13" fmla="*/ 64 h 70"/>
                  <a:gd name="T14" fmla="*/ 48 w 68"/>
                  <a:gd name="T15" fmla="*/ 66 h 70"/>
                  <a:gd name="T16" fmla="*/ 40 w 68"/>
                  <a:gd name="T17" fmla="*/ 68 h 70"/>
                  <a:gd name="T18" fmla="*/ 34 w 68"/>
                  <a:gd name="T19" fmla="*/ 70 h 70"/>
                  <a:gd name="T20" fmla="*/ 34 w 68"/>
                  <a:gd name="T21" fmla="*/ 70 h 70"/>
                  <a:gd name="T22" fmla="*/ 28 w 68"/>
                  <a:gd name="T23" fmla="*/ 68 h 70"/>
                  <a:gd name="T24" fmla="*/ 20 w 68"/>
                  <a:gd name="T25" fmla="*/ 66 h 70"/>
                  <a:gd name="T26" fmla="*/ 14 w 68"/>
                  <a:gd name="T27" fmla="*/ 64 h 70"/>
                  <a:gd name="T28" fmla="*/ 10 w 68"/>
                  <a:gd name="T29" fmla="*/ 60 h 70"/>
                  <a:gd name="T30" fmla="*/ 6 w 68"/>
                  <a:gd name="T31" fmla="*/ 54 h 70"/>
                  <a:gd name="T32" fmla="*/ 2 w 68"/>
                  <a:gd name="T33" fmla="*/ 48 h 70"/>
                  <a:gd name="T34" fmla="*/ 0 w 68"/>
                  <a:gd name="T35" fmla="*/ 42 h 70"/>
                  <a:gd name="T36" fmla="*/ 0 w 68"/>
                  <a:gd name="T37" fmla="*/ 34 h 70"/>
                  <a:gd name="T38" fmla="*/ 0 w 68"/>
                  <a:gd name="T39" fmla="*/ 34 h 70"/>
                  <a:gd name="T40" fmla="*/ 0 w 68"/>
                  <a:gd name="T41" fmla="*/ 28 h 70"/>
                  <a:gd name="T42" fmla="*/ 2 w 68"/>
                  <a:gd name="T43" fmla="*/ 22 h 70"/>
                  <a:gd name="T44" fmla="*/ 6 w 68"/>
                  <a:gd name="T45" fmla="*/ 16 h 70"/>
                  <a:gd name="T46" fmla="*/ 10 w 68"/>
                  <a:gd name="T47" fmla="*/ 10 h 70"/>
                  <a:gd name="T48" fmla="*/ 14 w 68"/>
                  <a:gd name="T49" fmla="*/ 6 h 70"/>
                  <a:gd name="T50" fmla="*/ 20 w 68"/>
                  <a:gd name="T51" fmla="*/ 4 h 70"/>
                  <a:gd name="T52" fmla="*/ 28 w 68"/>
                  <a:gd name="T53" fmla="*/ 2 h 70"/>
                  <a:gd name="T54" fmla="*/ 34 w 68"/>
                  <a:gd name="T55" fmla="*/ 0 h 70"/>
                  <a:gd name="T56" fmla="*/ 34 w 68"/>
                  <a:gd name="T57" fmla="*/ 0 h 70"/>
                  <a:gd name="T58" fmla="*/ 40 w 68"/>
                  <a:gd name="T59" fmla="*/ 2 h 70"/>
                  <a:gd name="T60" fmla="*/ 48 w 68"/>
                  <a:gd name="T61" fmla="*/ 4 h 70"/>
                  <a:gd name="T62" fmla="*/ 54 w 68"/>
                  <a:gd name="T63" fmla="*/ 6 h 70"/>
                  <a:gd name="T64" fmla="*/ 58 w 68"/>
                  <a:gd name="T65" fmla="*/ 10 h 70"/>
                  <a:gd name="T66" fmla="*/ 62 w 68"/>
                  <a:gd name="T67" fmla="*/ 16 h 70"/>
                  <a:gd name="T68" fmla="*/ 66 w 68"/>
                  <a:gd name="T69" fmla="*/ 22 h 70"/>
                  <a:gd name="T70" fmla="*/ 68 w 68"/>
                  <a:gd name="T71" fmla="*/ 28 h 70"/>
                  <a:gd name="T72" fmla="*/ 68 w 68"/>
                  <a:gd name="T73" fmla="*/ 34 h 70"/>
                  <a:gd name="T74" fmla="*/ 68 w 68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70">
                    <a:moveTo>
                      <a:pt x="68" y="34"/>
                    </a:moveTo>
                    <a:lnTo>
                      <a:pt x="68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8" y="34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3" name="Freeform 216"/>
              <p:cNvSpPr>
                <a:spLocks/>
              </p:cNvSpPr>
              <p:nvPr/>
            </p:nvSpPr>
            <p:spPr bwMode="auto">
              <a:xfrm>
                <a:off x="2188" y="1089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2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2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4" name="Freeform 217"/>
              <p:cNvSpPr>
                <a:spLocks/>
              </p:cNvSpPr>
              <p:nvPr/>
            </p:nvSpPr>
            <p:spPr bwMode="auto">
              <a:xfrm>
                <a:off x="1638" y="2491"/>
                <a:ext cx="100" cy="88"/>
              </a:xfrm>
              <a:custGeom>
                <a:avLst/>
                <a:gdLst>
                  <a:gd name="T0" fmla="*/ 100 w 100"/>
                  <a:gd name="T1" fmla="*/ 88 h 88"/>
                  <a:gd name="T2" fmla="*/ 0 w 100"/>
                  <a:gd name="T3" fmla="*/ 88 h 88"/>
                  <a:gd name="T4" fmla="*/ 50 w 100"/>
                  <a:gd name="T5" fmla="*/ 0 h 88"/>
                  <a:gd name="T6" fmla="*/ 10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100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0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5" name="Freeform 218"/>
              <p:cNvSpPr>
                <a:spLocks/>
              </p:cNvSpPr>
              <p:nvPr/>
            </p:nvSpPr>
            <p:spPr bwMode="auto">
              <a:xfrm>
                <a:off x="1302" y="3093"/>
                <a:ext cx="100" cy="88"/>
              </a:xfrm>
              <a:custGeom>
                <a:avLst/>
                <a:gdLst>
                  <a:gd name="T0" fmla="*/ 100 w 100"/>
                  <a:gd name="T1" fmla="*/ 88 h 88"/>
                  <a:gd name="T2" fmla="*/ 0 w 100"/>
                  <a:gd name="T3" fmla="*/ 88 h 88"/>
                  <a:gd name="T4" fmla="*/ 50 w 100"/>
                  <a:gd name="T5" fmla="*/ 0 h 88"/>
                  <a:gd name="T6" fmla="*/ 10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100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0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6" name="Freeform 219"/>
              <p:cNvSpPr>
                <a:spLocks/>
              </p:cNvSpPr>
              <p:nvPr/>
            </p:nvSpPr>
            <p:spPr bwMode="auto">
              <a:xfrm>
                <a:off x="1962" y="2561"/>
                <a:ext cx="100" cy="88"/>
              </a:xfrm>
              <a:custGeom>
                <a:avLst/>
                <a:gdLst>
                  <a:gd name="T0" fmla="*/ 100 w 100"/>
                  <a:gd name="T1" fmla="*/ 88 h 88"/>
                  <a:gd name="T2" fmla="*/ 0 w 100"/>
                  <a:gd name="T3" fmla="*/ 88 h 88"/>
                  <a:gd name="T4" fmla="*/ 50 w 100"/>
                  <a:gd name="T5" fmla="*/ 0 h 88"/>
                  <a:gd name="T6" fmla="*/ 10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100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0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7" name="Freeform 220"/>
              <p:cNvSpPr>
                <a:spLocks/>
              </p:cNvSpPr>
              <p:nvPr/>
            </p:nvSpPr>
            <p:spPr bwMode="auto">
              <a:xfrm>
                <a:off x="2282" y="2815"/>
                <a:ext cx="100" cy="88"/>
              </a:xfrm>
              <a:custGeom>
                <a:avLst/>
                <a:gdLst>
                  <a:gd name="T0" fmla="*/ 100 w 100"/>
                  <a:gd name="T1" fmla="*/ 88 h 88"/>
                  <a:gd name="T2" fmla="*/ 0 w 100"/>
                  <a:gd name="T3" fmla="*/ 88 h 88"/>
                  <a:gd name="T4" fmla="*/ 50 w 100"/>
                  <a:gd name="T5" fmla="*/ 0 h 88"/>
                  <a:gd name="T6" fmla="*/ 10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100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0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8" name="Freeform 221"/>
              <p:cNvSpPr>
                <a:spLocks/>
              </p:cNvSpPr>
              <p:nvPr/>
            </p:nvSpPr>
            <p:spPr bwMode="auto">
              <a:xfrm>
                <a:off x="2604" y="2691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2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2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39" name="Freeform 222"/>
              <p:cNvSpPr>
                <a:spLocks/>
              </p:cNvSpPr>
              <p:nvPr/>
            </p:nvSpPr>
            <p:spPr bwMode="auto">
              <a:xfrm>
                <a:off x="2922" y="3169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0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0" name="Freeform 223"/>
              <p:cNvSpPr>
                <a:spLocks/>
              </p:cNvSpPr>
              <p:nvPr/>
            </p:nvSpPr>
            <p:spPr bwMode="auto">
              <a:xfrm>
                <a:off x="3252" y="3229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0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1" name="Freeform 224"/>
              <p:cNvSpPr>
                <a:spLocks/>
              </p:cNvSpPr>
              <p:nvPr/>
            </p:nvSpPr>
            <p:spPr bwMode="auto">
              <a:xfrm>
                <a:off x="3568" y="3137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0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2" name="Freeform 225"/>
              <p:cNvSpPr>
                <a:spLocks/>
              </p:cNvSpPr>
              <p:nvPr/>
            </p:nvSpPr>
            <p:spPr bwMode="auto">
              <a:xfrm>
                <a:off x="3878" y="3277"/>
                <a:ext cx="100" cy="88"/>
              </a:xfrm>
              <a:custGeom>
                <a:avLst/>
                <a:gdLst>
                  <a:gd name="T0" fmla="*/ 100 w 100"/>
                  <a:gd name="T1" fmla="*/ 88 h 88"/>
                  <a:gd name="T2" fmla="*/ 0 w 100"/>
                  <a:gd name="T3" fmla="*/ 88 h 88"/>
                  <a:gd name="T4" fmla="*/ 50 w 100"/>
                  <a:gd name="T5" fmla="*/ 0 h 88"/>
                  <a:gd name="T6" fmla="*/ 10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100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0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3" name="Freeform 226"/>
              <p:cNvSpPr>
                <a:spLocks/>
              </p:cNvSpPr>
              <p:nvPr/>
            </p:nvSpPr>
            <p:spPr bwMode="auto">
              <a:xfrm>
                <a:off x="4208" y="3251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2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2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4" name="Freeform 227"/>
              <p:cNvSpPr>
                <a:spLocks/>
              </p:cNvSpPr>
              <p:nvPr/>
            </p:nvSpPr>
            <p:spPr bwMode="auto">
              <a:xfrm>
                <a:off x="4530" y="3229"/>
                <a:ext cx="100" cy="88"/>
              </a:xfrm>
              <a:custGeom>
                <a:avLst/>
                <a:gdLst>
                  <a:gd name="T0" fmla="*/ 100 w 100"/>
                  <a:gd name="T1" fmla="*/ 88 h 88"/>
                  <a:gd name="T2" fmla="*/ 0 w 100"/>
                  <a:gd name="T3" fmla="*/ 88 h 88"/>
                  <a:gd name="T4" fmla="*/ 50 w 100"/>
                  <a:gd name="T5" fmla="*/ 0 h 88"/>
                  <a:gd name="T6" fmla="*/ 10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100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0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5" name="Freeform 228"/>
              <p:cNvSpPr>
                <a:spLocks/>
              </p:cNvSpPr>
              <p:nvPr/>
            </p:nvSpPr>
            <p:spPr bwMode="auto">
              <a:xfrm>
                <a:off x="4838" y="3337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0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6" name="Freeform 229"/>
              <p:cNvSpPr>
                <a:spLocks/>
              </p:cNvSpPr>
              <p:nvPr/>
            </p:nvSpPr>
            <p:spPr bwMode="auto">
              <a:xfrm>
                <a:off x="5168" y="3217"/>
                <a:ext cx="102" cy="88"/>
              </a:xfrm>
              <a:custGeom>
                <a:avLst/>
                <a:gdLst>
                  <a:gd name="T0" fmla="*/ 102 w 102"/>
                  <a:gd name="T1" fmla="*/ 88 h 88"/>
                  <a:gd name="T2" fmla="*/ 0 w 102"/>
                  <a:gd name="T3" fmla="*/ 88 h 88"/>
                  <a:gd name="T4" fmla="*/ 50 w 102"/>
                  <a:gd name="T5" fmla="*/ 0 h 88"/>
                  <a:gd name="T6" fmla="*/ 102 w 102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88">
                    <a:moveTo>
                      <a:pt x="102" y="88"/>
                    </a:moveTo>
                    <a:lnTo>
                      <a:pt x="0" y="88"/>
                    </a:lnTo>
                    <a:lnTo>
                      <a:pt x="50" y="0"/>
                    </a:lnTo>
                    <a:lnTo>
                      <a:pt x="102" y="8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7" name="Freeform 230"/>
              <p:cNvSpPr>
                <a:spLocks/>
              </p:cNvSpPr>
              <p:nvPr/>
            </p:nvSpPr>
            <p:spPr bwMode="auto">
              <a:xfrm>
                <a:off x="5474" y="2927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0 w 100"/>
                  <a:gd name="T3" fmla="*/ 90 h 90"/>
                  <a:gd name="T4" fmla="*/ 50 w 100"/>
                  <a:gd name="T5" fmla="*/ 0 h 90"/>
                  <a:gd name="T6" fmla="*/ 100 w 100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0" y="90"/>
                    </a:lnTo>
                    <a:lnTo>
                      <a:pt x="50" y="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8" name="Line 231"/>
              <p:cNvSpPr>
                <a:spLocks noChangeShapeType="1"/>
              </p:cNvSpPr>
              <p:nvPr/>
            </p:nvSpPr>
            <p:spPr bwMode="auto">
              <a:xfrm>
                <a:off x="1426" y="1477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49" name="Freeform 232"/>
              <p:cNvSpPr>
                <a:spLocks/>
              </p:cNvSpPr>
              <p:nvPr/>
            </p:nvSpPr>
            <p:spPr bwMode="auto">
              <a:xfrm>
                <a:off x="1372" y="2373"/>
                <a:ext cx="108" cy="92"/>
              </a:xfrm>
              <a:custGeom>
                <a:avLst/>
                <a:gdLst>
                  <a:gd name="T0" fmla="*/ 0 w 108"/>
                  <a:gd name="T1" fmla="*/ 0 h 92"/>
                  <a:gd name="T2" fmla="*/ 54 w 108"/>
                  <a:gd name="T3" fmla="*/ 92 h 92"/>
                  <a:gd name="T4" fmla="*/ 108 w 108"/>
                  <a:gd name="T5" fmla="*/ 0 h 92"/>
                  <a:gd name="T6" fmla="*/ 0 w 108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92">
                    <a:moveTo>
                      <a:pt x="0" y="0"/>
                    </a:moveTo>
                    <a:lnTo>
                      <a:pt x="54" y="92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0" name="Line 233"/>
              <p:cNvSpPr>
                <a:spLocks noChangeShapeType="1"/>
              </p:cNvSpPr>
              <p:nvPr/>
            </p:nvSpPr>
            <p:spPr bwMode="auto">
              <a:xfrm>
                <a:off x="3670" y="1705"/>
                <a:ext cx="0" cy="7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1" name="Freeform 234"/>
              <p:cNvSpPr>
                <a:spLocks/>
              </p:cNvSpPr>
              <p:nvPr/>
            </p:nvSpPr>
            <p:spPr bwMode="auto">
              <a:xfrm>
                <a:off x="3616" y="2431"/>
                <a:ext cx="108" cy="94"/>
              </a:xfrm>
              <a:custGeom>
                <a:avLst/>
                <a:gdLst>
                  <a:gd name="T0" fmla="*/ 0 w 108"/>
                  <a:gd name="T1" fmla="*/ 0 h 94"/>
                  <a:gd name="T2" fmla="*/ 54 w 108"/>
                  <a:gd name="T3" fmla="*/ 94 h 94"/>
                  <a:gd name="T4" fmla="*/ 108 w 108"/>
                  <a:gd name="T5" fmla="*/ 0 h 94"/>
                  <a:gd name="T6" fmla="*/ 0 w 10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94">
                    <a:moveTo>
                      <a:pt x="0" y="0"/>
                    </a:moveTo>
                    <a:lnTo>
                      <a:pt x="54" y="94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2" name="Line 235"/>
              <p:cNvSpPr>
                <a:spLocks noChangeShapeType="1"/>
              </p:cNvSpPr>
              <p:nvPr/>
            </p:nvSpPr>
            <p:spPr bwMode="auto">
              <a:xfrm>
                <a:off x="4608" y="1669"/>
                <a:ext cx="0" cy="5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3" name="Freeform 236"/>
              <p:cNvSpPr>
                <a:spLocks/>
              </p:cNvSpPr>
              <p:nvPr/>
            </p:nvSpPr>
            <p:spPr bwMode="auto">
              <a:xfrm>
                <a:off x="4554" y="2251"/>
                <a:ext cx="108" cy="94"/>
              </a:xfrm>
              <a:custGeom>
                <a:avLst/>
                <a:gdLst>
                  <a:gd name="T0" fmla="*/ 0 w 108"/>
                  <a:gd name="T1" fmla="*/ 0 h 94"/>
                  <a:gd name="T2" fmla="*/ 54 w 108"/>
                  <a:gd name="T3" fmla="*/ 94 h 94"/>
                  <a:gd name="T4" fmla="*/ 108 w 108"/>
                  <a:gd name="T5" fmla="*/ 0 h 94"/>
                  <a:gd name="T6" fmla="*/ 0 w 10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94">
                    <a:moveTo>
                      <a:pt x="0" y="0"/>
                    </a:moveTo>
                    <a:lnTo>
                      <a:pt x="54" y="94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4" name="Line 237"/>
              <p:cNvSpPr>
                <a:spLocks noChangeShapeType="1"/>
              </p:cNvSpPr>
              <p:nvPr/>
            </p:nvSpPr>
            <p:spPr bwMode="auto">
              <a:xfrm>
                <a:off x="2094" y="1989"/>
                <a:ext cx="0" cy="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5" name="Freeform 238"/>
              <p:cNvSpPr>
                <a:spLocks/>
              </p:cNvSpPr>
              <p:nvPr/>
            </p:nvSpPr>
            <p:spPr bwMode="auto">
              <a:xfrm>
                <a:off x="2040" y="2441"/>
                <a:ext cx="108" cy="94"/>
              </a:xfrm>
              <a:custGeom>
                <a:avLst/>
                <a:gdLst>
                  <a:gd name="T0" fmla="*/ 0 w 108"/>
                  <a:gd name="T1" fmla="*/ 0 h 94"/>
                  <a:gd name="T2" fmla="*/ 54 w 108"/>
                  <a:gd name="T3" fmla="*/ 94 h 94"/>
                  <a:gd name="T4" fmla="*/ 108 w 108"/>
                  <a:gd name="T5" fmla="*/ 0 h 94"/>
                  <a:gd name="T6" fmla="*/ 0 w 10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94">
                    <a:moveTo>
                      <a:pt x="0" y="0"/>
                    </a:moveTo>
                    <a:lnTo>
                      <a:pt x="54" y="94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6" name="Freeform 239"/>
              <p:cNvSpPr>
                <a:spLocks/>
              </p:cNvSpPr>
              <p:nvPr/>
            </p:nvSpPr>
            <p:spPr bwMode="auto">
              <a:xfrm>
                <a:off x="1366" y="2831"/>
                <a:ext cx="4178" cy="732"/>
              </a:xfrm>
              <a:custGeom>
                <a:avLst/>
                <a:gdLst>
                  <a:gd name="T0" fmla="*/ 0 w 4178"/>
                  <a:gd name="T1" fmla="*/ 124 h 732"/>
                  <a:gd name="T2" fmla="*/ 320 w 4178"/>
                  <a:gd name="T3" fmla="*/ 0 h 732"/>
                  <a:gd name="T4" fmla="*/ 646 w 4178"/>
                  <a:gd name="T5" fmla="*/ 304 h 732"/>
                  <a:gd name="T6" fmla="*/ 966 w 4178"/>
                  <a:gd name="T7" fmla="*/ 304 h 732"/>
                  <a:gd name="T8" fmla="*/ 1290 w 4178"/>
                  <a:gd name="T9" fmla="*/ 304 h 732"/>
                  <a:gd name="T10" fmla="*/ 1598 w 4178"/>
                  <a:gd name="T11" fmla="*/ 500 h 732"/>
                  <a:gd name="T12" fmla="*/ 1920 w 4178"/>
                  <a:gd name="T13" fmla="*/ 632 h 732"/>
                  <a:gd name="T14" fmla="*/ 2252 w 4178"/>
                  <a:gd name="T15" fmla="*/ 616 h 732"/>
                  <a:gd name="T16" fmla="*/ 2562 w 4178"/>
                  <a:gd name="T17" fmla="*/ 632 h 732"/>
                  <a:gd name="T18" fmla="*/ 2894 w 4178"/>
                  <a:gd name="T19" fmla="*/ 560 h 732"/>
                  <a:gd name="T20" fmla="*/ 3206 w 4178"/>
                  <a:gd name="T21" fmla="*/ 668 h 732"/>
                  <a:gd name="T22" fmla="*/ 3536 w 4178"/>
                  <a:gd name="T23" fmla="*/ 732 h 732"/>
                  <a:gd name="T24" fmla="*/ 3842 w 4178"/>
                  <a:gd name="T25" fmla="*/ 656 h 732"/>
                  <a:gd name="T26" fmla="*/ 4178 w 4178"/>
                  <a:gd name="T27" fmla="*/ 688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78" h="732">
                    <a:moveTo>
                      <a:pt x="0" y="124"/>
                    </a:moveTo>
                    <a:lnTo>
                      <a:pt x="320" y="0"/>
                    </a:lnTo>
                    <a:lnTo>
                      <a:pt x="646" y="304"/>
                    </a:lnTo>
                    <a:lnTo>
                      <a:pt x="966" y="304"/>
                    </a:lnTo>
                    <a:lnTo>
                      <a:pt x="1290" y="304"/>
                    </a:lnTo>
                    <a:lnTo>
                      <a:pt x="1598" y="500"/>
                    </a:lnTo>
                    <a:lnTo>
                      <a:pt x="1920" y="632"/>
                    </a:lnTo>
                    <a:lnTo>
                      <a:pt x="2252" y="616"/>
                    </a:lnTo>
                    <a:lnTo>
                      <a:pt x="2562" y="632"/>
                    </a:lnTo>
                    <a:lnTo>
                      <a:pt x="2894" y="560"/>
                    </a:lnTo>
                    <a:lnTo>
                      <a:pt x="3206" y="668"/>
                    </a:lnTo>
                    <a:lnTo>
                      <a:pt x="3536" y="732"/>
                    </a:lnTo>
                    <a:lnTo>
                      <a:pt x="3842" y="656"/>
                    </a:lnTo>
                    <a:lnTo>
                      <a:pt x="4178" y="688"/>
                    </a:lnTo>
                  </a:path>
                </a:pathLst>
              </a:custGeom>
              <a:noFill/>
              <a:ln w="28575">
                <a:solidFill>
                  <a:srgbClr val="00AE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7" name="Line 240"/>
              <p:cNvSpPr>
                <a:spLocks noChangeShapeType="1"/>
              </p:cNvSpPr>
              <p:nvPr/>
            </p:nvSpPr>
            <p:spPr bwMode="auto">
              <a:xfrm flipV="1">
                <a:off x="1366" y="2695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8" name="Line 241"/>
              <p:cNvSpPr>
                <a:spLocks noChangeShapeType="1"/>
              </p:cNvSpPr>
              <p:nvPr/>
            </p:nvSpPr>
            <p:spPr bwMode="auto">
              <a:xfrm flipV="1">
                <a:off x="1398" y="2623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59" name="Line 242"/>
              <p:cNvSpPr>
                <a:spLocks noChangeShapeType="1"/>
              </p:cNvSpPr>
              <p:nvPr/>
            </p:nvSpPr>
            <p:spPr bwMode="auto">
              <a:xfrm flipV="1">
                <a:off x="1432" y="2549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0" name="Line 243"/>
              <p:cNvSpPr>
                <a:spLocks noChangeShapeType="1"/>
              </p:cNvSpPr>
              <p:nvPr/>
            </p:nvSpPr>
            <p:spPr bwMode="auto">
              <a:xfrm flipV="1">
                <a:off x="1466" y="2477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1" name="Line 244"/>
              <p:cNvSpPr>
                <a:spLocks noChangeShapeType="1"/>
              </p:cNvSpPr>
              <p:nvPr/>
            </p:nvSpPr>
            <p:spPr bwMode="auto">
              <a:xfrm flipV="1">
                <a:off x="1498" y="2405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2" name="Line 245"/>
              <p:cNvSpPr>
                <a:spLocks noChangeShapeType="1"/>
              </p:cNvSpPr>
              <p:nvPr/>
            </p:nvSpPr>
            <p:spPr bwMode="auto">
              <a:xfrm flipV="1">
                <a:off x="1532" y="2331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3" name="Line 246"/>
              <p:cNvSpPr>
                <a:spLocks noChangeShapeType="1"/>
              </p:cNvSpPr>
              <p:nvPr/>
            </p:nvSpPr>
            <p:spPr bwMode="auto">
              <a:xfrm flipV="1">
                <a:off x="1566" y="2259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4" name="Line 247"/>
              <p:cNvSpPr>
                <a:spLocks noChangeShapeType="1"/>
              </p:cNvSpPr>
              <p:nvPr/>
            </p:nvSpPr>
            <p:spPr bwMode="auto">
              <a:xfrm flipV="1">
                <a:off x="1598" y="2187"/>
                <a:ext cx="20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5" name="Line 248"/>
              <p:cNvSpPr>
                <a:spLocks noChangeShapeType="1"/>
              </p:cNvSpPr>
              <p:nvPr/>
            </p:nvSpPr>
            <p:spPr bwMode="auto">
              <a:xfrm flipV="1">
                <a:off x="1632" y="2113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6" name="Freeform 249"/>
              <p:cNvSpPr>
                <a:spLocks/>
              </p:cNvSpPr>
              <p:nvPr/>
            </p:nvSpPr>
            <p:spPr bwMode="auto">
              <a:xfrm>
                <a:off x="1666" y="20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20 w 20"/>
                  <a:gd name="T3" fmla="*/ 0 h 44"/>
                  <a:gd name="T4" fmla="*/ 20 w 2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4">
                    <a:moveTo>
                      <a:pt x="0" y="44"/>
                    </a:move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7" name="Line 250"/>
              <p:cNvSpPr>
                <a:spLocks noChangeShapeType="1"/>
              </p:cNvSpPr>
              <p:nvPr/>
            </p:nvSpPr>
            <p:spPr bwMode="auto">
              <a:xfrm>
                <a:off x="1700" y="2071"/>
                <a:ext cx="20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8" name="Line 251"/>
              <p:cNvSpPr>
                <a:spLocks noChangeShapeType="1"/>
              </p:cNvSpPr>
              <p:nvPr/>
            </p:nvSpPr>
            <p:spPr bwMode="auto">
              <a:xfrm>
                <a:off x="1732" y="2143"/>
                <a:ext cx="22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69" name="Line 252"/>
              <p:cNvSpPr>
                <a:spLocks noChangeShapeType="1"/>
              </p:cNvSpPr>
              <p:nvPr/>
            </p:nvSpPr>
            <p:spPr bwMode="auto">
              <a:xfrm>
                <a:off x="1766" y="2215"/>
                <a:ext cx="22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0" name="Line 253"/>
              <p:cNvSpPr>
                <a:spLocks noChangeShapeType="1"/>
              </p:cNvSpPr>
              <p:nvPr/>
            </p:nvSpPr>
            <p:spPr bwMode="auto">
              <a:xfrm>
                <a:off x="1800" y="2287"/>
                <a:ext cx="22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1" name="Line 254"/>
              <p:cNvSpPr>
                <a:spLocks noChangeShapeType="1"/>
              </p:cNvSpPr>
              <p:nvPr/>
            </p:nvSpPr>
            <p:spPr bwMode="auto">
              <a:xfrm>
                <a:off x="1834" y="2359"/>
                <a:ext cx="22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2" name="Line 255"/>
              <p:cNvSpPr>
                <a:spLocks noChangeShapeType="1"/>
              </p:cNvSpPr>
              <p:nvPr/>
            </p:nvSpPr>
            <p:spPr bwMode="auto">
              <a:xfrm>
                <a:off x="1868" y="2433"/>
                <a:ext cx="22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3" name="Line 256"/>
              <p:cNvSpPr>
                <a:spLocks noChangeShapeType="1"/>
              </p:cNvSpPr>
              <p:nvPr/>
            </p:nvSpPr>
            <p:spPr bwMode="auto">
              <a:xfrm>
                <a:off x="1902" y="2505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4" name="Line 257"/>
              <p:cNvSpPr>
                <a:spLocks noChangeShapeType="1"/>
              </p:cNvSpPr>
              <p:nvPr/>
            </p:nvSpPr>
            <p:spPr bwMode="auto">
              <a:xfrm>
                <a:off x="1936" y="2577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5" name="Line 258"/>
              <p:cNvSpPr>
                <a:spLocks noChangeShapeType="1"/>
              </p:cNvSpPr>
              <p:nvPr/>
            </p:nvSpPr>
            <p:spPr bwMode="auto">
              <a:xfrm>
                <a:off x="1970" y="2649"/>
                <a:ext cx="20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6" name="Freeform 259"/>
              <p:cNvSpPr>
                <a:spLocks/>
              </p:cNvSpPr>
              <p:nvPr/>
            </p:nvSpPr>
            <p:spPr bwMode="auto">
              <a:xfrm>
                <a:off x="2004" y="2723"/>
                <a:ext cx="36" cy="16"/>
              </a:xfrm>
              <a:custGeom>
                <a:avLst/>
                <a:gdLst>
                  <a:gd name="T0" fmla="*/ 0 w 36"/>
                  <a:gd name="T1" fmla="*/ 0 h 16"/>
                  <a:gd name="T2" fmla="*/ 8 w 36"/>
                  <a:gd name="T3" fmla="*/ 16 h 16"/>
                  <a:gd name="T4" fmla="*/ 36 w 36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6">
                    <a:moveTo>
                      <a:pt x="0" y="0"/>
                    </a:moveTo>
                    <a:lnTo>
                      <a:pt x="8" y="16"/>
                    </a:lnTo>
                    <a:lnTo>
                      <a:pt x="36" y="4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7" name="Line 260"/>
              <p:cNvSpPr>
                <a:spLocks noChangeShapeType="1"/>
              </p:cNvSpPr>
              <p:nvPr/>
            </p:nvSpPr>
            <p:spPr bwMode="auto">
              <a:xfrm flipV="1">
                <a:off x="2070" y="2697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8" name="Line 261"/>
              <p:cNvSpPr>
                <a:spLocks noChangeShapeType="1"/>
              </p:cNvSpPr>
              <p:nvPr/>
            </p:nvSpPr>
            <p:spPr bwMode="auto">
              <a:xfrm flipV="1">
                <a:off x="2144" y="2667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79" name="Line 262"/>
              <p:cNvSpPr>
                <a:spLocks noChangeShapeType="1"/>
              </p:cNvSpPr>
              <p:nvPr/>
            </p:nvSpPr>
            <p:spPr bwMode="auto">
              <a:xfrm flipV="1">
                <a:off x="2218" y="2637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0" name="Line 263"/>
              <p:cNvSpPr>
                <a:spLocks noChangeShapeType="1"/>
              </p:cNvSpPr>
              <p:nvPr/>
            </p:nvSpPr>
            <p:spPr bwMode="auto">
              <a:xfrm flipV="1">
                <a:off x="2292" y="2607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1" name="Line 264"/>
              <p:cNvSpPr>
                <a:spLocks noChangeShapeType="1"/>
              </p:cNvSpPr>
              <p:nvPr/>
            </p:nvSpPr>
            <p:spPr bwMode="auto">
              <a:xfrm flipV="1">
                <a:off x="2366" y="2577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2" name="Line 265"/>
              <p:cNvSpPr>
                <a:spLocks noChangeShapeType="1"/>
              </p:cNvSpPr>
              <p:nvPr/>
            </p:nvSpPr>
            <p:spPr bwMode="auto">
              <a:xfrm flipV="1">
                <a:off x="2440" y="2545"/>
                <a:ext cx="44" cy="2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3" name="Line 266"/>
              <p:cNvSpPr>
                <a:spLocks noChangeShapeType="1"/>
              </p:cNvSpPr>
              <p:nvPr/>
            </p:nvSpPr>
            <p:spPr bwMode="auto">
              <a:xfrm flipV="1">
                <a:off x="2514" y="2515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4" name="Line 267"/>
              <p:cNvSpPr>
                <a:spLocks noChangeShapeType="1"/>
              </p:cNvSpPr>
              <p:nvPr/>
            </p:nvSpPr>
            <p:spPr bwMode="auto">
              <a:xfrm flipV="1">
                <a:off x="2588" y="2485"/>
                <a:ext cx="44" cy="1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5" name="Line 268"/>
              <p:cNvSpPr>
                <a:spLocks noChangeShapeType="1"/>
              </p:cNvSpPr>
              <p:nvPr/>
            </p:nvSpPr>
            <p:spPr bwMode="auto">
              <a:xfrm>
                <a:off x="2660" y="2479"/>
                <a:ext cx="36" cy="3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6" name="Line 269"/>
              <p:cNvSpPr>
                <a:spLocks noChangeShapeType="1"/>
              </p:cNvSpPr>
              <p:nvPr/>
            </p:nvSpPr>
            <p:spPr bwMode="auto">
              <a:xfrm>
                <a:off x="2722" y="2531"/>
                <a:ext cx="36" cy="3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7" name="Line 270"/>
              <p:cNvSpPr>
                <a:spLocks noChangeShapeType="1"/>
              </p:cNvSpPr>
              <p:nvPr/>
            </p:nvSpPr>
            <p:spPr bwMode="auto">
              <a:xfrm>
                <a:off x="2782" y="2583"/>
                <a:ext cx="36" cy="3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8" name="Line 271"/>
              <p:cNvSpPr>
                <a:spLocks noChangeShapeType="1"/>
              </p:cNvSpPr>
              <p:nvPr/>
            </p:nvSpPr>
            <p:spPr bwMode="auto">
              <a:xfrm>
                <a:off x="2842" y="2635"/>
                <a:ext cx="38" cy="3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89" name="Line 272"/>
              <p:cNvSpPr>
                <a:spLocks noChangeShapeType="1"/>
              </p:cNvSpPr>
              <p:nvPr/>
            </p:nvSpPr>
            <p:spPr bwMode="auto">
              <a:xfrm>
                <a:off x="2904" y="2687"/>
                <a:ext cx="36" cy="3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0" name="Freeform 273"/>
              <p:cNvSpPr>
                <a:spLocks/>
              </p:cNvSpPr>
              <p:nvPr/>
            </p:nvSpPr>
            <p:spPr bwMode="auto">
              <a:xfrm>
                <a:off x="2964" y="2739"/>
                <a:ext cx="48" cy="2"/>
              </a:xfrm>
              <a:custGeom>
                <a:avLst/>
                <a:gdLst>
                  <a:gd name="T0" fmla="*/ 0 w 48"/>
                  <a:gd name="T1" fmla="*/ 0 h 2"/>
                  <a:gd name="T2" fmla="*/ 0 w 48"/>
                  <a:gd name="T3" fmla="*/ 0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0" y="0"/>
                    </a:moveTo>
                    <a:lnTo>
                      <a:pt x="0" y="0"/>
                    </a:lnTo>
                    <a:lnTo>
                      <a:pt x="48" y="2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1" name="Line 274"/>
              <p:cNvSpPr>
                <a:spLocks noChangeShapeType="1"/>
              </p:cNvSpPr>
              <p:nvPr/>
            </p:nvSpPr>
            <p:spPr bwMode="auto">
              <a:xfrm>
                <a:off x="3044" y="274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2" name="Line 275"/>
              <p:cNvSpPr>
                <a:spLocks noChangeShapeType="1"/>
              </p:cNvSpPr>
              <p:nvPr/>
            </p:nvSpPr>
            <p:spPr bwMode="auto">
              <a:xfrm>
                <a:off x="3124" y="2743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3" name="Line 276"/>
              <p:cNvSpPr>
                <a:spLocks noChangeShapeType="1"/>
              </p:cNvSpPr>
              <p:nvPr/>
            </p:nvSpPr>
            <p:spPr bwMode="auto">
              <a:xfrm>
                <a:off x="3204" y="2745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4" name="Line 277"/>
              <p:cNvSpPr>
                <a:spLocks noChangeShapeType="1"/>
              </p:cNvSpPr>
              <p:nvPr/>
            </p:nvSpPr>
            <p:spPr bwMode="auto">
              <a:xfrm>
                <a:off x="3284" y="2747"/>
                <a:ext cx="48" cy="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5" name="Line 278"/>
              <p:cNvSpPr>
                <a:spLocks noChangeShapeType="1"/>
              </p:cNvSpPr>
              <p:nvPr/>
            </p:nvSpPr>
            <p:spPr bwMode="auto">
              <a:xfrm>
                <a:off x="3364" y="2761"/>
                <a:ext cx="46" cy="1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6" name="Line 279"/>
              <p:cNvSpPr>
                <a:spLocks noChangeShapeType="1"/>
              </p:cNvSpPr>
              <p:nvPr/>
            </p:nvSpPr>
            <p:spPr bwMode="auto">
              <a:xfrm>
                <a:off x="3442" y="2777"/>
                <a:ext cx="46" cy="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7" name="Line 280"/>
              <p:cNvSpPr>
                <a:spLocks noChangeShapeType="1"/>
              </p:cNvSpPr>
              <p:nvPr/>
            </p:nvSpPr>
            <p:spPr bwMode="auto">
              <a:xfrm>
                <a:off x="3520" y="2793"/>
                <a:ext cx="48" cy="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8" name="Freeform 281"/>
              <p:cNvSpPr>
                <a:spLocks/>
              </p:cNvSpPr>
              <p:nvPr/>
            </p:nvSpPr>
            <p:spPr bwMode="auto">
              <a:xfrm>
                <a:off x="3598" y="2787"/>
                <a:ext cx="36" cy="24"/>
              </a:xfrm>
              <a:custGeom>
                <a:avLst/>
                <a:gdLst>
                  <a:gd name="T0" fmla="*/ 0 w 36"/>
                  <a:gd name="T1" fmla="*/ 20 h 24"/>
                  <a:gd name="T2" fmla="*/ 20 w 36"/>
                  <a:gd name="T3" fmla="*/ 24 h 24"/>
                  <a:gd name="T4" fmla="*/ 36 w 3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4">
                    <a:moveTo>
                      <a:pt x="0" y="20"/>
                    </a:moveTo>
                    <a:lnTo>
                      <a:pt x="20" y="24"/>
                    </a:lnTo>
                    <a:lnTo>
                      <a:pt x="36" y="0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99" name="Line 282"/>
              <p:cNvSpPr>
                <a:spLocks noChangeShapeType="1"/>
              </p:cNvSpPr>
              <p:nvPr/>
            </p:nvSpPr>
            <p:spPr bwMode="auto">
              <a:xfrm flipV="1">
                <a:off x="3652" y="2721"/>
                <a:ext cx="26" cy="4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0" name="Line 283"/>
              <p:cNvSpPr>
                <a:spLocks noChangeShapeType="1"/>
              </p:cNvSpPr>
              <p:nvPr/>
            </p:nvSpPr>
            <p:spPr bwMode="auto">
              <a:xfrm flipV="1">
                <a:off x="3694" y="2653"/>
                <a:ext cx="26" cy="4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1" name="Line 284"/>
              <p:cNvSpPr>
                <a:spLocks noChangeShapeType="1"/>
              </p:cNvSpPr>
              <p:nvPr/>
            </p:nvSpPr>
            <p:spPr bwMode="auto">
              <a:xfrm flipV="1">
                <a:off x="3738" y="2585"/>
                <a:ext cx="26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2" name="Line 285"/>
              <p:cNvSpPr>
                <a:spLocks noChangeShapeType="1"/>
              </p:cNvSpPr>
              <p:nvPr/>
            </p:nvSpPr>
            <p:spPr bwMode="auto">
              <a:xfrm flipV="1">
                <a:off x="3782" y="2519"/>
                <a:ext cx="26" cy="4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3" name="Line 286"/>
              <p:cNvSpPr>
                <a:spLocks noChangeShapeType="1"/>
              </p:cNvSpPr>
              <p:nvPr/>
            </p:nvSpPr>
            <p:spPr bwMode="auto">
              <a:xfrm flipV="1">
                <a:off x="3824" y="2451"/>
                <a:ext cx="26" cy="4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4" name="Line 287"/>
              <p:cNvSpPr>
                <a:spLocks noChangeShapeType="1"/>
              </p:cNvSpPr>
              <p:nvPr/>
            </p:nvSpPr>
            <p:spPr bwMode="auto">
              <a:xfrm flipV="1">
                <a:off x="3868" y="2385"/>
                <a:ext cx="26" cy="4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5" name="Freeform 288"/>
              <p:cNvSpPr>
                <a:spLocks/>
              </p:cNvSpPr>
              <p:nvPr/>
            </p:nvSpPr>
            <p:spPr bwMode="auto">
              <a:xfrm>
                <a:off x="3912" y="2331"/>
                <a:ext cx="30" cy="26"/>
              </a:xfrm>
              <a:custGeom>
                <a:avLst/>
                <a:gdLst>
                  <a:gd name="T0" fmla="*/ 0 w 30"/>
                  <a:gd name="T1" fmla="*/ 26 h 26"/>
                  <a:gd name="T2" fmla="*/ 16 w 30"/>
                  <a:gd name="T3" fmla="*/ 0 h 26"/>
                  <a:gd name="T4" fmla="*/ 30 w 30"/>
                  <a:gd name="T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6">
                    <a:moveTo>
                      <a:pt x="0" y="26"/>
                    </a:moveTo>
                    <a:lnTo>
                      <a:pt x="16" y="0"/>
                    </a:lnTo>
                    <a:lnTo>
                      <a:pt x="30" y="10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6" name="Line 289"/>
              <p:cNvSpPr>
                <a:spLocks noChangeShapeType="1"/>
              </p:cNvSpPr>
              <p:nvPr/>
            </p:nvSpPr>
            <p:spPr bwMode="auto">
              <a:xfrm>
                <a:off x="3970" y="2357"/>
                <a:ext cx="40" cy="26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7" name="Line 290"/>
              <p:cNvSpPr>
                <a:spLocks noChangeShapeType="1"/>
              </p:cNvSpPr>
              <p:nvPr/>
            </p:nvSpPr>
            <p:spPr bwMode="auto">
              <a:xfrm>
                <a:off x="4038" y="2399"/>
                <a:ext cx="40" cy="26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8" name="Line 291"/>
              <p:cNvSpPr>
                <a:spLocks noChangeShapeType="1"/>
              </p:cNvSpPr>
              <p:nvPr/>
            </p:nvSpPr>
            <p:spPr bwMode="auto">
              <a:xfrm>
                <a:off x="4106" y="2441"/>
                <a:ext cx="40" cy="26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09" name="Line 292"/>
              <p:cNvSpPr>
                <a:spLocks noChangeShapeType="1"/>
              </p:cNvSpPr>
              <p:nvPr/>
            </p:nvSpPr>
            <p:spPr bwMode="auto">
              <a:xfrm>
                <a:off x="4174" y="2483"/>
                <a:ext cx="40" cy="26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0" name="Line 293"/>
              <p:cNvSpPr>
                <a:spLocks noChangeShapeType="1"/>
              </p:cNvSpPr>
              <p:nvPr/>
            </p:nvSpPr>
            <p:spPr bwMode="auto">
              <a:xfrm>
                <a:off x="4242" y="2525"/>
                <a:ext cx="38" cy="3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1" name="Line 294"/>
              <p:cNvSpPr>
                <a:spLocks noChangeShapeType="1"/>
              </p:cNvSpPr>
              <p:nvPr/>
            </p:nvSpPr>
            <p:spPr bwMode="auto">
              <a:xfrm>
                <a:off x="4306" y="2573"/>
                <a:ext cx="38" cy="2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2" name="Line 295"/>
              <p:cNvSpPr>
                <a:spLocks noChangeShapeType="1"/>
              </p:cNvSpPr>
              <p:nvPr/>
            </p:nvSpPr>
            <p:spPr bwMode="auto">
              <a:xfrm>
                <a:off x="4370" y="2621"/>
                <a:ext cx="38" cy="2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3" name="Line 296"/>
              <p:cNvSpPr>
                <a:spLocks noChangeShapeType="1"/>
              </p:cNvSpPr>
              <p:nvPr/>
            </p:nvSpPr>
            <p:spPr bwMode="auto">
              <a:xfrm>
                <a:off x="4434" y="2669"/>
                <a:ext cx="40" cy="2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4" name="Line 297"/>
              <p:cNvSpPr>
                <a:spLocks noChangeShapeType="1"/>
              </p:cNvSpPr>
              <p:nvPr/>
            </p:nvSpPr>
            <p:spPr bwMode="auto">
              <a:xfrm>
                <a:off x="4498" y="2715"/>
                <a:ext cx="40" cy="3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5" name="Freeform 298"/>
              <p:cNvSpPr>
                <a:spLocks/>
              </p:cNvSpPr>
              <p:nvPr/>
            </p:nvSpPr>
            <p:spPr bwMode="auto">
              <a:xfrm>
                <a:off x="4564" y="2737"/>
                <a:ext cx="26" cy="32"/>
              </a:xfrm>
              <a:custGeom>
                <a:avLst/>
                <a:gdLst>
                  <a:gd name="T0" fmla="*/ 0 w 26"/>
                  <a:gd name="T1" fmla="*/ 26 h 32"/>
                  <a:gd name="T2" fmla="*/ 8 w 26"/>
                  <a:gd name="T3" fmla="*/ 32 h 32"/>
                  <a:gd name="T4" fmla="*/ 26 w 26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2">
                    <a:moveTo>
                      <a:pt x="0" y="26"/>
                    </a:moveTo>
                    <a:lnTo>
                      <a:pt x="8" y="32"/>
                    </a:lnTo>
                    <a:lnTo>
                      <a:pt x="26" y="0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6" name="Line 299"/>
              <p:cNvSpPr>
                <a:spLocks noChangeShapeType="1"/>
              </p:cNvSpPr>
              <p:nvPr/>
            </p:nvSpPr>
            <p:spPr bwMode="auto">
              <a:xfrm flipV="1">
                <a:off x="4606" y="2667"/>
                <a:ext cx="26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7" name="Line 300"/>
              <p:cNvSpPr>
                <a:spLocks noChangeShapeType="1"/>
              </p:cNvSpPr>
              <p:nvPr/>
            </p:nvSpPr>
            <p:spPr bwMode="auto">
              <a:xfrm flipV="1">
                <a:off x="4648" y="2599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8" name="Line 301"/>
              <p:cNvSpPr>
                <a:spLocks noChangeShapeType="1"/>
              </p:cNvSpPr>
              <p:nvPr/>
            </p:nvSpPr>
            <p:spPr bwMode="auto">
              <a:xfrm flipV="1">
                <a:off x="4688" y="2529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19" name="Line 302"/>
              <p:cNvSpPr>
                <a:spLocks noChangeShapeType="1"/>
              </p:cNvSpPr>
              <p:nvPr/>
            </p:nvSpPr>
            <p:spPr bwMode="auto">
              <a:xfrm flipV="1">
                <a:off x="4730" y="2461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0" name="Line 303"/>
              <p:cNvSpPr>
                <a:spLocks noChangeShapeType="1"/>
              </p:cNvSpPr>
              <p:nvPr/>
            </p:nvSpPr>
            <p:spPr bwMode="auto">
              <a:xfrm flipV="1">
                <a:off x="4770" y="2393"/>
                <a:ext cx="24" cy="40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1" name="Line 304"/>
              <p:cNvSpPr>
                <a:spLocks noChangeShapeType="1"/>
              </p:cNvSpPr>
              <p:nvPr/>
            </p:nvSpPr>
            <p:spPr bwMode="auto">
              <a:xfrm flipV="1">
                <a:off x="4810" y="2323"/>
                <a:ext cx="26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2" name="Freeform 305"/>
              <p:cNvSpPr>
                <a:spLocks/>
              </p:cNvSpPr>
              <p:nvPr/>
            </p:nvSpPr>
            <p:spPr bwMode="auto">
              <a:xfrm>
                <a:off x="4852" y="2261"/>
                <a:ext cx="24" cy="34"/>
              </a:xfrm>
              <a:custGeom>
                <a:avLst/>
                <a:gdLst>
                  <a:gd name="T0" fmla="*/ 0 w 24"/>
                  <a:gd name="T1" fmla="*/ 34 h 34"/>
                  <a:gd name="T2" fmla="*/ 20 w 24"/>
                  <a:gd name="T3" fmla="*/ 0 h 34"/>
                  <a:gd name="T4" fmla="*/ 24 w 24"/>
                  <a:gd name="T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4">
                    <a:moveTo>
                      <a:pt x="0" y="34"/>
                    </a:moveTo>
                    <a:lnTo>
                      <a:pt x="20" y="0"/>
                    </a:lnTo>
                    <a:lnTo>
                      <a:pt x="24" y="8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3" name="Line 306"/>
              <p:cNvSpPr>
                <a:spLocks noChangeShapeType="1"/>
              </p:cNvSpPr>
              <p:nvPr/>
            </p:nvSpPr>
            <p:spPr bwMode="auto">
              <a:xfrm>
                <a:off x="4892" y="2297"/>
                <a:ext cx="22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4" name="Line 307"/>
              <p:cNvSpPr>
                <a:spLocks noChangeShapeType="1"/>
              </p:cNvSpPr>
              <p:nvPr/>
            </p:nvSpPr>
            <p:spPr bwMode="auto">
              <a:xfrm>
                <a:off x="4928" y="2367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5" name="Line 308"/>
              <p:cNvSpPr>
                <a:spLocks noChangeShapeType="1"/>
              </p:cNvSpPr>
              <p:nvPr/>
            </p:nvSpPr>
            <p:spPr bwMode="auto">
              <a:xfrm>
                <a:off x="4966" y="2437"/>
                <a:ext cx="24" cy="44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6" name="Line 309"/>
              <p:cNvSpPr>
                <a:spLocks noChangeShapeType="1"/>
              </p:cNvSpPr>
              <p:nvPr/>
            </p:nvSpPr>
            <p:spPr bwMode="auto">
              <a:xfrm>
                <a:off x="5004" y="2509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7" name="Line 310"/>
              <p:cNvSpPr>
                <a:spLocks noChangeShapeType="1"/>
              </p:cNvSpPr>
              <p:nvPr/>
            </p:nvSpPr>
            <p:spPr bwMode="auto">
              <a:xfrm>
                <a:off x="5042" y="2579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8" name="Line 311"/>
              <p:cNvSpPr>
                <a:spLocks noChangeShapeType="1"/>
              </p:cNvSpPr>
              <p:nvPr/>
            </p:nvSpPr>
            <p:spPr bwMode="auto">
              <a:xfrm>
                <a:off x="5080" y="2649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29" name="Line 312"/>
              <p:cNvSpPr>
                <a:spLocks noChangeShapeType="1"/>
              </p:cNvSpPr>
              <p:nvPr/>
            </p:nvSpPr>
            <p:spPr bwMode="auto">
              <a:xfrm>
                <a:off x="5118" y="2719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0" name="Line 313"/>
              <p:cNvSpPr>
                <a:spLocks noChangeShapeType="1"/>
              </p:cNvSpPr>
              <p:nvPr/>
            </p:nvSpPr>
            <p:spPr bwMode="auto">
              <a:xfrm>
                <a:off x="5156" y="2791"/>
                <a:ext cx="24" cy="4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1" name="Freeform 314"/>
              <p:cNvSpPr>
                <a:spLocks/>
              </p:cNvSpPr>
              <p:nvPr/>
            </p:nvSpPr>
            <p:spPr bwMode="auto">
              <a:xfrm>
                <a:off x="5194" y="2861"/>
                <a:ext cx="32" cy="26"/>
              </a:xfrm>
              <a:custGeom>
                <a:avLst/>
                <a:gdLst>
                  <a:gd name="T0" fmla="*/ 0 w 32"/>
                  <a:gd name="T1" fmla="*/ 0 h 26"/>
                  <a:gd name="T2" fmla="*/ 14 w 32"/>
                  <a:gd name="T3" fmla="*/ 26 h 26"/>
                  <a:gd name="T4" fmla="*/ 32 w 32"/>
                  <a:gd name="T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lnTo>
                      <a:pt x="14" y="26"/>
                    </a:lnTo>
                    <a:lnTo>
                      <a:pt x="32" y="22"/>
                    </a:lnTo>
                  </a:path>
                </a:pathLst>
              </a:cu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2" name="Line 315"/>
              <p:cNvSpPr>
                <a:spLocks noChangeShapeType="1"/>
              </p:cNvSpPr>
              <p:nvPr/>
            </p:nvSpPr>
            <p:spPr bwMode="auto">
              <a:xfrm flipV="1">
                <a:off x="5258" y="2863"/>
                <a:ext cx="46" cy="1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3" name="Line 316"/>
              <p:cNvSpPr>
                <a:spLocks noChangeShapeType="1"/>
              </p:cNvSpPr>
              <p:nvPr/>
            </p:nvSpPr>
            <p:spPr bwMode="auto">
              <a:xfrm flipV="1">
                <a:off x="5334" y="2843"/>
                <a:ext cx="48" cy="1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4" name="Line 317"/>
              <p:cNvSpPr>
                <a:spLocks noChangeShapeType="1"/>
              </p:cNvSpPr>
              <p:nvPr/>
            </p:nvSpPr>
            <p:spPr bwMode="auto">
              <a:xfrm flipV="1">
                <a:off x="5412" y="2823"/>
                <a:ext cx="46" cy="12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5" name="Line 318"/>
              <p:cNvSpPr>
                <a:spLocks noChangeShapeType="1"/>
              </p:cNvSpPr>
              <p:nvPr/>
            </p:nvSpPr>
            <p:spPr bwMode="auto">
              <a:xfrm flipV="1">
                <a:off x="5490" y="2807"/>
                <a:ext cx="34" cy="8"/>
              </a:xfrm>
              <a:prstGeom prst="line">
                <a:avLst/>
              </a:prstGeom>
              <a:noFill/>
              <a:ln w="28575">
                <a:solidFill>
                  <a:srgbClr val="E46C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6" name="Line 319"/>
              <p:cNvSpPr>
                <a:spLocks noChangeShapeType="1"/>
              </p:cNvSpPr>
              <p:nvPr/>
            </p:nvSpPr>
            <p:spPr bwMode="auto">
              <a:xfrm flipV="1">
                <a:off x="1366" y="3089"/>
                <a:ext cx="36" cy="7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7" name="Line 320"/>
              <p:cNvSpPr>
                <a:spLocks noChangeShapeType="1"/>
              </p:cNvSpPr>
              <p:nvPr/>
            </p:nvSpPr>
            <p:spPr bwMode="auto">
              <a:xfrm flipV="1">
                <a:off x="1424" y="2975"/>
                <a:ext cx="38" cy="7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8" name="Line 321"/>
              <p:cNvSpPr>
                <a:spLocks noChangeShapeType="1"/>
              </p:cNvSpPr>
              <p:nvPr/>
            </p:nvSpPr>
            <p:spPr bwMode="auto">
              <a:xfrm flipV="1">
                <a:off x="1484" y="2861"/>
                <a:ext cx="36" cy="7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39" name="Line 322"/>
              <p:cNvSpPr>
                <a:spLocks noChangeShapeType="1"/>
              </p:cNvSpPr>
              <p:nvPr/>
            </p:nvSpPr>
            <p:spPr bwMode="auto">
              <a:xfrm flipV="1">
                <a:off x="1542" y="2747"/>
                <a:ext cx="38" cy="72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0" name="Line 323"/>
              <p:cNvSpPr>
                <a:spLocks noChangeShapeType="1"/>
              </p:cNvSpPr>
              <p:nvPr/>
            </p:nvSpPr>
            <p:spPr bwMode="auto">
              <a:xfrm flipV="1">
                <a:off x="1602" y="2635"/>
                <a:ext cx="38" cy="7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1" name="Freeform 324"/>
              <p:cNvSpPr>
                <a:spLocks/>
              </p:cNvSpPr>
              <p:nvPr/>
            </p:nvSpPr>
            <p:spPr bwMode="auto">
              <a:xfrm>
                <a:off x="1662" y="2545"/>
                <a:ext cx="50" cy="46"/>
              </a:xfrm>
              <a:custGeom>
                <a:avLst/>
                <a:gdLst>
                  <a:gd name="T0" fmla="*/ 0 w 50"/>
                  <a:gd name="T1" fmla="*/ 46 h 46"/>
                  <a:gd name="T2" fmla="*/ 24 w 50"/>
                  <a:gd name="T3" fmla="*/ 0 h 46"/>
                  <a:gd name="T4" fmla="*/ 50 w 50"/>
                  <a:gd name="T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6">
                    <a:moveTo>
                      <a:pt x="0" y="46"/>
                    </a:moveTo>
                    <a:lnTo>
                      <a:pt x="24" y="0"/>
                    </a:lnTo>
                    <a:lnTo>
                      <a:pt x="50" y="6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2" name="Line 325"/>
              <p:cNvSpPr>
                <a:spLocks noChangeShapeType="1"/>
              </p:cNvSpPr>
              <p:nvPr/>
            </p:nvSpPr>
            <p:spPr bwMode="auto">
              <a:xfrm>
                <a:off x="1760" y="2561"/>
                <a:ext cx="78" cy="16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3" name="Line 326"/>
              <p:cNvSpPr>
                <a:spLocks noChangeShapeType="1"/>
              </p:cNvSpPr>
              <p:nvPr/>
            </p:nvSpPr>
            <p:spPr bwMode="auto">
              <a:xfrm>
                <a:off x="1884" y="2587"/>
                <a:ext cx="78" cy="1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4" name="Freeform 327"/>
              <p:cNvSpPr>
                <a:spLocks/>
              </p:cNvSpPr>
              <p:nvPr/>
            </p:nvSpPr>
            <p:spPr bwMode="auto">
              <a:xfrm>
                <a:off x="2010" y="2615"/>
                <a:ext cx="62" cy="48"/>
              </a:xfrm>
              <a:custGeom>
                <a:avLst/>
                <a:gdLst>
                  <a:gd name="T0" fmla="*/ 0 w 62"/>
                  <a:gd name="T1" fmla="*/ 0 h 48"/>
                  <a:gd name="T2" fmla="*/ 2 w 62"/>
                  <a:gd name="T3" fmla="*/ 0 h 48"/>
                  <a:gd name="T4" fmla="*/ 62 w 6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8">
                    <a:moveTo>
                      <a:pt x="0" y="0"/>
                    </a:moveTo>
                    <a:lnTo>
                      <a:pt x="2" y="0"/>
                    </a:lnTo>
                    <a:lnTo>
                      <a:pt x="62" y="48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5" name="Line 328"/>
              <p:cNvSpPr>
                <a:spLocks noChangeShapeType="1"/>
              </p:cNvSpPr>
              <p:nvPr/>
            </p:nvSpPr>
            <p:spPr bwMode="auto">
              <a:xfrm>
                <a:off x="2110" y="2693"/>
                <a:ext cx="62" cy="5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6" name="Line 329"/>
              <p:cNvSpPr>
                <a:spLocks noChangeShapeType="1"/>
              </p:cNvSpPr>
              <p:nvPr/>
            </p:nvSpPr>
            <p:spPr bwMode="auto">
              <a:xfrm>
                <a:off x="2210" y="2773"/>
                <a:ext cx="62" cy="5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7" name="Freeform 330"/>
              <p:cNvSpPr>
                <a:spLocks/>
              </p:cNvSpPr>
              <p:nvPr/>
            </p:nvSpPr>
            <p:spPr bwMode="auto">
              <a:xfrm>
                <a:off x="2310" y="2851"/>
                <a:ext cx="70" cy="20"/>
              </a:xfrm>
              <a:custGeom>
                <a:avLst/>
                <a:gdLst>
                  <a:gd name="T0" fmla="*/ 0 w 70"/>
                  <a:gd name="T1" fmla="*/ 2 h 20"/>
                  <a:gd name="T2" fmla="*/ 22 w 70"/>
                  <a:gd name="T3" fmla="*/ 20 h 20"/>
                  <a:gd name="T4" fmla="*/ 70 w 70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20">
                    <a:moveTo>
                      <a:pt x="0" y="2"/>
                    </a:moveTo>
                    <a:lnTo>
                      <a:pt x="22" y="20"/>
                    </a:lnTo>
                    <a:lnTo>
                      <a:pt x="70" y="0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8" name="Line 331"/>
              <p:cNvSpPr>
                <a:spLocks noChangeShapeType="1"/>
              </p:cNvSpPr>
              <p:nvPr/>
            </p:nvSpPr>
            <p:spPr bwMode="auto">
              <a:xfrm flipV="1">
                <a:off x="2424" y="2803"/>
                <a:ext cx="74" cy="3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49" name="Line 332"/>
              <p:cNvSpPr>
                <a:spLocks noChangeShapeType="1"/>
              </p:cNvSpPr>
              <p:nvPr/>
            </p:nvSpPr>
            <p:spPr bwMode="auto">
              <a:xfrm flipV="1">
                <a:off x="2544" y="2755"/>
                <a:ext cx="74" cy="3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0" name="Line 333"/>
              <p:cNvSpPr>
                <a:spLocks noChangeShapeType="1"/>
              </p:cNvSpPr>
              <p:nvPr/>
            </p:nvSpPr>
            <p:spPr bwMode="auto">
              <a:xfrm>
                <a:off x="2658" y="2745"/>
                <a:ext cx="44" cy="6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1" name="Line 334"/>
              <p:cNvSpPr>
                <a:spLocks noChangeShapeType="1"/>
              </p:cNvSpPr>
              <p:nvPr/>
            </p:nvSpPr>
            <p:spPr bwMode="auto">
              <a:xfrm>
                <a:off x="2728" y="2853"/>
                <a:ext cx="42" cy="6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2" name="Line 335"/>
              <p:cNvSpPr>
                <a:spLocks noChangeShapeType="1"/>
              </p:cNvSpPr>
              <p:nvPr/>
            </p:nvSpPr>
            <p:spPr bwMode="auto">
              <a:xfrm>
                <a:off x="2796" y="2961"/>
                <a:ext cx="42" cy="6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3" name="Line 336"/>
              <p:cNvSpPr>
                <a:spLocks noChangeShapeType="1"/>
              </p:cNvSpPr>
              <p:nvPr/>
            </p:nvSpPr>
            <p:spPr bwMode="auto">
              <a:xfrm>
                <a:off x="2864" y="3069"/>
                <a:ext cx="44" cy="6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4" name="Freeform 337"/>
              <p:cNvSpPr>
                <a:spLocks/>
              </p:cNvSpPr>
              <p:nvPr/>
            </p:nvSpPr>
            <p:spPr bwMode="auto">
              <a:xfrm>
                <a:off x="2934" y="3177"/>
                <a:ext cx="52" cy="54"/>
              </a:xfrm>
              <a:custGeom>
                <a:avLst/>
                <a:gdLst>
                  <a:gd name="T0" fmla="*/ 0 w 52"/>
                  <a:gd name="T1" fmla="*/ 0 h 54"/>
                  <a:gd name="T2" fmla="*/ 30 w 52"/>
                  <a:gd name="T3" fmla="*/ 50 h 54"/>
                  <a:gd name="T4" fmla="*/ 52 w 52"/>
                  <a:gd name="T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54">
                    <a:moveTo>
                      <a:pt x="0" y="0"/>
                    </a:moveTo>
                    <a:lnTo>
                      <a:pt x="30" y="50"/>
                    </a:lnTo>
                    <a:lnTo>
                      <a:pt x="52" y="54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5" name="Line 338"/>
              <p:cNvSpPr>
                <a:spLocks noChangeShapeType="1"/>
              </p:cNvSpPr>
              <p:nvPr/>
            </p:nvSpPr>
            <p:spPr bwMode="auto">
              <a:xfrm>
                <a:off x="3032" y="3239"/>
                <a:ext cx="80" cy="16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6" name="Line 339"/>
              <p:cNvSpPr>
                <a:spLocks noChangeShapeType="1"/>
              </p:cNvSpPr>
              <p:nvPr/>
            </p:nvSpPr>
            <p:spPr bwMode="auto">
              <a:xfrm>
                <a:off x="3158" y="3263"/>
                <a:ext cx="78" cy="16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7" name="Freeform 340"/>
              <p:cNvSpPr>
                <a:spLocks/>
              </p:cNvSpPr>
              <p:nvPr/>
            </p:nvSpPr>
            <p:spPr bwMode="auto">
              <a:xfrm>
                <a:off x="3284" y="3273"/>
                <a:ext cx="78" cy="18"/>
              </a:xfrm>
              <a:custGeom>
                <a:avLst/>
                <a:gdLst>
                  <a:gd name="T0" fmla="*/ 0 w 78"/>
                  <a:gd name="T1" fmla="*/ 14 h 18"/>
                  <a:gd name="T2" fmla="*/ 20 w 78"/>
                  <a:gd name="T3" fmla="*/ 18 h 18"/>
                  <a:gd name="T4" fmla="*/ 78 w 78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8">
                    <a:moveTo>
                      <a:pt x="0" y="14"/>
                    </a:moveTo>
                    <a:lnTo>
                      <a:pt x="20" y="18"/>
                    </a:lnTo>
                    <a:lnTo>
                      <a:pt x="78" y="0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8" name="Line 341"/>
              <p:cNvSpPr>
                <a:spLocks noChangeShapeType="1"/>
              </p:cNvSpPr>
              <p:nvPr/>
            </p:nvSpPr>
            <p:spPr bwMode="auto">
              <a:xfrm flipV="1">
                <a:off x="3408" y="3237"/>
                <a:ext cx="76" cy="24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59" name="Line 342"/>
              <p:cNvSpPr>
                <a:spLocks noChangeShapeType="1"/>
              </p:cNvSpPr>
              <p:nvPr/>
            </p:nvSpPr>
            <p:spPr bwMode="auto">
              <a:xfrm flipV="1">
                <a:off x="3530" y="3201"/>
                <a:ext cx="76" cy="22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0" name="Line 343"/>
              <p:cNvSpPr>
                <a:spLocks noChangeShapeType="1"/>
              </p:cNvSpPr>
              <p:nvPr/>
            </p:nvSpPr>
            <p:spPr bwMode="auto">
              <a:xfrm>
                <a:off x="3650" y="3213"/>
                <a:ext cx="72" cy="34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1" name="Line 344"/>
              <p:cNvSpPr>
                <a:spLocks noChangeShapeType="1"/>
              </p:cNvSpPr>
              <p:nvPr/>
            </p:nvSpPr>
            <p:spPr bwMode="auto">
              <a:xfrm>
                <a:off x="3766" y="3269"/>
                <a:ext cx="72" cy="34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2" name="Freeform 345"/>
              <p:cNvSpPr>
                <a:spLocks/>
              </p:cNvSpPr>
              <p:nvPr/>
            </p:nvSpPr>
            <p:spPr bwMode="auto">
              <a:xfrm>
                <a:off x="3880" y="3325"/>
                <a:ext cx="74" cy="24"/>
              </a:xfrm>
              <a:custGeom>
                <a:avLst/>
                <a:gdLst>
                  <a:gd name="T0" fmla="*/ 0 w 74"/>
                  <a:gd name="T1" fmla="*/ 0 h 24"/>
                  <a:gd name="T2" fmla="*/ 48 w 74"/>
                  <a:gd name="T3" fmla="*/ 24 h 24"/>
                  <a:gd name="T4" fmla="*/ 74 w 74"/>
                  <a:gd name="T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24">
                    <a:moveTo>
                      <a:pt x="0" y="0"/>
                    </a:moveTo>
                    <a:lnTo>
                      <a:pt x="48" y="24"/>
                    </a:lnTo>
                    <a:lnTo>
                      <a:pt x="74" y="20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3" name="Line 346"/>
              <p:cNvSpPr>
                <a:spLocks noChangeShapeType="1"/>
              </p:cNvSpPr>
              <p:nvPr/>
            </p:nvSpPr>
            <p:spPr bwMode="auto">
              <a:xfrm flipV="1">
                <a:off x="4002" y="3331"/>
                <a:ext cx="80" cy="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4" name="Line 347"/>
              <p:cNvSpPr>
                <a:spLocks noChangeShapeType="1"/>
              </p:cNvSpPr>
              <p:nvPr/>
            </p:nvSpPr>
            <p:spPr bwMode="auto">
              <a:xfrm flipV="1">
                <a:off x="4130" y="3317"/>
                <a:ext cx="80" cy="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5" name="Freeform 348"/>
              <p:cNvSpPr>
                <a:spLocks/>
              </p:cNvSpPr>
              <p:nvPr/>
            </p:nvSpPr>
            <p:spPr bwMode="auto">
              <a:xfrm>
                <a:off x="4256" y="3305"/>
                <a:ext cx="80" cy="6"/>
              </a:xfrm>
              <a:custGeom>
                <a:avLst/>
                <a:gdLst>
                  <a:gd name="T0" fmla="*/ 0 w 80"/>
                  <a:gd name="T1" fmla="*/ 6 h 6"/>
                  <a:gd name="T2" fmla="*/ 4 w 80"/>
                  <a:gd name="T3" fmla="*/ 6 h 6"/>
                  <a:gd name="T4" fmla="*/ 80 w 8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4" y="6"/>
                    </a:lnTo>
                    <a:lnTo>
                      <a:pt x="80" y="0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6" name="Line 349"/>
              <p:cNvSpPr>
                <a:spLocks noChangeShapeType="1"/>
              </p:cNvSpPr>
              <p:nvPr/>
            </p:nvSpPr>
            <p:spPr bwMode="auto">
              <a:xfrm flipV="1">
                <a:off x="4384" y="3293"/>
                <a:ext cx="80" cy="6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7" name="Freeform 350"/>
              <p:cNvSpPr>
                <a:spLocks/>
              </p:cNvSpPr>
              <p:nvPr/>
            </p:nvSpPr>
            <p:spPr bwMode="auto">
              <a:xfrm>
                <a:off x="4512" y="3283"/>
                <a:ext cx="78" cy="6"/>
              </a:xfrm>
              <a:custGeom>
                <a:avLst/>
                <a:gdLst>
                  <a:gd name="T0" fmla="*/ 0 w 78"/>
                  <a:gd name="T1" fmla="*/ 6 h 6"/>
                  <a:gd name="T2" fmla="*/ 60 w 78"/>
                  <a:gd name="T3" fmla="*/ 0 h 6"/>
                  <a:gd name="T4" fmla="*/ 78 w 7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6">
                    <a:moveTo>
                      <a:pt x="0" y="6"/>
                    </a:moveTo>
                    <a:lnTo>
                      <a:pt x="60" y="0"/>
                    </a:lnTo>
                    <a:lnTo>
                      <a:pt x="78" y="6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8" name="Line 351"/>
              <p:cNvSpPr>
                <a:spLocks noChangeShapeType="1"/>
              </p:cNvSpPr>
              <p:nvPr/>
            </p:nvSpPr>
            <p:spPr bwMode="auto">
              <a:xfrm>
                <a:off x="4636" y="3305"/>
                <a:ext cx="76" cy="2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69" name="Line 352"/>
              <p:cNvSpPr>
                <a:spLocks noChangeShapeType="1"/>
              </p:cNvSpPr>
              <p:nvPr/>
            </p:nvSpPr>
            <p:spPr bwMode="auto">
              <a:xfrm>
                <a:off x="4756" y="3347"/>
                <a:ext cx="76" cy="2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0" name="Freeform 353"/>
              <p:cNvSpPr>
                <a:spLocks/>
              </p:cNvSpPr>
              <p:nvPr/>
            </p:nvSpPr>
            <p:spPr bwMode="auto">
              <a:xfrm>
                <a:off x="4878" y="3377"/>
                <a:ext cx="74" cy="22"/>
              </a:xfrm>
              <a:custGeom>
                <a:avLst/>
                <a:gdLst>
                  <a:gd name="T0" fmla="*/ 0 w 74"/>
                  <a:gd name="T1" fmla="*/ 14 h 22"/>
                  <a:gd name="T2" fmla="*/ 24 w 74"/>
                  <a:gd name="T3" fmla="*/ 22 h 22"/>
                  <a:gd name="T4" fmla="*/ 74 w 74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22">
                    <a:moveTo>
                      <a:pt x="0" y="14"/>
                    </a:moveTo>
                    <a:lnTo>
                      <a:pt x="24" y="22"/>
                    </a:lnTo>
                    <a:lnTo>
                      <a:pt x="74" y="0"/>
                    </a:lnTo>
                  </a:path>
                </a:pathLst>
              </a:cu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1" name="Line 354"/>
              <p:cNvSpPr>
                <a:spLocks noChangeShapeType="1"/>
              </p:cNvSpPr>
              <p:nvPr/>
            </p:nvSpPr>
            <p:spPr bwMode="auto">
              <a:xfrm flipV="1">
                <a:off x="4996" y="3327"/>
                <a:ext cx="74" cy="32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2" name="Line 355"/>
              <p:cNvSpPr>
                <a:spLocks noChangeShapeType="1"/>
              </p:cNvSpPr>
              <p:nvPr/>
            </p:nvSpPr>
            <p:spPr bwMode="auto">
              <a:xfrm flipV="1">
                <a:off x="5114" y="3277"/>
                <a:ext cx="72" cy="32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3" name="Line 356"/>
              <p:cNvSpPr>
                <a:spLocks noChangeShapeType="1"/>
              </p:cNvSpPr>
              <p:nvPr/>
            </p:nvSpPr>
            <p:spPr bwMode="auto">
              <a:xfrm flipV="1">
                <a:off x="5228" y="3203"/>
                <a:ext cx="62" cy="5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4" name="Line 357"/>
              <p:cNvSpPr>
                <a:spLocks noChangeShapeType="1"/>
              </p:cNvSpPr>
              <p:nvPr/>
            </p:nvSpPr>
            <p:spPr bwMode="auto">
              <a:xfrm flipV="1">
                <a:off x="5328" y="3123"/>
                <a:ext cx="62" cy="50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5" name="Line 358"/>
              <p:cNvSpPr>
                <a:spLocks noChangeShapeType="1"/>
              </p:cNvSpPr>
              <p:nvPr/>
            </p:nvSpPr>
            <p:spPr bwMode="auto">
              <a:xfrm flipV="1">
                <a:off x="5428" y="3045"/>
                <a:ext cx="64" cy="48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6" name="Line 359"/>
              <p:cNvSpPr>
                <a:spLocks noChangeShapeType="1"/>
              </p:cNvSpPr>
              <p:nvPr/>
            </p:nvSpPr>
            <p:spPr bwMode="auto">
              <a:xfrm flipV="1">
                <a:off x="5530" y="2983"/>
                <a:ext cx="38" cy="32"/>
              </a:xfrm>
              <a:prstGeom prst="line">
                <a:avLst/>
              </a:prstGeom>
              <a:noFill/>
              <a:ln w="28575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7" name="Freeform 360"/>
              <p:cNvSpPr>
                <a:spLocks/>
              </p:cNvSpPr>
              <p:nvPr/>
            </p:nvSpPr>
            <p:spPr bwMode="auto">
              <a:xfrm>
                <a:off x="5510" y="3493"/>
                <a:ext cx="70" cy="70"/>
              </a:xfrm>
              <a:custGeom>
                <a:avLst/>
                <a:gdLst>
                  <a:gd name="T0" fmla="*/ 70 w 70"/>
                  <a:gd name="T1" fmla="*/ 36 h 70"/>
                  <a:gd name="T2" fmla="*/ 70 w 70"/>
                  <a:gd name="T3" fmla="*/ 36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48 w 70"/>
                  <a:gd name="T15" fmla="*/ 68 h 70"/>
                  <a:gd name="T16" fmla="*/ 42 w 70"/>
                  <a:gd name="T17" fmla="*/ 70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70 h 70"/>
                  <a:gd name="T24" fmla="*/ 22 w 70"/>
                  <a:gd name="T25" fmla="*/ 68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6 h 70"/>
                  <a:gd name="T38" fmla="*/ 0 w 70"/>
                  <a:gd name="T39" fmla="*/ 36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4 h 70"/>
                  <a:gd name="T52" fmla="*/ 28 w 70"/>
                  <a:gd name="T53" fmla="*/ 2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2 h 70"/>
                  <a:gd name="T60" fmla="*/ 48 w 70"/>
                  <a:gd name="T61" fmla="*/ 4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6 h 70"/>
                  <a:gd name="T74" fmla="*/ 70 w 70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6"/>
                    </a:moveTo>
                    <a:lnTo>
                      <a:pt x="70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6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8" name="Freeform 361"/>
              <p:cNvSpPr>
                <a:spLocks/>
              </p:cNvSpPr>
              <p:nvPr/>
            </p:nvSpPr>
            <p:spPr bwMode="auto">
              <a:xfrm>
                <a:off x="5184" y="3459"/>
                <a:ext cx="70" cy="70"/>
              </a:xfrm>
              <a:custGeom>
                <a:avLst/>
                <a:gdLst>
                  <a:gd name="T0" fmla="*/ 70 w 70"/>
                  <a:gd name="T1" fmla="*/ 34 h 70"/>
                  <a:gd name="T2" fmla="*/ 70 w 70"/>
                  <a:gd name="T3" fmla="*/ 34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48 w 70"/>
                  <a:gd name="T15" fmla="*/ 66 h 70"/>
                  <a:gd name="T16" fmla="*/ 42 w 70"/>
                  <a:gd name="T17" fmla="*/ 68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68 h 70"/>
                  <a:gd name="T24" fmla="*/ 22 w 70"/>
                  <a:gd name="T25" fmla="*/ 66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4 h 70"/>
                  <a:gd name="T38" fmla="*/ 0 w 70"/>
                  <a:gd name="T39" fmla="*/ 34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2 h 70"/>
                  <a:gd name="T52" fmla="*/ 28 w 70"/>
                  <a:gd name="T53" fmla="*/ 0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0 h 70"/>
                  <a:gd name="T60" fmla="*/ 48 w 70"/>
                  <a:gd name="T61" fmla="*/ 2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4 h 70"/>
                  <a:gd name="T74" fmla="*/ 70 w 70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79" name="Freeform 362"/>
              <p:cNvSpPr>
                <a:spLocks/>
              </p:cNvSpPr>
              <p:nvPr/>
            </p:nvSpPr>
            <p:spPr bwMode="auto">
              <a:xfrm>
                <a:off x="4868" y="3529"/>
                <a:ext cx="70" cy="68"/>
              </a:xfrm>
              <a:custGeom>
                <a:avLst/>
                <a:gdLst>
                  <a:gd name="T0" fmla="*/ 70 w 70"/>
                  <a:gd name="T1" fmla="*/ 34 h 68"/>
                  <a:gd name="T2" fmla="*/ 70 w 70"/>
                  <a:gd name="T3" fmla="*/ 34 h 68"/>
                  <a:gd name="T4" fmla="*/ 68 w 70"/>
                  <a:gd name="T5" fmla="*/ 40 h 68"/>
                  <a:gd name="T6" fmla="*/ 66 w 70"/>
                  <a:gd name="T7" fmla="*/ 48 h 68"/>
                  <a:gd name="T8" fmla="*/ 64 w 70"/>
                  <a:gd name="T9" fmla="*/ 54 h 68"/>
                  <a:gd name="T10" fmla="*/ 60 w 70"/>
                  <a:gd name="T11" fmla="*/ 58 h 68"/>
                  <a:gd name="T12" fmla="*/ 54 w 70"/>
                  <a:gd name="T13" fmla="*/ 62 h 68"/>
                  <a:gd name="T14" fmla="*/ 48 w 70"/>
                  <a:gd name="T15" fmla="*/ 66 h 68"/>
                  <a:gd name="T16" fmla="*/ 42 w 70"/>
                  <a:gd name="T17" fmla="*/ 68 h 68"/>
                  <a:gd name="T18" fmla="*/ 34 w 70"/>
                  <a:gd name="T19" fmla="*/ 68 h 68"/>
                  <a:gd name="T20" fmla="*/ 34 w 70"/>
                  <a:gd name="T21" fmla="*/ 68 h 68"/>
                  <a:gd name="T22" fmla="*/ 28 w 70"/>
                  <a:gd name="T23" fmla="*/ 68 h 68"/>
                  <a:gd name="T24" fmla="*/ 22 w 70"/>
                  <a:gd name="T25" fmla="*/ 66 h 68"/>
                  <a:gd name="T26" fmla="*/ 16 w 70"/>
                  <a:gd name="T27" fmla="*/ 62 h 68"/>
                  <a:gd name="T28" fmla="*/ 10 w 70"/>
                  <a:gd name="T29" fmla="*/ 58 h 68"/>
                  <a:gd name="T30" fmla="*/ 6 w 70"/>
                  <a:gd name="T31" fmla="*/ 54 h 68"/>
                  <a:gd name="T32" fmla="*/ 2 w 70"/>
                  <a:gd name="T33" fmla="*/ 48 h 68"/>
                  <a:gd name="T34" fmla="*/ 0 w 70"/>
                  <a:gd name="T35" fmla="*/ 40 h 68"/>
                  <a:gd name="T36" fmla="*/ 0 w 70"/>
                  <a:gd name="T37" fmla="*/ 34 h 68"/>
                  <a:gd name="T38" fmla="*/ 0 w 70"/>
                  <a:gd name="T39" fmla="*/ 34 h 68"/>
                  <a:gd name="T40" fmla="*/ 0 w 70"/>
                  <a:gd name="T41" fmla="*/ 28 h 68"/>
                  <a:gd name="T42" fmla="*/ 2 w 70"/>
                  <a:gd name="T43" fmla="*/ 20 h 68"/>
                  <a:gd name="T44" fmla="*/ 6 w 70"/>
                  <a:gd name="T45" fmla="*/ 14 h 68"/>
                  <a:gd name="T46" fmla="*/ 10 w 70"/>
                  <a:gd name="T47" fmla="*/ 10 h 68"/>
                  <a:gd name="T48" fmla="*/ 16 w 70"/>
                  <a:gd name="T49" fmla="*/ 6 h 68"/>
                  <a:gd name="T50" fmla="*/ 22 w 70"/>
                  <a:gd name="T51" fmla="*/ 2 h 68"/>
                  <a:gd name="T52" fmla="*/ 28 w 70"/>
                  <a:gd name="T53" fmla="*/ 0 h 68"/>
                  <a:gd name="T54" fmla="*/ 34 w 70"/>
                  <a:gd name="T55" fmla="*/ 0 h 68"/>
                  <a:gd name="T56" fmla="*/ 34 w 70"/>
                  <a:gd name="T57" fmla="*/ 0 h 68"/>
                  <a:gd name="T58" fmla="*/ 42 w 70"/>
                  <a:gd name="T59" fmla="*/ 0 h 68"/>
                  <a:gd name="T60" fmla="*/ 48 w 70"/>
                  <a:gd name="T61" fmla="*/ 2 h 68"/>
                  <a:gd name="T62" fmla="*/ 54 w 70"/>
                  <a:gd name="T63" fmla="*/ 6 h 68"/>
                  <a:gd name="T64" fmla="*/ 60 w 70"/>
                  <a:gd name="T65" fmla="*/ 10 h 68"/>
                  <a:gd name="T66" fmla="*/ 64 w 70"/>
                  <a:gd name="T67" fmla="*/ 14 h 68"/>
                  <a:gd name="T68" fmla="*/ 66 w 70"/>
                  <a:gd name="T69" fmla="*/ 20 h 68"/>
                  <a:gd name="T70" fmla="*/ 68 w 70"/>
                  <a:gd name="T71" fmla="*/ 28 h 68"/>
                  <a:gd name="T72" fmla="*/ 70 w 70"/>
                  <a:gd name="T73" fmla="*/ 34 h 68"/>
                  <a:gd name="T74" fmla="*/ 70 w 70"/>
                  <a:gd name="T7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0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58"/>
                    </a:lnTo>
                    <a:lnTo>
                      <a:pt x="54" y="62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10" y="58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0" name="Freeform 363"/>
              <p:cNvSpPr>
                <a:spLocks/>
              </p:cNvSpPr>
              <p:nvPr/>
            </p:nvSpPr>
            <p:spPr bwMode="auto">
              <a:xfrm>
                <a:off x="4536" y="3459"/>
                <a:ext cx="70" cy="70"/>
              </a:xfrm>
              <a:custGeom>
                <a:avLst/>
                <a:gdLst>
                  <a:gd name="T0" fmla="*/ 70 w 70"/>
                  <a:gd name="T1" fmla="*/ 34 h 70"/>
                  <a:gd name="T2" fmla="*/ 70 w 70"/>
                  <a:gd name="T3" fmla="*/ 34 h 70"/>
                  <a:gd name="T4" fmla="*/ 70 w 70"/>
                  <a:gd name="T5" fmla="*/ 42 h 70"/>
                  <a:gd name="T6" fmla="*/ 68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48 w 70"/>
                  <a:gd name="T15" fmla="*/ 66 h 70"/>
                  <a:gd name="T16" fmla="*/ 42 w 70"/>
                  <a:gd name="T17" fmla="*/ 68 h 70"/>
                  <a:gd name="T18" fmla="*/ 36 w 70"/>
                  <a:gd name="T19" fmla="*/ 70 h 70"/>
                  <a:gd name="T20" fmla="*/ 36 w 70"/>
                  <a:gd name="T21" fmla="*/ 70 h 70"/>
                  <a:gd name="T22" fmla="*/ 28 w 70"/>
                  <a:gd name="T23" fmla="*/ 68 h 70"/>
                  <a:gd name="T24" fmla="*/ 22 w 70"/>
                  <a:gd name="T25" fmla="*/ 66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4 w 70"/>
                  <a:gd name="T33" fmla="*/ 48 h 70"/>
                  <a:gd name="T34" fmla="*/ 2 w 70"/>
                  <a:gd name="T35" fmla="*/ 42 h 70"/>
                  <a:gd name="T36" fmla="*/ 0 w 70"/>
                  <a:gd name="T37" fmla="*/ 34 h 70"/>
                  <a:gd name="T38" fmla="*/ 0 w 70"/>
                  <a:gd name="T39" fmla="*/ 34 h 70"/>
                  <a:gd name="T40" fmla="*/ 2 w 70"/>
                  <a:gd name="T41" fmla="*/ 28 h 70"/>
                  <a:gd name="T42" fmla="*/ 4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2 h 70"/>
                  <a:gd name="T52" fmla="*/ 28 w 70"/>
                  <a:gd name="T53" fmla="*/ 0 h 70"/>
                  <a:gd name="T54" fmla="*/ 36 w 70"/>
                  <a:gd name="T55" fmla="*/ 0 h 70"/>
                  <a:gd name="T56" fmla="*/ 36 w 70"/>
                  <a:gd name="T57" fmla="*/ 0 h 70"/>
                  <a:gd name="T58" fmla="*/ 42 w 70"/>
                  <a:gd name="T59" fmla="*/ 0 h 70"/>
                  <a:gd name="T60" fmla="*/ 48 w 70"/>
                  <a:gd name="T61" fmla="*/ 2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8 w 70"/>
                  <a:gd name="T69" fmla="*/ 22 h 70"/>
                  <a:gd name="T70" fmla="*/ 70 w 70"/>
                  <a:gd name="T71" fmla="*/ 28 h 70"/>
                  <a:gd name="T72" fmla="*/ 70 w 70"/>
                  <a:gd name="T73" fmla="*/ 34 h 70"/>
                  <a:gd name="T74" fmla="*/ 70 w 70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4"/>
                    </a:moveTo>
                    <a:lnTo>
                      <a:pt x="70" y="34"/>
                    </a:lnTo>
                    <a:lnTo>
                      <a:pt x="70" y="42"/>
                    </a:lnTo>
                    <a:lnTo>
                      <a:pt x="68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8" y="22"/>
                    </a:lnTo>
                    <a:lnTo>
                      <a:pt x="70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1" name="Freeform 364"/>
              <p:cNvSpPr>
                <a:spLocks/>
              </p:cNvSpPr>
              <p:nvPr/>
            </p:nvSpPr>
            <p:spPr bwMode="auto">
              <a:xfrm>
                <a:off x="4224" y="3365"/>
                <a:ext cx="70" cy="68"/>
              </a:xfrm>
              <a:custGeom>
                <a:avLst/>
                <a:gdLst>
                  <a:gd name="T0" fmla="*/ 70 w 70"/>
                  <a:gd name="T1" fmla="*/ 34 h 68"/>
                  <a:gd name="T2" fmla="*/ 70 w 70"/>
                  <a:gd name="T3" fmla="*/ 34 h 68"/>
                  <a:gd name="T4" fmla="*/ 70 w 70"/>
                  <a:gd name="T5" fmla="*/ 40 h 68"/>
                  <a:gd name="T6" fmla="*/ 68 w 70"/>
                  <a:gd name="T7" fmla="*/ 48 h 68"/>
                  <a:gd name="T8" fmla="*/ 64 w 70"/>
                  <a:gd name="T9" fmla="*/ 54 h 68"/>
                  <a:gd name="T10" fmla="*/ 60 w 70"/>
                  <a:gd name="T11" fmla="*/ 58 h 68"/>
                  <a:gd name="T12" fmla="*/ 54 w 70"/>
                  <a:gd name="T13" fmla="*/ 62 h 68"/>
                  <a:gd name="T14" fmla="*/ 48 w 70"/>
                  <a:gd name="T15" fmla="*/ 66 h 68"/>
                  <a:gd name="T16" fmla="*/ 42 w 70"/>
                  <a:gd name="T17" fmla="*/ 68 h 68"/>
                  <a:gd name="T18" fmla="*/ 36 w 70"/>
                  <a:gd name="T19" fmla="*/ 68 h 68"/>
                  <a:gd name="T20" fmla="*/ 36 w 70"/>
                  <a:gd name="T21" fmla="*/ 68 h 68"/>
                  <a:gd name="T22" fmla="*/ 28 w 70"/>
                  <a:gd name="T23" fmla="*/ 68 h 68"/>
                  <a:gd name="T24" fmla="*/ 22 w 70"/>
                  <a:gd name="T25" fmla="*/ 66 h 68"/>
                  <a:gd name="T26" fmla="*/ 16 w 70"/>
                  <a:gd name="T27" fmla="*/ 62 h 68"/>
                  <a:gd name="T28" fmla="*/ 12 w 70"/>
                  <a:gd name="T29" fmla="*/ 58 h 68"/>
                  <a:gd name="T30" fmla="*/ 6 w 70"/>
                  <a:gd name="T31" fmla="*/ 54 h 68"/>
                  <a:gd name="T32" fmla="*/ 4 w 70"/>
                  <a:gd name="T33" fmla="*/ 48 h 68"/>
                  <a:gd name="T34" fmla="*/ 2 w 70"/>
                  <a:gd name="T35" fmla="*/ 40 h 68"/>
                  <a:gd name="T36" fmla="*/ 0 w 70"/>
                  <a:gd name="T37" fmla="*/ 34 h 68"/>
                  <a:gd name="T38" fmla="*/ 0 w 70"/>
                  <a:gd name="T39" fmla="*/ 34 h 68"/>
                  <a:gd name="T40" fmla="*/ 2 w 70"/>
                  <a:gd name="T41" fmla="*/ 28 h 68"/>
                  <a:gd name="T42" fmla="*/ 4 w 70"/>
                  <a:gd name="T43" fmla="*/ 20 h 68"/>
                  <a:gd name="T44" fmla="*/ 6 w 70"/>
                  <a:gd name="T45" fmla="*/ 14 h 68"/>
                  <a:gd name="T46" fmla="*/ 12 w 70"/>
                  <a:gd name="T47" fmla="*/ 10 h 68"/>
                  <a:gd name="T48" fmla="*/ 16 w 70"/>
                  <a:gd name="T49" fmla="*/ 6 h 68"/>
                  <a:gd name="T50" fmla="*/ 22 w 70"/>
                  <a:gd name="T51" fmla="*/ 2 h 68"/>
                  <a:gd name="T52" fmla="*/ 28 w 70"/>
                  <a:gd name="T53" fmla="*/ 0 h 68"/>
                  <a:gd name="T54" fmla="*/ 36 w 70"/>
                  <a:gd name="T55" fmla="*/ 0 h 68"/>
                  <a:gd name="T56" fmla="*/ 36 w 70"/>
                  <a:gd name="T57" fmla="*/ 0 h 68"/>
                  <a:gd name="T58" fmla="*/ 42 w 70"/>
                  <a:gd name="T59" fmla="*/ 0 h 68"/>
                  <a:gd name="T60" fmla="*/ 48 w 70"/>
                  <a:gd name="T61" fmla="*/ 2 h 68"/>
                  <a:gd name="T62" fmla="*/ 54 w 70"/>
                  <a:gd name="T63" fmla="*/ 6 h 68"/>
                  <a:gd name="T64" fmla="*/ 60 w 70"/>
                  <a:gd name="T65" fmla="*/ 10 h 68"/>
                  <a:gd name="T66" fmla="*/ 64 w 70"/>
                  <a:gd name="T67" fmla="*/ 14 h 68"/>
                  <a:gd name="T68" fmla="*/ 68 w 70"/>
                  <a:gd name="T69" fmla="*/ 20 h 68"/>
                  <a:gd name="T70" fmla="*/ 70 w 70"/>
                  <a:gd name="T71" fmla="*/ 28 h 68"/>
                  <a:gd name="T72" fmla="*/ 70 w 70"/>
                  <a:gd name="T73" fmla="*/ 34 h 68"/>
                  <a:gd name="T74" fmla="*/ 70 w 70"/>
                  <a:gd name="T7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70" y="34"/>
                    </a:lnTo>
                    <a:lnTo>
                      <a:pt x="70" y="40"/>
                    </a:lnTo>
                    <a:lnTo>
                      <a:pt x="68" y="48"/>
                    </a:lnTo>
                    <a:lnTo>
                      <a:pt x="64" y="54"/>
                    </a:lnTo>
                    <a:lnTo>
                      <a:pt x="60" y="58"/>
                    </a:lnTo>
                    <a:lnTo>
                      <a:pt x="54" y="62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12" y="58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0"/>
                    </a:lnTo>
                    <a:lnTo>
                      <a:pt x="6" y="14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4"/>
                    </a:lnTo>
                    <a:lnTo>
                      <a:pt x="68" y="20"/>
                    </a:lnTo>
                    <a:lnTo>
                      <a:pt x="70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2" name="Freeform 365"/>
              <p:cNvSpPr>
                <a:spLocks/>
              </p:cNvSpPr>
              <p:nvPr/>
            </p:nvSpPr>
            <p:spPr bwMode="auto">
              <a:xfrm>
                <a:off x="3894" y="3425"/>
                <a:ext cx="68" cy="68"/>
              </a:xfrm>
              <a:custGeom>
                <a:avLst/>
                <a:gdLst>
                  <a:gd name="T0" fmla="*/ 68 w 68"/>
                  <a:gd name="T1" fmla="*/ 34 h 68"/>
                  <a:gd name="T2" fmla="*/ 68 w 68"/>
                  <a:gd name="T3" fmla="*/ 34 h 68"/>
                  <a:gd name="T4" fmla="*/ 68 w 68"/>
                  <a:gd name="T5" fmla="*/ 42 h 68"/>
                  <a:gd name="T6" fmla="*/ 66 w 68"/>
                  <a:gd name="T7" fmla="*/ 48 h 68"/>
                  <a:gd name="T8" fmla="*/ 62 w 68"/>
                  <a:gd name="T9" fmla="*/ 54 h 68"/>
                  <a:gd name="T10" fmla="*/ 58 w 68"/>
                  <a:gd name="T11" fmla="*/ 58 h 68"/>
                  <a:gd name="T12" fmla="*/ 54 w 68"/>
                  <a:gd name="T13" fmla="*/ 62 h 68"/>
                  <a:gd name="T14" fmla="*/ 48 w 68"/>
                  <a:gd name="T15" fmla="*/ 66 h 68"/>
                  <a:gd name="T16" fmla="*/ 40 w 68"/>
                  <a:gd name="T17" fmla="*/ 68 h 68"/>
                  <a:gd name="T18" fmla="*/ 34 w 68"/>
                  <a:gd name="T19" fmla="*/ 68 h 68"/>
                  <a:gd name="T20" fmla="*/ 34 w 68"/>
                  <a:gd name="T21" fmla="*/ 68 h 68"/>
                  <a:gd name="T22" fmla="*/ 26 w 68"/>
                  <a:gd name="T23" fmla="*/ 68 h 68"/>
                  <a:gd name="T24" fmla="*/ 20 w 68"/>
                  <a:gd name="T25" fmla="*/ 66 h 68"/>
                  <a:gd name="T26" fmla="*/ 14 w 68"/>
                  <a:gd name="T27" fmla="*/ 62 h 68"/>
                  <a:gd name="T28" fmla="*/ 10 w 68"/>
                  <a:gd name="T29" fmla="*/ 58 h 68"/>
                  <a:gd name="T30" fmla="*/ 6 w 68"/>
                  <a:gd name="T31" fmla="*/ 54 h 68"/>
                  <a:gd name="T32" fmla="*/ 2 w 68"/>
                  <a:gd name="T33" fmla="*/ 48 h 68"/>
                  <a:gd name="T34" fmla="*/ 0 w 68"/>
                  <a:gd name="T35" fmla="*/ 42 h 68"/>
                  <a:gd name="T36" fmla="*/ 0 w 68"/>
                  <a:gd name="T37" fmla="*/ 34 h 68"/>
                  <a:gd name="T38" fmla="*/ 0 w 68"/>
                  <a:gd name="T39" fmla="*/ 34 h 68"/>
                  <a:gd name="T40" fmla="*/ 0 w 68"/>
                  <a:gd name="T41" fmla="*/ 28 h 68"/>
                  <a:gd name="T42" fmla="*/ 2 w 68"/>
                  <a:gd name="T43" fmla="*/ 20 h 68"/>
                  <a:gd name="T44" fmla="*/ 6 w 68"/>
                  <a:gd name="T45" fmla="*/ 14 h 68"/>
                  <a:gd name="T46" fmla="*/ 10 w 68"/>
                  <a:gd name="T47" fmla="*/ 10 h 68"/>
                  <a:gd name="T48" fmla="*/ 14 w 68"/>
                  <a:gd name="T49" fmla="*/ 6 h 68"/>
                  <a:gd name="T50" fmla="*/ 20 w 68"/>
                  <a:gd name="T51" fmla="*/ 2 h 68"/>
                  <a:gd name="T52" fmla="*/ 26 w 68"/>
                  <a:gd name="T53" fmla="*/ 0 h 68"/>
                  <a:gd name="T54" fmla="*/ 34 w 68"/>
                  <a:gd name="T55" fmla="*/ 0 h 68"/>
                  <a:gd name="T56" fmla="*/ 34 w 68"/>
                  <a:gd name="T57" fmla="*/ 0 h 68"/>
                  <a:gd name="T58" fmla="*/ 40 w 68"/>
                  <a:gd name="T59" fmla="*/ 0 h 68"/>
                  <a:gd name="T60" fmla="*/ 48 w 68"/>
                  <a:gd name="T61" fmla="*/ 2 h 68"/>
                  <a:gd name="T62" fmla="*/ 54 w 68"/>
                  <a:gd name="T63" fmla="*/ 6 h 68"/>
                  <a:gd name="T64" fmla="*/ 58 w 68"/>
                  <a:gd name="T65" fmla="*/ 10 h 68"/>
                  <a:gd name="T66" fmla="*/ 62 w 68"/>
                  <a:gd name="T67" fmla="*/ 14 h 68"/>
                  <a:gd name="T68" fmla="*/ 66 w 68"/>
                  <a:gd name="T69" fmla="*/ 20 h 68"/>
                  <a:gd name="T70" fmla="*/ 68 w 68"/>
                  <a:gd name="T71" fmla="*/ 28 h 68"/>
                  <a:gd name="T72" fmla="*/ 68 w 68"/>
                  <a:gd name="T73" fmla="*/ 34 h 68"/>
                  <a:gd name="T74" fmla="*/ 68 w 68"/>
                  <a:gd name="T7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8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58"/>
                    </a:lnTo>
                    <a:lnTo>
                      <a:pt x="54" y="62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26" y="68"/>
                    </a:lnTo>
                    <a:lnTo>
                      <a:pt x="20" y="66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68" y="34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3" name="Freeform 366"/>
              <p:cNvSpPr>
                <a:spLocks/>
              </p:cNvSpPr>
              <p:nvPr/>
            </p:nvSpPr>
            <p:spPr bwMode="auto">
              <a:xfrm>
                <a:off x="3584" y="3417"/>
                <a:ext cx="70" cy="70"/>
              </a:xfrm>
              <a:custGeom>
                <a:avLst/>
                <a:gdLst>
                  <a:gd name="T0" fmla="*/ 70 w 70"/>
                  <a:gd name="T1" fmla="*/ 36 h 70"/>
                  <a:gd name="T2" fmla="*/ 70 w 70"/>
                  <a:gd name="T3" fmla="*/ 36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58 w 70"/>
                  <a:gd name="T11" fmla="*/ 60 h 70"/>
                  <a:gd name="T12" fmla="*/ 54 w 70"/>
                  <a:gd name="T13" fmla="*/ 64 h 70"/>
                  <a:gd name="T14" fmla="*/ 48 w 70"/>
                  <a:gd name="T15" fmla="*/ 68 h 70"/>
                  <a:gd name="T16" fmla="*/ 42 w 70"/>
                  <a:gd name="T17" fmla="*/ 70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70 h 70"/>
                  <a:gd name="T24" fmla="*/ 22 w 70"/>
                  <a:gd name="T25" fmla="*/ 68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6 h 70"/>
                  <a:gd name="T38" fmla="*/ 0 w 70"/>
                  <a:gd name="T39" fmla="*/ 36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4 h 70"/>
                  <a:gd name="T52" fmla="*/ 28 w 70"/>
                  <a:gd name="T53" fmla="*/ 2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2 h 70"/>
                  <a:gd name="T60" fmla="*/ 48 w 70"/>
                  <a:gd name="T61" fmla="*/ 4 h 70"/>
                  <a:gd name="T62" fmla="*/ 54 w 70"/>
                  <a:gd name="T63" fmla="*/ 6 h 70"/>
                  <a:gd name="T64" fmla="*/ 58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6 h 70"/>
                  <a:gd name="T74" fmla="*/ 70 w 70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6"/>
                    </a:moveTo>
                    <a:lnTo>
                      <a:pt x="70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6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4" name="Freeform 367"/>
              <p:cNvSpPr>
                <a:spLocks/>
              </p:cNvSpPr>
              <p:nvPr/>
            </p:nvSpPr>
            <p:spPr bwMode="auto">
              <a:xfrm>
                <a:off x="3252" y="3425"/>
                <a:ext cx="70" cy="68"/>
              </a:xfrm>
              <a:custGeom>
                <a:avLst/>
                <a:gdLst>
                  <a:gd name="T0" fmla="*/ 70 w 70"/>
                  <a:gd name="T1" fmla="*/ 34 h 68"/>
                  <a:gd name="T2" fmla="*/ 70 w 70"/>
                  <a:gd name="T3" fmla="*/ 34 h 68"/>
                  <a:gd name="T4" fmla="*/ 68 w 70"/>
                  <a:gd name="T5" fmla="*/ 42 h 68"/>
                  <a:gd name="T6" fmla="*/ 66 w 70"/>
                  <a:gd name="T7" fmla="*/ 48 h 68"/>
                  <a:gd name="T8" fmla="*/ 64 w 70"/>
                  <a:gd name="T9" fmla="*/ 54 h 68"/>
                  <a:gd name="T10" fmla="*/ 60 w 70"/>
                  <a:gd name="T11" fmla="*/ 58 h 68"/>
                  <a:gd name="T12" fmla="*/ 54 w 70"/>
                  <a:gd name="T13" fmla="*/ 62 h 68"/>
                  <a:gd name="T14" fmla="*/ 48 w 70"/>
                  <a:gd name="T15" fmla="*/ 66 h 68"/>
                  <a:gd name="T16" fmla="*/ 42 w 70"/>
                  <a:gd name="T17" fmla="*/ 68 h 68"/>
                  <a:gd name="T18" fmla="*/ 34 w 70"/>
                  <a:gd name="T19" fmla="*/ 68 h 68"/>
                  <a:gd name="T20" fmla="*/ 34 w 70"/>
                  <a:gd name="T21" fmla="*/ 68 h 68"/>
                  <a:gd name="T22" fmla="*/ 28 w 70"/>
                  <a:gd name="T23" fmla="*/ 68 h 68"/>
                  <a:gd name="T24" fmla="*/ 22 w 70"/>
                  <a:gd name="T25" fmla="*/ 66 h 68"/>
                  <a:gd name="T26" fmla="*/ 16 w 70"/>
                  <a:gd name="T27" fmla="*/ 62 h 68"/>
                  <a:gd name="T28" fmla="*/ 10 w 70"/>
                  <a:gd name="T29" fmla="*/ 58 h 68"/>
                  <a:gd name="T30" fmla="*/ 6 w 70"/>
                  <a:gd name="T31" fmla="*/ 54 h 68"/>
                  <a:gd name="T32" fmla="*/ 4 w 70"/>
                  <a:gd name="T33" fmla="*/ 48 h 68"/>
                  <a:gd name="T34" fmla="*/ 2 w 70"/>
                  <a:gd name="T35" fmla="*/ 42 h 68"/>
                  <a:gd name="T36" fmla="*/ 0 w 70"/>
                  <a:gd name="T37" fmla="*/ 34 h 68"/>
                  <a:gd name="T38" fmla="*/ 0 w 70"/>
                  <a:gd name="T39" fmla="*/ 34 h 68"/>
                  <a:gd name="T40" fmla="*/ 2 w 70"/>
                  <a:gd name="T41" fmla="*/ 28 h 68"/>
                  <a:gd name="T42" fmla="*/ 4 w 70"/>
                  <a:gd name="T43" fmla="*/ 20 h 68"/>
                  <a:gd name="T44" fmla="*/ 6 w 70"/>
                  <a:gd name="T45" fmla="*/ 14 h 68"/>
                  <a:gd name="T46" fmla="*/ 10 w 70"/>
                  <a:gd name="T47" fmla="*/ 10 h 68"/>
                  <a:gd name="T48" fmla="*/ 16 w 70"/>
                  <a:gd name="T49" fmla="*/ 6 h 68"/>
                  <a:gd name="T50" fmla="*/ 22 w 70"/>
                  <a:gd name="T51" fmla="*/ 2 h 68"/>
                  <a:gd name="T52" fmla="*/ 28 w 70"/>
                  <a:gd name="T53" fmla="*/ 0 h 68"/>
                  <a:gd name="T54" fmla="*/ 34 w 70"/>
                  <a:gd name="T55" fmla="*/ 0 h 68"/>
                  <a:gd name="T56" fmla="*/ 34 w 70"/>
                  <a:gd name="T57" fmla="*/ 0 h 68"/>
                  <a:gd name="T58" fmla="*/ 42 w 70"/>
                  <a:gd name="T59" fmla="*/ 0 h 68"/>
                  <a:gd name="T60" fmla="*/ 48 w 70"/>
                  <a:gd name="T61" fmla="*/ 2 h 68"/>
                  <a:gd name="T62" fmla="*/ 54 w 70"/>
                  <a:gd name="T63" fmla="*/ 6 h 68"/>
                  <a:gd name="T64" fmla="*/ 60 w 70"/>
                  <a:gd name="T65" fmla="*/ 10 h 68"/>
                  <a:gd name="T66" fmla="*/ 64 w 70"/>
                  <a:gd name="T67" fmla="*/ 14 h 68"/>
                  <a:gd name="T68" fmla="*/ 66 w 70"/>
                  <a:gd name="T69" fmla="*/ 20 h 68"/>
                  <a:gd name="T70" fmla="*/ 68 w 70"/>
                  <a:gd name="T71" fmla="*/ 28 h 68"/>
                  <a:gd name="T72" fmla="*/ 70 w 70"/>
                  <a:gd name="T73" fmla="*/ 34 h 68"/>
                  <a:gd name="T74" fmla="*/ 70 w 70"/>
                  <a:gd name="T7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58"/>
                    </a:lnTo>
                    <a:lnTo>
                      <a:pt x="54" y="62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10" y="58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5" name="Freeform 368"/>
              <p:cNvSpPr>
                <a:spLocks/>
              </p:cNvSpPr>
              <p:nvPr/>
            </p:nvSpPr>
            <p:spPr bwMode="auto">
              <a:xfrm>
                <a:off x="2930" y="3295"/>
                <a:ext cx="70" cy="70"/>
              </a:xfrm>
              <a:custGeom>
                <a:avLst/>
                <a:gdLst>
                  <a:gd name="T0" fmla="*/ 70 w 70"/>
                  <a:gd name="T1" fmla="*/ 34 h 70"/>
                  <a:gd name="T2" fmla="*/ 70 w 70"/>
                  <a:gd name="T3" fmla="*/ 34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48 w 70"/>
                  <a:gd name="T15" fmla="*/ 66 h 70"/>
                  <a:gd name="T16" fmla="*/ 42 w 70"/>
                  <a:gd name="T17" fmla="*/ 68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68 h 70"/>
                  <a:gd name="T24" fmla="*/ 22 w 70"/>
                  <a:gd name="T25" fmla="*/ 66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4 h 70"/>
                  <a:gd name="T38" fmla="*/ 0 w 70"/>
                  <a:gd name="T39" fmla="*/ 34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2 h 70"/>
                  <a:gd name="T52" fmla="*/ 28 w 70"/>
                  <a:gd name="T53" fmla="*/ 0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0 h 70"/>
                  <a:gd name="T60" fmla="*/ 48 w 70"/>
                  <a:gd name="T61" fmla="*/ 2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4 h 70"/>
                  <a:gd name="T74" fmla="*/ 70 w 70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6" name="Freeform 369"/>
              <p:cNvSpPr>
                <a:spLocks/>
              </p:cNvSpPr>
              <p:nvPr/>
            </p:nvSpPr>
            <p:spPr bwMode="auto">
              <a:xfrm>
                <a:off x="2612" y="3103"/>
                <a:ext cx="70" cy="70"/>
              </a:xfrm>
              <a:custGeom>
                <a:avLst/>
                <a:gdLst>
                  <a:gd name="T0" fmla="*/ 70 w 70"/>
                  <a:gd name="T1" fmla="*/ 34 h 70"/>
                  <a:gd name="T2" fmla="*/ 70 w 70"/>
                  <a:gd name="T3" fmla="*/ 34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58 w 70"/>
                  <a:gd name="T11" fmla="*/ 60 h 70"/>
                  <a:gd name="T12" fmla="*/ 54 w 70"/>
                  <a:gd name="T13" fmla="*/ 64 h 70"/>
                  <a:gd name="T14" fmla="*/ 48 w 70"/>
                  <a:gd name="T15" fmla="*/ 66 h 70"/>
                  <a:gd name="T16" fmla="*/ 42 w 70"/>
                  <a:gd name="T17" fmla="*/ 68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68 h 70"/>
                  <a:gd name="T24" fmla="*/ 20 w 70"/>
                  <a:gd name="T25" fmla="*/ 66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4 h 70"/>
                  <a:gd name="T38" fmla="*/ 0 w 70"/>
                  <a:gd name="T39" fmla="*/ 34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0 w 70"/>
                  <a:gd name="T51" fmla="*/ 2 h 70"/>
                  <a:gd name="T52" fmla="*/ 28 w 70"/>
                  <a:gd name="T53" fmla="*/ 0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0 h 70"/>
                  <a:gd name="T60" fmla="*/ 48 w 70"/>
                  <a:gd name="T61" fmla="*/ 2 h 70"/>
                  <a:gd name="T62" fmla="*/ 54 w 70"/>
                  <a:gd name="T63" fmla="*/ 6 h 70"/>
                  <a:gd name="T64" fmla="*/ 58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4 h 70"/>
                  <a:gd name="T74" fmla="*/ 70 w 70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4"/>
                    </a:moveTo>
                    <a:lnTo>
                      <a:pt x="70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0" y="66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7" name="Freeform 370"/>
              <p:cNvSpPr>
                <a:spLocks/>
              </p:cNvSpPr>
              <p:nvPr/>
            </p:nvSpPr>
            <p:spPr bwMode="auto">
              <a:xfrm>
                <a:off x="2298" y="3103"/>
                <a:ext cx="68" cy="70"/>
              </a:xfrm>
              <a:custGeom>
                <a:avLst/>
                <a:gdLst>
                  <a:gd name="T0" fmla="*/ 68 w 68"/>
                  <a:gd name="T1" fmla="*/ 34 h 70"/>
                  <a:gd name="T2" fmla="*/ 68 w 68"/>
                  <a:gd name="T3" fmla="*/ 34 h 70"/>
                  <a:gd name="T4" fmla="*/ 68 w 68"/>
                  <a:gd name="T5" fmla="*/ 42 h 70"/>
                  <a:gd name="T6" fmla="*/ 66 w 68"/>
                  <a:gd name="T7" fmla="*/ 48 h 70"/>
                  <a:gd name="T8" fmla="*/ 62 w 68"/>
                  <a:gd name="T9" fmla="*/ 54 h 70"/>
                  <a:gd name="T10" fmla="*/ 58 w 68"/>
                  <a:gd name="T11" fmla="*/ 60 h 70"/>
                  <a:gd name="T12" fmla="*/ 54 w 68"/>
                  <a:gd name="T13" fmla="*/ 64 h 70"/>
                  <a:gd name="T14" fmla="*/ 48 w 68"/>
                  <a:gd name="T15" fmla="*/ 66 h 70"/>
                  <a:gd name="T16" fmla="*/ 42 w 68"/>
                  <a:gd name="T17" fmla="*/ 68 h 70"/>
                  <a:gd name="T18" fmla="*/ 34 w 68"/>
                  <a:gd name="T19" fmla="*/ 70 h 70"/>
                  <a:gd name="T20" fmla="*/ 34 w 68"/>
                  <a:gd name="T21" fmla="*/ 70 h 70"/>
                  <a:gd name="T22" fmla="*/ 28 w 68"/>
                  <a:gd name="T23" fmla="*/ 68 h 70"/>
                  <a:gd name="T24" fmla="*/ 20 w 68"/>
                  <a:gd name="T25" fmla="*/ 66 h 70"/>
                  <a:gd name="T26" fmla="*/ 14 w 68"/>
                  <a:gd name="T27" fmla="*/ 64 h 70"/>
                  <a:gd name="T28" fmla="*/ 10 w 68"/>
                  <a:gd name="T29" fmla="*/ 60 h 70"/>
                  <a:gd name="T30" fmla="*/ 6 w 68"/>
                  <a:gd name="T31" fmla="*/ 54 h 70"/>
                  <a:gd name="T32" fmla="*/ 2 w 68"/>
                  <a:gd name="T33" fmla="*/ 48 h 70"/>
                  <a:gd name="T34" fmla="*/ 0 w 68"/>
                  <a:gd name="T35" fmla="*/ 42 h 70"/>
                  <a:gd name="T36" fmla="*/ 0 w 68"/>
                  <a:gd name="T37" fmla="*/ 34 h 70"/>
                  <a:gd name="T38" fmla="*/ 0 w 68"/>
                  <a:gd name="T39" fmla="*/ 34 h 70"/>
                  <a:gd name="T40" fmla="*/ 0 w 68"/>
                  <a:gd name="T41" fmla="*/ 28 h 70"/>
                  <a:gd name="T42" fmla="*/ 2 w 68"/>
                  <a:gd name="T43" fmla="*/ 22 h 70"/>
                  <a:gd name="T44" fmla="*/ 6 w 68"/>
                  <a:gd name="T45" fmla="*/ 16 h 70"/>
                  <a:gd name="T46" fmla="*/ 10 w 68"/>
                  <a:gd name="T47" fmla="*/ 10 h 70"/>
                  <a:gd name="T48" fmla="*/ 14 w 68"/>
                  <a:gd name="T49" fmla="*/ 6 h 70"/>
                  <a:gd name="T50" fmla="*/ 20 w 68"/>
                  <a:gd name="T51" fmla="*/ 2 h 70"/>
                  <a:gd name="T52" fmla="*/ 28 w 68"/>
                  <a:gd name="T53" fmla="*/ 0 h 70"/>
                  <a:gd name="T54" fmla="*/ 34 w 68"/>
                  <a:gd name="T55" fmla="*/ 0 h 70"/>
                  <a:gd name="T56" fmla="*/ 34 w 68"/>
                  <a:gd name="T57" fmla="*/ 0 h 70"/>
                  <a:gd name="T58" fmla="*/ 42 w 68"/>
                  <a:gd name="T59" fmla="*/ 0 h 70"/>
                  <a:gd name="T60" fmla="*/ 48 w 68"/>
                  <a:gd name="T61" fmla="*/ 2 h 70"/>
                  <a:gd name="T62" fmla="*/ 54 w 68"/>
                  <a:gd name="T63" fmla="*/ 6 h 70"/>
                  <a:gd name="T64" fmla="*/ 58 w 68"/>
                  <a:gd name="T65" fmla="*/ 10 h 70"/>
                  <a:gd name="T66" fmla="*/ 62 w 68"/>
                  <a:gd name="T67" fmla="*/ 16 h 70"/>
                  <a:gd name="T68" fmla="*/ 66 w 68"/>
                  <a:gd name="T69" fmla="*/ 22 h 70"/>
                  <a:gd name="T70" fmla="*/ 68 w 68"/>
                  <a:gd name="T71" fmla="*/ 28 h 70"/>
                  <a:gd name="T72" fmla="*/ 68 w 68"/>
                  <a:gd name="T73" fmla="*/ 34 h 70"/>
                  <a:gd name="T74" fmla="*/ 68 w 68"/>
                  <a:gd name="T7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70">
                    <a:moveTo>
                      <a:pt x="68" y="34"/>
                    </a:moveTo>
                    <a:lnTo>
                      <a:pt x="68" y="34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68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8" y="34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8" name="Freeform 371"/>
              <p:cNvSpPr>
                <a:spLocks/>
              </p:cNvSpPr>
              <p:nvPr/>
            </p:nvSpPr>
            <p:spPr bwMode="auto">
              <a:xfrm>
                <a:off x="1980" y="3099"/>
                <a:ext cx="70" cy="70"/>
              </a:xfrm>
              <a:custGeom>
                <a:avLst/>
                <a:gdLst>
                  <a:gd name="T0" fmla="*/ 70 w 70"/>
                  <a:gd name="T1" fmla="*/ 36 h 70"/>
                  <a:gd name="T2" fmla="*/ 70 w 70"/>
                  <a:gd name="T3" fmla="*/ 36 h 70"/>
                  <a:gd name="T4" fmla="*/ 68 w 70"/>
                  <a:gd name="T5" fmla="*/ 42 h 70"/>
                  <a:gd name="T6" fmla="*/ 66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48 w 70"/>
                  <a:gd name="T15" fmla="*/ 68 h 70"/>
                  <a:gd name="T16" fmla="*/ 42 w 70"/>
                  <a:gd name="T17" fmla="*/ 70 h 70"/>
                  <a:gd name="T18" fmla="*/ 34 w 70"/>
                  <a:gd name="T19" fmla="*/ 70 h 70"/>
                  <a:gd name="T20" fmla="*/ 34 w 70"/>
                  <a:gd name="T21" fmla="*/ 70 h 70"/>
                  <a:gd name="T22" fmla="*/ 28 w 70"/>
                  <a:gd name="T23" fmla="*/ 70 h 70"/>
                  <a:gd name="T24" fmla="*/ 22 w 70"/>
                  <a:gd name="T25" fmla="*/ 68 h 70"/>
                  <a:gd name="T26" fmla="*/ 16 w 70"/>
                  <a:gd name="T27" fmla="*/ 64 h 70"/>
                  <a:gd name="T28" fmla="*/ 10 w 70"/>
                  <a:gd name="T29" fmla="*/ 60 h 70"/>
                  <a:gd name="T30" fmla="*/ 6 w 70"/>
                  <a:gd name="T31" fmla="*/ 54 h 70"/>
                  <a:gd name="T32" fmla="*/ 2 w 70"/>
                  <a:gd name="T33" fmla="*/ 48 h 70"/>
                  <a:gd name="T34" fmla="*/ 0 w 70"/>
                  <a:gd name="T35" fmla="*/ 42 h 70"/>
                  <a:gd name="T36" fmla="*/ 0 w 70"/>
                  <a:gd name="T37" fmla="*/ 36 h 70"/>
                  <a:gd name="T38" fmla="*/ 0 w 70"/>
                  <a:gd name="T39" fmla="*/ 36 h 70"/>
                  <a:gd name="T40" fmla="*/ 0 w 70"/>
                  <a:gd name="T41" fmla="*/ 28 h 70"/>
                  <a:gd name="T42" fmla="*/ 2 w 70"/>
                  <a:gd name="T43" fmla="*/ 22 h 70"/>
                  <a:gd name="T44" fmla="*/ 6 w 70"/>
                  <a:gd name="T45" fmla="*/ 16 h 70"/>
                  <a:gd name="T46" fmla="*/ 10 w 70"/>
                  <a:gd name="T47" fmla="*/ 10 h 70"/>
                  <a:gd name="T48" fmla="*/ 16 w 70"/>
                  <a:gd name="T49" fmla="*/ 6 h 70"/>
                  <a:gd name="T50" fmla="*/ 22 w 70"/>
                  <a:gd name="T51" fmla="*/ 4 h 70"/>
                  <a:gd name="T52" fmla="*/ 28 w 70"/>
                  <a:gd name="T53" fmla="*/ 2 h 70"/>
                  <a:gd name="T54" fmla="*/ 34 w 70"/>
                  <a:gd name="T55" fmla="*/ 0 h 70"/>
                  <a:gd name="T56" fmla="*/ 34 w 70"/>
                  <a:gd name="T57" fmla="*/ 0 h 70"/>
                  <a:gd name="T58" fmla="*/ 42 w 70"/>
                  <a:gd name="T59" fmla="*/ 2 h 70"/>
                  <a:gd name="T60" fmla="*/ 48 w 70"/>
                  <a:gd name="T61" fmla="*/ 4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6 w 70"/>
                  <a:gd name="T69" fmla="*/ 22 h 70"/>
                  <a:gd name="T70" fmla="*/ 68 w 70"/>
                  <a:gd name="T71" fmla="*/ 28 h 70"/>
                  <a:gd name="T72" fmla="*/ 70 w 70"/>
                  <a:gd name="T73" fmla="*/ 36 h 70"/>
                  <a:gd name="T74" fmla="*/ 70 w 70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6"/>
                    </a:moveTo>
                    <a:lnTo>
                      <a:pt x="70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70" y="36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89" name="Freeform 372"/>
              <p:cNvSpPr>
                <a:spLocks/>
              </p:cNvSpPr>
              <p:nvPr/>
            </p:nvSpPr>
            <p:spPr bwMode="auto">
              <a:xfrm>
                <a:off x="1654" y="2803"/>
                <a:ext cx="68" cy="70"/>
              </a:xfrm>
              <a:custGeom>
                <a:avLst/>
                <a:gdLst>
                  <a:gd name="T0" fmla="*/ 68 w 68"/>
                  <a:gd name="T1" fmla="*/ 36 h 70"/>
                  <a:gd name="T2" fmla="*/ 68 w 68"/>
                  <a:gd name="T3" fmla="*/ 36 h 70"/>
                  <a:gd name="T4" fmla="*/ 68 w 68"/>
                  <a:gd name="T5" fmla="*/ 42 h 70"/>
                  <a:gd name="T6" fmla="*/ 66 w 68"/>
                  <a:gd name="T7" fmla="*/ 48 h 70"/>
                  <a:gd name="T8" fmla="*/ 62 w 68"/>
                  <a:gd name="T9" fmla="*/ 54 h 70"/>
                  <a:gd name="T10" fmla="*/ 58 w 68"/>
                  <a:gd name="T11" fmla="*/ 60 h 70"/>
                  <a:gd name="T12" fmla="*/ 54 w 68"/>
                  <a:gd name="T13" fmla="*/ 64 h 70"/>
                  <a:gd name="T14" fmla="*/ 48 w 68"/>
                  <a:gd name="T15" fmla="*/ 68 h 70"/>
                  <a:gd name="T16" fmla="*/ 40 w 68"/>
                  <a:gd name="T17" fmla="*/ 70 h 70"/>
                  <a:gd name="T18" fmla="*/ 34 w 68"/>
                  <a:gd name="T19" fmla="*/ 70 h 70"/>
                  <a:gd name="T20" fmla="*/ 34 w 68"/>
                  <a:gd name="T21" fmla="*/ 70 h 70"/>
                  <a:gd name="T22" fmla="*/ 26 w 68"/>
                  <a:gd name="T23" fmla="*/ 70 h 70"/>
                  <a:gd name="T24" fmla="*/ 20 w 68"/>
                  <a:gd name="T25" fmla="*/ 68 h 70"/>
                  <a:gd name="T26" fmla="*/ 14 w 68"/>
                  <a:gd name="T27" fmla="*/ 64 h 70"/>
                  <a:gd name="T28" fmla="*/ 10 w 68"/>
                  <a:gd name="T29" fmla="*/ 60 h 70"/>
                  <a:gd name="T30" fmla="*/ 6 w 68"/>
                  <a:gd name="T31" fmla="*/ 54 h 70"/>
                  <a:gd name="T32" fmla="*/ 2 w 68"/>
                  <a:gd name="T33" fmla="*/ 48 h 70"/>
                  <a:gd name="T34" fmla="*/ 0 w 68"/>
                  <a:gd name="T35" fmla="*/ 42 h 70"/>
                  <a:gd name="T36" fmla="*/ 0 w 68"/>
                  <a:gd name="T37" fmla="*/ 36 h 70"/>
                  <a:gd name="T38" fmla="*/ 0 w 68"/>
                  <a:gd name="T39" fmla="*/ 36 h 70"/>
                  <a:gd name="T40" fmla="*/ 0 w 68"/>
                  <a:gd name="T41" fmla="*/ 28 h 70"/>
                  <a:gd name="T42" fmla="*/ 2 w 68"/>
                  <a:gd name="T43" fmla="*/ 22 h 70"/>
                  <a:gd name="T44" fmla="*/ 6 w 68"/>
                  <a:gd name="T45" fmla="*/ 16 h 70"/>
                  <a:gd name="T46" fmla="*/ 10 w 68"/>
                  <a:gd name="T47" fmla="*/ 10 h 70"/>
                  <a:gd name="T48" fmla="*/ 14 w 68"/>
                  <a:gd name="T49" fmla="*/ 6 h 70"/>
                  <a:gd name="T50" fmla="*/ 20 w 68"/>
                  <a:gd name="T51" fmla="*/ 4 h 70"/>
                  <a:gd name="T52" fmla="*/ 26 w 68"/>
                  <a:gd name="T53" fmla="*/ 2 h 70"/>
                  <a:gd name="T54" fmla="*/ 34 w 68"/>
                  <a:gd name="T55" fmla="*/ 0 h 70"/>
                  <a:gd name="T56" fmla="*/ 34 w 68"/>
                  <a:gd name="T57" fmla="*/ 0 h 70"/>
                  <a:gd name="T58" fmla="*/ 40 w 68"/>
                  <a:gd name="T59" fmla="*/ 2 h 70"/>
                  <a:gd name="T60" fmla="*/ 48 w 68"/>
                  <a:gd name="T61" fmla="*/ 4 h 70"/>
                  <a:gd name="T62" fmla="*/ 54 w 68"/>
                  <a:gd name="T63" fmla="*/ 6 h 70"/>
                  <a:gd name="T64" fmla="*/ 58 w 68"/>
                  <a:gd name="T65" fmla="*/ 10 h 70"/>
                  <a:gd name="T66" fmla="*/ 62 w 68"/>
                  <a:gd name="T67" fmla="*/ 16 h 70"/>
                  <a:gd name="T68" fmla="*/ 66 w 68"/>
                  <a:gd name="T69" fmla="*/ 22 h 70"/>
                  <a:gd name="T70" fmla="*/ 68 w 68"/>
                  <a:gd name="T71" fmla="*/ 28 h 70"/>
                  <a:gd name="T72" fmla="*/ 68 w 68"/>
                  <a:gd name="T73" fmla="*/ 36 h 70"/>
                  <a:gd name="T74" fmla="*/ 68 w 68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70">
                    <a:moveTo>
                      <a:pt x="68" y="36"/>
                    </a:moveTo>
                    <a:lnTo>
                      <a:pt x="68" y="36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4"/>
                    </a:lnTo>
                    <a:lnTo>
                      <a:pt x="58" y="60"/>
                    </a:lnTo>
                    <a:lnTo>
                      <a:pt x="54" y="64"/>
                    </a:lnTo>
                    <a:lnTo>
                      <a:pt x="48" y="68"/>
                    </a:lnTo>
                    <a:lnTo>
                      <a:pt x="4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6" y="70"/>
                    </a:lnTo>
                    <a:lnTo>
                      <a:pt x="20" y="68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8" y="36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  <p:sp>
            <p:nvSpPr>
              <p:cNvPr id="190" name="Freeform 373"/>
              <p:cNvSpPr>
                <a:spLocks/>
              </p:cNvSpPr>
              <p:nvPr/>
            </p:nvSpPr>
            <p:spPr bwMode="auto">
              <a:xfrm>
                <a:off x="1330" y="2913"/>
                <a:ext cx="70" cy="70"/>
              </a:xfrm>
              <a:custGeom>
                <a:avLst/>
                <a:gdLst>
                  <a:gd name="T0" fmla="*/ 70 w 70"/>
                  <a:gd name="T1" fmla="*/ 36 h 70"/>
                  <a:gd name="T2" fmla="*/ 70 w 70"/>
                  <a:gd name="T3" fmla="*/ 36 h 70"/>
                  <a:gd name="T4" fmla="*/ 70 w 70"/>
                  <a:gd name="T5" fmla="*/ 42 h 70"/>
                  <a:gd name="T6" fmla="*/ 68 w 70"/>
                  <a:gd name="T7" fmla="*/ 48 h 70"/>
                  <a:gd name="T8" fmla="*/ 64 w 70"/>
                  <a:gd name="T9" fmla="*/ 54 h 70"/>
                  <a:gd name="T10" fmla="*/ 60 w 70"/>
                  <a:gd name="T11" fmla="*/ 60 h 70"/>
                  <a:gd name="T12" fmla="*/ 54 w 70"/>
                  <a:gd name="T13" fmla="*/ 64 h 70"/>
                  <a:gd name="T14" fmla="*/ 50 w 70"/>
                  <a:gd name="T15" fmla="*/ 68 h 70"/>
                  <a:gd name="T16" fmla="*/ 42 w 70"/>
                  <a:gd name="T17" fmla="*/ 70 h 70"/>
                  <a:gd name="T18" fmla="*/ 36 w 70"/>
                  <a:gd name="T19" fmla="*/ 70 h 70"/>
                  <a:gd name="T20" fmla="*/ 36 w 70"/>
                  <a:gd name="T21" fmla="*/ 70 h 70"/>
                  <a:gd name="T22" fmla="*/ 28 w 70"/>
                  <a:gd name="T23" fmla="*/ 70 h 70"/>
                  <a:gd name="T24" fmla="*/ 22 w 70"/>
                  <a:gd name="T25" fmla="*/ 68 h 70"/>
                  <a:gd name="T26" fmla="*/ 16 w 70"/>
                  <a:gd name="T27" fmla="*/ 64 h 70"/>
                  <a:gd name="T28" fmla="*/ 12 w 70"/>
                  <a:gd name="T29" fmla="*/ 60 h 70"/>
                  <a:gd name="T30" fmla="*/ 6 w 70"/>
                  <a:gd name="T31" fmla="*/ 54 h 70"/>
                  <a:gd name="T32" fmla="*/ 4 w 70"/>
                  <a:gd name="T33" fmla="*/ 48 h 70"/>
                  <a:gd name="T34" fmla="*/ 2 w 70"/>
                  <a:gd name="T35" fmla="*/ 42 h 70"/>
                  <a:gd name="T36" fmla="*/ 0 w 70"/>
                  <a:gd name="T37" fmla="*/ 36 h 70"/>
                  <a:gd name="T38" fmla="*/ 0 w 70"/>
                  <a:gd name="T39" fmla="*/ 36 h 70"/>
                  <a:gd name="T40" fmla="*/ 2 w 70"/>
                  <a:gd name="T41" fmla="*/ 28 h 70"/>
                  <a:gd name="T42" fmla="*/ 4 w 70"/>
                  <a:gd name="T43" fmla="*/ 22 h 70"/>
                  <a:gd name="T44" fmla="*/ 6 w 70"/>
                  <a:gd name="T45" fmla="*/ 16 h 70"/>
                  <a:gd name="T46" fmla="*/ 12 w 70"/>
                  <a:gd name="T47" fmla="*/ 10 h 70"/>
                  <a:gd name="T48" fmla="*/ 16 w 70"/>
                  <a:gd name="T49" fmla="*/ 6 h 70"/>
                  <a:gd name="T50" fmla="*/ 22 w 70"/>
                  <a:gd name="T51" fmla="*/ 4 h 70"/>
                  <a:gd name="T52" fmla="*/ 28 w 70"/>
                  <a:gd name="T53" fmla="*/ 2 h 70"/>
                  <a:gd name="T54" fmla="*/ 36 w 70"/>
                  <a:gd name="T55" fmla="*/ 0 h 70"/>
                  <a:gd name="T56" fmla="*/ 36 w 70"/>
                  <a:gd name="T57" fmla="*/ 0 h 70"/>
                  <a:gd name="T58" fmla="*/ 42 w 70"/>
                  <a:gd name="T59" fmla="*/ 2 h 70"/>
                  <a:gd name="T60" fmla="*/ 50 w 70"/>
                  <a:gd name="T61" fmla="*/ 4 h 70"/>
                  <a:gd name="T62" fmla="*/ 54 w 70"/>
                  <a:gd name="T63" fmla="*/ 6 h 70"/>
                  <a:gd name="T64" fmla="*/ 60 w 70"/>
                  <a:gd name="T65" fmla="*/ 10 h 70"/>
                  <a:gd name="T66" fmla="*/ 64 w 70"/>
                  <a:gd name="T67" fmla="*/ 16 h 70"/>
                  <a:gd name="T68" fmla="*/ 68 w 70"/>
                  <a:gd name="T69" fmla="*/ 22 h 70"/>
                  <a:gd name="T70" fmla="*/ 70 w 70"/>
                  <a:gd name="T71" fmla="*/ 28 h 70"/>
                  <a:gd name="T72" fmla="*/ 70 w 70"/>
                  <a:gd name="T73" fmla="*/ 36 h 70"/>
                  <a:gd name="T74" fmla="*/ 70 w 70"/>
                  <a:gd name="T75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70" y="36"/>
                    </a:moveTo>
                    <a:lnTo>
                      <a:pt x="70" y="36"/>
                    </a:lnTo>
                    <a:lnTo>
                      <a:pt x="70" y="42"/>
                    </a:lnTo>
                    <a:lnTo>
                      <a:pt x="68" y="48"/>
                    </a:lnTo>
                    <a:lnTo>
                      <a:pt x="64" y="54"/>
                    </a:lnTo>
                    <a:lnTo>
                      <a:pt x="60" y="60"/>
                    </a:lnTo>
                    <a:lnTo>
                      <a:pt x="54" y="64"/>
                    </a:lnTo>
                    <a:lnTo>
                      <a:pt x="50" y="68"/>
                    </a:lnTo>
                    <a:lnTo>
                      <a:pt x="42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2" y="60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8" y="22"/>
                    </a:lnTo>
                    <a:lnTo>
                      <a:pt x="70" y="28"/>
                    </a:lnTo>
                    <a:lnTo>
                      <a:pt x="70" y="36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rgbClr val="00A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393" tIns="26696" rIns="53393" bIns="26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91" dirty="0"/>
              </a:p>
            </p:txBody>
          </p:sp>
        </p:grpSp>
        <p:sp>
          <p:nvSpPr>
            <p:cNvPr id="386" name="Rectangle 162"/>
            <p:cNvSpPr>
              <a:spLocks noChangeArrowheads="1"/>
            </p:cNvSpPr>
            <p:nvPr/>
          </p:nvSpPr>
          <p:spPr bwMode="auto">
            <a:xfrm>
              <a:off x="6712963" y="2060194"/>
              <a:ext cx="716008" cy="21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594965"/>
              <a:r>
                <a:rPr lang="en-US" altLang="en-US" sz="1059" b="1" dirty="0">
                  <a:latin typeface="+mn-lt"/>
                </a:rPr>
                <a:t>challenge</a:t>
              </a:r>
              <a:endParaRPr lang="en-US" altLang="en-US" sz="1191" dirty="0">
                <a:latin typeface="+mn-lt"/>
              </a:endParaRPr>
            </a:p>
          </p:txBody>
        </p:sp>
        <p:sp>
          <p:nvSpPr>
            <p:cNvPr id="387" name="Rectangle 162"/>
            <p:cNvSpPr>
              <a:spLocks noChangeArrowheads="1"/>
            </p:cNvSpPr>
            <p:nvPr/>
          </p:nvSpPr>
          <p:spPr bwMode="auto">
            <a:xfrm>
              <a:off x="8286148" y="2009249"/>
              <a:ext cx="716008" cy="21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594965"/>
              <a:r>
                <a:rPr lang="en-US" altLang="en-US" sz="1059" b="1" dirty="0">
                  <a:latin typeface="+mn-lt"/>
                </a:rPr>
                <a:t>challenge</a:t>
              </a:r>
              <a:endParaRPr lang="en-US" altLang="en-US" sz="1191" dirty="0">
                <a:latin typeface="+mn-lt"/>
              </a:endParaRPr>
            </a:p>
          </p:txBody>
        </p:sp>
        <p:sp>
          <p:nvSpPr>
            <p:cNvPr id="388" name="Rectangle 158"/>
            <p:cNvSpPr>
              <a:spLocks noChangeArrowheads="1"/>
            </p:cNvSpPr>
            <p:nvPr/>
          </p:nvSpPr>
          <p:spPr bwMode="auto">
            <a:xfrm>
              <a:off x="6745263" y="1889178"/>
              <a:ext cx="628377" cy="21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594965"/>
              <a:r>
                <a:rPr lang="en-US" altLang="en-US" sz="1059" b="1" dirty="0">
                  <a:latin typeface="+mn-lt"/>
                </a:rPr>
                <a:t>Allergen</a:t>
              </a:r>
              <a:endParaRPr lang="en-US" altLang="en-US" sz="1191" dirty="0">
                <a:latin typeface="+mn-lt"/>
              </a:endParaRPr>
            </a:p>
          </p:txBody>
        </p:sp>
        <p:sp>
          <p:nvSpPr>
            <p:cNvPr id="389" name="Rectangle 158"/>
            <p:cNvSpPr>
              <a:spLocks noChangeArrowheads="1"/>
            </p:cNvSpPr>
            <p:nvPr/>
          </p:nvSpPr>
          <p:spPr bwMode="auto">
            <a:xfrm>
              <a:off x="8320518" y="1816340"/>
              <a:ext cx="628377" cy="21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594965"/>
              <a:r>
                <a:rPr lang="en-US" altLang="en-US" sz="1059" b="1" dirty="0">
                  <a:latin typeface="+mn-lt"/>
                </a:rPr>
                <a:t>Allergen</a:t>
              </a:r>
              <a:endParaRPr lang="en-US" altLang="en-US" sz="1191" dirty="0">
                <a:latin typeface="+mn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A105E13-3F34-4C62-BD5F-AC4033333FC7}"/>
                </a:ext>
              </a:extLst>
            </p:cNvPr>
            <p:cNvCxnSpPr>
              <a:stCxn id="179" idx="27"/>
              <a:endCxn id="179" idx="29"/>
            </p:cNvCxnSpPr>
            <p:nvPr/>
          </p:nvCxnSpPr>
          <p:spPr>
            <a:xfrm>
              <a:off x="9210870" y="4528560"/>
              <a:ext cx="131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380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237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/>
              <a:t>Systematic Review of Anti-IL-5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4408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13 studies; N=6000</a:t>
            </a:r>
          </a:p>
          <a:p>
            <a:pPr marL="171450" lvl="1">
              <a:spcBef>
                <a:spcPts val="750"/>
              </a:spcBef>
            </a:pPr>
            <a:r>
              <a:rPr lang="en-US" sz="2100" dirty="0"/>
              <a:t>Compared agents targeting anti-IL-5 or anti-IL-5Rα against placebo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/>
              <a:t>Mepolizumab (4), reslizumab (4), and benralizumab (5)</a:t>
            </a:r>
          </a:p>
          <a:p>
            <a:r>
              <a:rPr lang="en-US" dirty="0"/>
              <a:t>Showed all anti-IL-5 therapies reduced rates of clinically significant asthma exacerbation by ~50% in severe eosinophilic asthma poorly controlled with standard therapy at baseline</a:t>
            </a:r>
          </a:p>
          <a:p>
            <a:r>
              <a:rPr lang="en-US" dirty="0"/>
              <a:t>Supports use of anti-IL-5 treatments as an adjunct to standard of care in people with severe eosinophilic asthma and poor control</a:t>
            </a:r>
          </a:p>
          <a:p>
            <a:r>
              <a:rPr lang="en-US" dirty="0"/>
              <a:t>Noted limited evidence for improved HRQoL scores and lung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7094" y="4559915"/>
            <a:ext cx="5658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Farne HA, et al. </a:t>
            </a:r>
            <a:r>
              <a:rPr lang="en-US" sz="800" i="1" dirty="0">
                <a:solidFill>
                  <a:schemeClr val="bg1"/>
                </a:solidFill>
              </a:rPr>
              <a:t>Cochrane Database Syst Rev. </a:t>
            </a:r>
            <a:r>
              <a:rPr lang="en-US" sz="800" dirty="0">
                <a:solidFill>
                  <a:schemeClr val="bg1"/>
                </a:solidFill>
              </a:rPr>
              <a:t>2017;9:CD010834.</a:t>
            </a:r>
          </a:p>
        </p:txBody>
      </p:sp>
    </p:spTree>
    <p:extLst>
      <p:ext uri="{BB962C8B-B14F-4D97-AF65-F5344CB8AC3E}">
        <p14:creationId xmlns:p14="http://schemas.microsoft.com/office/powerpoint/2010/main" val="299904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72AB-EBB7-4EE6-8DF9-D5FB67CD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Approach for Severe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4A5A-C6AB-4CAD-821D-4BAE7858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</a:t>
            </a:r>
          </a:p>
          <a:p>
            <a:pPr lvl="1"/>
            <a:r>
              <a:rPr lang="en-US" dirty="0"/>
              <a:t>Standard non-pharmacologic and pharmacologic therapies</a:t>
            </a:r>
          </a:p>
          <a:p>
            <a:pPr lvl="1"/>
            <a:r>
              <a:rPr lang="en-US" dirty="0"/>
              <a:t>Adherence and self-management</a:t>
            </a:r>
          </a:p>
          <a:p>
            <a:pPr lvl="1"/>
            <a:r>
              <a:rPr lang="en-US" dirty="0"/>
              <a:t>Treatment of comorbidities</a:t>
            </a:r>
          </a:p>
          <a:p>
            <a:r>
              <a:rPr lang="en-US" dirty="0"/>
              <a:t>Use an individualized approach</a:t>
            </a:r>
          </a:p>
          <a:p>
            <a:r>
              <a:rPr lang="en-US" dirty="0"/>
              <a:t>Identify asthma type by phenotype and endotype</a:t>
            </a:r>
          </a:p>
          <a:p>
            <a:pPr lvl="1"/>
            <a:r>
              <a:rPr lang="en-US" dirty="0"/>
              <a:t>May require measuring multiple biomarkers</a:t>
            </a:r>
          </a:p>
          <a:p>
            <a:r>
              <a:rPr lang="en-US" dirty="0"/>
              <a:t>Select treatment based on underlying asthmatic mechanism of inflammation</a:t>
            </a:r>
          </a:p>
        </p:txBody>
      </p:sp>
    </p:spTree>
    <p:extLst>
      <p:ext uri="{BB962C8B-B14F-4D97-AF65-F5344CB8AC3E}">
        <p14:creationId xmlns:p14="http://schemas.microsoft.com/office/powerpoint/2010/main" val="282851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99BF-6A38-42F3-9590-C1DF6713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There IS Evidence of Type 2 Inflammation Despite High-Dose ICS…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54D2-9A08-4420-9667-E833ADB7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adherence objectively</a:t>
            </a:r>
          </a:p>
          <a:p>
            <a:r>
              <a:rPr lang="en-US" dirty="0"/>
              <a:t>Consider type 2 phenotypes for which add-on therapy is available</a:t>
            </a:r>
          </a:p>
          <a:p>
            <a:pPr lvl="1"/>
            <a:r>
              <a:rPr lang="en-US" dirty="0"/>
              <a:t>Aspirin-exacerbated respiratory disease </a:t>
            </a:r>
            <a:r>
              <a:rPr lang="en-US" dirty="0">
                <a:sym typeface="Symbol" panose="05050102010706020507" pitchFamily="18" charset="2"/>
              </a:rPr>
              <a:t> add-on leukotriene modifier; consider aspirin desensitization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Allergic bronchopulmonary aspergillosis  add-on OCS + antifungal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Chronic rhinosinusitis and/or nasal polyposis  add-on intensive intranasal corticosteroids; consider surgery</a:t>
            </a:r>
            <a:endParaRPr lang="en-US" dirty="0"/>
          </a:p>
          <a:p>
            <a:r>
              <a:rPr lang="en-US" dirty="0"/>
              <a:t>Consider increasing ICS dose for 3-6 mos</a:t>
            </a:r>
          </a:p>
          <a:p>
            <a:r>
              <a:rPr lang="en-US" dirty="0"/>
              <a:t>Consider biologic therapy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8B0F-2930-457B-9C73-29D86EAA5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791" y="4561285"/>
            <a:ext cx="5613009" cy="510778"/>
          </a:xfrm>
        </p:spPr>
        <p:txBody>
          <a:bodyPr/>
          <a:lstStyle/>
          <a:p>
            <a:r>
              <a:rPr lang="en-US" sz="800" dirty="0"/>
              <a:t>Global Initiative for Asthma. https://ginasthma.org/wp-content/uploads/2019/06/GINA-2019-main-report-June-2019-wms.pdf. Accessed January 13, 2020.</a:t>
            </a:r>
          </a:p>
        </p:txBody>
      </p:sp>
    </p:spTree>
    <p:extLst>
      <p:ext uri="{BB962C8B-B14F-4D97-AF65-F5344CB8AC3E}">
        <p14:creationId xmlns:p14="http://schemas.microsoft.com/office/powerpoint/2010/main" val="291719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FD7D-BA59-48F6-B846-3BE52CCE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39" y="0"/>
            <a:ext cx="8799322" cy="542835"/>
          </a:xfrm>
        </p:spPr>
        <p:txBody>
          <a:bodyPr>
            <a:normAutofit/>
          </a:bodyPr>
          <a:lstStyle/>
          <a:p>
            <a:r>
              <a:rPr lang="en-US" sz="2800" dirty="0"/>
              <a:t>Targeted Biologics Approved for Severe Asthma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F79F23-4831-484F-AAF9-5F5229F08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72048"/>
              </p:ext>
            </p:extLst>
          </p:nvPr>
        </p:nvGraphicFramePr>
        <p:xfrm>
          <a:off x="200025" y="447909"/>
          <a:ext cx="8496872" cy="379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744">
                  <a:extLst>
                    <a:ext uri="{9D8B030D-6E8A-4147-A177-3AD203B41FA5}">
                      <a16:colId xmlns:a16="http://schemas.microsoft.com/office/drawing/2014/main" val="3909986559"/>
                    </a:ext>
                  </a:extLst>
                </a:gridCol>
                <a:gridCol w="1779563">
                  <a:extLst>
                    <a:ext uri="{9D8B030D-6E8A-4147-A177-3AD203B41FA5}">
                      <a16:colId xmlns:a16="http://schemas.microsoft.com/office/drawing/2014/main" val="4167351022"/>
                    </a:ext>
                  </a:extLst>
                </a:gridCol>
                <a:gridCol w="4396154">
                  <a:extLst>
                    <a:ext uri="{9D8B030D-6E8A-4147-A177-3AD203B41FA5}">
                      <a16:colId xmlns:a16="http://schemas.microsoft.com/office/drawing/2014/main" val="1116083594"/>
                    </a:ext>
                  </a:extLst>
                </a:gridCol>
                <a:gridCol w="1114411">
                  <a:extLst>
                    <a:ext uri="{9D8B030D-6E8A-4147-A177-3AD203B41FA5}">
                      <a16:colId xmlns:a16="http://schemas.microsoft.com/office/drawing/2014/main" val="1411707912"/>
                    </a:ext>
                  </a:extLst>
                </a:gridCol>
              </a:tblGrid>
              <a:tr h="3636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Indication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89359"/>
                  </a:ext>
                </a:extLst>
              </a:tr>
              <a:tr h="968051">
                <a:tc>
                  <a:txBody>
                    <a:bodyPr/>
                    <a:lstStyle/>
                    <a:p>
                      <a:r>
                        <a:rPr lang="en-US" sz="1400" dirty="0"/>
                        <a:t>Omalizumab</a:t>
                      </a:r>
                      <a:r>
                        <a:rPr lang="en-US" sz="1400" baseline="30000" dirty="0"/>
                        <a:t>1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(Xolair)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Anti-IgE mAb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Moderate to severe persistent asthma in patients with a positive skin test or in vitro reactivity to a perennial aeroallergen and symptoms that are inadequately controlled with inhaled corticosteroids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 ≥6 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27058"/>
                  </a:ext>
                </a:extLst>
              </a:tr>
              <a:tr h="505576">
                <a:tc>
                  <a:txBody>
                    <a:bodyPr/>
                    <a:lstStyle/>
                    <a:p>
                      <a:r>
                        <a:rPr lang="en-US" sz="1400" dirty="0"/>
                        <a:t>Mepolizumab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(Nucala)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IL-5 antagonist mAb</a:t>
                      </a:r>
                    </a:p>
                    <a:p>
                      <a:r>
                        <a:rPr lang="en-US" sz="1200" dirty="0"/>
                        <a:t>(IgG1 kappa)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Add-on maintenance treatment of patients with severe asthma with an eosinophilic phenotype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≥6 y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6819"/>
                  </a:ext>
                </a:extLst>
              </a:tr>
              <a:tr h="536642">
                <a:tc>
                  <a:txBody>
                    <a:bodyPr/>
                    <a:lstStyle/>
                    <a:p>
                      <a:r>
                        <a:rPr lang="en-US" sz="1400" dirty="0"/>
                        <a:t>Reslizumab</a:t>
                      </a:r>
                      <a:r>
                        <a:rPr lang="en-US" sz="1400" baseline="30000" dirty="0"/>
                        <a:t>3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(Cinqair)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IL-5 antagonist mAb</a:t>
                      </a:r>
                    </a:p>
                    <a:p>
                      <a:r>
                        <a:rPr lang="en-US" sz="1200" dirty="0"/>
                        <a:t>(IgG4 kappa)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≥18 y </a:t>
                      </a:r>
                      <a:endParaRPr lang="en-US" sz="15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12078"/>
                  </a:ext>
                </a:extLst>
              </a:tr>
              <a:tr h="710418">
                <a:tc>
                  <a:txBody>
                    <a:bodyPr/>
                    <a:lstStyle/>
                    <a:p>
                      <a:r>
                        <a:rPr lang="en-US" sz="1400" dirty="0"/>
                        <a:t>Benralizumab</a:t>
                      </a:r>
                      <a:r>
                        <a:rPr lang="en-US" sz="1400" baseline="30000" dirty="0"/>
                        <a:t>4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(Fasenra)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IL-5 receptor alpha-directed cytolytic mAb</a:t>
                      </a:r>
                    </a:p>
                    <a:p>
                      <a:r>
                        <a:rPr lang="en-US" sz="1200" dirty="0"/>
                        <a:t>(IgG1 kappa)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≥12 y</a:t>
                      </a:r>
                      <a:endParaRPr lang="en-US" sz="15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6324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400" dirty="0"/>
                        <a:t>Dupilumab</a:t>
                      </a:r>
                      <a:r>
                        <a:rPr lang="en-US" sz="1400" baseline="30000" dirty="0"/>
                        <a:t>5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(Dupixent)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IL-4r-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 antagonist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Add-on maintenance treatment of patients with moderate-severe asthma with an eosinophilic phenotype or with oral corticosteroid-dependent asthma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≥12 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8606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5C896-9711-4F65-A020-4446B4967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2530" y="4469742"/>
            <a:ext cx="5358085" cy="542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dirty="0">
                <a:solidFill>
                  <a:schemeClr val="bg1"/>
                </a:solidFill>
              </a:rPr>
              <a:t>1. Xolair [package insert]. South San Francisco, CA: Genentech, Inc.; May 2019.   2. Nucala [package insert]. Research Triangle Park, NC: GlaxoSmithKline LLC; September 2019.   3. Cinqair [package insert]. Frazer, PA: Teva Pharmaceutical Industries Ltd; February 2020.   4. Fasenra [package insert]. Wilmington, DE: AstraZeneca Pharmaceuticals LP; October 2019.   5. Dupixent [package insert]. Bridgewater, NJ: sanofi-aventis U.S. LLC; June 2019.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013D2-2E26-4F92-8974-E430277479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5" y="4284571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IL-5, interleukin-5; mAb, monoclonal antibody</a:t>
            </a:r>
          </a:p>
        </p:txBody>
      </p:sp>
    </p:spTree>
    <p:extLst>
      <p:ext uri="{BB962C8B-B14F-4D97-AF65-F5344CB8AC3E}">
        <p14:creationId xmlns:p14="http://schemas.microsoft.com/office/powerpoint/2010/main" val="61233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2123-9E55-40A1-9452-E4DC9021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Goals with Biologic Therapy?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FE7F-B09A-4B85-B5E3-E694D82A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Reduce asthma exacerbations</a:t>
            </a:r>
          </a:p>
          <a:p>
            <a:pPr>
              <a:lnSpc>
                <a:spcPct val="150000"/>
              </a:lnSpc>
            </a:pPr>
            <a:r>
              <a:rPr lang="en-US" dirty="0"/>
              <a:t>Improve symptoms and quality of life</a:t>
            </a:r>
          </a:p>
          <a:p>
            <a:pPr>
              <a:lnSpc>
                <a:spcPct val="150000"/>
              </a:lnSpc>
            </a:pPr>
            <a:r>
              <a:rPr lang="en-US" dirty="0"/>
              <a:t>Reduce steroid dose and side effects</a:t>
            </a:r>
          </a:p>
        </p:txBody>
      </p:sp>
    </p:spTree>
    <p:extLst>
      <p:ext uri="{BB962C8B-B14F-4D97-AF65-F5344CB8AC3E}">
        <p14:creationId xmlns:p14="http://schemas.microsoft.com/office/powerpoint/2010/main" val="357987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569-FD1A-4003-8E82-9F547349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1220"/>
                </a:solidFill>
              </a:rPr>
              <a:t>Faculty CE Info/Disclosure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D3E60A-AC7E-4ED4-A1B0-7C22C16C0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08498"/>
              </p:ext>
            </p:extLst>
          </p:nvPr>
        </p:nvGraphicFramePr>
        <p:xfrm>
          <a:off x="254925" y="1102014"/>
          <a:ext cx="8629414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8938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6280476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7A12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Corren, MD</a:t>
                      </a:r>
                      <a:endParaRPr lang="en-US" sz="2400" b="1" dirty="0">
                        <a:solidFill>
                          <a:srgbClr val="7A1220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Research Support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Genentech/Roche, Novartis, Regeneron, Sanofi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Consultant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Genentech/Roche, Novartis, Regeneron, Sanofi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Speakers Bureau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Genentech/Roche, Novartis, Regeneron, Sanofi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094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30511D-17CA-4346-8161-26924A5E2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2803"/>
              </p:ext>
            </p:extLst>
          </p:nvPr>
        </p:nvGraphicFramePr>
        <p:xfrm>
          <a:off x="250567" y="2726162"/>
          <a:ext cx="8629414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296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6276118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7A12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Reynold A. Panettieri, Jr., MD</a:t>
                      </a:r>
                      <a:endParaRPr lang="en-US" sz="2400" b="1" dirty="0">
                        <a:solidFill>
                          <a:srgbClr val="7A1220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Research Support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MedImmune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RIFM,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Equillium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Genentech,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Metera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Consultant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MedImmune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RIFM,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Equillium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Theravance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Avillion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Speakers Bureau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Sanofi, Genentech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0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0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9181-D444-42FA-8181-E32910CB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Biologic Is Appropriate to Start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E532-DF23-40B9-B442-2C46348D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Insurance coverage/Affordability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Predictors of asthma response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Dosing frequency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Delivery route- potential for self-administration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If self-administered, educate about proper storage and handling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Patient preference</a:t>
            </a:r>
          </a:p>
        </p:txBody>
      </p:sp>
    </p:spTree>
    <p:extLst>
      <p:ext uri="{BB962C8B-B14F-4D97-AF65-F5344CB8AC3E}">
        <p14:creationId xmlns:p14="http://schemas.microsoft.com/office/powerpoint/2010/main" val="1836710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ADD5-F2C3-4589-8A36-48F4D4F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2481"/>
            <a:ext cx="8761615" cy="642561"/>
          </a:xfrm>
        </p:spPr>
        <p:txBody>
          <a:bodyPr/>
          <a:lstStyle/>
          <a:p>
            <a:r>
              <a:rPr lang="en-US" dirty="0"/>
              <a:t>Which Biologic Is Appropriate to Start First? The Specifics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0DFFA2-FFF4-48B7-A4BF-C87F27EED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152416"/>
              </p:ext>
            </p:extLst>
          </p:nvPr>
        </p:nvGraphicFramePr>
        <p:xfrm>
          <a:off x="200228" y="482335"/>
          <a:ext cx="8761412" cy="397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470">
                  <a:extLst>
                    <a:ext uri="{9D8B030D-6E8A-4147-A177-3AD203B41FA5}">
                      <a16:colId xmlns:a16="http://schemas.microsoft.com/office/drawing/2014/main" val="2175447878"/>
                    </a:ext>
                  </a:extLst>
                </a:gridCol>
                <a:gridCol w="2363373">
                  <a:extLst>
                    <a:ext uri="{9D8B030D-6E8A-4147-A177-3AD203B41FA5}">
                      <a16:colId xmlns:a16="http://schemas.microsoft.com/office/drawing/2014/main" val="3818903352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1365990698"/>
                    </a:ext>
                  </a:extLst>
                </a:gridCol>
                <a:gridCol w="2567671">
                  <a:extLst>
                    <a:ext uri="{9D8B030D-6E8A-4147-A177-3AD203B41FA5}">
                      <a16:colId xmlns:a16="http://schemas.microsoft.com/office/drawing/2014/main" val="3305709371"/>
                    </a:ext>
                  </a:extLst>
                </a:gridCol>
              </a:tblGrid>
              <a:tr h="8095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Anti-IgE</a:t>
                      </a:r>
                    </a:p>
                    <a:p>
                      <a:pPr algn="ctr"/>
                      <a:r>
                        <a:rPr lang="en-US" sz="1400" dirty="0"/>
                        <a:t>(omalizumab)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Anti-IL-5/Anti-IL-5R</a:t>
                      </a:r>
                    </a:p>
                    <a:p>
                      <a:pPr algn="ctr"/>
                      <a:r>
                        <a:rPr lang="en-US" sz="1400" dirty="0"/>
                        <a:t>(mepolizumab, reslizumab, benralizumab)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Anti-IL4R</a:t>
                      </a:r>
                    </a:p>
                    <a:p>
                      <a:pPr algn="ctr"/>
                      <a:r>
                        <a:rPr lang="en-US" sz="1400" dirty="0"/>
                        <a:t>(dupilumab)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19073"/>
                  </a:ext>
                </a:extLst>
              </a:tr>
              <a:tr h="1514734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Sensitization on skin prick testing or specific IgE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Total serum IgE and weight within dosage range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More than a specified number of exacerbations in last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More than a specified number of exacerbations in last year</a:t>
                      </a:r>
                    </a:p>
                    <a:p>
                      <a:pPr marL="112713" marR="0" lvl="0" indent="-112713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Blood eosinophils ≥150/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L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More than a specified number of exacerbations in last year</a:t>
                      </a:r>
                    </a:p>
                    <a:p>
                      <a:pPr marL="112713" marR="0" lvl="0" indent="-112713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Blood eosinophils ≥150/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L or FeNO ≥25 ppb</a:t>
                      </a:r>
                    </a:p>
                    <a:p>
                      <a:pPr marL="112713" marR="0" lvl="0" indent="-112713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Need for maintenance OCS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329365"/>
                  </a:ext>
                </a:extLst>
              </a:tr>
              <a:tr h="1279689">
                <a:tc>
                  <a:txBody>
                    <a:bodyPr/>
                    <a:lstStyle/>
                    <a:p>
                      <a:r>
                        <a:rPr lang="en-US" sz="1600" dirty="0"/>
                        <a:t>Factors predictive of a good asthma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Blood eosinophils ≥260/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L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FeNO ≥20 ppb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Allergen-driven symptoms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Childhood-onset asthma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Higher blood eosinophils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More exacerbations in previous year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Adult-onset asthma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Nasal polyposis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Maintenance OCS at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Higher blood eosinophils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Higher FeNO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Comorbid moderate-severe atopic dermatitis, nasal polyposis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1106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A671F-0C0C-4568-BD18-181CC3037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790" y="4580754"/>
            <a:ext cx="5809900" cy="312686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2020. https://ginasthma.org/wp-content/uploads/2020/04/GINA-2020-full-report_-final-_wms.pdf. Accessed April 15, 2020.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A338D-D352-4B4E-A660-EC878CEC9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17" y="4268068"/>
            <a:ext cx="2699690" cy="312686"/>
          </a:xfrm>
        </p:spPr>
        <p:txBody>
          <a:bodyPr>
            <a:normAutofit fontScale="85000" lnSpcReduction="20000"/>
          </a:bodyPr>
          <a:lstStyle/>
          <a:p>
            <a:r>
              <a:rPr lang="en-US" sz="1000" dirty="0"/>
              <a:t>FENO, fractional concentration of exhaled nitric oxide; OCS, oral corticosteroid; ppb, parts per 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15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9E81-D1C9-4352-A094-E681F761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Assessing Response to Biologic Therapy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CB4865-96DF-463E-B4ED-F534E7358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29233"/>
              </p:ext>
            </p:extLst>
          </p:nvPr>
        </p:nvGraphicFramePr>
        <p:xfrm>
          <a:off x="200025" y="1006475"/>
          <a:ext cx="8761413" cy="32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4132AA-3B93-4F78-97FE-B2A5FCC82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0825" y="4594840"/>
            <a:ext cx="5880238" cy="461745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2020. https://ginasthma.org/wp-content/uploads/2020/04/GINA-2020-full-report_-final-_wms.pdf. Accessed April 15, 2020.</a:t>
            </a:r>
          </a:p>
        </p:txBody>
      </p:sp>
    </p:spTree>
    <p:extLst>
      <p:ext uri="{BB962C8B-B14F-4D97-AF65-F5344CB8AC3E}">
        <p14:creationId xmlns:p14="http://schemas.microsoft.com/office/powerpoint/2010/main" val="101614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02FE-EBB2-46D0-965D-732F0E1C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" y="11489"/>
            <a:ext cx="8761615" cy="857250"/>
          </a:xfrm>
        </p:spPr>
        <p:txBody>
          <a:bodyPr>
            <a:normAutofit/>
          </a:bodyPr>
          <a:lstStyle/>
          <a:p>
            <a:r>
              <a:rPr lang="en-US" sz="3200" dirty="0"/>
              <a:t>Assessing Response to Biologic Therapy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7E78-9172-4AC4-A639-D0383DCE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1" y="1215447"/>
            <a:ext cx="8761615" cy="3232619"/>
          </a:xfrm>
        </p:spPr>
        <p:txBody>
          <a:bodyPr/>
          <a:lstStyle/>
          <a:p>
            <a:pPr marL="112713" indent="-112713"/>
            <a:r>
              <a:rPr lang="en-US" sz="2200" dirty="0"/>
              <a:t>Reevaluate every 3-6 months</a:t>
            </a:r>
          </a:p>
          <a:p>
            <a:pPr marL="112713" indent="-112713"/>
            <a:r>
              <a:rPr lang="en-US" sz="2200" dirty="0"/>
              <a:t>For </a:t>
            </a:r>
            <a:r>
              <a:rPr lang="en-US" sz="2200" u="sng" dirty="0"/>
              <a:t>oral</a:t>
            </a:r>
            <a:r>
              <a:rPr lang="en-US" sz="2200" dirty="0"/>
              <a:t> treatments: consider decreasing/stopping OCS first, then stopping other add-on medication</a:t>
            </a:r>
          </a:p>
          <a:p>
            <a:pPr marL="112713" indent="-112713"/>
            <a:r>
              <a:rPr lang="en-US" sz="2200" dirty="0"/>
              <a:t>For </a:t>
            </a:r>
            <a:r>
              <a:rPr lang="en-US" sz="2200" u="sng" dirty="0"/>
              <a:t>inhaled</a:t>
            </a:r>
            <a:r>
              <a:rPr lang="en-US" sz="2200" dirty="0"/>
              <a:t> treatments: consider decreasing ICS after 3-6 months; continue at least moderate-dose ICS</a:t>
            </a:r>
          </a:p>
          <a:p>
            <a:pPr marL="112713" indent="-112713"/>
            <a:r>
              <a:rPr lang="en-US" sz="2200" dirty="0"/>
              <a:t>Reevaluate need for ongoing biologic therapy; consider </a:t>
            </a:r>
            <a:r>
              <a:rPr lang="en-US" sz="2200"/>
              <a:t>discontinuing </a:t>
            </a:r>
            <a:br>
              <a:rPr lang="en-US" sz="2200"/>
            </a:br>
            <a:r>
              <a:rPr lang="en-US" sz="2200"/>
              <a:t>after </a:t>
            </a:r>
            <a:r>
              <a:rPr lang="en-US" sz="2200" dirty="0"/>
              <a:t>≥12 mos if well-controlled on medium-dose ICS and (for allergic asthma) no further exposure to well-documented allergic trigger</a:t>
            </a:r>
          </a:p>
          <a:p>
            <a:pPr marL="112713" indent="-112713"/>
            <a:r>
              <a:rPr lang="en-US" sz="2200" dirty="0"/>
              <a:t>Order of reduction of treatments based on observed benefit, potential side effects, cost, patient preference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120841-4843-4F82-AACC-8EB369CCC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0825" y="4611077"/>
            <a:ext cx="5880238" cy="445508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2020. https://ginasthma.org/wp-content/uploads/2020/04/GINA-2020-full-report_-final-_wms.pdf. Accessed April 15,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426A4-B8F3-4A66-8E85-33B4A9B97D1C}"/>
              </a:ext>
            </a:extLst>
          </p:cNvPr>
          <p:cNvSpPr txBox="1"/>
          <p:nvPr/>
        </p:nvSpPr>
        <p:spPr>
          <a:xfrm>
            <a:off x="191192" y="707900"/>
            <a:ext cx="3107774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If a good response…</a:t>
            </a:r>
          </a:p>
        </p:txBody>
      </p:sp>
    </p:spTree>
    <p:extLst>
      <p:ext uri="{BB962C8B-B14F-4D97-AF65-F5344CB8AC3E}">
        <p14:creationId xmlns:p14="http://schemas.microsoft.com/office/powerpoint/2010/main" val="2442847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02FE-EBB2-46D0-965D-732F0E1C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Response to Biologic Therapy (cont)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DC4B865-0384-43AA-9BE1-A5FCF46A2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996" y="1852791"/>
            <a:ext cx="3886200" cy="2811738"/>
          </a:xfrm>
        </p:spPr>
        <p:txBody>
          <a:bodyPr>
            <a:normAutofit/>
          </a:bodyPr>
          <a:lstStyle/>
          <a:p>
            <a:r>
              <a:rPr lang="en-US" sz="2400" dirty="0"/>
              <a:t>Extend trial to 6 months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DEDEE1-0CF7-4FFA-8B70-BFA9F916C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52791"/>
            <a:ext cx="3886200" cy="2811738"/>
          </a:xfrm>
        </p:spPr>
        <p:txBody>
          <a:bodyPr>
            <a:normAutofit/>
          </a:bodyPr>
          <a:lstStyle/>
          <a:p>
            <a:r>
              <a:rPr lang="en-US" sz="2400" dirty="0"/>
              <a:t>Stop biologic and consider switching to different Th2-targeted therapy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748FB-2515-41B1-B4D5-20299F6767B6}"/>
              </a:ext>
            </a:extLst>
          </p:cNvPr>
          <p:cNvSpPr txBox="1"/>
          <p:nvPr/>
        </p:nvSpPr>
        <p:spPr>
          <a:xfrm>
            <a:off x="3141784" y="4540611"/>
            <a:ext cx="564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2020. https://ginasthma.org/wp-content/uploads/2020/04/GINA-2020-full-report_-final-_wms.pdf. Accessed April 15, 2020.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59356-414F-426B-BAB3-D4F71E079938}"/>
              </a:ext>
            </a:extLst>
          </p:cNvPr>
          <p:cNvSpPr txBox="1"/>
          <p:nvPr/>
        </p:nvSpPr>
        <p:spPr>
          <a:xfrm>
            <a:off x="267189" y="1297199"/>
            <a:ext cx="4039952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If unclear/partial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7E299-0739-4261-BB07-A97291282003}"/>
              </a:ext>
            </a:extLst>
          </p:cNvPr>
          <p:cNvSpPr txBox="1"/>
          <p:nvPr/>
        </p:nvSpPr>
        <p:spPr>
          <a:xfrm>
            <a:off x="4618125" y="1297198"/>
            <a:ext cx="3439596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not a good response</a:t>
            </a:r>
          </a:p>
        </p:txBody>
      </p:sp>
    </p:spTree>
    <p:extLst>
      <p:ext uri="{BB962C8B-B14F-4D97-AF65-F5344CB8AC3E}">
        <p14:creationId xmlns:p14="http://schemas.microsoft.com/office/powerpoint/2010/main" val="335313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B3D91F-AE36-4D55-8913-E2415DBB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1"/>
            <a:ext cx="7886700" cy="679633"/>
          </a:xfrm>
        </p:spPr>
        <p:txBody>
          <a:bodyPr/>
          <a:lstStyle/>
          <a:p>
            <a:r>
              <a:rPr lang="en-US" dirty="0"/>
              <a:t>Assessing Response to Biologic Therapy (cont)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9FBE1-71D8-4FAF-9941-87FC685BC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758" y="1056985"/>
            <a:ext cx="3886200" cy="3483625"/>
          </a:xfrm>
        </p:spPr>
        <p:txBody>
          <a:bodyPr>
            <a:normAutofit fontScale="47500" lnSpcReduction="20000"/>
          </a:bodyPr>
          <a:lstStyle/>
          <a:p>
            <a:pPr marL="112713" indent="-112713"/>
            <a:r>
              <a:rPr lang="en-US" sz="4200" dirty="0"/>
              <a:t>Stop the biologic</a:t>
            </a:r>
          </a:p>
          <a:p>
            <a:pPr marL="112713" indent="-112713"/>
            <a:r>
              <a:rPr lang="en-US" sz="4200" dirty="0"/>
              <a:t>Stop ineffective add-on therapies</a:t>
            </a:r>
          </a:p>
          <a:p>
            <a:pPr marL="112713" indent="-112713"/>
            <a:r>
              <a:rPr lang="en-US" sz="4200" dirty="0"/>
              <a:t>Do not stop ICS</a:t>
            </a:r>
          </a:p>
          <a:p>
            <a:pPr marL="112713" indent="-112713"/>
            <a:r>
              <a:rPr lang="en-US" sz="4200" dirty="0"/>
              <a:t>Review the basics</a:t>
            </a:r>
          </a:p>
          <a:p>
            <a:pPr marL="231775" indent="-112713"/>
            <a:r>
              <a:rPr lang="en-US" sz="3800" dirty="0"/>
              <a:t>Differential diagnosis, inhaler technique, adherence, comorbidities, side effects, emotional support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47655A-37D5-4C92-B87D-BE076E054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085" y="1056985"/>
            <a:ext cx="5002823" cy="3483625"/>
          </a:xfrm>
        </p:spPr>
        <p:txBody>
          <a:bodyPr>
            <a:normAutofit fontScale="47500" lnSpcReduction="20000"/>
          </a:bodyPr>
          <a:lstStyle/>
          <a:p>
            <a:pPr marL="112713" indent="-112713"/>
            <a:r>
              <a:rPr lang="en-US" sz="4200" dirty="0"/>
              <a:t>Consider additional investigations and reassess phenotype and treatment options</a:t>
            </a:r>
          </a:p>
          <a:p>
            <a:pPr marL="231775" indent="-112713"/>
            <a:r>
              <a:rPr lang="en-US" sz="3800" dirty="0"/>
              <a:t>High-resolution chest CT; sinus CT</a:t>
            </a:r>
          </a:p>
          <a:p>
            <a:pPr marL="231775" indent="-112713"/>
            <a:r>
              <a:rPr lang="en-US" sz="3800" dirty="0"/>
              <a:t>Sputum culture for bacteria, fungi, mycobacteria</a:t>
            </a:r>
          </a:p>
          <a:p>
            <a:pPr marL="231775" indent="-112713"/>
            <a:r>
              <a:rPr lang="en-US" sz="3800" dirty="0"/>
              <a:t>Direct laryngoscopy</a:t>
            </a:r>
          </a:p>
          <a:p>
            <a:pPr marL="231775" indent="-112713"/>
            <a:r>
              <a:rPr lang="en-US" sz="3800" dirty="0"/>
              <a:t>24-h pH probe</a:t>
            </a:r>
          </a:p>
          <a:p>
            <a:pPr marL="231775" indent="-112713"/>
            <a:r>
              <a:rPr lang="en-US" sz="3800" dirty="0"/>
              <a:t>Tailored barium swallow</a:t>
            </a:r>
          </a:p>
          <a:p>
            <a:pPr marL="231775" indent="-112713"/>
            <a:r>
              <a:rPr lang="en-US" sz="3800" dirty="0"/>
              <a:t>Consider:</a:t>
            </a:r>
          </a:p>
          <a:p>
            <a:pPr marL="574675" lvl="1" indent="-112713"/>
            <a:r>
              <a:rPr lang="en-US" sz="3400" dirty="0"/>
              <a:t>add-on macrolide</a:t>
            </a:r>
          </a:p>
          <a:p>
            <a:pPr marL="574675" lvl="1" indent="-112713"/>
            <a:r>
              <a:rPr lang="en-US" sz="3400" dirty="0"/>
              <a:t>add-on low-dose OCS; implement strategies to minimize side effects</a:t>
            </a:r>
          </a:p>
          <a:p>
            <a:pPr marL="574675" lvl="1" indent="-112713"/>
            <a:r>
              <a:rPr lang="en-US" sz="3400" dirty="0"/>
              <a:t>bronchoscopy for alternative/additional diagnoses</a:t>
            </a:r>
          </a:p>
          <a:p>
            <a:pPr marL="574675" lvl="1" indent="-112713"/>
            <a:r>
              <a:rPr lang="en-US" sz="3400" dirty="0"/>
              <a:t>bronchial thermoplasty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03071-C1B8-4D5C-9CC2-62366E311572}"/>
              </a:ext>
            </a:extLst>
          </p:cNvPr>
          <p:cNvSpPr txBox="1"/>
          <p:nvPr/>
        </p:nvSpPr>
        <p:spPr>
          <a:xfrm>
            <a:off x="463758" y="593311"/>
            <a:ext cx="843622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If little or no response after switching to different Th2-targeted therapy…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FA207-6523-4BD8-BD84-20F3A6493843}"/>
              </a:ext>
            </a:extLst>
          </p:cNvPr>
          <p:cNvSpPr txBox="1"/>
          <p:nvPr/>
        </p:nvSpPr>
        <p:spPr>
          <a:xfrm>
            <a:off x="3141784" y="4540611"/>
            <a:ext cx="564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2020. https://ginasthma.org/wp-content/uploads/2020/04/GINA-2020-full-report_-final-_wms.pdf. Accessed April 15, 2020.</a:t>
            </a:r>
          </a:p>
        </p:txBody>
      </p:sp>
    </p:spTree>
    <p:extLst>
      <p:ext uri="{BB962C8B-B14F-4D97-AF65-F5344CB8AC3E}">
        <p14:creationId xmlns:p14="http://schemas.microsoft.com/office/powerpoint/2010/main" val="2465587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701D-17FC-460B-A3DF-4DA017B6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7D24-D4C7-46C3-82D8-5751DF19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 is a heterogenous disease</a:t>
            </a:r>
          </a:p>
          <a:p>
            <a:r>
              <a:rPr lang="en-US" dirty="0"/>
              <a:t>Improved understanding of asthma pathophysiology has led to the development of biologic therapies that target several phenotypes of severe asthma</a:t>
            </a:r>
          </a:p>
          <a:p>
            <a:r>
              <a:rPr lang="en-US" dirty="0"/>
              <a:t> </a:t>
            </a:r>
            <a:r>
              <a:rPr lang="en-US" sz="2000" dirty="0"/>
              <a:t>Inflammatory markers have been shown to play an important role in predicting asthma severity and responsiveness to therapies</a:t>
            </a:r>
          </a:p>
          <a:p>
            <a:r>
              <a:rPr lang="en-US" dirty="0"/>
              <a:t>Differences among available biologics provide a greater opportunity to individualize treatment</a:t>
            </a:r>
          </a:p>
          <a:p>
            <a:r>
              <a:rPr lang="en-US" dirty="0"/>
              <a:t>Key benefits of biologics are a reduction in asthma exacerbations and steroid dose</a:t>
            </a:r>
          </a:p>
        </p:txBody>
      </p:sp>
    </p:spTree>
    <p:extLst>
      <p:ext uri="{BB962C8B-B14F-4D97-AF65-F5344CB8AC3E}">
        <p14:creationId xmlns:p14="http://schemas.microsoft.com/office/powerpoint/2010/main" val="1871795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DCE9-D381-401B-A145-6307242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2143125"/>
            <a:ext cx="8761615" cy="85725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Questions and Answers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EE0B-5910-4AD6-9ECA-3184431F5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DAC58-976B-4544-A546-B243B1EB5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A486-914D-4B36-9264-9E6A601E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7226-40A6-47C4-95F2-E2ABD7584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Following participation in this activity, the clinician should be able to:</a:t>
            </a:r>
          </a:p>
          <a:p>
            <a:pPr lvl="0"/>
            <a:r>
              <a:rPr lang="en-US" dirty="0"/>
              <a:t>Appraise the latest developments, including monoclonal antibody therapies, in the treatment of patients with severe asthma </a:t>
            </a:r>
            <a:r>
              <a:rPr lang="en-US" b="1" i="1" dirty="0"/>
              <a:t>(knowledge)</a:t>
            </a:r>
            <a:endParaRPr lang="en-US" dirty="0"/>
          </a:p>
          <a:p>
            <a:pPr lvl="0"/>
            <a:r>
              <a:rPr lang="en-US" dirty="0"/>
              <a:t>Differentiate between currently available monoclonal antibody therapy for severe uncontrolled asthma </a:t>
            </a:r>
            <a:r>
              <a:rPr lang="en-US" b="1" i="1" dirty="0"/>
              <a:t>(knowledge)</a:t>
            </a:r>
            <a:endParaRPr lang="en-US" dirty="0"/>
          </a:p>
          <a:p>
            <a:r>
              <a:rPr lang="en-US" dirty="0"/>
              <a:t>Assess and integrate factors determining the choice of monoclonal antibody therapy for patients with severe uncontrolled asthma</a:t>
            </a:r>
            <a:r>
              <a:rPr lang="en-US" b="1" i="1" dirty="0"/>
              <a:t> (competence)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6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9" y="165378"/>
            <a:ext cx="8915400" cy="801563"/>
          </a:xfrm>
        </p:spPr>
        <p:txBody>
          <a:bodyPr vert="horz" lIns="68572" tIns="34286" rIns="68572" bIns="34286" rtlCol="0" anchor="ctr">
            <a:noAutofit/>
          </a:bodyPr>
          <a:lstStyle/>
          <a:p>
            <a:r>
              <a:rPr lang="en-US" sz="2700" dirty="0">
                <a:solidFill>
                  <a:srgbClr val="7A1220"/>
                </a:solidFill>
              </a:rPr>
              <a:t>Asthma: A Highly Prevalent and Often Inadequately Controlled Disease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08747" y="4502030"/>
            <a:ext cx="5942174" cy="571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" b="0" dirty="0"/>
              <a:t>1. Centers for Disease Control and Prevention (CDC). https://www.cdc.gov/asthma/most_recent_data.htm. Accessed August 14, 2018.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" b="0" dirty="0"/>
              <a:t>2. CDC. https://www.cdc.gov/asthma/asthma_stats/longterm_medication.htm. Accessed August 14, 2018.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" b="0" dirty="0"/>
              <a:t>3. CDC. https://www.cdc.gov/asthma/asthma_stats/default.htm. Accessed August 14, 2018.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" b="0" dirty="0"/>
              <a:t>4. McGrath KW, et al. </a:t>
            </a:r>
            <a:r>
              <a:rPr lang="en-US" sz="800" b="0" i="1" dirty="0"/>
              <a:t>Am J Respir Crit Care Med. </a:t>
            </a:r>
            <a:r>
              <a:rPr lang="en-US" sz="800" b="0" dirty="0"/>
              <a:t>2012;185(6):612-619.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95349" y="883639"/>
            <a:ext cx="3698213" cy="3364922"/>
            <a:chOff x="1908464" y="1371600"/>
            <a:chExt cx="5334000" cy="4710545"/>
          </a:xfrm>
        </p:grpSpPr>
        <p:sp>
          <p:nvSpPr>
            <p:cNvPr id="6" name="Oval 5"/>
            <p:cNvSpPr/>
            <p:nvPr/>
          </p:nvSpPr>
          <p:spPr>
            <a:xfrm>
              <a:off x="1908464" y="1371600"/>
              <a:ext cx="5334000" cy="4687086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9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438400" y="2424546"/>
              <a:ext cx="4267200" cy="3634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159126" y="3569561"/>
              <a:ext cx="2832676" cy="24891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6605" y="1618455"/>
              <a:ext cx="3697722" cy="75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6" b="1" dirty="0">
                  <a:solidFill>
                    <a:schemeClr val="bg1"/>
                  </a:solidFill>
                </a:rPr>
                <a:t>26.5 million people</a:t>
              </a:r>
              <a:br>
                <a:rPr lang="en-US" sz="1456" b="1" dirty="0">
                  <a:solidFill>
                    <a:schemeClr val="bg1"/>
                  </a:solidFill>
                </a:rPr>
              </a:br>
              <a:r>
                <a:rPr lang="en-US" sz="1456" b="1" dirty="0">
                  <a:solidFill>
                    <a:schemeClr val="bg1"/>
                  </a:solidFill>
                </a:rPr>
                <a:t>in the US have asthma</a:t>
              </a:r>
              <a:r>
                <a:rPr lang="en-US" sz="1456" b="1" baseline="30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980" y="3957751"/>
              <a:ext cx="2482273" cy="169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6" dirty="0">
                  <a:solidFill>
                    <a:schemeClr val="bg1"/>
                  </a:solidFill>
                </a:rPr>
                <a:t>3.3 million children and 9.1 million adults have inadequately controlled asthma</a:t>
              </a:r>
              <a:r>
                <a:rPr lang="en-US" sz="1456" baseline="30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196196" y="5626010"/>
              <a:ext cx="758536" cy="435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2729346"/>
              <a:ext cx="4724400" cy="75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6" dirty="0">
                  <a:solidFill>
                    <a:schemeClr val="bg1"/>
                  </a:solidFill>
                </a:rPr>
                <a:t>20.4 million adults</a:t>
              </a:r>
              <a:br>
                <a:rPr lang="en-US" sz="1456" dirty="0">
                  <a:solidFill>
                    <a:schemeClr val="bg1"/>
                  </a:solidFill>
                </a:rPr>
              </a:br>
              <a:r>
                <a:rPr lang="en-US" sz="1456" dirty="0">
                  <a:solidFill>
                    <a:schemeClr val="bg1"/>
                  </a:solidFill>
                </a:rPr>
                <a:t>have asthma</a:t>
              </a:r>
              <a:r>
                <a:rPr lang="en-US" sz="1456" baseline="30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04842" y="5853546"/>
              <a:ext cx="382732" cy="22859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02165" y="3349342"/>
            <a:ext cx="1463262" cy="8863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dirty="0">
                <a:solidFill>
                  <a:schemeClr val="bg1"/>
                </a:solidFill>
              </a:rPr>
              <a:t>1.33 million adults have inadequately controlled asthma with eosinophilia</a:t>
            </a:r>
            <a:r>
              <a:rPr lang="en-US" sz="1191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604" y="2943194"/>
            <a:ext cx="1494646" cy="108907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dirty="0">
                <a:solidFill>
                  <a:schemeClr val="bg1"/>
                </a:solidFill>
              </a:rPr>
              <a:t>40% of children and 39% of adults with active asthma use long-term control medications</a:t>
            </a:r>
            <a:r>
              <a:rPr lang="en-US" sz="119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1366" y="147587"/>
            <a:ext cx="136225" cy="251336"/>
          </a:xfrm>
          <a:prstGeom prst="rect">
            <a:avLst/>
          </a:prstGeom>
          <a:noFill/>
        </p:spPr>
        <p:txBody>
          <a:bodyPr wrap="none" lIns="67422" tIns="33711" rIns="67422" bIns="33711" rtlCol="0">
            <a:spAutoFit/>
          </a:bodyPr>
          <a:lstStyle/>
          <a:p>
            <a:endParaRPr lang="en-US" sz="119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D879F-6F42-463E-B1E8-7CB724F9FAFA}"/>
              </a:ext>
            </a:extLst>
          </p:cNvPr>
          <p:cNvSpPr txBox="1"/>
          <p:nvPr/>
        </p:nvSpPr>
        <p:spPr>
          <a:xfrm>
            <a:off x="6502165" y="2829505"/>
            <a:ext cx="1463262" cy="4808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dirty="0">
                <a:solidFill>
                  <a:schemeClr val="bg1"/>
                </a:solidFill>
              </a:rPr>
              <a:t>3518 deaths due to asthma in 2016</a:t>
            </a:r>
            <a:r>
              <a:rPr lang="en-US" sz="119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7FB059-2AEA-48FA-9256-E51C9EFBE4DC}"/>
              </a:ext>
            </a:extLst>
          </p:cNvPr>
          <p:cNvSpPr txBox="1"/>
          <p:nvPr/>
        </p:nvSpPr>
        <p:spPr>
          <a:xfrm>
            <a:off x="6495575" y="1891811"/>
            <a:ext cx="1463262" cy="8863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dirty="0">
                <a:solidFill>
                  <a:schemeClr val="bg1"/>
                </a:solidFill>
              </a:rPr>
              <a:t>1.7 million ED visits with asthma as primary diagnosis in 2015</a:t>
            </a:r>
            <a:r>
              <a:rPr lang="en-US" sz="119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F8393-A2ED-4CB7-BB0D-01414B77ECB9}"/>
              </a:ext>
            </a:extLst>
          </p:cNvPr>
          <p:cNvSpPr txBox="1"/>
          <p:nvPr/>
        </p:nvSpPr>
        <p:spPr>
          <a:xfrm>
            <a:off x="6495575" y="954118"/>
            <a:ext cx="1463262" cy="8863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dirty="0">
                <a:solidFill>
                  <a:schemeClr val="bg1"/>
                </a:solidFill>
              </a:rPr>
              <a:t>33% of adults with asthma report having fair or poor health</a:t>
            </a:r>
            <a:r>
              <a:rPr lang="en-US" sz="1191" baseline="30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382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Asthma is Not a Clinically Homogeneous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08442" cy="3037889"/>
          </a:xfrm>
        </p:spPr>
        <p:txBody>
          <a:bodyPr>
            <a:normAutofit/>
          </a:bodyPr>
          <a:lstStyle/>
          <a:p>
            <a:r>
              <a:rPr lang="en-US" sz="2250" dirty="0"/>
              <a:t>Multiple areas of difference:</a:t>
            </a:r>
          </a:p>
          <a:p>
            <a:pPr lvl="1"/>
            <a:r>
              <a:rPr lang="en-US" sz="2100" dirty="0"/>
              <a:t>Clinical presentations</a:t>
            </a:r>
          </a:p>
          <a:p>
            <a:pPr lvl="1"/>
            <a:r>
              <a:rPr lang="en-US" sz="2100" dirty="0"/>
              <a:t>Physiological characteristics</a:t>
            </a:r>
          </a:p>
          <a:p>
            <a:pPr lvl="1"/>
            <a:r>
              <a:rPr lang="en-US" sz="2100" dirty="0"/>
              <a:t>Responses to therapy </a:t>
            </a:r>
          </a:p>
          <a:p>
            <a:r>
              <a:rPr lang="en-US" sz="2250" dirty="0"/>
              <a:t>Time of asthma development is a key factor:</a:t>
            </a:r>
          </a:p>
          <a:p>
            <a:pPr lvl="1"/>
            <a:r>
              <a:rPr lang="en-US" sz="2100" dirty="0"/>
              <a:t>Children—relatively homogeneous with a strong personal and family allergic history of atopy</a:t>
            </a:r>
          </a:p>
          <a:p>
            <a:pPr lvl="1"/>
            <a:r>
              <a:rPr lang="en-US" sz="2100" dirty="0"/>
              <a:t>Adults—very mixed group of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0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Heterogeneity in Asthma—Not a New Concept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DD4AB-3A2B-4923-9C96-3A77529E8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4129" y="4561285"/>
            <a:ext cx="5494665" cy="510778"/>
          </a:xfrm>
        </p:spPr>
        <p:txBody>
          <a:bodyPr/>
          <a:lstStyle/>
          <a:p>
            <a:r>
              <a:rPr lang="en-US" sz="800" dirty="0"/>
              <a:t>Spector SL, Farr RS</a:t>
            </a:r>
            <a:r>
              <a:rPr lang="en-US" sz="800" i="1" dirty="0"/>
              <a:t>. J Allergy Clin Immunol</a:t>
            </a:r>
            <a:r>
              <a:rPr lang="en-US" sz="800" dirty="0"/>
              <a:t>. 1976 May;57(5):499-511.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64" y="1536032"/>
            <a:ext cx="6256421" cy="2441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8293" y="4765781"/>
            <a:ext cx="7531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787C0-119B-47A1-BE2A-A6B267577DB4}"/>
              </a:ext>
            </a:extLst>
          </p:cNvPr>
          <p:cNvSpPr txBox="1"/>
          <p:nvPr/>
        </p:nvSpPr>
        <p:spPr>
          <a:xfrm>
            <a:off x="1962443" y="3418449"/>
            <a:ext cx="291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J Allergy Clin Immunol</a:t>
            </a:r>
            <a:r>
              <a:rPr lang="en-US" sz="1200" dirty="0"/>
              <a:t>. 1976;57(5):499-511.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1297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5F72-1394-4596-8138-14C56592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Definitions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CD06C980-C1B6-4148-8681-E4C4C7F9F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089258"/>
              </p:ext>
            </p:extLst>
          </p:nvPr>
        </p:nvGraphicFramePr>
        <p:xfrm>
          <a:off x="2180930" y="1"/>
          <a:ext cx="4388927" cy="442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C88567-E182-44F9-BE96-CA1381FDA1E6}"/>
              </a:ext>
            </a:extLst>
          </p:cNvPr>
          <p:cNvSpPr txBox="1">
            <a:spLocks/>
          </p:cNvSpPr>
          <p:nvPr/>
        </p:nvSpPr>
        <p:spPr>
          <a:xfrm>
            <a:off x="3045655" y="4481805"/>
            <a:ext cx="5158390" cy="53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Global Initiative for Asthma. https://ginasthma.org/wp-content/uploads/2019/06/GINA-2019-main-report-June-2019-wms.pdf. Accessed January 13, 2020.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32E1FB9-E40E-417E-A75D-4FE4342F440F}"/>
              </a:ext>
            </a:extLst>
          </p:cNvPr>
          <p:cNvSpPr txBox="1">
            <a:spLocks/>
          </p:cNvSpPr>
          <p:nvPr/>
        </p:nvSpPr>
        <p:spPr>
          <a:xfrm>
            <a:off x="126978" y="3848893"/>
            <a:ext cx="4128499" cy="394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algn="l"/>
            <a:r>
              <a:rPr lang="en-US" dirty="0">
                <a:solidFill>
                  <a:schemeClr val="tx1"/>
                </a:solidFill>
              </a:rPr>
              <a:t>*Frequent symptoms or reliever use, activity limited by asthma, night waking due to asthma</a:t>
            </a:r>
          </a:p>
          <a:p>
            <a:pPr marL="168275" indent="-168275" algn="l"/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2 or more per year requiring oral corticosteroids or serious exacerbations ≥1/year requiring hospitalization</a:t>
            </a:r>
          </a:p>
          <a:p>
            <a:pPr marL="168275" indent="-168275" algn="l"/>
            <a:r>
              <a:rPr lang="en-US" baseline="30000" dirty="0">
                <a:solidFill>
                  <a:schemeClr val="tx1"/>
                </a:solidFill>
              </a:rPr>
              <a:t>‡</a:t>
            </a:r>
            <a:r>
              <a:rPr lang="en-US" dirty="0">
                <a:solidFill>
                  <a:schemeClr val="tx1"/>
                </a:solidFill>
              </a:rPr>
              <a:t>Such as medium- or high-dose inhaled corticosteroid with a second controller; maintenance oral corticosteroid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0AF67-AA50-4F45-A693-6F485184F7CD}"/>
              </a:ext>
            </a:extLst>
          </p:cNvPr>
          <p:cNvSpPr txBox="1"/>
          <p:nvPr/>
        </p:nvSpPr>
        <p:spPr>
          <a:xfrm>
            <a:off x="2138431" y="2797255"/>
            <a:ext cx="1859211" cy="6924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Poor symptom control* and/or frequent exacerbations</a:t>
            </a:r>
            <a:r>
              <a:rPr lang="en-US" sz="1300" baseline="30000" dirty="0"/>
              <a:t>†</a:t>
            </a:r>
            <a:endParaRPr lang="en-US" sz="1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ED8A7-BDB6-4806-A9E4-BFD997E04EC9}"/>
              </a:ext>
            </a:extLst>
          </p:cNvPr>
          <p:cNvSpPr txBox="1"/>
          <p:nvPr/>
        </p:nvSpPr>
        <p:spPr>
          <a:xfrm>
            <a:off x="6424117" y="1656704"/>
            <a:ext cx="2605314" cy="10926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Uncontrolled despite GINA 4/5</a:t>
            </a:r>
            <a:r>
              <a:rPr lang="en-US" sz="1300" baseline="30000" dirty="0"/>
              <a:t>‡</a:t>
            </a:r>
            <a:r>
              <a:rPr lang="en-US" sz="1300" dirty="0"/>
              <a:t> or that requires such treatment to maintain good symptom control and reduce the risk of exacerbations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C8ECC-8584-4B20-B3E8-FFB515929384}"/>
              </a:ext>
            </a:extLst>
          </p:cNvPr>
          <p:cNvSpPr txBox="1"/>
          <p:nvPr/>
        </p:nvSpPr>
        <p:spPr>
          <a:xfrm>
            <a:off x="6654853" y="2872784"/>
            <a:ext cx="2386516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Uncontrolled despite adherence with maximal optimized therapy and treatment of contributory factors, or that worsens when high-dose treatment is decreased.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33FD121-DCD6-489B-8787-A6426510C96A}"/>
              </a:ext>
            </a:extLst>
          </p:cNvPr>
          <p:cNvSpPr/>
          <p:nvPr/>
        </p:nvSpPr>
        <p:spPr>
          <a:xfrm>
            <a:off x="6350000" y="1756229"/>
            <a:ext cx="74117" cy="87921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B127D29-E4CE-42C8-87ED-3B2258F5BA2B}"/>
              </a:ext>
            </a:extLst>
          </p:cNvPr>
          <p:cNvSpPr/>
          <p:nvPr/>
        </p:nvSpPr>
        <p:spPr>
          <a:xfrm>
            <a:off x="6668140" y="2918461"/>
            <a:ext cx="66346" cy="116955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13315E6-C8E9-4506-9CB0-4BF76EEFD553}"/>
              </a:ext>
            </a:extLst>
          </p:cNvPr>
          <p:cNvSpPr/>
          <p:nvPr/>
        </p:nvSpPr>
        <p:spPr>
          <a:xfrm rot="5400000">
            <a:off x="3005010" y="1922649"/>
            <a:ext cx="126054" cy="177421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4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46C-EDFE-4A7B-B9B2-1724CF5F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9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Differentiating Severe from Uncontrolled Asthma: Assess Comorbidities and Contributing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C6D4F-FD19-492D-BD31-82E6F360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4" y="1268016"/>
            <a:ext cx="4304607" cy="29182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Comorbidities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Obesity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Gastroesophageal reflux disease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Food allergy and anaphylaxis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Rhinosinusitis and nasal polyps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Psychological factors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Vocal cord dysfunction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Smoking and related diseases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Obstructive sleep apnea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Hyperventilation syndrome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Hormonal influences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Medications</a:t>
            </a:r>
          </a:p>
          <a:p>
            <a:pPr marL="432197">
              <a:lnSpc>
                <a:spcPct val="120000"/>
              </a:lnSpc>
            </a:pPr>
            <a:r>
              <a:rPr lang="en-US" sz="6400" dirty="0"/>
              <a:t>Others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187EC2-267A-4916-B309-B241BAFF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68016"/>
            <a:ext cx="4306824" cy="29182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Contributing Factors</a:t>
            </a:r>
          </a:p>
          <a:p>
            <a:pPr marL="432197"/>
            <a:r>
              <a:rPr lang="en-US" dirty="0"/>
              <a:t>Poor treatment adherence</a:t>
            </a:r>
          </a:p>
          <a:p>
            <a:pPr marL="432197"/>
            <a:r>
              <a:rPr lang="en-US" dirty="0"/>
              <a:t>Poor inhaler technique</a:t>
            </a:r>
          </a:p>
          <a:p>
            <a:pPr marL="432197"/>
            <a:r>
              <a:rPr lang="en-US" dirty="0"/>
              <a:t>Environmental exposure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20522C-B618-42C2-8D83-D259EE3D1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0062" y="4592115"/>
            <a:ext cx="5974701" cy="409374"/>
          </a:xfrm>
        </p:spPr>
        <p:txBody>
          <a:bodyPr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Initiative for Asthma. https://ginasthma.org/wp-content/uploads/2019/06/GINA-2019-main-report-June-2019-wms.pdf. Accessed January 13, 2020.</a:t>
            </a:r>
          </a:p>
        </p:txBody>
      </p:sp>
    </p:spTree>
    <p:extLst>
      <p:ext uri="{BB962C8B-B14F-4D97-AF65-F5344CB8AC3E}">
        <p14:creationId xmlns:p14="http://schemas.microsoft.com/office/powerpoint/2010/main" val="185210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3577</Words>
  <Application>Microsoft Office PowerPoint</Application>
  <PresentationFormat>On-screen Show (16:9)</PresentationFormat>
  <Paragraphs>513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</vt:lpstr>
      <vt:lpstr>Wingdings</vt:lpstr>
      <vt:lpstr>Office Theme</vt:lpstr>
      <vt:lpstr>PowerPoint Presentation</vt:lpstr>
      <vt:lpstr>Faculty</vt:lpstr>
      <vt:lpstr>Faculty CE Info/Disclosure</vt:lpstr>
      <vt:lpstr>Learning Objectives</vt:lpstr>
      <vt:lpstr>Asthma: A Highly Prevalent and Often Inadequately Controlled Disease</vt:lpstr>
      <vt:lpstr>Asthma is Not a Clinically Homogeneous Condition</vt:lpstr>
      <vt:lpstr>Heterogeneity in Asthma—Not a New Concept</vt:lpstr>
      <vt:lpstr>Definitions</vt:lpstr>
      <vt:lpstr>Differentiating Severe from Uncontrolled Asthma: Assess Comorbidities and Contributing Factors</vt:lpstr>
      <vt:lpstr>Differentiating Severe from Uncontrolled Asthma</vt:lpstr>
      <vt:lpstr>Severe Asthma: Clinical Features</vt:lpstr>
      <vt:lpstr>Fitting the Individual Into a Larger Group</vt:lpstr>
      <vt:lpstr>Phenotypes/Endotypes of Severe Asthma</vt:lpstr>
      <vt:lpstr>Eosinophilic Asthma</vt:lpstr>
      <vt:lpstr>Blood Eosinophil Counts Correlate With  Risk of Asthma Exacerbations</vt:lpstr>
      <vt:lpstr>Sputum Eosinophils Identify Patients With Frequent Asthma Exacerbations</vt:lpstr>
      <vt:lpstr>Blood Eosinophils Predict Response to IL-5 Inhibition</vt:lpstr>
      <vt:lpstr>Exhaled Nitric Oxide as a Marker of Type 2 Pathway</vt:lpstr>
      <vt:lpstr>Utilization of Inflammatory Markers</vt:lpstr>
      <vt:lpstr>A Pathophysiologic Basis for Biologic Therapies: T2-High Asthma</vt:lpstr>
      <vt:lpstr>A Pathophysiologic Basis for Biologic Therapies: T2-Low Asthma</vt:lpstr>
      <vt:lpstr>Targeted Pathways for Biologic Therapies</vt:lpstr>
      <vt:lpstr>Biomarkers Targeted by Biologic Therapy</vt:lpstr>
      <vt:lpstr>Effect of Anti-IL-5 on Blood Eosinophil Count</vt:lpstr>
      <vt:lpstr>Systematic Review of Anti-IL-5 Therapies</vt:lpstr>
      <vt:lpstr>Treatment Approach for Severe Asthma</vt:lpstr>
      <vt:lpstr>If There IS Evidence of Type 2 Inflammation Despite High-Dose ICS…</vt:lpstr>
      <vt:lpstr>Targeted Biologics Approved for Severe Asthma</vt:lpstr>
      <vt:lpstr>What Are the Goals with Biologic Therapy?</vt:lpstr>
      <vt:lpstr>Which Biologic Is Appropriate to Start First?</vt:lpstr>
      <vt:lpstr>Which Biologic Is Appropriate to Start First? The Specifics</vt:lpstr>
      <vt:lpstr>Assessing Response to Biologic Therapy</vt:lpstr>
      <vt:lpstr>Assessing Response to Biologic Therapy (cont)</vt:lpstr>
      <vt:lpstr>Assessing Response to Biologic Therapy (cont)</vt:lpstr>
      <vt:lpstr>Assessing Response to Biologic Therapy (cont)</vt:lpstr>
      <vt:lpstr>Summary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Frédéric Pothier</dc:creator>
  <cp:lastModifiedBy>Brett Mutschler</cp:lastModifiedBy>
  <cp:revision>143</cp:revision>
  <dcterms:created xsi:type="dcterms:W3CDTF">2019-10-28T17:01:28Z</dcterms:created>
  <dcterms:modified xsi:type="dcterms:W3CDTF">2020-05-04T13:44:10Z</dcterms:modified>
</cp:coreProperties>
</file>