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5"/>
  </p:notesMasterIdLst>
  <p:sldIdLst>
    <p:sldId id="256" r:id="rId2"/>
    <p:sldId id="259" r:id="rId3"/>
    <p:sldId id="348" r:id="rId4"/>
    <p:sldId id="260" r:id="rId5"/>
    <p:sldId id="267" r:id="rId6"/>
    <p:sldId id="369" r:id="rId7"/>
    <p:sldId id="370" r:id="rId8"/>
    <p:sldId id="371" r:id="rId9"/>
    <p:sldId id="263" r:id="rId10"/>
    <p:sldId id="264" r:id="rId11"/>
    <p:sldId id="265" r:id="rId12"/>
    <p:sldId id="330" r:id="rId13"/>
    <p:sldId id="324" r:id="rId14"/>
    <p:sldId id="325" r:id="rId15"/>
    <p:sldId id="266" r:id="rId16"/>
    <p:sldId id="337" r:id="rId17"/>
    <p:sldId id="368" r:id="rId18"/>
    <p:sldId id="276" r:id="rId19"/>
    <p:sldId id="302" r:id="rId20"/>
    <p:sldId id="301" r:id="rId21"/>
    <p:sldId id="312" r:id="rId22"/>
    <p:sldId id="364" r:id="rId23"/>
    <p:sldId id="314" r:id="rId24"/>
    <p:sldId id="363" r:id="rId25"/>
    <p:sldId id="313" r:id="rId26"/>
    <p:sldId id="332" r:id="rId27"/>
    <p:sldId id="308" r:id="rId28"/>
    <p:sldId id="278" r:id="rId29"/>
    <p:sldId id="280" r:id="rId30"/>
    <p:sldId id="318" r:id="rId31"/>
    <p:sldId id="281" r:id="rId32"/>
    <p:sldId id="319" r:id="rId33"/>
    <p:sldId id="320" r:id="rId34"/>
    <p:sldId id="321" r:id="rId35"/>
    <p:sldId id="336" r:id="rId36"/>
    <p:sldId id="284" r:id="rId37"/>
    <p:sldId id="372" r:id="rId38"/>
    <p:sldId id="339" r:id="rId39"/>
    <p:sldId id="366" r:id="rId40"/>
    <p:sldId id="286" r:id="rId41"/>
    <p:sldId id="365" r:id="rId42"/>
    <p:sldId id="290" r:id="rId43"/>
    <p:sldId id="291"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D55BDC-8F4D-4E25-8F2F-57F133920A09}">
          <p14:sldIdLst>
            <p14:sldId id="256"/>
          </p14:sldIdLst>
        </p14:section>
        <p14:section name="1. Pathophysiology" id="{4F71FE7C-9716-4894-B4B2-6E198220C546}">
          <p14:sldIdLst>
            <p14:sldId id="259"/>
            <p14:sldId id="348"/>
            <p14:sldId id="260"/>
            <p14:sldId id="267"/>
            <p14:sldId id="369"/>
            <p14:sldId id="370"/>
            <p14:sldId id="371"/>
          </p14:sldIdLst>
        </p14:section>
        <p14:section name="2. Epidemiology and Risk Factors" id="{2E65B80D-7140-4453-A1C3-9DF88420F3C5}">
          <p14:sldIdLst>
            <p14:sldId id="263"/>
            <p14:sldId id="264"/>
            <p14:sldId id="265"/>
            <p14:sldId id="330"/>
            <p14:sldId id="324"/>
            <p14:sldId id="325"/>
          </p14:sldIdLst>
        </p14:section>
        <p14:section name="3. Clinical Features" id="{BCEAD549-0B04-4C7C-9900-D973E47CAECB}">
          <p14:sldIdLst>
            <p14:sldId id="266"/>
            <p14:sldId id="337"/>
            <p14:sldId id="368"/>
            <p14:sldId id="276"/>
            <p14:sldId id="302"/>
            <p14:sldId id="301"/>
            <p14:sldId id="312"/>
            <p14:sldId id="364"/>
            <p14:sldId id="314"/>
          </p14:sldIdLst>
        </p14:section>
        <p14:section name="4. Basic Management" id="{E3F710CC-0E8D-4488-B938-74EE03B51CE9}">
          <p14:sldIdLst>
            <p14:sldId id="363"/>
            <p14:sldId id="313"/>
            <p14:sldId id="332"/>
            <p14:sldId id="308"/>
          </p14:sldIdLst>
        </p14:section>
        <p14:section name="5. Optimal Use/Topical" id="{8181273E-E9D4-479A-9D90-4A68518ECB4D}">
          <p14:sldIdLst>
            <p14:sldId id="278"/>
            <p14:sldId id="280"/>
            <p14:sldId id="318"/>
            <p14:sldId id="281"/>
            <p14:sldId id="319"/>
            <p14:sldId id="320"/>
            <p14:sldId id="321"/>
            <p14:sldId id="336"/>
          </p14:sldIdLst>
        </p14:section>
        <p14:section name="6. Optimal Use/Systemic" id="{CF16EC3B-E06E-4A50-A6B2-83E7E2AA7CEF}">
          <p14:sldIdLst>
            <p14:sldId id="284"/>
            <p14:sldId id="372"/>
            <p14:sldId id="339"/>
          </p14:sldIdLst>
        </p14:section>
        <p14:section name="7 Dupilumab" id="{D4DACD81-E62E-4469-A73D-C0F526FA137B}">
          <p14:sldIdLst>
            <p14:sldId id="366"/>
            <p14:sldId id="286"/>
            <p14:sldId id="365"/>
            <p14:sldId id="290"/>
            <p14:sldId id="29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A48"/>
    <a:srgbClr val="E779A3"/>
    <a:srgbClr val="C3B59B"/>
    <a:srgbClr val="1A9668"/>
    <a:srgbClr val="C2B59B"/>
    <a:srgbClr val="D7DABF"/>
    <a:srgbClr val="5E21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0" autoAdjust="0"/>
    <p:restoredTop sz="85175" autoAdjust="0"/>
  </p:normalViewPr>
  <p:slideViewPr>
    <p:cSldViewPr snapToGrid="0" snapToObjects="1" showGuides="1">
      <p:cViewPr varScale="1">
        <p:scale>
          <a:sx n="128" d="100"/>
          <a:sy n="128" d="100"/>
        </p:scale>
        <p:origin x="852" y="120"/>
      </p:cViewPr>
      <p:guideLst>
        <p:guide orient="horz" pos="1620"/>
        <p:guide pos="2880"/>
      </p:guideLst>
    </p:cSldViewPr>
  </p:slideViewPr>
  <p:outlineViewPr>
    <p:cViewPr>
      <p:scale>
        <a:sx n="33" d="100"/>
        <a:sy n="33" d="100"/>
      </p:scale>
      <p:origin x="0" y="-1233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1" d="100"/>
          <a:sy n="81" d="100"/>
        </p:scale>
        <p:origin x="21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35477558981156"/>
          <c:y val="0.22839445830545685"/>
          <c:w val="0.54377032151839966"/>
          <c:h val="0.6166659790966764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9E8D-46E1-980D-4BD77A3DBB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9E8D-46E1-980D-4BD77A3DBB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9E8D-46E1-980D-4BD77A3DBB91}"/>
              </c:ext>
            </c:extLst>
          </c:dPt>
          <c:dLbls>
            <c:dLbl>
              <c:idx val="0"/>
              <c:tx>
                <c:rich>
                  <a:bodyPr/>
                  <a:lstStyle/>
                  <a:p>
                    <a:r>
                      <a:rPr lang="en-US" dirty="0"/>
                      <a:t>Mild</a:t>
                    </a:r>
                  </a:p>
                  <a:p>
                    <a:r>
                      <a:rPr lang="en-US" dirty="0"/>
                      <a:t>65%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8D-46E1-980D-4BD77A3DBB91}"/>
                </c:ext>
              </c:extLst>
            </c:dLbl>
            <c:dLbl>
              <c:idx val="1"/>
              <c:layout>
                <c:manualLayout>
                  <c:x val="2.2893082823046328E-2"/>
                  <c:y val="0"/>
                </c:manualLayout>
              </c:layout>
              <c:tx>
                <c:rich>
                  <a:bodyPr/>
                  <a:lstStyle/>
                  <a:p>
                    <a:r>
                      <a:rPr lang="en-US" dirty="0"/>
                      <a:t>Moderate</a:t>
                    </a:r>
                  </a:p>
                  <a:p>
                    <a:r>
                      <a:rPr lang="en-US" dirty="0"/>
                      <a:t>25%</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4869682443523664"/>
                      <c:h val="0.22681200102597401"/>
                    </c:manualLayout>
                  </c15:layout>
                </c:ext>
                <c:ext xmlns:c16="http://schemas.microsoft.com/office/drawing/2014/chart" uri="{C3380CC4-5D6E-409C-BE32-E72D297353CC}">
                  <c16:uniqueId val="{00000002-9E8D-46E1-980D-4BD77A3DBB91}"/>
                </c:ext>
              </c:extLst>
            </c:dLbl>
            <c:dLbl>
              <c:idx val="2"/>
              <c:layout>
                <c:manualLayout>
                  <c:x val="8.034697874403271E-2"/>
                  <c:y val="-2.7755575615628914E-17"/>
                </c:manualLayout>
              </c:layout>
              <c:tx>
                <c:rich>
                  <a:bodyPr/>
                  <a:lstStyle/>
                  <a:p>
                    <a:r>
                      <a:rPr lang="en-US" dirty="0"/>
                      <a:t>Severe</a:t>
                    </a:r>
                  </a:p>
                  <a:p>
                    <a:r>
                      <a:rPr lang="en-US" dirty="0"/>
                      <a:t>&lt;10%</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4789573556037867"/>
                      <c:h val="0.30906076743572858"/>
                    </c:manualLayout>
                  </c15:layout>
                </c:ext>
                <c:ext xmlns:c16="http://schemas.microsoft.com/office/drawing/2014/chart" uri="{C3380CC4-5D6E-409C-BE32-E72D297353CC}">
                  <c16:uniqueId val="{00000001-9E8D-46E1-980D-4BD77A3DBB9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Mild</c:v>
                </c:pt>
                <c:pt idx="1">
                  <c:v>Moderate</c:v>
                </c:pt>
                <c:pt idx="2">
                  <c:v>Severe</c:v>
                </c:pt>
              </c:strCache>
            </c:strRef>
          </c:cat>
          <c:val>
            <c:numRef>
              <c:f>Sheet1!$B$2:$B$4</c:f>
              <c:numCache>
                <c:formatCode>0%</c:formatCode>
                <c:ptCount val="3"/>
                <c:pt idx="0">
                  <c:v>0.65</c:v>
                </c:pt>
                <c:pt idx="1">
                  <c:v>0.25</c:v>
                </c:pt>
                <c:pt idx="2">
                  <c:v>0.1</c:v>
                </c:pt>
              </c:numCache>
            </c:numRef>
          </c:val>
          <c:extLst>
            <c:ext xmlns:c16="http://schemas.microsoft.com/office/drawing/2014/chart" uri="{C3380CC4-5D6E-409C-BE32-E72D297353CC}">
              <c16:uniqueId val="{00000000-9E8D-46E1-980D-4BD77A3DBB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sz="2000" b="1" dirty="0">
                <a:solidFill>
                  <a:schemeClr val="tx1"/>
                </a:solidFill>
              </a:rPr>
              <a:t>Primary Endpoint</a:t>
            </a:r>
            <a:r>
              <a:rPr lang="en-US" sz="1862" b="1" i="0" u="none" strike="noStrike" baseline="30000" dirty="0">
                <a:solidFill>
                  <a:schemeClr val="tx1"/>
                </a:solidFill>
                <a:effectLst/>
              </a:rPr>
              <a:t>†</a:t>
            </a:r>
            <a:r>
              <a:rPr lang="en-US" sz="2000" b="1" dirty="0">
                <a:solidFill>
                  <a:schemeClr val="tx1"/>
                </a:solidFill>
                <a:latin typeface="NotnorvalHmk" panose="00000400000000000000" pitchFamily="2" charset="0"/>
              </a:rPr>
              <a:t> </a:t>
            </a:r>
            <a:endParaRPr lang="en-US" sz="2000" b="1" dirty="0">
              <a:solidFill>
                <a:schemeClr val="tx1"/>
              </a:solidFill>
            </a:endParaRPr>
          </a:p>
        </c:rich>
      </c:tx>
      <c:layout>
        <c:manualLayout>
          <c:xMode val="edge"/>
          <c:yMode val="edge"/>
          <c:x val="0.31958495939577741"/>
          <c:y val="1.76405712767050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3325597077990748"/>
          <c:y val="0.17788012103908932"/>
          <c:w val="0.76674402922009255"/>
          <c:h val="0.73413831243689798"/>
        </c:manualLayout>
      </c:layout>
      <c:barChart>
        <c:barDir val="col"/>
        <c:grouping val="clustered"/>
        <c:varyColors val="0"/>
        <c:ser>
          <c:idx val="0"/>
          <c:order val="0"/>
          <c:tx>
            <c:strRef>
              <c:f>Sheet1!$B$1</c:f>
              <c:strCache>
                <c:ptCount val="1"/>
                <c:pt idx="0">
                  <c:v>Placebo QW</c:v>
                </c:pt>
              </c:strCache>
            </c:strRef>
          </c:tx>
          <c:spPr>
            <a:solidFill>
              <a:schemeClr val="accent1"/>
            </a:solidFill>
            <a:ln>
              <a:noFill/>
            </a:ln>
            <a:effectLst/>
            <a:scene3d>
              <a:camera prst="orthographicFront"/>
              <a:lightRig rig="threePt" dir="t"/>
            </a:scene3d>
          </c:spPr>
          <c:invertIfNegative val="0"/>
          <c:dPt>
            <c:idx val="0"/>
            <c:invertIfNegative val="0"/>
            <c:bubble3D val="0"/>
            <c:spPr>
              <a:solidFill>
                <a:schemeClr val="accent1"/>
              </a:solidFill>
              <a:ln>
                <a:noFill/>
              </a:ln>
              <a:effectLst/>
              <a:scene3d>
                <a:camera prst="orthographicFront"/>
                <a:lightRig rig="threePt" dir="t"/>
              </a:scene3d>
            </c:spPr>
            <c:extLst>
              <c:ext xmlns:c16="http://schemas.microsoft.com/office/drawing/2014/chart" uri="{C3380CC4-5D6E-409C-BE32-E72D297353CC}">
                <c16:uniqueId val="{00000000-4B96-499A-80CB-1883A4482E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Sheet1!$B$2:$B$3</c:f>
              <c:numCache>
                <c:formatCode>0%</c:formatCode>
                <c:ptCount val="2"/>
                <c:pt idx="0">
                  <c:v>0.1</c:v>
                </c:pt>
                <c:pt idx="1">
                  <c:v>0.08</c:v>
                </c:pt>
              </c:numCache>
            </c:numRef>
          </c:val>
          <c:extLst>
            <c:ext xmlns:c16="http://schemas.microsoft.com/office/drawing/2014/chart" uri="{C3380CC4-5D6E-409C-BE32-E72D297353CC}">
              <c16:uniqueId val="{00000000-4D1F-4563-AF7D-C12914BBE0CF}"/>
            </c:ext>
          </c:extLst>
        </c:ser>
        <c:ser>
          <c:idx val="1"/>
          <c:order val="1"/>
          <c:tx>
            <c:strRef>
              <c:f>Sheet1!$C$1</c:f>
              <c:strCache>
                <c:ptCount val="1"/>
                <c:pt idx="0">
                  <c:v>Dupilumab 300 mg QOW</c:v>
                </c:pt>
              </c:strCache>
            </c:strRef>
          </c:tx>
          <c:spPr>
            <a:solidFill>
              <a:schemeClr val="accent2"/>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Sheet1!$C$2:$C$3</c:f>
              <c:numCache>
                <c:formatCode>0%</c:formatCode>
                <c:ptCount val="2"/>
                <c:pt idx="0">
                  <c:v>0.38</c:v>
                </c:pt>
                <c:pt idx="1">
                  <c:v>0.36</c:v>
                </c:pt>
              </c:numCache>
            </c:numRef>
          </c:val>
          <c:extLst>
            <c:ext xmlns:c16="http://schemas.microsoft.com/office/drawing/2014/chart" uri="{C3380CC4-5D6E-409C-BE32-E72D297353CC}">
              <c16:uniqueId val="{00000001-4D1F-4563-AF7D-C12914BBE0CF}"/>
            </c:ext>
          </c:extLst>
        </c:ser>
        <c:ser>
          <c:idx val="2"/>
          <c:order val="2"/>
          <c:tx>
            <c:strRef>
              <c:f>Sheet1!$D$1</c:f>
              <c:strCache>
                <c:ptCount val="1"/>
                <c:pt idx="0">
                  <c:v>Dupilumab 300 mg QW</c:v>
                </c:pt>
              </c:strCache>
            </c:strRef>
          </c:tx>
          <c:spPr>
            <a:solidFill>
              <a:srgbClr val="E779A3"/>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Sheet1!$D$2:$D$3</c:f>
              <c:numCache>
                <c:formatCode>0%</c:formatCode>
                <c:ptCount val="2"/>
                <c:pt idx="0">
                  <c:v>0.37</c:v>
                </c:pt>
                <c:pt idx="1">
                  <c:v>0.36</c:v>
                </c:pt>
              </c:numCache>
            </c:numRef>
          </c:val>
          <c:extLst>
            <c:ext xmlns:c16="http://schemas.microsoft.com/office/drawing/2014/chart" uri="{C3380CC4-5D6E-409C-BE32-E72D297353CC}">
              <c16:uniqueId val="{00000002-4D1F-4563-AF7D-C12914BBE0CF}"/>
            </c:ext>
          </c:extLst>
        </c:ser>
        <c:dLbls>
          <c:dLblPos val="outEnd"/>
          <c:showLegendKey val="0"/>
          <c:showVal val="1"/>
          <c:showCatName val="0"/>
          <c:showSerName val="0"/>
          <c:showPercent val="0"/>
          <c:showBubbleSize val="0"/>
        </c:dLbls>
        <c:gapWidth val="219"/>
        <c:overlap val="-27"/>
        <c:axId val="427282520"/>
        <c:axId val="427285472"/>
      </c:barChart>
      <c:catAx>
        <c:axId val="4272825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7285472"/>
        <c:crosses val="autoZero"/>
        <c:auto val="1"/>
        <c:lblAlgn val="ctr"/>
        <c:lblOffset val="100"/>
        <c:noMultiLvlLbl val="0"/>
      </c:catAx>
      <c:valAx>
        <c:axId val="427285472"/>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 of Patients with Qualifying IGA Score at Week 16</a:t>
                </a:r>
              </a:p>
            </c:rich>
          </c:tx>
          <c:layout>
            <c:manualLayout>
              <c:xMode val="edge"/>
              <c:yMode val="edge"/>
              <c:x val="4.9320885637888751E-2"/>
              <c:y val="0.1795865776518194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7282520"/>
        <c:crosses val="autoZero"/>
        <c:crossBetween val="between"/>
        <c:majorUnit val="0.2"/>
      </c:valAx>
      <c:spPr>
        <a:noFill/>
        <a:ln>
          <a:noFill/>
        </a:ln>
        <a:effectLst/>
      </c:spPr>
    </c:plotArea>
    <c:legend>
      <c:legendPos val="b"/>
      <c:layout>
        <c:manualLayout>
          <c:xMode val="edge"/>
          <c:yMode val="edge"/>
          <c:x val="0.55108802353693243"/>
          <c:y val="0.14012817889113496"/>
          <c:w val="0.44891197646306763"/>
          <c:h val="0.19167483675649136"/>
        </c:manualLayout>
      </c:layout>
      <c:overlay val="0"/>
      <c:spPr>
        <a:noFill/>
        <a:ln>
          <a:noFill/>
        </a:ln>
        <a:effectLst/>
      </c:spPr>
      <c:txPr>
        <a:bodyPr rot="0" spcFirstLastPara="1" vertOverflow="ellipsis" vert="horz" wrap="square" anchor="t" anchorCtr="0"/>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1" dirty="0">
                <a:solidFill>
                  <a:schemeClr val="tx1"/>
                </a:solidFill>
              </a:rPr>
              <a:t>Secondary Endpoint</a:t>
            </a:r>
            <a:r>
              <a:rPr lang="en-US" sz="2000" b="1" baseline="30000" dirty="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0818216985568963"/>
          <c:y val="0.15411662650488808"/>
          <c:w val="0.75854237015973536"/>
          <c:h val="0.73845842416142027"/>
        </c:manualLayout>
      </c:layout>
      <c:barChart>
        <c:barDir val="col"/>
        <c:grouping val="clustered"/>
        <c:varyColors val="0"/>
        <c:ser>
          <c:idx val="0"/>
          <c:order val="0"/>
          <c:tx>
            <c:strRef>
              <c:f>Sheet1!$B$1</c:f>
              <c:strCache>
                <c:ptCount val="1"/>
                <c:pt idx="0">
                  <c:v>Placebo QW</c:v>
                </c:pt>
              </c:strCache>
            </c:strRef>
          </c:tx>
          <c:spPr>
            <a:solidFill>
              <a:schemeClr val="accent1"/>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Sheet1!$B$2:$B$3</c:f>
              <c:numCache>
                <c:formatCode>0%</c:formatCode>
                <c:ptCount val="2"/>
                <c:pt idx="0">
                  <c:v>0.15</c:v>
                </c:pt>
                <c:pt idx="1">
                  <c:v>0.12</c:v>
                </c:pt>
              </c:numCache>
            </c:numRef>
          </c:val>
          <c:extLst>
            <c:ext xmlns:c16="http://schemas.microsoft.com/office/drawing/2014/chart" uri="{C3380CC4-5D6E-409C-BE32-E72D297353CC}">
              <c16:uniqueId val="{00000000-1635-4FF9-A867-8EC4378758A1}"/>
            </c:ext>
          </c:extLst>
        </c:ser>
        <c:ser>
          <c:idx val="1"/>
          <c:order val="1"/>
          <c:tx>
            <c:strRef>
              <c:f>Sheet1!$C$1</c:f>
              <c:strCache>
                <c:ptCount val="1"/>
                <c:pt idx="0">
                  <c:v>Dupilumab QOW</c:v>
                </c:pt>
              </c:strCache>
            </c:strRef>
          </c:tx>
          <c:spPr>
            <a:solidFill>
              <a:srgbClr val="951A48"/>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Sheet1!$C$2:$C$3</c:f>
              <c:numCache>
                <c:formatCode>0%</c:formatCode>
                <c:ptCount val="2"/>
                <c:pt idx="0">
                  <c:v>0.51</c:v>
                </c:pt>
                <c:pt idx="1">
                  <c:v>0.44</c:v>
                </c:pt>
              </c:numCache>
            </c:numRef>
          </c:val>
          <c:extLst>
            <c:ext xmlns:c16="http://schemas.microsoft.com/office/drawing/2014/chart" uri="{C3380CC4-5D6E-409C-BE32-E72D297353CC}">
              <c16:uniqueId val="{00000001-1635-4FF9-A867-8EC4378758A1}"/>
            </c:ext>
          </c:extLst>
        </c:ser>
        <c:ser>
          <c:idx val="2"/>
          <c:order val="2"/>
          <c:tx>
            <c:strRef>
              <c:f>Sheet1!$D$1</c:f>
              <c:strCache>
                <c:ptCount val="1"/>
                <c:pt idx="0">
                  <c:v>Dupilumab QW</c:v>
                </c:pt>
              </c:strCache>
            </c:strRef>
          </c:tx>
          <c:spPr>
            <a:solidFill>
              <a:srgbClr val="E779A3"/>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SOLO 1</c:v>
                </c:pt>
                <c:pt idx="1">
                  <c:v>SOLO 2</c:v>
                </c:pt>
              </c:strCache>
            </c:strRef>
          </c:cat>
          <c:val>
            <c:numRef>
              <c:f>Sheet1!$D$2:$D$3</c:f>
              <c:numCache>
                <c:formatCode>0%</c:formatCode>
                <c:ptCount val="2"/>
                <c:pt idx="0">
                  <c:v>0.52</c:v>
                </c:pt>
                <c:pt idx="1">
                  <c:v>0.48</c:v>
                </c:pt>
              </c:numCache>
            </c:numRef>
          </c:val>
          <c:extLst>
            <c:ext xmlns:c16="http://schemas.microsoft.com/office/drawing/2014/chart" uri="{C3380CC4-5D6E-409C-BE32-E72D297353CC}">
              <c16:uniqueId val="{00000002-1635-4FF9-A867-8EC4378758A1}"/>
            </c:ext>
          </c:extLst>
        </c:ser>
        <c:dLbls>
          <c:dLblPos val="outEnd"/>
          <c:showLegendKey val="0"/>
          <c:showVal val="1"/>
          <c:showCatName val="0"/>
          <c:showSerName val="0"/>
          <c:showPercent val="0"/>
          <c:showBubbleSize val="0"/>
        </c:dLbls>
        <c:gapWidth val="219"/>
        <c:overlap val="-27"/>
        <c:axId val="503179056"/>
        <c:axId val="503180696"/>
      </c:barChart>
      <c:catAx>
        <c:axId val="5031790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3180696"/>
        <c:crosses val="autoZero"/>
        <c:auto val="1"/>
        <c:lblAlgn val="ctr"/>
        <c:lblOffset val="100"/>
        <c:noMultiLvlLbl val="0"/>
      </c:catAx>
      <c:valAx>
        <c:axId val="503180696"/>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 of Patients with</a:t>
                </a:r>
                <a:r>
                  <a:rPr lang="en-US" baseline="0" dirty="0">
                    <a:solidFill>
                      <a:schemeClr val="tx1"/>
                    </a:solidFill>
                  </a:rPr>
                  <a:t> EASI75 at Week 16</a:t>
                </a:r>
                <a:endParaRPr lang="en-US" dirty="0">
                  <a:solidFill>
                    <a:schemeClr val="tx1"/>
                  </a:solidFill>
                </a:endParaRPr>
              </a:p>
            </c:rich>
          </c:tx>
          <c:layout>
            <c:manualLayout>
              <c:xMode val="edge"/>
              <c:yMode val="edge"/>
              <c:x val="4.5159552836208941E-2"/>
              <c:y val="0.127921599965112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3179056"/>
        <c:crosses val="autoZero"/>
        <c:crossBetween val="between"/>
        <c:majorUnit val="0.2"/>
      </c:valAx>
      <c:spPr>
        <a:noFill/>
        <a:ln>
          <a:noFill/>
        </a:ln>
        <a:effectLst/>
      </c:spPr>
    </c:plotArea>
    <c:legend>
      <c:legendPos val="t"/>
      <c:layout>
        <c:manualLayout>
          <c:xMode val="edge"/>
          <c:yMode val="edge"/>
          <c:x val="0.59055257663040861"/>
          <c:y val="0.14749685748078686"/>
          <c:w val="0.2752438250908571"/>
          <c:h val="0.222522772582971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 300 mg QW + TCS</c:v>
                </c:pt>
              </c:strCache>
            </c:strRef>
          </c:tx>
          <c:spPr>
            <a:solidFill>
              <a:srgbClr val="E779A3"/>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0.4</c:v>
                </c:pt>
                <c:pt idx="1">
                  <c:v>0.64</c:v>
                </c:pt>
                <c:pt idx="2">
                  <c:v>-0.4</c:v>
                </c:pt>
                <c:pt idx="3">
                  <c:v>0.39</c:v>
                </c:pt>
              </c:numCache>
            </c:numRef>
          </c:val>
          <c:extLst>
            <c:ext xmlns:c16="http://schemas.microsoft.com/office/drawing/2014/chart" uri="{C3380CC4-5D6E-409C-BE32-E72D297353CC}">
              <c16:uniqueId val="{00000000-672F-420E-B881-EEC91DD49DB5}"/>
            </c:ext>
          </c:extLst>
        </c:ser>
        <c:ser>
          <c:idx val="1"/>
          <c:order val="1"/>
          <c:tx>
            <c:strRef>
              <c:f>Sheet1!$C$1</c:f>
              <c:strCache>
                <c:ptCount val="1"/>
                <c:pt idx="0">
                  <c:v>D 300 mg QOW + TCS</c:v>
                </c:pt>
              </c:strCache>
            </c:strRef>
          </c:tx>
          <c:spPr>
            <a:solidFill>
              <a:srgbClr val="951A48"/>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0">
                  <c:v>0.36</c:v>
                </c:pt>
                <c:pt idx="1">
                  <c:v>0.65</c:v>
                </c:pt>
                <c:pt idx="2">
                  <c:v>-0.42</c:v>
                </c:pt>
                <c:pt idx="3">
                  <c:v>0.51</c:v>
                </c:pt>
              </c:numCache>
            </c:numRef>
          </c:val>
          <c:extLst>
            <c:ext xmlns:c16="http://schemas.microsoft.com/office/drawing/2014/chart" uri="{C3380CC4-5D6E-409C-BE32-E72D297353CC}">
              <c16:uniqueId val="{00000001-672F-420E-B881-EEC91DD49DB5}"/>
            </c:ext>
          </c:extLst>
        </c:ser>
        <c:ser>
          <c:idx val="2"/>
          <c:order val="2"/>
          <c:tx>
            <c:strRef>
              <c:f>Sheet1!$D$1</c:f>
              <c:strCache>
                <c:ptCount val="1"/>
                <c:pt idx="0">
                  <c:v>Placebo + TCS</c:v>
                </c:pt>
              </c:strCache>
            </c:strRef>
          </c:tx>
          <c:spPr>
            <a:solidFill>
              <a:schemeClr val="accent1"/>
            </a:solidFill>
            <a:ln>
              <a:noFill/>
            </a:ln>
            <a:effectLst/>
            <a:scene3d>
              <a:camera prst="orthographicFront"/>
              <a:lightRig rig="threePt" dir="t"/>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0%</c:formatCode>
                <c:ptCount val="4"/>
                <c:pt idx="0">
                  <c:v>0.13</c:v>
                </c:pt>
                <c:pt idx="1">
                  <c:v>0.22</c:v>
                </c:pt>
                <c:pt idx="2">
                  <c:v>-0.2</c:v>
                </c:pt>
                <c:pt idx="3">
                  <c:v>0.13</c:v>
                </c:pt>
              </c:numCache>
            </c:numRef>
          </c:val>
          <c:extLst>
            <c:ext xmlns:c16="http://schemas.microsoft.com/office/drawing/2014/chart" uri="{C3380CC4-5D6E-409C-BE32-E72D297353CC}">
              <c16:uniqueId val="{00000002-672F-420E-B881-EEC91DD49DB5}"/>
            </c:ext>
          </c:extLst>
        </c:ser>
        <c:dLbls>
          <c:dLblPos val="outEnd"/>
          <c:showLegendKey val="0"/>
          <c:showVal val="1"/>
          <c:showCatName val="0"/>
          <c:showSerName val="0"/>
          <c:showPercent val="0"/>
          <c:showBubbleSize val="0"/>
        </c:dLbls>
        <c:gapWidth val="219"/>
        <c:overlap val="-27"/>
        <c:axId val="824131752"/>
        <c:axId val="824136016"/>
      </c:barChart>
      <c:catAx>
        <c:axId val="8241317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136016"/>
        <c:crosses val="autoZero"/>
        <c:auto val="1"/>
        <c:lblAlgn val="ctr"/>
        <c:lblOffset val="100"/>
        <c:noMultiLvlLbl val="0"/>
      </c:catAx>
      <c:valAx>
        <c:axId val="8241360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Changes at 52 weeks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131752"/>
        <c:crosses val="autoZero"/>
        <c:crossBetween val="between"/>
      </c:valAx>
      <c:spPr>
        <a:noFill/>
        <a:ln>
          <a:noFill/>
        </a:ln>
        <a:effectLst/>
      </c:spPr>
    </c:plotArea>
    <c:legend>
      <c:legendPos val="b"/>
      <c:layout>
        <c:manualLayout>
          <c:xMode val="edge"/>
          <c:yMode val="edge"/>
          <c:x val="0.48945209973753279"/>
          <c:y val="2.9413021220803903E-3"/>
          <c:w val="0.50875012151258869"/>
          <c:h val="0.106506780197844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6E119-BD50-4AF6-9003-58E3A767DE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06101E4-D15E-46E0-AE75-B4E7CE64AE9C}">
      <dgm:prSet phldrT="[Text]"/>
      <dgm:spPr/>
      <dgm:t>
        <a:bodyPr/>
        <a:lstStyle/>
        <a:p>
          <a:r>
            <a:rPr lang="en-US" dirty="0"/>
            <a:t>Diminished</a:t>
          </a:r>
          <a:r>
            <a:rPr lang="en-US" baseline="30000" dirty="0"/>
            <a:t>1-4</a:t>
          </a:r>
          <a:endParaRPr lang="en-US" dirty="0"/>
        </a:p>
      </dgm:t>
    </dgm:pt>
    <dgm:pt modelId="{83D3BEB7-B542-4CCA-93C5-C080A3E1BB96}" type="parTrans" cxnId="{D969F2EF-00C5-4678-BF91-2D6468FD4CCE}">
      <dgm:prSet/>
      <dgm:spPr/>
      <dgm:t>
        <a:bodyPr/>
        <a:lstStyle/>
        <a:p>
          <a:endParaRPr lang="en-US"/>
        </a:p>
      </dgm:t>
    </dgm:pt>
    <dgm:pt modelId="{B1D752C8-F8AA-42BA-9927-97B9322F0073}" type="sibTrans" cxnId="{D969F2EF-00C5-4678-BF91-2D6468FD4CCE}">
      <dgm:prSet/>
      <dgm:spPr/>
      <dgm:t>
        <a:bodyPr/>
        <a:lstStyle/>
        <a:p>
          <a:endParaRPr lang="en-US"/>
        </a:p>
      </dgm:t>
    </dgm:pt>
    <dgm:pt modelId="{57C23D57-4A4D-4CA7-A671-7D9AFA6C0558}">
      <dgm:prSet phldrT="[Text]"/>
      <dgm:spPr>
        <a:solidFill>
          <a:schemeClr val="accent2"/>
        </a:solidFill>
      </dgm:spPr>
      <dgm:t>
        <a:bodyPr/>
        <a:lstStyle/>
        <a:p>
          <a:r>
            <a:rPr lang="en-US" dirty="0"/>
            <a:t>Quality of life</a:t>
          </a:r>
        </a:p>
      </dgm:t>
    </dgm:pt>
    <dgm:pt modelId="{B07665E0-995B-4747-9439-BAD76C7DF341}" type="parTrans" cxnId="{F05E9E73-0597-4DA1-B29C-D552F299BFB2}">
      <dgm:prSet/>
      <dgm:spPr/>
      <dgm:t>
        <a:bodyPr/>
        <a:lstStyle/>
        <a:p>
          <a:endParaRPr lang="en-US" dirty="0"/>
        </a:p>
      </dgm:t>
    </dgm:pt>
    <dgm:pt modelId="{B2C1B1E4-59C6-4F18-9328-9F00D33B1DD1}" type="sibTrans" cxnId="{F05E9E73-0597-4DA1-B29C-D552F299BFB2}">
      <dgm:prSet/>
      <dgm:spPr/>
      <dgm:t>
        <a:bodyPr/>
        <a:lstStyle/>
        <a:p>
          <a:endParaRPr lang="en-US"/>
        </a:p>
      </dgm:t>
    </dgm:pt>
    <dgm:pt modelId="{65C87C40-1701-4F80-A284-12D3B76D94E5}">
      <dgm:prSet phldrT="[Text]"/>
      <dgm:spPr>
        <a:solidFill>
          <a:schemeClr val="accent3"/>
        </a:solidFill>
      </dgm:spPr>
      <dgm:t>
        <a:bodyPr/>
        <a:lstStyle/>
        <a:p>
          <a:r>
            <a:rPr lang="en-US" dirty="0"/>
            <a:t>Social activities</a:t>
          </a:r>
          <a:r>
            <a:rPr lang="en-US" baseline="30000" dirty="0"/>
            <a:t>5</a:t>
          </a:r>
          <a:endParaRPr lang="en-US" dirty="0"/>
        </a:p>
      </dgm:t>
    </dgm:pt>
    <dgm:pt modelId="{D9821093-1B9D-4A9B-ABB6-C39ECDBC71DC}" type="parTrans" cxnId="{14D5BC98-7D7E-4C1F-A5D0-4859EA3BAB15}">
      <dgm:prSet/>
      <dgm:spPr/>
      <dgm:t>
        <a:bodyPr/>
        <a:lstStyle/>
        <a:p>
          <a:endParaRPr lang="en-US" dirty="0"/>
        </a:p>
      </dgm:t>
    </dgm:pt>
    <dgm:pt modelId="{AAFEEF54-771D-4FD6-85AE-5903A70CD657}" type="sibTrans" cxnId="{14D5BC98-7D7E-4C1F-A5D0-4859EA3BAB15}">
      <dgm:prSet/>
      <dgm:spPr/>
      <dgm:t>
        <a:bodyPr/>
        <a:lstStyle/>
        <a:p>
          <a:endParaRPr lang="en-US"/>
        </a:p>
      </dgm:t>
    </dgm:pt>
    <dgm:pt modelId="{A80AB421-E726-445E-BF20-31BC2DE8D52F}">
      <dgm:prSet phldrT="[Text]"/>
      <dgm:spPr>
        <a:solidFill>
          <a:schemeClr val="accent4"/>
        </a:solidFill>
      </dgm:spPr>
      <dgm:t>
        <a:bodyPr/>
        <a:lstStyle/>
        <a:p>
          <a:r>
            <a:rPr lang="en-US" dirty="0"/>
            <a:t>Psychological distress (anxiety, depression)</a:t>
          </a:r>
          <a:r>
            <a:rPr lang="en-US" baseline="30000" dirty="0"/>
            <a:t>7</a:t>
          </a:r>
          <a:endParaRPr lang="en-US" dirty="0"/>
        </a:p>
      </dgm:t>
    </dgm:pt>
    <dgm:pt modelId="{198E7C98-D0CA-46B8-8581-7115A93AE258}" type="parTrans" cxnId="{51D1D022-8771-4580-A825-EA176CC90800}">
      <dgm:prSet/>
      <dgm:spPr/>
      <dgm:t>
        <a:bodyPr/>
        <a:lstStyle/>
        <a:p>
          <a:endParaRPr lang="en-US" dirty="0"/>
        </a:p>
      </dgm:t>
    </dgm:pt>
    <dgm:pt modelId="{170C4900-B5DD-4D2C-925F-BF1965887FC8}" type="sibTrans" cxnId="{51D1D022-8771-4580-A825-EA176CC90800}">
      <dgm:prSet/>
      <dgm:spPr/>
      <dgm:t>
        <a:bodyPr/>
        <a:lstStyle/>
        <a:p>
          <a:endParaRPr lang="en-US"/>
        </a:p>
      </dgm:t>
    </dgm:pt>
    <dgm:pt modelId="{33DFD42F-C3C2-40DC-8997-B396F6D4635F}">
      <dgm:prSet/>
      <dgm:spPr>
        <a:solidFill>
          <a:schemeClr val="bg2">
            <a:lumMod val="50000"/>
          </a:schemeClr>
        </a:solidFill>
      </dgm:spPr>
      <dgm:t>
        <a:bodyPr/>
        <a:lstStyle/>
        <a:p>
          <a:r>
            <a:rPr lang="en-US" dirty="0"/>
            <a:t>Sleep duration, quality (also family)</a:t>
          </a:r>
          <a:r>
            <a:rPr lang="en-US" baseline="30000" dirty="0"/>
            <a:t>5</a:t>
          </a:r>
          <a:endParaRPr lang="en-US" dirty="0"/>
        </a:p>
      </dgm:t>
    </dgm:pt>
    <dgm:pt modelId="{94C10328-0F49-49EE-83DF-9D86E2DFCEB3}" type="parTrans" cxnId="{C1EFBBE0-1CBE-4E24-9944-12EBE786906C}">
      <dgm:prSet/>
      <dgm:spPr/>
      <dgm:t>
        <a:bodyPr/>
        <a:lstStyle/>
        <a:p>
          <a:endParaRPr lang="en-US" dirty="0"/>
        </a:p>
      </dgm:t>
    </dgm:pt>
    <dgm:pt modelId="{6675CA0A-9C52-4B40-9CD7-3DD17E41E854}" type="sibTrans" cxnId="{C1EFBBE0-1CBE-4E24-9944-12EBE786906C}">
      <dgm:prSet/>
      <dgm:spPr/>
      <dgm:t>
        <a:bodyPr/>
        <a:lstStyle/>
        <a:p>
          <a:endParaRPr lang="en-US"/>
        </a:p>
      </dgm:t>
    </dgm:pt>
    <dgm:pt modelId="{9070DE11-A41A-4894-A0B0-88C98BF4241A}">
      <dgm:prSet/>
      <dgm:spPr>
        <a:solidFill>
          <a:schemeClr val="accent5"/>
        </a:solidFill>
      </dgm:spPr>
      <dgm:t>
        <a:bodyPr/>
        <a:lstStyle/>
        <a:p>
          <a:r>
            <a:rPr lang="en-US" dirty="0"/>
            <a:t>Productivity</a:t>
          </a:r>
          <a:r>
            <a:rPr lang="en-US" baseline="30000" dirty="0"/>
            <a:t>5,6</a:t>
          </a:r>
          <a:endParaRPr lang="en-US" dirty="0"/>
        </a:p>
      </dgm:t>
    </dgm:pt>
    <dgm:pt modelId="{C4BCBA33-CCD1-48A4-B793-F1B0E5825E4B}" type="parTrans" cxnId="{33EB3EFF-B58F-4655-8211-D8A67A75C0B3}">
      <dgm:prSet/>
      <dgm:spPr/>
      <dgm:t>
        <a:bodyPr/>
        <a:lstStyle/>
        <a:p>
          <a:endParaRPr lang="en-US" dirty="0"/>
        </a:p>
      </dgm:t>
    </dgm:pt>
    <dgm:pt modelId="{EA6253F0-B919-4B5E-A1B7-59515DDE37F8}" type="sibTrans" cxnId="{33EB3EFF-B58F-4655-8211-D8A67A75C0B3}">
      <dgm:prSet/>
      <dgm:spPr/>
      <dgm:t>
        <a:bodyPr/>
        <a:lstStyle/>
        <a:p>
          <a:endParaRPr lang="en-US"/>
        </a:p>
      </dgm:t>
    </dgm:pt>
    <dgm:pt modelId="{9AC33343-CF99-4715-A34B-137D56562994}">
      <dgm:prSet/>
      <dgm:spPr>
        <a:solidFill>
          <a:schemeClr val="accent6"/>
        </a:solidFill>
      </dgm:spPr>
      <dgm:t>
        <a:bodyPr/>
        <a:lstStyle/>
        <a:p>
          <a:r>
            <a:rPr lang="en-US" dirty="0"/>
            <a:t>Absenteeism</a:t>
          </a:r>
          <a:r>
            <a:rPr lang="en-US" baseline="30000" dirty="0"/>
            <a:t>5,6</a:t>
          </a:r>
          <a:endParaRPr lang="en-US" dirty="0"/>
        </a:p>
      </dgm:t>
    </dgm:pt>
    <dgm:pt modelId="{6DE4D00C-EFD5-4E17-A816-1CBC10ADF2A7}" type="parTrans" cxnId="{2505EF6D-DE40-4146-B35D-BCCDE4A9C3D4}">
      <dgm:prSet/>
      <dgm:spPr/>
      <dgm:t>
        <a:bodyPr/>
        <a:lstStyle/>
        <a:p>
          <a:endParaRPr lang="en-US" dirty="0"/>
        </a:p>
      </dgm:t>
    </dgm:pt>
    <dgm:pt modelId="{4A06778B-D236-4F5C-BD77-E88BBB30F943}" type="sibTrans" cxnId="{2505EF6D-DE40-4146-B35D-BCCDE4A9C3D4}">
      <dgm:prSet/>
      <dgm:spPr/>
      <dgm:t>
        <a:bodyPr/>
        <a:lstStyle/>
        <a:p>
          <a:endParaRPr lang="en-US"/>
        </a:p>
      </dgm:t>
    </dgm:pt>
    <dgm:pt modelId="{6321E34C-327B-4A75-A594-C80F61EAA0A1}" type="pres">
      <dgm:prSet presAssocID="{6D96E119-BD50-4AF6-9003-58E3A767DE9E}" presName="Name0" presStyleCnt="0">
        <dgm:presLayoutVars>
          <dgm:chPref val="1"/>
          <dgm:dir/>
          <dgm:animOne val="branch"/>
          <dgm:animLvl val="lvl"/>
          <dgm:resizeHandles val="exact"/>
        </dgm:presLayoutVars>
      </dgm:prSet>
      <dgm:spPr/>
    </dgm:pt>
    <dgm:pt modelId="{8459773D-1E58-49D3-98D0-7E91C70FBD01}" type="pres">
      <dgm:prSet presAssocID="{606101E4-D15E-46E0-AE75-B4E7CE64AE9C}" presName="root1" presStyleCnt="0"/>
      <dgm:spPr/>
    </dgm:pt>
    <dgm:pt modelId="{EE045A8F-09B6-4D5C-8CC3-455D0BA03AAB}" type="pres">
      <dgm:prSet presAssocID="{606101E4-D15E-46E0-AE75-B4E7CE64AE9C}" presName="LevelOneTextNode" presStyleLbl="node0" presStyleIdx="0" presStyleCnt="1">
        <dgm:presLayoutVars>
          <dgm:chPref val="3"/>
        </dgm:presLayoutVars>
      </dgm:prSet>
      <dgm:spPr/>
    </dgm:pt>
    <dgm:pt modelId="{476CF834-7BD0-42E5-B01D-4647ECAB7369}" type="pres">
      <dgm:prSet presAssocID="{606101E4-D15E-46E0-AE75-B4E7CE64AE9C}" presName="level2hierChild" presStyleCnt="0"/>
      <dgm:spPr/>
    </dgm:pt>
    <dgm:pt modelId="{97D4FFEE-FE09-410B-9B42-86AF62189DA5}" type="pres">
      <dgm:prSet presAssocID="{B07665E0-995B-4747-9439-BAD76C7DF341}" presName="conn2-1" presStyleLbl="parChTrans1D2" presStyleIdx="0" presStyleCnt="6"/>
      <dgm:spPr/>
    </dgm:pt>
    <dgm:pt modelId="{C8186DCE-48FB-4492-9810-873BC29C50C7}" type="pres">
      <dgm:prSet presAssocID="{B07665E0-995B-4747-9439-BAD76C7DF341}" presName="connTx" presStyleLbl="parChTrans1D2" presStyleIdx="0" presStyleCnt="6"/>
      <dgm:spPr/>
    </dgm:pt>
    <dgm:pt modelId="{EA70FB62-0594-4160-BA2D-F193F7DEE15B}" type="pres">
      <dgm:prSet presAssocID="{57C23D57-4A4D-4CA7-A671-7D9AFA6C0558}" presName="root2" presStyleCnt="0"/>
      <dgm:spPr/>
    </dgm:pt>
    <dgm:pt modelId="{D54079E2-4368-4CDD-9791-AB0E7CC47805}" type="pres">
      <dgm:prSet presAssocID="{57C23D57-4A4D-4CA7-A671-7D9AFA6C0558}" presName="LevelTwoTextNode" presStyleLbl="node2" presStyleIdx="0" presStyleCnt="6" custScaleX="325530" custLinFactNeighborY="-183">
        <dgm:presLayoutVars>
          <dgm:chPref val="3"/>
        </dgm:presLayoutVars>
      </dgm:prSet>
      <dgm:spPr/>
    </dgm:pt>
    <dgm:pt modelId="{F17E4182-B206-4D98-B80D-78CA896F1D07}" type="pres">
      <dgm:prSet presAssocID="{57C23D57-4A4D-4CA7-A671-7D9AFA6C0558}" presName="level3hierChild" presStyleCnt="0"/>
      <dgm:spPr/>
    </dgm:pt>
    <dgm:pt modelId="{DD6919AD-6968-41C9-866C-E869CB293C0B}" type="pres">
      <dgm:prSet presAssocID="{D9821093-1B9D-4A9B-ABB6-C39ECDBC71DC}" presName="conn2-1" presStyleLbl="parChTrans1D2" presStyleIdx="1" presStyleCnt="6"/>
      <dgm:spPr/>
    </dgm:pt>
    <dgm:pt modelId="{11995BFA-8C5A-4C0E-8480-1D4F08B73F30}" type="pres">
      <dgm:prSet presAssocID="{D9821093-1B9D-4A9B-ABB6-C39ECDBC71DC}" presName="connTx" presStyleLbl="parChTrans1D2" presStyleIdx="1" presStyleCnt="6"/>
      <dgm:spPr/>
    </dgm:pt>
    <dgm:pt modelId="{D08DDC34-AAFB-4875-B954-2F9E095027FD}" type="pres">
      <dgm:prSet presAssocID="{65C87C40-1701-4F80-A284-12D3B76D94E5}" presName="root2" presStyleCnt="0"/>
      <dgm:spPr/>
    </dgm:pt>
    <dgm:pt modelId="{9BF736A7-44CC-47D7-BBFF-7E186CF9595A}" type="pres">
      <dgm:prSet presAssocID="{65C87C40-1701-4F80-A284-12D3B76D94E5}" presName="LevelTwoTextNode" presStyleLbl="node2" presStyleIdx="1" presStyleCnt="6" custScaleX="325530" custLinFactNeighborY="-183">
        <dgm:presLayoutVars>
          <dgm:chPref val="3"/>
        </dgm:presLayoutVars>
      </dgm:prSet>
      <dgm:spPr/>
    </dgm:pt>
    <dgm:pt modelId="{33A72735-A1CE-4518-8F7E-F8CA1CB95CA5}" type="pres">
      <dgm:prSet presAssocID="{65C87C40-1701-4F80-A284-12D3B76D94E5}" presName="level3hierChild" presStyleCnt="0"/>
      <dgm:spPr/>
    </dgm:pt>
    <dgm:pt modelId="{6C8C0B22-8239-48AC-BE3E-52D814E17055}" type="pres">
      <dgm:prSet presAssocID="{94C10328-0F49-49EE-83DF-9D86E2DFCEB3}" presName="conn2-1" presStyleLbl="parChTrans1D2" presStyleIdx="2" presStyleCnt="6"/>
      <dgm:spPr/>
    </dgm:pt>
    <dgm:pt modelId="{3EB2E687-3CC5-4206-9EFE-C38A39580022}" type="pres">
      <dgm:prSet presAssocID="{94C10328-0F49-49EE-83DF-9D86E2DFCEB3}" presName="connTx" presStyleLbl="parChTrans1D2" presStyleIdx="2" presStyleCnt="6"/>
      <dgm:spPr/>
    </dgm:pt>
    <dgm:pt modelId="{1A526B8A-F225-45AF-B414-F3B5516E4DD3}" type="pres">
      <dgm:prSet presAssocID="{33DFD42F-C3C2-40DC-8997-B396F6D4635F}" presName="root2" presStyleCnt="0"/>
      <dgm:spPr/>
    </dgm:pt>
    <dgm:pt modelId="{E1450E62-DEF5-42B3-BF96-2B62AD57BA8C}" type="pres">
      <dgm:prSet presAssocID="{33DFD42F-C3C2-40DC-8997-B396F6D4635F}" presName="LevelTwoTextNode" presStyleLbl="node2" presStyleIdx="2" presStyleCnt="6" custScaleX="325530" custLinFactNeighborY="-183">
        <dgm:presLayoutVars>
          <dgm:chPref val="3"/>
        </dgm:presLayoutVars>
      </dgm:prSet>
      <dgm:spPr/>
    </dgm:pt>
    <dgm:pt modelId="{D568D77F-3CD8-4F73-94EA-BF2DC34A75A3}" type="pres">
      <dgm:prSet presAssocID="{33DFD42F-C3C2-40DC-8997-B396F6D4635F}" presName="level3hierChild" presStyleCnt="0"/>
      <dgm:spPr/>
    </dgm:pt>
    <dgm:pt modelId="{1C00E909-C693-4867-954A-3050EC3829B6}" type="pres">
      <dgm:prSet presAssocID="{C4BCBA33-CCD1-48A4-B793-F1B0E5825E4B}" presName="conn2-1" presStyleLbl="parChTrans1D2" presStyleIdx="3" presStyleCnt="6"/>
      <dgm:spPr/>
    </dgm:pt>
    <dgm:pt modelId="{2E9C340F-C1BF-4702-96FC-7EE8CEBC70B3}" type="pres">
      <dgm:prSet presAssocID="{C4BCBA33-CCD1-48A4-B793-F1B0E5825E4B}" presName="connTx" presStyleLbl="parChTrans1D2" presStyleIdx="3" presStyleCnt="6"/>
      <dgm:spPr/>
    </dgm:pt>
    <dgm:pt modelId="{21F19D4B-F787-426B-9D00-B966C87D5FC7}" type="pres">
      <dgm:prSet presAssocID="{9070DE11-A41A-4894-A0B0-88C98BF4241A}" presName="root2" presStyleCnt="0"/>
      <dgm:spPr/>
    </dgm:pt>
    <dgm:pt modelId="{C69E7A99-54D6-415D-B289-EA5D7199AE94}" type="pres">
      <dgm:prSet presAssocID="{9070DE11-A41A-4894-A0B0-88C98BF4241A}" presName="LevelTwoTextNode" presStyleLbl="node2" presStyleIdx="3" presStyleCnt="6" custScaleX="325530" custLinFactNeighborY="-183">
        <dgm:presLayoutVars>
          <dgm:chPref val="3"/>
        </dgm:presLayoutVars>
      </dgm:prSet>
      <dgm:spPr/>
    </dgm:pt>
    <dgm:pt modelId="{7A5EC3BE-72A9-4374-907F-AD40BFF5E75E}" type="pres">
      <dgm:prSet presAssocID="{9070DE11-A41A-4894-A0B0-88C98BF4241A}" presName="level3hierChild" presStyleCnt="0"/>
      <dgm:spPr/>
    </dgm:pt>
    <dgm:pt modelId="{7EA5DD18-E54E-4120-9FDD-56ECD6C35E9E}" type="pres">
      <dgm:prSet presAssocID="{6DE4D00C-EFD5-4E17-A816-1CBC10ADF2A7}" presName="conn2-1" presStyleLbl="parChTrans1D2" presStyleIdx="4" presStyleCnt="6"/>
      <dgm:spPr/>
    </dgm:pt>
    <dgm:pt modelId="{3DB1C896-05CB-48C8-91CC-2E3A71B455E9}" type="pres">
      <dgm:prSet presAssocID="{6DE4D00C-EFD5-4E17-A816-1CBC10ADF2A7}" presName="connTx" presStyleLbl="parChTrans1D2" presStyleIdx="4" presStyleCnt="6"/>
      <dgm:spPr/>
    </dgm:pt>
    <dgm:pt modelId="{31C89F39-13C5-4FF1-8995-4CAA09A870EC}" type="pres">
      <dgm:prSet presAssocID="{9AC33343-CF99-4715-A34B-137D56562994}" presName="root2" presStyleCnt="0"/>
      <dgm:spPr/>
    </dgm:pt>
    <dgm:pt modelId="{718C6714-19B1-4C79-8290-6C4C0BA7F578}" type="pres">
      <dgm:prSet presAssocID="{9AC33343-CF99-4715-A34B-137D56562994}" presName="LevelTwoTextNode" presStyleLbl="node2" presStyleIdx="4" presStyleCnt="6" custScaleX="325530" custLinFactNeighborY="-183">
        <dgm:presLayoutVars>
          <dgm:chPref val="3"/>
        </dgm:presLayoutVars>
      </dgm:prSet>
      <dgm:spPr/>
    </dgm:pt>
    <dgm:pt modelId="{C063FC65-F2AC-4379-8198-D34425E837F2}" type="pres">
      <dgm:prSet presAssocID="{9AC33343-CF99-4715-A34B-137D56562994}" presName="level3hierChild" presStyleCnt="0"/>
      <dgm:spPr/>
    </dgm:pt>
    <dgm:pt modelId="{A3974FC0-BD0B-4A56-83A9-0EEB2A768E26}" type="pres">
      <dgm:prSet presAssocID="{198E7C98-D0CA-46B8-8581-7115A93AE258}" presName="conn2-1" presStyleLbl="parChTrans1D2" presStyleIdx="5" presStyleCnt="6"/>
      <dgm:spPr/>
    </dgm:pt>
    <dgm:pt modelId="{F161F121-3524-4D86-95F0-BA2DA775658E}" type="pres">
      <dgm:prSet presAssocID="{198E7C98-D0CA-46B8-8581-7115A93AE258}" presName="connTx" presStyleLbl="parChTrans1D2" presStyleIdx="5" presStyleCnt="6"/>
      <dgm:spPr/>
    </dgm:pt>
    <dgm:pt modelId="{5D0D2A75-5880-420A-B026-C0224A3D2CCB}" type="pres">
      <dgm:prSet presAssocID="{A80AB421-E726-445E-BF20-31BC2DE8D52F}" presName="root2" presStyleCnt="0"/>
      <dgm:spPr/>
    </dgm:pt>
    <dgm:pt modelId="{9F2283A6-A65E-44C6-9A97-9B6DAA465AED}" type="pres">
      <dgm:prSet presAssocID="{A80AB421-E726-445E-BF20-31BC2DE8D52F}" presName="LevelTwoTextNode" presStyleLbl="node2" presStyleIdx="5" presStyleCnt="6" custScaleX="325530">
        <dgm:presLayoutVars>
          <dgm:chPref val="3"/>
        </dgm:presLayoutVars>
      </dgm:prSet>
      <dgm:spPr/>
    </dgm:pt>
    <dgm:pt modelId="{C4217976-6554-4894-B038-2A094DA8108C}" type="pres">
      <dgm:prSet presAssocID="{A80AB421-E726-445E-BF20-31BC2DE8D52F}" presName="level3hierChild" presStyleCnt="0"/>
      <dgm:spPr/>
    </dgm:pt>
  </dgm:ptLst>
  <dgm:cxnLst>
    <dgm:cxn modelId="{7F0B9F08-F0A5-4674-9092-F52EE50803D9}" type="presOf" srcId="{B07665E0-995B-4747-9439-BAD76C7DF341}" destId="{97D4FFEE-FE09-410B-9B42-86AF62189DA5}" srcOrd="0" destOrd="0" presId="urn:microsoft.com/office/officeart/2008/layout/HorizontalMultiLevelHierarchy"/>
    <dgm:cxn modelId="{6A854914-4DA9-4ACD-9800-84C3D304FF38}" type="presOf" srcId="{A80AB421-E726-445E-BF20-31BC2DE8D52F}" destId="{9F2283A6-A65E-44C6-9A97-9B6DAA465AED}" srcOrd="0" destOrd="0" presId="urn:microsoft.com/office/officeart/2008/layout/HorizontalMultiLevelHierarchy"/>
    <dgm:cxn modelId="{7EFEDA16-5510-45ED-838E-C8797D2AE98E}" type="presOf" srcId="{94C10328-0F49-49EE-83DF-9D86E2DFCEB3}" destId="{3EB2E687-3CC5-4206-9EFE-C38A39580022}" srcOrd="1" destOrd="0" presId="urn:microsoft.com/office/officeart/2008/layout/HorizontalMultiLevelHierarchy"/>
    <dgm:cxn modelId="{51D1D022-8771-4580-A825-EA176CC90800}" srcId="{606101E4-D15E-46E0-AE75-B4E7CE64AE9C}" destId="{A80AB421-E726-445E-BF20-31BC2DE8D52F}" srcOrd="5" destOrd="0" parTransId="{198E7C98-D0CA-46B8-8581-7115A93AE258}" sibTransId="{170C4900-B5DD-4D2C-925F-BF1965887FC8}"/>
    <dgm:cxn modelId="{7D4D6835-FE5B-4E47-B471-73400E2F133E}" type="presOf" srcId="{C4BCBA33-CCD1-48A4-B793-F1B0E5825E4B}" destId="{2E9C340F-C1BF-4702-96FC-7EE8CEBC70B3}" srcOrd="1" destOrd="0" presId="urn:microsoft.com/office/officeart/2008/layout/HorizontalMultiLevelHierarchy"/>
    <dgm:cxn modelId="{A57D0738-D100-4BE3-AA81-5CB29C6B0E5F}" type="presOf" srcId="{6DE4D00C-EFD5-4E17-A816-1CBC10ADF2A7}" destId="{7EA5DD18-E54E-4120-9FDD-56ECD6C35E9E}" srcOrd="0" destOrd="0" presId="urn:microsoft.com/office/officeart/2008/layout/HorizontalMultiLevelHierarchy"/>
    <dgm:cxn modelId="{C4C76D5F-1175-4C01-B30C-A3A66607F8C9}" type="presOf" srcId="{65C87C40-1701-4F80-A284-12D3B76D94E5}" destId="{9BF736A7-44CC-47D7-BBFF-7E186CF9595A}" srcOrd="0" destOrd="0" presId="urn:microsoft.com/office/officeart/2008/layout/HorizontalMultiLevelHierarchy"/>
    <dgm:cxn modelId="{16CCC664-F0BE-4B67-A51F-B51677A26EEC}" type="presOf" srcId="{57C23D57-4A4D-4CA7-A671-7D9AFA6C0558}" destId="{D54079E2-4368-4CDD-9791-AB0E7CC47805}" srcOrd="0" destOrd="0" presId="urn:microsoft.com/office/officeart/2008/layout/HorizontalMultiLevelHierarchy"/>
    <dgm:cxn modelId="{2505EF6D-DE40-4146-B35D-BCCDE4A9C3D4}" srcId="{606101E4-D15E-46E0-AE75-B4E7CE64AE9C}" destId="{9AC33343-CF99-4715-A34B-137D56562994}" srcOrd="4" destOrd="0" parTransId="{6DE4D00C-EFD5-4E17-A816-1CBC10ADF2A7}" sibTransId="{4A06778B-D236-4F5C-BD77-E88BBB30F943}"/>
    <dgm:cxn modelId="{ED5EBE6E-75F7-4B08-87F9-D7A6E796E409}" type="presOf" srcId="{B07665E0-995B-4747-9439-BAD76C7DF341}" destId="{C8186DCE-48FB-4492-9810-873BC29C50C7}" srcOrd="1" destOrd="0" presId="urn:microsoft.com/office/officeart/2008/layout/HorizontalMultiLevelHierarchy"/>
    <dgm:cxn modelId="{11AD8F72-0A8A-4915-80DF-77C42E533A67}" type="presOf" srcId="{D9821093-1B9D-4A9B-ABB6-C39ECDBC71DC}" destId="{DD6919AD-6968-41C9-866C-E869CB293C0B}" srcOrd="0" destOrd="0" presId="urn:microsoft.com/office/officeart/2008/layout/HorizontalMultiLevelHierarchy"/>
    <dgm:cxn modelId="{F05E9E73-0597-4DA1-B29C-D552F299BFB2}" srcId="{606101E4-D15E-46E0-AE75-B4E7CE64AE9C}" destId="{57C23D57-4A4D-4CA7-A671-7D9AFA6C0558}" srcOrd="0" destOrd="0" parTransId="{B07665E0-995B-4747-9439-BAD76C7DF341}" sibTransId="{B2C1B1E4-59C6-4F18-9328-9F00D33B1DD1}"/>
    <dgm:cxn modelId="{CB2C1A74-D783-45AE-88AB-7F5A1D666579}" type="presOf" srcId="{606101E4-D15E-46E0-AE75-B4E7CE64AE9C}" destId="{EE045A8F-09B6-4D5C-8CC3-455D0BA03AAB}" srcOrd="0" destOrd="0" presId="urn:microsoft.com/office/officeart/2008/layout/HorizontalMultiLevelHierarchy"/>
    <dgm:cxn modelId="{06421575-E21F-4B71-ADC5-DD9DAE79050A}" type="presOf" srcId="{9070DE11-A41A-4894-A0B0-88C98BF4241A}" destId="{C69E7A99-54D6-415D-B289-EA5D7199AE94}" srcOrd="0" destOrd="0" presId="urn:microsoft.com/office/officeart/2008/layout/HorizontalMultiLevelHierarchy"/>
    <dgm:cxn modelId="{28AEE05A-D63E-4B3C-A03D-9004162B543D}" type="presOf" srcId="{C4BCBA33-CCD1-48A4-B793-F1B0E5825E4B}" destId="{1C00E909-C693-4867-954A-3050EC3829B6}" srcOrd="0" destOrd="0" presId="urn:microsoft.com/office/officeart/2008/layout/HorizontalMultiLevelHierarchy"/>
    <dgm:cxn modelId="{34ED4A7C-1BD4-4B8E-825F-8AE7EC807577}" type="presOf" srcId="{198E7C98-D0CA-46B8-8581-7115A93AE258}" destId="{A3974FC0-BD0B-4A56-83A9-0EEB2A768E26}" srcOrd="0" destOrd="0" presId="urn:microsoft.com/office/officeart/2008/layout/HorizontalMultiLevelHierarchy"/>
    <dgm:cxn modelId="{6061BB7E-786D-47C1-A732-7B8FC02BF522}" type="presOf" srcId="{9AC33343-CF99-4715-A34B-137D56562994}" destId="{718C6714-19B1-4C79-8290-6C4C0BA7F578}" srcOrd="0" destOrd="0" presId="urn:microsoft.com/office/officeart/2008/layout/HorizontalMultiLevelHierarchy"/>
    <dgm:cxn modelId="{2CDCE796-BEFE-45E5-A725-DFEA99383D02}" type="presOf" srcId="{D9821093-1B9D-4A9B-ABB6-C39ECDBC71DC}" destId="{11995BFA-8C5A-4C0E-8480-1D4F08B73F30}" srcOrd="1" destOrd="0" presId="urn:microsoft.com/office/officeart/2008/layout/HorizontalMultiLevelHierarchy"/>
    <dgm:cxn modelId="{14D5BC98-7D7E-4C1F-A5D0-4859EA3BAB15}" srcId="{606101E4-D15E-46E0-AE75-B4E7CE64AE9C}" destId="{65C87C40-1701-4F80-A284-12D3B76D94E5}" srcOrd="1" destOrd="0" parTransId="{D9821093-1B9D-4A9B-ABB6-C39ECDBC71DC}" sibTransId="{AAFEEF54-771D-4FD6-85AE-5903A70CD657}"/>
    <dgm:cxn modelId="{1C3CF8B4-C82C-4FD7-B759-2B9164651CB7}" type="presOf" srcId="{198E7C98-D0CA-46B8-8581-7115A93AE258}" destId="{F161F121-3524-4D86-95F0-BA2DA775658E}" srcOrd="1" destOrd="0" presId="urn:microsoft.com/office/officeart/2008/layout/HorizontalMultiLevelHierarchy"/>
    <dgm:cxn modelId="{410D17DB-C001-4DFB-BEF6-587AAF26454C}" type="presOf" srcId="{6DE4D00C-EFD5-4E17-A816-1CBC10ADF2A7}" destId="{3DB1C896-05CB-48C8-91CC-2E3A71B455E9}" srcOrd="1" destOrd="0" presId="urn:microsoft.com/office/officeart/2008/layout/HorizontalMultiLevelHierarchy"/>
    <dgm:cxn modelId="{C1EFBBE0-1CBE-4E24-9944-12EBE786906C}" srcId="{606101E4-D15E-46E0-AE75-B4E7CE64AE9C}" destId="{33DFD42F-C3C2-40DC-8997-B396F6D4635F}" srcOrd="2" destOrd="0" parTransId="{94C10328-0F49-49EE-83DF-9D86E2DFCEB3}" sibTransId="{6675CA0A-9C52-4B40-9CD7-3DD17E41E854}"/>
    <dgm:cxn modelId="{5F8D7EE5-ECA8-47A8-A44B-DFD997FDF420}" type="presOf" srcId="{33DFD42F-C3C2-40DC-8997-B396F6D4635F}" destId="{E1450E62-DEF5-42B3-BF96-2B62AD57BA8C}" srcOrd="0" destOrd="0" presId="urn:microsoft.com/office/officeart/2008/layout/HorizontalMultiLevelHierarchy"/>
    <dgm:cxn modelId="{3CEF4DEB-0B0C-4A2A-A0AF-B64BF2BA0A96}" type="presOf" srcId="{94C10328-0F49-49EE-83DF-9D86E2DFCEB3}" destId="{6C8C0B22-8239-48AC-BE3E-52D814E17055}" srcOrd="0" destOrd="0" presId="urn:microsoft.com/office/officeart/2008/layout/HorizontalMultiLevelHierarchy"/>
    <dgm:cxn modelId="{D969F2EF-00C5-4678-BF91-2D6468FD4CCE}" srcId="{6D96E119-BD50-4AF6-9003-58E3A767DE9E}" destId="{606101E4-D15E-46E0-AE75-B4E7CE64AE9C}" srcOrd="0" destOrd="0" parTransId="{83D3BEB7-B542-4CCA-93C5-C080A3E1BB96}" sibTransId="{B1D752C8-F8AA-42BA-9927-97B9322F0073}"/>
    <dgm:cxn modelId="{84D390F7-9EF6-49B3-90F0-A7FECBBE4BAC}" type="presOf" srcId="{6D96E119-BD50-4AF6-9003-58E3A767DE9E}" destId="{6321E34C-327B-4A75-A594-C80F61EAA0A1}" srcOrd="0" destOrd="0" presId="urn:microsoft.com/office/officeart/2008/layout/HorizontalMultiLevelHierarchy"/>
    <dgm:cxn modelId="{33EB3EFF-B58F-4655-8211-D8A67A75C0B3}" srcId="{606101E4-D15E-46E0-AE75-B4E7CE64AE9C}" destId="{9070DE11-A41A-4894-A0B0-88C98BF4241A}" srcOrd="3" destOrd="0" parTransId="{C4BCBA33-CCD1-48A4-B793-F1B0E5825E4B}" sibTransId="{EA6253F0-B919-4B5E-A1B7-59515DDE37F8}"/>
    <dgm:cxn modelId="{334D8ADB-9529-4F4C-A4A9-A4F2C350AC14}" type="presParOf" srcId="{6321E34C-327B-4A75-A594-C80F61EAA0A1}" destId="{8459773D-1E58-49D3-98D0-7E91C70FBD01}" srcOrd="0" destOrd="0" presId="urn:microsoft.com/office/officeart/2008/layout/HorizontalMultiLevelHierarchy"/>
    <dgm:cxn modelId="{39CD3491-D1B5-4D94-B05D-4C2BA43396F6}" type="presParOf" srcId="{8459773D-1E58-49D3-98D0-7E91C70FBD01}" destId="{EE045A8F-09B6-4D5C-8CC3-455D0BA03AAB}" srcOrd="0" destOrd="0" presId="urn:microsoft.com/office/officeart/2008/layout/HorizontalMultiLevelHierarchy"/>
    <dgm:cxn modelId="{65D9EB7F-D43C-4836-981E-EEACC4F626BE}" type="presParOf" srcId="{8459773D-1E58-49D3-98D0-7E91C70FBD01}" destId="{476CF834-7BD0-42E5-B01D-4647ECAB7369}" srcOrd="1" destOrd="0" presId="urn:microsoft.com/office/officeart/2008/layout/HorizontalMultiLevelHierarchy"/>
    <dgm:cxn modelId="{D0ABA706-D013-4D77-BDDF-26A117F1754C}" type="presParOf" srcId="{476CF834-7BD0-42E5-B01D-4647ECAB7369}" destId="{97D4FFEE-FE09-410B-9B42-86AF62189DA5}" srcOrd="0" destOrd="0" presId="urn:microsoft.com/office/officeart/2008/layout/HorizontalMultiLevelHierarchy"/>
    <dgm:cxn modelId="{3ADA08DB-79BF-4BE0-9ABE-5C31BB725BB3}" type="presParOf" srcId="{97D4FFEE-FE09-410B-9B42-86AF62189DA5}" destId="{C8186DCE-48FB-4492-9810-873BC29C50C7}" srcOrd="0" destOrd="0" presId="urn:microsoft.com/office/officeart/2008/layout/HorizontalMultiLevelHierarchy"/>
    <dgm:cxn modelId="{7C1FD32E-E932-4D63-B14B-DA99656D0759}" type="presParOf" srcId="{476CF834-7BD0-42E5-B01D-4647ECAB7369}" destId="{EA70FB62-0594-4160-BA2D-F193F7DEE15B}" srcOrd="1" destOrd="0" presId="urn:microsoft.com/office/officeart/2008/layout/HorizontalMultiLevelHierarchy"/>
    <dgm:cxn modelId="{5D9C3270-26EF-419D-87ED-D3B689A85CC2}" type="presParOf" srcId="{EA70FB62-0594-4160-BA2D-F193F7DEE15B}" destId="{D54079E2-4368-4CDD-9791-AB0E7CC47805}" srcOrd="0" destOrd="0" presId="urn:microsoft.com/office/officeart/2008/layout/HorizontalMultiLevelHierarchy"/>
    <dgm:cxn modelId="{1E8709E8-7A97-4F56-857B-C16434EF8460}" type="presParOf" srcId="{EA70FB62-0594-4160-BA2D-F193F7DEE15B}" destId="{F17E4182-B206-4D98-B80D-78CA896F1D07}" srcOrd="1" destOrd="0" presId="urn:microsoft.com/office/officeart/2008/layout/HorizontalMultiLevelHierarchy"/>
    <dgm:cxn modelId="{3C73C430-29C6-485B-8F85-C0A4452DCBB7}" type="presParOf" srcId="{476CF834-7BD0-42E5-B01D-4647ECAB7369}" destId="{DD6919AD-6968-41C9-866C-E869CB293C0B}" srcOrd="2" destOrd="0" presId="urn:microsoft.com/office/officeart/2008/layout/HorizontalMultiLevelHierarchy"/>
    <dgm:cxn modelId="{1AA291A7-D5BB-40D5-824C-B17CC7E8FFE4}" type="presParOf" srcId="{DD6919AD-6968-41C9-866C-E869CB293C0B}" destId="{11995BFA-8C5A-4C0E-8480-1D4F08B73F30}" srcOrd="0" destOrd="0" presId="urn:microsoft.com/office/officeart/2008/layout/HorizontalMultiLevelHierarchy"/>
    <dgm:cxn modelId="{46DEEF28-DCB1-42BA-AF48-7321660CAC81}" type="presParOf" srcId="{476CF834-7BD0-42E5-B01D-4647ECAB7369}" destId="{D08DDC34-AAFB-4875-B954-2F9E095027FD}" srcOrd="3" destOrd="0" presId="urn:microsoft.com/office/officeart/2008/layout/HorizontalMultiLevelHierarchy"/>
    <dgm:cxn modelId="{0163084C-A44C-470B-AEFD-C51103DB7FE3}" type="presParOf" srcId="{D08DDC34-AAFB-4875-B954-2F9E095027FD}" destId="{9BF736A7-44CC-47D7-BBFF-7E186CF9595A}" srcOrd="0" destOrd="0" presId="urn:microsoft.com/office/officeart/2008/layout/HorizontalMultiLevelHierarchy"/>
    <dgm:cxn modelId="{2A7DD2A8-5076-4351-8F32-52CA33981823}" type="presParOf" srcId="{D08DDC34-AAFB-4875-B954-2F9E095027FD}" destId="{33A72735-A1CE-4518-8F7E-F8CA1CB95CA5}" srcOrd="1" destOrd="0" presId="urn:microsoft.com/office/officeart/2008/layout/HorizontalMultiLevelHierarchy"/>
    <dgm:cxn modelId="{03CD0D1A-E8AE-474C-ACFB-E22533A661AF}" type="presParOf" srcId="{476CF834-7BD0-42E5-B01D-4647ECAB7369}" destId="{6C8C0B22-8239-48AC-BE3E-52D814E17055}" srcOrd="4" destOrd="0" presId="urn:microsoft.com/office/officeart/2008/layout/HorizontalMultiLevelHierarchy"/>
    <dgm:cxn modelId="{65137C40-C303-4F84-B706-75934FF61F07}" type="presParOf" srcId="{6C8C0B22-8239-48AC-BE3E-52D814E17055}" destId="{3EB2E687-3CC5-4206-9EFE-C38A39580022}" srcOrd="0" destOrd="0" presId="urn:microsoft.com/office/officeart/2008/layout/HorizontalMultiLevelHierarchy"/>
    <dgm:cxn modelId="{5289C410-B5F8-4CB9-9546-D3897793AC40}" type="presParOf" srcId="{476CF834-7BD0-42E5-B01D-4647ECAB7369}" destId="{1A526B8A-F225-45AF-B414-F3B5516E4DD3}" srcOrd="5" destOrd="0" presId="urn:microsoft.com/office/officeart/2008/layout/HorizontalMultiLevelHierarchy"/>
    <dgm:cxn modelId="{5C486079-E5C6-4253-990A-717734A72A65}" type="presParOf" srcId="{1A526B8A-F225-45AF-B414-F3B5516E4DD3}" destId="{E1450E62-DEF5-42B3-BF96-2B62AD57BA8C}" srcOrd="0" destOrd="0" presId="urn:microsoft.com/office/officeart/2008/layout/HorizontalMultiLevelHierarchy"/>
    <dgm:cxn modelId="{48E7A1EC-4240-4286-96EB-25319C1D5B28}" type="presParOf" srcId="{1A526B8A-F225-45AF-B414-F3B5516E4DD3}" destId="{D568D77F-3CD8-4F73-94EA-BF2DC34A75A3}" srcOrd="1" destOrd="0" presId="urn:microsoft.com/office/officeart/2008/layout/HorizontalMultiLevelHierarchy"/>
    <dgm:cxn modelId="{EBD6F396-20A9-4542-95BB-3B94369D643D}" type="presParOf" srcId="{476CF834-7BD0-42E5-B01D-4647ECAB7369}" destId="{1C00E909-C693-4867-954A-3050EC3829B6}" srcOrd="6" destOrd="0" presId="urn:microsoft.com/office/officeart/2008/layout/HorizontalMultiLevelHierarchy"/>
    <dgm:cxn modelId="{8C70CE48-6394-440E-A687-31B4C6CF30DF}" type="presParOf" srcId="{1C00E909-C693-4867-954A-3050EC3829B6}" destId="{2E9C340F-C1BF-4702-96FC-7EE8CEBC70B3}" srcOrd="0" destOrd="0" presId="urn:microsoft.com/office/officeart/2008/layout/HorizontalMultiLevelHierarchy"/>
    <dgm:cxn modelId="{B9C7DC07-7A72-4FC3-85A0-438222CF9DF0}" type="presParOf" srcId="{476CF834-7BD0-42E5-B01D-4647ECAB7369}" destId="{21F19D4B-F787-426B-9D00-B966C87D5FC7}" srcOrd="7" destOrd="0" presId="urn:microsoft.com/office/officeart/2008/layout/HorizontalMultiLevelHierarchy"/>
    <dgm:cxn modelId="{C2606983-06F2-4176-B536-904E1F6CDBF6}" type="presParOf" srcId="{21F19D4B-F787-426B-9D00-B966C87D5FC7}" destId="{C69E7A99-54D6-415D-B289-EA5D7199AE94}" srcOrd="0" destOrd="0" presId="urn:microsoft.com/office/officeart/2008/layout/HorizontalMultiLevelHierarchy"/>
    <dgm:cxn modelId="{3FAC3B79-D782-4ACB-A5E9-10A9CCD4A96F}" type="presParOf" srcId="{21F19D4B-F787-426B-9D00-B966C87D5FC7}" destId="{7A5EC3BE-72A9-4374-907F-AD40BFF5E75E}" srcOrd="1" destOrd="0" presId="urn:microsoft.com/office/officeart/2008/layout/HorizontalMultiLevelHierarchy"/>
    <dgm:cxn modelId="{51E1799A-8D0B-471B-8A29-D5D562DAF4A5}" type="presParOf" srcId="{476CF834-7BD0-42E5-B01D-4647ECAB7369}" destId="{7EA5DD18-E54E-4120-9FDD-56ECD6C35E9E}" srcOrd="8" destOrd="0" presId="urn:microsoft.com/office/officeart/2008/layout/HorizontalMultiLevelHierarchy"/>
    <dgm:cxn modelId="{71E1D9DE-DFBA-4A45-BC72-2F32545C8CBF}" type="presParOf" srcId="{7EA5DD18-E54E-4120-9FDD-56ECD6C35E9E}" destId="{3DB1C896-05CB-48C8-91CC-2E3A71B455E9}" srcOrd="0" destOrd="0" presId="urn:microsoft.com/office/officeart/2008/layout/HorizontalMultiLevelHierarchy"/>
    <dgm:cxn modelId="{2240ADCB-9581-4461-BD49-35C270F6C537}" type="presParOf" srcId="{476CF834-7BD0-42E5-B01D-4647ECAB7369}" destId="{31C89F39-13C5-4FF1-8995-4CAA09A870EC}" srcOrd="9" destOrd="0" presId="urn:microsoft.com/office/officeart/2008/layout/HorizontalMultiLevelHierarchy"/>
    <dgm:cxn modelId="{259AF26B-D8CB-4536-84E5-46CE4D9E6814}" type="presParOf" srcId="{31C89F39-13C5-4FF1-8995-4CAA09A870EC}" destId="{718C6714-19B1-4C79-8290-6C4C0BA7F578}" srcOrd="0" destOrd="0" presId="urn:microsoft.com/office/officeart/2008/layout/HorizontalMultiLevelHierarchy"/>
    <dgm:cxn modelId="{CB8431DC-B601-40CA-AD2F-252920C16634}" type="presParOf" srcId="{31C89F39-13C5-4FF1-8995-4CAA09A870EC}" destId="{C063FC65-F2AC-4379-8198-D34425E837F2}" srcOrd="1" destOrd="0" presId="urn:microsoft.com/office/officeart/2008/layout/HorizontalMultiLevelHierarchy"/>
    <dgm:cxn modelId="{32507D60-4ECD-45D1-85EB-F1AD504A6334}" type="presParOf" srcId="{476CF834-7BD0-42E5-B01D-4647ECAB7369}" destId="{A3974FC0-BD0B-4A56-83A9-0EEB2A768E26}" srcOrd="10" destOrd="0" presId="urn:microsoft.com/office/officeart/2008/layout/HorizontalMultiLevelHierarchy"/>
    <dgm:cxn modelId="{895E3511-614A-4C4F-A58E-ED9858904AFB}" type="presParOf" srcId="{A3974FC0-BD0B-4A56-83A9-0EEB2A768E26}" destId="{F161F121-3524-4D86-95F0-BA2DA775658E}" srcOrd="0" destOrd="0" presId="urn:microsoft.com/office/officeart/2008/layout/HorizontalMultiLevelHierarchy"/>
    <dgm:cxn modelId="{ABD9379C-034E-4779-AD99-221699508412}" type="presParOf" srcId="{476CF834-7BD0-42E5-B01D-4647ECAB7369}" destId="{5D0D2A75-5880-420A-B026-C0224A3D2CCB}" srcOrd="11" destOrd="0" presId="urn:microsoft.com/office/officeart/2008/layout/HorizontalMultiLevelHierarchy"/>
    <dgm:cxn modelId="{1049315B-3E56-4486-BE7F-847DDDB73570}" type="presParOf" srcId="{5D0D2A75-5880-420A-B026-C0224A3D2CCB}" destId="{9F2283A6-A65E-44C6-9A97-9B6DAA465AED}" srcOrd="0" destOrd="0" presId="urn:microsoft.com/office/officeart/2008/layout/HorizontalMultiLevelHierarchy"/>
    <dgm:cxn modelId="{50D1B8B0-2344-47B7-BDC4-E24880B7C8BF}" type="presParOf" srcId="{5D0D2A75-5880-420A-B026-C0224A3D2CCB}" destId="{C4217976-6554-4894-B038-2A094DA8108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DD7A1-552F-4686-95EE-17FC41B457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2C0133B-F50B-4899-9B27-FC7DA296895D}">
      <dgm:prSet phldrT="[Text]"/>
      <dgm:spPr>
        <a:solidFill>
          <a:schemeClr val="accent4"/>
        </a:solidFill>
      </dgm:spPr>
      <dgm:t>
        <a:bodyPr/>
        <a:lstStyle/>
        <a:p>
          <a:r>
            <a:rPr lang="en-US" dirty="0"/>
            <a:t>0-2 years</a:t>
          </a:r>
        </a:p>
      </dgm:t>
    </dgm:pt>
    <dgm:pt modelId="{D6D006E5-F14E-4D3D-99B5-39E27CE30007}" type="parTrans" cxnId="{E5E1BED1-0E5D-44CD-AE86-EC059E206591}">
      <dgm:prSet/>
      <dgm:spPr/>
      <dgm:t>
        <a:bodyPr/>
        <a:lstStyle/>
        <a:p>
          <a:endParaRPr lang="en-US"/>
        </a:p>
      </dgm:t>
    </dgm:pt>
    <dgm:pt modelId="{FAD08C74-510C-4BEA-8EE5-D0D3301B7E81}" type="sibTrans" cxnId="{E5E1BED1-0E5D-44CD-AE86-EC059E206591}">
      <dgm:prSet/>
      <dgm:spPr/>
      <dgm:t>
        <a:bodyPr/>
        <a:lstStyle/>
        <a:p>
          <a:endParaRPr lang="en-US"/>
        </a:p>
      </dgm:t>
    </dgm:pt>
    <dgm:pt modelId="{73A04655-6707-4C4B-A4DA-F631452BFB71}">
      <dgm:prSet phldrT="[Text]"/>
      <dgm:spPr>
        <a:solidFill>
          <a:schemeClr val="accent4">
            <a:lumMod val="60000"/>
            <a:lumOff val="40000"/>
            <a:alpha val="90000"/>
          </a:schemeClr>
        </a:solidFill>
      </dgm:spPr>
      <dgm:t>
        <a:bodyPr/>
        <a:lstStyle/>
        <a:p>
          <a:pPr>
            <a:buNone/>
          </a:pPr>
          <a:r>
            <a:rPr lang="en-US" dirty="0"/>
            <a:t>Parental exhaustion, emotional distress</a:t>
          </a:r>
          <a:br>
            <a:rPr lang="en-US" dirty="0"/>
          </a:br>
          <a:r>
            <a:rPr lang="en-US" dirty="0">
              <a:sym typeface="Symbol" panose="05050102010706020507" pitchFamily="18" charset="2"/>
            </a:rPr>
            <a:t> impaired maternal-child attachment</a:t>
          </a:r>
          <a:endParaRPr lang="en-US" dirty="0"/>
        </a:p>
      </dgm:t>
    </dgm:pt>
    <dgm:pt modelId="{666291A1-7C0D-43CA-9784-3335D92BAB27}" type="parTrans" cxnId="{C85AF8B5-71B2-4C19-B558-88FCA498D1A8}">
      <dgm:prSet/>
      <dgm:spPr/>
      <dgm:t>
        <a:bodyPr/>
        <a:lstStyle/>
        <a:p>
          <a:endParaRPr lang="en-US"/>
        </a:p>
      </dgm:t>
    </dgm:pt>
    <dgm:pt modelId="{A73936E3-62ED-411A-A66C-A509405CAB0D}" type="sibTrans" cxnId="{C85AF8B5-71B2-4C19-B558-88FCA498D1A8}">
      <dgm:prSet/>
      <dgm:spPr/>
      <dgm:t>
        <a:bodyPr/>
        <a:lstStyle/>
        <a:p>
          <a:endParaRPr lang="en-US"/>
        </a:p>
      </dgm:t>
    </dgm:pt>
    <dgm:pt modelId="{5E159B1D-876F-4411-8C13-25BAF34B8E80}">
      <dgm:prSet phldrT="[Text]"/>
      <dgm:spPr>
        <a:solidFill>
          <a:schemeClr val="accent6"/>
        </a:solidFill>
      </dgm:spPr>
      <dgm:t>
        <a:bodyPr/>
        <a:lstStyle/>
        <a:p>
          <a:r>
            <a:rPr lang="en-US" dirty="0"/>
            <a:t>3-10 years</a:t>
          </a:r>
        </a:p>
      </dgm:t>
    </dgm:pt>
    <dgm:pt modelId="{00105006-8847-4ACD-A14F-C86FA8BA01DA}" type="parTrans" cxnId="{EF9DA132-3934-4AD9-BE30-DC98A3110EB7}">
      <dgm:prSet/>
      <dgm:spPr/>
      <dgm:t>
        <a:bodyPr/>
        <a:lstStyle/>
        <a:p>
          <a:endParaRPr lang="en-US"/>
        </a:p>
      </dgm:t>
    </dgm:pt>
    <dgm:pt modelId="{774AC429-20D3-4EE6-83A5-65EF6011DC62}" type="sibTrans" cxnId="{EF9DA132-3934-4AD9-BE30-DC98A3110EB7}">
      <dgm:prSet/>
      <dgm:spPr/>
      <dgm:t>
        <a:bodyPr/>
        <a:lstStyle/>
        <a:p>
          <a:endParaRPr lang="en-US"/>
        </a:p>
      </dgm:t>
    </dgm:pt>
    <dgm:pt modelId="{F0F8A420-FEA4-4CAF-8378-8092282FEF31}">
      <dgm:prSet phldrT="[Text]"/>
      <dgm:spPr>
        <a:solidFill>
          <a:schemeClr val="accent6">
            <a:lumMod val="60000"/>
            <a:lumOff val="40000"/>
            <a:alpha val="90000"/>
          </a:schemeClr>
        </a:solidFill>
      </dgm:spPr>
      <dgm:t>
        <a:bodyPr/>
        <a:lstStyle/>
        <a:p>
          <a:pPr>
            <a:buNone/>
          </a:pPr>
          <a:r>
            <a:rPr lang="en-US" dirty="0"/>
            <a:t>Teasing, bullying, peer avoidance</a:t>
          </a:r>
        </a:p>
      </dgm:t>
    </dgm:pt>
    <dgm:pt modelId="{F9551F3E-F6C4-4EDE-A75A-96EB30C6A5DE}" type="parTrans" cxnId="{236262FF-DAC2-4F80-9746-2608485ADA87}">
      <dgm:prSet/>
      <dgm:spPr/>
      <dgm:t>
        <a:bodyPr/>
        <a:lstStyle/>
        <a:p>
          <a:endParaRPr lang="en-US"/>
        </a:p>
      </dgm:t>
    </dgm:pt>
    <dgm:pt modelId="{D8D066DE-08B3-44C9-A057-DA82EF276D75}" type="sibTrans" cxnId="{236262FF-DAC2-4F80-9746-2608485ADA87}">
      <dgm:prSet/>
      <dgm:spPr/>
      <dgm:t>
        <a:bodyPr/>
        <a:lstStyle/>
        <a:p>
          <a:endParaRPr lang="en-US"/>
        </a:p>
      </dgm:t>
    </dgm:pt>
    <dgm:pt modelId="{CB360492-0E1C-4AD8-8221-B36E608B0F08}">
      <dgm:prSet phldrT="[Text]"/>
      <dgm:spPr>
        <a:solidFill>
          <a:schemeClr val="accent3">
            <a:lumMod val="60000"/>
            <a:lumOff val="40000"/>
            <a:alpha val="90000"/>
          </a:schemeClr>
        </a:solidFill>
      </dgm:spPr>
      <dgm:t>
        <a:bodyPr/>
        <a:lstStyle/>
        <a:p>
          <a:pPr>
            <a:buNone/>
          </a:pPr>
          <a:r>
            <a:rPr lang="en-US" dirty="0"/>
            <a:t>Low self-esteem</a:t>
          </a:r>
        </a:p>
      </dgm:t>
    </dgm:pt>
    <dgm:pt modelId="{CCE858AC-CC19-4922-A0E4-5973FB6E5BA4}" type="parTrans" cxnId="{226E3908-E4B0-4620-90CE-DB61BA4D73A3}">
      <dgm:prSet/>
      <dgm:spPr/>
      <dgm:t>
        <a:bodyPr/>
        <a:lstStyle/>
        <a:p>
          <a:endParaRPr lang="en-US"/>
        </a:p>
      </dgm:t>
    </dgm:pt>
    <dgm:pt modelId="{2334663B-E4E3-46A4-A4E6-2B093E59E3D8}" type="sibTrans" cxnId="{226E3908-E4B0-4620-90CE-DB61BA4D73A3}">
      <dgm:prSet/>
      <dgm:spPr/>
      <dgm:t>
        <a:bodyPr/>
        <a:lstStyle/>
        <a:p>
          <a:endParaRPr lang="en-US"/>
        </a:p>
      </dgm:t>
    </dgm:pt>
    <dgm:pt modelId="{C3872F76-4B78-46E4-88E2-05DA2EE84DEF}">
      <dgm:prSet phldrT="[Text]"/>
      <dgm:spPr>
        <a:solidFill>
          <a:schemeClr val="accent3"/>
        </a:solidFill>
      </dgm:spPr>
      <dgm:t>
        <a:bodyPr/>
        <a:lstStyle/>
        <a:p>
          <a:r>
            <a:rPr lang="en-US" dirty="0"/>
            <a:t>10 years to adulthood</a:t>
          </a:r>
        </a:p>
      </dgm:t>
    </dgm:pt>
    <dgm:pt modelId="{6C060F4C-68E7-4920-A8C5-9407F4F6629F}" type="sibTrans" cxnId="{33FE300D-4F66-4845-AB4D-404D59C68F96}">
      <dgm:prSet/>
      <dgm:spPr/>
      <dgm:t>
        <a:bodyPr/>
        <a:lstStyle/>
        <a:p>
          <a:endParaRPr lang="en-US"/>
        </a:p>
      </dgm:t>
    </dgm:pt>
    <dgm:pt modelId="{A4D13A0C-C5E6-4632-87F9-921072A53B67}" type="parTrans" cxnId="{33FE300D-4F66-4845-AB4D-404D59C68F96}">
      <dgm:prSet/>
      <dgm:spPr/>
      <dgm:t>
        <a:bodyPr/>
        <a:lstStyle/>
        <a:p>
          <a:endParaRPr lang="en-US"/>
        </a:p>
      </dgm:t>
    </dgm:pt>
    <dgm:pt modelId="{68DED0F3-0050-402A-A286-38325AD2AF56}" type="pres">
      <dgm:prSet presAssocID="{766DD7A1-552F-4686-95EE-17FC41B4571F}" presName="Name0" presStyleCnt="0">
        <dgm:presLayoutVars>
          <dgm:dir/>
          <dgm:animLvl val="lvl"/>
          <dgm:resizeHandles val="exact"/>
        </dgm:presLayoutVars>
      </dgm:prSet>
      <dgm:spPr/>
    </dgm:pt>
    <dgm:pt modelId="{D85C7FAD-74A5-4E02-9587-F1C0A091CEC0}" type="pres">
      <dgm:prSet presAssocID="{52C0133B-F50B-4899-9B27-FC7DA296895D}" presName="linNode" presStyleCnt="0"/>
      <dgm:spPr/>
    </dgm:pt>
    <dgm:pt modelId="{16777F0F-6F06-4268-9EBD-6207DF851810}" type="pres">
      <dgm:prSet presAssocID="{52C0133B-F50B-4899-9B27-FC7DA296895D}" presName="parentText" presStyleLbl="node1" presStyleIdx="0" presStyleCnt="3">
        <dgm:presLayoutVars>
          <dgm:chMax val="1"/>
          <dgm:bulletEnabled val="1"/>
        </dgm:presLayoutVars>
      </dgm:prSet>
      <dgm:spPr/>
    </dgm:pt>
    <dgm:pt modelId="{62D9D9FB-28C4-4867-A62E-BB535E10AE7D}" type="pres">
      <dgm:prSet presAssocID="{52C0133B-F50B-4899-9B27-FC7DA296895D}" presName="descendantText" presStyleLbl="alignAccFollowNode1" presStyleIdx="0" presStyleCnt="3">
        <dgm:presLayoutVars>
          <dgm:bulletEnabled val="1"/>
        </dgm:presLayoutVars>
      </dgm:prSet>
      <dgm:spPr/>
    </dgm:pt>
    <dgm:pt modelId="{59C28AB3-BC2C-44A6-9DB8-9F812E3564F1}" type="pres">
      <dgm:prSet presAssocID="{FAD08C74-510C-4BEA-8EE5-D0D3301B7E81}" presName="sp" presStyleCnt="0"/>
      <dgm:spPr/>
    </dgm:pt>
    <dgm:pt modelId="{C02F3683-3E37-4F08-A180-C125CB56D7A9}" type="pres">
      <dgm:prSet presAssocID="{5E159B1D-876F-4411-8C13-25BAF34B8E80}" presName="linNode" presStyleCnt="0"/>
      <dgm:spPr/>
    </dgm:pt>
    <dgm:pt modelId="{1BD847E2-C7AA-4A50-A3A1-61D08B8F9359}" type="pres">
      <dgm:prSet presAssocID="{5E159B1D-876F-4411-8C13-25BAF34B8E80}" presName="parentText" presStyleLbl="node1" presStyleIdx="1" presStyleCnt="3">
        <dgm:presLayoutVars>
          <dgm:chMax val="1"/>
          <dgm:bulletEnabled val="1"/>
        </dgm:presLayoutVars>
      </dgm:prSet>
      <dgm:spPr/>
    </dgm:pt>
    <dgm:pt modelId="{7726C194-541F-42CC-B924-9E190C02BCFE}" type="pres">
      <dgm:prSet presAssocID="{5E159B1D-876F-4411-8C13-25BAF34B8E80}" presName="descendantText" presStyleLbl="alignAccFollowNode1" presStyleIdx="1" presStyleCnt="3">
        <dgm:presLayoutVars>
          <dgm:bulletEnabled val="1"/>
        </dgm:presLayoutVars>
      </dgm:prSet>
      <dgm:spPr/>
    </dgm:pt>
    <dgm:pt modelId="{8D39C680-81E5-4E0B-9D34-4D317CFA20A1}" type="pres">
      <dgm:prSet presAssocID="{774AC429-20D3-4EE6-83A5-65EF6011DC62}" presName="sp" presStyleCnt="0"/>
      <dgm:spPr/>
    </dgm:pt>
    <dgm:pt modelId="{D6E65636-C748-4952-A038-E63B509A1111}" type="pres">
      <dgm:prSet presAssocID="{C3872F76-4B78-46E4-88E2-05DA2EE84DEF}" presName="linNode" presStyleCnt="0"/>
      <dgm:spPr/>
    </dgm:pt>
    <dgm:pt modelId="{FC42407F-89BE-4CC0-9301-4CE2C1C18004}" type="pres">
      <dgm:prSet presAssocID="{C3872F76-4B78-46E4-88E2-05DA2EE84DEF}" presName="parentText" presStyleLbl="node1" presStyleIdx="2" presStyleCnt="3">
        <dgm:presLayoutVars>
          <dgm:chMax val="1"/>
          <dgm:bulletEnabled val="1"/>
        </dgm:presLayoutVars>
      </dgm:prSet>
      <dgm:spPr/>
    </dgm:pt>
    <dgm:pt modelId="{70C2A9FF-B7CB-4CCE-A642-BB8CD3C6CCD0}" type="pres">
      <dgm:prSet presAssocID="{C3872F76-4B78-46E4-88E2-05DA2EE84DEF}" presName="descendantText" presStyleLbl="alignAccFollowNode1" presStyleIdx="2" presStyleCnt="3">
        <dgm:presLayoutVars>
          <dgm:bulletEnabled val="1"/>
        </dgm:presLayoutVars>
      </dgm:prSet>
      <dgm:spPr/>
    </dgm:pt>
  </dgm:ptLst>
  <dgm:cxnLst>
    <dgm:cxn modelId="{CE433106-B52B-48B9-8D37-73B0DDA46457}" type="presOf" srcId="{73A04655-6707-4C4B-A4DA-F631452BFB71}" destId="{62D9D9FB-28C4-4867-A62E-BB535E10AE7D}" srcOrd="0" destOrd="0" presId="urn:microsoft.com/office/officeart/2005/8/layout/vList5"/>
    <dgm:cxn modelId="{226E3908-E4B0-4620-90CE-DB61BA4D73A3}" srcId="{C3872F76-4B78-46E4-88E2-05DA2EE84DEF}" destId="{CB360492-0E1C-4AD8-8221-B36E608B0F08}" srcOrd="0" destOrd="0" parTransId="{CCE858AC-CC19-4922-A0E4-5973FB6E5BA4}" sibTransId="{2334663B-E4E3-46A4-A4E6-2B093E59E3D8}"/>
    <dgm:cxn modelId="{33FE300D-4F66-4845-AB4D-404D59C68F96}" srcId="{766DD7A1-552F-4686-95EE-17FC41B4571F}" destId="{C3872F76-4B78-46E4-88E2-05DA2EE84DEF}" srcOrd="2" destOrd="0" parTransId="{A4D13A0C-C5E6-4632-87F9-921072A53B67}" sibTransId="{6C060F4C-68E7-4920-A8C5-9407F4F6629F}"/>
    <dgm:cxn modelId="{2448D01B-8041-418E-B5D2-3C09979B2276}" type="presOf" srcId="{766DD7A1-552F-4686-95EE-17FC41B4571F}" destId="{68DED0F3-0050-402A-A286-38325AD2AF56}" srcOrd="0" destOrd="0" presId="urn:microsoft.com/office/officeart/2005/8/layout/vList5"/>
    <dgm:cxn modelId="{EF9DA132-3934-4AD9-BE30-DC98A3110EB7}" srcId="{766DD7A1-552F-4686-95EE-17FC41B4571F}" destId="{5E159B1D-876F-4411-8C13-25BAF34B8E80}" srcOrd="1" destOrd="0" parTransId="{00105006-8847-4ACD-A14F-C86FA8BA01DA}" sibTransId="{774AC429-20D3-4EE6-83A5-65EF6011DC62}"/>
    <dgm:cxn modelId="{7DD0C474-C0FF-4AB9-9D9A-2E7E932C8279}" type="presOf" srcId="{C3872F76-4B78-46E4-88E2-05DA2EE84DEF}" destId="{FC42407F-89BE-4CC0-9301-4CE2C1C18004}" srcOrd="0" destOrd="0" presId="urn:microsoft.com/office/officeart/2005/8/layout/vList5"/>
    <dgm:cxn modelId="{1BFA1D9B-71A8-4C72-A250-756EC0E575DC}" type="presOf" srcId="{5E159B1D-876F-4411-8C13-25BAF34B8E80}" destId="{1BD847E2-C7AA-4A50-A3A1-61D08B8F9359}" srcOrd="0" destOrd="0" presId="urn:microsoft.com/office/officeart/2005/8/layout/vList5"/>
    <dgm:cxn modelId="{ED8924A5-211D-49F8-AD57-53452CB8748B}" type="presOf" srcId="{CB360492-0E1C-4AD8-8221-B36E608B0F08}" destId="{70C2A9FF-B7CB-4CCE-A642-BB8CD3C6CCD0}" srcOrd="0" destOrd="0" presId="urn:microsoft.com/office/officeart/2005/8/layout/vList5"/>
    <dgm:cxn modelId="{8E5AA7AA-3C4C-4392-9C47-9939CE607E85}" type="presOf" srcId="{F0F8A420-FEA4-4CAF-8378-8092282FEF31}" destId="{7726C194-541F-42CC-B924-9E190C02BCFE}" srcOrd="0" destOrd="0" presId="urn:microsoft.com/office/officeart/2005/8/layout/vList5"/>
    <dgm:cxn modelId="{C85AF8B5-71B2-4C19-B558-88FCA498D1A8}" srcId="{52C0133B-F50B-4899-9B27-FC7DA296895D}" destId="{73A04655-6707-4C4B-A4DA-F631452BFB71}" srcOrd="0" destOrd="0" parTransId="{666291A1-7C0D-43CA-9784-3335D92BAB27}" sibTransId="{A73936E3-62ED-411A-A66C-A509405CAB0D}"/>
    <dgm:cxn modelId="{9C71E8C9-4BA4-424B-AE28-29350191FB4E}" type="presOf" srcId="{52C0133B-F50B-4899-9B27-FC7DA296895D}" destId="{16777F0F-6F06-4268-9EBD-6207DF851810}" srcOrd="0" destOrd="0" presId="urn:microsoft.com/office/officeart/2005/8/layout/vList5"/>
    <dgm:cxn modelId="{E5E1BED1-0E5D-44CD-AE86-EC059E206591}" srcId="{766DD7A1-552F-4686-95EE-17FC41B4571F}" destId="{52C0133B-F50B-4899-9B27-FC7DA296895D}" srcOrd="0" destOrd="0" parTransId="{D6D006E5-F14E-4D3D-99B5-39E27CE30007}" sibTransId="{FAD08C74-510C-4BEA-8EE5-D0D3301B7E81}"/>
    <dgm:cxn modelId="{236262FF-DAC2-4F80-9746-2608485ADA87}" srcId="{5E159B1D-876F-4411-8C13-25BAF34B8E80}" destId="{F0F8A420-FEA4-4CAF-8378-8092282FEF31}" srcOrd="0" destOrd="0" parTransId="{F9551F3E-F6C4-4EDE-A75A-96EB30C6A5DE}" sibTransId="{D8D066DE-08B3-44C9-A057-DA82EF276D75}"/>
    <dgm:cxn modelId="{1651DE06-0FAC-4607-9828-5DD58B905676}" type="presParOf" srcId="{68DED0F3-0050-402A-A286-38325AD2AF56}" destId="{D85C7FAD-74A5-4E02-9587-F1C0A091CEC0}" srcOrd="0" destOrd="0" presId="urn:microsoft.com/office/officeart/2005/8/layout/vList5"/>
    <dgm:cxn modelId="{4B833DB5-3860-457B-882A-52672162FAF3}" type="presParOf" srcId="{D85C7FAD-74A5-4E02-9587-F1C0A091CEC0}" destId="{16777F0F-6F06-4268-9EBD-6207DF851810}" srcOrd="0" destOrd="0" presId="urn:microsoft.com/office/officeart/2005/8/layout/vList5"/>
    <dgm:cxn modelId="{159D0A8F-3D51-41A0-94AE-0E6752E8EE70}" type="presParOf" srcId="{D85C7FAD-74A5-4E02-9587-F1C0A091CEC0}" destId="{62D9D9FB-28C4-4867-A62E-BB535E10AE7D}" srcOrd="1" destOrd="0" presId="urn:microsoft.com/office/officeart/2005/8/layout/vList5"/>
    <dgm:cxn modelId="{F639A616-DCCD-4A1E-ABBF-829DA97A7955}" type="presParOf" srcId="{68DED0F3-0050-402A-A286-38325AD2AF56}" destId="{59C28AB3-BC2C-44A6-9DB8-9F812E3564F1}" srcOrd="1" destOrd="0" presId="urn:microsoft.com/office/officeart/2005/8/layout/vList5"/>
    <dgm:cxn modelId="{87EF4CB3-0824-4806-8F00-0F303FC46CF6}" type="presParOf" srcId="{68DED0F3-0050-402A-A286-38325AD2AF56}" destId="{C02F3683-3E37-4F08-A180-C125CB56D7A9}" srcOrd="2" destOrd="0" presId="urn:microsoft.com/office/officeart/2005/8/layout/vList5"/>
    <dgm:cxn modelId="{F8E35F59-49FE-4D9E-B272-467CF7DB8B3C}" type="presParOf" srcId="{C02F3683-3E37-4F08-A180-C125CB56D7A9}" destId="{1BD847E2-C7AA-4A50-A3A1-61D08B8F9359}" srcOrd="0" destOrd="0" presId="urn:microsoft.com/office/officeart/2005/8/layout/vList5"/>
    <dgm:cxn modelId="{D9A0E63E-7A49-42FF-9337-792299838E0D}" type="presParOf" srcId="{C02F3683-3E37-4F08-A180-C125CB56D7A9}" destId="{7726C194-541F-42CC-B924-9E190C02BCFE}" srcOrd="1" destOrd="0" presId="urn:microsoft.com/office/officeart/2005/8/layout/vList5"/>
    <dgm:cxn modelId="{E62F6581-F750-46A5-BE66-7477A0A824D5}" type="presParOf" srcId="{68DED0F3-0050-402A-A286-38325AD2AF56}" destId="{8D39C680-81E5-4E0B-9D34-4D317CFA20A1}" srcOrd="3" destOrd="0" presId="urn:microsoft.com/office/officeart/2005/8/layout/vList5"/>
    <dgm:cxn modelId="{D5E5A38D-53C0-49EA-B49C-A7D780920548}" type="presParOf" srcId="{68DED0F3-0050-402A-A286-38325AD2AF56}" destId="{D6E65636-C748-4952-A038-E63B509A1111}" srcOrd="4" destOrd="0" presId="urn:microsoft.com/office/officeart/2005/8/layout/vList5"/>
    <dgm:cxn modelId="{635F3C0E-8A0B-4D3D-8A65-396EA527D8BD}" type="presParOf" srcId="{D6E65636-C748-4952-A038-E63B509A1111}" destId="{FC42407F-89BE-4CC0-9301-4CE2C1C18004}" srcOrd="0" destOrd="0" presId="urn:microsoft.com/office/officeart/2005/8/layout/vList5"/>
    <dgm:cxn modelId="{6DB7ADEA-06F7-4CF5-A71F-A9E2752E485F}" type="presParOf" srcId="{D6E65636-C748-4952-A038-E63B509A1111}" destId="{70C2A9FF-B7CB-4CCE-A642-BB8CD3C6CC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84AC3-625B-4059-ADC8-6217F52E5A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20A2AB5-057E-4F47-BBE8-31806EB6BD63}">
      <dgm:prSet phldrT="[Text]"/>
      <dgm:spPr>
        <a:solidFill>
          <a:schemeClr val="bg2">
            <a:lumMod val="25000"/>
          </a:schemeClr>
        </a:solidFill>
      </dgm:spPr>
      <dgm:t>
        <a:bodyPr/>
        <a:lstStyle/>
        <a:p>
          <a:r>
            <a:rPr lang="en-US" dirty="0"/>
            <a:t>Features</a:t>
          </a:r>
        </a:p>
      </dgm:t>
    </dgm:pt>
    <dgm:pt modelId="{44723393-804D-479E-846E-316FB8334DC1}" type="parTrans" cxnId="{01BF6F99-D133-43BF-BDA0-E965F81256B3}">
      <dgm:prSet/>
      <dgm:spPr/>
      <dgm:t>
        <a:bodyPr/>
        <a:lstStyle/>
        <a:p>
          <a:endParaRPr lang="en-US"/>
        </a:p>
      </dgm:t>
    </dgm:pt>
    <dgm:pt modelId="{4F1DAF14-6025-4669-AFAF-62748DDD9FE4}" type="sibTrans" cxnId="{01BF6F99-D133-43BF-BDA0-E965F81256B3}">
      <dgm:prSet/>
      <dgm:spPr/>
      <dgm:t>
        <a:bodyPr/>
        <a:lstStyle/>
        <a:p>
          <a:endParaRPr lang="en-US"/>
        </a:p>
      </dgm:t>
    </dgm:pt>
    <dgm:pt modelId="{2D173CD0-77AC-473B-A026-BA02875D0B23}">
      <dgm:prSet phldrT="[Text]" custT="1"/>
      <dgm:spPr/>
      <dgm:t>
        <a:bodyPr/>
        <a:lstStyle/>
        <a:p>
          <a:r>
            <a:rPr lang="en-US" sz="2400" dirty="0"/>
            <a:t>Required</a:t>
          </a:r>
        </a:p>
      </dgm:t>
    </dgm:pt>
    <dgm:pt modelId="{1F07770A-1295-4956-8FC8-722BF9BE1A9C}" type="parTrans" cxnId="{614D5AAF-C926-4AEB-A000-E2D4578CA41F}">
      <dgm:prSet/>
      <dgm:spPr>
        <a:ln>
          <a:solidFill>
            <a:schemeClr val="tx1"/>
          </a:solidFill>
        </a:ln>
      </dgm:spPr>
      <dgm:t>
        <a:bodyPr/>
        <a:lstStyle/>
        <a:p>
          <a:endParaRPr lang="en-US" dirty="0"/>
        </a:p>
      </dgm:t>
    </dgm:pt>
    <dgm:pt modelId="{DBC49DDD-8D20-426E-9B35-3CAA6AD3FF14}" type="sibTrans" cxnId="{614D5AAF-C926-4AEB-A000-E2D4578CA41F}">
      <dgm:prSet/>
      <dgm:spPr/>
      <dgm:t>
        <a:bodyPr/>
        <a:lstStyle/>
        <a:p>
          <a:endParaRPr lang="en-US"/>
        </a:p>
      </dgm:t>
    </dgm:pt>
    <dgm:pt modelId="{0B140EFE-9BC3-4846-874F-B27188977690}">
      <dgm:prSet phldrT="[Text]" custT="1"/>
      <dgm:spPr>
        <a:solidFill>
          <a:schemeClr val="accent2"/>
        </a:solidFill>
      </dgm:spPr>
      <dgm:t>
        <a:bodyPr/>
        <a:lstStyle/>
        <a:p>
          <a:r>
            <a:rPr lang="en-US" sz="2400" dirty="0"/>
            <a:t>Important</a:t>
          </a:r>
        </a:p>
      </dgm:t>
    </dgm:pt>
    <dgm:pt modelId="{5A05F202-E006-461C-BF6A-083EDD179139}" type="parTrans" cxnId="{7F1D4CD3-B25E-4EC3-A2BC-8BFE1C1A292D}">
      <dgm:prSet/>
      <dgm:spPr>
        <a:ln>
          <a:solidFill>
            <a:schemeClr val="tx1"/>
          </a:solidFill>
        </a:ln>
      </dgm:spPr>
      <dgm:t>
        <a:bodyPr/>
        <a:lstStyle/>
        <a:p>
          <a:endParaRPr lang="en-US" dirty="0"/>
        </a:p>
      </dgm:t>
    </dgm:pt>
    <dgm:pt modelId="{3EFAAD5D-4FBC-43DE-8972-B9BF178DB185}" type="sibTrans" cxnId="{7F1D4CD3-B25E-4EC3-A2BC-8BFE1C1A292D}">
      <dgm:prSet/>
      <dgm:spPr/>
      <dgm:t>
        <a:bodyPr/>
        <a:lstStyle/>
        <a:p>
          <a:endParaRPr lang="en-US"/>
        </a:p>
      </dgm:t>
    </dgm:pt>
    <dgm:pt modelId="{FC873C1B-B0FB-45E5-91D6-EDE594FFC30A}">
      <dgm:prSet phldrT="[Text]" custT="1"/>
      <dgm:spPr>
        <a:solidFill>
          <a:schemeClr val="accent3">
            <a:lumMod val="75000"/>
          </a:schemeClr>
        </a:solidFill>
      </dgm:spPr>
      <dgm:t>
        <a:bodyPr/>
        <a:lstStyle/>
        <a:p>
          <a:r>
            <a:rPr lang="en-US" sz="2400" dirty="0"/>
            <a:t>Associated</a:t>
          </a:r>
        </a:p>
      </dgm:t>
    </dgm:pt>
    <dgm:pt modelId="{D2371603-C5B1-49F2-868D-7333E41EB8AF}" type="parTrans" cxnId="{B497A67F-1870-404D-9FCF-BB7DC6CC9D7B}">
      <dgm:prSet/>
      <dgm:spPr>
        <a:ln>
          <a:solidFill>
            <a:schemeClr val="tx1"/>
          </a:solidFill>
        </a:ln>
      </dgm:spPr>
      <dgm:t>
        <a:bodyPr/>
        <a:lstStyle/>
        <a:p>
          <a:endParaRPr lang="en-US" dirty="0"/>
        </a:p>
      </dgm:t>
    </dgm:pt>
    <dgm:pt modelId="{C737F57A-3AD2-47F9-893C-1B1E3BE8A5BB}" type="sibTrans" cxnId="{B497A67F-1870-404D-9FCF-BB7DC6CC9D7B}">
      <dgm:prSet/>
      <dgm:spPr/>
      <dgm:t>
        <a:bodyPr/>
        <a:lstStyle/>
        <a:p>
          <a:endParaRPr lang="en-US"/>
        </a:p>
      </dgm:t>
    </dgm:pt>
    <dgm:pt modelId="{B2F90BC9-5FAA-4ADE-AE81-CDC253F380D5}">
      <dgm:prSet custT="1"/>
      <dgm:spPr/>
      <dgm:t>
        <a:bodyPr lIns="0" tIns="0" rIns="0" bIns="0"/>
        <a:lstStyle/>
        <a:p>
          <a:pPr marL="115888" indent="0" algn="l">
            <a:lnSpc>
              <a:spcPct val="100000"/>
            </a:lnSpc>
            <a:spcAft>
              <a:spcPts val="0"/>
            </a:spcAft>
            <a:buFont typeface="Arial" panose="020B0604020202020204" pitchFamily="34" charset="0"/>
            <a:buNone/>
          </a:pPr>
          <a:r>
            <a:rPr lang="en-US" sz="1300" dirty="0"/>
            <a:t>· Pruritus, eczema</a:t>
          </a:r>
        </a:p>
        <a:p>
          <a:pPr marL="115888" indent="0" algn="l">
            <a:lnSpc>
              <a:spcPct val="100000"/>
            </a:lnSpc>
            <a:spcAft>
              <a:spcPts val="0"/>
            </a:spcAft>
            <a:buFont typeface="Arial" panose="020B0604020202020204" pitchFamily="34" charset="0"/>
            <a:buNone/>
          </a:pPr>
          <a:r>
            <a:rPr lang="en-US" sz="1300" dirty="0"/>
            <a:t>· Typical morphology and age-specific patterns</a:t>
          </a:r>
        </a:p>
        <a:p>
          <a:pPr marL="115888" indent="0" algn="l">
            <a:lnSpc>
              <a:spcPct val="100000"/>
            </a:lnSpc>
            <a:spcAft>
              <a:spcPts val="0"/>
            </a:spcAft>
            <a:buFont typeface="Arial" panose="020B0604020202020204" pitchFamily="34" charset="0"/>
            <a:buNone/>
          </a:pPr>
          <a:r>
            <a:rPr lang="en-US" sz="1300" dirty="0"/>
            <a:t>· Chronic or relapsing history</a:t>
          </a:r>
        </a:p>
      </dgm:t>
    </dgm:pt>
    <dgm:pt modelId="{EE62E141-0EA0-4A5B-825E-80AC40DB2D88}" type="parTrans" cxnId="{11BE27F2-4A59-4E33-8654-E77BA93910D9}">
      <dgm:prSet/>
      <dgm:spPr/>
      <dgm:t>
        <a:bodyPr/>
        <a:lstStyle/>
        <a:p>
          <a:endParaRPr lang="en-US" dirty="0"/>
        </a:p>
      </dgm:t>
    </dgm:pt>
    <dgm:pt modelId="{17303BC8-ADDB-4B4C-A3CB-DF6990FBC2DE}" type="sibTrans" cxnId="{11BE27F2-4A59-4E33-8654-E77BA93910D9}">
      <dgm:prSet/>
      <dgm:spPr/>
      <dgm:t>
        <a:bodyPr/>
        <a:lstStyle/>
        <a:p>
          <a:endParaRPr lang="en-US"/>
        </a:p>
      </dgm:t>
    </dgm:pt>
    <dgm:pt modelId="{3BF8E863-C7A8-4C79-AABE-EF7A1293551D}">
      <dgm:prSet custT="1"/>
      <dgm:spPr>
        <a:solidFill>
          <a:schemeClr val="accent2"/>
        </a:solidFill>
      </dgm:spPr>
      <dgm:t>
        <a:bodyPr lIns="0" tIns="0" rIns="0" bIns="0"/>
        <a:lstStyle/>
        <a:p>
          <a:pPr marL="115888" indent="0" algn="l">
            <a:lnSpc>
              <a:spcPct val="100000"/>
            </a:lnSpc>
            <a:spcAft>
              <a:spcPts val="0"/>
            </a:spcAft>
          </a:pPr>
          <a:r>
            <a:rPr lang="en-US" sz="1300" dirty="0"/>
            <a:t>· Early age of onset</a:t>
          </a:r>
        </a:p>
        <a:p>
          <a:pPr marL="115888" indent="0" algn="l">
            <a:lnSpc>
              <a:spcPct val="100000"/>
            </a:lnSpc>
            <a:spcAft>
              <a:spcPts val="0"/>
            </a:spcAft>
          </a:pPr>
          <a:r>
            <a:rPr lang="en-US" sz="1300" dirty="0"/>
            <a:t>· Atopy (personal or family history)</a:t>
          </a:r>
        </a:p>
        <a:p>
          <a:pPr marL="115888" indent="0" algn="l">
            <a:lnSpc>
              <a:spcPct val="100000"/>
            </a:lnSpc>
            <a:spcAft>
              <a:spcPts val="0"/>
            </a:spcAft>
          </a:pPr>
          <a:r>
            <a:rPr lang="en-US" sz="1300" dirty="0"/>
            <a:t>· IgE reactivity</a:t>
          </a:r>
        </a:p>
        <a:p>
          <a:pPr marL="115888" indent="0" algn="l">
            <a:lnSpc>
              <a:spcPct val="100000"/>
            </a:lnSpc>
            <a:spcAft>
              <a:spcPts val="0"/>
            </a:spcAft>
          </a:pPr>
          <a:r>
            <a:rPr lang="en-US" sz="1300" dirty="0"/>
            <a:t>· Xerosis</a:t>
          </a:r>
        </a:p>
      </dgm:t>
    </dgm:pt>
    <dgm:pt modelId="{8C51828E-B602-443E-BC12-7D3321177C6A}" type="parTrans" cxnId="{0B0BF7DC-A406-47CC-9D49-7AF6F91E52AB}">
      <dgm:prSet/>
      <dgm:spPr>
        <a:ln>
          <a:solidFill>
            <a:schemeClr val="accent2"/>
          </a:solidFill>
        </a:ln>
      </dgm:spPr>
      <dgm:t>
        <a:bodyPr/>
        <a:lstStyle/>
        <a:p>
          <a:endParaRPr lang="en-US" dirty="0"/>
        </a:p>
      </dgm:t>
    </dgm:pt>
    <dgm:pt modelId="{77E9C3D8-99B9-4419-B05D-84C6FD3514E0}" type="sibTrans" cxnId="{0B0BF7DC-A406-47CC-9D49-7AF6F91E52AB}">
      <dgm:prSet/>
      <dgm:spPr/>
      <dgm:t>
        <a:bodyPr/>
        <a:lstStyle/>
        <a:p>
          <a:endParaRPr lang="en-US"/>
        </a:p>
      </dgm:t>
    </dgm:pt>
    <dgm:pt modelId="{B6F336FD-FC2F-4CB4-8258-341C5EE59439}">
      <dgm:prSet custT="1"/>
      <dgm:spPr>
        <a:solidFill>
          <a:schemeClr val="accent3">
            <a:lumMod val="75000"/>
          </a:schemeClr>
        </a:solidFill>
      </dgm:spPr>
      <dgm:t>
        <a:bodyPr lIns="0" tIns="0" rIns="0" bIns="0"/>
        <a:lstStyle/>
        <a:p>
          <a:pPr marL="231775" indent="-115888" algn="l">
            <a:lnSpc>
              <a:spcPct val="90000"/>
            </a:lnSpc>
            <a:spcAft>
              <a:spcPts val="0"/>
            </a:spcAft>
            <a:buFontTx/>
            <a:buNone/>
          </a:pPr>
          <a:r>
            <a:rPr lang="en-US" sz="1300" dirty="0"/>
            <a:t>· Atypical vascular responses</a:t>
          </a:r>
        </a:p>
        <a:p>
          <a:pPr marL="231775" indent="-115888" algn="l">
            <a:lnSpc>
              <a:spcPct val="90000"/>
            </a:lnSpc>
            <a:spcAft>
              <a:spcPts val="0"/>
            </a:spcAft>
            <a:buFontTx/>
            <a:buNone/>
          </a:pPr>
          <a:r>
            <a:rPr lang="en-US" sz="1300" dirty="0"/>
            <a:t>· Keratosis pilaris/pityriasis alba/hyperlinear palms/ichthyosis ocular/periorbital changes</a:t>
          </a:r>
        </a:p>
        <a:p>
          <a:pPr marL="231775" indent="-115888" algn="l">
            <a:lnSpc>
              <a:spcPct val="90000"/>
            </a:lnSpc>
            <a:spcAft>
              <a:spcPts val="0"/>
            </a:spcAft>
            <a:buFontTx/>
            <a:buNone/>
          </a:pPr>
          <a:r>
            <a:rPr lang="en-US" sz="1300" dirty="0"/>
            <a:t>· Regional findings: perioral changes/periauricular lesions</a:t>
          </a:r>
        </a:p>
        <a:p>
          <a:pPr marL="231775" indent="-115888" algn="l">
            <a:lnSpc>
              <a:spcPct val="90000"/>
            </a:lnSpc>
            <a:spcAft>
              <a:spcPts val="0"/>
            </a:spcAft>
            <a:buFontTx/>
            <a:buNone/>
          </a:pPr>
          <a:r>
            <a:rPr lang="en-US" sz="1300" dirty="0"/>
            <a:t>· Perifollicular accentuation/lichenification/prurigo lesions</a:t>
          </a:r>
        </a:p>
      </dgm:t>
    </dgm:pt>
    <dgm:pt modelId="{08890706-93F4-4221-B505-9F52CD69E635}" type="parTrans" cxnId="{3C6AA95C-9B5F-4A29-B2E9-68154C39896D}">
      <dgm:prSet/>
      <dgm:spPr>
        <a:ln>
          <a:solidFill>
            <a:schemeClr val="accent3">
              <a:lumMod val="75000"/>
            </a:schemeClr>
          </a:solidFill>
        </a:ln>
      </dgm:spPr>
      <dgm:t>
        <a:bodyPr/>
        <a:lstStyle/>
        <a:p>
          <a:endParaRPr lang="en-US" dirty="0"/>
        </a:p>
      </dgm:t>
    </dgm:pt>
    <dgm:pt modelId="{9A76EC09-40F5-4D77-B24B-5AF5A494D28A}" type="sibTrans" cxnId="{3C6AA95C-9B5F-4A29-B2E9-68154C39896D}">
      <dgm:prSet/>
      <dgm:spPr/>
      <dgm:t>
        <a:bodyPr/>
        <a:lstStyle/>
        <a:p>
          <a:endParaRPr lang="en-US"/>
        </a:p>
      </dgm:t>
    </dgm:pt>
    <dgm:pt modelId="{A599B14C-2097-40EF-9935-48F7A1DC2EAA}" type="pres">
      <dgm:prSet presAssocID="{E1C84AC3-625B-4059-ADC8-6217F52E5A9E}" presName="Name0" presStyleCnt="0">
        <dgm:presLayoutVars>
          <dgm:chPref val="1"/>
          <dgm:dir/>
          <dgm:animOne val="branch"/>
          <dgm:animLvl val="lvl"/>
          <dgm:resizeHandles val="exact"/>
        </dgm:presLayoutVars>
      </dgm:prSet>
      <dgm:spPr/>
    </dgm:pt>
    <dgm:pt modelId="{9FDB4D35-2276-4A31-8013-990F10E88BAD}" type="pres">
      <dgm:prSet presAssocID="{220A2AB5-057E-4F47-BBE8-31806EB6BD63}" presName="root1" presStyleCnt="0"/>
      <dgm:spPr/>
    </dgm:pt>
    <dgm:pt modelId="{E21458D3-6E2A-457A-B1DA-A59313D52D06}" type="pres">
      <dgm:prSet presAssocID="{220A2AB5-057E-4F47-BBE8-31806EB6BD63}" presName="LevelOneTextNode" presStyleLbl="node0" presStyleIdx="0" presStyleCnt="1" custScaleY="72598">
        <dgm:presLayoutVars>
          <dgm:chPref val="3"/>
        </dgm:presLayoutVars>
      </dgm:prSet>
      <dgm:spPr/>
    </dgm:pt>
    <dgm:pt modelId="{4714B05C-7EE0-4A2E-9C96-3670C43EDED6}" type="pres">
      <dgm:prSet presAssocID="{220A2AB5-057E-4F47-BBE8-31806EB6BD63}" presName="level2hierChild" presStyleCnt="0"/>
      <dgm:spPr/>
    </dgm:pt>
    <dgm:pt modelId="{E5BA3247-069A-4D6B-9EC2-E3FE8292257C}" type="pres">
      <dgm:prSet presAssocID="{1F07770A-1295-4956-8FC8-722BF9BE1A9C}" presName="conn2-1" presStyleLbl="parChTrans1D2" presStyleIdx="0" presStyleCnt="3"/>
      <dgm:spPr/>
    </dgm:pt>
    <dgm:pt modelId="{C1C92856-2BF9-4606-B15F-C2B67CB45DDA}" type="pres">
      <dgm:prSet presAssocID="{1F07770A-1295-4956-8FC8-722BF9BE1A9C}" presName="connTx" presStyleLbl="parChTrans1D2" presStyleIdx="0" presStyleCnt="3"/>
      <dgm:spPr/>
    </dgm:pt>
    <dgm:pt modelId="{C417B86D-AE3B-496B-B87A-2AE1CC49CEAD}" type="pres">
      <dgm:prSet presAssocID="{2D173CD0-77AC-473B-A026-BA02875D0B23}" presName="root2" presStyleCnt="0"/>
      <dgm:spPr/>
    </dgm:pt>
    <dgm:pt modelId="{764F7313-31FD-4A38-8FE1-8E75EC657D00}" type="pres">
      <dgm:prSet presAssocID="{2D173CD0-77AC-473B-A026-BA02875D0B23}" presName="LevelTwoTextNode" presStyleLbl="node2" presStyleIdx="0" presStyleCnt="3">
        <dgm:presLayoutVars>
          <dgm:chPref val="3"/>
        </dgm:presLayoutVars>
      </dgm:prSet>
      <dgm:spPr/>
    </dgm:pt>
    <dgm:pt modelId="{4725D609-A165-4655-A351-643436514CBE}" type="pres">
      <dgm:prSet presAssocID="{2D173CD0-77AC-473B-A026-BA02875D0B23}" presName="level3hierChild" presStyleCnt="0"/>
      <dgm:spPr/>
    </dgm:pt>
    <dgm:pt modelId="{AC9E36FF-26C9-46C7-B0E6-B9139900521A}" type="pres">
      <dgm:prSet presAssocID="{EE62E141-0EA0-4A5B-825E-80AC40DB2D88}" presName="conn2-1" presStyleLbl="parChTrans1D3" presStyleIdx="0" presStyleCnt="3"/>
      <dgm:spPr/>
    </dgm:pt>
    <dgm:pt modelId="{D95B7C9C-14D4-4981-9AA7-09A22D2A72C2}" type="pres">
      <dgm:prSet presAssocID="{EE62E141-0EA0-4A5B-825E-80AC40DB2D88}" presName="connTx" presStyleLbl="parChTrans1D3" presStyleIdx="0" presStyleCnt="3"/>
      <dgm:spPr/>
    </dgm:pt>
    <dgm:pt modelId="{B485051F-E363-4214-ACAC-986458A59490}" type="pres">
      <dgm:prSet presAssocID="{B2F90BC9-5FAA-4ADE-AE81-CDC253F380D5}" presName="root2" presStyleCnt="0"/>
      <dgm:spPr/>
    </dgm:pt>
    <dgm:pt modelId="{E28CF0B1-C339-4C41-AB2D-F83EC35CB9B4}" type="pres">
      <dgm:prSet presAssocID="{B2F90BC9-5FAA-4ADE-AE81-CDC253F380D5}" presName="LevelTwoTextNode" presStyleLbl="node3" presStyleIdx="0" presStyleCnt="3" custScaleX="384263" custScaleY="212520">
        <dgm:presLayoutVars>
          <dgm:chPref val="3"/>
        </dgm:presLayoutVars>
      </dgm:prSet>
      <dgm:spPr/>
    </dgm:pt>
    <dgm:pt modelId="{BC63A0DA-2607-4CC9-B1BF-3BCB6B959B60}" type="pres">
      <dgm:prSet presAssocID="{B2F90BC9-5FAA-4ADE-AE81-CDC253F380D5}" presName="level3hierChild" presStyleCnt="0"/>
      <dgm:spPr/>
    </dgm:pt>
    <dgm:pt modelId="{BDE05FE8-1E4A-4A92-869C-7BE0A532BD97}" type="pres">
      <dgm:prSet presAssocID="{5A05F202-E006-461C-BF6A-083EDD179139}" presName="conn2-1" presStyleLbl="parChTrans1D2" presStyleIdx="1" presStyleCnt="3"/>
      <dgm:spPr/>
    </dgm:pt>
    <dgm:pt modelId="{311056FB-266A-420C-89C7-F6B4D57464AC}" type="pres">
      <dgm:prSet presAssocID="{5A05F202-E006-461C-BF6A-083EDD179139}" presName="connTx" presStyleLbl="parChTrans1D2" presStyleIdx="1" presStyleCnt="3"/>
      <dgm:spPr/>
    </dgm:pt>
    <dgm:pt modelId="{1D6D4C17-F2F5-4B64-8807-2FB47378E3EF}" type="pres">
      <dgm:prSet presAssocID="{0B140EFE-9BC3-4846-874F-B27188977690}" presName="root2" presStyleCnt="0"/>
      <dgm:spPr/>
    </dgm:pt>
    <dgm:pt modelId="{60FDF6B6-B8DB-46EE-A026-EE9AE2271427}" type="pres">
      <dgm:prSet presAssocID="{0B140EFE-9BC3-4846-874F-B27188977690}" presName="LevelTwoTextNode" presStyleLbl="node2" presStyleIdx="1" presStyleCnt="3">
        <dgm:presLayoutVars>
          <dgm:chPref val="3"/>
        </dgm:presLayoutVars>
      </dgm:prSet>
      <dgm:spPr/>
    </dgm:pt>
    <dgm:pt modelId="{23D3E407-5ACF-45CB-BE2B-7F8951768321}" type="pres">
      <dgm:prSet presAssocID="{0B140EFE-9BC3-4846-874F-B27188977690}" presName="level3hierChild" presStyleCnt="0"/>
      <dgm:spPr/>
    </dgm:pt>
    <dgm:pt modelId="{6B56B555-3C06-4EA7-B0BA-ECBB585D588F}" type="pres">
      <dgm:prSet presAssocID="{8C51828E-B602-443E-BC12-7D3321177C6A}" presName="conn2-1" presStyleLbl="parChTrans1D3" presStyleIdx="1" presStyleCnt="3"/>
      <dgm:spPr/>
    </dgm:pt>
    <dgm:pt modelId="{0F97E252-7AE0-4AF1-A7C8-E52CC5358F40}" type="pres">
      <dgm:prSet presAssocID="{8C51828E-B602-443E-BC12-7D3321177C6A}" presName="connTx" presStyleLbl="parChTrans1D3" presStyleIdx="1" presStyleCnt="3"/>
      <dgm:spPr/>
    </dgm:pt>
    <dgm:pt modelId="{1F8D34A5-0101-4119-B3F6-F58D7D777F26}" type="pres">
      <dgm:prSet presAssocID="{3BF8E863-C7A8-4C79-AABE-EF7A1293551D}" presName="root2" presStyleCnt="0"/>
      <dgm:spPr/>
    </dgm:pt>
    <dgm:pt modelId="{D0F077D5-3B77-490E-BA1D-9C0D59FA7598}" type="pres">
      <dgm:prSet presAssocID="{3BF8E863-C7A8-4C79-AABE-EF7A1293551D}" presName="LevelTwoTextNode" presStyleLbl="node3" presStyleIdx="1" presStyleCnt="3" custScaleX="384263" custScaleY="212520">
        <dgm:presLayoutVars>
          <dgm:chPref val="3"/>
        </dgm:presLayoutVars>
      </dgm:prSet>
      <dgm:spPr/>
    </dgm:pt>
    <dgm:pt modelId="{F07AA0C3-9486-4E43-B685-B373247A53CF}" type="pres">
      <dgm:prSet presAssocID="{3BF8E863-C7A8-4C79-AABE-EF7A1293551D}" presName="level3hierChild" presStyleCnt="0"/>
      <dgm:spPr/>
    </dgm:pt>
    <dgm:pt modelId="{A3A5ED32-B992-4FB5-A071-438A016B4E76}" type="pres">
      <dgm:prSet presAssocID="{D2371603-C5B1-49F2-868D-7333E41EB8AF}" presName="conn2-1" presStyleLbl="parChTrans1D2" presStyleIdx="2" presStyleCnt="3"/>
      <dgm:spPr/>
    </dgm:pt>
    <dgm:pt modelId="{2B942C8A-1C99-4C18-A65C-6794EDA58639}" type="pres">
      <dgm:prSet presAssocID="{D2371603-C5B1-49F2-868D-7333E41EB8AF}" presName="connTx" presStyleLbl="parChTrans1D2" presStyleIdx="2" presStyleCnt="3"/>
      <dgm:spPr/>
    </dgm:pt>
    <dgm:pt modelId="{845C6B02-937A-47A1-83A0-07EF3293122A}" type="pres">
      <dgm:prSet presAssocID="{FC873C1B-B0FB-45E5-91D6-EDE594FFC30A}" presName="root2" presStyleCnt="0"/>
      <dgm:spPr/>
    </dgm:pt>
    <dgm:pt modelId="{1D9D1E38-04E4-4F9C-B535-CBF40D1A30B2}" type="pres">
      <dgm:prSet presAssocID="{FC873C1B-B0FB-45E5-91D6-EDE594FFC30A}" presName="LevelTwoTextNode" presStyleLbl="node2" presStyleIdx="2" presStyleCnt="3">
        <dgm:presLayoutVars>
          <dgm:chPref val="3"/>
        </dgm:presLayoutVars>
      </dgm:prSet>
      <dgm:spPr/>
    </dgm:pt>
    <dgm:pt modelId="{742FDAAB-D48F-455D-BE13-B111CDEC5528}" type="pres">
      <dgm:prSet presAssocID="{FC873C1B-B0FB-45E5-91D6-EDE594FFC30A}" presName="level3hierChild" presStyleCnt="0"/>
      <dgm:spPr/>
    </dgm:pt>
    <dgm:pt modelId="{3813FBBC-ECF5-40C9-8136-CED74A7B10C8}" type="pres">
      <dgm:prSet presAssocID="{08890706-93F4-4221-B505-9F52CD69E635}" presName="conn2-1" presStyleLbl="parChTrans1D3" presStyleIdx="2" presStyleCnt="3"/>
      <dgm:spPr/>
    </dgm:pt>
    <dgm:pt modelId="{DA5A6CB9-6DAE-4692-A999-DE9587736F62}" type="pres">
      <dgm:prSet presAssocID="{08890706-93F4-4221-B505-9F52CD69E635}" presName="connTx" presStyleLbl="parChTrans1D3" presStyleIdx="2" presStyleCnt="3"/>
      <dgm:spPr/>
    </dgm:pt>
    <dgm:pt modelId="{48102BF7-213F-44D5-A3F6-3DDCE29C5609}" type="pres">
      <dgm:prSet presAssocID="{B6F336FD-FC2F-4CB4-8258-341C5EE59439}" presName="root2" presStyleCnt="0"/>
      <dgm:spPr/>
    </dgm:pt>
    <dgm:pt modelId="{A0B30C8E-344C-46E4-803E-AE55B0458630}" type="pres">
      <dgm:prSet presAssocID="{B6F336FD-FC2F-4CB4-8258-341C5EE59439}" presName="LevelTwoTextNode" presStyleLbl="node3" presStyleIdx="2" presStyleCnt="3" custScaleX="384263" custScaleY="212520">
        <dgm:presLayoutVars>
          <dgm:chPref val="3"/>
        </dgm:presLayoutVars>
      </dgm:prSet>
      <dgm:spPr/>
    </dgm:pt>
    <dgm:pt modelId="{8369F226-51E9-4217-A0C0-06502650F488}" type="pres">
      <dgm:prSet presAssocID="{B6F336FD-FC2F-4CB4-8258-341C5EE59439}" presName="level3hierChild" presStyleCnt="0"/>
      <dgm:spPr/>
    </dgm:pt>
  </dgm:ptLst>
  <dgm:cxnLst>
    <dgm:cxn modelId="{40CA1C0A-D684-451A-BD8F-768676EB44A3}" type="presOf" srcId="{FC873C1B-B0FB-45E5-91D6-EDE594FFC30A}" destId="{1D9D1E38-04E4-4F9C-B535-CBF40D1A30B2}" srcOrd="0" destOrd="0" presId="urn:microsoft.com/office/officeart/2008/layout/HorizontalMultiLevelHierarchy"/>
    <dgm:cxn modelId="{A324A50A-AFB5-414A-943D-38B628F6C1F7}" type="presOf" srcId="{5A05F202-E006-461C-BF6A-083EDD179139}" destId="{311056FB-266A-420C-89C7-F6B4D57464AC}" srcOrd="1" destOrd="0" presId="urn:microsoft.com/office/officeart/2008/layout/HorizontalMultiLevelHierarchy"/>
    <dgm:cxn modelId="{AF8B091A-FE89-40A3-83D5-4D34472C2389}" type="presOf" srcId="{1F07770A-1295-4956-8FC8-722BF9BE1A9C}" destId="{E5BA3247-069A-4D6B-9EC2-E3FE8292257C}" srcOrd="0" destOrd="0" presId="urn:microsoft.com/office/officeart/2008/layout/HorizontalMultiLevelHierarchy"/>
    <dgm:cxn modelId="{CA0EB630-32C5-48CB-961B-FD701C96966C}" type="presOf" srcId="{5A05F202-E006-461C-BF6A-083EDD179139}" destId="{BDE05FE8-1E4A-4A92-869C-7BE0A532BD97}" srcOrd="0" destOrd="0" presId="urn:microsoft.com/office/officeart/2008/layout/HorizontalMultiLevelHierarchy"/>
    <dgm:cxn modelId="{E1310331-FD32-4B53-992F-60328FFE77A8}" type="presOf" srcId="{1F07770A-1295-4956-8FC8-722BF9BE1A9C}" destId="{C1C92856-2BF9-4606-B15F-C2B67CB45DDA}" srcOrd="1" destOrd="0" presId="urn:microsoft.com/office/officeart/2008/layout/HorizontalMultiLevelHierarchy"/>
    <dgm:cxn modelId="{3C6AA95C-9B5F-4A29-B2E9-68154C39896D}" srcId="{FC873C1B-B0FB-45E5-91D6-EDE594FFC30A}" destId="{B6F336FD-FC2F-4CB4-8258-341C5EE59439}" srcOrd="0" destOrd="0" parTransId="{08890706-93F4-4221-B505-9F52CD69E635}" sibTransId="{9A76EC09-40F5-4D77-B24B-5AF5A494D28A}"/>
    <dgm:cxn modelId="{92464B43-D371-4A81-9ADD-E727F8A5E142}" type="presOf" srcId="{2D173CD0-77AC-473B-A026-BA02875D0B23}" destId="{764F7313-31FD-4A38-8FE1-8E75EC657D00}" srcOrd="0" destOrd="0" presId="urn:microsoft.com/office/officeart/2008/layout/HorizontalMultiLevelHierarchy"/>
    <dgm:cxn modelId="{F4213A6F-3D17-4923-A84E-A2FEA9ABAD9C}" type="presOf" srcId="{220A2AB5-057E-4F47-BBE8-31806EB6BD63}" destId="{E21458D3-6E2A-457A-B1DA-A59313D52D06}" srcOrd="0" destOrd="0" presId="urn:microsoft.com/office/officeart/2008/layout/HorizontalMultiLevelHierarchy"/>
    <dgm:cxn modelId="{B497A67F-1870-404D-9FCF-BB7DC6CC9D7B}" srcId="{220A2AB5-057E-4F47-BBE8-31806EB6BD63}" destId="{FC873C1B-B0FB-45E5-91D6-EDE594FFC30A}" srcOrd="2" destOrd="0" parTransId="{D2371603-C5B1-49F2-868D-7333E41EB8AF}" sibTransId="{C737F57A-3AD2-47F9-893C-1B1E3BE8A5BB}"/>
    <dgm:cxn modelId="{CD9C1F82-D227-48D5-87C8-C03F9DDDE800}" type="presOf" srcId="{D2371603-C5B1-49F2-868D-7333E41EB8AF}" destId="{2B942C8A-1C99-4C18-A65C-6794EDA58639}" srcOrd="1" destOrd="0" presId="urn:microsoft.com/office/officeart/2008/layout/HorizontalMultiLevelHierarchy"/>
    <dgm:cxn modelId="{96682788-3CC9-4EB9-AAF2-7248E2E5F2F9}" type="presOf" srcId="{0B140EFE-9BC3-4846-874F-B27188977690}" destId="{60FDF6B6-B8DB-46EE-A026-EE9AE2271427}" srcOrd="0" destOrd="0" presId="urn:microsoft.com/office/officeart/2008/layout/HorizontalMultiLevelHierarchy"/>
    <dgm:cxn modelId="{532C7396-5E05-4F9E-9C2C-23B120C1415C}" type="presOf" srcId="{08890706-93F4-4221-B505-9F52CD69E635}" destId="{DA5A6CB9-6DAE-4692-A999-DE9587736F62}" srcOrd="1" destOrd="0" presId="urn:microsoft.com/office/officeart/2008/layout/HorizontalMultiLevelHierarchy"/>
    <dgm:cxn modelId="{A6D99B97-FBC1-4CB3-9466-4A76A2401EA2}" type="presOf" srcId="{B6F336FD-FC2F-4CB4-8258-341C5EE59439}" destId="{A0B30C8E-344C-46E4-803E-AE55B0458630}" srcOrd="0" destOrd="0" presId="urn:microsoft.com/office/officeart/2008/layout/HorizontalMultiLevelHierarchy"/>
    <dgm:cxn modelId="{01BF6F99-D133-43BF-BDA0-E965F81256B3}" srcId="{E1C84AC3-625B-4059-ADC8-6217F52E5A9E}" destId="{220A2AB5-057E-4F47-BBE8-31806EB6BD63}" srcOrd="0" destOrd="0" parTransId="{44723393-804D-479E-846E-316FB8334DC1}" sibTransId="{4F1DAF14-6025-4669-AFAF-62748DDD9FE4}"/>
    <dgm:cxn modelId="{A7954D9D-DC7C-4DC2-8DF6-E1BFEF46A70D}" type="presOf" srcId="{EE62E141-0EA0-4A5B-825E-80AC40DB2D88}" destId="{AC9E36FF-26C9-46C7-B0E6-B9139900521A}" srcOrd="0" destOrd="0" presId="urn:microsoft.com/office/officeart/2008/layout/HorizontalMultiLevelHierarchy"/>
    <dgm:cxn modelId="{2C2357A7-E739-4D44-B8D4-5AE0E183BBB9}" type="presOf" srcId="{B2F90BC9-5FAA-4ADE-AE81-CDC253F380D5}" destId="{E28CF0B1-C339-4C41-AB2D-F83EC35CB9B4}" srcOrd="0" destOrd="0" presId="urn:microsoft.com/office/officeart/2008/layout/HorizontalMultiLevelHierarchy"/>
    <dgm:cxn modelId="{96E674AE-D8D2-417E-8DEC-C4D6A77A1FDA}" type="presOf" srcId="{EE62E141-0EA0-4A5B-825E-80AC40DB2D88}" destId="{D95B7C9C-14D4-4981-9AA7-09A22D2A72C2}" srcOrd="1" destOrd="0" presId="urn:microsoft.com/office/officeart/2008/layout/HorizontalMultiLevelHierarchy"/>
    <dgm:cxn modelId="{614D5AAF-C926-4AEB-A000-E2D4578CA41F}" srcId="{220A2AB5-057E-4F47-BBE8-31806EB6BD63}" destId="{2D173CD0-77AC-473B-A026-BA02875D0B23}" srcOrd="0" destOrd="0" parTransId="{1F07770A-1295-4956-8FC8-722BF9BE1A9C}" sibTransId="{DBC49DDD-8D20-426E-9B35-3CAA6AD3FF14}"/>
    <dgm:cxn modelId="{123CC4B9-F621-4B63-B975-27397EA7718C}" type="presOf" srcId="{08890706-93F4-4221-B505-9F52CD69E635}" destId="{3813FBBC-ECF5-40C9-8136-CED74A7B10C8}" srcOrd="0" destOrd="0" presId="urn:microsoft.com/office/officeart/2008/layout/HorizontalMultiLevelHierarchy"/>
    <dgm:cxn modelId="{06F9EDCC-40BC-4F49-BEF6-F5B63C490B67}" type="presOf" srcId="{3BF8E863-C7A8-4C79-AABE-EF7A1293551D}" destId="{D0F077D5-3B77-490E-BA1D-9C0D59FA7598}" srcOrd="0" destOrd="0" presId="urn:microsoft.com/office/officeart/2008/layout/HorizontalMultiLevelHierarchy"/>
    <dgm:cxn modelId="{2CD107CE-37BC-4E49-A7AB-6CC5673F07F8}" type="presOf" srcId="{E1C84AC3-625B-4059-ADC8-6217F52E5A9E}" destId="{A599B14C-2097-40EF-9935-48F7A1DC2EAA}" srcOrd="0" destOrd="0" presId="urn:microsoft.com/office/officeart/2008/layout/HorizontalMultiLevelHierarchy"/>
    <dgm:cxn modelId="{384F60D3-980D-47AC-A956-B8A7883E5990}" type="presOf" srcId="{D2371603-C5B1-49F2-868D-7333E41EB8AF}" destId="{A3A5ED32-B992-4FB5-A071-438A016B4E76}" srcOrd="0" destOrd="0" presId="urn:microsoft.com/office/officeart/2008/layout/HorizontalMultiLevelHierarchy"/>
    <dgm:cxn modelId="{7F1D4CD3-B25E-4EC3-A2BC-8BFE1C1A292D}" srcId="{220A2AB5-057E-4F47-BBE8-31806EB6BD63}" destId="{0B140EFE-9BC3-4846-874F-B27188977690}" srcOrd="1" destOrd="0" parTransId="{5A05F202-E006-461C-BF6A-083EDD179139}" sibTransId="{3EFAAD5D-4FBC-43DE-8972-B9BF178DB185}"/>
    <dgm:cxn modelId="{0B0BF7DC-A406-47CC-9D49-7AF6F91E52AB}" srcId="{0B140EFE-9BC3-4846-874F-B27188977690}" destId="{3BF8E863-C7A8-4C79-AABE-EF7A1293551D}" srcOrd="0" destOrd="0" parTransId="{8C51828E-B602-443E-BC12-7D3321177C6A}" sibTransId="{77E9C3D8-99B9-4419-B05D-84C6FD3514E0}"/>
    <dgm:cxn modelId="{F51E12ED-5E55-45E7-88F1-E759234303A8}" type="presOf" srcId="{8C51828E-B602-443E-BC12-7D3321177C6A}" destId="{0F97E252-7AE0-4AF1-A7C8-E52CC5358F40}" srcOrd="1" destOrd="0" presId="urn:microsoft.com/office/officeart/2008/layout/HorizontalMultiLevelHierarchy"/>
    <dgm:cxn modelId="{11BE27F2-4A59-4E33-8654-E77BA93910D9}" srcId="{2D173CD0-77AC-473B-A026-BA02875D0B23}" destId="{B2F90BC9-5FAA-4ADE-AE81-CDC253F380D5}" srcOrd="0" destOrd="0" parTransId="{EE62E141-0EA0-4A5B-825E-80AC40DB2D88}" sibTransId="{17303BC8-ADDB-4B4C-A3CB-DF6990FBC2DE}"/>
    <dgm:cxn modelId="{4EE7A5FC-0661-4B04-A933-3F72826F845A}" type="presOf" srcId="{8C51828E-B602-443E-BC12-7D3321177C6A}" destId="{6B56B555-3C06-4EA7-B0BA-ECBB585D588F}" srcOrd="0" destOrd="0" presId="urn:microsoft.com/office/officeart/2008/layout/HorizontalMultiLevelHierarchy"/>
    <dgm:cxn modelId="{5F99F8FF-CA30-40B0-93CC-E3AF9CFF6CA2}" type="presParOf" srcId="{A599B14C-2097-40EF-9935-48F7A1DC2EAA}" destId="{9FDB4D35-2276-4A31-8013-990F10E88BAD}" srcOrd="0" destOrd="0" presId="urn:microsoft.com/office/officeart/2008/layout/HorizontalMultiLevelHierarchy"/>
    <dgm:cxn modelId="{C6ABF830-8202-45A4-A267-1E506EFA8D8D}" type="presParOf" srcId="{9FDB4D35-2276-4A31-8013-990F10E88BAD}" destId="{E21458D3-6E2A-457A-B1DA-A59313D52D06}" srcOrd="0" destOrd="0" presId="urn:microsoft.com/office/officeart/2008/layout/HorizontalMultiLevelHierarchy"/>
    <dgm:cxn modelId="{7B583E47-3D9F-453F-8D7F-6451C50D83B1}" type="presParOf" srcId="{9FDB4D35-2276-4A31-8013-990F10E88BAD}" destId="{4714B05C-7EE0-4A2E-9C96-3670C43EDED6}" srcOrd="1" destOrd="0" presId="urn:microsoft.com/office/officeart/2008/layout/HorizontalMultiLevelHierarchy"/>
    <dgm:cxn modelId="{3AF6B4FC-240E-48F9-B2BE-57B882224279}" type="presParOf" srcId="{4714B05C-7EE0-4A2E-9C96-3670C43EDED6}" destId="{E5BA3247-069A-4D6B-9EC2-E3FE8292257C}" srcOrd="0" destOrd="0" presId="urn:microsoft.com/office/officeart/2008/layout/HorizontalMultiLevelHierarchy"/>
    <dgm:cxn modelId="{816BAB5F-5C13-4B9B-85B1-EC77FAD91BC5}" type="presParOf" srcId="{E5BA3247-069A-4D6B-9EC2-E3FE8292257C}" destId="{C1C92856-2BF9-4606-B15F-C2B67CB45DDA}" srcOrd="0" destOrd="0" presId="urn:microsoft.com/office/officeart/2008/layout/HorizontalMultiLevelHierarchy"/>
    <dgm:cxn modelId="{F5CE32A7-3E8F-4717-AF4D-DAC84ECBACC7}" type="presParOf" srcId="{4714B05C-7EE0-4A2E-9C96-3670C43EDED6}" destId="{C417B86D-AE3B-496B-B87A-2AE1CC49CEAD}" srcOrd="1" destOrd="0" presId="urn:microsoft.com/office/officeart/2008/layout/HorizontalMultiLevelHierarchy"/>
    <dgm:cxn modelId="{C4A48811-E6AB-4022-B72C-51A8125EEC9B}" type="presParOf" srcId="{C417B86D-AE3B-496B-B87A-2AE1CC49CEAD}" destId="{764F7313-31FD-4A38-8FE1-8E75EC657D00}" srcOrd="0" destOrd="0" presId="urn:microsoft.com/office/officeart/2008/layout/HorizontalMultiLevelHierarchy"/>
    <dgm:cxn modelId="{CFDFACE1-AC2F-4779-869E-6A9CCABA94CA}" type="presParOf" srcId="{C417B86D-AE3B-496B-B87A-2AE1CC49CEAD}" destId="{4725D609-A165-4655-A351-643436514CBE}" srcOrd="1" destOrd="0" presId="urn:microsoft.com/office/officeart/2008/layout/HorizontalMultiLevelHierarchy"/>
    <dgm:cxn modelId="{D0880B35-2D98-4F77-9502-3F033BBBEBEB}" type="presParOf" srcId="{4725D609-A165-4655-A351-643436514CBE}" destId="{AC9E36FF-26C9-46C7-B0E6-B9139900521A}" srcOrd="0" destOrd="0" presId="urn:microsoft.com/office/officeart/2008/layout/HorizontalMultiLevelHierarchy"/>
    <dgm:cxn modelId="{F493D90B-619A-4D09-9994-9C7BF020F94E}" type="presParOf" srcId="{AC9E36FF-26C9-46C7-B0E6-B9139900521A}" destId="{D95B7C9C-14D4-4981-9AA7-09A22D2A72C2}" srcOrd="0" destOrd="0" presId="urn:microsoft.com/office/officeart/2008/layout/HorizontalMultiLevelHierarchy"/>
    <dgm:cxn modelId="{D1C07D48-A8C5-41DD-88D4-70BDD516BC13}" type="presParOf" srcId="{4725D609-A165-4655-A351-643436514CBE}" destId="{B485051F-E363-4214-ACAC-986458A59490}" srcOrd="1" destOrd="0" presId="urn:microsoft.com/office/officeart/2008/layout/HorizontalMultiLevelHierarchy"/>
    <dgm:cxn modelId="{6FCBBCE7-6AEA-4DFA-B7A9-D1EF1005ED40}" type="presParOf" srcId="{B485051F-E363-4214-ACAC-986458A59490}" destId="{E28CF0B1-C339-4C41-AB2D-F83EC35CB9B4}" srcOrd="0" destOrd="0" presId="urn:microsoft.com/office/officeart/2008/layout/HorizontalMultiLevelHierarchy"/>
    <dgm:cxn modelId="{C38C4ECB-EE07-4A56-AC6F-3AEA60F232BF}" type="presParOf" srcId="{B485051F-E363-4214-ACAC-986458A59490}" destId="{BC63A0DA-2607-4CC9-B1BF-3BCB6B959B60}" srcOrd="1" destOrd="0" presId="urn:microsoft.com/office/officeart/2008/layout/HorizontalMultiLevelHierarchy"/>
    <dgm:cxn modelId="{F2C977F8-D989-4953-B42A-4AA61A1535F8}" type="presParOf" srcId="{4714B05C-7EE0-4A2E-9C96-3670C43EDED6}" destId="{BDE05FE8-1E4A-4A92-869C-7BE0A532BD97}" srcOrd="2" destOrd="0" presId="urn:microsoft.com/office/officeart/2008/layout/HorizontalMultiLevelHierarchy"/>
    <dgm:cxn modelId="{FA5FA538-D9FF-4FEE-A773-60C9BEAAE48C}" type="presParOf" srcId="{BDE05FE8-1E4A-4A92-869C-7BE0A532BD97}" destId="{311056FB-266A-420C-89C7-F6B4D57464AC}" srcOrd="0" destOrd="0" presId="urn:microsoft.com/office/officeart/2008/layout/HorizontalMultiLevelHierarchy"/>
    <dgm:cxn modelId="{F53BE0C7-17F2-4443-87CC-FAC6C074E52A}" type="presParOf" srcId="{4714B05C-7EE0-4A2E-9C96-3670C43EDED6}" destId="{1D6D4C17-F2F5-4B64-8807-2FB47378E3EF}" srcOrd="3" destOrd="0" presId="urn:microsoft.com/office/officeart/2008/layout/HorizontalMultiLevelHierarchy"/>
    <dgm:cxn modelId="{43459A0F-CDA3-4C59-8382-848147261D5D}" type="presParOf" srcId="{1D6D4C17-F2F5-4B64-8807-2FB47378E3EF}" destId="{60FDF6B6-B8DB-46EE-A026-EE9AE2271427}" srcOrd="0" destOrd="0" presId="urn:microsoft.com/office/officeart/2008/layout/HorizontalMultiLevelHierarchy"/>
    <dgm:cxn modelId="{269D5D0A-238E-4FFA-8A86-41F49564011D}" type="presParOf" srcId="{1D6D4C17-F2F5-4B64-8807-2FB47378E3EF}" destId="{23D3E407-5ACF-45CB-BE2B-7F8951768321}" srcOrd="1" destOrd="0" presId="urn:microsoft.com/office/officeart/2008/layout/HorizontalMultiLevelHierarchy"/>
    <dgm:cxn modelId="{40287334-D95F-4F39-A2C8-1DE85BB61F79}" type="presParOf" srcId="{23D3E407-5ACF-45CB-BE2B-7F8951768321}" destId="{6B56B555-3C06-4EA7-B0BA-ECBB585D588F}" srcOrd="0" destOrd="0" presId="urn:microsoft.com/office/officeart/2008/layout/HorizontalMultiLevelHierarchy"/>
    <dgm:cxn modelId="{0F18F70F-5656-4FE0-B875-424E2358BB10}" type="presParOf" srcId="{6B56B555-3C06-4EA7-B0BA-ECBB585D588F}" destId="{0F97E252-7AE0-4AF1-A7C8-E52CC5358F40}" srcOrd="0" destOrd="0" presId="urn:microsoft.com/office/officeart/2008/layout/HorizontalMultiLevelHierarchy"/>
    <dgm:cxn modelId="{7FC7D390-E67A-4031-8F8F-0F8FB8AB4FE3}" type="presParOf" srcId="{23D3E407-5ACF-45CB-BE2B-7F8951768321}" destId="{1F8D34A5-0101-4119-B3F6-F58D7D777F26}" srcOrd="1" destOrd="0" presId="urn:microsoft.com/office/officeart/2008/layout/HorizontalMultiLevelHierarchy"/>
    <dgm:cxn modelId="{0018D2FE-1C06-41C2-B8B3-94716B5024EB}" type="presParOf" srcId="{1F8D34A5-0101-4119-B3F6-F58D7D777F26}" destId="{D0F077D5-3B77-490E-BA1D-9C0D59FA7598}" srcOrd="0" destOrd="0" presId="urn:microsoft.com/office/officeart/2008/layout/HorizontalMultiLevelHierarchy"/>
    <dgm:cxn modelId="{3F6DF20E-FA55-4105-A02D-D900C91A8151}" type="presParOf" srcId="{1F8D34A5-0101-4119-B3F6-F58D7D777F26}" destId="{F07AA0C3-9486-4E43-B685-B373247A53CF}" srcOrd="1" destOrd="0" presId="urn:microsoft.com/office/officeart/2008/layout/HorizontalMultiLevelHierarchy"/>
    <dgm:cxn modelId="{4F05F183-4AED-401D-8BBF-B9DD6AAFC2D9}" type="presParOf" srcId="{4714B05C-7EE0-4A2E-9C96-3670C43EDED6}" destId="{A3A5ED32-B992-4FB5-A071-438A016B4E76}" srcOrd="4" destOrd="0" presId="urn:microsoft.com/office/officeart/2008/layout/HorizontalMultiLevelHierarchy"/>
    <dgm:cxn modelId="{7519EA4C-9925-4F4B-B505-12F10D76D93B}" type="presParOf" srcId="{A3A5ED32-B992-4FB5-A071-438A016B4E76}" destId="{2B942C8A-1C99-4C18-A65C-6794EDA58639}" srcOrd="0" destOrd="0" presId="urn:microsoft.com/office/officeart/2008/layout/HorizontalMultiLevelHierarchy"/>
    <dgm:cxn modelId="{BED73231-024F-44EB-BD1B-2ED90BFC7EE6}" type="presParOf" srcId="{4714B05C-7EE0-4A2E-9C96-3670C43EDED6}" destId="{845C6B02-937A-47A1-83A0-07EF3293122A}" srcOrd="5" destOrd="0" presId="urn:microsoft.com/office/officeart/2008/layout/HorizontalMultiLevelHierarchy"/>
    <dgm:cxn modelId="{6B1FCF31-EAA5-4A73-AEC9-7B35830BC733}" type="presParOf" srcId="{845C6B02-937A-47A1-83A0-07EF3293122A}" destId="{1D9D1E38-04E4-4F9C-B535-CBF40D1A30B2}" srcOrd="0" destOrd="0" presId="urn:microsoft.com/office/officeart/2008/layout/HorizontalMultiLevelHierarchy"/>
    <dgm:cxn modelId="{B8053156-8421-4EE3-8BDF-2E38BACCE241}" type="presParOf" srcId="{845C6B02-937A-47A1-83A0-07EF3293122A}" destId="{742FDAAB-D48F-455D-BE13-B111CDEC5528}" srcOrd="1" destOrd="0" presId="urn:microsoft.com/office/officeart/2008/layout/HorizontalMultiLevelHierarchy"/>
    <dgm:cxn modelId="{166455F9-1EFA-4645-B785-68F6F9D72322}" type="presParOf" srcId="{742FDAAB-D48F-455D-BE13-B111CDEC5528}" destId="{3813FBBC-ECF5-40C9-8136-CED74A7B10C8}" srcOrd="0" destOrd="0" presId="urn:microsoft.com/office/officeart/2008/layout/HorizontalMultiLevelHierarchy"/>
    <dgm:cxn modelId="{55C54276-69E2-450F-AA22-DEDE7CDBEECA}" type="presParOf" srcId="{3813FBBC-ECF5-40C9-8136-CED74A7B10C8}" destId="{DA5A6CB9-6DAE-4692-A999-DE9587736F62}" srcOrd="0" destOrd="0" presId="urn:microsoft.com/office/officeart/2008/layout/HorizontalMultiLevelHierarchy"/>
    <dgm:cxn modelId="{6FD15BBA-6E05-42AF-B594-0A00AD71382A}" type="presParOf" srcId="{742FDAAB-D48F-455D-BE13-B111CDEC5528}" destId="{48102BF7-213F-44D5-A3F6-3DDCE29C5609}" srcOrd="1" destOrd="0" presId="urn:microsoft.com/office/officeart/2008/layout/HorizontalMultiLevelHierarchy"/>
    <dgm:cxn modelId="{0CBA7EBD-461B-43C2-97FF-33A480946CD6}" type="presParOf" srcId="{48102BF7-213F-44D5-A3F6-3DDCE29C5609}" destId="{A0B30C8E-344C-46E4-803E-AE55B0458630}" srcOrd="0" destOrd="0" presId="urn:microsoft.com/office/officeart/2008/layout/HorizontalMultiLevelHierarchy"/>
    <dgm:cxn modelId="{84BD163E-30B9-4EFD-BD70-E6C7C1BFE0B5}" type="presParOf" srcId="{48102BF7-213F-44D5-A3F6-3DDCE29C5609}" destId="{8369F226-51E9-4217-A0C0-06502650F48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74FC0-BD0B-4A56-83A9-0EEB2A768E26}">
      <dsp:nvSpPr>
        <dsp:cNvPr id="0" name=""/>
        <dsp:cNvSpPr/>
      </dsp:nvSpPr>
      <dsp:spPr>
        <a:xfrm>
          <a:off x="1828412" y="1604962"/>
          <a:ext cx="290296" cy="1382889"/>
        </a:xfrm>
        <a:custGeom>
          <a:avLst/>
          <a:gdLst/>
          <a:ahLst/>
          <a:cxnLst/>
          <a:rect l="0" t="0" r="0" b="0"/>
          <a:pathLst>
            <a:path>
              <a:moveTo>
                <a:pt x="0" y="0"/>
              </a:moveTo>
              <a:lnTo>
                <a:pt x="145148" y="0"/>
              </a:lnTo>
              <a:lnTo>
                <a:pt x="145148" y="1382889"/>
              </a:lnTo>
              <a:lnTo>
                <a:pt x="290296" y="13828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38234" y="2261081"/>
        <a:ext cx="70651" cy="70651"/>
      </dsp:txXfrm>
    </dsp:sp>
    <dsp:sp modelId="{7EA5DD18-E54E-4120-9FDD-56ECD6C35E9E}">
      <dsp:nvSpPr>
        <dsp:cNvPr id="0" name=""/>
        <dsp:cNvSpPr/>
      </dsp:nvSpPr>
      <dsp:spPr>
        <a:xfrm>
          <a:off x="1828412" y="1604962"/>
          <a:ext cx="290296" cy="828923"/>
        </a:xfrm>
        <a:custGeom>
          <a:avLst/>
          <a:gdLst/>
          <a:ahLst/>
          <a:cxnLst/>
          <a:rect l="0" t="0" r="0" b="0"/>
          <a:pathLst>
            <a:path>
              <a:moveTo>
                <a:pt x="0" y="0"/>
              </a:moveTo>
              <a:lnTo>
                <a:pt x="145148" y="0"/>
              </a:lnTo>
              <a:lnTo>
                <a:pt x="145148" y="828923"/>
              </a:lnTo>
              <a:lnTo>
                <a:pt x="290296" y="8289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51602" y="1997467"/>
        <a:ext cx="43914" cy="43914"/>
      </dsp:txXfrm>
    </dsp:sp>
    <dsp:sp modelId="{1C00E909-C693-4867-954A-3050EC3829B6}">
      <dsp:nvSpPr>
        <dsp:cNvPr id="0" name=""/>
        <dsp:cNvSpPr/>
      </dsp:nvSpPr>
      <dsp:spPr>
        <a:xfrm>
          <a:off x="1828412" y="1604962"/>
          <a:ext cx="290296" cy="275768"/>
        </a:xfrm>
        <a:custGeom>
          <a:avLst/>
          <a:gdLst/>
          <a:ahLst/>
          <a:cxnLst/>
          <a:rect l="0" t="0" r="0" b="0"/>
          <a:pathLst>
            <a:path>
              <a:moveTo>
                <a:pt x="0" y="0"/>
              </a:moveTo>
              <a:lnTo>
                <a:pt x="145148" y="0"/>
              </a:lnTo>
              <a:lnTo>
                <a:pt x="145148" y="275768"/>
              </a:lnTo>
              <a:lnTo>
                <a:pt x="290296" y="2757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63550" y="1732836"/>
        <a:ext cx="20019" cy="20019"/>
      </dsp:txXfrm>
    </dsp:sp>
    <dsp:sp modelId="{6C8C0B22-8239-48AC-BE3E-52D814E17055}">
      <dsp:nvSpPr>
        <dsp:cNvPr id="0" name=""/>
        <dsp:cNvSpPr/>
      </dsp:nvSpPr>
      <dsp:spPr>
        <a:xfrm>
          <a:off x="1828412" y="1327574"/>
          <a:ext cx="290296" cy="277387"/>
        </a:xfrm>
        <a:custGeom>
          <a:avLst/>
          <a:gdLst/>
          <a:ahLst/>
          <a:cxnLst/>
          <a:rect l="0" t="0" r="0" b="0"/>
          <a:pathLst>
            <a:path>
              <a:moveTo>
                <a:pt x="0" y="277387"/>
              </a:moveTo>
              <a:lnTo>
                <a:pt x="145148" y="277387"/>
              </a:lnTo>
              <a:lnTo>
                <a:pt x="145148" y="0"/>
              </a:lnTo>
              <a:lnTo>
                <a:pt x="2902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63522" y="1456230"/>
        <a:ext cx="20075" cy="20075"/>
      </dsp:txXfrm>
    </dsp:sp>
    <dsp:sp modelId="{DD6919AD-6968-41C9-866C-E869CB293C0B}">
      <dsp:nvSpPr>
        <dsp:cNvPr id="0" name=""/>
        <dsp:cNvSpPr/>
      </dsp:nvSpPr>
      <dsp:spPr>
        <a:xfrm>
          <a:off x="1828412" y="774419"/>
          <a:ext cx="290296" cy="830543"/>
        </a:xfrm>
        <a:custGeom>
          <a:avLst/>
          <a:gdLst/>
          <a:ahLst/>
          <a:cxnLst/>
          <a:rect l="0" t="0" r="0" b="0"/>
          <a:pathLst>
            <a:path>
              <a:moveTo>
                <a:pt x="0" y="830543"/>
              </a:moveTo>
              <a:lnTo>
                <a:pt x="145148" y="830543"/>
              </a:lnTo>
              <a:lnTo>
                <a:pt x="145148" y="0"/>
              </a:lnTo>
              <a:lnTo>
                <a:pt x="2902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51564" y="1167695"/>
        <a:ext cx="43990" cy="43990"/>
      </dsp:txXfrm>
    </dsp:sp>
    <dsp:sp modelId="{97D4FFEE-FE09-410B-9B42-86AF62189DA5}">
      <dsp:nvSpPr>
        <dsp:cNvPr id="0" name=""/>
        <dsp:cNvSpPr/>
      </dsp:nvSpPr>
      <dsp:spPr>
        <a:xfrm>
          <a:off x="1828412" y="221263"/>
          <a:ext cx="290296" cy="1383698"/>
        </a:xfrm>
        <a:custGeom>
          <a:avLst/>
          <a:gdLst/>
          <a:ahLst/>
          <a:cxnLst/>
          <a:rect l="0" t="0" r="0" b="0"/>
          <a:pathLst>
            <a:path>
              <a:moveTo>
                <a:pt x="0" y="1383698"/>
              </a:moveTo>
              <a:lnTo>
                <a:pt x="145148" y="1383698"/>
              </a:lnTo>
              <a:lnTo>
                <a:pt x="145148" y="0"/>
              </a:lnTo>
              <a:lnTo>
                <a:pt x="29029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38214" y="877767"/>
        <a:ext cx="70691" cy="70691"/>
      </dsp:txXfrm>
    </dsp:sp>
    <dsp:sp modelId="{EE045A8F-09B6-4D5C-8CC3-455D0BA03AAB}">
      <dsp:nvSpPr>
        <dsp:cNvPr id="0" name=""/>
        <dsp:cNvSpPr/>
      </dsp:nvSpPr>
      <dsp:spPr>
        <a:xfrm rot="16200000">
          <a:off x="442611" y="1383700"/>
          <a:ext cx="2329076" cy="4425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Diminished</a:t>
          </a:r>
          <a:r>
            <a:rPr lang="en-US" sz="2900" kern="1200" baseline="30000" dirty="0"/>
            <a:t>1-4</a:t>
          </a:r>
          <a:endParaRPr lang="en-US" sz="2900" kern="1200" dirty="0"/>
        </a:p>
      </dsp:txBody>
      <dsp:txXfrm>
        <a:off x="442611" y="1383700"/>
        <a:ext cx="2329076" cy="442524"/>
      </dsp:txXfrm>
    </dsp:sp>
    <dsp:sp modelId="{D54079E2-4368-4CDD-9791-AB0E7CC47805}">
      <dsp:nvSpPr>
        <dsp:cNvPr id="0" name=""/>
        <dsp:cNvSpPr/>
      </dsp:nvSpPr>
      <dsp:spPr>
        <a:xfrm>
          <a:off x="2118708" y="1"/>
          <a:ext cx="4725004" cy="442524"/>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Quality of life</a:t>
          </a:r>
        </a:p>
      </dsp:txBody>
      <dsp:txXfrm>
        <a:off x="2118708" y="1"/>
        <a:ext cx="4725004" cy="442524"/>
      </dsp:txXfrm>
    </dsp:sp>
    <dsp:sp modelId="{9BF736A7-44CC-47D7-BBFF-7E186CF9595A}">
      <dsp:nvSpPr>
        <dsp:cNvPr id="0" name=""/>
        <dsp:cNvSpPr/>
      </dsp:nvSpPr>
      <dsp:spPr>
        <a:xfrm>
          <a:off x="2118708" y="553156"/>
          <a:ext cx="4725004" cy="44252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Social activities</a:t>
          </a:r>
          <a:r>
            <a:rPr lang="en-US" sz="1700" kern="1200" baseline="30000" dirty="0"/>
            <a:t>5</a:t>
          </a:r>
          <a:endParaRPr lang="en-US" sz="1700" kern="1200" dirty="0"/>
        </a:p>
      </dsp:txBody>
      <dsp:txXfrm>
        <a:off x="2118708" y="553156"/>
        <a:ext cx="4725004" cy="442524"/>
      </dsp:txXfrm>
    </dsp:sp>
    <dsp:sp modelId="{E1450E62-DEF5-42B3-BF96-2B62AD57BA8C}">
      <dsp:nvSpPr>
        <dsp:cNvPr id="0" name=""/>
        <dsp:cNvSpPr/>
      </dsp:nvSpPr>
      <dsp:spPr>
        <a:xfrm>
          <a:off x="2118708" y="1106312"/>
          <a:ext cx="4725004" cy="442524"/>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Sleep duration, quality (also family)</a:t>
          </a:r>
          <a:r>
            <a:rPr lang="en-US" sz="1600" kern="1200" baseline="30000" dirty="0"/>
            <a:t>5</a:t>
          </a:r>
          <a:endParaRPr lang="en-US" sz="1600" kern="1200" dirty="0"/>
        </a:p>
      </dsp:txBody>
      <dsp:txXfrm>
        <a:off x="2118708" y="1106312"/>
        <a:ext cx="4725004" cy="442524"/>
      </dsp:txXfrm>
    </dsp:sp>
    <dsp:sp modelId="{C69E7A99-54D6-415D-B289-EA5D7199AE94}">
      <dsp:nvSpPr>
        <dsp:cNvPr id="0" name=""/>
        <dsp:cNvSpPr/>
      </dsp:nvSpPr>
      <dsp:spPr>
        <a:xfrm>
          <a:off x="2118708" y="1659468"/>
          <a:ext cx="4725004" cy="442524"/>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Productivity</a:t>
          </a:r>
          <a:r>
            <a:rPr lang="en-US" sz="1600" kern="1200" baseline="30000" dirty="0"/>
            <a:t>5,6</a:t>
          </a:r>
          <a:endParaRPr lang="en-US" sz="1600" kern="1200" dirty="0"/>
        </a:p>
      </dsp:txBody>
      <dsp:txXfrm>
        <a:off x="2118708" y="1659468"/>
        <a:ext cx="4725004" cy="442524"/>
      </dsp:txXfrm>
    </dsp:sp>
    <dsp:sp modelId="{718C6714-19B1-4C79-8290-6C4C0BA7F578}">
      <dsp:nvSpPr>
        <dsp:cNvPr id="0" name=""/>
        <dsp:cNvSpPr/>
      </dsp:nvSpPr>
      <dsp:spPr>
        <a:xfrm>
          <a:off x="2118708" y="2212623"/>
          <a:ext cx="4725004" cy="44252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Absenteeism</a:t>
          </a:r>
          <a:r>
            <a:rPr lang="en-US" sz="1600" kern="1200" baseline="30000" dirty="0"/>
            <a:t>5,6</a:t>
          </a:r>
          <a:endParaRPr lang="en-US" sz="1600" kern="1200" dirty="0"/>
        </a:p>
      </dsp:txBody>
      <dsp:txXfrm>
        <a:off x="2118708" y="2212623"/>
        <a:ext cx="4725004" cy="442524"/>
      </dsp:txXfrm>
    </dsp:sp>
    <dsp:sp modelId="{9F2283A6-A65E-44C6-9A97-9B6DAA465AED}">
      <dsp:nvSpPr>
        <dsp:cNvPr id="0" name=""/>
        <dsp:cNvSpPr/>
      </dsp:nvSpPr>
      <dsp:spPr>
        <a:xfrm>
          <a:off x="2118708" y="2766589"/>
          <a:ext cx="4725004" cy="44252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Psychological distress (anxiety, depression)</a:t>
          </a:r>
          <a:r>
            <a:rPr lang="en-US" sz="1500" kern="1200" baseline="30000" dirty="0"/>
            <a:t>7</a:t>
          </a:r>
          <a:endParaRPr lang="en-US" sz="1500" kern="1200" dirty="0"/>
        </a:p>
      </dsp:txBody>
      <dsp:txXfrm>
        <a:off x="2118708" y="2766589"/>
        <a:ext cx="4725004" cy="442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9D9FB-28C4-4867-A62E-BB535E10AE7D}">
      <dsp:nvSpPr>
        <dsp:cNvPr id="0" name=""/>
        <dsp:cNvSpPr/>
      </dsp:nvSpPr>
      <dsp:spPr>
        <a:xfrm rot="5400000">
          <a:off x="5158610" y="-2084917"/>
          <a:ext cx="875034" cy="5266944"/>
        </a:xfrm>
        <a:prstGeom prst="round2SameRect">
          <a:avLst/>
        </a:prstGeom>
        <a:solidFill>
          <a:schemeClr val="accent4">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kern="1200" dirty="0"/>
            <a:t>Parental exhaustion, emotional distress</a:t>
          </a:r>
          <a:br>
            <a:rPr lang="en-US" sz="2300" kern="1200" dirty="0"/>
          </a:br>
          <a:r>
            <a:rPr lang="en-US" sz="2300" kern="1200" dirty="0">
              <a:sym typeface="Symbol" panose="05050102010706020507" pitchFamily="18" charset="2"/>
            </a:rPr>
            <a:t> impaired maternal-child attachment</a:t>
          </a:r>
          <a:endParaRPr lang="en-US" sz="2300" kern="1200" dirty="0"/>
        </a:p>
      </dsp:txBody>
      <dsp:txXfrm rot="-5400000">
        <a:off x="2962655" y="153754"/>
        <a:ext cx="5224228" cy="789602"/>
      </dsp:txXfrm>
    </dsp:sp>
    <dsp:sp modelId="{16777F0F-6F06-4268-9EBD-6207DF851810}">
      <dsp:nvSpPr>
        <dsp:cNvPr id="0" name=""/>
        <dsp:cNvSpPr/>
      </dsp:nvSpPr>
      <dsp:spPr>
        <a:xfrm>
          <a:off x="0" y="1657"/>
          <a:ext cx="2962656" cy="1093793"/>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0-2 years</a:t>
          </a:r>
        </a:p>
      </dsp:txBody>
      <dsp:txXfrm>
        <a:off x="53395" y="55052"/>
        <a:ext cx="2855866" cy="987003"/>
      </dsp:txXfrm>
    </dsp:sp>
    <dsp:sp modelId="{7726C194-541F-42CC-B924-9E190C02BCFE}">
      <dsp:nvSpPr>
        <dsp:cNvPr id="0" name=""/>
        <dsp:cNvSpPr/>
      </dsp:nvSpPr>
      <dsp:spPr>
        <a:xfrm rot="5400000">
          <a:off x="5158610" y="-936434"/>
          <a:ext cx="875034" cy="5266944"/>
        </a:xfrm>
        <a:prstGeom prst="round2SameRect">
          <a:avLst/>
        </a:prstGeom>
        <a:solidFill>
          <a:schemeClr val="accent6">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kern="1200" dirty="0"/>
            <a:t>Teasing, bullying, peer avoidance</a:t>
          </a:r>
        </a:p>
      </dsp:txBody>
      <dsp:txXfrm rot="-5400000">
        <a:off x="2962655" y="1302237"/>
        <a:ext cx="5224228" cy="789602"/>
      </dsp:txXfrm>
    </dsp:sp>
    <dsp:sp modelId="{1BD847E2-C7AA-4A50-A3A1-61D08B8F9359}">
      <dsp:nvSpPr>
        <dsp:cNvPr id="0" name=""/>
        <dsp:cNvSpPr/>
      </dsp:nvSpPr>
      <dsp:spPr>
        <a:xfrm>
          <a:off x="0" y="1150140"/>
          <a:ext cx="2962656" cy="109379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3-10 years</a:t>
          </a:r>
        </a:p>
      </dsp:txBody>
      <dsp:txXfrm>
        <a:off x="53395" y="1203535"/>
        <a:ext cx="2855866" cy="987003"/>
      </dsp:txXfrm>
    </dsp:sp>
    <dsp:sp modelId="{70C2A9FF-B7CB-4CCE-A642-BB8CD3C6CCD0}">
      <dsp:nvSpPr>
        <dsp:cNvPr id="0" name=""/>
        <dsp:cNvSpPr/>
      </dsp:nvSpPr>
      <dsp:spPr>
        <a:xfrm rot="5400000">
          <a:off x="5158610" y="212048"/>
          <a:ext cx="875034" cy="5266944"/>
        </a:xfrm>
        <a:prstGeom prst="round2SameRect">
          <a:avLst/>
        </a:prstGeom>
        <a:solidFill>
          <a:schemeClr val="accent3">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None/>
          </a:pPr>
          <a:r>
            <a:rPr lang="en-US" sz="2300" kern="1200" dirty="0"/>
            <a:t>Low self-esteem</a:t>
          </a:r>
        </a:p>
      </dsp:txBody>
      <dsp:txXfrm rot="-5400000">
        <a:off x="2962655" y="2450719"/>
        <a:ext cx="5224228" cy="789602"/>
      </dsp:txXfrm>
    </dsp:sp>
    <dsp:sp modelId="{FC42407F-89BE-4CC0-9301-4CE2C1C18004}">
      <dsp:nvSpPr>
        <dsp:cNvPr id="0" name=""/>
        <dsp:cNvSpPr/>
      </dsp:nvSpPr>
      <dsp:spPr>
        <a:xfrm>
          <a:off x="0" y="2298624"/>
          <a:ext cx="2962656" cy="1093793"/>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10 years to adulthood</a:t>
          </a:r>
        </a:p>
      </dsp:txBody>
      <dsp:txXfrm>
        <a:off x="53395" y="2352019"/>
        <a:ext cx="2855866" cy="98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3FBBC-ECF5-40C9-8136-CED74A7B10C8}">
      <dsp:nvSpPr>
        <dsp:cNvPr id="0" name=""/>
        <dsp:cNvSpPr/>
      </dsp:nvSpPr>
      <dsp:spPr>
        <a:xfrm>
          <a:off x="2234755" y="2724257"/>
          <a:ext cx="296332" cy="91440"/>
        </a:xfrm>
        <a:custGeom>
          <a:avLst/>
          <a:gdLst/>
          <a:ahLst/>
          <a:cxnLst/>
          <a:rect l="0" t="0" r="0" b="0"/>
          <a:pathLst>
            <a:path>
              <a:moveTo>
                <a:pt x="0" y="45720"/>
              </a:moveTo>
              <a:lnTo>
                <a:pt x="296332" y="45720"/>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75512" y="2762569"/>
        <a:ext cx="14816" cy="14816"/>
      </dsp:txXfrm>
    </dsp:sp>
    <dsp:sp modelId="{A3A5ED32-B992-4FB5-A071-438A016B4E76}">
      <dsp:nvSpPr>
        <dsp:cNvPr id="0" name=""/>
        <dsp:cNvSpPr/>
      </dsp:nvSpPr>
      <dsp:spPr>
        <a:xfrm>
          <a:off x="456761" y="1697037"/>
          <a:ext cx="296332" cy="1072939"/>
        </a:xfrm>
        <a:custGeom>
          <a:avLst/>
          <a:gdLst/>
          <a:ahLst/>
          <a:cxnLst/>
          <a:rect l="0" t="0" r="0" b="0"/>
          <a:pathLst>
            <a:path>
              <a:moveTo>
                <a:pt x="0" y="0"/>
              </a:moveTo>
              <a:lnTo>
                <a:pt x="148166" y="0"/>
              </a:lnTo>
              <a:lnTo>
                <a:pt x="148166" y="1072939"/>
              </a:lnTo>
              <a:lnTo>
                <a:pt x="296332" y="107293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7099" y="2205679"/>
        <a:ext cx="55655" cy="55655"/>
      </dsp:txXfrm>
    </dsp:sp>
    <dsp:sp modelId="{6B56B555-3C06-4EA7-B0BA-ECBB585D588F}">
      <dsp:nvSpPr>
        <dsp:cNvPr id="0" name=""/>
        <dsp:cNvSpPr/>
      </dsp:nvSpPr>
      <dsp:spPr>
        <a:xfrm>
          <a:off x="2234755" y="1651317"/>
          <a:ext cx="296332" cy="91440"/>
        </a:xfrm>
        <a:custGeom>
          <a:avLst/>
          <a:gdLst/>
          <a:ahLst/>
          <a:cxnLst/>
          <a:rect l="0" t="0" r="0" b="0"/>
          <a:pathLst>
            <a:path>
              <a:moveTo>
                <a:pt x="0" y="45720"/>
              </a:moveTo>
              <a:lnTo>
                <a:pt x="296332" y="4572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75512" y="1689629"/>
        <a:ext cx="14816" cy="14816"/>
      </dsp:txXfrm>
    </dsp:sp>
    <dsp:sp modelId="{BDE05FE8-1E4A-4A92-869C-7BE0A532BD97}">
      <dsp:nvSpPr>
        <dsp:cNvPr id="0" name=""/>
        <dsp:cNvSpPr/>
      </dsp:nvSpPr>
      <dsp:spPr>
        <a:xfrm>
          <a:off x="456761" y="1651317"/>
          <a:ext cx="296332" cy="91440"/>
        </a:xfrm>
        <a:custGeom>
          <a:avLst/>
          <a:gdLst/>
          <a:ahLst/>
          <a:cxnLst/>
          <a:rect l="0" t="0" r="0" b="0"/>
          <a:pathLst>
            <a:path>
              <a:moveTo>
                <a:pt x="0" y="45720"/>
              </a:moveTo>
              <a:lnTo>
                <a:pt x="296332" y="457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7518" y="1689629"/>
        <a:ext cx="14816" cy="14816"/>
      </dsp:txXfrm>
    </dsp:sp>
    <dsp:sp modelId="{AC9E36FF-26C9-46C7-B0E6-B9139900521A}">
      <dsp:nvSpPr>
        <dsp:cNvPr id="0" name=""/>
        <dsp:cNvSpPr/>
      </dsp:nvSpPr>
      <dsp:spPr>
        <a:xfrm>
          <a:off x="2234755" y="578377"/>
          <a:ext cx="296332" cy="91440"/>
        </a:xfrm>
        <a:custGeom>
          <a:avLst/>
          <a:gdLst/>
          <a:ahLst/>
          <a:cxnLst/>
          <a:rect l="0" t="0" r="0" b="0"/>
          <a:pathLst>
            <a:path>
              <a:moveTo>
                <a:pt x="0" y="45720"/>
              </a:moveTo>
              <a:lnTo>
                <a:pt x="296332"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75512" y="616689"/>
        <a:ext cx="14816" cy="14816"/>
      </dsp:txXfrm>
    </dsp:sp>
    <dsp:sp modelId="{E5BA3247-069A-4D6B-9EC2-E3FE8292257C}">
      <dsp:nvSpPr>
        <dsp:cNvPr id="0" name=""/>
        <dsp:cNvSpPr/>
      </dsp:nvSpPr>
      <dsp:spPr>
        <a:xfrm>
          <a:off x="456761" y="624097"/>
          <a:ext cx="296332" cy="1072939"/>
        </a:xfrm>
        <a:custGeom>
          <a:avLst/>
          <a:gdLst/>
          <a:ahLst/>
          <a:cxnLst/>
          <a:rect l="0" t="0" r="0" b="0"/>
          <a:pathLst>
            <a:path>
              <a:moveTo>
                <a:pt x="0" y="1072939"/>
              </a:moveTo>
              <a:lnTo>
                <a:pt x="148166" y="1072939"/>
              </a:lnTo>
              <a:lnTo>
                <a:pt x="148166" y="0"/>
              </a:lnTo>
              <a:lnTo>
                <a:pt x="296332" y="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7099" y="1132739"/>
        <a:ext cx="55655" cy="55655"/>
      </dsp:txXfrm>
    </dsp:sp>
    <dsp:sp modelId="{E21458D3-6E2A-457A-B1DA-A59313D52D06}">
      <dsp:nvSpPr>
        <dsp:cNvPr id="0" name=""/>
        <dsp:cNvSpPr/>
      </dsp:nvSpPr>
      <dsp:spPr>
        <a:xfrm rot="16200000">
          <a:off x="-632112" y="1471174"/>
          <a:ext cx="1726021" cy="451726"/>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Features</a:t>
          </a:r>
        </a:p>
      </dsp:txBody>
      <dsp:txXfrm>
        <a:off x="-632112" y="1471174"/>
        <a:ext cx="1726021" cy="451726"/>
      </dsp:txXfrm>
    </dsp:sp>
    <dsp:sp modelId="{764F7313-31FD-4A38-8FE1-8E75EC657D00}">
      <dsp:nvSpPr>
        <dsp:cNvPr id="0" name=""/>
        <dsp:cNvSpPr/>
      </dsp:nvSpPr>
      <dsp:spPr>
        <a:xfrm>
          <a:off x="753093" y="398234"/>
          <a:ext cx="1481661" cy="4517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Required</a:t>
          </a:r>
        </a:p>
      </dsp:txBody>
      <dsp:txXfrm>
        <a:off x="753093" y="398234"/>
        <a:ext cx="1481661" cy="451726"/>
      </dsp:txXfrm>
    </dsp:sp>
    <dsp:sp modelId="{E28CF0B1-C339-4C41-AB2D-F83EC35CB9B4}">
      <dsp:nvSpPr>
        <dsp:cNvPr id="0" name=""/>
        <dsp:cNvSpPr/>
      </dsp:nvSpPr>
      <dsp:spPr>
        <a:xfrm>
          <a:off x="2531087" y="144093"/>
          <a:ext cx="5693477" cy="9600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115888" lvl="0" indent="0" algn="l" defTabSz="577850">
            <a:lnSpc>
              <a:spcPct val="100000"/>
            </a:lnSpc>
            <a:spcBef>
              <a:spcPct val="0"/>
            </a:spcBef>
            <a:spcAft>
              <a:spcPts val="0"/>
            </a:spcAft>
            <a:buFont typeface="Arial" panose="020B0604020202020204" pitchFamily="34" charset="0"/>
            <a:buNone/>
          </a:pPr>
          <a:r>
            <a:rPr lang="en-US" sz="1300" kern="1200" dirty="0"/>
            <a:t>· Pruritus, eczema</a:t>
          </a:r>
        </a:p>
        <a:p>
          <a:pPr marL="115888" lvl="0" indent="0" algn="l" defTabSz="577850">
            <a:lnSpc>
              <a:spcPct val="100000"/>
            </a:lnSpc>
            <a:spcBef>
              <a:spcPct val="0"/>
            </a:spcBef>
            <a:spcAft>
              <a:spcPts val="0"/>
            </a:spcAft>
            <a:buFont typeface="Arial" panose="020B0604020202020204" pitchFamily="34" charset="0"/>
            <a:buNone/>
          </a:pPr>
          <a:r>
            <a:rPr lang="en-US" sz="1300" kern="1200" dirty="0"/>
            <a:t>· Typical morphology and age-specific patterns</a:t>
          </a:r>
        </a:p>
        <a:p>
          <a:pPr marL="115888" lvl="0" indent="0" algn="l" defTabSz="577850">
            <a:lnSpc>
              <a:spcPct val="100000"/>
            </a:lnSpc>
            <a:spcBef>
              <a:spcPct val="0"/>
            </a:spcBef>
            <a:spcAft>
              <a:spcPts val="0"/>
            </a:spcAft>
            <a:buFont typeface="Arial" panose="020B0604020202020204" pitchFamily="34" charset="0"/>
            <a:buNone/>
          </a:pPr>
          <a:r>
            <a:rPr lang="en-US" sz="1300" kern="1200" dirty="0"/>
            <a:t>· Chronic or relapsing history</a:t>
          </a:r>
        </a:p>
      </dsp:txBody>
      <dsp:txXfrm>
        <a:off x="2531087" y="144093"/>
        <a:ext cx="5693477" cy="960008"/>
      </dsp:txXfrm>
    </dsp:sp>
    <dsp:sp modelId="{60FDF6B6-B8DB-46EE-A026-EE9AE2271427}">
      <dsp:nvSpPr>
        <dsp:cNvPr id="0" name=""/>
        <dsp:cNvSpPr/>
      </dsp:nvSpPr>
      <dsp:spPr>
        <a:xfrm>
          <a:off x="753093" y="1471174"/>
          <a:ext cx="1481661" cy="451726"/>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Important</a:t>
          </a:r>
        </a:p>
      </dsp:txBody>
      <dsp:txXfrm>
        <a:off x="753093" y="1471174"/>
        <a:ext cx="1481661" cy="451726"/>
      </dsp:txXfrm>
    </dsp:sp>
    <dsp:sp modelId="{D0F077D5-3B77-490E-BA1D-9C0D59FA7598}">
      <dsp:nvSpPr>
        <dsp:cNvPr id="0" name=""/>
        <dsp:cNvSpPr/>
      </dsp:nvSpPr>
      <dsp:spPr>
        <a:xfrm>
          <a:off x="2531087" y="1217033"/>
          <a:ext cx="5693477" cy="96000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115888" lvl="0" indent="0" algn="l" defTabSz="577850">
            <a:lnSpc>
              <a:spcPct val="100000"/>
            </a:lnSpc>
            <a:spcBef>
              <a:spcPct val="0"/>
            </a:spcBef>
            <a:spcAft>
              <a:spcPts val="0"/>
            </a:spcAft>
            <a:buNone/>
          </a:pPr>
          <a:r>
            <a:rPr lang="en-US" sz="1300" kern="1200" dirty="0"/>
            <a:t>· Early age of onset</a:t>
          </a:r>
        </a:p>
        <a:p>
          <a:pPr marL="115888" lvl="0" indent="0" algn="l" defTabSz="577850">
            <a:lnSpc>
              <a:spcPct val="100000"/>
            </a:lnSpc>
            <a:spcBef>
              <a:spcPct val="0"/>
            </a:spcBef>
            <a:spcAft>
              <a:spcPts val="0"/>
            </a:spcAft>
            <a:buNone/>
          </a:pPr>
          <a:r>
            <a:rPr lang="en-US" sz="1300" kern="1200" dirty="0"/>
            <a:t>· Atopy (personal or family history)</a:t>
          </a:r>
        </a:p>
        <a:p>
          <a:pPr marL="115888" lvl="0" indent="0" algn="l" defTabSz="577850">
            <a:lnSpc>
              <a:spcPct val="100000"/>
            </a:lnSpc>
            <a:spcBef>
              <a:spcPct val="0"/>
            </a:spcBef>
            <a:spcAft>
              <a:spcPts val="0"/>
            </a:spcAft>
            <a:buNone/>
          </a:pPr>
          <a:r>
            <a:rPr lang="en-US" sz="1300" kern="1200" dirty="0"/>
            <a:t>· IgE reactivity</a:t>
          </a:r>
        </a:p>
        <a:p>
          <a:pPr marL="115888" lvl="0" indent="0" algn="l" defTabSz="577850">
            <a:lnSpc>
              <a:spcPct val="100000"/>
            </a:lnSpc>
            <a:spcBef>
              <a:spcPct val="0"/>
            </a:spcBef>
            <a:spcAft>
              <a:spcPts val="0"/>
            </a:spcAft>
            <a:buNone/>
          </a:pPr>
          <a:r>
            <a:rPr lang="en-US" sz="1300" kern="1200" dirty="0"/>
            <a:t>· Xerosis</a:t>
          </a:r>
        </a:p>
      </dsp:txBody>
      <dsp:txXfrm>
        <a:off x="2531087" y="1217033"/>
        <a:ext cx="5693477" cy="960008"/>
      </dsp:txXfrm>
    </dsp:sp>
    <dsp:sp modelId="{1D9D1E38-04E4-4F9C-B535-CBF40D1A30B2}">
      <dsp:nvSpPr>
        <dsp:cNvPr id="0" name=""/>
        <dsp:cNvSpPr/>
      </dsp:nvSpPr>
      <dsp:spPr>
        <a:xfrm>
          <a:off x="753093" y="2544114"/>
          <a:ext cx="1481661" cy="451726"/>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Associated</a:t>
          </a:r>
        </a:p>
      </dsp:txBody>
      <dsp:txXfrm>
        <a:off x="753093" y="2544114"/>
        <a:ext cx="1481661" cy="451726"/>
      </dsp:txXfrm>
    </dsp:sp>
    <dsp:sp modelId="{A0B30C8E-344C-46E4-803E-AE55B0458630}">
      <dsp:nvSpPr>
        <dsp:cNvPr id="0" name=""/>
        <dsp:cNvSpPr/>
      </dsp:nvSpPr>
      <dsp:spPr>
        <a:xfrm>
          <a:off x="2531087" y="2289973"/>
          <a:ext cx="5693477" cy="960008"/>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231775" lvl="0" indent="-115888" algn="l" defTabSz="577850">
            <a:lnSpc>
              <a:spcPct val="90000"/>
            </a:lnSpc>
            <a:spcBef>
              <a:spcPct val="0"/>
            </a:spcBef>
            <a:spcAft>
              <a:spcPts val="0"/>
            </a:spcAft>
            <a:buFontTx/>
            <a:buNone/>
          </a:pPr>
          <a:r>
            <a:rPr lang="en-US" sz="1300" kern="1200" dirty="0"/>
            <a:t>· Atypical vascular responses</a:t>
          </a:r>
        </a:p>
        <a:p>
          <a:pPr marL="231775" lvl="0" indent="-115888" algn="l" defTabSz="577850">
            <a:lnSpc>
              <a:spcPct val="90000"/>
            </a:lnSpc>
            <a:spcBef>
              <a:spcPct val="0"/>
            </a:spcBef>
            <a:spcAft>
              <a:spcPts val="0"/>
            </a:spcAft>
            <a:buFontTx/>
            <a:buNone/>
          </a:pPr>
          <a:r>
            <a:rPr lang="en-US" sz="1300" kern="1200" dirty="0"/>
            <a:t>· Keratosis pilaris/pityriasis alba/hyperlinear palms/ichthyosis ocular/periorbital changes</a:t>
          </a:r>
        </a:p>
        <a:p>
          <a:pPr marL="231775" lvl="0" indent="-115888" algn="l" defTabSz="577850">
            <a:lnSpc>
              <a:spcPct val="90000"/>
            </a:lnSpc>
            <a:spcBef>
              <a:spcPct val="0"/>
            </a:spcBef>
            <a:spcAft>
              <a:spcPts val="0"/>
            </a:spcAft>
            <a:buFontTx/>
            <a:buNone/>
          </a:pPr>
          <a:r>
            <a:rPr lang="en-US" sz="1300" kern="1200" dirty="0"/>
            <a:t>· Regional findings: perioral changes/periauricular lesions</a:t>
          </a:r>
        </a:p>
        <a:p>
          <a:pPr marL="231775" lvl="0" indent="-115888" algn="l" defTabSz="577850">
            <a:lnSpc>
              <a:spcPct val="90000"/>
            </a:lnSpc>
            <a:spcBef>
              <a:spcPct val="0"/>
            </a:spcBef>
            <a:spcAft>
              <a:spcPts val="0"/>
            </a:spcAft>
            <a:buFontTx/>
            <a:buNone/>
          </a:pPr>
          <a:r>
            <a:rPr lang="en-US" sz="1300" kern="1200" dirty="0"/>
            <a:t>· Perifollicular accentuation/lichenification/prurigo lesions</a:t>
          </a:r>
        </a:p>
      </dsp:txBody>
      <dsp:txXfrm>
        <a:off x="2531087" y="2289973"/>
        <a:ext cx="5693477" cy="96000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0.38211</cdr:x>
      <cdr:y>0.5</cdr:y>
    </cdr:from>
    <cdr:to>
      <cdr:x>0.4851</cdr:x>
      <cdr:y>0.63602</cdr:y>
    </cdr:to>
    <cdr:sp macro="" textlink="">
      <cdr:nvSpPr>
        <cdr:cNvPr id="2" name="TextBox 1">
          <a:extLst xmlns:a="http://schemas.openxmlformats.org/drawingml/2006/main">
            <a:ext uri="{FF2B5EF4-FFF2-40B4-BE49-F238E27FC236}">
              <a16:creationId xmlns:a16="http://schemas.microsoft.com/office/drawing/2014/main" id="{B12FC492-302E-45ED-88BD-C254641B0C0F}"/>
            </a:ext>
          </a:extLst>
        </cdr:cNvPr>
        <cdr:cNvSpPr txBox="1"/>
      </cdr:nvSpPr>
      <cdr:spPr>
        <a:xfrm xmlns:a="http://schemas.openxmlformats.org/drawingml/2006/main">
          <a:off x="3144645" y="1697037"/>
          <a:ext cx="847494" cy="4616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a:t>Percent achieving</a:t>
          </a:r>
        </a:p>
        <a:p xmlns:a="http://schemas.openxmlformats.org/drawingml/2006/main">
          <a:pPr algn="ctr"/>
          <a:r>
            <a:rPr lang="en-US" sz="1100" b="1" dirty="0"/>
            <a:t>EASI-75</a:t>
          </a:r>
        </a:p>
      </cdr:txBody>
    </cdr:sp>
  </cdr:relSizeAnchor>
  <cdr:relSizeAnchor xmlns:cdr="http://schemas.openxmlformats.org/drawingml/2006/chartDrawing">
    <cdr:from>
      <cdr:x>0.10705</cdr:x>
      <cdr:y>0.5</cdr:y>
    </cdr:from>
    <cdr:to>
      <cdr:x>0.31739</cdr:x>
      <cdr:y>0.69808</cdr:y>
    </cdr:to>
    <cdr:sp macro="" textlink="">
      <cdr:nvSpPr>
        <cdr:cNvPr id="3" name="TextBox 2">
          <a:extLst xmlns:a="http://schemas.openxmlformats.org/drawingml/2006/main">
            <a:ext uri="{FF2B5EF4-FFF2-40B4-BE49-F238E27FC236}">
              <a16:creationId xmlns:a16="http://schemas.microsoft.com/office/drawing/2014/main" id="{765DC9D6-5108-4C7A-A457-50928CAA1F72}"/>
            </a:ext>
          </a:extLst>
        </cdr:cNvPr>
        <cdr:cNvSpPr txBox="1"/>
      </cdr:nvSpPr>
      <cdr:spPr>
        <a:xfrm xmlns:a="http://schemas.openxmlformats.org/drawingml/2006/main">
          <a:off x="880980" y="1697038"/>
          <a:ext cx="1731024" cy="6722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a:t>Percent achieving</a:t>
          </a:r>
        </a:p>
        <a:p xmlns:a="http://schemas.openxmlformats.org/drawingml/2006/main">
          <a:pPr algn="ctr"/>
          <a:r>
            <a:rPr lang="en-US" sz="1100" b="1" dirty="0"/>
            <a:t>IGA 0/1 </a:t>
          </a:r>
          <a:r>
            <a:rPr lang="en-US" b="1" dirty="0"/>
            <a:t>and</a:t>
          </a:r>
          <a:r>
            <a:rPr lang="en-US" sz="1100" b="1" dirty="0"/>
            <a:t> </a:t>
          </a:r>
          <a:r>
            <a:rPr lang="en-US" b="1" dirty="0"/>
            <a:t>≥2 point</a:t>
          </a:r>
        </a:p>
        <a:p xmlns:a="http://schemas.openxmlformats.org/drawingml/2006/main">
          <a:pPr algn="ctr"/>
          <a:r>
            <a:rPr lang="en-US" b="1" dirty="0"/>
            <a:t>reduction from baseline</a:t>
          </a:r>
          <a:endParaRPr lang="en-US" sz="1100" b="1" dirty="0"/>
        </a:p>
      </cdr:txBody>
    </cdr:sp>
  </cdr:relSizeAnchor>
  <cdr:relSizeAnchor xmlns:cdr="http://schemas.openxmlformats.org/drawingml/2006/chartDrawing">
    <cdr:from>
      <cdr:x>0.75836</cdr:x>
      <cdr:y>0.5</cdr:y>
    </cdr:from>
    <cdr:to>
      <cdr:x>0.98406</cdr:x>
      <cdr:y>0.69776</cdr:y>
    </cdr:to>
    <cdr:sp macro="" textlink="">
      <cdr:nvSpPr>
        <cdr:cNvPr id="4" name="TextBox 3">
          <a:extLst xmlns:a="http://schemas.openxmlformats.org/drawingml/2006/main">
            <a:ext uri="{FF2B5EF4-FFF2-40B4-BE49-F238E27FC236}">
              <a16:creationId xmlns:a16="http://schemas.microsoft.com/office/drawing/2014/main" id="{533B43CB-0A68-4D83-BE84-69DA75AEA97F}"/>
            </a:ext>
          </a:extLst>
        </cdr:cNvPr>
        <cdr:cNvSpPr txBox="1"/>
      </cdr:nvSpPr>
      <cdr:spPr>
        <a:xfrm xmlns:a="http://schemas.openxmlformats.org/drawingml/2006/main">
          <a:off x="6241000" y="1697038"/>
          <a:ext cx="1857404" cy="6712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b="1" dirty="0"/>
            <a:t>Percent experiencing</a:t>
          </a:r>
        </a:p>
        <a:p xmlns:a="http://schemas.openxmlformats.org/drawingml/2006/main">
          <a:pPr algn="ctr"/>
          <a:r>
            <a:rPr lang="en-US" b="1" dirty="0"/>
            <a:t>pruritus improvement</a:t>
          </a:r>
        </a:p>
        <a:p xmlns:a="http://schemas.openxmlformats.org/drawingml/2006/main">
          <a:pPr algn="ctr"/>
          <a:r>
            <a:rPr lang="en-US" b="1" dirty="0"/>
            <a:t>≥4 points from baseline</a:t>
          </a:r>
          <a:endParaRPr lang="en-US" sz="1100" b="1" dirty="0"/>
        </a:p>
      </cdr:txBody>
    </cdr:sp>
  </cdr:relSizeAnchor>
  <cdr:relSizeAnchor xmlns:cdr="http://schemas.openxmlformats.org/drawingml/2006/chartDrawing">
    <cdr:from>
      <cdr:x>0.58936</cdr:x>
      <cdr:y>0.37084</cdr:y>
    </cdr:from>
    <cdr:to>
      <cdr:x>0.70138</cdr:x>
      <cdr:y>0.5</cdr:y>
    </cdr:to>
    <cdr:sp macro="" textlink="">
      <cdr:nvSpPr>
        <cdr:cNvPr id="5" name="TextBox 4">
          <a:extLst xmlns:a="http://schemas.openxmlformats.org/drawingml/2006/main">
            <a:ext uri="{FF2B5EF4-FFF2-40B4-BE49-F238E27FC236}">
              <a16:creationId xmlns:a16="http://schemas.microsoft.com/office/drawing/2014/main" id="{8738FB5F-E3FB-4F92-BC7E-425323F91EC0}"/>
            </a:ext>
          </a:extLst>
        </cdr:cNvPr>
        <cdr:cNvSpPr txBox="1"/>
      </cdr:nvSpPr>
      <cdr:spPr>
        <a:xfrm xmlns:a="http://schemas.openxmlformats.org/drawingml/2006/main">
          <a:off x="4850225" y="1258655"/>
          <a:ext cx="921834" cy="4383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b="1" dirty="0"/>
            <a:t>Reduction in BSA</a:t>
          </a:r>
        </a:p>
        <a:p xmlns:a="http://schemas.openxmlformats.org/drawingml/2006/main">
          <a:pPr algn="ctr"/>
          <a:r>
            <a:rPr lang="en-US" b="1" dirty="0"/>
            <a:t>from baseline</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F4130-492C-4028-8CF0-F9EF3AA9B71F}" type="datetimeFigureOut">
              <a:rPr lang="en-US" smtClean="0"/>
              <a:t>5/1/2019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22A0B-2ECB-4A5B-865E-89A369EBFE26}" type="slidenum">
              <a:rPr lang="en-US" smtClean="0"/>
              <a:t>‹#›</a:t>
            </a:fld>
            <a:endParaRPr lang="en-US" dirty="0"/>
          </a:p>
        </p:txBody>
      </p:sp>
    </p:spTree>
    <p:extLst>
      <p:ext uri="{BB962C8B-B14F-4D97-AF65-F5344CB8AC3E}">
        <p14:creationId xmlns:p14="http://schemas.microsoft.com/office/powerpoint/2010/main" val="67780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pillars of atopic dermatitis pathophysiology include stratum corneum dysfunction, and this includes filaggrin, certain ceramides, and natural moisturizing factor among other active agents, skin sensitization to allergens, bacterial over- colonization, especially with staphylococcus, and there is high colonization with staphylococcus and the potential for super infection, as well as immune dysregulation. Th2 system seems to predominate in acute atopic dermatitis whereas Th1 predominates in chronic atopic dermatitis .</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a:t>
            </a:fld>
            <a:endParaRPr lang="en-US" dirty="0"/>
          </a:p>
        </p:txBody>
      </p:sp>
    </p:spTree>
    <p:extLst>
      <p:ext uri="{BB962C8B-B14F-4D97-AF65-F5344CB8AC3E}">
        <p14:creationId xmlns:p14="http://schemas.microsoft.com/office/powerpoint/2010/main" val="247827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think about the impact of atopic dermatitis in a patient's life, there  are many aspects of their life that can be negatively impacted by this disease. This can include their overall quality of life, their participation in social activities, the quality of their sleep, their productivity, how often they are absent from work or school, as well as the psychologic impact on their mental health.</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12</a:t>
            </a:fld>
            <a:endParaRPr lang="en-US" dirty="0"/>
          </a:p>
        </p:txBody>
      </p:sp>
    </p:spTree>
    <p:extLst>
      <p:ext uri="{BB962C8B-B14F-4D97-AF65-F5344CB8AC3E}">
        <p14:creationId xmlns:p14="http://schemas.microsoft.com/office/powerpoint/2010/main" val="62961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impact of atopic dermatitis can vary depending on the age of the patient. In very young patients, oftentimes their caregivers are experiencing severe distress, parental exhaustion, emotional distress, and it can negatively affect the relationship between the child and their caregivers. As children get older and enter school, it can negatively impact their social relationships with their peers. They may be subject to teasing or bullying based on the appearance of their skin. As children age into teenage years and adulthood, they oftentimes can be impacted by chronic low self-esteem. And this may further negatively impact their social relationships.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13</a:t>
            </a:fld>
            <a:endParaRPr lang="en-US" dirty="0"/>
          </a:p>
        </p:txBody>
      </p:sp>
    </p:spTree>
    <p:extLst>
      <p:ext uri="{BB962C8B-B14F-4D97-AF65-F5344CB8AC3E}">
        <p14:creationId xmlns:p14="http://schemas.microsoft.com/office/powerpoint/2010/main" val="276560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series of risk factors for atopic dermatitis. There's  a strong association with genetics, that is, a family history of any of the atopic diseases. If both parents are atopic, there's a 3- to 5-fold higher risk of children being affected with one or more atopic diseases. As well, impaired skin barrier function, including the loss of functional mutations in filaggrin, can play a role, although, interestingly, this is found only in about 10% of people in the United States. If, however, they do have filaggrin mutation it predicts earlier onset of disease, more severe and persistent disease, as well as a higher risk of complications. There is a weaker but still present association with race. African-Americans and Asian-Pacific Islanders have a bit higher risk of presenting with atopic dermatitis than white Americans or those of European ancestry. Higher parental education is risk factor in and of itself. There's a bit of an unclear or uncertain association with things like pet exposure, urban living, day care, air pollution, tobacco smoke, and postnatal antibiotic exposure .</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14</a:t>
            </a:fld>
            <a:endParaRPr lang="en-US" dirty="0"/>
          </a:p>
        </p:txBody>
      </p:sp>
    </p:spTree>
    <p:extLst>
      <p:ext uri="{BB962C8B-B14F-4D97-AF65-F5344CB8AC3E}">
        <p14:creationId xmlns:p14="http://schemas.microsoft.com/office/powerpoint/2010/main" val="131804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15</a:t>
            </a:fld>
            <a:endParaRPr lang="en-US" dirty="0"/>
          </a:p>
        </p:txBody>
      </p:sp>
    </p:spTree>
    <p:extLst>
      <p:ext uri="{BB962C8B-B14F-4D97-AF65-F5344CB8AC3E}">
        <p14:creationId xmlns:p14="http://schemas.microsoft.com/office/powerpoint/2010/main" val="372663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required, important, and associated features in the required elements. These include pruritus, eczema. In addition, typical morphology and age-specific patterns which we will discuss later, a chronic or relapsing history is important. Then, we go down to important features which include early age of onset. Atopy and that includes personal or family history. It's very important to ask about this. </a:t>
            </a:r>
            <a:r>
              <a:rPr lang="en-US" sz="1200" kern="1200" dirty="0" err="1">
                <a:solidFill>
                  <a:schemeClr val="tx1"/>
                </a:solidFill>
                <a:effectLst/>
                <a:latin typeface="+mn-lt"/>
                <a:ea typeface="+mn-ea"/>
                <a:cs typeface="+mn-cs"/>
              </a:rPr>
              <a:t>IgE</a:t>
            </a:r>
            <a:r>
              <a:rPr lang="en-US" sz="1200" kern="1200" dirty="0">
                <a:solidFill>
                  <a:schemeClr val="tx1"/>
                </a:solidFill>
                <a:effectLst/>
                <a:latin typeface="+mn-lt"/>
                <a:ea typeface="+mn-ea"/>
                <a:cs typeface="+mn-cs"/>
              </a:rPr>
              <a:t> reactivity and xerosis. Next, associated features can help since its sometimes quite difficult to make a diagnosis. As a result, looking for atypical vascular responses, looking for keratosis pilaris, pityriasis alba, hyperlinear palms, ichthyosis, as well as ocular or periorbital changes. There can be changes as well in other parts of the body including follicular accentuation, </a:t>
            </a:r>
            <a:r>
              <a:rPr lang="en-US" sz="1200" kern="1200" dirty="0" err="1">
                <a:solidFill>
                  <a:schemeClr val="tx1"/>
                </a:solidFill>
                <a:effectLst/>
                <a:latin typeface="+mn-lt"/>
                <a:ea typeface="+mn-ea"/>
                <a:cs typeface="+mn-cs"/>
              </a:rPr>
              <a:t>lichenification</a:t>
            </a:r>
            <a:r>
              <a:rPr lang="en-US" sz="1200" kern="1200" dirty="0">
                <a:solidFill>
                  <a:schemeClr val="tx1"/>
                </a:solidFill>
                <a:effectLst/>
                <a:latin typeface="+mn-lt"/>
                <a:ea typeface="+mn-ea"/>
                <a:cs typeface="+mn-cs"/>
              </a:rPr>
              <a:t>, and prurigo lesions with chronic scratching behavior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16</a:t>
            </a:fld>
            <a:endParaRPr lang="en-US" dirty="0"/>
          </a:p>
        </p:txBody>
      </p:sp>
    </p:spTree>
    <p:extLst>
      <p:ext uri="{BB962C8B-B14F-4D97-AF65-F5344CB8AC3E}">
        <p14:creationId xmlns:p14="http://schemas.microsoft.com/office/powerpoint/2010/main" val="256985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distribution of lesions in atopic dermatitis can change based  on the patient's age. In infants, we typically see disease activity located on the face, scalp, trunk and extensor surfaces of the extremities. As children get older, the disease tends to manifest in the flexural folds, including the antecubital and popliteal fossae, as well as around the neck and ankles. In adults, we tend to see atopic dermatitis on the arms, the back, wrists, hands, fingers, feet and toes.</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17</a:t>
            </a:fld>
            <a:endParaRPr lang="en-US" dirty="0"/>
          </a:p>
        </p:txBody>
      </p:sp>
    </p:spTree>
    <p:extLst>
      <p:ext uri="{BB962C8B-B14F-4D97-AF65-F5344CB8AC3E}">
        <p14:creationId xmlns:p14="http://schemas.microsoft.com/office/powerpoint/2010/main" val="5534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to understand how atopic dermatitis can appear based on a person's underlying skin type. You can see here the picture on the left shows a patient with Fitzpatrick 1 or 2 skin type. Here you can see a pale pink lichenified plaque on the antecubital fossae. The picture in the middle shows a lichenified lesion of atopic dermatitis in a patient with a darker skin type. And finally, the picture on the right shows a more severe lesion of atopic dermatitis with the deeper erythema that we discussed earlier, as well as accentuated skin markings.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18</a:t>
            </a:fld>
            <a:endParaRPr lang="en-US" dirty="0"/>
          </a:p>
        </p:txBody>
      </p:sp>
    </p:spTree>
    <p:extLst>
      <p:ext uri="{BB962C8B-B14F-4D97-AF65-F5344CB8AC3E}">
        <p14:creationId xmlns:p14="http://schemas.microsoft.com/office/powerpoint/2010/main" val="3850052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classic findings of facial skin involvement include perioral skin involvement, periorbital skin, and periauricular skin. Oftentimes, patients with atopic dermatitis that have involvement around the ears may get a fissure which is shown here in the upper picture on the right.</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19</a:t>
            </a:fld>
            <a:endParaRPr lang="en-US" dirty="0"/>
          </a:p>
        </p:txBody>
      </p:sp>
    </p:spTree>
    <p:extLst>
      <p:ext uri="{BB962C8B-B14F-4D97-AF65-F5344CB8AC3E}">
        <p14:creationId xmlns:p14="http://schemas.microsoft.com/office/powerpoint/2010/main" val="5685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Don't forget to look for other findings to patients that you suspect could have atopic dermatitis, such as keratosis pilaris, often found on the arms and legs, particularly the lateral aspects. Pityriasis alba, the slightly white, slightly scaly eruption that often occurs in association with atopic dermatitis, and ichthyosis vulgaris that lizard skin-like look of excessive scaling that you often find on the legs and, to a lesser extent, arms.</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20</a:t>
            </a:fld>
            <a:endParaRPr lang="en-US" dirty="0"/>
          </a:p>
        </p:txBody>
      </p:sp>
    </p:spTree>
    <p:extLst>
      <p:ext uri="{BB962C8B-B14F-4D97-AF65-F5344CB8AC3E}">
        <p14:creationId xmlns:p14="http://schemas.microsoft.com/office/powerpoint/2010/main" val="298986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variety of tools for assessing the severity of atopic dermatitis and it's essential to understand [from] the patient's perspective, how to prioritize treatment. There are many assessment tools that are available used in clinical trials, but not necessarily in clinical practice. For instance, we have the Eczema Area and Severity Index, or EASI score. This is a score that encapsulates in 1 score the severity of atopic dermatitis. There's the SCORAD or Scoring Atopic Dermatitis scale and this includes not only a severity score, but as well, an assessment of the itching and sleep interruption. There's the Dermatology Life Quality Index and the DLQI is used to assess the impact of the disease on the patient's whole life. In reality, very few of us use these in clinical practice. Rather, at best, we might use a global assessment such as clear, almost clear, mild, moderate, and severe. Also, just assessing the body surface area can give us a good idea of how severe the disease is . Some people ask about the itch severity in terms of a numeric ratings scale, such as 0 is no itch and 10 is itch as bad as you can imagine. A 0-10 scale can help [us] understand, at a later point, where patients started.</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21</a:t>
            </a:fld>
            <a:endParaRPr lang="en-US" dirty="0"/>
          </a:p>
        </p:txBody>
      </p:sp>
    </p:spTree>
    <p:extLst>
      <p:ext uri="{BB962C8B-B14F-4D97-AF65-F5344CB8AC3E}">
        <p14:creationId xmlns:p14="http://schemas.microsoft.com/office/powerpoint/2010/main" val="367816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begin to talk about the pathophysiology of acute atopic dermatitis, this  figure will illustrate the complexity of the pathophysiology of this disease. There is debate as to whether the inciting initial event in atopic dermatitis comes from external allergens, also known as the outside-in hypothesis, or from initial primary immune dysregulation, also known as the inside-out hypothesis.</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4</a:t>
            </a:fld>
            <a:endParaRPr lang="en-US" dirty="0"/>
          </a:p>
        </p:txBody>
      </p:sp>
    </p:spTree>
    <p:extLst>
      <p:ext uri="{BB962C8B-B14F-4D97-AF65-F5344CB8AC3E}">
        <p14:creationId xmlns:p14="http://schemas.microsoft.com/office/powerpoint/2010/main" val="318392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AAD practice guidelines suggest asking about the itch intensity and sleep disturbance. Both itch intensity and sleep disturbance are included in the SCORAD, as well as the impact on activities of daily living.</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22</a:t>
            </a:fld>
            <a:endParaRPr lang="en-US" dirty="0"/>
          </a:p>
        </p:txBody>
      </p:sp>
    </p:spTree>
    <p:extLst>
      <p:ext uri="{BB962C8B-B14F-4D97-AF65-F5344CB8AC3E}">
        <p14:creationId xmlns:p14="http://schemas.microsoft.com/office/powerpoint/2010/main" val="1351951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other diseases that can be associated with atopic dermatitis. Some of these other diseases share a similar </a:t>
            </a:r>
            <a:r>
              <a:rPr lang="en-US" sz="1200" kern="1200" dirty="0" err="1">
                <a:solidFill>
                  <a:schemeClr val="tx1"/>
                </a:solidFill>
                <a:effectLst/>
                <a:latin typeface="+mn-lt"/>
                <a:ea typeface="+mn-ea"/>
                <a:cs typeface="+mn-cs"/>
              </a:rPr>
              <a:t>IgE</a:t>
            </a:r>
            <a:r>
              <a:rPr lang="en-US" sz="1200" kern="1200" dirty="0">
                <a:solidFill>
                  <a:schemeClr val="tx1"/>
                </a:solidFill>
                <a:effectLst/>
                <a:latin typeface="+mn-lt"/>
                <a:ea typeface="+mn-ea"/>
                <a:cs typeface="+mn-cs"/>
              </a:rPr>
              <a:t>- and Th2-mediated pathogenesis including asthma, allergic rhinitis, hay fever, allergic conjunctivitis, and food allergies. It's important to ask your patients specifically about the presence or absence of these other diseases. Additionally, other comorbidities may be a result of the impact of atopic dermatitis on a patient's overall health, including depression and anxiety.</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23</a:t>
            </a:fld>
            <a:endParaRPr lang="en-US" dirty="0"/>
          </a:p>
        </p:txBody>
      </p:sp>
    </p:spTree>
    <p:extLst>
      <p:ext uri="{BB962C8B-B14F-4D97-AF65-F5344CB8AC3E}">
        <p14:creationId xmlns:p14="http://schemas.microsoft.com/office/powerpoint/2010/main" val="325940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imperative to utilize shared decision-making with your patient in order to develop a treatment plan that will address the patient's concerns and also optimize their treatment adherence. You should ask for your patient's participation in the development of this treatment plan and help your patient explore and compare different treatment options to find the right one for them. Take the time to assess your patient's values and preferences for treatment, and come together to mutually reach a decision with your patient. Evaluate your patient's decision and give them feedback on their choices.</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25</a:t>
            </a:fld>
            <a:endParaRPr lang="en-US" dirty="0"/>
          </a:p>
        </p:txBody>
      </p:sp>
    </p:spTree>
    <p:extLst>
      <p:ext uri="{BB962C8B-B14F-4D97-AF65-F5344CB8AC3E}">
        <p14:creationId xmlns:p14="http://schemas.microsoft.com/office/powerpoint/2010/main" val="349461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3 main pillars of treatment. This includes basic management, topical therapy, and systemic therapy.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26</a:t>
            </a:fld>
            <a:endParaRPr lang="en-US" dirty="0"/>
          </a:p>
        </p:txBody>
      </p:sp>
    </p:spTree>
    <p:extLst>
      <p:ext uri="{BB962C8B-B14F-4D97-AF65-F5344CB8AC3E}">
        <p14:creationId xmlns:p14="http://schemas.microsoft.com/office/powerpoint/2010/main" val="2072403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can we help our patients do better with their medication? Part of it is increasing their education about the nature of the disease, things that can lead to flares or exacerbations of their atopic dermatitis, as well as the efficacy and safety of the treatments that you're prescribing. We should demonstrate skincare techniques to our patients and provide them with written information that they can take home and refer back to. We should refer to other health care providers as needed and advise patients about the presence of patient support organizations.</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27</a:t>
            </a:fld>
            <a:endParaRPr lang="en-US" dirty="0"/>
          </a:p>
        </p:txBody>
      </p:sp>
    </p:spTree>
    <p:extLst>
      <p:ext uri="{BB962C8B-B14F-4D97-AF65-F5344CB8AC3E}">
        <p14:creationId xmlns:p14="http://schemas.microsoft.com/office/powerpoint/2010/main" val="4072806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Without a doubt, topical corticosteroids are the cornerstone of management of many patients with atopic dermatitis. There's strong evidence supporting the effectiveness of treating both the inflammation and the pruritus of atopic dermatitis with these topical corticosteroids. As you may know, the potency of corticosteroids is from very high class 1, to very low class 7, and every class in between. The best approach in atopic dermatitis is a bit unclear. Some physicians prefer to recommend high-potency drugs for short periods of time during flares vs lower potency drugs as a maintenance therapy to prevent flares.</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29</a:t>
            </a:fld>
            <a:endParaRPr lang="en-US" dirty="0"/>
          </a:p>
        </p:txBody>
      </p:sp>
    </p:spTree>
    <p:extLst>
      <p:ext uri="{BB962C8B-B14F-4D97-AF65-F5344CB8AC3E}">
        <p14:creationId xmlns:p14="http://schemas.microsoft.com/office/powerpoint/2010/main" val="1837220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potency for sensitive skin areas such as the face and intertriginous areas, lower potency corticosteroids are likely far safer. For the trunk and extremities, you may need mid-potency topical corticosteroids, and for very lichenified skin, that exceptionally thick skin that you see with chronic </a:t>
            </a:r>
            <a:r>
              <a:rPr lang="en-US" sz="1200" kern="1200" dirty="0" err="1">
                <a:solidFill>
                  <a:schemeClr val="tx1"/>
                </a:solidFill>
                <a:effectLst/>
                <a:latin typeface="+mn-lt"/>
                <a:ea typeface="+mn-ea"/>
                <a:cs typeface="+mn-cs"/>
              </a:rPr>
              <a:t>lichenification</a:t>
            </a:r>
            <a:r>
              <a:rPr lang="en-US" sz="1200" kern="1200" dirty="0">
                <a:solidFill>
                  <a:schemeClr val="tx1"/>
                </a:solidFill>
                <a:effectLst/>
                <a:latin typeface="+mn-lt"/>
                <a:ea typeface="+mn-ea"/>
                <a:cs typeface="+mn-cs"/>
              </a:rPr>
              <a:t>, short-term, high-potency corticosteroids can really be advantageous. The frequency as to the treatment is a bit unclear, there's no evidence that twice-daily treatment is more effective than once-daily treatment. </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30</a:t>
            </a:fld>
            <a:endParaRPr lang="en-US" dirty="0"/>
          </a:p>
        </p:txBody>
      </p:sp>
    </p:spTree>
    <p:extLst>
      <p:ext uri="{BB962C8B-B14F-4D97-AF65-F5344CB8AC3E}">
        <p14:creationId xmlns:p14="http://schemas.microsoft.com/office/powerpoint/2010/main" val="4031302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for side effects, there's a greater likelihood of multiple adverse events or side effects occurring with longer term use. Striae and skin thinning is a huge issue with corticosteroids, as well as telangiectasias, acne, increased bruising and skin fragility. These drugs decrease collagen synthesis. In a nice study of 3 weeks’ utilization of just hydrocortisone, our weakest drug, 80%-90% reductions in collagen synthesis is seen. Children may be at much greater risk of hypothalamic-pituitary axis suppression, and that's because they have a greater surface-to-volume ratio. It's important to counsel patients regarding the appropriate use of dosing and to limit the duration. I like to encourage patients to use a large amount of treatment for a short time, not keep using their topical corticosteroids indefinitely.</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31</a:t>
            </a:fld>
            <a:endParaRPr lang="en-US" dirty="0"/>
          </a:p>
        </p:txBody>
      </p:sp>
    </p:spTree>
    <p:extLst>
      <p:ext uri="{BB962C8B-B14F-4D97-AF65-F5344CB8AC3E}">
        <p14:creationId xmlns:p14="http://schemas.microsoft.com/office/powerpoint/2010/main" val="371610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2 different topical calcineurin inhibitors. These include </a:t>
            </a:r>
            <a:r>
              <a:rPr lang="en-US" sz="1200" kern="1200" dirty="0" err="1">
                <a:solidFill>
                  <a:schemeClr val="tx1"/>
                </a:solidFill>
                <a:effectLst/>
                <a:latin typeface="+mn-lt"/>
                <a:ea typeface="+mn-ea"/>
                <a:cs typeface="+mn-cs"/>
              </a:rPr>
              <a:t>pimecrolimus</a:t>
            </a:r>
            <a:r>
              <a:rPr lang="en-US" sz="1200" kern="1200" dirty="0">
                <a:solidFill>
                  <a:schemeClr val="tx1"/>
                </a:solidFill>
                <a:effectLst/>
                <a:latin typeface="+mn-lt"/>
                <a:ea typeface="+mn-ea"/>
                <a:cs typeface="+mn-cs"/>
              </a:rPr>
              <a:t>, which is indicated for mild-to-moderate atopic dermatitis patients in those 2 years, and older and tacrolimus, which is used for moderate-to-severe atopic dermatitis, and it is available in 2 concentrations. The 0.1% concentration in adults and the 0.03% concentration in those greater than 2 years of age. There's no question, however, that tacrolimus 0.1% is more effective than the 0.03% concentration.</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32</a:t>
            </a:fld>
            <a:endParaRPr lang="en-US" dirty="0"/>
          </a:p>
        </p:txBody>
      </p:sp>
    </p:spTree>
    <p:extLst>
      <p:ext uri="{BB962C8B-B14F-4D97-AF65-F5344CB8AC3E}">
        <p14:creationId xmlns:p14="http://schemas.microsoft.com/office/powerpoint/2010/main" val="214397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worth noting for topical calcineurin inhibitors that there is no risk of cutaneous atrophy occurring even as these are used over the long term. However, they do have some irritating properties in as much as they can cause transient burning of the skin where applied, stinging, and they can even cause transient itching. This is most likely due to a direct neuronal effect of the drug on the skin. There's also a black box warning for the risk of malignancy in as much as some cancers have been seen in the millions of people who have used these drugs.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33</a:t>
            </a:fld>
            <a:endParaRPr lang="en-US" dirty="0"/>
          </a:p>
        </p:txBody>
      </p:sp>
    </p:spTree>
    <p:extLst>
      <p:ext uri="{BB962C8B-B14F-4D97-AF65-F5344CB8AC3E}">
        <p14:creationId xmlns:p14="http://schemas.microsoft.com/office/powerpoint/2010/main" val="291746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Normal skin has an intact lipophilic stratum corneum containing a mixture of dead keratinocytes, lipid molecules, and proteins. These function to provide a sound barrier between the epidermis and the outside world. In atopic dermatitis skin, this barrier becomes damaged or dysfunctional, which allows external molecules to come in contact with the epidermis.</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5</a:t>
            </a:fld>
            <a:endParaRPr lang="en-US" dirty="0"/>
          </a:p>
        </p:txBody>
      </p:sp>
    </p:spTree>
    <p:extLst>
      <p:ext uri="{BB962C8B-B14F-4D97-AF65-F5344CB8AC3E}">
        <p14:creationId xmlns:p14="http://schemas.microsoft.com/office/powerpoint/2010/main" val="2510708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is a boron molecule that binds to the bi-metal center of a phosphodiesterase-4 enzyme. As you can see in this figure here, phosphodiesterase-4 is a molecule that is critical to the pathophysiology of atopic dermatitis, both in the acute phase, as well as in the chronic phase. Blockage or inhibition of phosphodiesterase-4 can decrease many pro-inflammatory cytokines involved in atopic dermatitis. Cytokines that are affected by phosphodiesterase-4 inhibition have been outlined in a red box on this diagram. They include cytokines such as IL-4, IL-5, IL-13, IL-22, and interferon-gamma, amongst others.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1822A0B-2ECB-4A5B-865E-89A369EBFE26}" type="slidenum">
              <a:rPr lang="en-US" smtClean="0"/>
              <a:t>34</a:t>
            </a:fld>
            <a:endParaRPr lang="en-US" dirty="0"/>
          </a:p>
        </p:txBody>
      </p:sp>
    </p:spTree>
    <p:extLst>
      <p:ext uri="{BB962C8B-B14F-4D97-AF65-F5344CB8AC3E}">
        <p14:creationId xmlns:p14="http://schemas.microsoft.com/office/powerpoint/2010/main" val="4100302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is a topical boron molecule that binds to bi-metal center of the phosphodiesterase enzyme and results in a blockage of inflammation. This  is currently FDA- approved for mild-to-moderate atopic dermatitis in patients ages 2 years and older. In the studies comparing </a:t>
            </a:r>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 to an emollient vehicle, they found that significantly more patients achieved clear or almost clear skin at day 29 of use with </a:t>
            </a:r>
            <a:r>
              <a:rPr lang="en-US" sz="1200" kern="1200" dirty="0" err="1">
                <a:solidFill>
                  <a:schemeClr val="tx1"/>
                </a:solidFill>
                <a:effectLst/>
                <a:latin typeface="+mn-lt"/>
                <a:ea typeface="+mn-ea"/>
                <a:cs typeface="+mn-cs"/>
              </a:rPr>
              <a:t>crisaborole</a:t>
            </a:r>
            <a:r>
              <a:rPr lang="en-US" sz="1200" kern="1200" dirty="0">
                <a:solidFill>
                  <a:schemeClr val="tx1"/>
                </a:solidFill>
                <a:effectLst/>
                <a:latin typeface="+mn-lt"/>
                <a:ea typeface="+mn-ea"/>
                <a:cs typeface="+mn-cs"/>
              </a:rPr>
              <a:t>.</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35</a:t>
            </a:fld>
            <a:endParaRPr lang="en-US" dirty="0"/>
          </a:p>
        </p:txBody>
      </p:sp>
    </p:spTree>
    <p:extLst>
      <p:ext uri="{BB962C8B-B14F-4D97-AF65-F5344CB8AC3E}">
        <p14:creationId xmlns:p14="http://schemas.microsoft.com/office/powerpoint/2010/main" val="3321195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Systemic therapy, includes systemic immunosuppressants, systemic corticosteroids,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phototherapy, and a whole series of other treatments.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37</a:t>
            </a:fld>
            <a:endParaRPr lang="en-US" dirty="0"/>
          </a:p>
        </p:txBody>
      </p:sp>
    </p:spTree>
    <p:extLst>
      <p:ext uri="{BB962C8B-B14F-4D97-AF65-F5344CB8AC3E}">
        <p14:creationId xmlns:p14="http://schemas.microsoft.com/office/powerpoint/2010/main" val="4161799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 medications such as cyclosporine, azathioprine, methotrexate, and mycophenolate mofetil have been used for patients with severe atopic dermatitis. Systemic corticosteroids are generally avoided as they can lead to a flare after they are discontinued.</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38</a:t>
            </a:fld>
            <a:endParaRPr lang="en-US" dirty="0"/>
          </a:p>
        </p:txBody>
      </p:sp>
    </p:spTree>
    <p:extLst>
      <p:ext uri="{BB962C8B-B14F-4D97-AF65-F5344CB8AC3E}">
        <p14:creationId xmlns:p14="http://schemas.microsoft.com/office/powerpoint/2010/main" val="3980968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see the endpoints of the 2 SOLO trials, and I was an investigator in 1 of these trials. These were 16-week studies, randomized controlled trials, which compared placebo injections weekly with either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300 mg every other week or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300 mg weekly. The primary endpoint was achieving clear or almost clear. And this is a meaningful endpoint for both patients and for physicians, achieving clear or almost clear, we can define as success. You can see both in SOLO 1 and SOLO 2 trials that only 8% or 10% of the placebo patients achieved control that is meaningful, that is clear or almost clear. By contrast, both weekly and every-other-weekly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in 35% to nearly 40% of patients achieved clear or almost clear, the primary endpoint.</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40</a:t>
            </a:fld>
            <a:endParaRPr lang="en-US" dirty="0"/>
          </a:p>
        </p:txBody>
      </p:sp>
    </p:spTree>
    <p:extLst>
      <p:ext uri="{BB962C8B-B14F-4D97-AF65-F5344CB8AC3E}">
        <p14:creationId xmlns:p14="http://schemas.microsoft.com/office/powerpoint/2010/main" val="332650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the secondary endpoint achieving EASI 75, that is a 75% reduction in the Eczema Area Severity Index. In the SOLO 2 on the right, we see a 12% reduction in EASI 75 in placebo, and in the SOLO 1 trial, 15% in placebo and the other, whereas essentially half of all of the participants receiving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weekly or every other weekly, achieved EASI 75.</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41</a:t>
            </a:fld>
            <a:endParaRPr lang="en-US" dirty="0"/>
          </a:p>
        </p:txBody>
      </p:sp>
    </p:spTree>
    <p:extLst>
      <p:ext uri="{BB962C8B-B14F-4D97-AF65-F5344CB8AC3E}">
        <p14:creationId xmlns:p14="http://schemas.microsoft.com/office/powerpoint/2010/main" val="17983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see long-term results from the LIBERTY AD CHRONOS series of studies. These are 52-week results and on the left, we see again the percent achieving clear or almost clear with a greater than 2-point reduction from baseline. In the placebo group, we see only 13% achieve clear or almost clear, whereas 36% to 40% of the patients receiving weekly or every-other-weekly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achieved it. he next series of columns are those that achieved EASI 75, 75% reduction in the EASI score, roughly 65% vs 22%. Then on the other outcomes, reduction in body surface area from baseline, roughly 40% in the 2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groups vs 20% placebo. And those experiencing, on the far right, a meaningful reduction in itch severity, that is a 4-point improvement on a 0-10 scale. So 39% with the weekly dosing of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achieved meaningful reduction, 51% achieved it in the every-other-week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study, whereas only 13% in the placebo group achieved this. Please note that in the United States, the approved dose of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is initially a loading dose of 600 mg followed by 300 mg every other week.</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42</a:t>
            </a:fld>
            <a:endParaRPr lang="en-US" dirty="0"/>
          </a:p>
        </p:txBody>
      </p:sp>
    </p:spTree>
    <p:extLst>
      <p:ext uri="{BB962C8B-B14F-4D97-AF65-F5344CB8AC3E}">
        <p14:creationId xmlns:p14="http://schemas.microsoft.com/office/powerpoint/2010/main" val="1216157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speak about drugs, it's most important to talk about the adverse event or side effect profile. So  these were the side effects that we're seeing most commonly in the 2 pivotal 16-weeks times, the SOLO 1 and SOLO 2. I want to draw your intention to serious adverse events, that first row and roughly the same number of series of events occurred in placebo vs the 2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arms ever other week. Injection site reactions are much more common as expected with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treatment, but still only occur in the minority of people. Both allergic conjunctivitis, as well as conjunctivitis, we're seeing more commonly with </a:t>
            </a:r>
            <a:r>
              <a:rPr lang="en-US" sz="1200" kern="1200" dirty="0" err="1">
                <a:solidFill>
                  <a:schemeClr val="tx1"/>
                </a:solidFill>
                <a:effectLst/>
                <a:latin typeface="+mn-lt"/>
                <a:ea typeface="+mn-ea"/>
                <a:cs typeface="+mn-cs"/>
              </a:rPr>
              <a:t>dupilumab</a:t>
            </a:r>
            <a:r>
              <a:rPr lang="en-US" sz="1200" kern="1200" dirty="0">
                <a:solidFill>
                  <a:schemeClr val="tx1"/>
                </a:solidFill>
                <a:effectLst/>
                <a:latin typeface="+mn-lt"/>
                <a:ea typeface="+mn-ea"/>
                <a:cs typeface="+mn-cs"/>
              </a:rPr>
              <a:t> treatment than placebo.</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43</a:t>
            </a:fld>
            <a:endParaRPr lang="en-US" dirty="0"/>
          </a:p>
        </p:txBody>
      </p:sp>
    </p:spTree>
    <p:extLst>
      <p:ext uri="{BB962C8B-B14F-4D97-AF65-F5344CB8AC3E}">
        <p14:creationId xmlns:p14="http://schemas.microsoft.com/office/powerpoint/2010/main" val="69836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External allergens, irritants and bacteria activate what is known as thymic stromal </a:t>
            </a:r>
            <a:r>
              <a:rPr lang="en-US" sz="1200" kern="1200" dirty="0" err="1">
                <a:solidFill>
                  <a:schemeClr val="tx1"/>
                </a:solidFill>
                <a:effectLst/>
                <a:latin typeface="+mn-lt"/>
                <a:ea typeface="+mn-ea"/>
                <a:cs typeface="+mn-cs"/>
              </a:rPr>
              <a:t>lymphoprotein</a:t>
            </a:r>
            <a:r>
              <a:rPr lang="en-US" sz="1200" kern="1200" dirty="0">
                <a:solidFill>
                  <a:schemeClr val="tx1"/>
                </a:solidFill>
                <a:effectLst/>
                <a:latin typeface="+mn-lt"/>
                <a:ea typeface="+mn-ea"/>
                <a:cs typeface="+mn-cs"/>
              </a:rPr>
              <a:t>, a type of cytokine, upon entrance into the epidermis. This is also called TSLP. TSLP stimulates dendritic cells to bind to naive Th0 cells and mature them into Th2 cells. These mature and activated Th2 cells release a variety of pro-inflammatory cytokines, including interleukin-4, -13, -31, and -5.</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6</a:t>
            </a:fld>
            <a:endParaRPr lang="en-US" dirty="0"/>
          </a:p>
        </p:txBody>
      </p:sp>
    </p:spTree>
    <p:extLst>
      <p:ext uri="{BB962C8B-B14F-4D97-AF65-F5344CB8AC3E}">
        <p14:creationId xmlns:p14="http://schemas.microsoft.com/office/powerpoint/2010/main" val="1003423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Production and release of IL-4, IL-13, IL-31, and IL-5 results in further immune activation. IL-5 directly activates eosinophils, causing degranulation and release of eosinophilic granules. IL-4 and IL-13 activate B cells to produce </a:t>
            </a:r>
            <a:r>
              <a:rPr lang="en-US" sz="1200" kern="1200" dirty="0" err="1">
                <a:solidFill>
                  <a:schemeClr val="tx1"/>
                </a:solidFill>
                <a:effectLst/>
                <a:latin typeface="+mn-lt"/>
                <a:ea typeface="+mn-ea"/>
                <a:cs typeface="+mn-cs"/>
              </a:rPr>
              <a:t>IgE</a:t>
            </a:r>
            <a:r>
              <a:rPr lang="en-US" sz="1200" kern="1200" dirty="0">
                <a:solidFill>
                  <a:schemeClr val="tx1"/>
                </a:solidFill>
                <a:effectLst/>
                <a:latin typeface="+mn-lt"/>
                <a:ea typeface="+mn-ea"/>
                <a:cs typeface="+mn-cs"/>
              </a:rPr>
              <a:t> immunoglobulin. This </a:t>
            </a:r>
            <a:r>
              <a:rPr lang="en-US" sz="1200" kern="1200" dirty="0" err="1">
                <a:solidFill>
                  <a:schemeClr val="tx1"/>
                </a:solidFill>
                <a:effectLst/>
                <a:latin typeface="+mn-lt"/>
                <a:ea typeface="+mn-ea"/>
                <a:cs typeface="+mn-cs"/>
              </a:rPr>
              <a:t>IgE</a:t>
            </a:r>
            <a:r>
              <a:rPr lang="en-US" sz="1200" kern="1200" dirty="0">
                <a:solidFill>
                  <a:schemeClr val="tx1"/>
                </a:solidFill>
                <a:effectLst/>
                <a:latin typeface="+mn-lt"/>
                <a:ea typeface="+mn-ea"/>
                <a:cs typeface="+mn-cs"/>
              </a:rPr>
              <a:t> binds to receptors located on the surface of basophils and mast cells. IL-4 and IL-13 also travel to the cutaneous blood vessels and increase endothelial adhesion molecule activity, allowing for more immune cells to hone to the active atopic dermatitis skin. IL-4 also provides a positive feedback loop to naive Th0 cells causing more Th0 cells to differentiate into Th2 cells. IL-31 is thought to mediate pruritus in the epidermis.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7</a:t>
            </a:fld>
            <a:endParaRPr lang="en-US" dirty="0"/>
          </a:p>
        </p:txBody>
      </p:sp>
    </p:spTree>
    <p:extLst>
      <p:ext uri="{BB962C8B-B14F-4D97-AF65-F5344CB8AC3E}">
        <p14:creationId xmlns:p14="http://schemas.microsoft.com/office/powerpoint/2010/main" val="152891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Cytokines released by Th2 cells, including IL-4 and IL-13 further perpetuate the skin barrier dysfunction by directly decreasing expression of skin barrier proteins and antimicrobial peptides. This helps to perpetuate this inflammatory cycle by allowing greater penetration of cutaneous allergens and bacteria to enter the epidermis.</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8</a:t>
            </a:fld>
            <a:endParaRPr lang="en-US" dirty="0"/>
          </a:p>
        </p:txBody>
      </p:sp>
    </p:spTree>
    <p:extLst>
      <p:ext uri="{BB962C8B-B14F-4D97-AF65-F5344CB8AC3E}">
        <p14:creationId xmlns:p14="http://schemas.microsoft.com/office/powerpoint/2010/main" val="397868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9</a:t>
            </a:fld>
            <a:endParaRPr lang="en-US" dirty="0"/>
          </a:p>
        </p:txBody>
      </p:sp>
    </p:spTree>
    <p:extLst>
      <p:ext uri="{BB962C8B-B14F-4D97-AF65-F5344CB8AC3E}">
        <p14:creationId xmlns:p14="http://schemas.microsoft.com/office/powerpoint/2010/main" val="278366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component of epidemiology are the symptom severity. The majority—over 65%—have mild disease, but a quarter have moderate severity disease, and severe is approximately 10%. The percentage of patients with severe disease increases with age, and it's also interesting that later onset of disease tends to predict worse severity . So, if you have it early on in childhood, there's a greater likelihood of it disappearing.</a:t>
            </a:r>
            <a:r>
              <a:rPr lang="en-US" dirty="0">
                <a:effectLst/>
              </a:rPr>
              <a:t> </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10</a:t>
            </a:fld>
            <a:endParaRPr lang="en-US" dirty="0"/>
          </a:p>
        </p:txBody>
      </p:sp>
    </p:spTree>
    <p:extLst>
      <p:ext uri="{BB962C8B-B14F-4D97-AF65-F5344CB8AC3E}">
        <p14:creationId xmlns:p14="http://schemas.microsoft.com/office/powerpoint/2010/main" val="144374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Atopic dermatitis in infancy often leads to asthma, allergic rhinitis, conjunctivitis. This is called the atopic march. Infants with recent onset atopic dermatitis often develop an allergic condition over the next 3 years, up to 11% develop asthma, 22% allergic rhinitis, 16% food allergies, and we get allergic conjunctivitis. And not infrequently, more than one atopic comorbidity such as asthma and allergic rhinitis.</a:t>
            </a:r>
            <a:r>
              <a:rPr lang="en-US" dirty="0">
                <a:effectLst/>
              </a:rPr>
              <a:t>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1822A0B-2ECB-4A5B-865E-89A369EBFE26}" type="slidenum">
              <a:rPr lang="en-US" smtClean="0"/>
              <a:t>11</a:t>
            </a:fld>
            <a:endParaRPr lang="en-US" dirty="0"/>
          </a:p>
        </p:txBody>
      </p:sp>
    </p:spTree>
    <p:extLst>
      <p:ext uri="{BB962C8B-B14F-4D97-AF65-F5344CB8AC3E}">
        <p14:creationId xmlns:p14="http://schemas.microsoft.com/office/powerpoint/2010/main" val="1359445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9676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307618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72396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742950" indent="-285750">
              <a:buSzPct val="100000"/>
              <a:buFont typeface="Arial" panose="020B0604020202020204" pitchFamily="34" charset="0"/>
              <a:buChar char="•"/>
              <a:defRPr/>
            </a:lvl2pPr>
            <a:lvl3pPr marL="1143000" indent="-228600">
              <a:buFont typeface="Calibri" panose="020F050202020403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FB2732C-0339-42D0-824F-CF303CDAC1E5}"/>
              </a:ext>
            </a:extLst>
          </p:cNvPr>
          <p:cNvSpPr>
            <a:spLocks noGrp="1"/>
          </p:cNvSpPr>
          <p:nvPr>
            <p:ph type="body" sz="quarter" idx="10"/>
          </p:nvPr>
        </p:nvSpPr>
        <p:spPr>
          <a:xfrm>
            <a:off x="2443163" y="4500563"/>
            <a:ext cx="6243637" cy="593725"/>
          </a:xfrm>
        </p:spPr>
        <p:txBody>
          <a:bodyPr>
            <a:noAutofit/>
          </a:bodyPr>
          <a:lstStyle>
            <a:lvl1pPr marL="0" indent="0">
              <a:lnSpc>
                <a:spcPct val="90000"/>
              </a:lnSpc>
              <a:spcBef>
                <a:spcPts val="0"/>
              </a:spcBef>
              <a:buNone/>
              <a:defRPr sz="1100">
                <a:solidFill>
                  <a:schemeClr val="tx1">
                    <a:lumMod val="75000"/>
                    <a:lumOff val="25000"/>
                  </a:schemeClr>
                </a:solidFill>
              </a:defRPr>
            </a:lvl1pPr>
            <a:lvl2pPr marL="457200" indent="0">
              <a:lnSpc>
                <a:spcPct val="90000"/>
              </a:lnSpc>
              <a:spcBef>
                <a:spcPts val="0"/>
              </a:spcBef>
              <a:buNone/>
              <a:defRPr sz="1100">
                <a:solidFill>
                  <a:schemeClr val="tx1">
                    <a:lumMod val="75000"/>
                    <a:lumOff val="25000"/>
                  </a:schemeClr>
                </a:solidFill>
              </a:defRPr>
            </a:lvl2pPr>
            <a:lvl3pPr marL="914400" indent="0">
              <a:lnSpc>
                <a:spcPct val="90000"/>
              </a:lnSpc>
              <a:spcBef>
                <a:spcPts val="0"/>
              </a:spcBef>
              <a:buNone/>
              <a:defRPr sz="1100">
                <a:solidFill>
                  <a:schemeClr val="tx1">
                    <a:lumMod val="75000"/>
                    <a:lumOff val="25000"/>
                  </a:schemeClr>
                </a:solidFill>
              </a:defRPr>
            </a:lvl3pPr>
            <a:lvl4pPr marL="1371600" indent="0">
              <a:lnSpc>
                <a:spcPct val="90000"/>
              </a:lnSpc>
              <a:spcBef>
                <a:spcPts val="0"/>
              </a:spcBef>
              <a:buNone/>
              <a:defRPr sz="1100">
                <a:solidFill>
                  <a:schemeClr val="tx1">
                    <a:lumMod val="75000"/>
                    <a:lumOff val="25000"/>
                  </a:schemeClr>
                </a:solidFill>
              </a:defRPr>
            </a:lvl4pPr>
            <a:lvl5pPr marL="1828800" indent="0">
              <a:lnSpc>
                <a:spcPct val="90000"/>
              </a:lnSpc>
              <a:spcBef>
                <a:spcPts val="0"/>
              </a:spcBef>
              <a:buNone/>
              <a:defRPr sz="1100">
                <a:solidFill>
                  <a:schemeClr val="tx1">
                    <a:lumMod val="75000"/>
                    <a:lumOff val="25000"/>
                  </a:schemeClr>
                </a:solidFill>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A7724E5F-D774-45FC-9820-41A5FD067522}"/>
              </a:ext>
            </a:extLst>
          </p:cNvPr>
          <p:cNvSpPr>
            <a:spLocks noGrp="1"/>
          </p:cNvSpPr>
          <p:nvPr>
            <p:ph type="body" sz="quarter" idx="11"/>
          </p:nvPr>
        </p:nvSpPr>
        <p:spPr>
          <a:xfrm>
            <a:off x="457200" y="4209154"/>
            <a:ext cx="8229600" cy="202352"/>
          </a:xfrm>
        </p:spPr>
        <p:txBody>
          <a:bodyPr>
            <a:noAutofit/>
          </a:bodyPr>
          <a:lstStyle>
            <a:lvl1pPr marL="0" indent="0">
              <a:lnSpc>
                <a:spcPct val="90000"/>
              </a:lnSpc>
              <a:spcBef>
                <a:spcPts val="0"/>
              </a:spcBef>
              <a:buNone/>
              <a:defRPr sz="1100">
                <a:solidFill>
                  <a:schemeClr val="tx1">
                    <a:lumMod val="75000"/>
                    <a:lumOff val="25000"/>
                  </a:schemeClr>
                </a:solidFill>
              </a:defRPr>
            </a:lvl1pPr>
            <a:lvl2pPr marL="457200" indent="0">
              <a:lnSpc>
                <a:spcPct val="90000"/>
              </a:lnSpc>
              <a:spcBef>
                <a:spcPts val="0"/>
              </a:spcBef>
              <a:buNone/>
              <a:defRPr sz="1100">
                <a:solidFill>
                  <a:schemeClr val="tx1">
                    <a:lumMod val="75000"/>
                    <a:lumOff val="25000"/>
                  </a:schemeClr>
                </a:solidFill>
              </a:defRPr>
            </a:lvl2pPr>
            <a:lvl3pPr marL="914400" indent="0">
              <a:lnSpc>
                <a:spcPct val="90000"/>
              </a:lnSpc>
              <a:spcBef>
                <a:spcPts val="0"/>
              </a:spcBef>
              <a:buNone/>
              <a:defRPr sz="1100">
                <a:solidFill>
                  <a:schemeClr val="tx1">
                    <a:lumMod val="75000"/>
                    <a:lumOff val="25000"/>
                  </a:schemeClr>
                </a:solidFill>
              </a:defRPr>
            </a:lvl3pPr>
            <a:lvl4pPr marL="1371600" indent="0">
              <a:lnSpc>
                <a:spcPct val="90000"/>
              </a:lnSpc>
              <a:spcBef>
                <a:spcPts val="0"/>
              </a:spcBef>
              <a:buNone/>
              <a:defRPr sz="1100">
                <a:solidFill>
                  <a:schemeClr val="tx1">
                    <a:lumMod val="75000"/>
                    <a:lumOff val="25000"/>
                  </a:schemeClr>
                </a:solidFill>
              </a:defRPr>
            </a:lvl4pPr>
            <a:lvl5pPr marL="1828800" indent="0">
              <a:lnSpc>
                <a:spcPct val="90000"/>
              </a:lnSpc>
              <a:spcBef>
                <a:spcPts val="0"/>
              </a:spcBef>
              <a:buNone/>
              <a:defRPr sz="1100">
                <a:solidFill>
                  <a:schemeClr val="tx1">
                    <a:lumMod val="75000"/>
                    <a:lumOff val="25000"/>
                  </a:schemeClr>
                </a:solidFill>
              </a:defRPr>
            </a:lvl5pPr>
          </a:lstStyle>
          <a:p>
            <a:pPr lvl="0"/>
            <a:r>
              <a:rPr lang="en-US" dirty="0"/>
              <a:t>Click to edit Master text styles</a:t>
            </a:r>
          </a:p>
        </p:txBody>
      </p:sp>
    </p:spTree>
    <p:extLst>
      <p:ext uri="{BB962C8B-B14F-4D97-AF65-F5344CB8AC3E}">
        <p14:creationId xmlns:p14="http://schemas.microsoft.com/office/powerpoint/2010/main" val="44951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70095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95470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7906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7906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EBCD3C32-29ED-4272-A1F3-B13AA0D511F8}"/>
              </a:ext>
            </a:extLst>
          </p:cNvPr>
          <p:cNvSpPr>
            <a:spLocks noGrp="1"/>
          </p:cNvSpPr>
          <p:nvPr>
            <p:ph type="body" sz="quarter" idx="10"/>
          </p:nvPr>
        </p:nvSpPr>
        <p:spPr>
          <a:xfrm>
            <a:off x="2443163" y="4500563"/>
            <a:ext cx="6243637" cy="593725"/>
          </a:xfrm>
        </p:spPr>
        <p:txBody>
          <a:bodyPr>
            <a:noAutofit/>
          </a:bodyPr>
          <a:lstStyle>
            <a:lvl1pPr marL="0" indent="0">
              <a:lnSpc>
                <a:spcPct val="90000"/>
              </a:lnSpc>
              <a:spcBef>
                <a:spcPts val="0"/>
              </a:spcBef>
              <a:buNone/>
              <a:defRPr sz="1100">
                <a:solidFill>
                  <a:schemeClr val="tx1">
                    <a:lumMod val="75000"/>
                    <a:lumOff val="25000"/>
                  </a:schemeClr>
                </a:solidFill>
              </a:defRPr>
            </a:lvl1pPr>
            <a:lvl2pPr marL="457200" indent="0">
              <a:lnSpc>
                <a:spcPct val="90000"/>
              </a:lnSpc>
              <a:spcBef>
                <a:spcPts val="0"/>
              </a:spcBef>
              <a:buNone/>
              <a:defRPr sz="1100">
                <a:solidFill>
                  <a:schemeClr val="tx1">
                    <a:lumMod val="75000"/>
                    <a:lumOff val="25000"/>
                  </a:schemeClr>
                </a:solidFill>
              </a:defRPr>
            </a:lvl2pPr>
            <a:lvl3pPr marL="914400" indent="0">
              <a:lnSpc>
                <a:spcPct val="90000"/>
              </a:lnSpc>
              <a:spcBef>
                <a:spcPts val="0"/>
              </a:spcBef>
              <a:buNone/>
              <a:defRPr sz="1100">
                <a:solidFill>
                  <a:schemeClr val="tx1">
                    <a:lumMod val="75000"/>
                    <a:lumOff val="25000"/>
                  </a:schemeClr>
                </a:solidFill>
              </a:defRPr>
            </a:lvl3pPr>
            <a:lvl4pPr marL="1371600" indent="0">
              <a:lnSpc>
                <a:spcPct val="90000"/>
              </a:lnSpc>
              <a:spcBef>
                <a:spcPts val="0"/>
              </a:spcBef>
              <a:buNone/>
              <a:defRPr sz="1100">
                <a:solidFill>
                  <a:schemeClr val="tx1">
                    <a:lumMod val="75000"/>
                    <a:lumOff val="25000"/>
                  </a:schemeClr>
                </a:solidFill>
              </a:defRPr>
            </a:lvl4pPr>
            <a:lvl5pPr marL="1828800" indent="0">
              <a:lnSpc>
                <a:spcPct val="90000"/>
              </a:lnSpc>
              <a:spcBef>
                <a:spcPts val="0"/>
              </a:spcBef>
              <a:buNone/>
              <a:defRPr sz="1100">
                <a:solidFill>
                  <a:schemeClr val="tx1">
                    <a:lumMod val="75000"/>
                    <a:lumOff val="25000"/>
                  </a:schemeClr>
                </a:solidFill>
              </a:defRPr>
            </a:lvl5pPr>
          </a:lstStyle>
          <a:p>
            <a:pPr lvl="0"/>
            <a:r>
              <a:rPr lang="en-US" dirty="0"/>
              <a:t>Click to edit Master text styles</a:t>
            </a:r>
          </a:p>
        </p:txBody>
      </p:sp>
    </p:spTree>
    <p:extLst>
      <p:ext uri="{BB962C8B-B14F-4D97-AF65-F5344CB8AC3E}">
        <p14:creationId xmlns:p14="http://schemas.microsoft.com/office/powerpoint/2010/main" val="146481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366641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38936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204787"/>
            <a:ext cx="3382387" cy="2978988"/>
          </a:xfrm>
        </p:spPr>
        <p:txBody>
          <a:bodyPr anchor="t">
            <a:normAutofit/>
          </a:bodyPr>
          <a:lstStyle>
            <a:lvl1pPr algn="l">
              <a:defRPr sz="3600" b="0"/>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7">
            <a:extLst>
              <a:ext uri="{FF2B5EF4-FFF2-40B4-BE49-F238E27FC236}">
                <a16:creationId xmlns:a16="http://schemas.microsoft.com/office/drawing/2014/main" id="{032874AB-9DFE-4D93-A163-18B20E826615}"/>
              </a:ext>
            </a:extLst>
          </p:cNvPr>
          <p:cNvSpPr>
            <a:spLocks noGrp="1"/>
          </p:cNvSpPr>
          <p:nvPr>
            <p:ph type="body" sz="quarter" idx="10"/>
          </p:nvPr>
        </p:nvSpPr>
        <p:spPr>
          <a:xfrm>
            <a:off x="83128" y="3248233"/>
            <a:ext cx="2295638" cy="1151489"/>
          </a:xfrm>
        </p:spPr>
        <p:txBody>
          <a:bodyPr>
            <a:noAutofit/>
          </a:bodyPr>
          <a:lstStyle>
            <a:lvl1pPr marL="0" indent="0">
              <a:lnSpc>
                <a:spcPct val="90000"/>
              </a:lnSpc>
              <a:spcBef>
                <a:spcPts val="0"/>
              </a:spcBef>
              <a:buNone/>
              <a:defRPr sz="1100">
                <a:solidFill>
                  <a:schemeClr val="tx1">
                    <a:lumMod val="75000"/>
                    <a:lumOff val="25000"/>
                  </a:schemeClr>
                </a:solidFill>
              </a:defRPr>
            </a:lvl1pPr>
            <a:lvl2pPr marL="457200" indent="0">
              <a:lnSpc>
                <a:spcPct val="90000"/>
              </a:lnSpc>
              <a:spcBef>
                <a:spcPts val="0"/>
              </a:spcBef>
              <a:buNone/>
              <a:defRPr sz="1100">
                <a:solidFill>
                  <a:schemeClr val="tx1">
                    <a:lumMod val="75000"/>
                    <a:lumOff val="25000"/>
                  </a:schemeClr>
                </a:solidFill>
              </a:defRPr>
            </a:lvl2pPr>
            <a:lvl3pPr marL="914400" indent="0">
              <a:lnSpc>
                <a:spcPct val="90000"/>
              </a:lnSpc>
              <a:spcBef>
                <a:spcPts val="0"/>
              </a:spcBef>
              <a:buNone/>
              <a:defRPr sz="1100">
                <a:solidFill>
                  <a:schemeClr val="tx1">
                    <a:lumMod val="75000"/>
                    <a:lumOff val="25000"/>
                  </a:schemeClr>
                </a:solidFill>
              </a:defRPr>
            </a:lvl3pPr>
            <a:lvl4pPr marL="1371600" indent="0">
              <a:lnSpc>
                <a:spcPct val="90000"/>
              </a:lnSpc>
              <a:spcBef>
                <a:spcPts val="0"/>
              </a:spcBef>
              <a:buNone/>
              <a:defRPr sz="1100">
                <a:solidFill>
                  <a:schemeClr val="tx1">
                    <a:lumMod val="75000"/>
                    <a:lumOff val="25000"/>
                  </a:schemeClr>
                </a:solidFill>
              </a:defRPr>
            </a:lvl4pPr>
            <a:lvl5pPr marL="1828800" indent="0">
              <a:lnSpc>
                <a:spcPct val="90000"/>
              </a:lnSpc>
              <a:spcBef>
                <a:spcPts val="0"/>
              </a:spcBef>
              <a:buNone/>
              <a:defRPr sz="11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55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202C918-49E4-AD46-B834-3D24E542926E}" type="datetimeFigureOut">
              <a:rPr lang="en-US" smtClean="0"/>
              <a:t>5/1/2019</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CD319BD1-620E-174F-BD62-C5817B5BD3AF}" type="slidenum">
              <a:rPr lang="en-US" smtClean="0"/>
              <a:t>‹#›</a:t>
            </a:fld>
            <a:endParaRPr lang="en-US" dirty="0"/>
          </a:p>
        </p:txBody>
      </p:sp>
    </p:spTree>
    <p:extLst>
      <p:ext uri="{BB962C8B-B14F-4D97-AF65-F5344CB8AC3E}">
        <p14:creationId xmlns:p14="http://schemas.microsoft.com/office/powerpoint/2010/main" val="122650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7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0203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738 Title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615" cy="5143500"/>
          </a:xfrm>
          <a:prstGeom prst="rect">
            <a:avLst/>
          </a:prstGeom>
        </p:spPr>
      </p:pic>
    </p:spTree>
    <p:extLst>
      <p:ext uri="{BB962C8B-B14F-4D97-AF65-F5344CB8AC3E}">
        <p14:creationId xmlns:p14="http://schemas.microsoft.com/office/powerpoint/2010/main" val="140405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Atopic Dermatitis: Epidemiology</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a:xfrm>
            <a:off x="457200" y="1168353"/>
            <a:ext cx="8229600" cy="3228149"/>
          </a:xfrm>
        </p:spPr>
        <p:txBody>
          <a:bodyPr>
            <a:normAutofit/>
          </a:bodyPr>
          <a:lstStyle/>
          <a:p>
            <a:pPr marL="0" indent="0">
              <a:buNone/>
            </a:pPr>
            <a:r>
              <a:rPr lang="en-US" dirty="0"/>
              <a:t>Symptoms in children</a:t>
            </a:r>
            <a:r>
              <a:rPr lang="en-US" baseline="30000" dirty="0"/>
              <a:t>1</a:t>
            </a:r>
            <a:endParaRPr lang="en-US" sz="2300" dirty="0"/>
          </a:p>
        </p:txBody>
      </p:sp>
      <p:sp>
        <p:nvSpPr>
          <p:cNvPr id="8" name="Content Placeholder 7">
            <a:extLst>
              <a:ext uri="{FF2B5EF4-FFF2-40B4-BE49-F238E27FC236}">
                <a16:creationId xmlns:a16="http://schemas.microsoft.com/office/drawing/2014/main" id="{FE96A3C9-930A-4583-9411-E887CE8241E9}"/>
              </a:ext>
            </a:extLst>
          </p:cNvPr>
          <p:cNvSpPr>
            <a:spLocks noGrp="1"/>
          </p:cNvSpPr>
          <p:nvPr>
            <p:ph type="body" sz="quarter" idx="10"/>
          </p:nvPr>
        </p:nvSpPr>
        <p:spPr/>
        <p:txBody>
          <a:bodyPr>
            <a:normAutofit/>
          </a:bodyPr>
          <a:lstStyle/>
          <a:p>
            <a:r>
              <a:rPr lang="en-US" dirty="0"/>
              <a:t>1. </a:t>
            </a:r>
            <a:r>
              <a:rPr lang="en-US" dirty="0" err="1"/>
              <a:t>Chernyshov</a:t>
            </a:r>
            <a:r>
              <a:rPr lang="en-US" dirty="0"/>
              <a:t> PV, et al. </a:t>
            </a:r>
            <a:r>
              <a:rPr lang="en-US" i="1" dirty="0"/>
              <a:t>Clin </a:t>
            </a:r>
            <a:r>
              <a:rPr lang="en-US" i="1" dirty="0" err="1"/>
              <a:t>Cosmet</a:t>
            </a:r>
            <a:r>
              <a:rPr lang="en-US" i="1" dirty="0"/>
              <a:t> </a:t>
            </a:r>
            <a:r>
              <a:rPr lang="en-US" i="1" dirty="0" err="1"/>
              <a:t>Investig</a:t>
            </a:r>
            <a:r>
              <a:rPr lang="en-US" i="1" dirty="0"/>
              <a:t> Dermatol.</a:t>
            </a:r>
            <a:r>
              <a:rPr lang="en-US" dirty="0"/>
              <a:t> 2016;9:159-166.</a:t>
            </a:r>
          </a:p>
          <a:p>
            <a:r>
              <a:rPr lang="en-US" dirty="0"/>
              <a:t>2. Kim JP, et al. </a:t>
            </a:r>
            <a:r>
              <a:rPr lang="en-US" i="1" dirty="0"/>
              <a:t>J Am </a:t>
            </a:r>
            <a:r>
              <a:rPr lang="en-US" i="1" dirty="0" err="1"/>
              <a:t>Acad</a:t>
            </a:r>
            <a:r>
              <a:rPr lang="en-US" i="1" dirty="0"/>
              <a:t> Dermatol.</a:t>
            </a:r>
            <a:r>
              <a:rPr lang="en-US" dirty="0"/>
              <a:t> 2016;75(4):681-687.</a:t>
            </a:r>
          </a:p>
        </p:txBody>
      </p:sp>
      <p:graphicFrame>
        <p:nvGraphicFramePr>
          <p:cNvPr id="7" name="Chart 6">
            <a:extLst>
              <a:ext uri="{FF2B5EF4-FFF2-40B4-BE49-F238E27FC236}">
                <a16:creationId xmlns:a16="http://schemas.microsoft.com/office/drawing/2014/main" id="{FFCE54AF-70D8-4AF4-AF01-DD794BDFB266}"/>
              </a:ext>
            </a:extLst>
          </p:cNvPr>
          <p:cNvGraphicFramePr/>
          <p:nvPr>
            <p:extLst>
              <p:ext uri="{D42A27DB-BD31-4B8C-83A1-F6EECF244321}">
                <p14:modId xmlns:p14="http://schemas.microsoft.com/office/powerpoint/2010/main" val="845718662"/>
              </p:ext>
            </p:extLst>
          </p:nvPr>
        </p:nvGraphicFramePr>
        <p:xfrm>
          <a:off x="325464" y="1539215"/>
          <a:ext cx="3968240" cy="311325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7">
            <a:extLst>
              <a:ext uri="{FF2B5EF4-FFF2-40B4-BE49-F238E27FC236}">
                <a16:creationId xmlns:a16="http://schemas.microsoft.com/office/drawing/2014/main" id="{EDD8D5ED-8533-4282-ABDC-E46AA1E99825}"/>
              </a:ext>
            </a:extLst>
          </p:cNvPr>
          <p:cNvSpPr txBox="1">
            <a:spLocks/>
          </p:cNvSpPr>
          <p:nvPr/>
        </p:nvSpPr>
        <p:spPr>
          <a:xfrm>
            <a:off x="4572000" y="1168354"/>
            <a:ext cx="4393096" cy="29717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600"/>
              </a:spcBef>
            </a:pPr>
            <a:r>
              <a:rPr lang="en-US" dirty="0"/>
              <a:t>Percentage of persons with severe AD increases with age</a:t>
            </a:r>
            <a:r>
              <a:rPr lang="en-US" baseline="30000" dirty="0"/>
              <a:t>1</a:t>
            </a:r>
            <a:endParaRPr lang="en-US" dirty="0"/>
          </a:p>
          <a:p>
            <a:pPr>
              <a:lnSpc>
                <a:spcPct val="90000"/>
              </a:lnSpc>
              <a:spcBef>
                <a:spcPts val="2400"/>
              </a:spcBef>
            </a:pPr>
            <a:r>
              <a:rPr lang="en-US" dirty="0"/>
              <a:t>Later onset of disease </a:t>
            </a:r>
            <a:r>
              <a:rPr lang="en-US" dirty="0">
                <a:sym typeface="Symbol" panose="05050102010706020507" pitchFamily="18" charset="2"/>
              </a:rPr>
              <a:t> worse severity</a:t>
            </a:r>
            <a:r>
              <a:rPr lang="en-US" baseline="30000" dirty="0"/>
              <a:t>2</a:t>
            </a:r>
            <a:endParaRPr lang="en-US" dirty="0"/>
          </a:p>
        </p:txBody>
      </p:sp>
    </p:spTree>
    <p:extLst>
      <p:ext uri="{BB962C8B-B14F-4D97-AF65-F5344CB8AC3E}">
        <p14:creationId xmlns:p14="http://schemas.microsoft.com/office/powerpoint/2010/main" val="398271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500" dirty="0"/>
              <a:t>Atopic Dermatitis: Epidemiology </a:t>
            </a:r>
            <a:r>
              <a:rPr lang="en-US" sz="3500" i="1" dirty="0"/>
              <a:t>(continued)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a:spcBef>
                <a:spcPts val="0"/>
              </a:spcBef>
            </a:pPr>
            <a:r>
              <a:rPr lang="en-US" sz="2400" dirty="0"/>
              <a:t>AD in infancy often leads to asthma, allergic rhinitis/conjunctivitis (atopic march)</a:t>
            </a:r>
            <a:r>
              <a:rPr lang="en-US" sz="2400" baseline="30000" dirty="0"/>
              <a:t>1</a:t>
            </a:r>
            <a:endParaRPr lang="en-US" sz="2400" dirty="0"/>
          </a:p>
          <a:p>
            <a:pPr>
              <a:spcBef>
                <a:spcPts val="1200"/>
              </a:spcBef>
            </a:pPr>
            <a:r>
              <a:rPr lang="en-US" sz="2400" dirty="0"/>
              <a:t>Infants with recent onset AD (≤3 mos) often develop an allergic condition over 3 years</a:t>
            </a:r>
            <a:r>
              <a:rPr lang="en-US" sz="2400" baseline="30000" dirty="0"/>
              <a:t>2</a:t>
            </a:r>
            <a:endParaRPr lang="en-US" sz="2400" dirty="0"/>
          </a:p>
          <a:p>
            <a:pPr lvl="1">
              <a:spcBef>
                <a:spcPts val="0"/>
              </a:spcBef>
            </a:pPr>
            <a:r>
              <a:rPr lang="en-US" sz="2000" dirty="0"/>
              <a:t>Asthma (11%)</a:t>
            </a:r>
          </a:p>
          <a:p>
            <a:pPr lvl="1">
              <a:spcBef>
                <a:spcPts val="200"/>
              </a:spcBef>
            </a:pPr>
            <a:r>
              <a:rPr lang="en-US" sz="2000" dirty="0"/>
              <a:t>Allergic rhinitis (22%)</a:t>
            </a:r>
          </a:p>
          <a:p>
            <a:pPr lvl="1">
              <a:spcBef>
                <a:spcPts val="200"/>
              </a:spcBef>
            </a:pPr>
            <a:r>
              <a:rPr lang="en-US" sz="2000" dirty="0"/>
              <a:t>Food allergy (16%)</a:t>
            </a:r>
          </a:p>
          <a:p>
            <a:pPr lvl="1">
              <a:spcBef>
                <a:spcPts val="200"/>
              </a:spcBef>
            </a:pPr>
            <a:r>
              <a:rPr lang="en-US" sz="2000" dirty="0"/>
              <a:t>Allergic conjunctivitis (14%)</a:t>
            </a:r>
          </a:p>
          <a:p>
            <a:pPr lvl="1">
              <a:spcBef>
                <a:spcPts val="200"/>
              </a:spcBef>
            </a:pPr>
            <a:r>
              <a:rPr lang="en-US" sz="2000" dirty="0"/>
              <a:t>≥1 atopic comorbidity (37%)</a:t>
            </a:r>
          </a:p>
        </p:txBody>
      </p:sp>
      <p:sp>
        <p:nvSpPr>
          <p:cNvPr id="5" name="Text Placeholder 4">
            <a:extLst>
              <a:ext uri="{FF2B5EF4-FFF2-40B4-BE49-F238E27FC236}">
                <a16:creationId xmlns:a16="http://schemas.microsoft.com/office/drawing/2014/main" id="{691ABDAA-DB1E-41EF-A898-C3E6E99CBCBB}"/>
              </a:ext>
            </a:extLst>
          </p:cNvPr>
          <p:cNvSpPr>
            <a:spLocks noGrp="1"/>
          </p:cNvSpPr>
          <p:nvPr>
            <p:ph type="body" sz="quarter" idx="10"/>
          </p:nvPr>
        </p:nvSpPr>
        <p:spPr/>
        <p:txBody>
          <a:bodyPr/>
          <a:lstStyle/>
          <a:p>
            <a:r>
              <a:rPr lang="da-DK" dirty="0"/>
              <a:t>1. Eichenfield LF, et al. </a:t>
            </a:r>
            <a:r>
              <a:rPr lang="da-DK" i="1" dirty="0"/>
              <a:t>J Am Acad Dermatol.</a:t>
            </a:r>
            <a:r>
              <a:rPr lang="da-DK" dirty="0"/>
              <a:t> 2014;70(2):338-351.</a:t>
            </a:r>
          </a:p>
          <a:p>
            <a:r>
              <a:rPr lang="da-DK" dirty="0"/>
              <a:t>2. Schneider L, et al. </a:t>
            </a:r>
            <a:r>
              <a:rPr lang="da-DK" i="1" dirty="0"/>
              <a:t>Pediatr Dermatol.</a:t>
            </a:r>
            <a:r>
              <a:rPr lang="da-DK" dirty="0"/>
              <a:t> 2016;33(4):388-398.</a:t>
            </a:r>
          </a:p>
        </p:txBody>
      </p:sp>
    </p:spTree>
    <p:extLst>
      <p:ext uri="{BB962C8B-B14F-4D97-AF65-F5344CB8AC3E}">
        <p14:creationId xmlns:p14="http://schemas.microsoft.com/office/powerpoint/2010/main" val="262784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Impact of Atopic Dermatitis</a:t>
            </a:r>
          </a:p>
        </p:txBody>
      </p:sp>
      <p:graphicFrame>
        <p:nvGraphicFramePr>
          <p:cNvPr id="5" name="Content Placeholder 4">
            <a:extLst>
              <a:ext uri="{FF2B5EF4-FFF2-40B4-BE49-F238E27FC236}">
                <a16:creationId xmlns:a16="http://schemas.microsoft.com/office/drawing/2014/main" id="{5A745FD9-6048-4165-B688-BEEB2CA27FB6}"/>
              </a:ext>
            </a:extLst>
          </p:cNvPr>
          <p:cNvGraphicFramePr>
            <a:graphicFrameLocks noGrp="1"/>
          </p:cNvGraphicFramePr>
          <p:nvPr>
            <p:ph idx="4294967295"/>
            <p:extLst>
              <p:ext uri="{D42A27DB-BD31-4B8C-83A1-F6EECF244321}">
                <p14:modId xmlns:p14="http://schemas.microsoft.com/office/powerpoint/2010/main" val="3639945945"/>
              </p:ext>
            </p:extLst>
          </p:nvPr>
        </p:nvGraphicFramePr>
        <p:xfrm>
          <a:off x="0" y="966788"/>
          <a:ext cx="8229600" cy="320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a:extLst>
              <a:ext uri="{FF2B5EF4-FFF2-40B4-BE49-F238E27FC236}">
                <a16:creationId xmlns:a16="http://schemas.microsoft.com/office/drawing/2014/main" id="{17C21DF2-723D-447B-B743-F1212E155820}"/>
              </a:ext>
            </a:extLst>
          </p:cNvPr>
          <p:cNvSpPr txBox="1">
            <a:spLocks/>
          </p:cNvSpPr>
          <p:nvPr/>
        </p:nvSpPr>
        <p:spPr>
          <a:xfrm>
            <a:off x="2443163" y="4500563"/>
            <a:ext cx="6243637" cy="5937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pPr>
            <a:r>
              <a:rPr lang="da-DK" sz="1000" dirty="0">
                <a:solidFill>
                  <a:schemeClr val="tx1">
                    <a:lumMod val="75000"/>
                    <a:lumOff val="25000"/>
                  </a:schemeClr>
                </a:solidFill>
              </a:rPr>
              <a:t>1. Whiteley J, et al. </a:t>
            </a:r>
            <a:r>
              <a:rPr lang="da-DK" sz="1000" i="1" dirty="0">
                <a:solidFill>
                  <a:schemeClr val="tx1">
                    <a:lumMod val="75000"/>
                    <a:lumOff val="25000"/>
                  </a:schemeClr>
                </a:solidFill>
              </a:rPr>
              <a:t>Curr Med Res Opin</a:t>
            </a:r>
            <a:r>
              <a:rPr lang="da-DK" sz="1000" dirty="0">
                <a:solidFill>
                  <a:schemeClr val="tx1">
                    <a:lumMod val="75000"/>
                    <a:lumOff val="25000"/>
                  </a:schemeClr>
                </a:solidFill>
              </a:rPr>
              <a:t>. 2016;32(10):1645-1651. 2. Drucker AM, et al. </a:t>
            </a:r>
            <a:r>
              <a:rPr lang="da-DK" sz="1000" i="1" dirty="0">
                <a:solidFill>
                  <a:schemeClr val="tx1">
                    <a:lumMod val="75000"/>
                    <a:lumOff val="25000"/>
                  </a:schemeClr>
                </a:solidFill>
              </a:rPr>
              <a:t>JAMA Dermatol</a:t>
            </a:r>
            <a:r>
              <a:rPr lang="da-DK" sz="1000" dirty="0">
                <a:solidFill>
                  <a:schemeClr val="tx1">
                    <a:lumMod val="75000"/>
                    <a:lumOff val="25000"/>
                  </a:schemeClr>
                </a:solidFill>
              </a:rPr>
              <a:t>. 2016;152(8):873-887. 3. Simpson EL, et al. </a:t>
            </a:r>
            <a:r>
              <a:rPr lang="da-DK" sz="1000" i="1" dirty="0">
                <a:solidFill>
                  <a:schemeClr val="tx1">
                    <a:lumMod val="75000"/>
                    <a:lumOff val="25000"/>
                  </a:schemeClr>
                </a:solidFill>
              </a:rPr>
              <a:t>J Am Acad Dermatol</a:t>
            </a:r>
            <a:r>
              <a:rPr lang="da-DK" sz="1000" dirty="0">
                <a:solidFill>
                  <a:schemeClr val="tx1">
                    <a:lumMod val="75000"/>
                    <a:lumOff val="25000"/>
                  </a:schemeClr>
                </a:solidFill>
              </a:rPr>
              <a:t>. 2016;74(3):491-498. 4. Bridgman AC, et al. </a:t>
            </a:r>
            <a:r>
              <a:rPr lang="da-DK" sz="1000" i="1" dirty="0">
                <a:solidFill>
                  <a:schemeClr val="tx1">
                    <a:lumMod val="75000"/>
                    <a:lumOff val="25000"/>
                  </a:schemeClr>
                </a:solidFill>
              </a:rPr>
              <a:t>J Cutan Med Surg</a:t>
            </a:r>
            <a:r>
              <a:rPr lang="da-DK" sz="1000" dirty="0">
                <a:solidFill>
                  <a:schemeClr val="tx1">
                    <a:lumMod val="75000"/>
                    <a:lumOff val="25000"/>
                  </a:schemeClr>
                </a:solidFill>
              </a:rPr>
              <a:t>. 2018;22(4):443-444. 5. Simpson E, et al. </a:t>
            </a:r>
            <a:r>
              <a:rPr lang="da-DK" sz="1000" i="1" dirty="0">
                <a:solidFill>
                  <a:schemeClr val="tx1">
                    <a:lumMod val="75000"/>
                    <a:lumOff val="25000"/>
                  </a:schemeClr>
                </a:solidFill>
              </a:rPr>
              <a:t>JAMA Dermatol</a:t>
            </a:r>
            <a:r>
              <a:rPr lang="da-DK" sz="1000" dirty="0">
                <a:solidFill>
                  <a:schemeClr val="tx1">
                    <a:lumMod val="75000"/>
                    <a:lumOff val="25000"/>
                  </a:schemeClr>
                </a:solidFill>
              </a:rPr>
              <a:t>. 2018;154(8):903-912. 6. Eckert L, et al. </a:t>
            </a:r>
            <a:r>
              <a:rPr lang="da-DK" sz="1000" i="1" dirty="0">
                <a:solidFill>
                  <a:schemeClr val="tx1">
                    <a:lumMod val="75000"/>
                    <a:lumOff val="25000"/>
                  </a:schemeClr>
                </a:solidFill>
              </a:rPr>
              <a:t>J Am Acad Dermatol</a:t>
            </a:r>
            <a:r>
              <a:rPr lang="da-DK" sz="1000" dirty="0">
                <a:solidFill>
                  <a:schemeClr val="tx1">
                    <a:lumMod val="75000"/>
                    <a:lumOff val="25000"/>
                  </a:schemeClr>
                </a:solidFill>
              </a:rPr>
              <a:t>. 2018;78(1):54-61. 7. Patel KR, et al. </a:t>
            </a:r>
            <a:r>
              <a:rPr lang="da-DK" sz="1000" i="1" dirty="0">
                <a:solidFill>
                  <a:schemeClr val="tx1">
                    <a:lumMod val="75000"/>
                    <a:lumOff val="25000"/>
                  </a:schemeClr>
                </a:solidFill>
              </a:rPr>
              <a:t>J Am Acad Dermatol</a:t>
            </a:r>
            <a:r>
              <a:rPr lang="da-DK" sz="1000" dirty="0">
                <a:solidFill>
                  <a:schemeClr val="tx1">
                    <a:lumMod val="75000"/>
                    <a:lumOff val="25000"/>
                  </a:schemeClr>
                </a:solidFill>
              </a:rPr>
              <a:t>. 2019;80(2):402-410.</a:t>
            </a:r>
          </a:p>
        </p:txBody>
      </p:sp>
    </p:spTree>
    <p:extLst>
      <p:ext uri="{BB962C8B-B14F-4D97-AF65-F5344CB8AC3E}">
        <p14:creationId xmlns:p14="http://schemas.microsoft.com/office/powerpoint/2010/main" val="156294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Impact of AD Varies By Age</a:t>
            </a:r>
          </a:p>
        </p:txBody>
      </p:sp>
      <p:graphicFrame>
        <p:nvGraphicFramePr>
          <p:cNvPr id="6" name="Content Placeholder 5">
            <a:extLst>
              <a:ext uri="{FF2B5EF4-FFF2-40B4-BE49-F238E27FC236}">
                <a16:creationId xmlns:a16="http://schemas.microsoft.com/office/drawing/2014/main" id="{E72E5A21-A3F0-4220-B37B-4C228F68D691}"/>
              </a:ext>
            </a:extLst>
          </p:cNvPr>
          <p:cNvGraphicFramePr>
            <a:graphicFrameLocks noGrp="1"/>
          </p:cNvGraphicFramePr>
          <p:nvPr>
            <p:ph idx="1"/>
            <p:extLst>
              <p:ext uri="{D42A27DB-BD31-4B8C-83A1-F6EECF244321}">
                <p14:modId xmlns:p14="http://schemas.microsoft.com/office/powerpoint/2010/main" val="3536122640"/>
              </p:ext>
            </p:extLst>
          </p:nvPr>
        </p:nvGraphicFramePr>
        <p:xfrm>
          <a:off x="457200" y="1001713"/>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B45AB84B-6151-487E-8028-BCF915DEE8E3}"/>
              </a:ext>
            </a:extLst>
          </p:cNvPr>
          <p:cNvSpPr>
            <a:spLocks noGrp="1"/>
          </p:cNvSpPr>
          <p:nvPr>
            <p:ph type="body" sz="quarter" idx="10"/>
          </p:nvPr>
        </p:nvSpPr>
        <p:spPr/>
        <p:txBody>
          <a:bodyPr/>
          <a:lstStyle/>
          <a:p>
            <a:r>
              <a:rPr lang="da-DK" dirty="0"/>
              <a:t>Chernyshov PV, et al. </a:t>
            </a:r>
            <a:r>
              <a:rPr lang="da-DK" i="1" dirty="0"/>
              <a:t>Clin Cosmet Investig Dermatol</a:t>
            </a:r>
            <a:r>
              <a:rPr lang="da-DK" dirty="0"/>
              <a:t>. 2016;9:159-166.</a:t>
            </a:r>
          </a:p>
          <a:p>
            <a:r>
              <a:rPr lang="da-DK" dirty="0"/>
              <a:t>Vivar KL, et al. </a:t>
            </a:r>
            <a:r>
              <a:rPr lang="da-DK" i="1" dirty="0"/>
              <a:t>Int J Womens Dermatol</a:t>
            </a:r>
            <a:r>
              <a:rPr lang="da-DK" dirty="0"/>
              <a:t>. 2017;4(1):27-31.</a:t>
            </a:r>
          </a:p>
        </p:txBody>
      </p:sp>
    </p:spTree>
    <p:extLst>
      <p:ext uri="{BB962C8B-B14F-4D97-AF65-F5344CB8AC3E}">
        <p14:creationId xmlns:p14="http://schemas.microsoft.com/office/powerpoint/2010/main" val="388462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2E413-A088-4444-A77A-4C60C7784245}"/>
              </a:ext>
            </a:extLst>
          </p:cNvPr>
          <p:cNvSpPr>
            <a:spLocks noGrp="1"/>
          </p:cNvSpPr>
          <p:nvPr>
            <p:ph type="title"/>
          </p:nvPr>
        </p:nvSpPr>
        <p:spPr/>
        <p:txBody>
          <a:bodyPr>
            <a:normAutofit/>
          </a:bodyPr>
          <a:lstStyle/>
          <a:p>
            <a:r>
              <a:rPr lang="en-US" dirty="0"/>
              <a:t>Risk Factors for AD</a:t>
            </a:r>
          </a:p>
        </p:txBody>
      </p:sp>
      <p:sp>
        <p:nvSpPr>
          <p:cNvPr id="3" name="Text Placeholder 2">
            <a:extLst>
              <a:ext uri="{FF2B5EF4-FFF2-40B4-BE49-F238E27FC236}">
                <a16:creationId xmlns:a16="http://schemas.microsoft.com/office/drawing/2014/main" id="{992AA5B5-7AD4-47D3-8F77-58AAC7B51392}"/>
              </a:ext>
            </a:extLst>
          </p:cNvPr>
          <p:cNvSpPr>
            <a:spLocks noGrp="1"/>
          </p:cNvSpPr>
          <p:nvPr>
            <p:ph type="body" sz="quarter" idx="10"/>
          </p:nvPr>
        </p:nvSpPr>
        <p:spPr/>
        <p:txBody>
          <a:bodyPr/>
          <a:lstStyle/>
          <a:p>
            <a:r>
              <a:rPr lang="da-DK" dirty="0"/>
              <a:t>Eichenfield LF, et al. </a:t>
            </a:r>
            <a:r>
              <a:rPr lang="da-DK" i="1" dirty="0"/>
              <a:t>J Am Acad Dermatol</a:t>
            </a:r>
            <a:r>
              <a:rPr lang="da-DK" dirty="0"/>
              <a:t>. 2014;70:338-351. Kelleher et al. </a:t>
            </a:r>
            <a:r>
              <a:rPr lang="da-DK" i="1" dirty="0"/>
              <a:t>J Allergy Clin Immunol.</a:t>
            </a:r>
            <a:r>
              <a:rPr lang="da-DK" dirty="0"/>
              <a:t> 2015;135:930-935. Janumpally SR, et al. </a:t>
            </a:r>
            <a:r>
              <a:rPr lang="da-DK" i="1" dirty="0"/>
              <a:t>Arch Dermatol</a:t>
            </a:r>
            <a:r>
              <a:rPr lang="da-DK" dirty="0"/>
              <a:t>. 2002;138:634-637.</a:t>
            </a:r>
          </a:p>
          <a:p>
            <a:endParaRPr lang="en-US" dirty="0"/>
          </a:p>
        </p:txBody>
      </p:sp>
      <p:sp>
        <p:nvSpPr>
          <p:cNvPr id="9" name="Freeform: Shape 8">
            <a:extLst>
              <a:ext uri="{FF2B5EF4-FFF2-40B4-BE49-F238E27FC236}">
                <a16:creationId xmlns:a16="http://schemas.microsoft.com/office/drawing/2014/main" id="{89316D6A-9A8D-4F7A-A66E-960B63087064}"/>
              </a:ext>
            </a:extLst>
          </p:cNvPr>
          <p:cNvSpPr/>
          <p:nvPr/>
        </p:nvSpPr>
        <p:spPr>
          <a:xfrm>
            <a:off x="3291855" y="898638"/>
            <a:ext cx="5606796" cy="995306"/>
          </a:xfrm>
          <a:custGeom>
            <a:avLst/>
            <a:gdLst>
              <a:gd name="connsiteX0" fmla="*/ 165888 w 995306"/>
              <a:gd name="connsiteY0" fmla="*/ 0 h 5606796"/>
              <a:gd name="connsiteX1" fmla="*/ 829418 w 995306"/>
              <a:gd name="connsiteY1" fmla="*/ 0 h 5606796"/>
              <a:gd name="connsiteX2" fmla="*/ 995306 w 995306"/>
              <a:gd name="connsiteY2" fmla="*/ 165888 h 5606796"/>
              <a:gd name="connsiteX3" fmla="*/ 995306 w 995306"/>
              <a:gd name="connsiteY3" fmla="*/ 5606796 h 5606796"/>
              <a:gd name="connsiteX4" fmla="*/ 995306 w 995306"/>
              <a:gd name="connsiteY4" fmla="*/ 5606796 h 5606796"/>
              <a:gd name="connsiteX5" fmla="*/ 0 w 995306"/>
              <a:gd name="connsiteY5" fmla="*/ 5606796 h 5606796"/>
              <a:gd name="connsiteX6" fmla="*/ 0 w 995306"/>
              <a:gd name="connsiteY6" fmla="*/ 5606796 h 5606796"/>
              <a:gd name="connsiteX7" fmla="*/ 0 w 995306"/>
              <a:gd name="connsiteY7" fmla="*/ 165888 h 5606796"/>
              <a:gd name="connsiteX8" fmla="*/ 165888 w 995306"/>
              <a:gd name="connsiteY8" fmla="*/ 0 h 56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06" h="5606796">
                <a:moveTo>
                  <a:pt x="995306" y="934489"/>
                </a:moveTo>
                <a:lnTo>
                  <a:pt x="995306" y="4672307"/>
                </a:lnTo>
                <a:cubicBezTo>
                  <a:pt x="995306" y="5188407"/>
                  <a:pt x="982122" y="5606793"/>
                  <a:pt x="965858" y="5606793"/>
                </a:cubicBezTo>
                <a:lnTo>
                  <a:pt x="0" y="5606793"/>
                </a:lnTo>
                <a:lnTo>
                  <a:pt x="0" y="5606793"/>
                </a:lnTo>
                <a:lnTo>
                  <a:pt x="0" y="3"/>
                </a:lnTo>
                <a:lnTo>
                  <a:pt x="0" y="3"/>
                </a:lnTo>
                <a:lnTo>
                  <a:pt x="965858" y="3"/>
                </a:lnTo>
                <a:cubicBezTo>
                  <a:pt x="982122" y="3"/>
                  <a:pt x="995306" y="418389"/>
                  <a:pt x="995306" y="934489"/>
                </a:cubicBezTo>
                <a:close/>
              </a:path>
            </a:pathLst>
          </a:custGeom>
          <a:solidFill>
            <a:schemeClr val="accent2">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2411" rIns="296236" bIns="172413" numCol="1" spcCol="1270" anchor="ctr" anchorCtr="0">
            <a:noAutofit/>
          </a:bodyPr>
          <a:lstStyle/>
          <a:p>
            <a:pPr marL="173736" lvl="1" indent="-173736" algn="l" defTabSz="622300">
              <a:lnSpc>
                <a:spcPct val="90000"/>
              </a:lnSpc>
              <a:spcBef>
                <a:spcPct val="0"/>
              </a:spcBef>
              <a:spcAft>
                <a:spcPts val="0"/>
              </a:spcAft>
              <a:buChar char="•"/>
            </a:pPr>
            <a:r>
              <a:rPr lang="en-US" sz="1400" kern="1200" dirty="0"/>
              <a:t>Genetics- family history of atopy</a:t>
            </a:r>
          </a:p>
          <a:p>
            <a:pPr marL="347472" lvl="2" indent="-347472" algn="l" defTabSz="533400">
              <a:lnSpc>
                <a:spcPct val="90000"/>
              </a:lnSpc>
              <a:spcBef>
                <a:spcPct val="0"/>
              </a:spcBef>
              <a:spcAft>
                <a:spcPts val="0"/>
              </a:spcAft>
              <a:buNone/>
            </a:pPr>
            <a:r>
              <a:rPr lang="en-US" sz="1200" kern="1200" dirty="0"/>
              <a:t>	If both parents are atopic </a:t>
            </a:r>
            <a:r>
              <a:rPr lang="en-US" sz="1200" kern="1200" dirty="0">
                <a:sym typeface="Wingdings" panose="05000000000000000000" pitchFamily="2" charset="2"/>
              </a:rPr>
              <a:t> 3- to 5-fold higher risk</a:t>
            </a:r>
            <a:endParaRPr lang="en-US" sz="1200" kern="1200" dirty="0"/>
          </a:p>
          <a:p>
            <a:pPr marL="173736" lvl="1" indent="-173736" algn="l" defTabSz="622300">
              <a:lnSpc>
                <a:spcPct val="90000"/>
              </a:lnSpc>
              <a:spcBef>
                <a:spcPct val="0"/>
              </a:spcBef>
              <a:spcAft>
                <a:spcPts val="0"/>
              </a:spcAft>
              <a:buChar char="•"/>
            </a:pPr>
            <a:r>
              <a:rPr lang="en-US" sz="1400" kern="1200" dirty="0"/>
              <a:t>Impaired skin barrier function- loss of function mutations in </a:t>
            </a:r>
            <a:r>
              <a:rPr lang="en-US" sz="1400" i="1" kern="1200" dirty="0"/>
              <a:t>FLG</a:t>
            </a:r>
            <a:r>
              <a:rPr lang="en-US" sz="1400" i="0" kern="1200" dirty="0"/>
              <a:t> gene (≤10%)</a:t>
            </a:r>
            <a:endParaRPr lang="en-US" sz="1400" kern="1200" dirty="0"/>
          </a:p>
          <a:p>
            <a:pPr marL="347472" lvl="2" indent="-347472" algn="l" defTabSz="533400">
              <a:lnSpc>
                <a:spcPct val="90000"/>
              </a:lnSpc>
              <a:spcBef>
                <a:spcPct val="0"/>
              </a:spcBef>
              <a:spcAft>
                <a:spcPts val="0"/>
              </a:spcAft>
              <a:buNone/>
            </a:pPr>
            <a:r>
              <a:rPr lang="en-US" sz="1200" kern="1200" dirty="0"/>
              <a:t>	Earlier onset; more severe, persistent disease; eczema herpeticum</a:t>
            </a:r>
          </a:p>
        </p:txBody>
      </p:sp>
      <p:sp>
        <p:nvSpPr>
          <p:cNvPr id="10" name="Freeform: Shape 9">
            <a:extLst>
              <a:ext uri="{FF2B5EF4-FFF2-40B4-BE49-F238E27FC236}">
                <a16:creationId xmlns:a16="http://schemas.microsoft.com/office/drawing/2014/main" id="{EB666C80-B752-46A6-A7D5-CAF9476F16BE}"/>
              </a:ext>
            </a:extLst>
          </p:cNvPr>
          <p:cNvSpPr/>
          <p:nvPr/>
        </p:nvSpPr>
        <p:spPr>
          <a:xfrm>
            <a:off x="254268" y="845293"/>
            <a:ext cx="3153822" cy="1101997"/>
          </a:xfrm>
          <a:custGeom>
            <a:avLst/>
            <a:gdLst>
              <a:gd name="connsiteX0" fmla="*/ 0 w 3153822"/>
              <a:gd name="connsiteY0" fmla="*/ 183670 h 1101997"/>
              <a:gd name="connsiteX1" fmla="*/ 183670 w 3153822"/>
              <a:gd name="connsiteY1" fmla="*/ 0 h 1101997"/>
              <a:gd name="connsiteX2" fmla="*/ 2970152 w 3153822"/>
              <a:gd name="connsiteY2" fmla="*/ 0 h 1101997"/>
              <a:gd name="connsiteX3" fmla="*/ 3153822 w 3153822"/>
              <a:gd name="connsiteY3" fmla="*/ 183670 h 1101997"/>
              <a:gd name="connsiteX4" fmla="*/ 3153822 w 3153822"/>
              <a:gd name="connsiteY4" fmla="*/ 918327 h 1101997"/>
              <a:gd name="connsiteX5" fmla="*/ 2970152 w 3153822"/>
              <a:gd name="connsiteY5" fmla="*/ 1101997 h 1101997"/>
              <a:gd name="connsiteX6" fmla="*/ 183670 w 3153822"/>
              <a:gd name="connsiteY6" fmla="*/ 1101997 h 1101997"/>
              <a:gd name="connsiteX7" fmla="*/ 0 w 3153822"/>
              <a:gd name="connsiteY7" fmla="*/ 918327 h 1101997"/>
              <a:gd name="connsiteX8" fmla="*/ 0 w 3153822"/>
              <a:gd name="connsiteY8" fmla="*/ 183670 h 11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822" h="1101997">
                <a:moveTo>
                  <a:pt x="0" y="183670"/>
                </a:moveTo>
                <a:cubicBezTo>
                  <a:pt x="0" y="82232"/>
                  <a:pt x="82232" y="0"/>
                  <a:pt x="183670" y="0"/>
                </a:cubicBezTo>
                <a:lnTo>
                  <a:pt x="2970152" y="0"/>
                </a:lnTo>
                <a:cubicBezTo>
                  <a:pt x="3071590" y="0"/>
                  <a:pt x="3153822" y="82232"/>
                  <a:pt x="3153822" y="183670"/>
                </a:cubicBezTo>
                <a:lnTo>
                  <a:pt x="3153822" y="918327"/>
                </a:lnTo>
                <a:cubicBezTo>
                  <a:pt x="3153822" y="1019765"/>
                  <a:pt x="3071590" y="1101997"/>
                  <a:pt x="2970152" y="1101997"/>
                </a:cubicBezTo>
                <a:lnTo>
                  <a:pt x="183670" y="1101997"/>
                </a:lnTo>
                <a:cubicBezTo>
                  <a:pt x="82232" y="1101997"/>
                  <a:pt x="0" y="1019765"/>
                  <a:pt x="0" y="918327"/>
                </a:cubicBezTo>
                <a:lnTo>
                  <a:pt x="0" y="18367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905" tIns="112850" rIns="171905" bIns="112850" numCol="1" spcCol="1270" anchor="ctr" anchorCtr="0">
            <a:noAutofit/>
          </a:bodyPr>
          <a:lstStyle/>
          <a:p>
            <a:pPr marL="0" lvl="0" indent="0" algn="ctr" defTabSz="1377950">
              <a:lnSpc>
                <a:spcPct val="90000"/>
              </a:lnSpc>
              <a:spcBef>
                <a:spcPct val="0"/>
              </a:spcBef>
              <a:spcAft>
                <a:spcPct val="35000"/>
              </a:spcAft>
              <a:buNone/>
            </a:pPr>
            <a:r>
              <a:rPr lang="en-US" sz="3100" kern="1200" dirty="0"/>
              <a:t>Strong Association</a:t>
            </a:r>
          </a:p>
        </p:txBody>
      </p:sp>
      <p:sp>
        <p:nvSpPr>
          <p:cNvPr id="11" name="Freeform: Shape 10">
            <a:extLst>
              <a:ext uri="{FF2B5EF4-FFF2-40B4-BE49-F238E27FC236}">
                <a16:creationId xmlns:a16="http://schemas.microsoft.com/office/drawing/2014/main" id="{21E0226E-C376-464C-89F8-51BA3B4CD179}"/>
              </a:ext>
            </a:extLst>
          </p:cNvPr>
          <p:cNvSpPr/>
          <p:nvPr/>
        </p:nvSpPr>
        <p:spPr>
          <a:xfrm>
            <a:off x="3291855" y="2055735"/>
            <a:ext cx="5606796" cy="995306"/>
          </a:xfrm>
          <a:custGeom>
            <a:avLst/>
            <a:gdLst>
              <a:gd name="connsiteX0" fmla="*/ 165888 w 995306"/>
              <a:gd name="connsiteY0" fmla="*/ 0 h 5606796"/>
              <a:gd name="connsiteX1" fmla="*/ 829418 w 995306"/>
              <a:gd name="connsiteY1" fmla="*/ 0 h 5606796"/>
              <a:gd name="connsiteX2" fmla="*/ 995306 w 995306"/>
              <a:gd name="connsiteY2" fmla="*/ 165888 h 5606796"/>
              <a:gd name="connsiteX3" fmla="*/ 995306 w 995306"/>
              <a:gd name="connsiteY3" fmla="*/ 5606796 h 5606796"/>
              <a:gd name="connsiteX4" fmla="*/ 995306 w 995306"/>
              <a:gd name="connsiteY4" fmla="*/ 5606796 h 5606796"/>
              <a:gd name="connsiteX5" fmla="*/ 0 w 995306"/>
              <a:gd name="connsiteY5" fmla="*/ 5606796 h 5606796"/>
              <a:gd name="connsiteX6" fmla="*/ 0 w 995306"/>
              <a:gd name="connsiteY6" fmla="*/ 5606796 h 5606796"/>
              <a:gd name="connsiteX7" fmla="*/ 0 w 995306"/>
              <a:gd name="connsiteY7" fmla="*/ 165888 h 5606796"/>
              <a:gd name="connsiteX8" fmla="*/ 165888 w 995306"/>
              <a:gd name="connsiteY8" fmla="*/ 0 h 56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06" h="5606796">
                <a:moveTo>
                  <a:pt x="995306" y="934489"/>
                </a:moveTo>
                <a:lnTo>
                  <a:pt x="995306" y="4672307"/>
                </a:lnTo>
                <a:cubicBezTo>
                  <a:pt x="995306" y="5188407"/>
                  <a:pt x="982122" y="5606793"/>
                  <a:pt x="965858" y="5606793"/>
                </a:cubicBezTo>
                <a:lnTo>
                  <a:pt x="0" y="5606793"/>
                </a:lnTo>
                <a:lnTo>
                  <a:pt x="0" y="5606793"/>
                </a:lnTo>
                <a:lnTo>
                  <a:pt x="0" y="3"/>
                </a:lnTo>
                <a:lnTo>
                  <a:pt x="0" y="3"/>
                </a:lnTo>
                <a:lnTo>
                  <a:pt x="965858" y="3"/>
                </a:lnTo>
                <a:cubicBezTo>
                  <a:pt x="982122" y="3"/>
                  <a:pt x="995306" y="418389"/>
                  <a:pt x="995306" y="934489"/>
                </a:cubicBezTo>
                <a:close/>
              </a:path>
            </a:pathLst>
          </a:custGeom>
          <a:solidFill>
            <a:schemeClr val="accent3">
              <a:lumMod val="60000"/>
              <a:lumOff val="4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2411" rIns="296236" bIns="172413" numCol="1" spcCol="1270" anchor="ctr" anchorCtr="0">
            <a:noAutofit/>
          </a:bodyPr>
          <a:lstStyle/>
          <a:p>
            <a:pPr marL="171450" lvl="1" indent="-171450" algn="l" defTabSz="800100">
              <a:lnSpc>
                <a:spcPct val="90000"/>
              </a:lnSpc>
              <a:spcBef>
                <a:spcPct val="0"/>
              </a:spcBef>
              <a:spcAft>
                <a:spcPts val="0"/>
              </a:spcAft>
              <a:buChar char="•"/>
            </a:pPr>
            <a:r>
              <a:rPr lang="en-US" sz="1800" kern="1200" dirty="0"/>
              <a:t>African American and Asian Pacific races</a:t>
            </a:r>
          </a:p>
          <a:p>
            <a:pPr marL="171450" lvl="1" indent="-171450" algn="l" defTabSz="800100">
              <a:lnSpc>
                <a:spcPct val="90000"/>
              </a:lnSpc>
              <a:spcBef>
                <a:spcPct val="0"/>
              </a:spcBef>
              <a:spcAft>
                <a:spcPts val="0"/>
              </a:spcAft>
              <a:buChar char="•"/>
            </a:pPr>
            <a:r>
              <a:rPr lang="en-US" sz="1800" kern="1200" dirty="0"/>
              <a:t>Higher parental education</a:t>
            </a:r>
          </a:p>
        </p:txBody>
      </p:sp>
      <p:sp>
        <p:nvSpPr>
          <p:cNvPr id="12" name="Freeform: Shape 11">
            <a:extLst>
              <a:ext uri="{FF2B5EF4-FFF2-40B4-BE49-F238E27FC236}">
                <a16:creationId xmlns:a16="http://schemas.microsoft.com/office/drawing/2014/main" id="{CB857606-24EE-4816-ABAF-9D4F71ADD953}"/>
              </a:ext>
            </a:extLst>
          </p:cNvPr>
          <p:cNvSpPr/>
          <p:nvPr/>
        </p:nvSpPr>
        <p:spPr>
          <a:xfrm>
            <a:off x="254268" y="2002390"/>
            <a:ext cx="3153822" cy="1101997"/>
          </a:xfrm>
          <a:custGeom>
            <a:avLst/>
            <a:gdLst>
              <a:gd name="connsiteX0" fmla="*/ 0 w 3153822"/>
              <a:gd name="connsiteY0" fmla="*/ 183670 h 1101997"/>
              <a:gd name="connsiteX1" fmla="*/ 183670 w 3153822"/>
              <a:gd name="connsiteY1" fmla="*/ 0 h 1101997"/>
              <a:gd name="connsiteX2" fmla="*/ 2970152 w 3153822"/>
              <a:gd name="connsiteY2" fmla="*/ 0 h 1101997"/>
              <a:gd name="connsiteX3" fmla="*/ 3153822 w 3153822"/>
              <a:gd name="connsiteY3" fmla="*/ 183670 h 1101997"/>
              <a:gd name="connsiteX4" fmla="*/ 3153822 w 3153822"/>
              <a:gd name="connsiteY4" fmla="*/ 918327 h 1101997"/>
              <a:gd name="connsiteX5" fmla="*/ 2970152 w 3153822"/>
              <a:gd name="connsiteY5" fmla="*/ 1101997 h 1101997"/>
              <a:gd name="connsiteX6" fmla="*/ 183670 w 3153822"/>
              <a:gd name="connsiteY6" fmla="*/ 1101997 h 1101997"/>
              <a:gd name="connsiteX7" fmla="*/ 0 w 3153822"/>
              <a:gd name="connsiteY7" fmla="*/ 918327 h 1101997"/>
              <a:gd name="connsiteX8" fmla="*/ 0 w 3153822"/>
              <a:gd name="connsiteY8" fmla="*/ 183670 h 11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822" h="1101997">
                <a:moveTo>
                  <a:pt x="0" y="183670"/>
                </a:moveTo>
                <a:cubicBezTo>
                  <a:pt x="0" y="82232"/>
                  <a:pt x="82232" y="0"/>
                  <a:pt x="183670" y="0"/>
                </a:cubicBezTo>
                <a:lnTo>
                  <a:pt x="2970152" y="0"/>
                </a:lnTo>
                <a:cubicBezTo>
                  <a:pt x="3071590" y="0"/>
                  <a:pt x="3153822" y="82232"/>
                  <a:pt x="3153822" y="183670"/>
                </a:cubicBezTo>
                <a:lnTo>
                  <a:pt x="3153822" y="918327"/>
                </a:lnTo>
                <a:cubicBezTo>
                  <a:pt x="3153822" y="1019765"/>
                  <a:pt x="3071590" y="1101997"/>
                  <a:pt x="2970152" y="1101997"/>
                </a:cubicBezTo>
                <a:lnTo>
                  <a:pt x="183670" y="1101997"/>
                </a:lnTo>
                <a:cubicBezTo>
                  <a:pt x="82232" y="1101997"/>
                  <a:pt x="0" y="1019765"/>
                  <a:pt x="0" y="918327"/>
                </a:cubicBezTo>
                <a:lnTo>
                  <a:pt x="0" y="18367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1905" tIns="112850" rIns="171905" bIns="112850" numCol="1" spcCol="1270" anchor="ctr" anchorCtr="0">
            <a:noAutofit/>
          </a:bodyPr>
          <a:lstStyle/>
          <a:p>
            <a:pPr marL="0" lvl="0" indent="0" algn="ctr" defTabSz="1377950">
              <a:lnSpc>
                <a:spcPct val="90000"/>
              </a:lnSpc>
              <a:spcBef>
                <a:spcPct val="0"/>
              </a:spcBef>
              <a:spcAft>
                <a:spcPct val="35000"/>
              </a:spcAft>
              <a:buNone/>
            </a:pPr>
            <a:r>
              <a:rPr lang="en-US" sz="3100" kern="1200" dirty="0"/>
              <a:t>Moderate Association</a:t>
            </a:r>
          </a:p>
        </p:txBody>
      </p:sp>
      <p:sp>
        <p:nvSpPr>
          <p:cNvPr id="13" name="Freeform: Shape 12">
            <a:extLst>
              <a:ext uri="{FF2B5EF4-FFF2-40B4-BE49-F238E27FC236}">
                <a16:creationId xmlns:a16="http://schemas.microsoft.com/office/drawing/2014/main" id="{48346142-78C4-415A-AF04-EE84546B8912}"/>
              </a:ext>
            </a:extLst>
          </p:cNvPr>
          <p:cNvSpPr/>
          <p:nvPr/>
        </p:nvSpPr>
        <p:spPr>
          <a:xfrm>
            <a:off x="3291855" y="3212831"/>
            <a:ext cx="5606796" cy="995306"/>
          </a:xfrm>
          <a:custGeom>
            <a:avLst/>
            <a:gdLst>
              <a:gd name="connsiteX0" fmla="*/ 165888 w 995306"/>
              <a:gd name="connsiteY0" fmla="*/ 0 h 5606796"/>
              <a:gd name="connsiteX1" fmla="*/ 829418 w 995306"/>
              <a:gd name="connsiteY1" fmla="*/ 0 h 5606796"/>
              <a:gd name="connsiteX2" fmla="*/ 995306 w 995306"/>
              <a:gd name="connsiteY2" fmla="*/ 165888 h 5606796"/>
              <a:gd name="connsiteX3" fmla="*/ 995306 w 995306"/>
              <a:gd name="connsiteY3" fmla="*/ 5606796 h 5606796"/>
              <a:gd name="connsiteX4" fmla="*/ 995306 w 995306"/>
              <a:gd name="connsiteY4" fmla="*/ 5606796 h 5606796"/>
              <a:gd name="connsiteX5" fmla="*/ 0 w 995306"/>
              <a:gd name="connsiteY5" fmla="*/ 5606796 h 5606796"/>
              <a:gd name="connsiteX6" fmla="*/ 0 w 995306"/>
              <a:gd name="connsiteY6" fmla="*/ 5606796 h 5606796"/>
              <a:gd name="connsiteX7" fmla="*/ 0 w 995306"/>
              <a:gd name="connsiteY7" fmla="*/ 165888 h 5606796"/>
              <a:gd name="connsiteX8" fmla="*/ 165888 w 995306"/>
              <a:gd name="connsiteY8" fmla="*/ 0 h 56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06" h="5606796">
                <a:moveTo>
                  <a:pt x="995306" y="934489"/>
                </a:moveTo>
                <a:lnTo>
                  <a:pt x="995306" y="4672307"/>
                </a:lnTo>
                <a:cubicBezTo>
                  <a:pt x="995306" y="5188407"/>
                  <a:pt x="982122" y="5606793"/>
                  <a:pt x="965858" y="5606793"/>
                </a:cubicBezTo>
                <a:lnTo>
                  <a:pt x="0" y="5606793"/>
                </a:lnTo>
                <a:lnTo>
                  <a:pt x="0" y="5606793"/>
                </a:lnTo>
                <a:lnTo>
                  <a:pt x="0" y="3"/>
                </a:lnTo>
                <a:lnTo>
                  <a:pt x="0" y="3"/>
                </a:lnTo>
                <a:lnTo>
                  <a:pt x="965858" y="3"/>
                </a:lnTo>
                <a:cubicBezTo>
                  <a:pt x="982122" y="3"/>
                  <a:pt x="995306" y="418389"/>
                  <a:pt x="995306" y="93448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2412" rIns="296236" bIns="172412" numCol="1" spcCol="1270" anchor="ctr" anchorCtr="0">
            <a:noAutofit/>
          </a:bodyPr>
          <a:lstStyle/>
          <a:p>
            <a:pPr marL="171450" lvl="1" indent="-171450" algn="l" defTabSz="711200">
              <a:lnSpc>
                <a:spcPct val="90000"/>
              </a:lnSpc>
              <a:spcBef>
                <a:spcPct val="0"/>
              </a:spcBef>
              <a:spcAft>
                <a:spcPts val="0"/>
              </a:spcAft>
              <a:buChar char="•"/>
              <a:tabLst>
                <a:tab pos="2286000" algn="l"/>
              </a:tabLst>
            </a:pPr>
            <a:r>
              <a:rPr lang="en-US" sz="1600" kern="1200" dirty="0"/>
              <a:t>Pet exposure	</a:t>
            </a:r>
            <a:r>
              <a:rPr lang="en-US" sz="1050" kern="1200" dirty="0"/>
              <a:t>● </a:t>
            </a:r>
            <a:r>
              <a:rPr lang="en-US" sz="1600" kern="1200" dirty="0"/>
              <a:t>Pollution/Tobacco smoke</a:t>
            </a:r>
          </a:p>
          <a:p>
            <a:pPr marL="171450" lvl="1" indent="-171450" algn="l" defTabSz="711200">
              <a:lnSpc>
                <a:spcPct val="90000"/>
              </a:lnSpc>
              <a:spcBef>
                <a:spcPct val="0"/>
              </a:spcBef>
              <a:spcAft>
                <a:spcPts val="0"/>
              </a:spcAft>
              <a:buChar char="•"/>
              <a:tabLst>
                <a:tab pos="2286000" algn="l"/>
              </a:tabLst>
            </a:pPr>
            <a:r>
              <a:rPr lang="en-US" sz="1600" kern="1200" dirty="0"/>
              <a:t>Urban living	</a:t>
            </a:r>
            <a:r>
              <a:rPr lang="en-US" sz="1050" kern="1200" dirty="0"/>
              <a:t>● </a:t>
            </a:r>
            <a:r>
              <a:rPr lang="en-US" sz="1600" kern="1200" dirty="0"/>
              <a:t>Postnatal antibiotic exposure</a:t>
            </a:r>
          </a:p>
          <a:p>
            <a:pPr marL="171450" lvl="1" indent="-171450" algn="l" defTabSz="711200">
              <a:lnSpc>
                <a:spcPct val="90000"/>
              </a:lnSpc>
              <a:spcBef>
                <a:spcPct val="0"/>
              </a:spcBef>
              <a:spcAft>
                <a:spcPts val="0"/>
              </a:spcAft>
              <a:buChar char="•"/>
            </a:pPr>
            <a:r>
              <a:rPr lang="en-US" sz="1600" kern="1200" dirty="0"/>
              <a:t>Daycare</a:t>
            </a:r>
          </a:p>
        </p:txBody>
      </p:sp>
      <p:sp>
        <p:nvSpPr>
          <p:cNvPr id="14" name="Freeform: Shape 13">
            <a:extLst>
              <a:ext uri="{FF2B5EF4-FFF2-40B4-BE49-F238E27FC236}">
                <a16:creationId xmlns:a16="http://schemas.microsoft.com/office/drawing/2014/main" id="{1C86BCCD-BCFB-4505-A6CC-E5CBA14C12A0}"/>
              </a:ext>
            </a:extLst>
          </p:cNvPr>
          <p:cNvSpPr/>
          <p:nvPr/>
        </p:nvSpPr>
        <p:spPr>
          <a:xfrm>
            <a:off x="254268" y="3161152"/>
            <a:ext cx="3153822" cy="1101997"/>
          </a:xfrm>
          <a:custGeom>
            <a:avLst/>
            <a:gdLst>
              <a:gd name="connsiteX0" fmla="*/ 0 w 3153822"/>
              <a:gd name="connsiteY0" fmla="*/ 183670 h 1101997"/>
              <a:gd name="connsiteX1" fmla="*/ 183670 w 3153822"/>
              <a:gd name="connsiteY1" fmla="*/ 0 h 1101997"/>
              <a:gd name="connsiteX2" fmla="*/ 2970152 w 3153822"/>
              <a:gd name="connsiteY2" fmla="*/ 0 h 1101997"/>
              <a:gd name="connsiteX3" fmla="*/ 3153822 w 3153822"/>
              <a:gd name="connsiteY3" fmla="*/ 183670 h 1101997"/>
              <a:gd name="connsiteX4" fmla="*/ 3153822 w 3153822"/>
              <a:gd name="connsiteY4" fmla="*/ 918327 h 1101997"/>
              <a:gd name="connsiteX5" fmla="*/ 2970152 w 3153822"/>
              <a:gd name="connsiteY5" fmla="*/ 1101997 h 1101997"/>
              <a:gd name="connsiteX6" fmla="*/ 183670 w 3153822"/>
              <a:gd name="connsiteY6" fmla="*/ 1101997 h 1101997"/>
              <a:gd name="connsiteX7" fmla="*/ 0 w 3153822"/>
              <a:gd name="connsiteY7" fmla="*/ 918327 h 1101997"/>
              <a:gd name="connsiteX8" fmla="*/ 0 w 3153822"/>
              <a:gd name="connsiteY8" fmla="*/ 183670 h 11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822" h="1101997">
                <a:moveTo>
                  <a:pt x="0" y="183670"/>
                </a:moveTo>
                <a:cubicBezTo>
                  <a:pt x="0" y="82232"/>
                  <a:pt x="82232" y="0"/>
                  <a:pt x="183670" y="0"/>
                </a:cubicBezTo>
                <a:lnTo>
                  <a:pt x="2970152" y="0"/>
                </a:lnTo>
                <a:cubicBezTo>
                  <a:pt x="3071590" y="0"/>
                  <a:pt x="3153822" y="82232"/>
                  <a:pt x="3153822" y="183670"/>
                </a:cubicBezTo>
                <a:lnTo>
                  <a:pt x="3153822" y="918327"/>
                </a:lnTo>
                <a:cubicBezTo>
                  <a:pt x="3153822" y="1019765"/>
                  <a:pt x="3071590" y="1101997"/>
                  <a:pt x="2970152" y="1101997"/>
                </a:cubicBezTo>
                <a:lnTo>
                  <a:pt x="183670" y="1101997"/>
                </a:lnTo>
                <a:cubicBezTo>
                  <a:pt x="82232" y="1101997"/>
                  <a:pt x="0" y="1019765"/>
                  <a:pt x="0" y="918327"/>
                </a:cubicBezTo>
                <a:lnTo>
                  <a:pt x="0" y="18367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905" tIns="112850" rIns="171905" bIns="112850" numCol="1" spcCol="1270" anchor="ctr" anchorCtr="0">
            <a:noAutofit/>
          </a:bodyPr>
          <a:lstStyle/>
          <a:p>
            <a:pPr marL="0" lvl="0" indent="0" algn="ctr" defTabSz="1377950">
              <a:lnSpc>
                <a:spcPct val="90000"/>
              </a:lnSpc>
              <a:spcBef>
                <a:spcPct val="0"/>
              </a:spcBef>
              <a:spcAft>
                <a:spcPct val="35000"/>
              </a:spcAft>
              <a:buNone/>
            </a:pPr>
            <a:r>
              <a:rPr lang="en-US" sz="3100" kern="1200" dirty="0"/>
              <a:t>Unclear Association</a:t>
            </a:r>
          </a:p>
        </p:txBody>
      </p:sp>
    </p:spTree>
    <p:extLst>
      <p:ext uri="{BB962C8B-B14F-4D97-AF65-F5344CB8AC3E}">
        <p14:creationId xmlns:p14="http://schemas.microsoft.com/office/powerpoint/2010/main" val="190401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marL="0" lvl="0" indent="0">
              <a:lnSpc>
                <a:spcPct val="90000"/>
              </a:lnSpc>
              <a:spcBef>
                <a:spcPts val="0"/>
              </a:spcBef>
              <a:buNone/>
            </a:pPr>
            <a:r>
              <a:rPr lang="en-US" sz="2500" dirty="0"/>
              <a:t>In this module, we discuss atopic dermatitis as a clinical diagnosis and review diagnostic guidelines developed by the American Academy of Dermatology. We review the 4 major morphologic features of atopic dermatitis as we consider several other skin diseases included in the differential diagnosis. As we learned in an earlier module, understanding the disease burden is critical; therefore, we highlight several strategies for assessing disease severity. Finally, we include discussion of common comorbidities.</a:t>
            </a:r>
          </a:p>
        </p:txBody>
      </p:sp>
    </p:spTree>
    <p:extLst>
      <p:ext uri="{BB962C8B-B14F-4D97-AF65-F5344CB8AC3E}">
        <p14:creationId xmlns:p14="http://schemas.microsoft.com/office/powerpoint/2010/main" val="181796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AAD Diagnostic Guidelines</a:t>
            </a:r>
          </a:p>
        </p:txBody>
      </p:sp>
      <p:graphicFrame>
        <p:nvGraphicFramePr>
          <p:cNvPr id="9" name="Content Placeholder 8">
            <a:extLst>
              <a:ext uri="{FF2B5EF4-FFF2-40B4-BE49-F238E27FC236}">
                <a16:creationId xmlns:a16="http://schemas.microsoft.com/office/drawing/2014/main" id="{C5932CE8-7606-413A-A35B-14F950B9EEF0}"/>
              </a:ext>
            </a:extLst>
          </p:cNvPr>
          <p:cNvGraphicFramePr>
            <a:graphicFrameLocks noGrp="1"/>
          </p:cNvGraphicFramePr>
          <p:nvPr>
            <p:ph idx="1"/>
            <p:extLst>
              <p:ext uri="{D42A27DB-BD31-4B8C-83A1-F6EECF244321}">
                <p14:modId xmlns:p14="http://schemas.microsoft.com/office/powerpoint/2010/main" val="3493683915"/>
              </p:ext>
            </p:extLst>
          </p:nvPr>
        </p:nvGraphicFramePr>
        <p:xfrm>
          <a:off x="457200" y="1001713"/>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D113BDFB-CB5A-452A-896E-C076B18D0156}"/>
              </a:ext>
            </a:extLst>
          </p:cNvPr>
          <p:cNvSpPr>
            <a:spLocks noGrp="1"/>
          </p:cNvSpPr>
          <p:nvPr>
            <p:ph type="body" sz="quarter" idx="10"/>
          </p:nvPr>
        </p:nvSpPr>
        <p:spPr/>
        <p:txBody>
          <a:bodyPr/>
          <a:lstStyle/>
          <a:p>
            <a:r>
              <a:rPr lang="en-US" dirty="0"/>
              <a:t>Eichenfield LF, et al. </a:t>
            </a:r>
            <a:r>
              <a:rPr lang="en-US" i="1" dirty="0"/>
              <a:t>J Allergy Clin Immunol.</a:t>
            </a:r>
            <a:r>
              <a:rPr lang="en-US" dirty="0"/>
              <a:t> 2017;139:S49-S57.</a:t>
            </a:r>
          </a:p>
        </p:txBody>
      </p:sp>
    </p:spTree>
    <p:extLst>
      <p:ext uri="{BB962C8B-B14F-4D97-AF65-F5344CB8AC3E}">
        <p14:creationId xmlns:p14="http://schemas.microsoft.com/office/powerpoint/2010/main" val="341011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CB2C0-5ACF-40E8-A1BF-04315CF0C5D5}"/>
              </a:ext>
            </a:extLst>
          </p:cNvPr>
          <p:cNvSpPr>
            <a:spLocks noGrp="1"/>
          </p:cNvSpPr>
          <p:nvPr>
            <p:ph type="title"/>
          </p:nvPr>
        </p:nvSpPr>
        <p:spPr/>
        <p:txBody>
          <a:bodyPr/>
          <a:lstStyle/>
          <a:p>
            <a:r>
              <a:rPr lang="en-US" dirty="0"/>
              <a:t>AD Distribution by Age</a:t>
            </a:r>
          </a:p>
        </p:txBody>
      </p:sp>
      <p:sp>
        <p:nvSpPr>
          <p:cNvPr id="5" name="Text Placeholder 4">
            <a:extLst>
              <a:ext uri="{FF2B5EF4-FFF2-40B4-BE49-F238E27FC236}">
                <a16:creationId xmlns:a16="http://schemas.microsoft.com/office/drawing/2014/main" id="{06A5C69D-8AB1-4952-BFB8-DDCE0948625A}"/>
              </a:ext>
            </a:extLst>
          </p:cNvPr>
          <p:cNvSpPr>
            <a:spLocks noGrp="1"/>
          </p:cNvSpPr>
          <p:nvPr>
            <p:ph type="body" sz="quarter" idx="10"/>
          </p:nvPr>
        </p:nvSpPr>
        <p:spPr/>
        <p:txBody>
          <a:bodyPr/>
          <a:lstStyle/>
          <a:p>
            <a:r>
              <a:rPr lang="en-US" dirty="0"/>
              <a:t>Weston WL, Lane AT, Morelli JG. </a:t>
            </a:r>
            <a:r>
              <a:rPr lang="en-US" i="1" dirty="0"/>
              <a:t>Color Textbook of Pediatric Dermatology.</a:t>
            </a:r>
            <a:r>
              <a:rPr lang="en-US" dirty="0"/>
              <a:t> 4</a:t>
            </a:r>
            <a:r>
              <a:rPr lang="en-US" baseline="30000" dirty="0"/>
              <a:t>th</a:t>
            </a:r>
            <a:r>
              <a:rPr lang="en-US" dirty="0"/>
              <a:t> ed. Saint Louis: Mosby Elsevier Health Sciences; 2007.</a:t>
            </a:r>
          </a:p>
        </p:txBody>
      </p:sp>
      <p:pic>
        <p:nvPicPr>
          <p:cNvPr id="3" name="Picture 2">
            <a:extLst>
              <a:ext uri="{FF2B5EF4-FFF2-40B4-BE49-F238E27FC236}">
                <a16:creationId xmlns:a16="http://schemas.microsoft.com/office/drawing/2014/main" id="{3228F49E-0927-4A6F-8E0A-E4E1AC218C60}"/>
              </a:ext>
            </a:extLst>
          </p:cNvPr>
          <p:cNvPicPr>
            <a:picLocks noChangeAspect="1"/>
          </p:cNvPicPr>
          <p:nvPr/>
        </p:nvPicPr>
        <p:blipFill>
          <a:blip r:embed="rId3"/>
          <a:stretch>
            <a:fillRect/>
          </a:stretch>
        </p:blipFill>
        <p:spPr>
          <a:xfrm>
            <a:off x="457191" y="925826"/>
            <a:ext cx="8229617" cy="3291847"/>
          </a:xfrm>
          <a:prstGeom prst="rect">
            <a:avLst/>
          </a:prstGeom>
        </p:spPr>
      </p:pic>
    </p:spTree>
    <p:extLst>
      <p:ext uri="{BB962C8B-B14F-4D97-AF65-F5344CB8AC3E}">
        <p14:creationId xmlns:p14="http://schemas.microsoft.com/office/powerpoint/2010/main" val="24026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Common Features</a:t>
            </a:r>
          </a:p>
        </p:txBody>
      </p:sp>
      <p:sp>
        <p:nvSpPr>
          <p:cNvPr id="5" name="Text Placeholder 4">
            <a:extLst>
              <a:ext uri="{FF2B5EF4-FFF2-40B4-BE49-F238E27FC236}">
                <a16:creationId xmlns:a16="http://schemas.microsoft.com/office/drawing/2014/main" id="{FFC850B2-1FA5-4466-AB12-C62065B550FF}"/>
              </a:ext>
            </a:extLst>
          </p:cNvPr>
          <p:cNvSpPr>
            <a:spLocks noGrp="1"/>
          </p:cNvSpPr>
          <p:nvPr>
            <p:ph type="body" sz="quarter" idx="10"/>
          </p:nvPr>
        </p:nvSpPr>
        <p:spPr/>
        <p:txBody>
          <a:bodyPr/>
          <a:lstStyle/>
          <a:p>
            <a:r>
              <a:rPr lang="en-US" sz="900" dirty="0"/>
              <a:t>© Dr. Amy Stanway. Used from </a:t>
            </a:r>
            <a:r>
              <a:rPr lang="en-US" sz="900" dirty="0" err="1"/>
              <a:t>DermNet</a:t>
            </a:r>
            <a:r>
              <a:rPr lang="en-US" sz="900" dirty="0"/>
              <a:t> New Zealand with permission under the Creative Commons Attribution-</a:t>
            </a:r>
            <a:r>
              <a:rPr lang="en-US" sz="900" dirty="0" err="1"/>
              <a:t>NonCommercial</a:t>
            </a:r>
            <a:r>
              <a:rPr lang="en-US" sz="900" dirty="0"/>
              <a:t>-</a:t>
            </a:r>
            <a:r>
              <a:rPr lang="en-US" sz="900" dirty="0" err="1"/>
              <a:t>NoDerivs</a:t>
            </a:r>
            <a:r>
              <a:rPr lang="en-US" sz="900" dirty="0"/>
              <a:t> 3.0 (http://creativecommons.org/licenses/by-nc-nd/3.0/nz/) with no changes.</a:t>
            </a:r>
          </a:p>
          <a:p>
            <a:r>
              <a:rPr lang="en-US" sz="900" dirty="0"/>
              <a:t>© Professor </a:t>
            </a:r>
            <a:r>
              <a:rPr lang="en-US" sz="900" dirty="0" err="1"/>
              <a:t>Raimo</a:t>
            </a:r>
            <a:r>
              <a:rPr lang="en-US" sz="900" dirty="0"/>
              <a:t> </a:t>
            </a:r>
            <a:r>
              <a:rPr lang="en-US" sz="900" dirty="0" err="1"/>
              <a:t>Suhonen</a:t>
            </a:r>
            <a:r>
              <a:rPr lang="en-US" sz="900" dirty="0"/>
              <a:t>. Used from </a:t>
            </a:r>
            <a:r>
              <a:rPr lang="en-US" sz="900" dirty="0" err="1"/>
              <a:t>DermNet</a:t>
            </a:r>
            <a:r>
              <a:rPr lang="en-US" sz="900" dirty="0"/>
              <a:t> New Zealand with permission under the Creative Commons Attribution-</a:t>
            </a:r>
            <a:r>
              <a:rPr lang="en-US" sz="900" dirty="0" err="1"/>
              <a:t>NonCommercial</a:t>
            </a:r>
            <a:r>
              <a:rPr lang="en-US" sz="900" dirty="0"/>
              <a:t>-</a:t>
            </a:r>
            <a:r>
              <a:rPr lang="en-US" sz="900" dirty="0" err="1"/>
              <a:t>NoDerivs</a:t>
            </a:r>
            <a:r>
              <a:rPr lang="en-US" sz="900" dirty="0"/>
              <a:t> 3.0 (http://creativecommons.org/licenses/by-nc-nd/3.0/nz/) with no changes.</a:t>
            </a:r>
          </a:p>
        </p:txBody>
      </p:sp>
      <p:pic>
        <p:nvPicPr>
          <p:cNvPr id="6" name="Picture 5">
            <a:extLst>
              <a:ext uri="{FF2B5EF4-FFF2-40B4-BE49-F238E27FC236}">
                <a16:creationId xmlns:a16="http://schemas.microsoft.com/office/drawing/2014/main" id="{F8445AB5-A13A-4DD2-A33F-C3131D2E022B}"/>
              </a:ext>
            </a:extLst>
          </p:cNvPr>
          <p:cNvPicPr>
            <a:picLocks noChangeAspect="1"/>
          </p:cNvPicPr>
          <p:nvPr/>
        </p:nvPicPr>
        <p:blipFill>
          <a:blip r:embed="rId3"/>
          <a:stretch>
            <a:fillRect/>
          </a:stretch>
        </p:blipFill>
        <p:spPr>
          <a:xfrm>
            <a:off x="243120" y="1362878"/>
            <a:ext cx="2800351" cy="2114550"/>
          </a:xfrm>
          <a:prstGeom prst="rect">
            <a:avLst/>
          </a:prstGeom>
        </p:spPr>
      </p:pic>
      <p:pic>
        <p:nvPicPr>
          <p:cNvPr id="8" name="Picture 7">
            <a:extLst>
              <a:ext uri="{FF2B5EF4-FFF2-40B4-BE49-F238E27FC236}">
                <a16:creationId xmlns:a16="http://schemas.microsoft.com/office/drawing/2014/main" id="{48358B5C-20BC-40D0-974F-BF7ECDBD05B7}"/>
              </a:ext>
            </a:extLst>
          </p:cNvPr>
          <p:cNvPicPr>
            <a:picLocks noChangeAspect="1"/>
          </p:cNvPicPr>
          <p:nvPr/>
        </p:nvPicPr>
        <p:blipFill>
          <a:blip r:embed="rId4"/>
          <a:stretch>
            <a:fillRect/>
          </a:stretch>
        </p:blipFill>
        <p:spPr>
          <a:xfrm>
            <a:off x="3637114" y="1174283"/>
            <a:ext cx="1869771" cy="2491740"/>
          </a:xfrm>
          <a:prstGeom prst="rect">
            <a:avLst/>
          </a:prstGeom>
        </p:spPr>
      </p:pic>
      <p:pic>
        <p:nvPicPr>
          <p:cNvPr id="10" name="Picture 9">
            <a:extLst>
              <a:ext uri="{FF2B5EF4-FFF2-40B4-BE49-F238E27FC236}">
                <a16:creationId xmlns:a16="http://schemas.microsoft.com/office/drawing/2014/main" id="{64B20E9A-8417-4D15-952E-30FCC2AFC083}"/>
              </a:ext>
            </a:extLst>
          </p:cNvPr>
          <p:cNvPicPr>
            <a:picLocks noChangeAspect="1"/>
          </p:cNvPicPr>
          <p:nvPr/>
        </p:nvPicPr>
        <p:blipFill>
          <a:blip r:embed="rId5"/>
          <a:stretch>
            <a:fillRect/>
          </a:stretch>
        </p:blipFill>
        <p:spPr>
          <a:xfrm>
            <a:off x="5997930" y="1325880"/>
            <a:ext cx="2800350" cy="2114550"/>
          </a:xfrm>
          <a:prstGeom prst="rect">
            <a:avLst/>
          </a:prstGeom>
        </p:spPr>
      </p:pic>
    </p:spTree>
    <p:extLst>
      <p:ext uri="{BB962C8B-B14F-4D97-AF65-F5344CB8AC3E}">
        <p14:creationId xmlns:p14="http://schemas.microsoft.com/office/powerpoint/2010/main" val="655990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pPr algn="l"/>
            <a:r>
              <a:rPr lang="en-US" dirty="0"/>
              <a:t>Facial Involvement</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lstStyle/>
          <a:p>
            <a:pPr marL="0" indent="0">
              <a:buNone/>
            </a:pPr>
            <a:r>
              <a:rPr lang="en-US" dirty="0"/>
              <a:t>Classic findings of facial</a:t>
            </a:r>
            <a:br>
              <a:rPr lang="en-US" dirty="0"/>
            </a:br>
            <a:r>
              <a:rPr lang="en-US" dirty="0"/>
              <a:t>skin involvement</a:t>
            </a:r>
          </a:p>
          <a:p>
            <a:pPr lvl="1"/>
            <a:r>
              <a:rPr lang="en-US" dirty="0"/>
              <a:t>Perioral skin</a:t>
            </a:r>
          </a:p>
          <a:p>
            <a:pPr lvl="1"/>
            <a:r>
              <a:rPr lang="en-US" dirty="0"/>
              <a:t>Periorbital skin</a:t>
            </a:r>
          </a:p>
          <a:p>
            <a:pPr lvl="1"/>
            <a:r>
              <a:rPr lang="en-US" dirty="0"/>
              <a:t>Periauricular skin</a:t>
            </a:r>
          </a:p>
        </p:txBody>
      </p:sp>
      <p:sp>
        <p:nvSpPr>
          <p:cNvPr id="4" name="Text Placeholder 3">
            <a:extLst>
              <a:ext uri="{FF2B5EF4-FFF2-40B4-BE49-F238E27FC236}">
                <a16:creationId xmlns:a16="http://schemas.microsoft.com/office/drawing/2014/main" id="{3678576D-9B0F-4252-867E-037890002C3C}"/>
              </a:ext>
            </a:extLst>
          </p:cNvPr>
          <p:cNvSpPr>
            <a:spLocks noGrp="1"/>
          </p:cNvSpPr>
          <p:nvPr>
            <p:ph type="body" sz="quarter" idx="10"/>
          </p:nvPr>
        </p:nvSpPr>
        <p:spPr/>
        <p:txBody>
          <a:bodyPr/>
          <a:lstStyle/>
          <a:p>
            <a:r>
              <a:rPr lang="en-US" sz="900" dirty="0"/>
              <a:t>© Dr. Amy Stanway. Used from </a:t>
            </a:r>
            <a:r>
              <a:rPr lang="en-US" sz="900" dirty="0" err="1"/>
              <a:t>DermNet</a:t>
            </a:r>
            <a:r>
              <a:rPr lang="en-US" sz="900" dirty="0"/>
              <a:t> New Zealand with permission under the Creative Commons Attribution-</a:t>
            </a:r>
            <a:r>
              <a:rPr lang="en-US" sz="900" dirty="0" err="1"/>
              <a:t>NonCommercial</a:t>
            </a:r>
            <a:r>
              <a:rPr lang="en-US" sz="900" dirty="0"/>
              <a:t>-</a:t>
            </a:r>
            <a:r>
              <a:rPr lang="en-US" sz="900" dirty="0" err="1"/>
              <a:t>NoDerivs</a:t>
            </a:r>
            <a:r>
              <a:rPr lang="en-US" sz="900" dirty="0"/>
              <a:t> 3.0 (http://creativecommons.org/licenses/by-nc-nd/3.0/nz/) with no changes.</a:t>
            </a:r>
          </a:p>
          <a:p>
            <a:r>
              <a:rPr lang="en-US" sz="900" dirty="0"/>
              <a:t>© Professor </a:t>
            </a:r>
            <a:r>
              <a:rPr lang="en-US" sz="900" dirty="0" err="1"/>
              <a:t>Raimo</a:t>
            </a:r>
            <a:r>
              <a:rPr lang="en-US" sz="900" dirty="0"/>
              <a:t> </a:t>
            </a:r>
            <a:r>
              <a:rPr lang="en-US" sz="900" dirty="0" err="1"/>
              <a:t>Suhonen</a:t>
            </a:r>
            <a:r>
              <a:rPr lang="en-US" sz="900" dirty="0"/>
              <a:t>. Used from </a:t>
            </a:r>
            <a:r>
              <a:rPr lang="en-US" sz="900" dirty="0" err="1"/>
              <a:t>DermNet</a:t>
            </a:r>
            <a:r>
              <a:rPr lang="en-US" sz="900" dirty="0"/>
              <a:t> New Zealand with permission under the Creative Commons Attribution-</a:t>
            </a:r>
            <a:r>
              <a:rPr lang="en-US" sz="900" dirty="0" err="1"/>
              <a:t>NonCommercial</a:t>
            </a:r>
            <a:r>
              <a:rPr lang="en-US" sz="900" dirty="0"/>
              <a:t>-</a:t>
            </a:r>
            <a:r>
              <a:rPr lang="en-US" sz="900" dirty="0" err="1"/>
              <a:t>NoDerivs</a:t>
            </a:r>
            <a:r>
              <a:rPr lang="en-US" sz="900" dirty="0"/>
              <a:t> 3.0 (http://creativecommons.org/licenses/by-nc-nd/3.0/nz/) with no changes.</a:t>
            </a:r>
          </a:p>
        </p:txBody>
      </p:sp>
      <p:pic>
        <p:nvPicPr>
          <p:cNvPr id="9" name="Picture 8">
            <a:extLst>
              <a:ext uri="{FF2B5EF4-FFF2-40B4-BE49-F238E27FC236}">
                <a16:creationId xmlns:a16="http://schemas.microsoft.com/office/drawing/2014/main" id="{517C8980-CD16-4F00-B67D-3F6E9896CEE4}"/>
              </a:ext>
            </a:extLst>
          </p:cNvPr>
          <p:cNvPicPr>
            <a:picLocks noChangeAspect="1"/>
          </p:cNvPicPr>
          <p:nvPr/>
        </p:nvPicPr>
        <p:blipFill>
          <a:blip r:embed="rId3"/>
          <a:stretch>
            <a:fillRect/>
          </a:stretch>
        </p:blipFill>
        <p:spPr>
          <a:xfrm>
            <a:off x="4108596" y="2274987"/>
            <a:ext cx="2175433" cy="1642674"/>
          </a:xfrm>
          <a:prstGeom prst="rect">
            <a:avLst/>
          </a:prstGeom>
        </p:spPr>
      </p:pic>
      <p:pic>
        <p:nvPicPr>
          <p:cNvPr id="11" name="Picture 10">
            <a:extLst>
              <a:ext uri="{FF2B5EF4-FFF2-40B4-BE49-F238E27FC236}">
                <a16:creationId xmlns:a16="http://schemas.microsoft.com/office/drawing/2014/main" id="{133D5978-074A-4B2F-A886-D434FAAB5FF7}"/>
              </a:ext>
            </a:extLst>
          </p:cNvPr>
          <p:cNvPicPr>
            <a:picLocks noChangeAspect="1"/>
          </p:cNvPicPr>
          <p:nvPr/>
        </p:nvPicPr>
        <p:blipFill>
          <a:blip r:embed="rId4"/>
          <a:stretch>
            <a:fillRect/>
          </a:stretch>
        </p:blipFill>
        <p:spPr>
          <a:xfrm>
            <a:off x="6491713" y="2286000"/>
            <a:ext cx="2146263" cy="1620648"/>
          </a:xfrm>
          <a:prstGeom prst="rect">
            <a:avLst/>
          </a:prstGeom>
        </p:spPr>
      </p:pic>
      <p:pic>
        <p:nvPicPr>
          <p:cNvPr id="15" name="Picture 14">
            <a:extLst>
              <a:ext uri="{FF2B5EF4-FFF2-40B4-BE49-F238E27FC236}">
                <a16:creationId xmlns:a16="http://schemas.microsoft.com/office/drawing/2014/main" id="{73255798-76AC-4821-BC28-D53B75950C63}"/>
              </a:ext>
            </a:extLst>
          </p:cNvPr>
          <p:cNvPicPr>
            <a:picLocks noChangeAspect="1"/>
          </p:cNvPicPr>
          <p:nvPr/>
        </p:nvPicPr>
        <p:blipFill>
          <a:blip r:embed="rId5"/>
          <a:stretch>
            <a:fillRect/>
          </a:stretch>
        </p:blipFill>
        <p:spPr>
          <a:xfrm>
            <a:off x="6491713" y="552244"/>
            <a:ext cx="2146263" cy="1620647"/>
          </a:xfrm>
          <a:prstGeom prst="rect">
            <a:avLst/>
          </a:prstGeom>
        </p:spPr>
      </p:pic>
    </p:spTree>
    <p:extLst>
      <p:ext uri="{BB962C8B-B14F-4D97-AF65-F5344CB8AC3E}">
        <p14:creationId xmlns:p14="http://schemas.microsoft.com/office/powerpoint/2010/main" val="104081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a:bodyPr>
          <a:lstStyle/>
          <a:p>
            <a:pPr marL="0" indent="0">
              <a:buNone/>
            </a:pPr>
            <a:r>
              <a:rPr lang="en-US" dirty="0"/>
              <a:t>In this module, we discuss key pathophysiologic mechanisms of atopic dermatitis, such as barrier dysfunction, bacterial over-colonization, and immune dysregulation. We’ll also highlight some of the pathophysiologic mechanisms that serve as treatment targets.</a:t>
            </a:r>
          </a:p>
        </p:txBody>
      </p:sp>
    </p:spTree>
    <p:extLst>
      <p:ext uri="{BB962C8B-B14F-4D97-AF65-F5344CB8AC3E}">
        <p14:creationId xmlns:p14="http://schemas.microsoft.com/office/powerpoint/2010/main" val="362365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a:xfrm>
            <a:off x="457200" y="129778"/>
            <a:ext cx="8229600" cy="1079089"/>
          </a:xfrm>
        </p:spPr>
        <p:txBody>
          <a:bodyPr>
            <a:normAutofit fontScale="90000"/>
          </a:bodyPr>
          <a:lstStyle/>
          <a:p>
            <a:pPr>
              <a:lnSpc>
                <a:spcPct val="90000"/>
              </a:lnSpc>
            </a:pPr>
            <a:r>
              <a:rPr lang="en-US" dirty="0"/>
              <a:t>Don’t forget to look for other findings in patients with suspected AD</a:t>
            </a:r>
          </a:p>
        </p:txBody>
      </p:sp>
      <p:sp>
        <p:nvSpPr>
          <p:cNvPr id="4" name="Text Placeholder 3">
            <a:extLst>
              <a:ext uri="{FF2B5EF4-FFF2-40B4-BE49-F238E27FC236}">
                <a16:creationId xmlns:a16="http://schemas.microsoft.com/office/drawing/2014/main" id="{8AB465B8-42D9-4F8A-AB63-E60ABB855E00}"/>
              </a:ext>
            </a:extLst>
          </p:cNvPr>
          <p:cNvSpPr>
            <a:spLocks noGrp="1"/>
          </p:cNvSpPr>
          <p:nvPr>
            <p:ph type="body" sz="quarter" idx="10"/>
          </p:nvPr>
        </p:nvSpPr>
        <p:spPr>
          <a:xfrm>
            <a:off x="2443163" y="4469567"/>
            <a:ext cx="6243637" cy="593725"/>
          </a:xfrm>
        </p:spPr>
        <p:txBody>
          <a:bodyPr/>
          <a:lstStyle/>
          <a:p>
            <a:r>
              <a:rPr lang="en-US" sz="800" dirty="0"/>
              <a:t>1. Used from </a:t>
            </a:r>
            <a:r>
              <a:rPr lang="en-US" sz="800" dirty="0" err="1"/>
              <a:t>DermNet</a:t>
            </a:r>
            <a:r>
              <a:rPr lang="en-US" sz="800" dirty="0"/>
              <a:t> New Zealand with permission under the Creative Commons Attribution-</a:t>
            </a:r>
            <a:r>
              <a:rPr lang="en-US" sz="800" dirty="0" err="1"/>
              <a:t>NonCommercial</a:t>
            </a:r>
            <a:r>
              <a:rPr lang="en-US" sz="800" dirty="0"/>
              <a:t>-</a:t>
            </a:r>
            <a:r>
              <a:rPr lang="en-US" sz="800" dirty="0" err="1"/>
              <a:t>NoDerivs</a:t>
            </a:r>
            <a:r>
              <a:rPr lang="en-US" sz="800" dirty="0"/>
              <a:t> 3.0 (http://creativecommons.org/licenses/by-nc-nd/3.0/nz/) with no changes. 2. Used from </a:t>
            </a:r>
            <a:r>
              <a:rPr lang="en-US" sz="800" dirty="0" err="1"/>
              <a:t>DermNet</a:t>
            </a:r>
            <a:r>
              <a:rPr lang="en-US" sz="800" dirty="0"/>
              <a:t> New Zealand with permission under the Creative Commons Attribution-</a:t>
            </a:r>
            <a:r>
              <a:rPr lang="en-US" sz="800" dirty="0" err="1"/>
              <a:t>NonCommercial</a:t>
            </a:r>
            <a:r>
              <a:rPr lang="en-US" sz="800" dirty="0"/>
              <a:t>-</a:t>
            </a:r>
            <a:r>
              <a:rPr lang="en-US" sz="800" dirty="0" err="1"/>
              <a:t>NoDerivs</a:t>
            </a:r>
            <a:r>
              <a:rPr lang="en-US" sz="800" dirty="0"/>
              <a:t> 3.0 (http://creativecommons.org/licenses/by-nc-nd/3.0/nz/) with no changes. 3. ©Waikato District Health Board 2018. Used from </a:t>
            </a:r>
            <a:r>
              <a:rPr lang="en-US" sz="800" dirty="0" err="1"/>
              <a:t>DermNet</a:t>
            </a:r>
            <a:r>
              <a:rPr lang="en-US" sz="800" dirty="0"/>
              <a:t> New Zealand with permission under the Creative Commons Attribution-</a:t>
            </a:r>
            <a:r>
              <a:rPr lang="en-US" sz="800" dirty="0" err="1"/>
              <a:t>NonCommercial</a:t>
            </a:r>
            <a:r>
              <a:rPr lang="en-US" sz="800" dirty="0"/>
              <a:t>-</a:t>
            </a:r>
            <a:r>
              <a:rPr lang="en-US" sz="800" dirty="0" err="1"/>
              <a:t>NoDerivs</a:t>
            </a:r>
            <a:r>
              <a:rPr lang="en-US" sz="800" dirty="0"/>
              <a:t> 3.0 (http://creativecommons.org/licenses/by-nc-nd/3.0/nz/) with no changes.</a:t>
            </a:r>
          </a:p>
          <a:p>
            <a:endParaRPr lang="en-US" sz="800" dirty="0"/>
          </a:p>
        </p:txBody>
      </p:sp>
      <p:pic>
        <p:nvPicPr>
          <p:cNvPr id="7" name="Picture 6">
            <a:extLst>
              <a:ext uri="{FF2B5EF4-FFF2-40B4-BE49-F238E27FC236}">
                <a16:creationId xmlns:a16="http://schemas.microsoft.com/office/drawing/2014/main" id="{FBD1EEDC-43F0-465B-9014-B0B2E8817104}"/>
              </a:ext>
            </a:extLst>
          </p:cNvPr>
          <p:cNvPicPr>
            <a:picLocks noChangeAspect="1"/>
          </p:cNvPicPr>
          <p:nvPr/>
        </p:nvPicPr>
        <p:blipFill>
          <a:blip r:embed="rId3"/>
          <a:stretch>
            <a:fillRect/>
          </a:stretch>
        </p:blipFill>
        <p:spPr>
          <a:xfrm>
            <a:off x="151964" y="1481658"/>
            <a:ext cx="2800350" cy="2114550"/>
          </a:xfrm>
          <a:prstGeom prst="rect">
            <a:avLst/>
          </a:prstGeom>
        </p:spPr>
      </p:pic>
      <p:sp>
        <p:nvSpPr>
          <p:cNvPr id="8" name="TextBox 7">
            <a:extLst>
              <a:ext uri="{FF2B5EF4-FFF2-40B4-BE49-F238E27FC236}">
                <a16:creationId xmlns:a16="http://schemas.microsoft.com/office/drawing/2014/main" id="{F731FA00-5D1F-4628-88DD-AEEE91DB30D1}"/>
              </a:ext>
            </a:extLst>
          </p:cNvPr>
          <p:cNvSpPr txBox="1"/>
          <p:nvPr/>
        </p:nvSpPr>
        <p:spPr>
          <a:xfrm>
            <a:off x="606280" y="3654597"/>
            <a:ext cx="1721497" cy="369332"/>
          </a:xfrm>
          <a:prstGeom prst="rect">
            <a:avLst/>
          </a:prstGeom>
          <a:noFill/>
        </p:spPr>
        <p:txBody>
          <a:bodyPr wrap="none" rtlCol="0">
            <a:spAutoFit/>
          </a:bodyPr>
          <a:lstStyle/>
          <a:p>
            <a:r>
              <a:rPr lang="en-US" dirty="0"/>
              <a:t>Keratosis pilaris</a:t>
            </a:r>
            <a:r>
              <a:rPr lang="en-US" baseline="30000" dirty="0"/>
              <a:t>1</a:t>
            </a:r>
            <a:endParaRPr lang="en-US" dirty="0"/>
          </a:p>
        </p:txBody>
      </p:sp>
      <p:sp>
        <p:nvSpPr>
          <p:cNvPr id="9" name="TextBox 8">
            <a:extLst>
              <a:ext uri="{FF2B5EF4-FFF2-40B4-BE49-F238E27FC236}">
                <a16:creationId xmlns:a16="http://schemas.microsoft.com/office/drawing/2014/main" id="{9F1BFF88-9513-46FA-8242-4180AC3A4AFE}"/>
              </a:ext>
            </a:extLst>
          </p:cNvPr>
          <p:cNvSpPr txBox="1"/>
          <p:nvPr/>
        </p:nvSpPr>
        <p:spPr>
          <a:xfrm>
            <a:off x="3899605" y="3622331"/>
            <a:ext cx="1540806" cy="369332"/>
          </a:xfrm>
          <a:prstGeom prst="rect">
            <a:avLst/>
          </a:prstGeom>
          <a:noFill/>
        </p:spPr>
        <p:txBody>
          <a:bodyPr wrap="none" rtlCol="0">
            <a:spAutoFit/>
          </a:bodyPr>
          <a:lstStyle/>
          <a:p>
            <a:r>
              <a:rPr lang="en-US" dirty="0"/>
              <a:t>Pityriasis alba</a:t>
            </a:r>
            <a:r>
              <a:rPr lang="en-US" baseline="30000" dirty="0"/>
              <a:t>2</a:t>
            </a:r>
            <a:endParaRPr lang="en-US" dirty="0"/>
          </a:p>
        </p:txBody>
      </p:sp>
      <p:pic>
        <p:nvPicPr>
          <p:cNvPr id="11" name="Picture 10">
            <a:extLst>
              <a:ext uri="{FF2B5EF4-FFF2-40B4-BE49-F238E27FC236}">
                <a16:creationId xmlns:a16="http://schemas.microsoft.com/office/drawing/2014/main" id="{B2875A3C-E910-4ADB-BCA0-6188A749B98E}"/>
              </a:ext>
            </a:extLst>
          </p:cNvPr>
          <p:cNvPicPr>
            <a:picLocks noChangeAspect="1"/>
          </p:cNvPicPr>
          <p:nvPr/>
        </p:nvPicPr>
        <p:blipFill>
          <a:blip r:embed="rId4"/>
          <a:stretch>
            <a:fillRect/>
          </a:stretch>
        </p:blipFill>
        <p:spPr>
          <a:xfrm>
            <a:off x="3194250" y="1464360"/>
            <a:ext cx="2846878" cy="2131848"/>
          </a:xfrm>
          <a:prstGeom prst="rect">
            <a:avLst/>
          </a:prstGeom>
        </p:spPr>
      </p:pic>
      <p:sp>
        <p:nvSpPr>
          <p:cNvPr id="13" name="TextBox 12">
            <a:extLst>
              <a:ext uri="{FF2B5EF4-FFF2-40B4-BE49-F238E27FC236}">
                <a16:creationId xmlns:a16="http://schemas.microsoft.com/office/drawing/2014/main" id="{49D0DD78-4E60-4DD1-ADCA-146848E9F970}"/>
              </a:ext>
            </a:extLst>
          </p:cNvPr>
          <p:cNvSpPr txBox="1"/>
          <p:nvPr/>
        </p:nvSpPr>
        <p:spPr>
          <a:xfrm>
            <a:off x="6728187" y="3618948"/>
            <a:ext cx="1958613" cy="369332"/>
          </a:xfrm>
          <a:prstGeom prst="rect">
            <a:avLst/>
          </a:prstGeom>
          <a:noFill/>
        </p:spPr>
        <p:txBody>
          <a:bodyPr wrap="none" rtlCol="0">
            <a:spAutoFit/>
          </a:bodyPr>
          <a:lstStyle/>
          <a:p>
            <a:r>
              <a:rPr lang="en-US" dirty="0"/>
              <a:t>Ichthyosis vulgaris</a:t>
            </a:r>
            <a:r>
              <a:rPr lang="en-US" baseline="30000" dirty="0"/>
              <a:t>3</a:t>
            </a:r>
            <a:endParaRPr lang="en-US" dirty="0"/>
          </a:p>
        </p:txBody>
      </p:sp>
      <p:pic>
        <p:nvPicPr>
          <p:cNvPr id="15" name="Picture 14">
            <a:extLst>
              <a:ext uri="{FF2B5EF4-FFF2-40B4-BE49-F238E27FC236}">
                <a16:creationId xmlns:a16="http://schemas.microsoft.com/office/drawing/2014/main" id="{4F9EDBDD-EB82-4A2B-84BE-6927D146C3FB}"/>
              </a:ext>
            </a:extLst>
          </p:cNvPr>
          <p:cNvPicPr>
            <a:picLocks noChangeAspect="1"/>
          </p:cNvPicPr>
          <p:nvPr/>
        </p:nvPicPr>
        <p:blipFill>
          <a:blip r:embed="rId5"/>
          <a:stretch>
            <a:fillRect/>
          </a:stretch>
        </p:blipFill>
        <p:spPr>
          <a:xfrm>
            <a:off x="6191686" y="1466146"/>
            <a:ext cx="2800350" cy="2114550"/>
          </a:xfrm>
          <a:prstGeom prst="rect">
            <a:avLst/>
          </a:prstGeom>
        </p:spPr>
      </p:pic>
    </p:spTree>
    <p:extLst>
      <p:ext uri="{BB962C8B-B14F-4D97-AF65-F5344CB8AC3E}">
        <p14:creationId xmlns:p14="http://schemas.microsoft.com/office/powerpoint/2010/main" val="298881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Assessing Severity of AD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fontScale="85000" lnSpcReduction="10000"/>
          </a:bodyPr>
          <a:lstStyle/>
          <a:p>
            <a:r>
              <a:rPr lang="en-US" dirty="0"/>
              <a:t>Essential to understand the patient’s perspective </a:t>
            </a:r>
            <a:r>
              <a:rPr lang="en-US" dirty="0">
                <a:sym typeface="Symbol" panose="05050102010706020507" pitchFamily="18" charset="2"/>
              </a:rPr>
              <a:t> prioritize treatment</a:t>
            </a:r>
            <a:endParaRPr lang="en-US" dirty="0"/>
          </a:p>
          <a:p>
            <a:r>
              <a:rPr lang="en-US" dirty="0"/>
              <a:t>Multiple tools are available but not used in clinical practice</a:t>
            </a:r>
          </a:p>
          <a:p>
            <a:pPr lvl="1"/>
            <a:r>
              <a:rPr lang="en-US" dirty="0"/>
              <a:t>Eczema Area and Severity Index (EASI)</a:t>
            </a:r>
          </a:p>
          <a:p>
            <a:pPr lvl="1"/>
            <a:r>
              <a:rPr lang="en-US" dirty="0"/>
              <a:t>Scoring Atopic Dermatitis (SCORAD)</a:t>
            </a:r>
          </a:p>
          <a:p>
            <a:pPr lvl="1"/>
            <a:r>
              <a:rPr lang="en-US" dirty="0"/>
              <a:t>Dermatology Life and Quality Index (DLQI)</a:t>
            </a:r>
          </a:p>
          <a:p>
            <a:r>
              <a:rPr lang="en-US" dirty="0"/>
              <a:t>Numeric rating scale and smiley face scales also used</a:t>
            </a:r>
          </a:p>
        </p:txBody>
      </p:sp>
    </p:spTree>
    <p:extLst>
      <p:ext uri="{BB962C8B-B14F-4D97-AF65-F5344CB8AC3E}">
        <p14:creationId xmlns:p14="http://schemas.microsoft.com/office/powerpoint/2010/main" val="210923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500" dirty="0"/>
              <a:t>Assessing Severity of AD: A Simple Approach</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chor="ctr">
            <a:normAutofit/>
          </a:bodyPr>
          <a:lstStyle/>
          <a:p>
            <a:pPr marL="0" indent="0">
              <a:buNone/>
            </a:pPr>
            <a:r>
              <a:rPr lang="en-US" dirty="0"/>
              <a:t>American Academy of Dermatology practice guidelines suggest asking about:</a:t>
            </a:r>
          </a:p>
          <a:p>
            <a:pPr lvl="1"/>
            <a:r>
              <a:rPr lang="en-US" dirty="0"/>
              <a:t>Itch intensity</a:t>
            </a:r>
          </a:p>
          <a:p>
            <a:pPr lvl="1"/>
            <a:r>
              <a:rPr lang="en-US" dirty="0"/>
              <a:t>Sleep disturbance</a:t>
            </a:r>
          </a:p>
          <a:p>
            <a:pPr lvl="1"/>
            <a:r>
              <a:rPr lang="en-US" dirty="0"/>
              <a:t>Impact on activities of daily living (ADLs)</a:t>
            </a:r>
          </a:p>
        </p:txBody>
      </p:sp>
      <p:sp>
        <p:nvSpPr>
          <p:cNvPr id="5" name="Text Placeholder 4">
            <a:extLst>
              <a:ext uri="{FF2B5EF4-FFF2-40B4-BE49-F238E27FC236}">
                <a16:creationId xmlns:a16="http://schemas.microsoft.com/office/drawing/2014/main" id="{E90C938D-77F5-4197-AF2E-755E24373D57}"/>
              </a:ext>
            </a:extLst>
          </p:cNvPr>
          <p:cNvSpPr>
            <a:spLocks noGrp="1"/>
          </p:cNvSpPr>
          <p:nvPr>
            <p:ph type="body" sz="quarter" idx="10"/>
          </p:nvPr>
        </p:nvSpPr>
        <p:spPr/>
        <p:txBody>
          <a:bodyPr/>
          <a:lstStyle/>
          <a:p>
            <a:r>
              <a:rPr lang="en-US" dirty="0"/>
              <a:t>Eichenfield LF, et al. </a:t>
            </a:r>
            <a:r>
              <a:rPr lang="en-US" i="1" dirty="0"/>
              <a:t>J Am </a:t>
            </a:r>
            <a:r>
              <a:rPr lang="en-US" i="1" dirty="0" err="1"/>
              <a:t>Acad</a:t>
            </a:r>
            <a:r>
              <a:rPr lang="en-US" i="1" dirty="0"/>
              <a:t> Dermatol.</a:t>
            </a:r>
            <a:r>
              <a:rPr lang="en-US" dirty="0"/>
              <a:t> 2014;70(2):338-351.</a:t>
            </a:r>
          </a:p>
        </p:txBody>
      </p:sp>
    </p:spTree>
    <p:extLst>
      <p:ext uri="{BB962C8B-B14F-4D97-AF65-F5344CB8AC3E}">
        <p14:creationId xmlns:p14="http://schemas.microsoft.com/office/powerpoint/2010/main" val="189131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Diseases Associated with AD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a:lnSpc>
                <a:spcPct val="90000"/>
              </a:lnSpc>
              <a:spcBef>
                <a:spcPts val="0"/>
              </a:spcBef>
            </a:pPr>
            <a:r>
              <a:rPr lang="en-US" sz="2000" dirty="0"/>
              <a:t>Similar to other proinflammatory skin diseases, AD can be associated with additional comorbid diseases</a:t>
            </a:r>
          </a:p>
          <a:p>
            <a:pPr>
              <a:lnSpc>
                <a:spcPct val="90000"/>
              </a:lnSpc>
              <a:spcBef>
                <a:spcPts val="0"/>
              </a:spcBef>
            </a:pPr>
            <a:r>
              <a:rPr lang="en-US" sz="2000" dirty="0"/>
              <a:t>Some of these comorbid diseases share a similar IgE- and</a:t>
            </a:r>
            <a:br>
              <a:rPr lang="en-US" sz="2000" dirty="0"/>
            </a:br>
            <a:r>
              <a:rPr lang="en-US" sz="2000" dirty="0"/>
              <a:t>Th2-mediated pathogenesis:</a:t>
            </a:r>
          </a:p>
          <a:p>
            <a:pPr lvl="1">
              <a:lnSpc>
                <a:spcPct val="90000"/>
              </a:lnSpc>
              <a:spcBef>
                <a:spcPts val="0"/>
              </a:spcBef>
            </a:pPr>
            <a:r>
              <a:rPr lang="en-US" sz="1800" dirty="0"/>
              <a:t>Asthma</a:t>
            </a:r>
          </a:p>
          <a:p>
            <a:pPr lvl="1">
              <a:lnSpc>
                <a:spcPct val="90000"/>
              </a:lnSpc>
              <a:spcBef>
                <a:spcPts val="0"/>
              </a:spcBef>
            </a:pPr>
            <a:r>
              <a:rPr lang="en-US" sz="1800" dirty="0"/>
              <a:t>Allergic rhinitis</a:t>
            </a:r>
          </a:p>
          <a:p>
            <a:pPr lvl="1">
              <a:lnSpc>
                <a:spcPct val="90000"/>
              </a:lnSpc>
              <a:spcBef>
                <a:spcPts val="0"/>
              </a:spcBef>
            </a:pPr>
            <a:r>
              <a:rPr lang="en-US" sz="1800" dirty="0"/>
              <a:t>Hay fever</a:t>
            </a:r>
          </a:p>
          <a:p>
            <a:pPr lvl="1">
              <a:lnSpc>
                <a:spcPct val="90000"/>
              </a:lnSpc>
              <a:spcBef>
                <a:spcPts val="0"/>
              </a:spcBef>
            </a:pPr>
            <a:r>
              <a:rPr lang="en-US" sz="1800" dirty="0"/>
              <a:t>Allergic conjunctivitis</a:t>
            </a:r>
          </a:p>
          <a:p>
            <a:pPr lvl="1">
              <a:lnSpc>
                <a:spcPct val="90000"/>
              </a:lnSpc>
              <a:spcBef>
                <a:spcPts val="0"/>
              </a:spcBef>
            </a:pPr>
            <a:r>
              <a:rPr lang="en-US" sz="1800" dirty="0"/>
              <a:t>Food allergies</a:t>
            </a:r>
          </a:p>
          <a:p>
            <a:pPr>
              <a:lnSpc>
                <a:spcPct val="90000"/>
              </a:lnSpc>
              <a:spcBef>
                <a:spcPts val="0"/>
              </a:spcBef>
            </a:pPr>
            <a:r>
              <a:rPr lang="en-US" sz="2000" dirty="0"/>
              <a:t>Other comorbidities may be a result of the impact of AD on</a:t>
            </a:r>
            <a:br>
              <a:rPr lang="en-US" sz="2000" dirty="0"/>
            </a:br>
            <a:r>
              <a:rPr lang="en-US" sz="2000" dirty="0"/>
              <a:t>overall health</a:t>
            </a:r>
            <a:r>
              <a:rPr lang="en-US" sz="2000" baseline="30000" dirty="0"/>
              <a:t>1-5</a:t>
            </a:r>
            <a:endParaRPr lang="en-US" sz="2000" dirty="0"/>
          </a:p>
          <a:p>
            <a:pPr lvl="1">
              <a:lnSpc>
                <a:spcPct val="90000"/>
              </a:lnSpc>
              <a:spcBef>
                <a:spcPts val="0"/>
              </a:spcBef>
            </a:pPr>
            <a:r>
              <a:rPr lang="en-US" sz="1800" dirty="0"/>
              <a:t>Depression</a:t>
            </a:r>
          </a:p>
          <a:p>
            <a:pPr lvl="1">
              <a:lnSpc>
                <a:spcPct val="90000"/>
              </a:lnSpc>
              <a:spcBef>
                <a:spcPts val="0"/>
              </a:spcBef>
            </a:pPr>
            <a:r>
              <a:rPr lang="en-US" sz="1800" dirty="0"/>
              <a:t>Anxiety</a:t>
            </a:r>
          </a:p>
        </p:txBody>
      </p:sp>
      <p:sp>
        <p:nvSpPr>
          <p:cNvPr id="5" name="Text Placeholder 4">
            <a:extLst>
              <a:ext uri="{FF2B5EF4-FFF2-40B4-BE49-F238E27FC236}">
                <a16:creationId xmlns:a16="http://schemas.microsoft.com/office/drawing/2014/main" id="{4B676E52-DCD7-4F00-B094-F510148330BF}"/>
              </a:ext>
            </a:extLst>
          </p:cNvPr>
          <p:cNvSpPr>
            <a:spLocks noGrp="1"/>
          </p:cNvSpPr>
          <p:nvPr>
            <p:ph type="body" sz="quarter" idx="10"/>
          </p:nvPr>
        </p:nvSpPr>
        <p:spPr/>
        <p:txBody>
          <a:bodyPr/>
          <a:lstStyle/>
          <a:p>
            <a:r>
              <a:rPr lang="da-DK" dirty="0"/>
              <a:t>1. Whiteley J, et al. </a:t>
            </a:r>
            <a:r>
              <a:rPr lang="da-DK" i="1" dirty="0"/>
              <a:t>Curr Med Res Opin</a:t>
            </a:r>
            <a:r>
              <a:rPr lang="da-DK" dirty="0"/>
              <a:t>. 2016;32(10):1645-1651.  2. Hurwitz EL, et al. </a:t>
            </a:r>
            <a:r>
              <a:rPr lang="da-DK" i="1" dirty="0"/>
              <a:t>Am J Epidemiol</a:t>
            </a:r>
            <a:r>
              <a:rPr lang="da-DK" dirty="0"/>
              <a:t>. 1999;150:1107-1116.  3. Sanna L, et al. </a:t>
            </a:r>
            <a:r>
              <a:rPr lang="da-DK" i="1" dirty="0"/>
              <a:t>J Affect Disord</a:t>
            </a:r>
            <a:r>
              <a:rPr lang="da-DK" dirty="0"/>
              <a:t>. 2014;155:261-265.  4. Klokk M, et al. </a:t>
            </a:r>
            <a:r>
              <a:rPr lang="da-DK" i="1" dirty="0"/>
              <a:t>BMC Dermatol</a:t>
            </a:r>
            <a:r>
              <a:rPr lang="da-DK" dirty="0"/>
              <a:t>. 2010;10:3.  5. Dalgard FJ et al. </a:t>
            </a:r>
            <a:r>
              <a:rPr lang="da-DK" i="1" dirty="0"/>
              <a:t>J Invest Dermatol.</a:t>
            </a:r>
            <a:r>
              <a:rPr lang="da-DK" dirty="0"/>
              <a:t> 2015;135:984-991.</a:t>
            </a:r>
          </a:p>
        </p:txBody>
      </p:sp>
    </p:spTree>
    <p:extLst>
      <p:ext uri="{BB962C8B-B14F-4D97-AF65-F5344CB8AC3E}">
        <p14:creationId xmlns:p14="http://schemas.microsoft.com/office/powerpoint/2010/main" val="31787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marL="0" indent="0">
              <a:spcBef>
                <a:spcPts val="0"/>
              </a:spcBef>
              <a:buNone/>
            </a:pPr>
            <a:r>
              <a:rPr lang="en-US" sz="2700" dirty="0"/>
              <a:t>Keeping in mind the goals of therapy, this module provides an overview of basic management for all patients with atopic dermatitis, particularly general skin care that includes liberal use of moisturizers. We discuss the challenges of poor treatment adherence and the importance of and key steps in shared decision-making. Finally, we provide suggestions for patient education.</a:t>
            </a:r>
          </a:p>
        </p:txBody>
      </p:sp>
    </p:spTree>
    <p:extLst>
      <p:ext uri="{BB962C8B-B14F-4D97-AF65-F5344CB8AC3E}">
        <p14:creationId xmlns:p14="http://schemas.microsoft.com/office/powerpoint/2010/main" val="366235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564BD40-A51C-4C64-A168-866D0FDCBF48}"/>
              </a:ext>
            </a:extLst>
          </p:cNvPr>
          <p:cNvSpPr/>
          <p:nvPr/>
        </p:nvSpPr>
        <p:spPr>
          <a:xfrm>
            <a:off x="3308269" y="1025278"/>
            <a:ext cx="5349240" cy="354068"/>
          </a:xfrm>
          <a:prstGeom prst="rect">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06F6A59-03D6-401E-8133-958678E45265}"/>
              </a:ext>
            </a:extLst>
          </p:cNvPr>
          <p:cNvSpPr/>
          <p:nvPr/>
        </p:nvSpPr>
        <p:spPr>
          <a:xfrm>
            <a:off x="3278980" y="987028"/>
            <a:ext cx="5407819" cy="3383280"/>
          </a:xfrm>
          <a:prstGeom prst="roundRect">
            <a:avLst>
              <a:gd name="adj" fmla="val 758"/>
            </a:avLst>
          </a:prstGeom>
          <a:solidFill>
            <a:schemeClr val="bg1">
              <a:alpha val="15000"/>
            </a:schemeClr>
          </a:solidFill>
          <a:ln>
            <a:solidFill>
              <a:srgbClr val="951A48"/>
            </a:solidFill>
          </a:ln>
        </p:spPr>
        <p:txBody>
          <a:bodyPr wrap="square">
            <a:spAutoFit/>
          </a:bodyPr>
          <a:lstStyle/>
          <a:p>
            <a:pPr marL="914400" indent="-914400">
              <a:lnSpc>
                <a:spcPct val="90000"/>
              </a:lnSpc>
              <a:spcBef>
                <a:spcPts val="1000"/>
              </a:spcBef>
            </a:pPr>
            <a:r>
              <a:rPr lang="en-US" sz="2400" dirty="0"/>
              <a:t>The </a:t>
            </a:r>
            <a:r>
              <a:rPr lang="en-US" sz="2400" b="1" dirty="0">
                <a:solidFill>
                  <a:srgbClr val="C00000"/>
                </a:solidFill>
              </a:rPr>
              <a:t>SHARE</a:t>
            </a:r>
            <a:r>
              <a:rPr lang="en-US" sz="2400" dirty="0"/>
              <a:t> Approach</a:t>
            </a:r>
          </a:p>
          <a:p>
            <a:pPr marL="914400" indent="-914400">
              <a:lnSpc>
                <a:spcPct val="90000"/>
              </a:lnSpc>
              <a:spcBef>
                <a:spcPts val="600"/>
              </a:spcBef>
            </a:pPr>
            <a:r>
              <a:rPr lang="en-US" sz="2400" dirty="0">
                <a:solidFill>
                  <a:schemeClr val="bg1">
                    <a:lumMod val="50000"/>
                  </a:schemeClr>
                </a:solidFill>
              </a:rPr>
              <a:t>Step 1:	</a:t>
            </a:r>
            <a:r>
              <a:rPr lang="en-US" sz="2400" b="1" dirty="0">
                <a:solidFill>
                  <a:srgbClr val="C00000"/>
                </a:solidFill>
              </a:rPr>
              <a:t>S</a:t>
            </a:r>
            <a:r>
              <a:rPr lang="en-US" sz="2400" dirty="0"/>
              <a:t>eek your patient’s participation</a:t>
            </a:r>
          </a:p>
          <a:p>
            <a:pPr marL="914400" indent="-914400">
              <a:lnSpc>
                <a:spcPct val="90000"/>
              </a:lnSpc>
              <a:spcBef>
                <a:spcPts val="1000"/>
              </a:spcBef>
            </a:pPr>
            <a:r>
              <a:rPr lang="en-US" sz="2400" dirty="0">
                <a:solidFill>
                  <a:schemeClr val="bg1">
                    <a:lumMod val="50000"/>
                  </a:schemeClr>
                </a:solidFill>
              </a:rPr>
              <a:t>Step 2:	</a:t>
            </a:r>
            <a:r>
              <a:rPr lang="en-US" sz="2400" b="1" dirty="0">
                <a:solidFill>
                  <a:srgbClr val="C00000"/>
                </a:solidFill>
              </a:rPr>
              <a:t>H</a:t>
            </a:r>
            <a:r>
              <a:rPr lang="en-US" sz="2400" dirty="0"/>
              <a:t>elp your patient explore and compare treatment options</a:t>
            </a:r>
          </a:p>
          <a:p>
            <a:pPr marL="914400" indent="-914400">
              <a:lnSpc>
                <a:spcPct val="90000"/>
              </a:lnSpc>
              <a:spcBef>
                <a:spcPts val="1000"/>
              </a:spcBef>
            </a:pPr>
            <a:r>
              <a:rPr lang="en-US" sz="2400" dirty="0">
                <a:solidFill>
                  <a:schemeClr val="bg1">
                    <a:lumMod val="50000"/>
                  </a:schemeClr>
                </a:solidFill>
              </a:rPr>
              <a:t>Step 3:	</a:t>
            </a:r>
            <a:r>
              <a:rPr lang="en-US" sz="2400" b="1" dirty="0">
                <a:solidFill>
                  <a:srgbClr val="C00000"/>
                </a:solidFill>
              </a:rPr>
              <a:t>A</a:t>
            </a:r>
            <a:r>
              <a:rPr lang="en-US" sz="2400" dirty="0"/>
              <a:t>ssess your patent’s values and preferences</a:t>
            </a:r>
          </a:p>
          <a:p>
            <a:pPr marL="914400" indent="-914400">
              <a:lnSpc>
                <a:spcPct val="90000"/>
              </a:lnSpc>
              <a:spcBef>
                <a:spcPts val="1000"/>
              </a:spcBef>
            </a:pPr>
            <a:r>
              <a:rPr lang="en-US" sz="2400" dirty="0">
                <a:solidFill>
                  <a:schemeClr val="bg1">
                    <a:lumMod val="50000"/>
                  </a:schemeClr>
                </a:solidFill>
              </a:rPr>
              <a:t>Step 4:	</a:t>
            </a:r>
            <a:r>
              <a:rPr lang="en-US" sz="2400" b="1" dirty="0">
                <a:solidFill>
                  <a:srgbClr val="C00000"/>
                </a:solidFill>
              </a:rPr>
              <a:t>R</a:t>
            </a:r>
            <a:r>
              <a:rPr lang="en-US" sz="2400" dirty="0"/>
              <a:t>each a decision with your patient</a:t>
            </a:r>
          </a:p>
          <a:p>
            <a:pPr marL="914400" indent="-914400">
              <a:lnSpc>
                <a:spcPct val="90000"/>
              </a:lnSpc>
              <a:spcBef>
                <a:spcPts val="1000"/>
              </a:spcBef>
            </a:pPr>
            <a:r>
              <a:rPr lang="en-US" sz="2400" dirty="0">
                <a:solidFill>
                  <a:schemeClr val="bg1">
                    <a:lumMod val="50000"/>
                  </a:schemeClr>
                </a:solidFill>
              </a:rPr>
              <a:t>Step 5:	</a:t>
            </a:r>
            <a:r>
              <a:rPr lang="en-US" sz="2400" b="1" dirty="0">
                <a:solidFill>
                  <a:srgbClr val="C00000"/>
                </a:solidFill>
              </a:rPr>
              <a:t>E</a:t>
            </a:r>
            <a:r>
              <a:rPr lang="en-US" sz="2400" dirty="0"/>
              <a:t>valuate your patient’s decision</a:t>
            </a:r>
          </a:p>
        </p:txBody>
      </p:sp>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Shared Decision-Making</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a:xfrm>
            <a:off x="457200" y="1002031"/>
            <a:ext cx="2735451" cy="3394472"/>
          </a:xfrm>
        </p:spPr>
        <p:txBody>
          <a:bodyPr>
            <a:normAutofit/>
          </a:bodyPr>
          <a:lstStyle/>
          <a:p>
            <a:pPr marL="0" indent="0">
              <a:buNone/>
            </a:pPr>
            <a:r>
              <a:rPr lang="en-US" sz="2400" dirty="0"/>
              <a:t>Essential to identify and develop a treatment plan that includes addressing the patient’s concerns</a:t>
            </a:r>
          </a:p>
        </p:txBody>
      </p:sp>
      <p:sp>
        <p:nvSpPr>
          <p:cNvPr id="5" name="Text Placeholder 4">
            <a:extLst>
              <a:ext uri="{FF2B5EF4-FFF2-40B4-BE49-F238E27FC236}">
                <a16:creationId xmlns:a16="http://schemas.microsoft.com/office/drawing/2014/main" id="{893C580E-CDCA-4BB7-860B-68DF25CBA5BB}"/>
              </a:ext>
            </a:extLst>
          </p:cNvPr>
          <p:cNvSpPr>
            <a:spLocks noGrp="1"/>
          </p:cNvSpPr>
          <p:nvPr>
            <p:ph type="body" sz="quarter" idx="10"/>
          </p:nvPr>
        </p:nvSpPr>
        <p:spPr/>
        <p:txBody>
          <a:bodyPr/>
          <a:lstStyle/>
          <a:p>
            <a:r>
              <a:rPr lang="en-US" dirty="0"/>
              <a:t>Agency for Healthcare Research and Quality. https://www.ahrq.gov/sites/default/files/wysiwyg/professionals/education/curriculum-tools/shareddecisionmaking/tools/tool-2/share-tool2.pdf. Accessed April 25, 2019.</a:t>
            </a:r>
          </a:p>
          <a:p>
            <a:endParaRPr lang="en-US" dirty="0"/>
          </a:p>
        </p:txBody>
      </p:sp>
      <p:cxnSp>
        <p:nvCxnSpPr>
          <p:cNvPr id="12" name="Straight Connector 11">
            <a:extLst>
              <a:ext uri="{FF2B5EF4-FFF2-40B4-BE49-F238E27FC236}">
                <a16:creationId xmlns:a16="http://schemas.microsoft.com/office/drawing/2014/main" id="{CE7900AF-DB80-41BA-BEBD-BCB8B785ED7F}"/>
              </a:ext>
            </a:extLst>
          </p:cNvPr>
          <p:cNvCxnSpPr/>
          <p:nvPr/>
        </p:nvCxnSpPr>
        <p:spPr>
          <a:xfrm>
            <a:off x="3394672" y="1821051"/>
            <a:ext cx="5176434" cy="0"/>
          </a:xfrm>
          <a:prstGeom prst="line">
            <a:avLst/>
          </a:prstGeom>
          <a:ln w="12700" cap="rnd">
            <a:solidFill>
              <a:srgbClr val="C2B59B"/>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1031068-E5BD-4F46-9C06-E4B9AA1B64E0}"/>
              </a:ext>
            </a:extLst>
          </p:cNvPr>
          <p:cNvCxnSpPr/>
          <p:nvPr/>
        </p:nvCxnSpPr>
        <p:spPr>
          <a:xfrm>
            <a:off x="3394672" y="2611248"/>
            <a:ext cx="5176434" cy="0"/>
          </a:xfrm>
          <a:prstGeom prst="line">
            <a:avLst/>
          </a:prstGeom>
          <a:ln w="12700" cap="rnd">
            <a:solidFill>
              <a:srgbClr val="C2B59B"/>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C3F9040-E615-46AA-A73E-0D8082DF5F9C}"/>
              </a:ext>
            </a:extLst>
          </p:cNvPr>
          <p:cNvCxnSpPr/>
          <p:nvPr/>
        </p:nvCxnSpPr>
        <p:spPr>
          <a:xfrm>
            <a:off x="3394672" y="3391546"/>
            <a:ext cx="5176434" cy="0"/>
          </a:xfrm>
          <a:prstGeom prst="line">
            <a:avLst/>
          </a:prstGeom>
          <a:ln w="12700" cap="rnd">
            <a:solidFill>
              <a:srgbClr val="C2B59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C778DB-D5F2-4583-B5CB-CAD05BF81C2F}"/>
              </a:ext>
            </a:extLst>
          </p:cNvPr>
          <p:cNvCxnSpPr/>
          <p:nvPr/>
        </p:nvCxnSpPr>
        <p:spPr>
          <a:xfrm>
            <a:off x="3394672" y="3856495"/>
            <a:ext cx="5176434" cy="0"/>
          </a:xfrm>
          <a:prstGeom prst="line">
            <a:avLst/>
          </a:prstGeom>
          <a:ln w="12700" cap="rnd">
            <a:solidFill>
              <a:srgbClr val="C2B59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895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7">
            <a:extLst>
              <a:ext uri="{FF2B5EF4-FFF2-40B4-BE49-F238E27FC236}">
                <a16:creationId xmlns:a16="http://schemas.microsoft.com/office/drawing/2014/main" id="{168E3455-44D8-4113-A025-5D25C7A4C307}"/>
              </a:ext>
            </a:extLst>
          </p:cNvPr>
          <p:cNvSpPr/>
          <p:nvPr/>
        </p:nvSpPr>
        <p:spPr>
          <a:xfrm>
            <a:off x="4159406" y="1519981"/>
            <a:ext cx="2630361" cy="2630361"/>
          </a:xfrm>
          <a:prstGeom prst="leftCircularArrow">
            <a:avLst>
              <a:gd name="adj1" fmla="val 3160"/>
              <a:gd name="adj2" fmla="val 388933"/>
              <a:gd name="adj3" fmla="val 2164444"/>
              <a:gd name="adj4" fmla="val 9024489"/>
              <a:gd name="adj5" fmla="val 3687"/>
            </a:avLst>
          </a:prstGeom>
          <a:solidFill>
            <a:srgbClr val="951A48"/>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 name="Title 5">
            <a:extLst>
              <a:ext uri="{FF2B5EF4-FFF2-40B4-BE49-F238E27FC236}">
                <a16:creationId xmlns:a16="http://schemas.microsoft.com/office/drawing/2014/main" id="{87EDE826-0C50-44A4-A6D7-98BFDEEBF760}"/>
              </a:ext>
            </a:extLst>
          </p:cNvPr>
          <p:cNvSpPr>
            <a:spLocks noGrp="1"/>
          </p:cNvSpPr>
          <p:nvPr>
            <p:ph type="title"/>
          </p:nvPr>
        </p:nvSpPr>
        <p:spPr/>
        <p:txBody>
          <a:bodyPr>
            <a:normAutofit/>
          </a:bodyPr>
          <a:lstStyle/>
          <a:p>
            <a:r>
              <a:rPr lang="en-US" dirty="0"/>
              <a:t>Overview of Treatment</a:t>
            </a:r>
          </a:p>
        </p:txBody>
      </p:sp>
      <p:sp>
        <p:nvSpPr>
          <p:cNvPr id="10" name="Freeform: Shape 9">
            <a:extLst>
              <a:ext uri="{FF2B5EF4-FFF2-40B4-BE49-F238E27FC236}">
                <a16:creationId xmlns:a16="http://schemas.microsoft.com/office/drawing/2014/main" id="{084D1628-49DA-4323-A232-EFBB54AE1466}"/>
              </a:ext>
            </a:extLst>
          </p:cNvPr>
          <p:cNvSpPr/>
          <p:nvPr/>
        </p:nvSpPr>
        <p:spPr>
          <a:xfrm>
            <a:off x="458637"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algn="l" defTabSz="711200">
              <a:lnSpc>
                <a:spcPct val="90000"/>
              </a:lnSpc>
              <a:spcBef>
                <a:spcPts val="1000"/>
              </a:spcBef>
              <a:buChar char="•"/>
            </a:pPr>
            <a:r>
              <a:rPr lang="en-US" kern="1200" dirty="0"/>
              <a:t>Education</a:t>
            </a:r>
          </a:p>
          <a:p>
            <a:pPr marL="171450" lvl="1" indent="-171450" algn="l" defTabSz="711200">
              <a:lnSpc>
                <a:spcPct val="90000"/>
              </a:lnSpc>
              <a:spcBef>
                <a:spcPts val="1000"/>
              </a:spcBef>
              <a:buChar char="•"/>
            </a:pPr>
            <a:r>
              <a:rPr lang="en-US" kern="1200" dirty="0"/>
              <a:t>Skin care and moisturizers</a:t>
            </a:r>
          </a:p>
          <a:p>
            <a:pPr marL="171450" lvl="1" indent="-171450" algn="l" defTabSz="711200">
              <a:lnSpc>
                <a:spcPct val="90000"/>
              </a:lnSpc>
              <a:spcBef>
                <a:spcPts val="1000"/>
              </a:spcBef>
              <a:buChar char="•"/>
            </a:pPr>
            <a:r>
              <a:rPr lang="en-US" kern="1200" dirty="0"/>
              <a:t>Trigger avoidance</a:t>
            </a:r>
          </a:p>
          <a:p>
            <a:pPr marL="171450" lvl="1" indent="-171450" algn="l" defTabSz="711200">
              <a:lnSpc>
                <a:spcPct val="90000"/>
              </a:lnSpc>
              <a:spcBef>
                <a:spcPts val="1000"/>
              </a:spcBef>
              <a:buChar char="•"/>
            </a:pPr>
            <a:r>
              <a:rPr lang="en-US" kern="1200" dirty="0"/>
              <a:t>Psychosocial support</a:t>
            </a:r>
          </a:p>
        </p:txBody>
      </p:sp>
      <p:sp>
        <p:nvSpPr>
          <p:cNvPr id="11" name="Shape 10">
            <a:extLst>
              <a:ext uri="{FF2B5EF4-FFF2-40B4-BE49-F238E27FC236}">
                <a16:creationId xmlns:a16="http://schemas.microsoft.com/office/drawing/2014/main" id="{91072FF7-0F5D-4116-A5E1-3235143063E1}"/>
              </a:ext>
            </a:extLst>
          </p:cNvPr>
          <p:cNvSpPr/>
          <p:nvPr/>
        </p:nvSpPr>
        <p:spPr>
          <a:xfrm>
            <a:off x="1271555" y="1519981"/>
            <a:ext cx="2630361" cy="2630361"/>
          </a:xfrm>
          <a:prstGeom prst="leftCircularArrow">
            <a:avLst>
              <a:gd name="adj1" fmla="val 3160"/>
              <a:gd name="adj2" fmla="val 388933"/>
              <a:gd name="adj3" fmla="val 2164444"/>
              <a:gd name="adj4" fmla="val 9024489"/>
              <a:gd name="adj5" fmla="val 3687"/>
            </a:avLst>
          </a:prstGeom>
          <a:solidFill>
            <a:srgbClr val="951A48"/>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AC45F7AB-7FE4-4039-95CE-FBEBC0BB66CF}"/>
              </a:ext>
            </a:extLst>
          </p:cNvPr>
          <p:cNvSpPr/>
          <p:nvPr/>
        </p:nvSpPr>
        <p:spPr>
          <a:xfrm>
            <a:off x="835781"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Basic Management</a:t>
            </a:r>
          </a:p>
        </p:txBody>
      </p:sp>
      <p:sp>
        <p:nvSpPr>
          <p:cNvPr id="13" name="Freeform: Shape 12">
            <a:extLst>
              <a:ext uri="{FF2B5EF4-FFF2-40B4-BE49-F238E27FC236}">
                <a16:creationId xmlns:a16="http://schemas.microsoft.com/office/drawing/2014/main" id="{B1A1D97A-C2CA-44E3-83E2-D9B2640ED7A7}"/>
              </a:ext>
            </a:extLst>
          </p:cNvPr>
          <p:cNvSpPr/>
          <p:nvPr/>
        </p:nvSpPr>
        <p:spPr>
          <a:xfrm>
            <a:off x="3332815"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defTabSz="711200">
              <a:lnSpc>
                <a:spcPct val="90000"/>
              </a:lnSpc>
              <a:spcBef>
                <a:spcPts val="900"/>
              </a:spcBef>
              <a:buChar char="•"/>
            </a:pPr>
            <a:r>
              <a:rPr lang="en-US" dirty="0"/>
              <a:t>TCS</a:t>
            </a:r>
          </a:p>
          <a:p>
            <a:pPr marL="171450" lvl="1" indent="-171450" defTabSz="711200">
              <a:lnSpc>
                <a:spcPct val="90000"/>
              </a:lnSpc>
              <a:spcBef>
                <a:spcPts val="900"/>
              </a:spcBef>
              <a:buChar char="•"/>
            </a:pPr>
            <a:r>
              <a:rPr lang="en-US" dirty="0"/>
              <a:t>TCI</a:t>
            </a:r>
          </a:p>
          <a:p>
            <a:pPr marL="171450" lvl="1" indent="-171450" defTabSz="711200">
              <a:lnSpc>
                <a:spcPct val="90000"/>
              </a:lnSpc>
              <a:spcBef>
                <a:spcPts val="900"/>
              </a:spcBef>
              <a:buChar char="•"/>
            </a:pPr>
            <a:r>
              <a:rPr lang="en-US" dirty="0"/>
              <a:t>PDE-4I</a:t>
            </a:r>
          </a:p>
          <a:p>
            <a:pPr marL="171450" lvl="1" indent="-171450" defTabSz="711200">
              <a:lnSpc>
                <a:spcPct val="90000"/>
              </a:lnSpc>
              <a:spcBef>
                <a:spcPts val="900"/>
              </a:spcBef>
              <a:buChar char="•"/>
            </a:pPr>
            <a:r>
              <a:rPr lang="en-US" dirty="0"/>
              <a:t>Wet wrap therapy</a:t>
            </a:r>
          </a:p>
          <a:p>
            <a:pPr marL="171450" lvl="1" indent="-171450" defTabSz="711200">
              <a:lnSpc>
                <a:spcPct val="90000"/>
              </a:lnSpc>
              <a:spcBef>
                <a:spcPts val="900"/>
              </a:spcBef>
              <a:buChar char="•"/>
            </a:pPr>
            <a:r>
              <a:rPr lang="en-US" dirty="0"/>
              <a:t>Others</a:t>
            </a:r>
          </a:p>
        </p:txBody>
      </p:sp>
      <p:sp>
        <p:nvSpPr>
          <p:cNvPr id="15" name="Freeform: Shape 14">
            <a:extLst>
              <a:ext uri="{FF2B5EF4-FFF2-40B4-BE49-F238E27FC236}">
                <a16:creationId xmlns:a16="http://schemas.microsoft.com/office/drawing/2014/main" id="{E68EE7BD-4859-4800-BB8C-9D6B449780B8}"/>
              </a:ext>
            </a:extLst>
          </p:cNvPr>
          <p:cNvSpPr/>
          <p:nvPr/>
        </p:nvSpPr>
        <p:spPr>
          <a:xfrm>
            <a:off x="3709959"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Topical Therapy</a:t>
            </a:r>
          </a:p>
        </p:txBody>
      </p:sp>
      <p:sp>
        <p:nvSpPr>
          <p:cNvPr id="16" name="Freeform: Shape 15">
            <a:extLst>
              <a:ext uri="{FF2B5EF4-FFF2-40B4-BE49-F238E27FC236}">
                <a16:creationId xmlns:a16="http://schemas.microsoft.com/office/drawing/2014/main" id="{8B94A309-0B06-4D30-A678-B977DF541F3C}"/>
              </a:ext>
            </a:extLst>
          </p:cNvPr>
          <p:cNvSpPr/>
          <p:nvPr/>
        </p:nvSpPr>
        <p:spPr>
          <a:xfrm>
            <a:off x="6206993"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defTabSz="711200">
              <a:lnSpc>
                <a:spcPct val="90000"/>
              </a:lnSpc>
              <a:spcBef>
                <a:spcPts val="600"/>
              </a:spcBef>
              <a:buChar char="•"/>
            </a:pPr>
            <a:r>
              <a:rPr lang="en-US" sz="1700" dirty="0"/>
              <a:t>Systemic immunosuppressants</a:t>
            </a:r>
          </a:p>
          <a:p>
            <a:pPr marL="171450" lvl="1" indent="-171450" defTabSz="711200">
              <a:lnSpc>
                <a:spcPct val="90000"/>
              </a:lnSpc>
              <a:spcBef>
                <a:spcPts val="600"/>
              </a:spcBef>
              <a:buChar char="•"/>
            </a:pPr>
            <a:r>
              <a:rPr lang="en-US" sz="1700" dirty="0"/>
              <a:t>Systemic corticosteroids</a:t>
            </a:r>
          </a:p>
          <a:p>
            <a:pPr marL="171450" lvl="1" indent="-171450" defTabSz="711200">
              <a:lnSpc>
                <a:spcPct val="90000"/>
              </a:lnSpc>
              <a:spcBef>
                <a:spcPts val="600"/>
              </a:spcBef>
              <a:buChar char="•"/>
            </a:pPr>
            <a:r>
              <a:rPr lang="en-US" sz="1700" dirty="0"/>
              <a:t>Dupilumab</a:t>
            </a:r>
          </a:p>
          <a:p>
            <a:pPr marL="171450" lvl="1" indent="-171450" defTabSz="711200">
              <a:lnSpc>
                <a:spcPct val="90000"/>
              </a:lnSpc>
              <a:spcBef>
                <a:spcPts val="600"/>
              </a:spcBef>
              <a:buChar char="•"/>
            </a:pPr>
            <a:r>
              <a:rPr lang="en-US" sz="1700" dirty="0"/>
              <a:t>Phototherapy</a:t>
            </a:r>
          </a:p>
          <a:p>
            <a:pPr marL="171450" lvl="1" indent="-171450" defTabSz="711200">
              <a:lnSpc>
                <a:spcPct val="90000"/>
              </a:lnSpc>
              <a:spcBef>
                <a:spcPts val="600"/>
              </a:spcBef>
              <a:buChar char="•"/>
            </a:pPr>
            <a:r>
              <a:rPr lang="en-US" sz="1700" dirty="0"/>
              <a:t>Others</a:t>
            </a:r>
          </a:p>
        </p:txBody>
      </p:sp>
      <p:sp>
        <p:nvSpPr>
          <p:cNvPr id="17" name="Freeform: Shape 16">
            <a:extLst>
              <a:ext uri="{FF2B5EF4-FFF2-40B4-BE49-F238E27FC236}">
                <a16:creationId xmlns:a16="http://schemas.microsoft.com/office/drawing/2014/main" id="{82AAC0ED-3AA7-4503-ADB9-7FE0185B82CA}"/>
              </a:ext>
            </a:extLst>
          </p:cNvPr>
          <p:cNvSpPr/>
          <p:nvPr/>
        </p:nvSpPr>
        <p:spPr>
          <a:xfrm>
            <a:off x="6584137"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Systemic Therapy</a:t>
            </a:r>
          </a:p>
        </p:txBody>
      </p:sp>
      <p:sp>
        <p:nvSpPr>
          <p:cNvPr id="2" name="Text Placeholder 1">
            <a:extLst>
              <a:ext uri="{FF2B5EF4-FFF2-40B4-BE49-F238E27FC236}">
                <a16:creationId xmlns:a16="http://schemas.microsoft.com/office/drawing/2014/main" id="{A9932B90-3A47-4F7F-B06B-999C5E148BA5}"/>
              </a:ext>
            </a:extLst>
          </p:cNvPr>
          <p:cNvSpPr>
            <a:spLocks noGrp="1"/>
          </p:cNvSpPr>
          <p:nvPr>
            <p:ph type="body" sz="quarter" idx="10"/>
          </p:nvPr>
        </p:nvSpPr>
        <p:spPr/>
        <p:txBody>
          <a:bodyPr/>
          <a:lstStyle/>
          <a:p>
            <a:r>
              <a:rPr lang="en-US" dirty="0" err="1"/>
              <a:t>Kapur</a:t>
            </a:r>
            <a:r>
              <a:rPr lang="en-US" dirty="0"/>
              <a:t> S, et al. </a:t>
            </a:r>
            <a:r>
              <a:rPr lang="en-US" i="1" dirty="0"/>
              <a:t>Allergy Asthma Clin Immunol</a:t>
            </a:r>
            <a:r>
              <a:rPr lang="en-US" dirty="0"/>
              <a:t>. 2018;14(Suppl 2):52. Eichenfield LF, et al. </a:t>
            </a:r>
            <a:r>
              <a:rPr lang="en-US" i="1" dirty="0"/>
              <a:t>Pediatrics</a:t>
            </a:r>
            <a:r>
              <a:rPr lang="en-US" dirty="0"/>
              <a:t>. 2015;136(3):554-565.</a:t>
            </a:r>
          </a:p>
        </p:txBody>
      </p:sp>
      <p:sp>
        <p:nvSpPr>
          <p:cNvPr id="4" name="Text Placeholder 3">
            <a:extLst>
              <a:ext uri="{FF2B5EF4-FFF2-40B4-BE49-F238E27FC236}">
                <a16:creationId xmlns:a16="http://schemas.microsoft.com/office/drawing/2014/main" id="{D86BF343-1707-4A85-B755-3555E553ED49}"/>
              </a:ext>
            </a:extLst>
          </p:cNvPr>
          <p:cNvSpPr>
            <a:spLocks noGrp="1"/>
          </p:cNvSpPr>
          <p:nvPr>
            <p:ph type="body" sz="quarter" idx="11"/>
          </p:nvPr>
        </p:nvSpPr>
        <p:spPr/>
        <p:txBody>
          <a:bodyPr/>
          <a:lstStyle/>
          <a:p>
            <a:r>
              <a:rPr lang="en-US" dirty="0"/>
              <a:t>PDE-4I, phosphodiesterase-4 inhibitor; TCS, topical corticosteroid; TCI, topical calcineurin inhibitor.</a:t>
            </a:r>
          </a:p>
        </p:txBody>
      </p:sp>
      <p:sp>
        <p:nvSpPr>
          <p:cNvPr id="7" name="TextBox 6">
            <a:extLst>
              <a:ext uri="{FF2B5EF4-FFF2-40B4-BE49-F238E27FC236}">
                <a16:creationId xmlns:a16="http://schemas.microsoft.com/office/drawing/2014/main" id="{B5F7BD26-D3D9-44B0-A8F7-658C38E67D77}"/>
              </a:ext>
            </a:extLst>
          </p:cNvPr>
          <p:cNvSpPr txBox="1"/>
          <p:nvPr/>
        </p:nvSpPr>
        <p:spPr>
          <a:xfrm>
            <a:off x="323569" y="883168"/>
            <a:ext cx="2751151" cy="2743200"/>
          </a:xfrm>
          <a:prstGeom prst="flowChartProcess">
            <a:avLst/>
          </a:prstGeom>
          <a:noFill/>
          <a:ln w="63500">
            <a:solidFill>
              <a:srgbClr val="1A9668"/>
            </a:solidFill>
          </a:ln>
        </p:spPr>
        <p:txBody>
          <a:bodyPr wrap="square" rtlCol="0">
            <a:spAutoFit/>
          </a:bodyPr>
          <a:lstStyle/>
          <a:p>
            <a:endParaRPr lang="en-US" dirty="0"/>
          </a:p>
        </p:txBody>
      </p:sp>
    </p:spTree>
    <p:extLst>
      <p:ext uri="{BB962C8B-B14F-4D97-AF65-F5344CB8AC3E}">
        <p14:creationId xmlns:p14="http://schemas.microsoft.com/office/powerpoint/2010/main" val="1756180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Patient and Family Education</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fontScale="92500" lnSpcReduction="10000"/>
          </a:bodyPr>
          <a:lstStyle/>
          <a:p>
            <a:r>
              <a:rPr lang="en-US" dirty="0"/>
              <a:t>Educate about chronic nature of disease, exacerbating factors, efficacy and safety of treatments</a:t>
            </a:r>
          </a:p>
          <a:p>
            <a:r>
              <a:rPr lang="en-US" dirty="0"/>
              <a:t>Demonstrate skin care techniques</a:t>
            </a:r>
          </a:p>
          <a:p>
            <a:r>
              <a:rPr lang="en-US" dirty="0"/>
              <a:t>Provide written treatment plan</a:t>
            </a:r>
          </a:p>
          <a:p>
            <a:r>
              <a:rPr lang="en-US" dirty="0"/>
              <a:t>Refer to other health care providers as needed</a:t>
            </a:r>
          </a:p>
          <a:p>
            <a:r>
              <a:rPr lang="en-US" dirty="0"/>
              <a:t>Advise of patient support organizations</a:t>
            </a:r>
          </a:p>
        </p:txBody>
      </p:sp>
    </p:spTree>
    <p:extLst>
      <p:ext uri="{BB962C8B-B14F-4D97-AF65-F5344CB8AC3E}">
        <p14:creationId xmlns:p14="http://schemas.microsoft.com/office/powerpoint/2010/main" val="2246221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marL="0" lvl="0" indent="0">
              <a:spcBef>
                <a:spcPts val="0"/>
              </a:spcBef>
              <a:buNone/>
            </a:pPr>
            <a:r>
              <a:rPr lang="en-US" sz="2500" dirty="0"/>
              <a:t>Topical medications remain a cornerstone of therapy for atopic dermatitis, yet as we hear from one patient, there are factors to consider in their use. In this module, we highlight topical medications that are supported with good evidence for their use, that is, corticosteroids, calcineurin inhibitors, and crisaborole. We review the efficacy and safety of these medications, and, in the case of crisaborole, we discuss its mechanism of action.</a:t>
            </a:r>
          </a:p>
        </p:txBody>
      </p:sp>
    </p:spTree>
    <p:extLst>
      <p:ext uri="{BB962C8B-B14F-4D97-AF65-F5344CB8AC3E}">
        <p14:creationId xmlns:p14="http://schemas.microsoft.com/office/powerpoint/2010/main" val="350047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Topical Corticosteroids</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fontScale="92500" lnSpcReduction="10000"/>
          </a:bodyPr>
          <a:lstStyle/>
          <a:p>
            <a:pPr>
              <a:spcBef>
                <a:spcPts val="800"/>
              </a:spcBef>
            </a:pPr>
            <a:r>
              <a:rPr lang="en-US" dirty="0"/>
              <a:t>Strong evidence supporting effectiveness treating both inflammation and pruritus</a:t>
            </a:r>
          </a:p>
          <a:p>
            <a:pPr lvl="1">
              <a:spcBef>
                <a:spcPts val="800"/>
              </a:spcBef>
            </a:pPr>
            <a:r>
              <a:rPr lang="en-US" dirty="0"/>
              <a:t>‘A’ evidence</a:t>
            </a:r>
            <a:r>
              <a:rPr lang="da-DK" baseline="30000" dirty="0"/>
              <a:t>†</a:t>
            </a:r>
            <a:endParaRPr lang="en-US" baseline="30000" dirty="0"/>
          </a:p>
          <a:p>
            <a:pPr>
              <a:spcBef>
                <a:spcPts val="800"/>
              </a:spcBef>
            </a:pPr>
            <a:r>
              <a:rPr lang="en-US" dirty="0"/>
              <a:t>Potency: very high (class I) to low (class VII)</a:t>
            </a:r>
          </a:p>
          <a:p>
            <a:pPr>
              <a:spcBef>
                <a:spcPts val="800"/>
              </a:spcBef>
            </a:pPr>
            <a:r>
              <a:rPr lang="en-US" dirty="0"/>
              <a:t>Best approach in AD unclear</a:t>
            </a:r>
          </a:p>
          <a:p>
            <a:pPr lvl="1">
              <a:spcBef>
                <a:spcPts val="800"/>
              </a:spcBef>
            </a:pPr>
            <a:r>
              <a:rPr lang="en-US" dirty="0"/>
              <a:t>High-potency for short periods during flare vs</a:t>
            </a:r>
            <a:br>
              <a:rPr lang="en-US" dirty="0"/>
            </a:br>
            <a:r>
              <a:rPr lang="en-US" dirty="0"/>
              <a:t>low-potency as maintenance to prevent flare</a:t>
            </a:r>
          </a:p>
        </p:txBody>
      </p:sp>
      <p:sp>
        <p:nvSpPr>
          <p:cNvPr id="5" name="Text Placeholder 4">
            <a:extLst>
              <a:ext uri="{FF2B5EF4-FFF2-40B4-BE49-F238E27FC236}">
                <a16:creationId xmlns:a16="http://schemas.microsoft.com/office/drawing/2014/main" id="{D2852233-1818-4FA0-B05C-6450B3132898}"/>
              </a:ext>
            </a:extLst>
          </p:cNvPr>
          <p:cNvSpPr>
            <a:spLocks noGrp="1"/>
          </p:cNvSpPr>
          <p:nvPr>
            <p:ph type="body" sz="quarter" idx="10"/>
          </p:nvPr>
        </p:nvSpPr>
        <p:spPr/>
        <p:txBody>
          <a:bodyPr/>
          <a:lstStyle/>
          <a:p>
            <a:r>
              <a:rPr lang="da-DK" dirty="0"/>
              <a:t>†Eichenfield L, et al. </a:t>
            </a:r>
            <a:r>
              <a:rPr lang="da-DK" i="1" dirty="0"/>
              <a:t>J Am Acad Dermatol.</a:t>
            </a:r>
            <a:r>
              <a:rPr lang="da-DK" dirty="0"/>
              <a:t> 2014;71:116-132.</a:t>
            </a:r>
          </a:p>
        </p:txBody>
      </p:sp>
    </p:spTree>
    <p:extLst>
      <p:ext uri="{BB962C8B-B14F-4D97-AF65-F5344CB8AC3E}">
        <p14:creationId xmlns:p14="http://schemas.microsoft.com/office/powerpoint/2010/main" val="140559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Pillars of AD Pathophysiology</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a:lnSpc>
                <a:spcPct val="90000"/>
              </a:lnSpc>
              <a:spcBef>
                <a:spcPts val="0"/>
              </a:spcBef>
            </a:pPr>
            <a:r>
              <a:rPr lang="en-US" sz="2600" dirty="0"/>
              <a:t>Stratum corneum dysfunction</a:t>
            </a:r>
          </a:p>
          <a:p>
            <a:pPr lvl="1">
              <a:lnSpc>
                <a:spcPct val="90000"/>
              </a:lnSpc>
              <a:spcBef>
                <a:spcPts val="0"/>
              </a:spcBef>
            </a:pPr>
            <a:r>
              <a:rPr lang="en-US" sz="2400" dirty="0"/>
              <a:t>Filaggrin, ceramides, natural moisturizing factor</a:t>
            </a:r>
          </a:p>
          <a:p>
            <a:pPr>
              <a:lnSpc>
                <a:spcPct val="90000"/>
              </a:lnSpc>
              <a:spcBef>
                <a:spcPts val="600"/>
              </a:spcBef>
            </a:pPr>
            <a:r>
              <a:rPr lang="en-US" sz="2600" dirty="0"/>
              <a:t>Skin sensitization to allergens</a:t>
            </a:r>
          </a:p>
          <a:p>
            <a:pPr>
              <a:lnSpc>
                <a:spcPct val="90000"/>
              </a:lnSpc>
              <a:spcBef>
                <a:spcPts val="600"/>
              </a:spcBef>
            </a:pPr>
            <a:r>
              <a:rPr lang="en-US" sz="2600" dirty="0"/>
              <a:t>Bacterial over-colonization</a:t>
            </a:r>
          </a:p>
          <a:p>
            <a:pPr lvl="1">
              <a:lnSpc>
                <a:spcPct val="90000"/>
              </a:lnSpc>
              <a:spcBef>
                <a:spcPts val="0"/>
              </a:spcBef>
            </a:pPr>
            <a:r>
              <a:rPr lang="en-US" sz="2400" dirty="0"/>
              <a:t>Increased risk of infection with Staphylococcus</a:t>
            </a:r>
          </a:p>
          <a:p>
            <a:pPr lvl="1">
              <a:lnSpc>
                <a:spcPct val="90000"/>
              </a:lnSpc>
              <a:spcBef>
                <a:spcPts val="0"/>
              </a:spcBef>
            </a:pPr>
            <a:r>
              <a:rPr lang="en-US" sz="2400" dirty="0"/>
              <a:t>Higher skin colonization with Staphylococcus</a:t>
            </a:r>
          </a:p>
          <a:p>
            <a:pPr>
              <a:lnSpc>
                <a:spcPct val="90000"/>
              </a:lnSpc>
              <a:spcBef>
                <a:spcPts val="600"/>
              </a:spcBef>
            </a:pPr>
            <a:r>
              <a:rPr lang="en-US" sz="2600" dirty="0"/>
              <a:t>Immune dysregulation</a:t>
            </a:r>
          </a:p>
          <a:p>
            <a:pPr lvl="1">
              <a:lnSpc>
                <a:spcPct val="90000"/>
              </a:lnSpc>
              <a:spcBef>
                <a:spcPts val="0"/>
              </a:spcBef>
            </a:pPr>
            <a:r>
              <a:rPr lang="en-US" sz="2400" dirty="0"/>
              <a:t>Th2 predominates in acute</a:t>
            </a:r>
          </a:p>
          <a:p>
            <a:pPr lvl="1">
              <a:lnSpc>
                <a:spcPct val="90000"/>
              </a:lnSpc>
              <a:spcBef>
                <a:spcPts val="0"/>
              </a:spcBef>
            </a:pPr>
            <a:r>
              <a:rPr lang="en-US" sz="2400" dirty="0"/>
              <a:t>Th1 predominates in chronic</a:t>
            </a:r>
          </a:p>
        </p:txBody>
      </p:sp>
    </p:spTree>
    <p:extLst>
      <p:ext uri="{BB962C8B-B14F-4D97-AF65-F5344CB8AC3E}">
        <p14:creationId xmlns:p14="http://schemas.microsoft.com/office/powerpoint/2010/main" val="942103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Topical Corticosteroids</a:t>
            </a:r>
            <a:r>
              <a:rPr lang="en-US" i="1" dirty="0"/>
              <a:t> (continued)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fontScale="92500" lnSpcReduction="20000"/>
          </a:bodyPr>
          <a:lstStyle/>
          <a:p>
            <a:r>
              <a:rPr lang="en-US" dirty="0"/>
              <a:t>Potency</a:t>
            </a:r>
          </a:p>
          <a:p>
            <a:pPr lvl="1"/>
            <a:r>
              <a:rPr lang="en-US" dirty="0"/>
              <a:t>Lower for sensitive skin areas, eg, face,</a:t>
            </a:r>
            <a:br>
              <a:rPr lang="en-US" dirty="0"/>
            </a:br>
            <a:r>
              <a:rPr lang="en-US" dirty="0"/>
              <a:t>intertriginous skin</a:t>
            </a:r>
          </a:p>
          <a:p>
            <a:pPr lvl="1"/>
            <a:r>
              <a:rPr lang="en-US" dirty="0"/>
              <a:t>Mid for trunk and extremities</a:t>
            </a:r>
          </a:p>
          <a:p>
            <a:pPr lvl="1"/>
            <a:r>
              <a:rPr lang="en-US" dirty="0"/>
              <a:t>High for severely lichenified skin or acral skin</a:t>
            </a:r>
          </a:p>
          <a:p>
            <a:r>
              <a:rPr lang="en-US" dirty="0"/>
              <a:t>Frequency</a:t>
            </a:r>
          </a:p>
          <a:p>
            <a:pPr lvl="1"/>
            <a:r>
              <a:rPr lang="en-US" dirty="0"/>
              <a:t>No consensus</a:t>
            </a:r>
          </a:p>
          <a:p>
            <a:pPr lvl="1"/>
            <a:r>
              <a:rPr lang="en-US" dirty="0"/>
              <a:t>Once-daily vs twice-daily</a:t>
            </a:r>
          </a:p>
        </p:txBody>
      </p:sp>
      <p:sp>
        <p:nvSpPr>
          <p:cNvPr id="4" name="Text Placeholder 3">
            <a:extLst>
              <a:ext uri="{FF2B5EF4-FFF2-40B4-BE49-F238E27FC236}">
                <a16:creationId xmlns:a16="http://schemas.microsoft.com/office/drawing/2014/main" id="{4843A891-52DE-4AC4-8021-D2BB3449B547}"/>
              </a:ext>
            </a:extLst>
          </p:cNvPr>
          <p:cNvSpPr>
            <a:spLocks noGrp="1"/>
          </p:cNvSpPr>
          <p:nvPr>
            <p:ph type="body" sz="quarter" idx="10"/>
          </p:nvPr>
        </p:nvSpPr>
        <p:spPr/>
        <p:txBody>
          <a:bodyPr/>
          <a:lstStyle/>
          <a:p>
            <a:r>
              <a:rPr lang="en-US" dirty="0"/>
              <a:t>Green C, et al. https://www.nice.org.uk/guidance/ta81/documents/ta81-atopic-dermatitis-eczema-topical-steroids-assessment-report-4. Accessed March 27, 2019.</a:t>
            </a:r>
          </a:p>
        </p:txBody>
      </p:sp>
    </p:spTree>
    <p:extLst>
      <p:ext uri="{BB962C8B-B14F-4D97-AF65-F5344CB8AC3E}">
        <p14:creationId xmlns:p14="http://schemas.microsoft.com/office/powerpoint/2010/main" val="258519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Topical Corticosteroids</a:t>
            </a:r>
            <a:r>
              <a:rPr lang="en-US" i="1" dirty="0"/>
              <a:t> (continued)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Autofit/>
          </a:bodyPr>
          <a:lstStyle/>
          <a:p>
            <a:pPr>
              <a:lnSpc>
                <a:spcPct val="90000"/>
              </a:lnSpc>
              <a:spcBef>
                <a:spcPts val="600"/>
              </a:spcBef>
            </a:pPr>
            <a:r>
              <a:rPr lang="en-US" sz="2400" dirty="0"/>
              <a:t>Greater likelihood of multiple AEs with long-term use</a:t>
            </a:r>
          </a:p>
          <a:p>
            <a:pPr lvl="1">
              <a:lnSpc>
                <a:spcPct val="90000"/>
              </a:lnSpc>
              <a:spcBef>
                <a:spcPts val="600"/>
              </a:spcBef>
            </a:pPr>
            <a:r>
              <a:rPr lang="en-US" sz="2000" dirty="0"/>
              <a:t>Striae and skin atrophy</a:t>
            </a:r>
          </a:p>
          <a:p>
            <a:pPr lvl="1">
              <a:lnSpc>
                <a:spcPct val="90000"/>
              </a:lnSpc>
              <a:spcBef>
                <a:spcPts val="0"/>
              </a:spcBef>
            </a:pPr>
            <a:r>
              <a:rPr lang="en-US" sz="2000" dirty="0"/>
              <a:t>Telangiectasias</a:t>
            </a:r>
          </a:p>
          <a:p>
            <a:pPr lvl="1">
              <a:lnSpc>
                <a:spcPct val="90000"/>
              </a:lnSpc>
              <a:spcBef>
                <a:spcPts val="0"/>
              </a:spcBef>
            </a:pPr>
            <a:r>
              <a:rPr lang="en-US" sz="2000" dirty="0"/>
              <a:t>Acne</a:t>
            </a:r>
          </a:p>
          <a:p>
            <a:pPr lvl="1">
              <a:lnSpc>
                <a:spcPct val="90000"/>
              </a:lnSpc>
              <a:spcBef>
                <a:spcPts val="0"/>
              </a:spcBef>
            </a:pPr>
            <a:r>
              <a:rPr lang="en-US" sz="2000" dirty="0"/>
              <a:t>Skin fragility/bruising</a:t>
            </a:r>
          </a:p>
          <a:p>
            <a:pPr lvl="1">
              <a:lnSpc>
                <a:spcPct val="90000"/>
              </a:lnSpc>
              <a:spcBef>
                <a:spcPts val="0"/>
              </a:spcBef>
            </a:pPr>
            <a:r>
              <a:rPr lang="en-US" sz="2000" dirty="0"/>
              <a:t>Modulation of collagen synthesis</a:t>
            </a:r>
          </a:p>
          <a:p>
            <a:pPr>
              <a:lnSpc>
                <a:spcPct val="90000"/>
              </a:lnSpc>
              <a:spcBef>
                <a:spcPts val="600"/>
              </a:spcBef>
            </a:pPr>
            <a:r>
              <a:rPr lang="en-US" sz="2400" dirty="0"/>
              <a:t>Children- may be at greater risk for hypothalamic-pituitary-adrenal (HPA) axis suppression</a:t>
            </a:r>
          </a:p>
          <a:p>
            <a:pPr>
              <a:lnSpc>
                <a:spcPct val="90000"/>
              </a:lnSpc>
              <a:spcBef>
                <a:spcPts val="600"/>
              </a:spcBef>
            </a:pPr>
            <a:r>
              <a:rPr lang="en-US" sz="2400" dirty="0"/>
              <a:t>Important to counsel regarding appropriate use, dosing, and to limit duration</a:t>
            </a:r>
          </a:p>
        </p:txBody>
      </p:sp>
      <p:sp>
        <p:nvSpPr>
          <p:cNvPr id="5" name="Text Placeholder 4">
            <a:extLst>
              <a:ext uri="{FF2B5EF4-FFF2-40B4-BE49-F238E27FC236}">
                <a16:creationId xmlns:a16="http://schemas.microsoft.com/office/drawing/2014/main" id="{C7EA3AA8-F365-47CA-91D7-88E6C887C651}"/>
              </a:ext>
            </a:extLst>
          </p:cNvPr>
          <p:cNvSpPr>
            <a:spLocks noGrp="1"/>
          </p:cNvSpPr>
          <p:nvPr>
            <p:ph type="body" sz="quarter" idx="10"/>
          </p:nvPr>
        </p:nvSpPr>
        <p:spPr/>
        <p:txBody>
          <a:bodyPr/>
          <a:lstStyle/>
          <a:p>
            <a:r>
              <a:rPr lang="en-US" dirty="0" err="1"/>
              <a:t>Nuutinen</a:t>
            </a:r>
            <a:r>
              <a:rPr lang="en-US" dirty="0"/>
              <a:t> P, et al. </a:t>
            </a:r>
            <a:r>
              <a:rPr lang="en-US" i="1" dirty="0"/>
              <a:t>Br J Dermatol.</a:t>
            </a:r>
            <a:r>
              <a:rPr lang="en-US" dirty="0"/>
              <a:t> 2003;148(1):39-45.</a:t>
            </a:r>
          </a:p>
          <a:p>
            <a:endParaRPr lang="en-US" dirty="0"/>
          </a:p>
        </p:txBody>
      </p:sp>
    </p:spTree>
    <p:extLst>
      <p:ext uri="{BB962C8B-B14F-4D97-AF65-F5344CB8AC3E}">
        <p14:creationId xmlns:p14="http://schemas.microsoft.com/office/powerpoint/2010/main" val="3162950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Topical Calcineurin Inhibitors</a:t>
            </a:r>
          </a:p>
        </p:txBody>
      </p:sp>
      <p:sp>
        <p:nvSpPr>
          <p:cNvPr id="3" name="Text Placeholder 2">
            <a:extLst>
              <a:ext uri="{FF2B5EF4-FFF2-40B4-BE49-F238E27FC236}">
                <a16:creationId xmlns:a16="http://schemas.microsoft.com/office/drawing/2014/main" id="{9530B99D-C82B-4BF9-82C9-0A01CAACAE3B}"/>
              </a:ext>
            </a:extLst>
          </p:cNvPr>
          <p:cNvSpPr>
            <a:spLocks noGrp="1"/>
          </p:cNvSpPr>
          <p:nvPr>
            <p:ph type="body" idx="1"/>
          </p:nvPr>
        </p:nvSpPr>
        <p:spPr/>
        <p:txBody>
          <a:bodyPr>
            <a:normAutofit lnSpcReduction="10000"/>
          </a:bodyPr>
          <a:lstStyle/>
          <a:p>
            <a:r>
              <a:rPr lang="en-US" sz="2800" dirty="0"/>
              <a:t>Tacrolimus</a:t>
            </a:r>
            <a:r>
              <a:rPr lang="en-US" sz="2800" baseline="30000" dirty="0"/>
              <a:t>2</a:t>
            </a:r>
          </a:p>
        </p:txBody>
      </p:sp>
      <p:sp>
        <p:nvSpPr>
          <p:cNvPr id="4" name="Content Placeholder 3">
            <a:extLst>
              <a:ext uri="{FF2B5EF4-FFF2-40B4-BE49-F238E27FC236}">
                <a16:creationId xmlns:a16="http://schemas.microsoft.com/office/drawing/2014/main" id="{BA67838C-39C1-48BF-B086-E6AC71F71E1E}"/>
              </a:ext>
            </a:extLst>
          </p:cNvPr>
          <p:cNvSpPr>
            <a:spLocks noGrp="1"/>
          </p:cNvSpPr>
          <p:nvPr>
            <p:ph sz="half" idx="2"/>
          </p:nvPr>
        </p:nvSpPr>
        <p:spPr/>
        <p:txBody>
          <a:bodyPr>
            <a:normAutofit/>
          </a:bodyPr>
          <a:lstStyle/>
          <a:p>
            <a:pPr>
              <a:spcBef>
                <a:spcPts val="600"/>
              </a:spcBef>
            </a:pPr>
            <a:r>
              <a:rPr lang="en-US" dirty="0"/>
              <a:t>Moderate-severe AD</a:t>
            </a:r>
          </a:p>
          <a:p>
            <a:pPr>
              <a:spcBef>
                <a:spcPts val="1200"/>
              </a:spcBef>
            </a:pPr>
            <a:r>
              <a:rPr lang="en-US" dirty="0"/>
              <a:t>0.1% for adults</a:t>
            </a:r>
          </a:p>
          <a:p>
            <a:pPr>
              <a:spcBef>
                <a:spcPts val="1200"/>
              </a:spcBef>
            </a:pPr>
            <a:r>
              <a:rPr lang="en-US" dirty="0"/>
              <a:t>0.03% for age ≥2 y</a:t>
            </a:r>
          </a:p>
          <a:p>
            <a:pPr>
              <a:spcBef>
                <a:spcPts val="1200"/>
              </a:spcBef>
            </a:pPr>
            <a:r>
              <a:rPr lang="en-US" dirty="0"/>
              <a:t>0.1% more effective than</a:t>
            </a:r>
            <a:br>
              <a:rPr lang="en-US" dirty="0"/>
            </a:br>
            <a:r>
              <a:rPr lang="en-US" dirty="0"/>
              <a:t>T 0.03%</a:t>
            </a:r>
          </a:p>
        </p:txBody>
      </p:sp>
      <p:sp>
        <p:nvSpPr>
          <p:cNvPr id="7" name="Text Placeholder 6">
            <a:extLst>
              <a:ext uri="{FF2B5EF4-FFF2-40B4-BE49-F238E27FC236}">
                <a16:creationId xmlns:a16="http://schemas.microsoft.com/office/drawing/2014/main" id="{1378548C-B578-462E-AEB3-0A26C25776B0}"/>
              </a:ext>
            </a:extLst>
          </p:cNvPr>
          <p:cNvSpPr>
            <a:spLocks noGrp="1"/>
          </p:cNvSpPr>
          <p:nvPr>
            <p:ph type="body" sz="quarter" idx="3"/>
          </p:nvPr>
        </p:nvSpPr>
        <p:spPr/>
        <p:txBody>
          <a:bodyPr>
            <a:normAutofit lnSpcReduction="10000"/>
          </a:bodyPr>
          <a:lstStyle/>
          <a:p>
            <a:r>
              <a:rPr lang="en-US" sz="2800" dirty="0"/>
              <a:t>Pimecrolimus</a:t>
            </a:r>
            <a:r>
              <a:rPr lang="en-US" sz="2800" baseline="30000" dirty="0"/>
              <a:t>1</a:t>
            </a:r>
          </a:p>
        </p:txBody>
      </p:sp>
      <p:sp>
        <p:nvSpPr>
          <p:cNvPr id="5" name="Content Placeholder 4">
            <a:extLst>
              <a:ext uri="{FF2B5EF4-FFF2-40B4-BE49-F238E27FC236}">
                <a16:creationId xmlns:a16="http://schemas.microsoft.com/office/drawing/2014/main" id="{90B9410D-6149-40E6-8E6C-67E1689C28B4}"/>
              </a:ext>
            </a:extLst>
          </p:cNvPr>
          <p:cNvSpPr>
            <a:spLocks noGrp="1"/>
          </p:cNvSpPr>
          <p:nvPr>
            <p:ph sz="quarter" idx="4"/>
          </p:nvPr>
        </p:nvSpPr>
        <p:spPr/>
        <p:txBody>
          <a:bodyPr>
            <a:normAutofit/>
          </a:bodyPr>
          <a:lstStyle/>
          <a:p>
            <a:pPr>
              <a:lnSpc>
                <a:spcPct val="120000"/>
              </a:lnSpc>
              <a:spcBef>
                <a:spcPts val="600"/>
              </a:spcBef>
            </a:pPr>
            <a:r>
              <a:rPr lang="en-US" dirty="0"/>
              <a:t>Mild-moderate AD</a:t>
            </a:r>
          </a:p>
          <a:p>
            <a:pPr>
              <a:lnSpc>
                <a:spcPct val="120000"/>
              </a:lnSpc>
              <a:spcBef>
                <a:spcPts val="1200"/>
              </a:spcBef>
            </a:pPr>
            <a:r>
              <a:rPr lang="en-US" dirty="0"/>
              <a:t>1% for age ≥2 y</a:t>
            </a:r>
          </a:p>
        </p:txBody>
      </p:sp>
      <p:sp>
        <p:nvSpPr>
          <p:cNvPr id="8" name="Text Placeholder 7">
            <a:extLst>
              <a:ext uri="{FF2B5EF4-FFF2-40B4-BE49-F238E27FC236}">
                <a16:creationId xmlns:a16="http://schemas.microsoft.com/office/drawing/2014/main" id="{5A4CC85E-5FD4-4423-AA79-BA02E5FE874A}"/>
              </a:ext>
            </a:extLst>
          </p:cNvPr>
          <p:cNvSpPr>
            <a:spLocks noGrp="1"/>
          </p:cNvSpPr>
          <p:nvPr>
            <p:ph type="body" sz="quarter" idx="10"/>
          </p:nvPr>
        </p:nvSpPr>
        <p:spPr/>
        <p:txBody>
          <a:bodyPr/>
          <a:lstStyle/>
          <a:p>
            <a:r>
              <a:rPr lang="en-US" dirty="0"/>
              <a:t>1. </a:t>
            </a:r>
            <a:r>
              <a:rPr lang="en-US" dirty="0" err="1"/>
              <a:t>Pimecrolimus</a:t>
            </a:r>
            <a:r>
              <a:rPr lang="en-US" dirty="0"/>
              <a:t> [prescribing information]. North Wales, PA: Teva Pharmaceuticals USA, Inc.; May 2018.</a:t>
            </a:r>
          </a:p>
          <a:p>
            <a:r>
              <a:rPr lang="en-US" dirty="0"/>
              <a:t>2. Tacrolimus [prescribing information]. Melville, NY: E. Fougera &amp; Co; December 2018. </a:t>
            </a:r>
          </a:p>
        </p:txBody>
      </p:sp>
    </p:spTree>
    <p:extLst>
      <p:ext uri="{BB962C8B-B14F-4D97-AF65-F5344CB8AC3E}">
        <p14:creationId xmlns:p14="http://schemas.microsoft.com/office/powerpoint/2010/main" val="135851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sz="3800" dirty="0"/>
              <a:t>Topical Calcineurin Inhibitors </a:t>
            </a:r>
            <a:r>
              <a:rPr lang="en-US" sz="3800" i="1" dirty="0"/>
              <a:t>(continued)</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chor="ctr">
            <a:normAutofit/>
          </a:bodyPr>
          <a:lstStyle/>
          <a:p>
            <a:pPr>
              <a:lnSpc>
                <a:spcPct val="90000"/>
              </a:lnSpc>
              <a:spcBef>
                <a:spcPts val="3000"/>
              </a:spcBef>
            </a:pPr>
            <a:r>
              <a:rPr lang="en-US" sz="3000" dirty="0"/>
              <a:t>No risk of cutaneous atrophy or acne</a:t>
            </a:r>
          </a:p>
          <a:p>
            <a:pPr>
              <a:lnSpc>
                <a:spcPct val="90000"/>
              </a:lnSpc>
              <a:spcBef>
                <a:spcPts val="3000"/>
              </a:spcBef>
            </a:pPr>
            <a:r>
              <a:rPr lang="en-US" sz="3000" dirty="0"/>
              <a:t>Most common AE: transient application site burning and stinging</a:t>
            </a:r>
          </a:p>
          <a:p>
            <a:pPr>
              <a:lnSpc>
                <a:spcPct val="90000"/>
              </a:lnSpc>
              <a:spcBef>
                <a:spcPts val="3000"/>
              </a:spcBef>
            </a:pPr>
            <a:r>
              <a:rPr lang="en-US" sz="3000" dirty="0"/>
              <a:t>Black box warning for risk of malignancy</a:t>
            </a:r>
          </a:p>
        </p:txBody>
      </p:sp>
      <p:sp>
        <p:nvSpPr>
          <p:cNvPr id="5" name="Text Placeholder 4">
            <a:extLst>
              <a:ext uri="{FF2B5EF4-FFF2-40B4-BE49-F238E27FC236}">
                <a16:creationId xmlns:a16="http://schemas.microsoft.com/office/drawing/2014/main" id="{366AD2B1-4873-4412-A985-41D492C0D51E}"/>
              </a:ext>
            </a:extLst>
          </p:cNvPr>
          <p:cNvSpPr>
            <a:spLocks noGrp="1"/>
          </p:cNvSpPr>
          <p:nvPr>
            <p:ph type="body" sz="quarter" idx="10"/>
          </p:nvPr>
        </p:nvSpPr>
        <p:spPr/>
        <p:txBody>
          <a:bodyPr/>
          <a:lstStyle/>
          <a:p>
            <a:r>
              <a:rPr lang="en-US" dirty="0"/>
              <a:t>Siegfried EC, et al. </a:t>
            </a:r>
            <a:r>
              <a:rPr lang="en-US" i="1" dirty="0"/>
              <a:t>Am J Clin Dermatol.</a:t>
            </a:r>
            <a:r>
              <a:rPr lang="en-US" dirty="0"/>
              <a:t> 2013;14(3):163-178. </a:t>
            </a:r>
            <a:r>
              <a:rPr lang="en-US" dirty="0" err="1"/>
              <a:t>Sigurgeirsson</a:t>
            </a:r>
            <a:r>
              <a:rPr lang="en-US" dirty="0"/>
              <a:t> B, et al. </a:t>
            </a:r>
            <a:r>
              <a:rPr lang="en-US" i="1" dirty="0"/>
              <a:t>Pediatrics.</a:t>
            </a:r>
            <a:r>
              <a:rPr lang="en-US" dirty="0"/>
              <a:t> 2015;135(4):597-606. Siegfried EC, et al. </a:t>
            </a:r>
            <a:r>
              <a:rPr lang="en-US" i="1" dirty="0"/>
              <a:t>BMC </a:t>
            </a:r>
            <a:r>
              <a:rPr lang="en-US" i="1" dirty="0" err="1"/>
              <a:t>Pediatr</a:t>
            </a:r>
            <a:r>
              <a:rPr lang="en-US" i="1" dirty="0"/>
              <a:t>.</a:t>
            </a:r>
            <a:r>
              <a:rPr lang="en-US" dirty="0"/>
              <a:t> 2016;16;75. Margolis DJ. </a:t>
            </a:r>
            <a:r>
              <a:rPr lang="en-US" i="1" dirty="0"/>
              <a:t>JAMA Dermatol</a:t>
            </a:r>
            <a:r>
              <a:rPr lang="en-US" dirty="0"/>
              <a:t>. 2015;151(6):594-599. </a:t>
            </a:r>
            <a:r>
              <a:rPr lang="en-US" dirty="0" err="1"/>
              <a:t>Castellsague</a:t>
            </a:r>
            <a:r>
              <a:rPr lang="en-US" dirty="0"/>
              <a:t> J, et al. </a:t>
            </a:r>
            <a:r>
              <a:rPr lang="en-US" i="1" dirty="0"/>
              <a:t>Clin Epidemiol.</a:t>
            </a:r>
            <a:r>
              <a:rPr lang="en-US" dirty="0"/>
              <a:t> 2018;10:299-210.</a:t>
            </a:r>
          </a:p>
          <a:p>
            <a:endParaRPr lang="en-US" dirty="0"/>
          </a:p>
        </p:txBody>
      </p:sp>
    </p:spTree>
    <p:extLst>
      <p:ext uri="{BB962C8B-B14F-4D97-AF65-F5344CB8AC3E}">
        <p14:creationId xmlns:p14="http://schemas.microsoft.com/office/powerpoint/2010/main" val="1622349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400" dirty="0"/>
              <a:t>Phosphodiesterase-4 Inhibitor (Crisaborole)</a:t>
            </a:r>
          </a:p>
        </p:txBody>
      </p:sp>
      <p:sp>
        <p:nvSpPr>
          <p:cNvPr id="6" name="Text Placeholder 5">
            <a:extLst>
              <a:ext uri="{FF2B5EF4-FFF2-40B4-BE49-F238E27FC236}">
                <a16:creationId xmlns:a16="http://schemas.microsoft.com/office/drawing/2014/main" id="{DC5F504D-476A-47DA-9A7E-2A5BDEB741C1}"/>
              </a:ext>
            </a:extLst>
          </p:cNvPr>
          <p:cNvSpPr>
            <a:spLocks noGrp="1"/>
          </p:cNvSpPr>
          <p:nvPr>
            <p:ph type="body" sz="quarter" idx="10"/>
          </p:nvPr>
        </p:nvSpPr>
        <p:spPr/>
        <p:txBody>
          <a:bodyPr/>
          <a:lstStyle/>
          <a:p>
            <a:r>
              <a:rPr lang="nb-NO" dirty="0"/>
              <a:t>Guttman-Yassky E, et al. </a:t>
            </a:r>
            <a:r>
              <a:rPr lang="nb-NO" i="1" dirty="0"/>
              <a:t>Exp Dermatol. </a:t>
            </a:r>
            <a:r>
              <a:rPr lang="nb-NO" dirty="0"/>
              <a:t>2019;28:3-10. </a:t>
            </a:r>
            <a:r>
              <a:rPr lang="en-US" dirty="0"/>
              <a:t>Used with permission from John Wiley &amp; Sons, Inc.</a:t>
            </a:r>
            <a:endParaRPr lang="nb-NO" dirty="0"/>
          </a:p>
        </p:txBody>
      </p:sp>
      <p:pic>
        <p:nvPicPr>
          <p:cNvPr id="7" name="Picture 6">
            <a:extLst>
              <a:ext uri="{FF2B5EF4-FFF2-40B4-BE49-F238E27FC236}">
                <a16:creationId xmlns:a16="http://schemas.microsoft.com/office/drawing/2014/main" id="{4575EC57-91D7-4BAA-A69A-49C4A1EEADA7}"/>
              </a:ext>
            </a:extLst>
          </p:cNvPr>
          <p:cNvPicPr>
            <a:picLocks noChangeAspect="1"/>
          </p:cNvPicPr>
          <p:nvPr/>
        </p:nvPicPr>
        <p:blipFill>
          <a:blip r:embed="rId3"/>
          <a:stretch>
            <a:fillRect/>
          </a:stretch>
        </p:blipFill>
        <p:spPr>
          <a:xfrm>
            <a:off x="1419743" y="844658"/>
            <a:ext cx="6304515" cy="3525380"/>
          </a:xfrm>
          <a:prstGeom prst="rect">
            <a:avLst/>
          </a:prstGeom>
        </p:spPr>
      </p:pic>
      <p:sp>
        <p:nvSpPr>
          <p:cNvPr id="3" name="TextBox 2">
            <a:extLst>
              <a:ext uri="{FF2B5EF4-FFF2-40B4-BE49-F238E27FC236}">
                <a16:creationId xmlns:a16="http://schemas.microsoft.com/office/drawing/2014/main" id="{B5A4A021-F384-4CC5-8D98-A21D89D77A69}"/>
              </a:ext>
            </a:extLst>
          </p:cNvPr>
          <p:cNvSpPr txBox="1"/>
          <p:nvPr/>
        </p:nvSpPr>
        <p:spPr>
          <a:xfrm>
            <a:off x="3080504" y="2110784"/>
            <a:ext cx="457200" cy="457200"/>
          </a:xfrm>
          <a:prstGeom prst="rect">
            <a:avLst/>
          </a:prstGeom>
          <a:noFill/>
          <a:ln w="38100">
            <a:solidFill>
              <a:srgbClr val="FF0000"/>
            </a:solidFill>
          </a:ln>
        </p:spPr>
        <p:txBody>
          <a:bodyPr wrap="square" rtlCol="0">
            <a:spAutoFit/>
          </a:bodyPr>
          <a:lstStyle/>
          <a:p>
            <a:endParaRPr lang="en-US" dirty="0"/>
          </a:p>
        </p:txBody>
      </p:sp>
      <p:sp>
        <p:nvSpPr>
          <p:cNvPr id="9" name="TextBox 8">
            <a:extLst>
              <a:ext uri="{FF2B5EF4-FFF2-40B4-BE49-F238E27FC236}">
                <a16:creationId xmlns:a16="http://schemas.microsoft.com/office/drawing/2014/main" id="{3752BFFA-34F9-4D60-92EF-55EE41D98C41}"/>
              </a:ext>
            </a:extLst>
          </p:cNvPr>
          <p:cNvSpPr txBox="1"/>
          <p:nvPr/>
        </p:nvSpPr>
        <p:spPr>
          <a:xfrm>
            <a:off x="2685988" y="2612377"/>
            <a:ext cx="492474" cy="491545"/>
          </a:xfrm>
          <a:prstGeom prst="rect">
            <a:avLst/>
          </a:prstGeom>
          <a:noFill/>
          <a:ln w="38100">
            <a:solidFill>
              <a:srgbClr val="FF0000"/>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06C3E340-B8F8-42C3-9899-FCC9224FDE17}"/>
              </a:ext>
            </a:extLst>
          </p:cNvPr>
          <p:cNvSpPr txBox="1"/>
          <p:nvPr/>
        </p:nvSpPr>
        <p:spPr>
          <a:xfrm>
            <a:off x="2298792" y="3269566"/>
            <a:ext cx="492474" cy="274320"/>
          </a:xfrm>
          <a:prstGeom prst="rect">
            <a:avLst/>
          </a:prstGeom>
          <a:noFill/>
          <a:ln w="38100">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8E0D46A2-C811-46F6-ACEC-DF5F4C94FF4B}"/>
              </a:ext>
            </a:extLst>
          </p:cNvPr>
          <p:cNvSpPr txBox="1"/>
          <p:nvPr/>
        </p:nvSpPr>
        <p:spPr>
          <a:xfrm>
            <a:off x="5790397" y="1782565"/>
            <a:ext cx="492474" cy="274320"/>
          </a:xfrm>
          <a:prstGeom prst="rect">
            <a:avLst/>
          </a:prstGeom>
          <a:noFill/>
          <a:ln w="38100">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CBAE64DD-233E-4E66-8612-637CAE961D8B}"/>
              </a:ext>
            </a:extLst>
          </p:cNvPr>
          <p:cNvSpPr txBox="1"/>
          <p:nvPr/>
        </p:nvSpPr>
        <p:spPr>
          <a:xfrm>
            <a:off x="6957252" y="3230026"/>
            <a:ext cx="492474" cy="365760"/>
          </a:xfrm>
          <a:prstGeom prst="rect">
            <a:avLst/>
          </a:prstGeom>
          <a:noFill/>
          <a:ln w="38100">
            <a:solidFill>
              <a:srgbClr val="FF0000"/>
            </a:solid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002F9C83-014F-41BB-80AF-8FA2F846796D}"/>
              </a:ext>
            </a:extLst>
          </p:cNvPr>
          <p:cNvSpPr txBox="1"/>
          <p:nvPr/>
        </p:nvSpPr>
        <p:spPr>
          <a:xfrm>
            <a:off x="6602797" y="3659746"/>
            <a:ext cx="1005840" cy="457200"/>
          </a:xfrm>
          <a:prstGeom prst="rect">
            <a:avLst/>
          </a:prstGeom>
          <a:noFill/>
          <a:ln w="38100">
            <a:solidFill>
              <a:srgbClr val="FF0000"/>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id="{107C51DE-EDC4-4863-AA87-C0F7731AF930}"/>
              </a:ext>
            </a:extLst>
          </p:cNvPr>
          <p:cNvSpPr txBox="1"/>
          <p:nvPr/>
        </p:nvSpPr>
        <p:spPr>
          <a:xfrm>
            <a:off x="5472371" y="3199783"/>
            <a:ext cx="492475" cy="27432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63068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rmAutofit/>
          </a:bodyPr>
          <a:lstStyle/>
          <a:p>
            <a:r>
              <a:rPr lang="en-US" dirty="0"/>
              <a:t>Crisaborole</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a:bodyPr>
          <a:lstStyle/>
          <a:p>
            <a:r>
              <a:rPr lang="en-US" sz="3100" dirty="0"/>
              <a:t>Approved for mild-moderate AD in ages ≥2 y</a:t>
            </a:r>
          </a:p>
          <a:p>
            <a:pPr>
              <a:spcBef>
                <a:spcPts val="1800"/>
              </a:spcBef>
            </a:pPr>
            <a:r>
              <a:rPr lang="en-US" sz="3100" dirty="0">
                <a:sym typeface="Symbol" panose="05050102010706020507" pitchFamily="18" charset="2"/>
              </a:rPr>
              <a:t>% Experiencing clear/almost clear skin at day 29</a:t>
            </a:r>
          </a:p>
          <a:p>
            <a:pPr marL="400050" lvl="1" indent="0">
              <a:buNone/>
            </a:pPr>
            <a:r>
              <a:rPr lang="en-US" sz="1800" dirty="0">
                <a:sym typeface="Symbol" panose="05050102010706020507" pitchFamily="18" charset="2"/>
              </a:rPr>
              <a:t>(Crisaborole vs vehicle)</a:t>
            </a:r>
          </a:p>
          <a:p>
            <a:pPr lvl="1">
              <a:spcBef>
                <a:spcPts val="1200"/>
              </a:spcBef>
            </a:pPr>
            <a:r>
              <a:rPr lang="en-US" dirty="0">
                <a:sym typeface="Symbol" panose="05050102010706020507" pitchFamily="18" charset="2"/>
              </a:rPr>
              <a:t>AD-301: 51.7% vs 40.6%</a:t>
            </a:r>
          </a:p>
          <a:p>
            <a:pPr lvl="1">
              <a:spcBef>
                <a:spcPts val="1200"/>
              </a:spcBef>
            </a:pPr>
            <a:r>
              <a:rPr lang="en-US" dirty="0">
                <a:sym typeface="Symbol" panose="05050102010706020507" pitchFamily="18" charset="2"/>
              </a:rPr>
              <a:t>AD-302: 48.5% vs 29.7%</a:t>
            </a:r>
          </a:p>
        </p:txBody>
      </p:sp>
      <p:sp>
        <p:nvSpPr>
          <p:cNvPr id="5" name="Text Placeholder 4">
            <a:extLst>
              <a:ext uri="{FF2B5EF4-FFF2-40B4-BE49-F238E27FC236}">
                <a16:creationId xmlns:a16="http://schemas.microsoft.com/office/drawing/2014/main" id="{E8A54AEA-EAFB-4411-81FA-435137F9965C}"/>
              </a:ext>
            </a:extLst>
          </p:cNvPr>
          <p:cNvSpPr>
            <a:spLocks noGrp="1"/>
          </p:cNvSpPr>
          <p:nvPr>
            <p:ph type="body" sz="quarter" idx="10"/>
          </p:nvPr>
        </p:nvSpPr>
        <p:spPr/>
        <p:txBody>
          <a:bodyPr/>
          <a:lstStyle/>
          <a:p>
            <a:r>
              <a:rPr lang="en-US" dirty="0" err="1"/>
              <a:t>Paller</a:t>
            </a:r>
            <a:r>
              <a:rPr lang="en-US" dirty="0"/>
              <a:t> AS, et al. </a:t>
            </a:r>
            <a:r>
              <a:rPr lang="en-US" i="1" dirty="0"/>
              <a:t>J Am </a:t>
            </a:r>
            <a:r>
              <a:rPr lang="en-US" i="1" dirty="0" err="1"/>
              <a:t>Acad</a:t>
            </a:r>
            <a:r>
              <a:rPr lang="en-US" i="1" dirty="0"/>
              <a:t> Dermatol.</a:t>
            </a:r>
            <a:r>
              <a:rPr lang="en-US" dirty="0"/>
              <a:t> 2016;75(3):494-503.</a:t>
            </a:r>
          </a:p>
        </p:txBody>
      </p:sp>
    </p:spTree>
    <p:extLst>
      <p:ext uri="{BB962C8B-B14F-4D97-AF65-F5344CB8AC3E}">
        <p14:creationId xmlns:p14="http://schemas.microsoft.com/office/powerpoint/2010/main" val="628666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a:bodyPr>
          <a:lstStyle/>
          <a:p>
            <a:pPr marL="0" lvl="0" indent="0">
              <a:lnSpc>
                <a:spcPct val="90000"/>
              </a:lnSpc>
              <a:spcBef>
                <a:spcPts val="0"/>
              </a:spcBef>
              <a:buNone/>
            </a:pPr>
            <a:r>
              <a:rPr lang="en-US" dirty="0"/>
              <a:t>In this module, we hear of one patient’s experiences with systemic therapies for atopic dermatitis as a prelude to our thoughts on how to individualize systemic therapies. We discuss the efficacy and safety of evidence-based systemic therapies.</a:t>
            </a:r>
          </a:p>
        </p:txBody>
      </p:sp>
    </p:spTree>
    <p:extLst>
      <p:ext uri="{BB962C8B-B14F-4D97-AF65-F5344CB8AC3E}">
        <p14:creationId xmlns:p14="http://schemas.microsoft.com/office/powerpoint/2010/main" val="3016237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7">
            <a:extLst>
              <a:ext uri="{FF2B5EF4-FFF2-40B4-BE49-F238E27FC236}">
                <a16:creationId xmlns:a16="http://schemas.microsoft.com/office/drawing/2014/main" id="{168E3455-44D8-4113-A025-5D25C7A4C307}"/>
              </a:ext>
            </a:extLst>
          </p:cNvPr>
          <p:cNvSpPr/>
          <p:nvPr/>
        </p:nvSpPr>
        <p:spPr>
          <a:xfrm>
            <a:off x="4159406" y="1519981"/>
            <a:ext cx="2630361" cy="2630361"/>
          </a:xfrm>
          <a:prstGeom prst="leftCircularArrow">
            <a:avLst>
              <a:gd name="adj1" fmla="val 3160"/>
              <a:gd name="adj2" fmla="val 388933"/>
              <a:gd name="adj3" fmla="val 2164444"/>
              <a:gd name="adj4" fmla="val 9024489"/>
              <a:gd name="adj5" fmla="val 3687"/>
            </a:avLst>
          </a:prstGeom>
          <a:solidFill>
            <a:srgbClr val="951A48"/>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8" name="Title 5">
            <a:extLst>
              <a:ext uri="{FF2B5EF4-FFF2-40B4-BE49-F238E27FC236}">
                <a16:creationId xmlns:a16="http://schemas.microsoft.com/office/drawing/2014/main" id="{87EDE826-0C50-44A4-A6D7-98BFDEEBF760}"/>
              </a:ext>
            </a:extLst>
          </p:cNvPr>
          <p:cNvSpPr>
            <a:spLocks noGrp="1"/>
          </p:cNvSpPr>
          <p:nvPr>
            <p:ph type="title"/>
          </p:nvPr>
        </p:nvSpPr>
        <p:spPr/>
        <p:txBody>
          <a:bodyPr>
            <a:normAutofit/>
          </a:bodyPr>
          <a:lstStyle/>
          <a:p>
            <a:r>
              <a:rPr lang="en-US" dirty="0"/>
              <a:t>Overview of Treatment</a:t>
            </a:r>
          </a:p>
        </p:txBody>
      </p:sp>
      <p:sp>
        <p:nvSpPr>
          <p:cNvPr id="10" name="Freeform: Shape 9">
            <a:extLst>
              <a:ext uri="{FF2B5EF4-FFF2-40B4-BE49-F238E27FC236}">
                <a16:creationId xmlns:a16="http://schemas.microsoft.com/office/drawing/2014/main" id="{084D1628-49DA-4323-A232-EFBB54AE1466}"/>
              </a:ext>
            </a:extLst>
          </p:cNvPr>
          <p:cNvSpPr/>
          <p:nvPr/>
        </p:nvSpPr>
        <p:spPr>
          <a:xfrm>
            <a:off x="458637"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algn="l" defTabSz="711200">
              <a:lnSpc>
                <a:spcPct val="90000"/>
              </a:lnSpc>
              <a:spcBef>
                <a:spcPts val="1000"/>
              </a:spcBef>
              <a:buChar char="•"/>
            </a:pPr>
            <a:r>
              <a:rPr lang="en-US" kern="1200" dirty="0"/>
              <a:t>Education</a:t>
            </a:r>
          </a:p>
          <a:p>
            <a:pPr marL="171450" lvl="1" indent="-171450" algn="l" defTabSz="711200">
              <a:lnSpc>
                <a:spcPct val="90000"/>
              </a:lnSpc>
              <a:spcBef>
                <a:spcPts val="1000"/>
              </a:spcBef>
              <a:buChar char="•"/>
            </a:pPr>
            <a:r>
              <a:rPr lang="en-US" kern="1200" dirty="0"/>
              <a:t>Skin care and moisturizers</a:t>
            </a:r>
          </a:p>
          <a:p>
            <a:pPr marL="171450" lvl="1" indent="-171450" algn="l" defTabSz="711200">
              <a:lnSpc>
                <a:spcPct val="90000"/>
              </a:lnSpc>
              <a:spcBef>
                <a:spcPts val="1000"/>
              </a:spcBef>
              <a:buChar char="•"/>
            </a:pPr>
            <a:r>
              <a:rPr lang="en-US" kern="1200" dirty="0"/>
              <a:t>Trigger avoidance</a:t>
            </a:r>
          </a:p>
          <a:p>
            <a:pPr marL="171450" lvl="1" indent="-171450" algn="l" defTabSz="711200">
              <a:lnSpc>
                <a:spcPct val="90000"/>
              </a:lnSpc>
              <a:spcBef>
                <a:spcPts val="1000"/>
              </a:spcBef>
              <a:buChar char="•"/>
            </a:pPr>
            <a:r>
              <a:rPr lang="en-US" kern="1200" dirty="0"/>
              <a:t>Psychosocial support</a:t>
            </a:r>
          </a:p>
        </p:txBody>
      </p:sp>
      <p:sp>
        <p:nvSpPr>
          <p:cNvPr id="11" name="Shape 10">
            <a:extLst>
              <a:ext uri="{FF2B5EF4-FFF2-40B4-BE49-F238E27FC236}">
                <a16:creationId xmlns:a16="http://schemas.microsoft.com/office/drawing/2014/main" id="{91072FF7-0F5D-4116-A5E1-3235143063E1}"/>
              </a:ext>
            </a:extLst>
          </p:cNvPr>
          <p:cNvSpPr/>
          <p:nvPr/>
        </p:nvSpPr>
        <p:spPr>
          <a:xfrm>
            <a:off x="1271555" y="1519981"/>
            <a:ext cx="2630361" cy="2630361"/>
          </a:xfrm>
          <a:prstGeom prst="leftCircularArrow">
            <a:avLst>
              <a:gd name="adj1" fmla="val 3160"/>
              <a:gd name="adj2" fmla="val 388933"/>
              <a:gd name="adj3" fmla="val 2164444"/>
              <a:gd name="adj4" fmla="val 9024489"/>
              <a:gd name="adj5" fmla="val 3687"/>
            </a:avLst>
          </a:prstGeom>
          <a:solidFill>
            <a:srgbClr val="951A48"/>
          </a:solidFill>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AC45F7AB-7FE4-4039-95CE-FBEBC0BB66CF}"/>
              </a:ext>
            </a:extLst>
          </p:cNvPr>
          <p:cNvSpPr/>
          <p:nvPr/>
        </p:nvSpPr>
        <p:spPr>
          <a:xfrm>
            <a:off x="835781"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Basic Management</a:t>
            </a:r>
          </a:p>
        </p:txBody>
      </p:sp>
      <p:sp>
        <p:nvSpPr>
          <p:cNvPr id="13" name="Freeform: Shape 12">
            <a:extLst>
              <a:ext uri="{FF2B5EF4-FFF2-40B4-BE49-F238E27FC236}">
                <a16:creationId xmlns:a16="http://schemas.microsoft.com/office/drawing/2014/main" id="{B1A1D97A-C2CA-44E3-83E2-D9B2640ED7A7}"/>
              </a:ext>
            </a:extLst>
          </p:cNvPr>
          <p:cNvSpPr/>
          <p:nvPr/>
        </p:nvSpPr>
        <p:spPr>
          <a:xfrm>
            <a:off x="3332815"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defTabSz="711200">
              <a:lnSpc>
                <a:spcPct val="90000"/>
              </a:lnSpc>
              <a:spcBef>
                <a:spcPts val="900"/>
              </a:spcBef>
              <a:buChar char="•"/>
            </a:pPr>
            <a:r>
              <a:rPr lang="en-US" dirty="0"/>
              <a:t>TCS</a:t>
            </a:r>
          </a:p>
          <a:p>
            <a:pPr marL="171450" lvl="1" indent="-171450" defTabSz="711200">
              <a:lnSpc>
                <a:spcPct val="90000"/>
              </a:lnSpc>
              <a:spcBef>
                <a:spcPts val="900"/>
              </a:spcBef>
              <a:buChar char="•"/>
            </a:pPr>
            <a:r>
              <a:rPr lang="en-US" dirty="0"/>
              <a:t>TCI</a:t>
            </a:r>
          </a:p>
          <a:p>
            <a:pPr marL="171450" lvl="1" indent="-171450" defTabSz="711200">
              <a:lnSpc>
                <a:spcPct val="90000"/>
              </a:lnSpc>
              <a:spcBef>
                <a:spcPts val="900"/>
              </a:spcBef>
              <a:buChar char="•"/>
            </a:pPr>
            <a:r>
              <a:rPr lang="en-US" dirty="0"/>
              <a:t>PDE-4I</a:t>
            </a:r>
          </a:p>
          <a:p>
            <a:pPr marL="171450" lvl="1" indent="-171450" defTabSz="711200">
              <a:lnSpc>
                <a:spcPct val="90000"/>
              </a:lnSpc>
              <a:spcBef>
                <a:spcPts val="900"/>
              </a:spcBef>
              <a:buChar char="•"/>
            </a:pPr>
            <a:r>
              <a:rPr lang="en-US" dirty="0"/>
              <a:t>Wet wrap therapy</a:t>
            </a:r>
          </a:p>
          <a:p>
            <a:pPr marL="171450" lvl="1" indent="-171450" defTabSz="711200">
              <a:lnSpc>
                <a:spcPct val="90000"/>
              </a:lnSpc>
              <a:spcBef>
                <a:spcPts val="900"/>
              </a:spcBef>
              <a:buChar char="•"/>
            </a:pPr>
            <a:r>
              <a:rPr lang="en-US" dirty="0"/>
              <a:t>Others</a:t>
            </a:r>
          </a:p>
        </p:txBody>
      </p:sp>
      <p:sp>
        <p:nvSpPr>
          <p:cNvPr id="15" name="Freeform: Shape 14">
            <a:extLst>
              <a:ext uri="{FF2B5EF4-FFF2-40B4-BE49-F238E27FC236}">
                <a16:creationId xmlns:a16="http://schemas.microsoft.com/office/drawing/2014/main" id="{E68EE7BD-4859-4800-BB8C-9D6B449780B8}"/>
              </a:ext>
            </a:extLst>
          </p:cNvPr>
          <p:cNvSpPr/>
          <p:nvPr/>
        </p:nvSpPr>
        <p:spPr>
          <a:xfrm>
            <a:off x="3709959"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Topical Therapy</a:t>
            </a:r>
          </a:p>
        </p:txBody>
      </p:sp>
      <p:sp>
        <p:nvSpPr>
          <p:cNvPr id="16" name="Freeform: Shape 15">
            <a:extLst>
              <a:ext uri="{FF2B5EF4-FFF2-40B4-BE49-F238E27FC236}">
                <a16:creationId xmlns:a16="http://schemas.microsoft.com/office/drawing/2014/main" id="{8B94A309-0B06-4D30-A678-B977DF541F3C}"/>
              </a:ext>
            </a:extLst>
          </p:cNvPr>
          <p:cNvSpPr/>
          <p:nvPr/>
        </p:nvSpPr>
        <p:spPr>
          <a:xfrm>
            <a:off x="6206993" y="993158"/>
            <a:ext cx="2478369" cy="2151879"/>
          </a:xfrm>
          <a:custGeom>
            <a:avLst/>
            <a:gdLst>
              <a:gd name="connsiteX0" fmla="*/ 0 w 2478369"/>
              <a:gd name="connsiteY0" fmla="*/ 215188 h 2151879"/>
              <a:gd name="connsiteX1" fmla="*/ 215188 w 2478369"/>
              <a:gd name="connsiteY1" fmla="*/ 0 h 2151879"/>
              <a:gd name="connsiteX2" fmla="*/ 2263181 w 2478369"/>
              <a:gd name="connsiteY2" fmla="*/ 0 h 2151879"/>
              <a:gd name="connsiteX3" fmla="*/ 2478369 w 2478369"/>
              <a:gd name="connsiteY3" fmla="*/ 215188 h 2151879"/>
              <a:gd name="connsiteX4" fmla="*/ 2478369 w 2478369"/>
              <a:gd name="connsiteY4" fmla="*/ 1936691 h 2151879"/>
              <a:gd name="connsiteX5" fmla="*/ 2263181 w 2478369"/>
              <a:gd name="connsiteY5" fmla="*/ 2151879 h 2151879"/>
              <a:gd name="connsiteX6" fmla="*/ 215188 w 2478369"/>
              <a:gd name="connsiteY6" fmla="*/ 2151879 h 2151879"/>
              <a:gd name="connsiteX7" fmla="*/ 0 w 2478369"/>
              <a:gd name="connsiteY7" fmla="*/ 1936691 h 2151879"/>
              <a:gd name="connsiteX8" fmla="*/ 0 w 2478369"/>
              <a:gd name="connsiteY8" fmla="*/ 215188 h 21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69" h="2151879">
                <a:moveTo>
                  <a:pt x="0" y="215188"/>
                </a:moveTo>
                <a:cubicBezTo>
                  <a:pt x="0" y="96343"/>
                  <a:pt x="96343" y="0"/>
                  <a:pt x="215188" y="0"/>
                </a:cubicBezTo>
                <a:lnTo>
                  <a:pt x="2263181" y="0"/>
                </a:lnTo>
                <a:cubicBezTo>
                  <a:pt x="2382026" y="0"/>
                  <a:pt x="2478369" y="96343"/>
                  <a:pt x="2478369" y="215188"/>
                </a:cubicBezTo>
                <a:lnTo>
                  <a:pt x="2478369" y="1936691"/>
                </a:lnTo>
                <a:cubicBezTo>
                  <a:pt x="2478369" y="2055536"/>
                  <a:pt x="2382026" y="2151879"/>
                  <a:pt x="2263181" y="2151879"/>
                </a:cubicBezTo>
                <a:lnTo>
                  <a:pt x="215188" y="2151879"/>
                </a:lnTo>
                <a:cubicBezTo>
                  <a:pt x="96343" y="2151879"/>
                  <a:pt x="0" y="2055536"/>
                  <a:pt x="0" y="1936691"/>
                </a:cubicBezTo>
                <a:lnTo>
                  <a:pt x="0" y="215188"/>
                </a:lnTo>
                <a:close/>
              </a:path>
            </a:pathLst>
          </a:custGeom>
          <a:solidFill>
            <a:schemeClr val="bg1">
              <a:alpha val="50000"/>
            </a:schemeClr>
          </a:solidFill>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953" tIns="76953" rIns="76953" bIns="538070" numCol="1" spcCol="1270" anchor="t" anchorCtr="0">
            <a:noAutofit/>
          </a:bodyPr>
          <a:lstStyle/>
          <a:p>
            <a:pPr marL="171450" lvl="1" indent="-171450" defTabSz="711200">
              <a:lnSpc>
                <a:spcPct val="90000"/>
              </a:lnSpc>
              <a:spcBef>
                <a:spcPts val="600"/>
              </a:spcBef>
              <a:buChar char="•"/>
            </a:pPr>
            <a:r>
              <a:rPr lang="en-US" sz="1700" dirty="0"/>
              <a:t>Systemic immunosuppressants</a:t>
            </a:r>
          </a:p>
          <a:p>
            <a:pPr marL="171450" lvl="1" indent="-171450" defTabSz="711200">
              <a:lnSpc>
                <a:spcPct val="90000"/>
              </a:lnSpc>
              <a:spcBef>
                <a:spcPts val="600"/>
              </a:spcBef>
              <a:buChar char="•"/>
            </a:pPr>
            <a:r>
              <a:rPr lang="en-US" sz="1700" dirty="0"/>
              <a:t>Systemic corticosteroids</a:t>
            </a:r>
          </a:p>
          <a:p>
            <a:pPr marL="171450" lvl="1" indent="-171450" defTabSz="711200">
              <a:lnSpc>
                <a:spcPct val="90000"/>
              </a:lnSpc>
              <a:spcBef>
                <a:spcPts val="600"/>
              </a:spcBef>
              <a:buChar char="•"/>
            </a:pPr>
            <a:r>
              <a:rPr lang="en-US" sz="1700" dirty="0"/>
              <a:t>Dupilumab</a:t>
            </a:r>
          </a:p>
          <a:p>
            <a:pPr marL="171450" lvl="1" indent="-171450" defTabSz="711200">
              <a:lnSpc>
                <a:spcPct val="90000"/>
              </a:lnSpc>
              <a:spcBef>
                <a:spcPts val="600"/>
              </a:spcBef>
              <a:buChar char="•"/>
            </a:pPr>
            <a:r>
              <a:rPr lang="en-US" sz="1700" dirty="0"/>
              <a:t>Phototherapy</a:t>
            </a:r>
          </a:p>
          <a:p>
            <a:pPr marL="171450" lvl="1" indent="-171450" defTabSz="711200">
              <a:lnSpc>
                <a:spcPct val="90000"/>
              </a:lnSpc>
              <a:spcBef>
                <a:spcPts val="600"/>
              </a:spcBef>
              <a:buChar char="•"/>
            </a:pPr>
            <a:r>
              <a:rPr lang="en-US" sz="1700" dirty="0"/>
              <a:t>Others</a:t>
            </a:r>
          </a:p>
        </p:txBody>
      </p:sp>
      <p:sp>
        <p:nvSpPr>
          <p:cNvPr id="17" name="Freeform: Shape 16">
            <a:extLst>
              <a:ext uri="{FF2B5EF4-FFF2-40B4-BE49-F238E27FC236}">
                <a16:creationId xmlns:a16="http://schemas.microsoft.com/office/drawing/2014/main" id="{82AAC0ED-3AA7-4503-ADB9-7FE0185B82CA}"/>
              </a:ext>
            </a:extLst>
          </p:cNvPr>
          <p:cNvSpPr/>
          <p:nvPr/>
        </p:nvSpPr>
        <p:spPr>
          <a:xfrm>
            <a:off x="6584137" y="2812315"/>
            <a:ext cx="1724080" cy="685609"/>
          </a:xfrm>
          <a:custGeom>
            <a:avLst/>
            <a:gdLst>
              <a:gd name="connsiteX0" fmla="*/ 0 w 1724080"/>
              <a:gd name="connsiteY0" fmla="*/ 68561 h 685609"/>
              <a:gd name="connsiteX1" fmla="*/ 68561 w 1724080"/>
              <a:gd name="connsiteY1" fmla="*/ 0 h 685609"/>
              <a:gd name="connsiteX2" fmla="*/ 1655519 w 1724080"/>
              <a:gd name="connsiteY2" fmla="*/ 0 h 685609"/>
              <a:gd name="connsiteX3" fmla="*/ 1724080 w 1724080"/>
              <a:gd name="connsiteY3" fmla="*/ 68561 h 685609"/>
              <a:gd name="connsiteX4" fmla="*/ 1724080 w 1724080"/>
              <a:gd name="connsiteY4" fmla="*/ 617048 h 685609"/>
              <a:gd name="connsiteX5" fmla="*/ 1655519 w 1724080"/>
              <a:gd name="connsiteY5" fmla="*/ 685609 h 685609"/>
              <a:gd name="connsiteX6" fmla="*/ 68561 w 1724080"/>
              <a:gd name="connsiteY6" fmla="*/ 685609 h 685609"/>
              <a:gd name="connsiteX7" fmla="*/ 0 w 1724080"/>
              <a:gd name="connsiteY7" fmla="*/ 617048 h 685609"/>
              <a:gd name="connsiteX8" fmla="*/ 0 w 1724080"/>
              <a:gd name="connsiteY8" fmla="*/ 68561 h 6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080" h="685609">
                <a:moveTo>
                  <a:pt x="0" y="68561"/>
                </a:moveTo>
                <a:cubicBezTo>
                  <a:pt x="0" y="30696"/>
                  <a:pt x="30696" y="0"/>
                  <a:pt x="68561" y="0"/>
                </a:cubicBezTo>
                <a:lnTo>
                  <a:pt x="1655519" y="0"/>
                </a:lnTo>
                <a:cubicBezTo>
                  <a:pt x="1693384" y="0"/>
                  <a:pt x="1724080" y="30696"/>
                  <a:pt x="1724080" y="68561"/>
                </a:cubicBezTo>
                <a:lnTo>
                  <a:pt x="1724080" y="617048"/>
                </a:lnTo>
                <a:cubicBezTo>
                  <a:pt x="1724080" y="654913"/>
                  <a:pt x="1693384" y="685609"/>
                  <a:pt x="1655519" y="685609"/>
                </a:cubicBezTo>
                <a:lnTo>
                  <a:pt x="68561" y="685609"/>
                </a:lnTo>
                <a:cubicBezTo>
                  <a:pt x="30696" y="685609"/>
                  <a:pt x="0" y="654913"/>
                  <a:pt x="0" y="617048"/>
                </a:cubicBezTo>
                <a:lnTo>
                  <a:pt x="0" y="68561"/>
                </a:lnTo>
                <a:close/>
              </a:path>
            </a:pathLst>
          </a:custGeom>
          <a:ln>
            <a:solidFill>
              <a:srgbClr val="C3B59B"/>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086" tIns="46751" rIns="60086" bIns="46751" numCol="1" spcCol="1270" anchor="ctr" anchorCtr="0">
            <a:noAutofit/>
          </a:bodyPr>
          <a:lstStyle/>
          <a:p>
            <a:pPr marL="0" lvl="0" indent="0" algn="ctr" defTabSz="933450">
              <a:lnSpc>
                <a:spcPct val="90000"/>
              </a:lnSpc>
              <a:spcBef>
                <a:spcPct val="0"/>
              </a:spcBef>
              <a:spcAft>
                <a:spcPct val="35000"/>
              </a:spcAft>
              <a:buNone/>
            </a:pPr>
            <a:r>
              <a:rPr lang="en-US" sz="2100" kern="1200" dirty="0"/>
              <a:t>Systemic Therapy</a:t>
            </a:r>
          </a:p>
        </p:txBody>
      </p:sp>
      <p:sp>
        <p:nvSpPr>
          <p:cNvPr id="2" name="Text Placeholder 1">
            <a:extLst>
              <a:ext uri="{FF2B5EF4-FFF2-40B4-BE49-F238E27FC236}">
                <a16:creationId xmlns:a16="http://schemas.microsoft.com/office/drawing/2014/main" id="{A9932B90-3A47-4F7F-B06B-999C5E148BA5}"/>
              </a:ext>
            </a:extLst>
          </p:cNvPr>
          <p:cNvSpPr>
            <a:spLocks noGrp="1"/>
          </p:cNvSpPr>
          <p:nvPr>
            <p:ph type="body" sz="quarter" idx="10"/>
          </p:nvPr>
        </p:nvSpPr>
        <p:spPr/>
        <p:txBody>
          <a:bodyPr/>
          <a:lstStyle/>
          <a:p>
            <a:r>
              <a:rPr lang="en-US" dirty="0" err="1"/>
              <a:t>Kapur</a:t>
            </a:r>
            <a:r>
              <a:rPr lang="en-US" dirty="0"/>
              <a:t> S, et al. </a:t>
            </a:r>
            <a:r>
              <a:rPr lang="en-US" i="1" dirty="0"/>
              <a:t>Allergy Asthma Clin Immunol</a:t>
            </a:r>
            <a:r>
              <a:rPr lang="en-US" dirty="0"/>
              <a:t>. 2018;14(Suppl 2):52. Eichenfield LF, et al. </a:t>
            </a:r>
            <a:r>
              <a:rPr lang="en-US" i="1" dirty="0"/>
              <a:t>Pediatrics</a:t>
            </a:r>
            <a:r>
              <a:rPr lang="en-US" dirty="0"/>
              <a:t>. 2015;136(3):554-565.</a:t>
            </a:r>
          </a:p>
        </p:txBody>
      </p:sp>
      <p:sp>
        <p:nvSpPr>
          <p:cNvPr id="4" name="Text Placeholder 3">
            <a:extLst>
              <a:ext uri="{FF2B5EF4-FFF2-40B4-BE49-F238E27FC236}">
                <a16:creationId xmlns:a16="http://schemas.microsoft.com/office/drawing/2014/main" id="{D86BF343-1707-4A85-B755-3555E553ED49}"/>
              </a:ext>
            </a:extLst>
          </p:cNvPr>
          <p:cNvSpPr>
            <a:spLocks noGrp="1"/>
          </p:cNvSpPr>
          <p:nvPr>
            <p:ph type="body" sz="quarter" idx="11"/>
          </p:nvPr>
        </p:nvSpPr>
        <p:spPr/>
        <p:txBody>
          <a:bodyPr/>
          <a:lstStyle/>
          <a:p>
            <a:r>
              <a:rPr lang="en-US" dirty="0"/>
              <a:t>PDE-4I, phosphodiesterase-4 inhibitor; TCS, topical corticosteroid; TCI, topical calcineurin inhibitor.</a:t>
            </a:r>
          </a:p>
        </p:txBody>
      </p:sp>
      <p:sp>
        <p:nvSpPr>
          <p:cNvPr id="7" name="TextBox 6">
            <a:extLst>
              <a:ext uri="{FF2B5EF4-FFF2-40B4-BE49-F238E27FC236}">
                <a16:creationId xmlns:a16="http://schemas.microsoft.com/office/drawing/2014/main" id="{B5F7BD26-D3D9-44B0-A8F7-658C38E67D77}"/>
              </a:ext>
            </a:extLst>
          </p:cNvPr>
          <p:cNvSpPr txBox="1"/>
          <p:nvPr/>
        </p:nvSpPr>
        <p:spPr>
          <a:xfrm>
            <a:off x="6065710" y="883168"/>
            <a:ext cx="2751151" cy="2743200"/>
          </a:xfrm>
          <a:prstGeom prst="flowChartProcess">
            <a:avLst/>
          </a:prstGeom>
          <a:noFill/>
          <a:ln w="63500">
            <a:solidFill>
              <a:srgbClr val="1A9668"/>
            </a:solidFill>
          </a:ln>
        </p:spPr>
        <p:txBody>
          <a:bodyPr wrap="square" rtlCol="0">
            <a:spAutoFit/>
          </a:bodyPr>
          <a:lstStyle/>
          <a:p>
            <a:endParaRPr lang="en-US" dirty="0"/>
          </a:p>
        </p:txBody>
      </p:sp>
    </p:spTree>
    <p:extLst>
      <p:ext uri="{BB962C8B-B14F-4D97-AF65-F5344CB8AC3E}">
        <p14:creationId xmlns:p14="http://schemas.microsoft.com/office/powerpoint/2010/main" val="1252817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700" dirty="0"/>
              <a:t>Recommendations for Systemic Therapy</a:t>
            </a:r>
          </a:p>
        </p:txBody>
      </p:sp>
      <p:sp>
        <p:nvSpPr>
          <p:cNvPr id="7" name="Text Placeholder 6">
            <a:extLst>
              <a:ext uri="{FF2B5EF4-FFF2-40B4-BE49-F238E27FC236}">
                <a16:creationId xmlns:a16="http://schemas.microsoft.com/office/drawing/2014/main" id="{2258D0A2-1F9F-4F2F-80AC-1636562F3096}"/>
              </a:ext>
            </a:extLst>
          </p:cNvPr>
          <p:cNvSpPr>
            <a:spLocks noGrp="1"/>
          </p:cNvSpPr>
          <p:nvPr>
            <p:ph type="body" sz="quarter" idx="10"/>
          </p:nvPr>
        </p:nvSpPr>
        <p:spPr/>
        <p:txBody>
          <a:bodyPr/>
          <a:lstStyle/>
          <a:p>
            <a:r>
              <a:rPr lang="en-US" dirty="0"/>
              <a:t>1. Eichenfield LF, et al. </a:t>
            </a:r>
            <a:r>
              <a:rPr lang="en-US" i="1" dirty="0"/>
              <a:t>J Allergy Clin Immunol.</a:t>
            </a:r>
            <a:r>
              <a:rPr lang="en-US" dirty="0"/>
              <a:t> 2017;139:S49-S57.</a:t>
            </a:r>
          </a:p>
          <a:p>
            <a:r>
              <a:rPr lang="en-US" dirty="0"/>
              <a:t>2. </a:t>
            </a:r>
            <a:r>
              <a:rPr lang="en-US" dirty="0" err="1"/>
              <a:t>Sidbury</a:t>
            </a:r>
            <a:r>
              <a:rPr lang="en-US" dirty="0"/>
              <a:t> R, et al. </a:t>
            </a:r>
            <a:r>
              <a:rPr lang="en-US" i="1" dirty="0"/>
              <a:t>J Am </a:t>
            </a:r>
            <a:r>
              <a:rPr lang="en-US" i="1" dirty="0" err="1"/>
              <a:t>Acad</a:t>
            </a:r>
            <a:r>
              <a:rPr lang="en-US" i="1" dirty="0"/>
              <a:t> Dermatol.</a:t>
            </a:r>
            <a:r>
              <a:rPr lang="en-US" dirty="0"/>
              <a:t> 2014;71:327-349.</a:t>
            </a:r>
          </a:p>
          <a:p>
            <a:endParaRPr lang="en-US" dirty="0"/>
          </a:p>
        </p:txBody>
      </p:sp>
      <p:sp>
        <p:nvSpPr>
          <p:cNvPr id="8" name="Text Placeholder 7">
            <a:extLst>
              <a:ext uri="{FF2B5EF4-FFF2-40B4-BE49-F238E27FC236}">
                <a16:creationId xmlns:a16="http://schemas.microsoft.com/office/drawing/2014/main" id="{A0581B0B-C636-4479-B89D-6E347702CAB2}"/>
              </a:ext>
            </a:extLst>
          </p:cNvPr>
          <p:cNvSpPr>
            <a:spLocks noGrp="1"/>
          </p:cNvSpPr>
          <p:nvPr>
            <p:ph type="body" sz="quarter" idx="11"/>
          </p:nvPr>
        </p:nvSpPr>
        <p:spPr/>
        <p:txBody>
          <a:bodyPr/>
          <a:lstStyle/>
          <a:p>
            <a:r>
              <a:rPr lang="en-US" dirty="0"/>
              <a:t>D/C, discontinuation; IFN-</a:t>
            </a:r>
            <a:r>
              <a:rPr lang="en-US" dirty="0">
                <a:sym typeface="Symbol" panose="05050102010706020507" pitchFamily="18" charset="2"/>
              </a:rPr>
              <a:t></a:t>
            </a:r>
            <a:r>
              <a:rPr lang="en-US" dirty="0"/>
              <a:t>, interferon-gamma; MMF, mycophenolate mofetil; MTX, methotrexate.</a:t>
            </a:r>
          </a:p>
        </p:txBody>
      </p:sp>
      <p:graphicFrame>
        <p:nvGraphicFramePr>
          <p:cNvPr id="6" name="Content Placeholder 3">
            <a:extLst>
              <a:ext uri="{FF2B5EF4-FFF2-40B4-BE49-F238E27FC236}">
                <a16:creationId xmlns:a16="http://schemas.microsoft.com/office/drawing/2014/main" id="{E9CB8E78-21BF-4479-85D7-EEE027AF8D7C}"/>
              </a:ext>
            </a:extLst>
          </p:cNvPr>
          <p:cNvGraphicFramePr>
            <a:graphicFrameLocks/>
          </p:cNvGraphicFramePr>
          <p:nvPr>
            <p:extLst>
              <p:ext uri="{D42A27DB-BD31-4B8C-83A1-F6EECF244321}">
                <p14:modId xmlns:p14="http://schemas.microsoft.com/office/powerpoint/2010/main" val="859669746"/>
              </p:ext>
            </p:extLst>
          </p:nvPr>
        </p:nvGraphicFramePr>
        <p:xfrm>
          <a:off x="457200" y="1309036"/>
          <a:ext cx="8229600" cy="2407920"/>
        </p:xfrm>
        <a:graphic>
          <a:graphicData uri="http://schemas.openxmlformats.org/drawingml/2006/table">
            <a:tbl>
              <a:tblPr firstRow="1" bandRow="1">
                <a:tableStyleId>{21E4AEA4-8DFA-4A89-87EB-49C32662AFE0}</a:tableStyleId>
              </a:tblPr>
              <a:tblGrid>
                <a:gridCol w="1862488">
                  <a:extLst>
                    <a:ext uri="{9D8B030D-6E8A-4147-A177-3AD203B41FA5}">
                      <a16:colId xmlns:a16="http://schemas.microsoft.com/office/drawing/2014/main" val="751307062"/>
                    </a:ext>
                  </a:extLst>
                </a:gridCol>
                <a:gridCol w="3407343">
                  <a:extLst>
                    <a:ext uri="{9D8B030D-6E8A-4147-A177-3AD203B41FA5}">
                      <a16:colId xmlns:a16="http://schemas.microsoft.com/office/drawing/2014/main" val="3503229684"/>
                    </a:ext>
                  </a:extLst>
                </a:gridCol>
                <a:gridCol w="2959769">
                  <a:extLst>
                    <a:ext uri="{9D8B030D-6E8A-4147-A177-3AD203B41FA5}">
                      <a16:colId xmlns:a16="http://schemas.microsoft.com/office/drawing/2014/main" val="3934589808"/>
                    </a:ext>
                  </a:extLst>
                </a:gridCol>
              </a:tblGrid>
              <a:tr h="370840">
                <a:tc>
                  <a:txBody>
                    <a:bodyPr/>
                    <a:lstStyle/>
                    <a:p>
                      <a:pPr algn="ctr"/>
                      <a:r>
                        <a:rPr lang="en-US" sz="2000" dirty="0"/>
                        <a:t>Class</a:t>
                      </a:r>
                    </a:p>
                  </a:txBody>
                  <a:tcPr/>
                </a:tc>
                <a:tc>
                  <a:txBody>
                    <a:bodyPr/>
                    <a:lstStyle/>
                    <a:p>
                      <a:pPr algn="ctr"/>
                      <a:r>
                        <a:rPr lang="en-US" sz="2000" dirty="0"/>
                        <a:t>Recommendation</a:t>
                      </a:r>
                      <a:r>
                        <a:rPr lang="en-US" sz="2000" baseline="30000" dirty="0"/>
                        <a:t>1,2</a:t>
                      </a:r>
                      <a:endParaRPr lang="en-US" sz="2000" dirty="0"/>
                    </a:p>
                  </a:txBody>
                  <a:tcPr/>
                </a:tc>
                <a:tc>
                  <a:txBody>
                    <a:bodyPr/>
                    <a:lstStyle/>
                    <a:p>
                      <a:pPr algn="ctr"/>
                      <a:r>
                        <a:rPr lang="en-US" sz="2000" dirty="0"/>
                        <a:t>Note</a:t>
                      </a:r>
                    </a:p>
                  </a:txBody>
                  <a:tcPr/>
                </a:tc>
                <a:extLst>
                  <a:ext uri="{0D108BD9-81ED-4DB2-BD59-A6C34878D82A}">
                    <a16:rowId xmlns:a16="http://schemas.microsoft.com/office/drawing/2014/main" val="4196157207"/>
                  </a:ext>
                </a:extLst>
              </a:tr>
              <a:tr h="370840">
                <a:tc>
                  <a:txBody>
                    <a:bodyPr/>
                    <a:lstStyle/>
                    <a:p>
                      <a:r>
                        <a:rPr lang="en-US" sz="2000" dirty="0"/>
                        <a:t>Immunosup-pressants</a:t>
                      </a:r>
                    </a:p>
                  </a:txBody>
                  <a:tcPr/>
                </a:tc>
                <a:tc>
                  <a:txBody>
                    <a:bodyPr/>
                    <a:lstStyle/>
                    <a:p>
                      <a:r>
                        <a:rPr lang="en-US" sz="2000" dirty="0"/>
                        <a:t>Severe AD refractory to topical therapy and phototherapy</a:t>
                      </a:r>
                    </a:p>
                  </a:txBody>
                  <a:tcPr/>
                </a:tc>
                <a:tc>
                  <a:txBody>
                    <a:bodyPr/>
                    <a:lstStyle/>
                    <a:p>
                      <a:r>
                        <a:rPr lang="en-US" sz="2000" dirty="0"/>
                        <a:t>Cyclosporine, azathioprine, MTX before MMF, IFN-</a:t>
                      </a:r>
                      <a:r>
                        <a:rPr lang="en-US" sz="2000" dirty="0">
                          <a:sym typeface="Symbol" panose="05050102010706020507" pitchFamily="18" charset="2"/>
                        </a:rPr>
                        <a:t></a:t>
                      </a:r>
                      <a:endParaRPr lang="en-US" sz="2000" dirty="0"/>
                    </a:p>
                  </a:txBody>
                  <a:tcPr/>
                </a:tc>
                <a:extLst>
                  <a:ext uri="{0D108BD9-81ED-4DB2-BD59-A6C34878D82A}">
                    <a16:rowId xmlns:a16="http://schemas.microsoft.com/office/drawing/2014/main" val="1568606672"/>
                  </a:ext>
                </a:extLst>
              </a:tr>
              <a:tr h="370840">
                <a:tc>
                  <a:txBody>
                    <a:bodyPr/>
                    <a:lstStyle/>
                    <a:p>
                      <a:r>
                        <a:rPr lang="en-US" sz="2000" dirty="0"/>
                        <a:t>Corticosteroids</a:t>
                      </a:r>
                    </a:p>
                  </a:txBody>
                  <a:tcPr/>
                </a:tc>
                <a:tc>
                  <a:txBody>
                    <a:bodyPr/>
                    <a:lstStyle/>
                    <a:p>
                      <a:r>
                        <a:rPr lang="en-US" sz="2000" dirty="0"/>
                        <a:t>Generally avoid unless acute exacerbation or as bridge to other systemic therapy</a:t>
                      </a:r>
                    </a:p>
                  </a:txBody>
                  <a:tcPr/>
                </a:tc>
                <a:tc>
                  <a:txBody>
                    <a:bodyPr/>
                    <a:lstStyle/>
                    <a:p>
                      <a:r>
                        <a:rPr lang="en-US" sz="2000" dirty="0"/>
                        <a:t>Short course can lead to AD flare after D/C</a:t>
                      </a:r>
                    </a:p>
                  </a:txBody>
                  <a:tcPr/>
                </a:tc>
                <a:extLst>
                  <a:ext uri="{0D108BD9-81ED-4DB2-BD59-A6C34878D82A}">
                    <a16:rowId xmlns:a16="http://schemas.microsoft.com/office/drawing/2014/main" val="3080206151"/>
                  </a:ext>
                </a:extLst>
              </a:tr>
            </a:tbl>
          </a:graphicData>
        </a:graphic>
      </p:graphicFrame>
    </p:spTree>
    <p:extLst>
      <p:ext uri="{BB962C8B-B14F-4D97-AF65-F5344CB8AC3E}">
        <p14:creationId xmlns:p14="http://schemas.microsoft.com/office/powerpoint/2010/main" val="2658676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a:bodyPr>
          <a:lstStyle/>
          <a:p>
            <a:pPr marL="0" lvl="0" indent="0">
              <a:buNone/>
            </a:pPr>
            <a:r>
              <a:rPr lang="en-US" dirty="0"/>
              <a:t>In this module, we discuss the efficacy and safety of evidence-based systemic therapies. Our focus is on dupilumab, the most recent systemic therapy to become available, as we also discuss its mechanism of action.</a:t>
            </a:r>
          </a:p>
        </p:txBody>
      </p:sp>
    </p:spTree>
    <p:extLst>
      <p:ext uri="{BB962C8B-B14F-4D97-AF65-F5344CB8AC3E}">
        <p14:creationId xmlns:p14="http://schemas.microsoft.com/office/powerpoint/2010/main" val="193899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49328-63B3-4761-95B8-AC9BF3EECA45}"/>
              </a:ext>
            </a:extLst>
          </p:cNvPr>
          <p:cNvSpPr>
            <a:spLocks noGrp="1"/>
          </p:cNvSpPr>
          <p:nvPr>
            <p:ph type="title"/>
          </p:nvPr>
        </p:nvSpPr>
        <p:spPr/>
        <p:txBody>
          <a:bodyPr>
            <a:normAutofit/>
          </a:bodyPr>
          <a:lstStyle/>
          <a:p>
            <a:r>
              <a:rPr lang="en-US" dirty="0"/>
              <a:t>Pathophysiology: Acute Atopic Dermatitis</a:t>
            </a:r>
          </a:p>
        </p:txBody>
      </p:sp>
      <p:sp>
        <p:nvSpPr>
          <p:cNvPr id="5" name="Text Placeholder 4">
            <a:extLst>
              <a:ext uri="{FF2B5EF4-FFF2-40B4-BE49-F238E27FC236}">
                <a16:creationId xmlns:a16="http://schemas.microsoft.com/office/drawing/2014/main" id="{68AD2E16-F2A6-4A66-AC5B-8EBD1B2B4DEC}"/>
              </a:ext>
            </a:extLst>
          </p:cNvPr>
          <p:cNvSpPr>
            <a:spLocks noGrp="1"/>
          </p:cNvSpPr>
          <p:nvPr>
            <p:ph type="body" sz="quarter" idx="10"/>
          </p:nvPr>
        </p:nvSpPr>
        <p:spPr/>
        <p:txBody>
          <a:bodyPr/>
          <a:lstStyle/>
          <a:p>
            <a:r>
              <a:rPr lang="de-DE" dirty="0"/>
              <a:t>Wang D, et al. </a:t>
            </a:r>
            <a:r>
              <a:rPr lang="de-DE" i="1" dirty="0"/>
              <a:t>Am J Clin Dermatol</a:t>
            </a:r>
            <a:r>
              <a:rPr lang="de-DE" dirty="0"/>
              <a:t>. 2016;17:425-443.</a:t>
            </a:r>
          </a:p>
        </p:txBody>
      </p:sp>
      <p:pic>
        <p:nvPicPr>
          <p:cNvPr id="3" name="Picture 2">
            <a:extLst>
              <a:ext uri="{FF2B5EF4-FFF2-40B4-BE49-F238E27FC236}">
                <a16:creationId xmlns:a16="http://schemas.microsoft.com/office/drawing/2014/main" id="{AFF43A5B-7E1E-4314-82A0-43F61EC9BA2B}"/>
              </a:ext>
            </a:extLst>
          </p:cNvPr>
          <p:cNvPicPr>
            <a:picLocks noChangeAspect="1"/>
          </p:cNvPicPr>
          <p:nvPr/>
        </p:nvPicPr>
        <p:blipFill>
          <a:blip r:embed="rId3"/>
          <a:stretch>
            <a:fillRect/>
          </a:stretch>
        </p:blipFill>
        <p:spPr>
          <a:xfrm>
            <a:off x="3654615" y="57150"/>
            <a:ext cx="3432185" cy="50292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6340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400" dirty="0"/>
              <a:t>Dupilumab</a:t>
            </a:r>
            <a:r>
              <a:rPr lang="en-US" sz="3400" baseline="30000" dirty="0"/>
              <a:t>*</a:t>
            </a:r>
            <a:r>
              <a:rPr lang="en-US" sz="3400" dirty="0"/>
              <a:t>: 16-week SOLO 1 and SOLO 2</a:t>
            </a:r>
          </a:p>
        </p:txBody>
      </p:sp>
      <p:graphicFrame>
        <p:nvGraphicFramePr>
          <p:cNvPr id="11" name="Content Placeholder 15">
            <a:extLst>
              <a:ext uri="{FF2B5EF4-FFF2-40B4-BE49-F238E27FC236}">
                <a16:creationId xmlns:a16="http://schemas.microsoft.com/office/drawing/2014/main" id="{51212C49-A6CA-462A-998A-04F05D921E6D}"/>
              </a:ext>
            </a:extLst>
          </p:cNvPr>
          <p:cNvGraphicFramePr>
            <a:graphicFrameLocks noGrp="1"/>
          </p:cNvGraphicFramePr>
          <p:nvPr>
            <p:ph idx="4294967295"/>
            <p:extLst>
              <p:ext uri="{D42A27DB-BD31-4B8C-83A1-F6EECF244321}">
                <p14:modId xmlns:p14="http://schemas.microsoft.com/office/powerpoint/2010/main" val="75689761"/>
              </p:ext>
            </p:extLst>
          </p:nvPr>
        </p:nvGraphicFramePr>
        <p:xfrm>
          <a:off x="2928937" y="972527"/>
          <a:ext cx="5272087" cy="34226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a:extLst>
              <a:ext uri="{FF2B5EF4-FFF2-40B4-BE49-F238E27FC236}">
                <a16:creationId xmlns:a16="http://schemas.microsoft.com/office/drawing/2014/main" id="{6017FA03-29D4-4088-B89E-D051A9812FE0}"/>
              </a:ext>
            </a:extLst>
          </p:cNvPr>
          <p:cNvSpPr txBox="1">
            <a:spLocks/>
          </p:cNvSpPr>
          <p:nvPr/>
        </p:nvSpPr>
        <p:spPr>
          <a:xfrm>
            <a:off x="109109" y="2571750"/>
            <a:ext cx="2334051" cy="185126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tx1"/>
                </a:solidFill>
              </a:rPr>
              <a:t>*Approved dose is an initial dose of 600 mg followed by 300 mg every other week</a:t>
            </a:r>
          </a:p>
          <a:p>
            <a:pPr algn="l"/>
            <a:r>
              <a:rPr lang="en-US" baseline="30000" dirty="0">
                <a:solidFill>
                  <a:schemeClr val="tx1"/>
                </a:solidFill>
              </a:rPr>
              <a:t>†</a:t>
            </a:r>
            <a:r>
              <a:rPr lang="en-US" dirty="0">
                <a:solidFill>
                  <a:schemeClr val="tx1"/>
                </a:solidFill>
              </a:rPr>
              <a:t>Percent achieving Investigator Global Assessment (IGA) score of 0 or 1 and reduction from baseline of ≥2 points on the IGA at week 16.</a:t>
            </a:r>
          </a:p>
          <a:p>
            <a:pPr algn="l"/>
            <a:r>
              <a:rPr lang="en-US" i="1" dirty="0">
                <a:solidFill>
                  <a:schemeClr val="tx1"/>
                </a:solidFill>
              </a:rPr>
              <a:t>P</a:t>
            </a:r>
            <a:r>
              <a:rPr lang="en-US" dirty="0">
                <a:solidFill>
                  <a:schemeClr val="tx1"/>
                </a:solidFill>
              </a:rPr>
              <a:t>&lt;.001 for all comparisons between dupilumab and placebo</a:t>
            </a:r>
          </a:p>
        </p:txBody>
      </p:sp>
      <p:sp>
        <p:nvSpPr>
          <p:cNvPr id="8" name="Text Placeholder 2">
            <a:extLst>
              <a:ext uri="{FF2B5EF4-FFF2-40B4-BE49-F238E27FC236}">
                <a16:creationId xmlns:a16="http://schemas.microsoft.com/office/drawing/2014/main" id="{ABE4AAF6-6C19-4785-97A4-7CFE93793296}"/>
              </a:ext>
            </a:extLst>
          </p:cNvPr>
          <p:cNvSpPr txBox="1">
            <a:spLocks/>
          </p:cNvSpPr>
          <p:nvPr/>
        </p:nvSpPr>
        <p:spPr>
          <a:xfrm>
            <a:off x="2443163" y="4500563"/>
            <a:ext cx="6243637" cy="593725"/>
          </a:xfrm>
          <a:prstGeom prst="rect">
            <a:avLst/>
          </a:prstGeom>
        </p:spPr>
        <p:txBody>
          <a:bodyPr vert="horz" lIns="91440" tIns="45720" rIns="91440" bIns="45720" rtlCol="0">
            <a:noAutofit/>
          </a:bodyPr>
          <a:lstStyle>
            <a:defPPr>
              <a:defRPr lang="en-US"/>
            </a:defPPr>
            <a:lvl1pPr indent="0">
              <a:lnSpc>
                <a:spcPct val="90000"/>
              </a:lnSpc>
              <a:spcBef>
                <a:spcPts val="0"/>
              </a:spcBef>
              <a:buFont typeface="Arial"/>
              <a:buNone/>
              <a:defRPr sz="1100">
                <a:solidFill>
                  <a:schemeClr val="tx1">
                    <a:lumMod val="75000"/>
                    <a:lumOff val="25000"/>
                  </a:schemeClr>
                </a:solidFill>
              </a:defRPr>
            </a:lvl1pPr>
            <a:lvl2pPr indent="0">
              <a:lnSpc>
                <a:spcPct val="90000"/>
              </a:lnSpc>
              <a:spcBef>
                <a:spcPts val="0"/>
              </a:spcBef>
              <a:buFont typeface="Arial"/>
              <a:buNone/>
              <a:defRPr sz="1100">
                <a:solidFill>
                  <a:schemeClr val="tx1">
                    <a:lumMod val="75000"/>
                    <a:lumOff val="25000"/>
                  </a:schemeClr>
                </a:solidFill>
              </a:defRPr>
            </a:lvl2pPr>
            <a:lvl3pPr indent="0">
              <a:lnSpc>
                <a:spcPct val="90000"/>
              </a:lnSpc>
              <a:spcBef>
                <a:spcPts val="0"/>
              </a:spcBef>
              <a:buFont typeface="Arial"/>
              <a:buNone/>
              <a:defRPr sz="1100">
                <a:solidFill>
                  <a:schemeClr val="tx1">
                    <a:lumMod val="75000"/>
                    <a:lumOff val="25000"/>
                  </a:schemeClr>
                </a:solidFill>
              </a:defRPr>
            </a:lvl3pPr>
            <a:lvl4pPr indent="0">
              <a:lnSpc>
                <a:spcPct val="90000"/>
              </a:lnSpc>
              <a:spcBef>
                <a:spcPts val="0"/>
              </a:spcBef>
              <a:buFont typeface="Arial"/>
              <a:buNone/>
              <a:defRPr sz="1100">
                <a:solidFill>
                  <a:schemeClr val="tx1">
                    <a:lumMod val="75000"/>
                    <a:lumOff val="25000"/>
                  </a:schemeClr>
                </a:solidFill>
              </a:defRPr>
            </a:lvl4pPr>
            <a:lvl5pPr indent="0">
              <a:lnSpc>
                <a:spcPct val="90000"/>
              </a:lnSpc>
              <a:spcBef>
                <a:spcPts val="0"/>
              </a:spcBef>
              <a:buFont typeface="Arial"/>
              <a:buNone/>
              <a:defRPr sz="1100">
                <a:solidFill>
                  <a:schemeClr val="tx1">
                    <a:lumMod val="75000"/>
                    <a:lumOff val="25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a-DK" dirty="0"/>
              <a:t>Simpson EL, et al. </a:t>
            </a:r>
            <a:r>
              <a:rPr lang="da-DK" i="1" dirty="0"/>
              <a:t>N Engl J Med.</a:t>
            </a:r>
            <a:r>
              <a:rPr lang="da-DK" dirty="0"/>
              <a:t> 2016;375(24):2335-2348.</a:t>
            </a:r>
          </a:p>
        </p:txBody>
      </p:sp>
    </p:spTree>
    <p:extLst>
      <p:ext uri="{BB962C8B-B14F-4D97-AF65-F5344CB8AC3E}">
        <p14:creationId xmlns:p14="http://schemas.microsoft.com/office/powerpoint/2010/main" val="1137399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2800" dirty="0"/>
              <a:t>Dupilumab</a:t>
            </a:r>
            <a:r>
              <a:rPr lang="en-US" sz="2800" baseline="30000" dirty="0"/>
              <a:t>*</a:t>
            </a:r>
            <a:r>
              <a:rPr lang="en-US" sz="2800" dirty="0"/>
              <a:t>: 16-week SOLO 1 and SOLO 2</a:t>
            </a:r>
            <a:r>
              <a:rPr lang="en-US" sz="2800" i="1" dirty="0"/>
              <a:t> (continued)</a:t>
            </a:r>
          </a:p>
        </p:txBody>
      </p:sp>
      <p:sp>
        <p:nvSpPr>
          <p:cNvPr id="10" name="Text Placeholder 1">
            <a:extLst>
              <a:ext uri="{FF2B5EF4-FFF2-40B4-BE49-F238E27FC236}">
                <a16:creationId xmlns:a16="http://schemas.microsoft.com/office/drawing/2014/main" id="{6017FA03-29D4-4088-B89E-D051A9812FE0}"/>
              </a:ext>
            </a:extLst>
          </p:cNvPr>
          <p:cNvSpPr txBox="1">
            <a:spLocks/>
          </p:cNvSpPr>
          <p:nvPr/>
        </p:nvSpPr>
        <p:spPr>
          <a:xfrm>
            <a:off x="107743" y="2929178"/>
            <a:ext cx="2309993" cy="1493675"/>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tx1"/>
                </a:solidFill>
              </a:rPr>
              <a:t>*Approved dose is an initial dose of 600 mg followed by 300 mg every other week</a:t>
            </a:r>
          </a:p>
          <a:p>
            <a:pPr algn="l"/>
            <a:r>
              <a:rPr lang="en-US" b="1" baseline="30000" dirty="0">
                <a:solidFill>
                  <a:schemeClr val="tx1"/>
                </a:solidFill>
                <a:cs typeface="Times New Roman" panose="02020603050405020304" pitchFamily="18" charset="0"/>
              </a:rPr>
              <a:t>§</a:t>
            </a:r>
            <a:r>
              <a:rPr lang="en-US" dirty="0">
                <a:solidFill>
                  <a:schemeClr val="tx1"/>
                </a:solidFill>
              </a:rPr>
              <a:t>Improvement from baseline of at least 75% on the Eczema Area and Severity Index (EASI) at week 16.</a:t>
            </a:r>
          </a:p>
          <a:p>
            <a:pPr algn="l"/>
            <a:r>
              <a:rPr lang="en-US" i="1" dirty="0">
                <a:solidFill>
                  <a:schemeClr val="tx1"/>
                </a:solidFill>
              </a:rPr>
              <a:t>P</a:t>
            </a:r>
            <a:r>
              <a:rPr lang="en-US" dirty="0">
                <a:solidFill>
                  <a:schemeClr val="tx1"/>
                </a:solidFill>
              </a:rPr>
              <a:t>&lt;.001 for all comparisons between dupilumab and placebo</a:t>
            </a:r>
          </a:p>
        </p:txBody>
      </p:sp>
      <p:graphicFrame>
        <p:nvGraphicFramePr>
          <p:cNvPr id="12" name="Content Placeholder 18">
            <a:extLst>
              <a:ext uri="{FF2B5EF4-FFF2-40B4-BE49-F238E27FC236}">
                <a16:creationId xmlns:a16="http://schemas.microsoft.com/office/drawing/2014/main" id="{775568CC-7FD3-49BD-B11B-FB583AEAB7B0}"/>
              </a:ext>
            </a:extLst>
          </p:cNvPr>
          <p:cNvGraphicFramePr>
            <a:graphicFrameLocks/>
          </p:cNvGraphicFramePr>
          <p:nvPr>
            <p:extLst>
              <p:ext uri="{D42A27DB-BD31-4B8C-83A1-F6EECF244321}">
                <p14:modId xmlns:p14="http://schemas.microsoft.com/office/powerpoint/2010/main" val="3295081033"/>
              </p:ext>
            </p:extLst>
          </p:nvPr>
        </p:nvGraphicFramePr>
        <p:xfrm>
          <a:off x="3047560" y="1067446"/>
          <a:ext cx="5343277" cy="33937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2">
            <a:extLst>
              <a:ext uri="{FF2B5EF4-FFF2-40B4-BE49-F238E27FC236}">
                <a16:creationId xmlns:a16="http://schemas.microsoft.com/office/drawing/2014/main" id="{30FB93A9-493D-4CFD-9074-514A6A6A5BED}"/>
              </a:ext>
            </a:extLst>
          </p:cNvPr>
          <p:cNvSpPr txBox="1">
            <a:spLocks/>
          </p:cNvSpPr>
          <p:nvPr/>
        </p:nvSpPr>
        <p:spPr>
          <a:xfrm>
            <a:off x="2443163" y="4500563"/>
            <a:ext cx="6243637" cy="593725"/>
          </a:xfrm>
          <a:prstGeom prst="rect">
            <a:avLst/>
          </a:prstGeom>
        </p:spPr>
        <p:txBody>
          <a:bodyPr vert="horz" lIns="91440" tIns="45720" rIns="91440" bIns="45720" rtlCol="0">
            <a:noAutofit/>
          </a:bodyPr>
          <a:lstStyle>
            <a:defPPr>
              <a:defRPr lang="en-US"/>
            </a:defPPr>
            <a:lvl1pPr indent="0">
              <a:lnSpc>
                <a:spcPct val="90000"/>
              </a:lnSpc>
              <a:spcBef>
                <a:spcPts val="0"/>
              </a:spcBef>
              <a:buFont typeface="Arial"/>
              <a:buNone/>
              <a:defRPr sz="1100">
                <a:solidFill>
                  <a:schemeClr val="tx1">
                    <a:lumMod val="75000"/>
                    <a:lumOff val="25000"/>
                  </a:schemeClr>
                </a:solidFill>
              </a:defRPr>
            </a:lvl1pPr>
            <a:lvl2pPr indent="0">
              <a:lnSpc>
                <a:spcPct val="90000"/>
              </a:lnSpc>
              <a:spcBef>
                <a:spcPts val="0"/>
              </a:spcBef>
              <a:buFont typeface="Arial"/>
              <a:buNone/>
              <a:defRPr sz="1100">
                <a:solidFill>
                  <a:schemeClr val="tx1">
                    <a:lumMod val="75000"/>
                    <a:lumOff val="25000"/>
                  </a:schemeClr>
                </a:solidFill>
              </a:defRPr>
            </a:lvl2pPr>
            <a:lvl3pPr indent="0">
              <a:lnSpc>
                <a:spcPct val="90000"/>
              </a:lnSpc>
              <a:spcBef>
                <a:spcPts val="0"/>
              </a:spcBef>
              <a:buFont typeface="Arial"/>
              <a:buNone/>
              <a:defRPr sz="1100">
                <a:solidFill>
                  <a:schemeClr val="tx1">
                    <a:lumMod val="75000"/>
                    <a:lumOff val="25000"/>
                  </a:schemeClr>
                </a:solidFill>
              </a:defRPr>
            </a:lvl3pPr>
            <a:lvl4pPr indent="0">
              <a:lnSpc>
                <a:spcPct val="90000"/>
              </a:lnSpc>
              <a:spcBef>
                <a:spcPts val="0"/>
              </a:spcBef>
              <a:buFont typeface="Arial"/>
              <a:buNone/>
              <a:defRPr sz="1100">
                <a:solidFill>
                  <a:schemeClr val="tx1">
                    <a:lumMod val="75000"/>
                    <a:lumOff val="25000"/>
                  </a:schemeClr>
                </a:solidFill>
              </a:defRPr>
            </a:lvl4pPr>
            <a:lvl5pPr indent="0">
              <a:lnSpc>
                <a:spcPct val="90000"/>
              </a:lnSpc>
              <a:spcBef>
                <a:spcPts val="0"/>
              </a:spcBef>
              <a:buFont typeface="Arial"/>
              <a:buNone/>
              <a:defRPr sz="1100">
                <a:solidFill>
                  <a:schemeClr val="tx1">
                    <a:lumMod val="75000"/>
                    <a:lumOff val="25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a-DK" dirty="0"/>
              <a:t>Simpson EL, et al. </a:t>
            </a:r>
            <a:r>
              <a:rPr lang="da-DK" i="1" dirty="0"/>
              <a:t>N Engl J Med.</a:t>
            </a:r>
            <a:r>
              <a:rPr lang="da-DK" dirty="0"/>
              <a:t> 2016;375(24):2335-2348.</a:t>
            </a:r>
          </a:p>
        </p:txBody>
      </p:sp>
    </p:spTree>
    <p:extLst>
      <p:ext uri="{BB962C8B-B14F-4D97-AF65-F5344CB8AC3E}">
        <p14:creationId xmlns:p14="http://schemas.microsoft.com/office/powerpoint/2010/main" val="55345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noAutofit/>
          </a:bodyPr>
          <a:lstStyle/>
          <a:p>
            <a:r>
              <a:rPr lang="en-US" sz="3400" dirty="0"/>
              <a:t>Dupilumab</a:t>
            </a:r>
            <a:r>
              <a:rPr lang="en-US" sz="3400" baseline="30000" dirty="0"/>
              <a:t>*</a:t>
            </a:r>
            <a:r>
              <a:rPr lang="en-US" sz="3400" dirty="0"/>
              <a:t>: 52-week LIBERTY AD CHRONOS</a:t>
            </a:r>
          </a:p>
        </p:txBody>
      </p:sp>
      <p:graphicFrame>
        <p:nvGraphicFramePr>
          <p:cNvPr id="6" name="Content Placeholder 5">
            <a:extLst>
              <a:ext uri="{FF2B5EF4-FFF2-40B4-BE49-F238E27FC236}">
                <a16:creationId xmlns:a16="http://schemas.microsoft.com/office/drawing/2014/main" id="{84F25F9B-3966-48C8-8C2D-F6BEA90D6B1F}"/>
              </a:ext>
            </a:extLst>
          </p:cNvPr>
          <p:cNvGraphicFramePr>
            <a:graphicFrameLocks noGrp="1"/>
          </p:cNvGraphicFramePr>
          <p:nvPr>
            <p:ph idx="1"/>
            <p:extLst>
              <p:ext uri="{D42A27DB-BD31-4B8C-83A1-F6EECF244321}">
                <p14:modId xmlns:p14="http://schemas.microsoft.com/office/powerpoint/2010/main" val="2150450707"/>
              </p:ext>
            </p:extLst>
          </p:nvPr>
        </p:nvGraphicFramePr>
        <p:xfrm>
          <a:off x="457200" y="1001713"/>
          <a:ext cx="822960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FA501A2C-4FC2-45CB-959B-673C2D1CAB37}"/>
              </a:ext>
            </a:extLst>
          </p:cNvPr>
          <p:cNvSpPr>
            <a:spLocks noGrp="1"/>
          </p:cNvSpPr>
          <p:nvPr>
            <p:ph type="body" sz="quarter" idx="10"/>
          </p:nvPr>
        </p:nvSpPr>
        <p:spPr/>
        <p:txBody>
          <a:bodyPr/>
          <a:lstStyle/>
          <a:p>
            <a:r>
              <a:rPr lang="fr-FR" dirty="0" err="1"/>
              <a:t>Blauvelt</a:t>
            </a:r>
            <a:r>
              <a:rPr lang="fr-FR" dirty="0"/>
              <a:t> A, et al. </a:t>
            </a:r>
            <a:r>
              <a:rPr lang="fr-FR" i="1" dirty="0"/>
              <a:t>Lancet.</a:t>
            </a:r>
            <a:r>
              <a:rPr lang="fr-FR" dirty="0"/>
              <a:t> 2017;389:2287-2303.</a:t>
            </a:r>
          </a:p>
        </p:txBody>
      </p:sp>
      <p:sp>
        <p:nvSpPr>
          <p:cNvPr id="4" name="Text Placeholder 3">
            <a:extLst>
              <a:ext uri="{FF2B5EF4-FFF2-40B4-BE49-F238E27FC236}">
                <a16:creationId xmlns:a16="http://schemas.microsoft.com/office/drawing/2014/main" id="{9DA98971-D4C9-4935-A585-DE81E152F2DA}"/>
              </a:ext>
            </a:extLst>
          </p:cNvPr>
          <p:cNvSpPr>
            <a:spLocks noGrp="1"/>
          </p:cNvSpPr>
          <p:nvPr>
            <p:ph type="body" sz="quarter" idx="11"/>
          </p:nvPr>
        </p:nvSpPr>
        <p:spPr/>
        <p:txBody>
          <a:bodyPr/>
          <a:lstStyle/>
          <a:p>
            <a:r>
              <a:rPr lang="en-US" dirty="0"/>
              <a:t>*Approved dose is an initial dose of 600 mg followed by 300 mg every other week</a:t>
            </a:r>
          </a:p>
          <a:p>
            <a:endParaRPr lang="en-US" dirty="0"/>
          </a:p>
        </p:txBody>
      </p:sp>
    </p:spTree>
    <p:extLst>
      <p:ext uri="{BB962C8B-B14F-4D97-AF65-F5344CB8AC3E}">
        <p14:creationId xmlns:p14="http://schemas.microsoft.com/office/powerpoint/2010/main" val="1835326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AD08D4-99D2-4464-B16F-E96DD7ECE354}"/>
              </a:ext>
            </a:extLst>
          </p:cNvPr>
          <p:cNvSpPr>
            <a:spLocks noGrp="1"/>
          </p:cNvSpPr>
          <p:nvPr>
            <p:ph type="title"/>
          </p:nvPr>
        </p:nvSpPr>
        <p:spPr/>
        <p:txBody>
          <a:bodyPr>
            <a:noAutofit/>
          </a:bodyPr>
          <a:lstStyle/>
          <a:p>
            <a:r>
              <a:rPr lang="en-US" sz="3200" dirty="0"/>
              <a:t>Dupilumab</a:t>
            </a:r>
            <a:r>
              <a:rPr lang="en-US" sz="3200" baseline="30000" dirty="0"/>
              <a:t>*</a:t>
            </a:r>
            <a:r>
              <a:rPr lang="en-US" sz="3200" dirty="0"/>
              <a:t> Adverse Events:</a:t>
            </a:r>
            <a:br>
              <a:rPr lang="en-US" sz="3200" dirty="0"/>
            </a:br>
            <a:r>
              <a:rPr lang="en-US" sz="3200" dirty="0"/>
              <a:t>16-week SOLO 1 and SOLO 2</a:t>
            </a:r>
          </a:p>
        </p:txBody>
      </p:sp>
      <p:sp>
        <p:nvSpPr>
          <p:cNvPr id="3" name="Text Placeholder 2">
            <a:extLst>
              <a:ext uri="{FF2B5EF4-FFF2-40B4-BE49-F238E27FC236}">
                <a16:creationId xmlns:a16="http://schemas.microsoft.com/office/drawing/2014/main" id="{998DAC5C-DE97-488D-B00B-8DDF12BFE7E5}"/>
              </a:ext>
            </a:extLst>
          </p:cNvPr>
          <p:cNvSpPr>
            <a:spLocks noGrp="1"/>
          </p:cNvSpPr>
          <p:nvPr>
            <p:ph type="body" sz="quarter" idx="10"/>
          </p:nvPr>
        </p:nvSpPr>
        <p:spPr/>
        <p:txBody>
          <a:bodyPr/>
          <a:lstStyle/>
          <a:p>
            <a:r>
              <a:rPr lang="da-DK" dirty="0"/>
              <a:t>Simpson EL, et al. </a:t>
            </a:r>
            <a:r>
              <a:rPr lang="da-DK" i="1" dirty="0"/>
              <a:t>N Engl J Med.</a:t>
            </a:r>
            <a:r>
              <a:rPr lang="da-DK" dirty="0"/>
              <a:t> 2016;375(24):2335-2348.</a:t>
            </a:r>
          </a:p>
        </p:txBody>
      </p:sp>
      <p:sp>
        <p:nvSpPr>
          <p:cNvPr id="6" name="Text Placeholder 5">
            <a:extLst>
              <a:ext uri="{FF2B5EF4-FFF2-40B4-BE49-F238E27FC236}">
                <a16:creationId xmlns:a16="http://schemas.microsoft.com/office/drawing/2014/main" id="{8BBE8975-5EF3-4DD4-BE0D-8211C096CABB}"/>
              </a:ext>
            </a:extLst>
          </p:cNvPr>
          <p:cNvSpPr>
            <a:spLocks noGrp="1"/>
          </p:cNvSpPr>
          <p:nvPr>
            <p:ph type="body" sz="quarter" idx="11"/>
          </p:nvPr>
        </p:nvSpPr>
        <p:spPr/>
        <p:txBody>
          <a:bodyPr/>
          <a:lstStyle/>
          <a:p>
            <a:r>
              <a:rPr lang="en-US" dirty="0"/>
              <a:t>*Approved dose is an initial dose of 600 mg followed by 300 mg every other week</a:t>
            </a:r>
          </a:p>
          <a:p>
            <a:endParaRPr lang="en-US" dirty="0"/>
          </a:p>
        </p:txBody>
      </p:sp>
      <p:graphicFrame>
        <p:nvGraphicFramePr>
          <p:cNvPr id="5" name="Content Placeholder 1">
            <a:extLst>
              <a:ext uri="{FF2B5EF4-FFF2-40B4-BE49-F238E27FC236}">
                <a16:creationId xmlns:a16="http://schemas.microsoft.com/office/drawing/2014/main" id="{1AC5346C-A8A2-4C47-A6D0-05ACBE5CAD2F}"/>
              </a:ext>
            </a:extLst>
          </p:cNvPr>
          <p:cNvGraphicFramePr>
            <a:graphicFrameLocks/>
          </p:cNvGraphicFramePr>
          <p:nvPr>
            <p:extLst>
              <p:ext uri="{D42A27DB-BD31-4B8C-83A1-F6EECF244321}">
                <p14:modId xmlns:p14="http://schemas.microsoft.com/office/powerpoint/2010/main" val="1321334798"/>
              </p:ext>
            </p:extLst>
          </p:nvPr>
        </p:nvGraphicFramePr>
        <p:xfrm>
          <a:off x="128239" y="1215819"/>
          <a:ext cx="8887523" cy="2834640"/>
        </p:xfrm>
        <a:graphic>
          <a:graphicData uri="http://schemas.openxmlformats.org/drawingml/2006/table">
            <a:tbl>
              <a:tblPr firstRow="1" bandRow="1">
                <a:tableStyleId>{21E4AEA4-8DFA-4A89-87EB-49C32662AFE0}</a:tableStyleId>
              </a:tblPr>
              <a:tblGrid>
                <a:gridCol w="2173587">
                  <a:extLst>
                    <a:ext uri="{9D8B030D-6E8A-4147-A177-3AD203B41FA5}">
                      <a16:colId xmlns:a16="http://schemas.microsoft.com/office/drawing/2014/main" val="3342496854"/>
                    </a:ext>
                  </a:extLst>
                </a:gridCol>
                <a:gridCol w="1004572">
                  <a:extLst>
                    <a:ext uri="{9D8B030D-6E8A-4147-A177-3AD203B41FA5}">
                      <a16:colId xmlns:a16="http://schemas.microsoft.com/office/drawing/2014/main" val="1595588906"/>
                    </a:ext>
                  </a:extLst>
                </a:gridCol>
                <a:gridCol w="1204827">
                  <a:extLst>
                    <a:ext uri="{9D8B030D-6E8A-4147-A177-3AD203B41FA5}">
                      <a16:colId xmlns:a16="http://schemas.microsoft.com/office/drawing/2014/main" val="439448449"/>
                    </a:ext>
                  </a:extLst>
                </a:gridCol>
                <a:gridCol w="1126133">
                  <a:extLst>
                    <a:ext uri="{9D8B030D-6E8A-4147-A177-3AD203B41FA5}">
                      <a16:colId xmlns:a16="http://schemas.microsoft.com/office/drawing/2014/main" val="1079616600"/>
                    </a:ext>
                  </a:extLst>
                </a:gridCol>
                <a:gridCol w="1027182">
                  <a:extLst>
                    <a:ext uri="{9D8B030D-6E8A-4147-A177-3AD203B41FA5}">
                      <a16:colId xmlns:a16="http://schemas.microsoft.com/office/drawing/2014/main" val="2229452458"/>
                    </a:ext>
                  </a:extLst>
                </a:gridCol>
                <a:gridCol w="1225089">
                  <a:extLst>
                    <a:ext uri="{9D8B030D-6E8A-4147-A177-3AD203B41FA5}">
                      <a16:colId xmlns:a16="http://schemas.microsoft.com/office/drawing/2014/main" val="3581329793"/>
                    </a:ext>
                  </a:extLst>
                </a:gridCol>
                <a:gridCol w="1126133">
                  <a:extLst>
                    <a:ext uri="{9D8B030D-6E8A-4147-A177-3AD203B41FA5}">
                      <a16:colId xmlns:a16="http://schemas.microsoft.com/office/drawing/2014/main" val="4038393686"/>
                    </a:ext>
                  </a:extLst>
                </a:gridCol>
              </a:tblGrid>
              <a:tr h="243595">
                <a:tc rowSpan="2">
                  <a:txBody>
                    <a:bodyPr/>
                    <a:lstStyle/>
                    <a:p>
                      <a:r>
                        <a:rPr lang="en-US" sz="1600" dirty="0"/>
                        <a:t>Adverse Event, %</a:t>
                      </a:r>
                    </a:p>
                  </a:txBody>
                  <a:tcPr/>
                </a:tc>
                <a:tc gridSpan="3">
                  <a:txBody>
                    <a:bodyPr/>
                    <a:lstStyle/>
                    <a:p>
                      <a:pPr algn="ctr"/>
                      <a:r>
                        <a:rPr lang="en-US" dirty="0"/>
                        <a:t>SOLO 1</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a:t>SOLO 2</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9202576"/>
                  </a:ext>
                </a:extLst>
              </a:tr>
              <a:tr h="608987">
                <a:tc vMerge="1">
                  <a:txBody>
                    <a:bodyPr/>
                    <a:lstStyle/>
                    <a:p>
                      <a:endParaRPr lang="en-US" dirty="0"/>
                    </a:p>
                  </a:txBody>
                  <a:tcPr/>
                </a:tc>
                <a:tc>
                  <a:txBody>
                    <a:bodyPr/>
                    <a:lstStyle/>
                    <a:p>
                      <a:pPr algn="ctr"/>
                      <a:r>
                        <a:rPr lang="en-US" sz="1600" dirty="0"/>
                        <a:t>Placebo</a:t>
                      </a:r>
                    </a:p>
                    <a:p>
                      <a:pPr algn="ctr"/>
                      <a:br>
                        <a:rPr lang="en-US" sz="1600" dirty="0"/>
                      </a:br>
                      <a:r>
                        <a:rPr lang="en-US" sz="1600" dirty="0"/>
                        <a:t>(n=222)</a:t>
                      </a:r>
                    </a:p>
                  </a:txBody>
                  <a:tcPr/>
                </a:tc>
                <a:tc>
                  <a:txBody>
                    <a:bodyPr/>
                    <a:lstStyle/>
                    <a:p>
                      <a:pPr algn="ctr"/>
                      <a:r>
                        <a:rPr lang="en-US" sz="1600" dirty="0"/>
                        <a:t>Dupilumab QOW</a:t>
                      </a:r>
                    </a:p>
                    <a:p>
                      <a:pPr algn="ctr"/>
                      <a:r>
                        <a:rPr lang="en-US" sz="1600" dirty="0"/>
                        <a:t>(n=229)</a:t>
                      </a:r>
                    </a:p>
                  </a:txBody>
                  <a:tcPr/>
                </a:tc>
                <a:tc>
                  <a:txBody>
                    <a:bodyPr/>
                    <a:lstStyle/>
                    <a:p>
                      <a:pPr algn="ctr"/>
                      <a:r>
                        <a:rPr lang="en-US" sz="1600" dirty="0"/>
                        <a:t>Dupilumab QW</a:t>
                      </a:r>
                    </a:p>
                    <a:p>
                      <a:pPr algn="ctr"/>
                      <a:r>
                        <a:rPr lang="en-US" sz="1600" dirty="0"/>
                        <a:t>(n=218)</a:t>
                      </a:r>
                    </a:p>
                  </a:txBody>
                  <a:tcPr/>
                </a:tc>
                <a:tc>
                  <a:txBody>
                    <a:bodyPr/>
                    <a:lstStyle/>
                    <a:p>
                      <a:pPr algn="ctr"/>
                      <a:r>
                        <a:rPr lang="en-US" sz="1600" dirty="0"/>
                        <a:t>Placebo</a:t>
                      </a:r>
                    </a:p>
                    <a:p>
                      <a:pPr algn="ctr"/>
                      <a:br>
                        <a:rPr lang="en-US" sz="1600" dirty="0"/>
                      </a:br>
                      <a:r>
                        <a:rPr lang="en-US" sz="1600" dirty="0"/>
                        <a:t>(n=234)</a:t>
                      </a:r>
                    </a:p>
                  </a:txBody>
                  <a:tcPr/>
                </a:tc>
                <a:tc>
                  <a:txBody>
                    <a:bodyPr/>
                    <a:lstStyle/>
                    <a:p>
                      <a:pPr algn="ctr"/>
                      <a:r>
                        <a:rPr lang="en-US" sz="1600" dirty="0"/>
                        <a:t>Dupilumab QOW</a:t>
                      </a:r>
                    </a:p>
                    <a:p>
                      <a:pPr algn="ctr"/>
                      <a:r>
                        <a:rPr lang="en-US" sz="1600" dirty="0"/>
                        <a:t>(n=236)</a:t>
                      </a:r>
                    </a:p>
                  </a:txBody>
                  <a:tcPr/>
                </a:tc>
                <a:tc>
                  <a:txBody>
                    <a:bodyPr/>
                    <a:lstStyle/>
                    <a:p>
                      <a:pPr algn="ctr"/>
                      <a:r>
                        <a:rPr lang="en-US" sz="1600" dirty="0"/>
                        <a:t>Dupilumab QW</a:t>
                      </a:r>
                    </a:p>
                    <a:p>
                      <a:pPr algn="ctr"/>
                      <a:r>
                        <a:rPr lang="en-US" sz="1600" dirty="0"/>
                        <a:t>(n=237)</a:t>
                      </a:r>
                    </a:p>
                  </a:txBody>
                  <a:tcPr/>
                </a:tc>
                <a:extLst>
                  <a:ext uri="{0D108BD9-81ED-4DB2-BD59-A6C34878D82A}">
                    <a16:rowId xmlns:a16="http://schemas.microsoft.com/office/drawing/2014/main" val="1557168540"/>
                  </a:ext>
                </a:extLst>
              </a:tr>
              <a:tr h="411480">
                <a:tc>
                  <a:txBody>
                    <a:bodyPr/>
                    <a:lstStyle/>
                    <a:p>
                      <a:r>
                        <a:rPr lang="en-US" sz="1600" dirty="0"/>
                        <a:t>≥1 Serious AE</a:t>
                      </a:r>
                    </a:p>
                  </a:txBody>
                  <a:tcPr anchor="ctr"/>
                </a:tc>
                <a:tc>
                  <a:txBody>
                    <a:bodyPr/>
                    <a:lstStyle/>
                    <a:p>
                      <a:pPr algn="ctr"/>
                      <a:r>
                        <a:rPr lang="en-US" sz="1600" dirty="0"/>
                        <a:t>5</a:t>
                      </a:r>
                    </a:p>
                  </a:txBody>
                  <a:tcPr anchor="ctr"/>
                </a:tc>
                <a:tc>
                  <a:txBody>
                    <a:bodyPr/>
                    <a:lstStyle/>
                    <a:p>
                      <a:pPr algn="ctr"/>
                      <a:r>
                        <a:rPr lang="en-US" sz="1600" dirty="0"/>
                        <a:t>3</a:t>
                      </a:r>
                    </a:p>
                  </a:txBody>
                  <a:tcPr anchor="ctr"/>
                </a:tc>
                <a:tc>
                  <a:txBody>
                    <a:bodyPr/>
                    <a:lstStyle/>
                    <a:p>
                      <a:pPr algn="ctr"/>
                      <a:r>
                        <a:rPr lang="en-US" sz="1600" dirty="0"/>
                        <a:t>1</a:t>
                      </a:r>
                    </a:p>
                  </a:txBody>
                  <a:tcPr anchor="ctr"/>
                </a:tc>
                <a:tc>
                  <a:txBody>
                    <a:bodyPr/>
                    <a:lstStyle/>
                    <a:p>
                      <a:pPr algn="ctr"/>
                      <a:r>
                        <a:rPr lang="en-US" sz="1600" dirty="0"/>
                        <a:t>6</a:t>
                      </a:r>
                    </a:p>
                  </a:txBody>
                  <a:tcPr anchor="ctr"/>
                </a:tc>
                <a:tc>
                  <a:txBody>
                    <a:bodyPr/>
                    <a:lstStyle/>
                    <a:p>
                      <a:pPr algn="ctr"/>
                      <a:r>
                        <a:rPr lang="en-US" sz="1600" dirty="0"/>
                        <a:t>2</a:t>
                      </a:r>
                    </a:p>
                  </a:txBody>
                  <a:tcPr anchor="ctr"/>
                </a:tc>
                <a:tc>
                  <a:txBody>
                    <a:bodyPr/>
                    <a:lstStyle/>
                    <a:p>
                      <a:pPr algn="ctr"/>
                      <a:r>
                        <a:rPr lang="en-US" sz="1600" dirty="0"/>
                        <a:t>3</a:t>
                      </a:r>
                    </a:p>
                  </a:txBody>
                  <a:tcPr anchor="ctr"/>
                </a:tc>
                <a:extLst>
                  <a:ext uri="{0D108BD9-81ED-4DB2-BD59-A6C34878D82A}">
                    <a16:rowId xmlns:a16="http://schemas.microsoft.com/office/drawing/2014/main" val="1536200937"/>
                  </a:ext>
                </a:extLst>
              </a:tr>
              <a:tr h="411480">
                <a:tc>
                  <a:txBody>
                    <a:bodyPr/>
                    <a:lstStyle/>
                    <a:p>
                      <a:r>
                        <a:rPr lang="en-US" sz="1600" dirty="0"/>
                        <a:t>Injection site reaction</a:t>
                      </a:r>
                    </a:p>
                  </a:txBody>
                  <a:tcPr anchor="ctr"/>
                </a:tc>
                <a:tc>
                  <a:txBody>
                    <a:bodyPr/>
                    <a:lstStyle/>
                    <a:p>
                      <a:pPr algn="ctr"/>
                      <a:r>
                        <a:rPr lang="en-US" sz="1600" dirty="0"/>
                        <a:t>6</a:t>
                      </a:r>
                    </a:p>
                  </a:txBody>
                  <a:tcPr anchor="ctr"/>
                </a:tc>
                <a:tc>
                  <a:txBody>
                    <a:bodyPr/>
                    <a:lstStyle/>
                    <a:p>
                      <a:pPr algn="ctr"/>
                      <a:r>
                        <a:rPr lang="en-US" sz="1600" dirty="0"/>
                        <a:t>8</a:t>
                      </a:r>
                    </a:p>
                  </a:txBody>
                  <a:tcPr anchor="ctr"/>
                </a:tc>
                <a:tc>
                  <a:txBody>
                    <a:bodyPr/>
                    <a:lstStyle/>
                    <a:p>
                      <a:pPr algn="ctr"/>
                      <a:r>
                        <a:rPr lang="en-US" sz="1600" dirty="0"/>
                        <a:t>19</a:t>
                      </a:r>
                    </a:p>
                  </a:txBody>
                  <a:tcPr anchor="ctr"/>
                </a:tc>
                <a:tc>
                  <a:txBody>
                    <a:bodyPr/>
                    <a:lstStyle/>
                    <a:p>
                      <a:pPr algn="ctr"/>
                      <a:r>
                        <a:rPr lang="en-US" sz="1600" dirty="0"/>
                        <a:t>6</a:t>
                      </a:r>
                    </a:p>
                  </a:txBody>
                  <a:tcPr anchor="ctr"/>
                </a:tc>
                <a:tc>
                  <a:txBody>
                    <a:bodyPr/>
                    <a:lstStyle/>
                    <a:p>
                      <a:pPr algn="ctr"/>
                      <a:r>
                        <a:rPr lang="en-US" sz="1600" dirty="0"/>
                        <a:t>14</a:t>
                      </a:r>
                    </a:p>
                  </a:txBody>
                  <a:tcPr anchor="ctr"/>
                </a:tc>
                <a:tc>
                  <a:txBody>
                    <a:bodyPr/>
                    <a:lstStyle/>
                    <a:p>
                      <a:pPr algn="ctr"/>
                      <a:r>
                        <a:rPr lang="en-US" sz="1600" dirty="0"/>
                        <a:t>13</a:t>
                      </a:r>
                    </a:p>
                  </a:txBody>
                  <a:tcPr anchor="ctr"/>
                </a:tc>
                <a:extLst>
                  <a:ext uri="{0D108BD9-81ED-4DB2-BD59-A6C34878D82A}">
                    <a16:rowId xmlns:a16="http://schemas.microsoft.com/office/drawing/2014/main" val="3479593391"/>
                  </a:ext>
                </a:extLst>
              </a:tr>
              <a:tr h="411480">
                <a:tc>
                  <a:txBody>
                    <a:bodyPr/>
                    <a:lstStyle/>
                    <a:p>
                      <a:r>
                        <a:rPr lang="en-US" sz="1600" dirty="0"/>
                        <a:t>Allergic conjunctivitis</a:t>
                      </a:r>
                    </a:p>
                  </a:txBody>
                  <a:tcPr anchor="ctr"/>
                </a:tc>
                <a:tc>
                  <a:txBody>
                    <a:bodyPr/>
                    <a:lstStyle/>
                    <a:p>
                      <a:pPr algn="ctr"/>
                      <a:r>
                        <a:rPr lang="en-US" sz="1600" dirty="0"/>
                        <a:t>1</a:t>
                      </a:r>
                    </a:p>
                  </a:txBody>
                  <a:tcPr anchor="ctr"/>
                </a:tc>
                <a:tc>
                  <a:txBody>
                    <a:bodyPr/>
                    <a:lstStyle/>
                    <a:p>
                      <a:pPr algn="ctr"/>
                      <a:r>
                        <a:rPr lang="en-US" sz="1600" dirty="0"/>
                        <a:t>5</a:t>
                      </a:r>
                    </a:p>
                  </a:txBody>
                  <a:tcPr anchor="ctr"/>
                </a:tc>
                <a:tc>
                  <a:txBody>
                    <a:bodyPr/>
                    <a:lstStyle/>
                    <a:p>
                      <a:pPr algn="ctr"/>
                      <a:r>
                        <a:rPr lang="en-US" sz="1600" dirty="0"/>
                        <a:t>3</a:t>
                      </a:r>
                    </a:p>
                  </a:txBody>
                  <a:tcPr anchor="ctr"/>
                </a:tc>
                <a:tc>
                  <a:txBody>
                    <a:bodyPr/>
                    <a:lstStyle/>
                    <a:p>
                      <a:pPr algn="ctr"/>
                      <a:r>
                        <a:rPr lang="en-US" sz="1600" dirty="0"/>
                        <a:t>1</a:t>
                      </a:r>
                    </a:p>
                  </a:txBody>
                  <a:tcPr anchor="ctr"/>
                </a:tc>
                <a:tc>
                  <a:txBody>
                    <a:bodyPr/>
                    <a:lstStyle/>
                    <a:p>
                      <a:pPr algn="ctr"/>
                      <a:r>
                        <a:rPr lang="en-US" sz="1600" dirty="0"/>
                        <a:t>1</a:t>
                      </a:r>
                    </a:p>
                  </a:txBody>
                  <a:tcPr anchor="ctr"/>
                </a:tc>
                <a:tc>
                  <a:txBody>
                    <a:bodyPr/>
                    <a:lstStyle/>
                    <a:p>
                      <a:pPr algn="ctr"/>
                      <a:r>
                        <a:rPr lang="en-US" sz="1600" dirty="0"/>
                        <a:t>1</a:t>
                      </a:r>
                    </a:p>
                  </a:txBody>
                  <a:tcPr anchor="ctr"/>
                </a:tc>
                <a:extLst>
                  <a:ext uri="{0D108BD9-81ED-4DB2-BD59-A6C34878D82A}">
                    <a16:rowId xmlns:a16="http://schemas.microsoft.com/office/drawing/2014/main" val="105763466"/>
                  </a:ext>
                </a:extLst>
              </a:tr>
              <a:tr h="411480">
                <a:tc>
                  <a:txBody>
                    <a:bodyPr/>
                    <a:lstStyle/>
                    <a:p>
                      <a:r>
                        <a:rPr lang="en-US" sz="1600" dirty="0"/>
                        <a:t>Conjunctivitis</a:t>
                      </a:r>
                    </a:p>
                  </a:txBody>
                  <a:tcPr anchor="ctr"/>
                </a:tc>
                <a:tc>
                  <a:txBody>
                    <a:bodyPr/>
                    <a:lstStyle/>
                    <a:p>
                      <a:pPr algn="ctr"/>
                      <a:r>
                        <a:rPr lang="en-US" sz="1600" dirty="0"/>
                        <a:t>1</a:t>
                      </a:r>
                    </a:p>
                  </a:txBody>
                  <a:tcPr anchor="ctr"/>
                </a:tc>
                <a:tc>
                  <a:txBody>
                    <a:bodyPr/>
                    <a:lstStyle/>
                    <a:p>
                      <a:pPr algn="ctr"/>
                      <a:r>
                        <a:rPr lang="en-US" sz="1600" dirty="0"/>
                        <a:t>5</a:t>
                      </a:r>
                    </a:p>
                  </a:txBody>
                  <a:tcPr anchor="ctr"/>
                </a:tc>
                <a:tc>
                  <a:txBody>
                    <a:bodyPr/>
                    <a:lstStyle/>
                    <a:p>
                      <a:pPr algn="ctr"/>
                      <a:r>
                        <a:rPr lang="en-US" sz="1600" dirty="0"/>
                        <a:t>3</a:t>
                      </a:r>
                    </a:p>
                  </a:txBody>
                  <a:tcPr anchor="ctr"/>
                </a:tc>
                <a:tc>
                  <a:txBody>
                    <a:bodyPr/>
                    <a:lstStyle/>
                    <a:p>
                      <a:pPr algn="ctr"/>
                      <a:r>
                        <a:rPr lang="en-US" sz="1600" dirty="0"/>
                        <a:t>&lt;1</a:t>
                      </a:r>
                    </a:p>
                  </a:txBody>
                  <a:tcPr anchor="ctr"/>
                </a:tc>
                <a:tc>
                  <a:txBody>
                    <a:bodyPr/>
                    <a:lstStyle/>
                    <a:p>
                      <a:pPr algn="ctr"/>
                      <a:r>
                        <a:rPr lang="en-US" sz="1600" dirty="0"/>
                        <a:t>4</a:t>
                      </a:r>
                    </a:p>
                  </a:txBody>
                  <a:tcPr anchor="ctr"/>
                </a:tc>
                <a:tc>
                  <a:txBody>
                    <a:bodyPr/>
                    <a:lstStyle/>
                    <a:p>
                      <a:pPr algn="ctr"/>
                      <a:r>
                        <a:rPr lang="en-US" sz="1600" dirty="0"/>
                        <a:t>4</a:t>
                      </a:r>
                    </a:p>
                  </a:txBody>
                  <a:tcPr anchor="ctr"/>
                </a:tc>
                <a:extLst>
                  <a:ext uri="{0D108BD9-81ED-4DB2-BD59-A6C34878D82A}">
                    <a16:rowId xmlns:a16="http://schemas.microsoft.com/office/drawing/2014/main" val="2729408847"/>
                  </a:ext>
                </a:extLst>
              </a:tr>
            </a:tbl>
          </a:graphicData>
        </a:graphic>
      </p:graphicFrame>
    </p:spTree>
    <p:extLst>
      <p:ext uri="{BB962C8B-B14F-4D97-AF65-F5344CB8AC3E}">
        <p14:creationId xmlns:p14="http://schemas.microsoft.com/office/powerpoint/2010/main" val="194887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49328-63B3-4761-95B8-AC9BF3EECA45}"/>
              </a:ext>
            </a:extLst>
          </p:cNvPr>
          <p:cNvSpPr>
            <a:spLocks noGrp="1"/>
          </p:cNvSpPr>
          <p:nvPr>
            <p:ph type="title"/>
          </p:nvPr>
        </p:nvSpPr>
        <p:spPr/>
        <p:txBody>
          <a:bodyPr>
            <a:normAutofit fontScale="90000"/>
          </a:bodyPr>
          <a:lstStyle/>
          <a:p>
            <a:r>
              <a:rPr lang="en-US" dirty="0"/>
              <a:t>Pathophysiology: Barrier Dysfunction</a:t>
            </a:r>
          </a:p>
        </p:txBody>
      </p:sp>
      <p:sp>
        <p:nvSpPr>
          <p:cNvPr id="3" name="Text Placeholder 2">
            <a:extLst>
              <a:ext uri="{FF2B5EF4-FFF2-40B4-BE49-F238E27FC236}">
                <a16:creationId xmlns:a16="http://schemas.microsoft.com/office/drawing/2014/main" id="{4313DAD7-1C7E-4356-8551-8147781415A3}"/>
              </a:ext>
            </a:extLst>
          </p:cNvPr>
          <p:cNvSpPr>
            <a:spLocks noGrp="1"/>
          </p:cNvSpPr>
          <p:nvPr>
            <p:ph type="body" sz="quarter" idx="10"/>
          </p:nvPr>
        </p:nvSpPr>
        <p:spPr/>
        <p:txBody>
          <a:bodyPr/>
          <a:lstStyle/>
          <a:p>
            <a:r>
              <a:rPr lang="de-DE" dirty="0"/>
              <a:t>Wang D, et al. </a:t>
            </a:r>
            <a:r>
              <a:rPr lang="de-DE" i="1" dirty="0"/>
              <a:t>Am J Clin Dermatol</a:t>
            </a:r>
            <a:r>
              <a:rPr lang="de-DE" dirty="0"/>
              <a:t>. 2016;17:425-443.</a:t>
            </a:r>
          </a:p>
        </p:txBody>
      </p:sp>
      <p:pic>
        <p:nvPicPr>
          <p:cNvPr id="8" name="Picture 7">
            <a:extLst>
              <a:ext uri="{FF2B5EF4-FFF2-40B4-BE49-F238E27FC236}">
                <a16:creationId xmlns:a16="http://schemas.microsoft.com/office/drawing/2014/main" id="{A0998824-2136-4D38-82D9-619FF16E4381}"/>
              </a:ext>
            </a:extLst>
          </p:cNvPr>
          <p:cNvPicPr>
            <a:picLocks noChangeAspect="1"/>
          </p:cNvPicPr>
          <p:nvPr/>
        </p:nvPicPr>
        <p:blipFill rotWithShape="1">
          <a:blip r:embed="rId3"/>
          <a:srcRect b="76175"/>
          <a:stretch/>
        </p:blipFill>
        <p:spPr>
          <a:xfrm>
            <a:off x="457200" y="1135229"/>
            <a:ext cx="8229600" cy="28730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54206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49328-63B3-4761-95B8-AC9BF3EECA45}"/>
              </a:ext>
            </a:extLst>
          </p:cNvPr>
          <p:cNvSpPr>
            <a:spLocks noGrp="1"/>
          </p:cNvSpPr>
          <p:nvPr>
            <p:ph type="title"/>
          </p:nvPr>
        </p:nvSpPr>
        <p:spPr/>
        <p:txBody>
          <a:bodyPr>
            <a:normAutofit/>
          </a:bodyPr>
          <a:lstStyle/>
          <a:p>
            <a:r>
              <a:rPr lang="en-US" dirty="0"/>
              <a:t>Pathophysiology: Inflammatory Cells</a:t>
            </a:r>
          </a:p>
        </p:txBody>
      </p:sp>
      <p:sp>
        <p:nvSpPr>
          <p:cNvPr id="3" name="Text Placeholder 2">
            <a:extLst>
              <a:ext uri="{FF2B5EF4-FFF2-40B4-BE49-F238E27FC236}">
                <a16:creationId xmlns:a16="http://schemas.microsoft.com/office/drawing/2014/main" id="{4313DAD7-1C7E-4356-8551-8147781415A3}"/>
              </a:ext>
            </a:extLst>
          </p:cNvPr>
          <p:cNvSpPr>
            <a:spLocks noGrp="1"/>
          </p:cNvSpPr>
          <p:nvPr>
            <p:ph type="body" sz="quarter" idx="10"/>
          </p:nvPr>
        </p:nvSpPr>
        <p:spPr/>
        <p:txBody>
          <a:bodyPr/>
          <a:lstStyle/>
          <a:p>
            <a:r>
              <a:rPr lang="de-DE" dirty="0"/>
              <a:t>Wang D, et al. </a:t>
            </a:r>
            <a:r>
              <a:rPr lang="de-DE" i="1" dirty="0"/>
              <a:t>Am J Clin Dermatol.</a:t>
            </a:r>
            <a:r>
              <a:rPr lang="de-DE" dirty="0"/>
              <a:t> 2016;17:425-443.</a:t>
            </a:r>
          </a:p>
        </p:txBody>
      </p:sp>
      <p:pic>
        <p:nvPicPr>
          <p:cNvPr id="8" name="Picture 7">
            <a:extLst>
              <a:ext uri="{FF2B5EF4-FFF2-40B4-BE49-F238E27FC236}">
                <a16:creationId xmlns:a16="http://schemas.microsoft.com/office/drawing/2014/main" id="{A0998824-2136-4D38-82D9-619FF16E4381}"/>
              </a:ext>
            </a:extLst>
          </p:cNvPr>
          <p:cNvPicPr>
            <a:picLocks noChangeAspect="1"/>
          </p:cNvPicPr>
          <p:nvPr/>
        </p:nvPicPr>
        <p:blipFill rotWithShape="1">
          <a:blip r:embed="rId3"/>
          <a:srcRect t="-4" r="47117" b="26835"/>
          <a:stretch/>
        </p:blipFill>
        <p:spPr>
          <a:xfrm>
            <a:off x="5243235" y="102394"/>
            <a:ext cx="2436175" cy="4938712"/>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CCC68B3E-677C-4747-8172-B474BD548A02}"/>
              </a:ext>
            </a:extLst>
          </p:cNvPr>
          <p:cNvSpPr/>
          <p:nvPr/>
        </p:nvSpPr>
        <p:spPr>
          <a:xfrm>
            <a:off x="2457899" y="4910928"/>
            <a:ext cx="6602973" cy="244682"/>
          </a:xfrm>
          <a:prstGeom prst="rect">
            <a:avLst/>
          </a:prstGeom>
        </p:spPr>
        <p:txBody>
          <a:bodyPr wrap="square">
            <a:spAutoFit/>
          </a:bodyPr>
          <a:lstStyle/>
          <a:p>
            <a:pPr>
              <a:lnSpc>
                <a:spcPct val="90000"/>
              </a:lnSpc>
            </a:pPr>
            <a:r>
              <a:rPr lang="en-US" altLang="en-US" sz="1100" dirty="0">
                <a:solidFill>
                  <a:schemeClr val="tx1">
                    <a:lumMod val="75000"/>
                    <a:lumOff val="25000"/>
                  </a:schemeClr>
                </a:solidFill>
              </a:rPr>
              <a:t>AMP, antimicrobial peptides.</a:t>
            </a:r>
          </a:p>
        </p:txBody>
      </p:sp>
    </p:spTree>
    <p:extLst>
      <p:ext uri="{BB962C8B-B14F-4D97-AF65-F5344CB8AC3E}">
        <p14:creationId xmlns:p14="http://schemas.microsoft.com/office/powerpoint/2010/main" val="1311192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49328-63B3-4761-95B8-AC9BF3EECA45}"/>
              </a:ext>
            </a:extLst>
          </p:cNvPr>
          <p:cNvSpPr>
            <a:spLocks noGrp="1"/>
          </p:cNvSpPr>
          <p:nvPr>
            <p:ph type="title"/>
          </p:nvPr>
        </p:nvSpPr>
        <p:spPr/>
        <p:txBody>
          <a:bodyPr>
            <a:normAutofit/>
          </a:bodyPr>
          <a:lstStyle/>
          <a:p>
            <a:r>
              <a:rPr lang="en-US" dirty="0"/>
              <a:t>Pathophysiology: Inflammatory Cells</a:t>
            </a:r>
            <a:r>
              <a:rPr lang="en-US" i="1" dirty="0"/>
              <a:t> (continued)</a:t>
            </a:r>
          </a:p>
        </p:txBody>
      </p:sp>
      <p:sp>
        <p:nvSpPr>
          <p:cNvPr id="3" name="Text Placeholder 2">
            <a:extLst>
              <a:ext uri="{FF2B5EF4-FFF2-40B4-BE49-F238E27FC236}">
                <a16:creationId xmlns:a16="http://schemas.microsoft.com/office/drawing/2014/main" id="{4313DAD7-1C7E-4356-8551-8147781415A3}"/>
              </a:ext>
            </a:extLst>
          </p:cNvPr>
          <p:cNvSpPr>
            <a:spLocks noGrp="1"/>
          </p:cNvSpPr>
          <p:nvPr>
            <p:ph type="body" sz="quarter" idx="10"/>
          </p:nvPr>
        </p:nvSpPr>
        <p:spPr/>
        <p:txBody>
          <a:bodyPr/>
          <a:lstStyle/>
          <a:p>
            <a:r>
              <a:rPr lang="de-DE" dirty="0"/>
              <a:t>Wang D, et al. </a:t>
            </a:r>
            <a:r>
              <a:rPr lang="de-DE" i="1" dirty="0"/>
              <a:t>Am J Clin Dermatol.</a:t>
            </a:r>
            <a:r>
              <a:rPr lang="de-DE" dirty="0"/>
              <a:t> 2016;17:425-443.</a:t>
            </a:r>
          </a:p>
        </p:txBody>
      </p:sp>
      <p:pic>
        <p:nvPicPr>
          <p:cNvPr id="8" name="Picture 7">
            <a:extLst>
              <a:ext uri="{FF2B5EF4-FFF2-40B4-BE49-F238E27FC236}">
                <a16:creationId xmlns:a16="http://schemas.microsoft.com/office/drawing/2014/main" id="{A0998824-2136-4D38-82D9-619FF16E4381}"/>
              </a:ext>
            </a:extLst>
          </p:cNvPr>
          <p:cNvPicPr>
            <a:picLocks noChangeAspect="1"/>
          </p:cNvPicPr>
          <p:nvPr/>
        </p:nvPicPr>
        <p:blipFill rotWithShape="1">
          <a:blip r:embed="rId3"/>
          <a:srcRect l="9449" t="29936" r="-151" b="20352"/>
          <a:stretch/>
        </p:blipFill>
        <p:spPr>
          <a:xfrm>
            <a:off x="3465514" y="361537"/>
            <a:ext cx="5330106" cy="4280205"/>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CCC68B3E-677C-4747-8172-B474BD548A02}"/>
              </a:ext>
            </a:extLst>
          </p:cNvPr>
          <p:cNvSpPr/>
          <p:nvPr/>
        </p:nvSpPr>
        <p:spPr>
          <a:xfrm>
            <a:off x="2457899" y="4910928"/>
            <a:ext cx="6602973" cy="244682"/>
          </a:xfrm>
          <a:prstGeom prst="rect">
            <a:avLst/>
          </a:prstGeom>
        </p:spPr>
        <p:txBody>
          <a:bodyPr wrap="square">
            <a:spAutoFit/>
          </a:bodyPr>
          <a:lstStyle/>
          <a:p>
            <a:pPr>
              <a:lnSpc>
                <a:spcPct val="90000"/>
              </a:lnSpc>
            </a:pPr>
            <a:r>
              <a:rPr lang="en-US" altLang="en-US" sz="1100" dirty="0">
                <a:solidFill>
                  <a:schemeClr val="tx1">
                    <a:lumMod val="75000"/>
                    <a:lumOff val="25000"/>
                  </a:schemeClr>
                </a:solidFill>
              </a:rPr>
              <a:t>AMP, antimicrobial peptides.</a:t>
            </a:r>
          </a:p>
        </p:txBody>
      </p:sp>
    </p:spTree>
    <p:extLst>
      <p:ext uri="{BB962C8B-B14F-4D97-AF65-F5344CB8AC3E}">
        <p14:creationId xmlns:p14="http://schemas.microsoft.com/office/powerpoint/2010/main" val="223879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749328-63B3-4761-95B8-AC9BF3EECA45}"/>
              </a:ext>
            </a:extLst>
          </p:cNvPr>
          <p:cNvSpPr>
            <a:spLocks noGrp="1"/>
          </p:cNvSpPr>
          <p:nvPr>
            <p:ph type="title"/>
          </p:nvPr>
        </p:nvSpPr>
        <p:spPr/>
        <p:txBody>
          <a:bodyPr>
            <a:normAutofit/>
          </a:bodyPr>
          <a:lstStyle/>
          <a:p>
            <a:r>
              <a:rPr lang="en-US" dirty="0"/>
              <a:t>Pathophysiology: Acute Atopic Dermatitis</a:t>
            </a:r>
          </a:p>
        </p:txBody>
      </p:sp>
      <p:sp>
        <p:nvSpPr>
          <p:cNvPr id="5" name="Text Placeholder 4">
            <a:extLst>
              <a:ext uri="{FF2B5EF4-FFF2-40B4-BE49-F238E27FC236}">
                <a16:creationId xmlns:a16="http://schemas.microsoft.com/office/drawing/2014/main" id="{68AD2E16-F2A6-4A66-AC5B-8EBD1B2B4DEC}"/>
              </a:ext>
            </a:extLst>
          </p:cNvPr>
          <p:cNvSpPr>
            <a:spLocks noGrp="1"/>
          </p:cNvSpPr>
          <p:nvPr>
            <p:ph type="body" sz="quarter" idx="10"/>
          </p:nvPr>
        </p:nvSpPr>
        <p:spPr/>
        <p:txBody>
          <a:bodyPr/>
          <a:lstStyle/>
          <a:p>
            <a:r>
              <a:rPr lang="de-DE" dirty="0"/>
              <a:t>Wang D, et al. </a:t>
            </a:r>
            <a:r>
              <a:rPr lang="de-DE" i="1" dirty="0"/>
              <a:t>Am J Clin Dermatol</a:t>
            </a:r>
            <a:r>
              <a:rPr lang="de-DE" dirty="0"/>
              <a:t>. 2016;17:425-443.</a:t>
            </a:r>
          </a:p>
        </p:txBody>
      </p:sp>
      <p:pic>
        <p:nvPicPr>
          <p:cNvPr id="3" name="Picture 2">
            <a:extLst>
              <a:ext uri="{FF2B5EF4-FFF2-40B4-BE49-F238E27FC236}">
                <a16:creationId xmlns:a16="http://schemas.microsoft.com/office/drawing/2014/main" id="{AFF43A5B-7E1E-4314-82A0-43F61EC9BA2B}"/>
              </a:ext>
            </a:extLst>
          </p:cNvPr>
          <p:cNvPicPr>
            <a:picLocks noChangeAspect="1"/>
          </p:cNvPicPr>
          <p:nvPr/>
        </p:nvPicPr>
        <p:blipFill>
          <a:blip r:embed="rId3"/>
          <a:stretch>
            <a:fillRect/>
          </a:stretch>
        </p:blipFill>
        <p:spPr>
          <a:xfrm>
            <a:off x="3654615" y="57150"/>
            <a:ext cx="3432185" cy="5029200"/>
          </a:xfrm>
          <a:prstGeom prst="rect">
            <a:avLst/>
          </a:prstGeom>
          <a:effectLst>
            <a:outerShdw blurRad="50800" dist="38100" dir="5400000" algn="t" rotWithShape="0">
              <a:prstClr val="black">
                <a:alpha val="40000"/>
              </a:prstClr>
            </a:outerShdw>
          </a:effectLst>
        </p:spPr>
      </p:pic>
      <p:sp>
        <p:nvSpPr>
          <p:cNvPr id="6" name="Oval 5">
            <a:extLst>
              <a:ext uri="{FF2B5EF4-FFF2-40B4-BE49-F238E27FC236}">
                <a16:creationId xmlns:a16="http://schemas.microsoft.com/office/drawing/2014/main" id="{EE6361A0-3F04-46AF-AF21-0F451BC35393}"/>
              </a:ext>
            </a:extLst>
          </p:cNvPr>
          <p:cNvSpPr/>
          <p:nvPr/>
        </p:nvSpPr>
        <p:spPr>
          <a:xfrm>
            <a:off x="3465515" y="29092"/>
            <a:ext cx="1509442" cy="1768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3333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617C-0DD0-49BE-8C52-C0345C11365F}"/>
              </a:ext>
            </a:extLst>
          </p:cNvPr>
          <p:cNvSpPr>
            <a:spLocks noGrp="1"/>
          </p:cNvSpPr>
          <p:nvPr>
            <p:ph type="title"/>
          </p:nvPr>
        </p:nvSpPr>
        <p:spPr/>
        <p:txBody>
          <a:bodyPr/>
          <a:lstStyle/>
          <a:p>
            <a:r>
              <a:rPr lang="en-US" dirty="0"/>
              <a:t>Module Overview</a:t>
            </a:r>
          </a:p>
        </p:txBody>
      </p:sp>
      <p:sp>
        <p:nvSpPr>
          <p:cNvPr id="3" name="Content Placeholder 2">
            <a:extLst>
              <a:ext uri="{FF2B5EF4-FFF2-40B4-BE49-F238E27FC236}">
                <a16:creationId xmlns:a16="http://schemas.microsoft.com/office/drawing/2014/main" id="{A743B086-5D6E-48D3-9DE1-45C031D9A670}"/>
              </a:ext>
            </a:extLst>
          </p:cNvPr>
          <p:cNvSpPr>
            <a:spLocks noGrp="1"/>
          </p:cNvSpPr>
          <p:nvPr>
            <p:ph idx="1"/>
          </p:nvPr>
        </p:nvSpPr>
        <p:spPr/>
        <p:txBody>
          <a:bodyPr>
            <a:normAutofit/>
          </a:bodyPr>
          <a:lstStyle/>
          <a:p>
            <a:pPr marL="0" indent="0">
              <a:buNone/>
            </a:pPr>
            <a:r>
              <a:rPr lang="en-US" dirty="0"/>
              <a:t>In this module, we discuss the basic epidemiology of atopic dermatitis, noting its close association with other atopic diseases. We focus on the impact of atopic dermatitis on patients and caregivers, and hear from a patient about their experience.</a:t>
            </a:r>
          </a:p>
        </p:txBody>
      </p:sp>
    </p:spTree>
    <p:extLst>
      <p:ext uri="{BB962C8B-B14F-4D97-AF65-F5344CB8AC3E}">
        <p14:creationId xmlns:p14="http://schemas.microsoft.com/office/powerpoint/2010/main" val="3695766498"/>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951A48"/>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4434</Words>
  <Application>Microsoft Office PowerPoint</Application>
  <PresentationFormat>On-screen Show (16:9)</PresentationFormat>
  <Paragraphs>421</Paragraphs>
  <Slides>43</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NotnorvalHmk</vt:lpstr>
      <vt:lpstr>Symbol</vt:lpstr>
      <vt:lpstr>Times New Roman</vt:lpstr>
      <vt:lpstr>Office Theme</vt:lpstr>
      <vt:lpstr>PowerPoint Presentation</vt:lpstr>
      <vt:lpstr>Module Overview</vt:lpstr>
      <vt:lpstr>Pillars of AD Pathophysiology</vt:lpstr>
      <vt:lpstr>Pathophysiology: Acute Atopic Dermatitis</vt:lpstr>
      <vt:lpstr>Pathophysiology: Barrier Dysfunction</vt:lpstr>
      <vt:lpstr>Pathophysiology: Inflammatory Cells</vt:lpstr>
      <vt:lpstr>Pathophysiology: Inflammatory Cells (continued)</vt:lpstr>
      <vt:lpstr>Pathophysiology: Acute Atopic Dermatitis</vt:lpstr>
      <vt:lpstr>Module Overview</vt:lpstr>
      <vt:lpstr>Atopic Dermatitis: Epidemiology</vt:lpstr>
      <vt:lpstr>Atopic Dermatitis: Epidemiology (continued)</vt:lpstr>
      <vt:lpstr>Impact of Atopic Dermatitis</vt:lpstr>
      <vt:lpstr>Impact of AD Varies By Age</vt:lpstr>
      <vt:lpstr>Risk Factors for AD</vt:lpstr>
      <vt:lpstr>Module Overview</vt:lpstr>
      <vt:lpstr>AAD Diagnostic Guidelines</vt:lpstr>
      <vt:lpstr>AD Distribution by Age</vt:lpstr>
      <vt:lpstr>Common Features</vt:lpstr>
      <vt:lpstr>Facial Involvement</vt:lpstr>
      <vt:lpstr>Don’t forget to look for other findings in patients with suspected AD</vt:lpstr>
      <vt:lpstr>Assessing Severity of AD</vt:lpstr>
      <vt:lpstr>Assessing Severity of AD: A Simple Approach</vt:lpstr>
      <vt:lpstr>Diseases Associated with AD</vt:lpstr>
      <vt:lpstr>Module Overview</vt:lpstr>
      <vt:lpstr>Shared Decision-Making</vt:lpstr>
      <vt:lpstr>Overview of Treatment</vt:lpstr>
      <vt:lpstr>Patient and Family Education</vt:lpstr>
      <vt:lpstr>Module Overview</vt:lpstr>
      <vt:lpstr>Topical Corticosteroids</vt:lpstr>
      <vt:lpstr>Topical Corticosteroids (continued)</vt:lpstr>
      <vt:lpstr>Topical Corticosteroids (continued)</vt:lpstr>
      <vt:lpstr>Topical Calcineurin Inhibitors</vt:lpstr>
      <vt:lpstr>Topical Calcineurin Inhibitors (continued)</vt:lpstr>
      <vt:lpstr>Phosphodiesterase-4 Inhibitor (Crisaborole)</vt:lpstr>
      <vt:lpstr>Crisaborole</vt:lpstr>
      <vt:lpstr>Module Overview</vt:lpstr>
      <vt:lpstr>Overview of Treatment</vt:lpstr>
      <vt:lpstr>Recommendations for Systemic Therapy</vt:lpstr>
      <vt:lpstr>Module Overview</vt:lpstr>
      <vt:lpstr>Dupilumab*: 16-week SOLO 1 and SOLO 2</vt:lpstr>
      <vt:lpstr>Dupilumab*: 16-week SOLO 1 and SOLO 2 (continued)</vt:lpstr>
      <vt:lpstr>Dupilumab*: 52-week LIBERTY AD CHRONOS</vt:lpstr>
      <vt:lpstr>Dupilumab* Adverse Events: 16-week SOLO 1 and SOLO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2019-04-30T17:35:25Z</dcterms:created>
  <dcterms:modified xsi:type="dcterms:W3CDTF">2019-05-01T21:37:35Z</dcterms:modified>
</cp:coreProperties>
</file>