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56"/>
  </p:notesMasterIdLst>
  <p:sldIdLst>
    <p:sldId id="351" r:id="rId3"/>
    <p:sldId id="258" r:id="rId4"/>
    <p:sldId id="360" r:id="rId5"/>
    <p:sldId id="259" r:id="rId6"/>
    <p:sldId id="260" r:id="rId7"/>
    <p:sldId id="269" r:id="rId8"/>
    <p:sldId id="270" r:id="rId9"/>
    <p:sldId id="300" r:id="rId10"/>
    <p:sldId id="305" r:id="rId11"/>
    <p:sldId id="316" r:id="rId12"/>
    <p:sldId id="317" r:id="rId13"/>
    <p:sldId id="318" r:id="rId14"/>
    <p:sldId id="319" r:id="rId15"/>
    <p:sldId id="348" r:id="rId16"/>
    <p:sldId id="349" r:id="rId17"/>
    <p:sldId id="323" r:id="rId18"/>
    <p:sldId id="324" r:id="rId19"/>
    <p:sldId id="325" r:id="rId20"/>
    <p:sldId id="326" r:id="rId21"/>
    <p:sldId id="346" r:id="rId22"/>
    <p:sldId id="347" r:id="rId23"/>
    <p:sldId id="328" r:id="rId24"/>
    <p:sldId id="329" r:id="rId25"/>
    <p:sldId id="330" r:id="rId26"/>
    <p:sldId id="331" r:id="rId27"/>
    <p:sldId id="352" r:id="rId28"/>
    <p:sldId id="337" r:id="rId29"/>
    <p:sldId id="264" r:id="rId30"/>
    <p:sldId id="309" r:id="rId31"/>
    <p:sldId id="333" r:id="rId32"/>
    <p:sldId id="341" r:id="rId33"/>
    <p:sldId id="296" r:id="rId34"/>
    <p:sldId id="302" r:id="rId35"/>
    <p:sldId id="299" r:id="rId36"/>
    <p:sldId id="292" r:id="rId37"/>
    <p:sldId id="314" r:id="rId38"/>
    <p:sldId id="307" r:id="rId39"/>
    <p:sldId id="308" r:id="rId40"/>
    <p:sldId id="343" r:id="rId41"/>
    <p:sldId id="265" r:id="rId42"/>
    <p:sldId id="268" r:id="rId43"/>
    <p:sldId id="280" r:id="rId44"/>
    <p:sldId id="279" r:id="rId45"/>
    <p:sldId id="281" r:id="rId46"/>
    <p:sldId id="282" r:id="rId47"/>
    <p:sldId id="266" r:id="rId48"/>
    <p:sldId id="295" r:id="rId49"/>
    <p:sldId id="293" r:id="rId50"/>
    <p:sldId id="289" r:id="rId51"/>
    <p:sldId id="284" r:id="rId52"/>
    <p:sldId id="285" r:id="rId53"/>
    <p:sldId id="286" r:id="rId54"/>
    <p:sldId id="28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A0A2F5-4EF6-4AA1-A0EC-6942FF59FA21}">
          <p14:sldIdLst>
            <p14:sldId id="351"/>
            <p14:sldId id="258"/>
            <p14:sldId id="360"/>
            <p14:sldId id="259"/>
          </p14:sldIdLst>
        </p14:section>
        <p14:section name="Module 1" id="{1B3ABAFF-0723-497F-9AEE-DC36F31E295C}">
          <p14:sldIdLst>
            <p14:sldId id="260"/>
            <p14:sldId id="269"/>
            <p14:sldId id="270"/>
            <p14:sldId id="300"/>
            <p14:sldId id="305"/>
            <p14:sldId id="316"/>
            <p14:sldId id="317"/>
            <p14:sldId id="318"/>
            <p14:sldId id="319"/>
            <p14:sldId id="348"/>
            <p14:sldId id="349"/>
            <p14:sldId id="323"/>
            <p14:sldId id="324"/>
            <p14:sldId id="325"/>
            <p14:sldId id="326"/>
            <p14:sldId id="346"/>
            <p14:sldId id="347"/>
            <p14:sldId id="328"/>
            <p14:sldId id="329"/>
            <p14:sldId id="330"/>
            <p14:sldId id="331"/>
            <p14:sldId id="352"/>
            <p14:sldId id="337"/>
          </p14:sldIdLst>
        </p14:section>
        <p14:section name="Module 2" id="{8D566DA5-9245-4046-B515-2D6F0E9D66A6}">
          <p14:sldIdLst>
            <p14:sldId id="264"/>
            <p14:sldId id="309"/>
            <p14:sldId id="333"/>
            <p14:sldId id="341"/>
            <p14:sldId id="296"/>
            <p14:sldId id="302"/>
            <p14:sldId id="299"/>
            <p14:sldId id="292"/>
            <p14:sldId id="314"/>
            <p14:sldId id="307"/>
            <p14:sldId id="308"/>
            <p14:sldId id="343"/>
          </p14:sldIdLst>
        </p14:section>
        <p14:section name="Module 3" id="{4C9ADBD6-C021-45DF-A810-75D43CA4F799}">
          <p14:sldIdLst>
            <p14:sldId id="265"/>
            <p14:sldId id="268"/>
            <p14:sldId id="280"/>
            <p14:sldId id="279"/>
            <p14:sldId id="281"/>
            <p14:sldId id="282"/>
          </p14:sldIdLst>
        </p14:section>
        <p14:section name="Module 4" id="{E0F2D5EA-3EBC-484B-99D6-31040B337744}">
          <p14:sldIdLst>
            <p14:sldId id="266"/>
            <p14:sldId id="295"/>
            <p14:sldId id="293"/>
            <p14:sldId id="289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Anderson" initials="VA" lastIdx="23" clrIdx="0">
    <p:extLst/>
  </p:cmAuthor>
  <p:cmAuthor id="2" name="Victoria Anderson" initials="VA [2]" lastIdx="1" clrIdx="1">
    <p:extLst/>
  </p:cmAuthor>
  <p:cmAuthor id="3" name="Victoria Anderson" initials="VA [3]" lastIdx="1" clrIdx="2">
    <p:extLst/>
  </p:cmAuthor>
  <p:cmAuthor id="4" name="jjoukovsky@gmail.com" initials="j" lastIdx="2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D44"/>
    <a:srgbClr val="25254B"/>
    <a:srgbClr val="9998AA"/>
    <a:srgbClr val="F1592C"/>
    <a:srgbClr val="F4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4" autoAdjust="0"/>
    <p:restoredTop sz="91395" autoAdjust="0"/>
  </p:normalViewPr>
  <p:slideViewPr>
    <p:cSldViewPr snapToGrid="0" snapToObjects="1">
      <p:cViewPr varScale="1">
        <p:scale>
          <a:sx n="105" d="100"/>
          <a:sy n="105" d="100"/>
        </p:scale>
        <p:origin x="57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Baseline eosinophils count strata (cells/</a:t>
            </a:r>
            <a:r>
              <a:rPr lang="en-US" sz="1862" b="0" i="0" u="none" strike="noStrike" baseline="0" dirty="0">
                <a:effectLst/>
              </a:rPr>
              <a:t>µ</a:t>
            </a:r>
            <a:r>
              <a:rPr lang="en-US" dirty="0"/>
              <a:t>L)</a:t>
            </a:r>
          </a:p>
        </c:rich>
      </c:tx>
      <c:layout>
        <c:manualLayout>
          <c:xMode val="edge"/>
          <c:yMode val="edge"/>
          <c:x val="0.26084574944598998"/>
          <c:y val="3.5749751737835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&lt;100</c:v>
                </c:pt>
                <c:pt idx="1">
                  <c:v>&gt;100</c:v>
                </c:pt>
                <c:pt idx="2">
                  <c:v>&lt;200</c:v>
                </c:pt>
                <c:pt idx="3">
                  <c:v>&gt;200</c:v>
                </c:pt>
                <c:pt idx="4">
                  <c:v>&lt;300</c:v>
                </c:pt>
                <c:pt idx="5">
                  <c:v>&gt;300</c:v>
                </c:pt>
                <c:pt idx="6">
                  <c:v>&lt;400</c:v>
                </c:pt>
                <c:pt idx="7">
                  <c:v>&gt;400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4.4999999999999998E-2</c:v>
                </c:pt>
                <c:pt idx="1">
                  <c:v>8.8999999999999996E-2</c:v>
                </c:pt>
                <c:pt idx="2">
                  <c:v>4.5999999999999999E-2</c:v>
                </c:pt>
                <c:pt idx="3">
                  <c:v>8.4000000000000005E-2</c:v>
                </c:pt>
                <c:pt idx="4">
                  <c:v>6.7000000000000004E-2</c:v>
                </c:pt>
                <c:pt idx="5">
                  <c:v>0.1</c:v>
                </c:pt>
                <c:pt idx="6">
                  <c:v>3.3000000000000002E-2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8-4585-A163-3728078F7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9495024"/>
        <c:axId val="959494112"/>
      </c:barChart>
      <c:catAx>
        <c:axId val="95949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494112"/>
        <c:crosses val="autoZero"/>
        <c:auto val="1"/>
        <c:lblAlgn val="ctr"/>
        <c:lblOffset val="100"/>
        <c:noMultiLvlLbl val="0"/>
      </c:catAx>
      <c:valAx>
        <c:axId val="9594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49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9740F-4770-BA41-8B59-54A14F0F093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A4AA7-691E-8A41-837A-A4903ED28784}">
      <dgm:prSet phldrT="[Text]"/>
      <dgm:spPr/>
      <dgm:t>
        <a:bodyPr/>
        <a:lstStyle/>
        <a:p>
          <a:r>
            <a:rPr lang="en-US" dirty="0"/>
            <a:t>Explain how phenotypic, </a:t>
          </a:r>
          <a:r>
            <a:rPr lang="en-US" dirty="0" err="1"/>
            <a:t>endotypic</a:t>
          </a:r>
          <a:r>
            <a:rPr lang="en-US" dirty="0"/>
            <a:t>, and genetic characteristics factor into </a:t>
          </a:r>
          <a:br>
            <a:rPr lang="en-US" dirty="0"/>
          </a:br>
          <a:r>
            <a:rPr lang="en-US" dirty="0"/>
            <a:t>severe asthma </a:t>
          </a:r>
        </a:p>
      </dgm:t>
    </dgm:pt>
    <dgm:pt modelId="{37D40421-FA5B-394E-986D-60C4F9262DC6}" type="parTrans" cxnId="{CF080769-39A8-4644-B423-F0EB13D548D5}">
      <dgm:prSet/>
      <dgm:spPr/>
      <dgm:t>
        <a:bodyPr/>
        <a:lstStyle/>
        <a:p>
          <a:endParaRPr lang="en-US"/>
        </a:p>
      </dgm:t>
    </dgm:pt>
    <dgm:pt modelId="{149DECBC-78FC-B047-91BE-30D720A04463}" type="sibTrans" cxnId="{CF080769-39A8-4644-B423-F0EB13D548D5}">
      <dgm:prSet/>
      <dgm:spPr/>
      <dgm:t>
        <a:bodyPr/>
        <a:lstStyle/>
        <a:p>
          <a:endParaRPr lang="en-US"/>
        </a:p>
      </dgm:t>
    </dgm:pt>
    <dgm:pt modelId="{EB74BB75-F4D5-354C-B014-D9B1EFDCCE5D}">
      <dgm:prSet phldrT="[Text]"/>
      <dgm:spPr/>
      <dgm:t>
        <a:bodyPr/>
        <a:lstStyle/>
        <a:p>
          <a:r>
            <a:rPr lang="en-US"/>
            <a:t>Compare and contrast biologic agents that are currently available or emerging in the treatment of severe asthma</a:t>
          </a:r>
        </a:p>
      </dgm:t>
    </dgm:pt>
    <dgm:pt modelId="{09E9A9F0-E813-D448-B109-5B3651B03B18}" type="parTrans" cxnId="{2F1D095B-5D33-B544-BBE7-0AD3D86E64E5}">
      <dgm:prSet/>
      <dgm:spPr/>
      <dgm:t>
        <a:bodyPr/>
        <a:lstStyle/>
        <a:p>
          <a:endParaRPr lang="en-US"/>
        </a:p>
      </dgm:t>
    </dgm:pt>
    <dgm:pt modelId="{2343B474-E71E-7A4A-A1B5-B9C0185E3A70}" type="sibTrans" cxnId="{2F1D095B-5D33-B544-BBE7-0AD3D86E64E5}">
      <dgm:prSet/>
      <dgm:spPr/>
      <dgm:t>
        <a:bodyPr/>
        <a:lstStyle/>
        <a:p>
          <a:endParaRPr lang="en-US"/>
        </a:p>
      </dgm:t>
    </dgm:pt>
    <dgm:pt modelId="{130935F4-0D14-E44C-BFDA-FA18B4C5B337}">
      <dgm:prSet phldrT="[Text]"/>
      <dgm:spPr/>
      <dgm:t>
        <a:bodyPr/>
        <a:lstStyle/>
        <a:p>
          <a:r>
            <a:rPr lang="en-US"/>
            <a:t>Identify patients who may benefit from the use of a biologic agent for severe asthma</a:t>
          </a:r>
        </a:p>
      </dgm:t>
    </dgm:pt>
    <dgm:pt modelId="{5430BE76-E8B2-A54B-B806-5EE5E0904517}" type="parTrans" cxnId="{9BBAF3A2-5910-594D-9138-4D75D8266B12}">
      <dgm:prSet/>
      <dgm:spPr/>
      <dgm:t>
        <a:bodyPr/>
        <a:lstStyle/>
        <a:p>
          <a:endParaRPr lang="en-US"/>
        </a:p>
      </dgm:t>
    </dgm:pt>
    <dgm:pt modelId="{BB6B817B-EB57-5946-8E8F-F67FEE249878}" type="sibTrans" cxnId="{9BBAF3A2-5910-594D-9138-4D75D8266B12}">
      <dgm:prSet/>
      <dgm:spPr/>
      <dgm:t>
        <a:bodyPr/>
        <a:lstStyle/>
        <a:p>
          <a:endParaRPr lang="en-US"/>
        </a:p>
      </dgm:t>
    </dgm:pt>
    <dgm:pt modelId="{2253272B-9F6E-FF46-9BC1-93324E2877B2}">
      <dgm:prSet/>
      <dgm:spPr/>
      <dgm:t>
        <a:bodyPr/>
        <a:lstStyle/>
        <a:p>
          <a:r>
            <a:rPr lang="en-US" dirty="0"/>
            <a:t>Employ a stepwise approach to incorporating novel, personalized biologic-based treatment plans for severe asthma into the real-world clinical setting</a:t>
          </a:r>
        </a:p>
      </dgm:t>
    </dgm:pt>
    <dgm:pt modelId="{BE7C7B72-012E-7E4E-A7C2-FED5F61C4A80}" type="parTrans" cxnId="{78001F80-3BBB-8D4F-8B2E-FA1BD9A1C6E7}">
      <dgm:prSet/>
      <dgm:spPr/>
      <dgm:t>
        <a:bodyPr/>
        <a:lstStyle/>
        <a:p>
          <a:endParaRPr lang="en-US"/>
        </a:p>
      </dgm:t>
    </dgm:pt>
    <dgm:pt modelId="{2DBB99A6-6EB1-AE4D-B0D3-78E50FB1DA13}" type="sibTrans" cxnId="{78001F80-3BBB-8D4F-8B2E-FA1BD9A1C6E7}">
      <dgm:prSet/>
      <dgm:spPr/>
      <dgm:t>
        <a:bodyPr/>
        <a:lstStyle/>
        <a:p>
          <a:endParaRPr lang="en-US"/>
        </a:p>
      </dgm:t>
    </dgm:pt>
    <dgm:pt modelId="{D52498AC-D9D4-664C-99A7-F0F5DCECB291}" type="pres">
      <dgm:prSet presAssocID="{66B9740F-4770-BA41-8B59-54A14F0F0938}" presName="Name0" presStyleCnt="0">
        <dgm:presLayoutVars>
          <dgm:chMax val="7"/>
          <dgm:chPref val="7"/>
          <dgm:dir/>
        </dgm:presLayoutVars>
      </dgm:prSet>
      <dgm:spPr/>
    </dgm:pt>
    <dgm:pt modelId="{93403699-49F1-C846-AD3B-25551CC2761B}" type="pres">
      <dgm:prSet presAssocID="{66B9740F-4770-BA41-8B59-54A14F0F0938}" presName="Name1" presStyleCnt="0"/>
      <dgm:spPr/>
    </dgm:pt>
    <dgm:pt modelId="{BE754DDF-63F2-6247-8C67-D6424D9CC9DC}" type="pres">
      <dgm:prSet presAssocID="{66B9740F-4770-BA41-8B59-54A14F0F0938}" presName="cycle" presStyleCnt="0"/>
      <dgm:spPr/>
    </dgm:pt>
    <dgm:pt modelId="{FD7F93B5-4405-874A-95B9-216568F369F3}" type="pres">
      <dgm:prSet presAssocID="{66B9740F-4770-BA41-8B59-54A14F0F0938}" presName="srcNode" presStyleLbl="node1" presStyleIdx="0" presStyleCnt="4"/>
      <dgm:spPr/>
    </dgm:pt>
    <dgm:pt modelId="{9DF8BF4C-EEB3-0B47-BB2C-C5520AD9BD78}" type="pres">
      <dgm:prSet presAssocID="{66B9740F-4770-BA41-8B59-54A14F0F0938}" presName="conn" presStyleLbl="parChTrans1D2" presStyleIdx="0" presStyleCnt="1"/>
      <dgm:spPr/>
    </dgm:pt>
    <dgm:pt modelId="{09A41997-B551-8640-9539-1662F51234EF}" type="pres">
      <dgm:prSet presAssocID="{66B9740F-4770-BA41-8B59-54A14F0F0938}" presName="extraNode" presStyleLbl="node1" presStyleIdx="0" presStyleCnt="4"/>
      <dgm:spPr/>
    </dgm:pt>
    <dgm:pt modelId="{CF1CAA09-C98E-534F-88F3-7F278025F1B0}" type="pres">
      <dgm:prSet presAssocID="{66B9740F-4770-BA41-8B59-54A14F0F0938}" presName="dstNode" presStyleLbl="node1" presStyleIdx="0" presStyleCnt="4"/>
      <dgm:spPr/>
    </dgm:pt>
    <dgm:pt modelId="{5894ADFE-7175-7C49-8BB7-DF0B27A980EB}" type="pres">
      <dgm:prSet presAssocID="{158A4AA7-691E-8A41-837A-A4903ED28784}" presName="text_1" presStyleLbl="node1" presStyleIdx="0" presStyleCnt="4">
        <dgm:presLayoutVars>
          <dgm:bulletEnabled val="1"/>
        </dgm:presLayoutVars>
      </dgm:prSet>
      <dgm:spPr/>
    </dgm:pt>
    <dgm:pt modelId="{55C4E8CA-F335-FD4C-92F8-A75C3F991629}" type="pres">
      <dgm:prSet presAssocID="{158A4AA7-691E-8A41-837A-A4903ED28784}" presName="accent_1" presStyleCnt="0"/>
      <dgm:spPr/>
    </dgm:pt>
    <dgm:pt modelId="{ECB2C5EC-60EF-8741-8DFD-3DF0CC2323CE}" type="pres">
      <dgm:prSet presAssocID="{158A4AA7-691E-8A41-837A-A4903ED28784}" presName="accentRepeatNode" presStyleLbl="solidFgAcc1" presStyleIdx="0" presStyleCnt="4"/>
      <dgm:spPr/>
    </dgm:pt>
    <dgm:pt modelId="{319E2DAF-B8DA-FA4D-91C3-251D1C9339A4}" type="pres">
      <dgm:prSet presAssocID="{EB74BB75-F4D5-354C-B014-D9B1EFDCCE5D}" presName="text_2" presStyleLbl="node1" presStyleIdx="1" presStyleCnt="4">
        <dgm:presLayoutVars>
          <dgm:bulletEnabled val="1"/>
        </dgm:presLayoutVars>
      </dgm:prSet>
      <dgm:spPr/>
    </dgm:pt>
    <dgm:pt modelId="{C27FCDEE-73AF-CC43-8C2F-C7C518E26602}" type="pres">
      <dgm:prSet presAssocID="{EB74BB75-F4D5-354C-B014-D9B1EFDCCE5D}" presName="accent_2" presStyleCnt="0"/>
      <dgm:spPr/>
    </dgm:pt>
    <dgm:pt modelId="{BDACF423-61DA-5742-9963-833137BB7340}" type="pres">
      <dgm:prSet presAssocID="{EB74BB75-F4D5-354C-B014-D9B1EFDCCE5D}" presName="accentRepeatNode" presStyleLbl="solidFgAcc1" presStyleIdx="1" presStyleCnt="4"/>
      <dgm:spPr/>
    </dgm:pt>
    <dgm:pt modelId="{C83A7B21-31C0-3345-B90F-611E2283500B}" type="pres">
      <dgm:prSet presAssocID="{130935F4-0D14-E44C-BFDA-FA18B4C5B337}" presName="text_3" presStyleLbl="node1" presStyleIdx="2" presStyleCnt="4">
        <dgm:presLayoutVars>
          <dgm:bulletEnabled val="1"/>
        </dgm:presLayoutVars>
      </dgm:prSet>
      <dgm:spPr/>
    </dgm:pt>
    <dgm:pt modelId="{6E51EACD-77BC-5940-BEEA-7B109E8C9065}" type="pres">
      <dgm:prSet presAssocID="{130935F4-0D14-E44C-BFDA-FA18B4C5B337}" presName="accent_3" presStyleCnt="0"/>
      <dgm:spPr/>
    </dgm:pt>
    <dgm:pt modelId="{3DF79C48-928F-8D4E-AF31-EFF8DDDFF51F}" type="pres">
      <dgm:prSet presAssocID="{130935F4-0D14-E44C-BFDA-FA18B4C5B337}" presName="accentRepeatNode" presStyleLbl="solidFgAcc1" presStyleIdx="2" presStyleCnt="4"/>
      <dgm:spPr/>
    </dgm:pt>
    <dgm:pt modelId="{9DDBBA78-740C-FC4C-AD67-7609E5852BA6}" type="pres">
      <dgm:prSet presAssocID="{2253272B-9F6E-FF46-9BC1-93324E2877B2}" presName="text_4" presStyleLbl="node1" presStyleIdx="3" presStyleCnt="4">
        <dgm:presLayoutVars>
          <dgm:bulletEnabled val="1"/>
        </dgm:presLayoutVars>
      </dgm:prSet>
      <dgm:spPr/>
    </dgm:pt>
    <dgm:pt modelId="{668EB3E2-DCD8-F647-9C91-6BAC23B25BA9}" type="pres">
      <dgm:prSet presAssocID="{2253272B-9F6E-FF46-9BC1-93324E2877B2}" presName="accent_4" presStyleCnt="0"/>
      <dgm:spPr/>
    </dgm:pt>
    <dgm:pt modelId="{463C1014-AE8C-F144-A592-F0ADFF757FFA}" type="pres">
      <dgm:prSet presAssocID="{2253272B-9F6E-FF46-9BC1-93324E2877B2}" presName="accentRepeatNode" presStyleLbl="solidFgAcc1" presStyleIdx="3" presStyleCnt="4"/>
      <dgm:spPr/>
    </dgm:pt>
  </dgm:ptLst>
  <dgm:cxnLst>
    <dgm:cxn modelId="{0F97A319-E44E-1A47-9BD0-AC44A10B0F49}" type="presOf" srcId="{130935F4-0D14-E44C-BFDA-FA18B4C5B337}" destId="{C83A7B21-31C0-3345-B90F-611E2283500B}" srcOrd="0" destOrd="0" presId="urn:microsoft.com/office/officeart/2008/layout/VerticalCurvedList"/>
    <dgm:cxn modelId="{2F1D095B-5D33-B544-BBE7-0AD3D86E64E5}" srcId="{66B9740F-4770-BA41-8B59-54A14F0F0938}" destId="{EB74BB75-F4D5-354C-B014-D9B1EFDCCE5D}" srcOrd="1" destOrd="0" parTransId="{09E9A9F0-E813-D448-B109-5B3651B03B18}" sibTransId="{2343B474-E71E-7A4A-A1B5-B9C0185E3A70}"/>
    <dgm:cxn modelId="{CF080769-39A8-4644-B423-F0EB13D548D5}" srcId="{66B9740F-4770-BA41-8B59-54A14F0F0938}" destId="{158A4AA7-691E-8A41-837A-A4903ED28784}" srcOrd="0" destOrd="0" parTransId="{37D40421-FA5B-394E-986D-60C4F9262DC6}" sibTransId="{149DECBC-78FC-B047-91BE-30D720A04463}"/>
    <dgm:cxn modelId="{6DAA0849-68F8-C740-9E59-638D5C886400}" type="presOf" srcId="{2253272B-9F6E-FF46-9BC1-93324E2877B2}" destId="{9DDBBA78-740C-FC4C-AD67-7609E5852BA6}" srcOrd="0" destOrd="0" presId="urn:microsoft.com/office/officeart/2008/layout/VerticalCurvedList"/>
    <dgm:cxn modelId="{D45F3F74-9BB4-A349-9753-3321773D376F}" type="presOf" srcId="{149DECBC-78FC-B047-91BE-30D720A04463}" destId="{9DF8BF4C-EEB3-0B47-BB2C-C5520AD9BD78}" srcOrd="0" destOrd="0" presId="urn:microsoft.com/office/officeart/2008/layout/VerticalCurvedList"/>
    <dgm:cxn modelId="{78001F80-3BBB-8D4F-8B2E-FA1BD9A1C6E7}" srcId="{66B9740F-4770-BA41-8B59-54A14F0F0938}" destId="{2253272B-9F6E-FF46-9BC1-93324E2877B2}" srcOrd="3" destOrd="0" parTransId="{BE7C7B72-012E-7E4E-A7C2-FED5F61C4A80}" sibTransId="{2DBB99A6-6EB1-AE4D-B0D3-78E50FB1DA13}"/>
    <dgm:cxn modelId="{9BBAF3A2-5910-594D-9138-4D75D8266B12}" srcId="{66B9740F-4770-BA41-8B59-54A14F0F0938}" destId="{130935F4-0D14-E44C-BFDA-FA18B4C5B337}" srcOrd="2" destOrd="0" parTransId="{5430BE76-E8B2-A54B-B806-5EE5E0904517}" sibTransId="{BB6B817B-EB57-5946-8E8F-F67FEE249878}"/>
    <dgm:cxn modelId="{07E349AC-2DAF-A742-A595-C056D245B127}" type="presOf" srcId="{158A4AA7-691E-8A41-837A-A4903ED28784}" destId="{5894ADFE-7175-7C49-8BB7-DF0B27A980EB}" srcOrd="0" destOrd="0" presId="urn:microsoft.com/office/officeart/2008/layout/VerticalCurvedList"/>
    <dgm:cxn modelId="{90CD10B8-C5EC-7A4E-B779-9DD42699891F}" type="presOf" srcId="{EB74BB75-F4D5-354C-B014-D9B1EFDCCE5D}" destId="{319E2DAF-B8DA-FA4D-91C3-251D1C9339A4}" srcOrd="0" destOrd="0" presId="urn:microsoft.com/office/officeart/2008/layout/VerticalCurvedList"/>
    <dgm:cxn modelId="{1B3BF3FE-AABD-4D41-A903-60DDA6ACB8A6}" type="presOf" srcId="{66B9740F-4770-BA41-8B59-54A14F0F0938}" destId="{D52498AC-D9D4-664C-99A7-F0F5DCECB291}" srcOrd="0" destOrd="0" presId="urn:microsoft.com/office/officeart/2008/layout/VerticalCurvedList"/>
    <dgm:cxn modelId="{30285AE6-432B-6B40-8A7B-1A4D66FB0D2D}" type="presParOf" srcId="{D52498AC-D9D4-664C-99A7-F0F5DCECB291}" destId="{93403699-49F1-C846-AD3B-25551CC2761B}" srcOrd="0" destOrd="0" presId="urn:microsoft.com/office/officeart/2008/layout/VerticalCurvedList"/>
    <dgm:cxn modelId="{B8E62E75-1579-3544-B10D-A0221E907900}" type="presParOf" srcId="{93403699-49F1-C846-AD3B-25551CC2761B}" destId="{BE754DDF-63F2-6247-8C67-D6424D9CC9DC}" srcOrd="0" destOrd="0" presId="urn:microsoft.com/office/officeart/2008/layout/VerticalCurvedList"/>
    <dgm:cxn modelId="{11A338D1-722F-7D4F-9048-AE5FB8DAE537}" type="presParOf" srcId="{BE754DDF-63F2-6247-8C67-D6424D9CC9DC}" destId="{FD7F93B5-4405-874A-95B9-216568F369F3}" srcOrd="0" destOrd="0" presId="urn:microsoft.com/office/officeart/2008/layout/VerticalCurvedList"/>
    <dgm:cxn modelId="{B8105B33-F4EE-C54B-92AB-A7DFFAC81CE9}" type="presParOf" srcId="{BE754DDF-63F2-6247-8C67-D6424D9CC9DC}" destId="{9DF8BF4C-EEB3-0B47-BB2C-C5520AD9BD78}" srcOrd="1" destOrd="0" presId="urn:microsoft.com/office/officeart/2008/layout/VerticalCurvedList"/>
    <dgm:cxn modelId="{735E4A0D-E587-E14B-B3FA-2660987BA4A2}" type="presParOf" srcId="{BE754DDF-63F2-6247-8C67-D6424D9CC9DC}" destId="{09A41997-B551-8640-9539-1662F51234EF}" srcOrd="2" destOrd="0" presId="urn:microsoft.com/office/officeart/2008/layout/VerticalCurvedList"/>
    <dgm:cxn modelId="{151D22C8-7E17-4D4E-87B2-D984F3BEBF52}" type="presParOf" srcId="{BE754DDF-63F2-6247-8C67-D6424D9CC9DC}" destId="{CF1CAA09-C98E-534F-88F3-7F278025F1B0}" srcOrd="3" destOrd="0" presId="urn:microsoft.com/office/officeart/2008/layout/VerticalCurvedList"/>
    <dgm:cxn modelId="{72395125-25A2-424A-9C32-132DE9B298FD}" type="presParOf" srcId="{93403699-49F1-C846-AD3B-25551CC2761B}" destId="{5894ADFE-7175-7C49-8BB7-DF0B27A980EB}" srcOrd="1" destOrd="0" presId="urn:microsoft.com/office/officeart/2008/layout/VerticalCurvedList"/>
    <dgm:cxn modelId="{DC340794-4D3B-1F4D-8DAC-8E8CF0CFD083}" type="presParOf" srcId="{93403699-49F1-C846-AD3B-25551CC2761B}" destId="{55C4E8CA-F335-FD4C-92F8-A75C3F991629}" srcOrd="2" destOrd="0" presId="urn:microsoft.com/office/officeart/2008/layout/VerticalCurvedList"/>
    <dgm:cxn modelId="{DE099B99-647F-1E43-BEE1-6DEECD0931AC}" type="presParOf" srcId="{55C4E8CA-F335-FD4C-92F8-A75C3F991629}" destId="{ECB2C5EC-60EF-8741-8DFD-3DF0CC2323CE}" srcOrd="0" destOrd="0" presId="urn:microsoft.com/office/officeart/2008/layout/VerticalCurvedList"/>
    <dgm:cxn modelId="{78DCCE03-B893-C045-9535-3CF42A4D961F}" type="presParOf" srcId="{93403699-49F1-C846-AD3B-25551CC2761B}" destId="{319E2DAF-B8DA-FA4D-91C3-251D1C9339A4}" srcOrd="3" destOrd="0" presId="urn:microsoft.com/office/officeart/2008/layout/VerticalCurvedList"/>
    <dgm:cxn modelId="{3F94401D-4FD1-E54B-9A0D-735211CB525F}" type="presParOf" srcId="{93403699-49F1-C846-AD3B-25551CC2761B}" destId="{C27FCDEE-73AF-CC43-8C2F-C7C518E26602}" srcOrd="4" destOrd="0" presId="urn:microsoft.com/office/officeart/2008/layout/VerticalCurvedList"/>
    <dgm:cxn modelId="{7D8CE05B-0743-BF48-898F-17451043C2D2}" type="presParOf" srcId="{C27FCDEE-73AF-CC43-8C2F-C7C518E26602}" destId="{BDACF423-61DA-5742-9963-833137BB7340}" srcOrd="0" destOrd="0" presId="urn:microsoft.com/office/officeart/2008/layout/VerticalCurvedList"/>
    <dgm:cxn modelId="{E8D1937A-39C3-1B4B-B3E4-8D9D72C1F8FA}" type="presParOf" srcId="{93403699-49F1-C846-AD3B-25551CC2761B}" destId="{C83A7B21-31C0-3345-B90F-611E2283500B}" srcOrd="5" destOrd="0" presId="urn:microsoft.com/office/officeart/2008/layout/VerticalCurvedList"/>
    <dgm:cxn modelId="{684EBC19-955F-5C47-A491-D6419E5D9B57}" type="presParOf" srcId="{93403699-49F1-C846-AD3B-25551CC2761B}" destId="{6E51EACD-77BC-5940-BEEA-7B109E8C9065}" srcOrd="6" destOrd="0" presId="urn:microsoft.com/office/officeart/2008/layout/VerticalCurvedList"/>
    <dgm:cxn modelId="{0451AB8C-DA51-6742-8D4B-14259C785C1C}" type="presParOf" srcId="{6E51EACD-77BC-5940-BEEA-7B109E8C9065}" destId="{3DF79C48-928F-8D4E-AF31-EFF8DDDFF51F}" srcOrd="0" destOrd="0" presId="urn:microsoft.com/office/officeart/2008/layout/VerticalCurvedList"/>
    <dgm:cxn modelId="{DB4E120C-7CE6-9C4E-96D4-77D34253B9EF}" type="presParOf" srcId="{93403699-49F1-C846-AD3B-25551CC2761B}" destId="{9DDBBA78-740C-FC4C-AD67-7609E5852BA6}" srcOrd="7" destOrd="0" presId="urn:microsoft.com/office/officeart/2008/layout/VerticalCurvedList"/>
    <dgm:cxn modelId="{0EF9DF6B-DA46-4E4B-A74C-50B322F8CE6A}" type="presParOf" srcId="{93403699-49F1-C846-AD3B-25551CC2761B}" destId="{668EB3E2-DCD8-F647-9C91-6BAC23B25BA9}" srcOrd="8" destOrd="0" presId="urn:microsoft.com/office/officeart/2008/layout/VerticalCurvedList"/>
    <dgm:cxn modelId="{031BC4D8-CED8-0448-9583-9539B206FC4D}" type="presParOf" srcId="{668EB3E2-DCD8-F647-9C91-6BAC23B25BA9}" destId="{463C1014-AE8C-F144-A592-F0ADFF757F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8BF4C-EEB3-0B47-BB2C-C5520AD9BD78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4ADFE-7175-7C49-8BB7-DF0B27A980EB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Explain how phenotypic, </a:t>
          </a:r>
          <a:r>
            <a:rPr lang="en-US" sz="2000" kern="1200" dirty="0" err="1"/>
            <a:t>endotypic</a:t>
          </a:r>
          <a:r>
            <a:rPr lang="en-US" sz="2000" kern="1200" dirty="0"/>
            <a:t>, and genetic characteristics factor into </a:t>
          </a:r>
          <a:br>
            <a:rPr lang="en-US" sz="2000" kern="1200" dirty="0"/>
          </a:br>
          <a:r>
            <a:rPr lang="en-US" sz="2000" kern="1200" dirty="0"/>
            <a:t>severe asthma </a:t>
          </a:r>
        </a:p>
      </dsp:txBody>
      <dsp:txXfrm>
        <a:off x="492024" y="334530"/>
        <a:ext cx="9963850" cy="669409"/>
      </dsp:txXfrm>
    </dsp:sp>
    <dsp:sp modelId="{ECB2C5EC-60EF-8741-8DFD-3DF0CC2323CE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E2DAF-B8DA-FA4D-91C3-251D1C9339A4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Compare and contrast biologic agents that are currently available or emerging in the treatment of severe asthma</a:t>
          </a:r>
        </a:p>
      </dsp:txBody>
      <dsp:txXfrm>
        <a:off x="875812" y="1338819"/>
        <a:ext cx="9580062" cy="669409"/>
      </dsp:txXfrm>
    </dsp:sp>
    <dsp:sp modelId="{BDACF423-61DA-5742-9963-833137BB7340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A7B21-31C0-3345-B90F-611E2283500B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Identify patients who may benefit from the use of a biologic agent for severe asthma</a:t>
          </a:r>
        </a:p>
      </dsp:txBody>
      <dsp:txXfrm>
        <a:off x="875812" y="2343108"/>
        <a:ext cx="9580062" cy="669409"/>
      </dsp:txXfrm>
    </dsp:sp>
    <dsp:sp modelId="{3DF79C48-928F-8D4E-AF31-EFF8DDDFF51F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BBA78-740C-FC4C-AD67-7609E5852BA6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Employ a stepwise approach to incorporating novel, personalized biologic-based treatment plans for severe asthma into the real-world clinical setting</a:t>
          </a:r>
        </a:p>
      </dsp:txBody>
      <dsp:txXfrm>
        <a:off x="492024" y="3347397"/>
        <a:ext cx="9963850" cy="669409"/>
      </dsp:txXfrm>
    </dsp:sp>
    <dsp:sp modelId="{463C1014-AE8C-F144-A592-F0ADFF757FFA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85D81-3734-3D44-B6FA-10D570381BE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04FB6-B168-BD44-A953-27A274132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5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lmonologyadvisor.com/aaaaiwao-2018/uncontrolled-asthma-treated-with-tezepelumab/article/748045/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Reference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Price DB, </a:t>
            </a:r>
            <a:r>
              <a:rPr lang="en-US" dirty="0" err="1"/>
              <a:t>Rigazio</a:t>
            </a:r>
            <a:r>
              <a:rPr lang="en-US" dirty="0"/>
              <a:t> A, Campbell JD, et al.</a:t>
            </a:r>
            <a:r>
              <a:rPr lang="en-US" baseline="0" dirty="0"/>
              <a:t> </a:t>
            </a:r>
            <a:r>
              <a:rPr lang="en-US" dirty="0"/>
              <a:t>Blood eosinophil count and prospective annual asthma disease burden: a UK cohort study. </a:t>
            </a:r>
            <a:r>
              <a:rPr lang="en-US" i="1" dirty="0"/>
              <a:t>Lancet </a:t>
            </a:r>
            <a:r>
              <a:rPr lang="en-US" i="1" dirty="0" err="1"/>
              <a:t>Respir</a:t>
            </a:r>
            <a:r>
              <a:rPr lang="en-US" i="1" dirty="0"/>
              <a:t> Med.</a:t>
            </a:r>
            <a:r>
              <a:rPr lang="en-US" dirty="0"/>
              <a:t> 2015;3(11):849-58. </a:t>
            </a:r>
            <a:r>
              <a:rPr lang="en-US" dirty="0" err="1"/>
              <a:t>doi</a:t>
            </a:r>
            <a:r>
              <a:rPr lang="en-US" dirty="0"/>
              <a:t>: 10.1016/S2213-2600(15)00367-7.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Reference:</a:t>
            </a:r>
          </a:p>
          <a:p>
            <a:r>
              <a:rPr lang="en-US" dirty="0" err="1"/>
              <a:t>Kupczyk</a:t>
            </a:r>
            <a:r>
              <a:rPr lang="en-US" dirty="0"/>
              <a:t> M, ten </a:t>
            </a:r>
            <a:r>
              <a:rPr lang="en-US" dirty="0" err="1"/>
              <a:t>Brinke</a:t>
            </a:r>
            <a:r>
              <a:rPr lang="en-US" dirty="0"/>
              <a:t> A, </a:t>
            </a:r>
            <a:r>
              <a:rPr lang="en-US" dirty="0" err="1"/>
              <a:t>Sterk</a:t>
            </a:r>
            <a:r>
              <a:rPr lang="en-US" dirty="0"/>
              <a:t> PJ, et</a:t>
            </a:r>
            <a:r>
              <a:rPr lang="en-US" baseline="0" dirty="0"/>
              <a:t> al. </a:t>
            </a:r>
            <a:r>
              <a:rPr lang="en-US" dirty="0"/>
              <a:t>Frequent </a:t>
            </a:r>
            <a:r>
              <a:rPr lang="en-US" dirty="0" err="1"/>
              <a:t>exacerbators</a:t>
            </a:r>
            <a:r>
              <a:rPr lang="en-US" dirty="0"/>
              <a:t>—a distinct phenotype of severe asthma.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Exp</a:t>
            </a:r>
            <a:r>
              <a:rPr lang="en-US" i="1" dirty="0"/>
              <a:t> Allergy. </a:t>
            </a:r>
            <a:r>
              <a:rPr lang="en-US" dirty="0"/>
              <a:t>2014;44(2):212-21. </a:t>
            </a:r>
            <a:r>
              <a:rPr lang="en-US" dirty="0" err="1"/>
              <a:t>doi</a:t>
            </a:r>
            <a:r>
              <a:rPr lang="en-US" dirty="0"/>
              <a:t>: 10.1111/cea.12179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1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Reference: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Corren</a:t>
            </a:r>
            <a:r>
              <a:rPr lang="en-US" dirty="0"/>
              <a:t> J, Weinstein S, </a:t>
            </a:r>
            <a:r>
              <a:rPr lang="en-US" dirty="0" err="1"/>
              <a:t>Janka</a:t>
            </a:r>
            <a:r>
              <a:rPr lang="en-US" dirty="0"/>
              <a:t> L, </a:t>
            </a:r>
            <a:r>
              <a:rPr lang="en-US" dirty="0" err="1"/>
              <a:t>Zangrilli</a:t>
            </a:r>
            <a:r>
              <a:rPr lang="en-US" dirty="0"/>
              <a:t> J, </a:t>
            </a:r>
            <a:r>
              <a:rPr lang="en-US" dirty="0" err="1"/>
              <a:t>Garin</a:t>
            </a:r>
            <a:r>
              <a:rPr lang="en-US" dirty="0"/>
              <a:t> M.</a:t>
            </a:r>
            <a:r>
              <a:rPr lang="en-US" baseline="0" dirty="0"/>
              <a:t> </a:t>
            </a:r>
            <a:r>
              <a:rPr lang="en-US" dirty="0"/>
              <a:t>Phase 3 Study of </a:t>
            </a:r>
            <a:r>
              <a:rPr lang="en-US" dirty="0" err="1"/>
              <a:t>Reslizumab</a:t>
            </a:r>
            <a:r>
              <a:rPr lang="en-US" dirty="0"/>
              <a:t> in Patients With Poorly Controlled Asthma: Effects Across a Broad Range of Eosinophil Counts. </a:t>
            </a:r>
            <a:r>
              <a:rPr lang="en-US" i="1" dirty="0"/>
              <a:t>Chest. </a:t>
            </a:r>
            <a:r>
              <a:rPr lang="en-US" dirty="0"/>
              <a:t>2016;150(4):799-810. </a:t>
            </a:r>
            <a:r>
              <a:rPr lang="en-US" dirty="0" err="1"/>
              <a:t>doi</a:t>
            </a:r>
            <a:r>
              <a:rPr lang="en-US" dirty="0"/>
              <a:t>: 10.1016/j.chest.2016.03.018.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04FB6-B168-BD44-A953-27A2741327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01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 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HK. Severe and Difficult-to-Treat Asthma in Adults.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2017;377(10):965-976.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0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Bagnasco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Varricchi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Puggioni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Passalacqua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et al. Anti-Interleukin 5 (IL-5) and IL-5Ra Biological Drugs: Efficacy, Safety, and Future Perspectives in Severe Eosinophilic Asthma.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Frontiers in Medicine.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2017;4:135. doi:10.3389/fmed.2017.00135.</a:t>
            </a:r>
            <a:r>
              <a:rPr lang="en-US" dirty="0">
                <a:effectLst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Cazzola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Matera MG, Levi-Schaffer 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Rogliani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 Safety of humanized monoclonal antibodies against IL-5 in asthma: focus 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Expert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2018;17(4):429-435.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 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HK. Severe and Difficult-to-Treat Asthma in Adults.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2017;377(10):965-976.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Wechsler ME. Current and Emerging Biologic Therapies for Asthma and COPD.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 Jun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;63(6):699-707.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10.4187/respcare.06322.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4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Bagnasco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Varricchi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Puggioni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Passalacqua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et al. Anti-Interleukin 5 (IL-5) and IL-5Ra Biological Drugs: Efficacy, Safety, and Future Perspectives in Severe Eosinophilic Asthma.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Med.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2017;4:135. doi:10.3389/fmed.2017.00135.</a:t>
            </a:r>
            <a:r>
              <a:rPr lang="en-US" dirty="0">
                <a:effectLst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HA, Wilson A, Powell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Milan SJ. Anti-IL5 therapies for asthma. Cochrane Database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Rev. 2017;9:CD010834.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10.1002/14651858.CD010834.pub3.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Wechsler ME. Current and Emerging Biologic Therapies for Asthma and COPD.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 Jun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;63(6):699-707.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10.4187/respcare.06322.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5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err="1"/>
              <a:t>Reslizumab</a:t>
            </a:r>
            <a:r>
              <a:rPr lang="en-US" b="1" dirty="0"/>
              <a:t>: </a:t>
            </a:r>
            <a:r>
              <a:rPr lang="en-US" dirty="0"/>
              <a:t>Need to evaluate risk of anaphylaxis and the long-term risk-benefit ratio of the impact of depletion of eosinophils and the potential risk of malignancies induced by a treatment with this anti-IL-5 agent </a:t>
            </a:r>
          </a:p>
          <a:p>
            <a:pPr lvl="0"/>
            <a:r>
              <a:rPr lang="en-US" dirty="0"/>
              <a:t>Potential SAEs: anaphylaxis, malignancies, musculoskeletal/</a:t>
            </a:r>
            <a:r>
              <a:rPr lang="en-US" dirty="0" err="1"/>
              <a:t>creatine</a:t>
            </a:r>
            <a:r>
              <a:rPr lang="en-US" dirty="0"/>
              <a:t> phosphokinase (CPK) abnormalities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References: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Castro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Pavord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ID, et al.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Dupilumab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Efficacy and Safety in Moderate-to-Severe Uncontrolled Asthma. 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 2018 Jun 28;378(26):2486-2496.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10.1056/NEJMoa1804092.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Wenzel S, Castro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et al.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Dupilumab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efficacy and safety in adults with uncontrolled persistent asthma despite use of medium-to-high-dose inhaled corticosteroids plus a long-acting β2 agonist: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double-blind placebo- controlled pivotal phase 2b dose-ranging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2016;388:31-44.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Bleecker ER, Fitzgerald JM,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et al; SIROCCO study investigators. Efficacy and safety of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benralizumab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patients with severe asthma uncontrolled with high-dosage inhaled corticosteroids and long-acting β2-agonists (SIROCCO): a randomized,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multicentre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placebo-controlled phase 3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2016;388(10056):2115–2127.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Vatrella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Terracciano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Benralizumab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treatment of severe asthma: design, development and potential place in therapy.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 Des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2018;12:619-628.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10.2147/DDDT.S155307.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Fitzgerald JM, Bleecker ER, Nair P, et al; CALIMA study investigators.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Benralizumab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anti-interleukin-5 receptor α monoclonal antibody, as add-on treatment for patients with severe, uncontrolled eosinophilic asthma (CALIMA):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double-blind, placebo-controlled phase 3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2016;388(10056):2128–2141.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Cazzola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Matera MG, Levi-Schaffer 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Rogliani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 Safety of humanized monoclonal antibodies against IL-5 in asthma: focus 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Drug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2018;17(4):429-435.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10.1080/14740338.2018.1446940.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Bel EH, Wenzel SE, Thompson PJ, et al. Oral glucocorticoid-sparing effect of </a:t>
            </a:r>
            <a:r>
              <a:rPr lang="en-US" b="1" dirty="0" err="1"/>
              <a:t>mepolizumab</a:t>
            </a:r>
            <a:r>
              <a:rPr lang="en-US" dirty="0"/>
              <a:t> in eosinophilic asthma.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</a:t>
            </a:r>
            <a:r>
              <a:rPr lang="en-US" dirty="0"/>
              <a:t>2014;371:1189-97.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Pavord</a:t>
            </a:r>
            <a:r>
              <a:rPr lang="en-US" dirty="0"/>
              <a:t> ID, </a:t>
            </a:r>
            <a:r>
              <a:rPr lang="en-US" dirty="0" err="1"/>
              <a:t>Korn</a:t>
            </a:r>
            <a:r>
              <a:rPr lang="en-US" dirty="0"/>
              <a:t> S, </a:t>
            </a:r>
            <a:r>
              <a:rPr lang="en-US" dirty="0" err="1"/>
              <a:t>Howarth</a:t>
            </a:r>
            <a:r>
              <a:rPr lang="en-US" dirty="0"/>
              <a:t> P, et al. </a:t>
            </a:r>
            <a:r>
              <a:rPr lang="en-US" b="1" dirty="0" err="1"/>
              <a:t>Mepolizumab</a:t>
            </a:r>
            <a:r>
              <a:rPr lang="en-US" dirty="0"/>
              <a:t> for severe eosinophilic asthma (DREAM): a </a:t>
            </a:r>
            <a:r>
              <a:rPr lang="en-US" dirty="0" err="1"/>
              <a:t>multicentre</a:t>
            </a:r>
            <a:r>
              <a:rPr lang="en-US" dirty="0"/>
              <a:t>, double- blind, placebo-controlled trial. </a:t>
            </a:r>
            <a:r>
              <a:rPr lang="en-US" i="1" dirty="0"/>
              <a:t>Lancet.</a:t>
            </a:r>
            <a:r>
              <a:rPr lang="en-US" dirty="0"/>
              <a:t> 2012; 380:651-9.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Ortega H, Bradford ES, Albers FC, et al. Long-term safety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mepolizumab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patients with severe eosinophilic asthma: The COLUMBA Study. Presented at the American Thoracic Society 2018 International Conference; San Diego, California; May 18-23, 2018. Abstract A1367. </a:t>
            </a:r>
          </a:p>
          <a:p>
            <a:endParaRPr lang="en-US" dirty="0"/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Hamilos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DL, et al.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Omalizumab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severe allergic asthma inadequately controlled with standard therapy: a randomized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 Intern Med.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2011;154:573-82.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25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Castro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Pavord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ID, et al.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Dupilumab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Efficacy and Safety in Moderate-to-Severe Uncontrolled Asthma. 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 2018 Jun 28;378(26):2486-2496.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10.1056/NEJMoa1804092.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Wenzel S, Castro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et al.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Dupilumab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efficacy and safety in adults with uncontrolled persistent asthma despite use of medium-to-high-dose inhaled corticosteroids plus a long-acting β2 agonist: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double-blind placebo- controlled pivotal phase 2b dose-ranging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2016;388:31-44.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Bleecker ER, Fitzgerald JM,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et al; SIROCCO study investigators. Efficacy and safety of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benralizumab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patients with severe asthma uncontrolled with high-dosage inhaled corticosteroids and long-acting β2-agonists (SIROCCO): a randomized,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multicentre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placebo-controlled phase 3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2016;388(10056):2115–2127.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Vatrella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Terracciano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Benralizumab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treatment of severe asthma: design, development and potential place in therapy.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 Des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2018;12:619-628.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10.2147/DDDT.S155307.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Fitzgerald JM, Bleecker ER, Nair P, et al; CALIMA study investigators.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Benralizumab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anti-interleukin-5 receptor α monoclonal antibody, as add-on treatment for patients with severe, uncontrolled eosinophilic asthma (CALIMA):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double-blind, placebo-controlled phase 3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2016;388(10056):2128–2141.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Cazzola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Matera MG, Levi-Schaffer 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Rogliani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 Safety of humanized monoclonal antibodies against IL-5 in asthma: focus 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Drug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2018;17(4):429-435.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10.1080/14740338.2018.1446940.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Bel EH, Wenzel SE, Thompson PJ, et al. Oral glucocorticoid-sparing effect of </a:t>
            </a:r>
            <a:r>
              <a:rPr lang="en-US" b="1" dirty="0" err="1"/>
              <a:t>mepolizumab</a:t>
            </a:r>
            <a:r>
              <a:rPr lang="en-US" dirty="0"/>
              <a:t> in eosinophilic asthma.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</a:t>
            </a:r>
            <a:r>
              <a:rPr lang="en-US" dirty="0"/>
              <a:t>2014;371:1189-97.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Pavord</a:t>
            </a:r>
            <a:r>
              <a:rPr lang="en-US" dirty="0"/>
              <a:t> ID, </a:t>
            </a:r>
            <a:r>
              <a:rPr lang="en-US" dirty="0" err="1"/>
              <a:t>Korn</a:t>
            </a:r>
            <a:r>
              <a:rPr lang="en-US" dirty="0"/>
              <a:t> S, </a:t>
            </a:r>
            <a:r>
              <a:rPr lang="en-US" dirty="0" err="1"/>
              <a:t>Howarth</a:t>
            </a:r>
            <a:r>
              <a:rPr lang="en-US" dirty="0"/>
              <a:t> P, et al. </a:t>
            </a:r>
            <a:r>
              <a:rPr lang="en-US" b="1" dirty="0" err="1"/>
              <a:t>Mepolizumab</a:t>
            </a:r>
            <a:r>
              <a:rPr lang="en-US" dirty="0"/>
              <a:t> for severe eosinophilic asthma (DREAM): a </a:t>
            </a:r>
            <a:r>
              <a:rPr lang="en-US" dirty="0" err="1"/>
              <a:t>multicentre</a:t>
            </a:r>
            <a:r>
              <a:rPr lang="en-US" dirty="0"/>
              <a:t>, double- blind, placebo-controlled trial. </a:t>
            </a:r>
            <a:r>
              <a:rPr lang="en-US" i="1" dirty="0"/>
              <a:t>Lancet.</a:t>
            </a:r>
            <a:r>
              <a:rPr lang="en-US" dirty="0"/>
              <a:t> 2012; 380:651-9.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Ortega H, Bradford ES, Albers FC, et al. Long-term safety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mepolizumab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patients with severe eosinophilic asthma: The COLUMBA Study. Presented at the American Thoracic Society 2018 International Conference; San Diego, California; May 18-23, 2018. Abstract A1367. </a:t>
            </a:r>
          </a:p>
          <a:p>
            <a:endParaRPr lang="en-US" dirty="0"/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Hamilos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DL, et al.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Omalizumab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severe allergic asthma inadequately controlled with standard therapy: a randomized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 Intern Med.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2011;154:573-82.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80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HA, Wilson A, Powell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Milan SJ. Anti-IL5 therapies for asthma. Cochrane Database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Rev. 2017;9:CD010834.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10.1002/14651858.CD010834.pub3.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Goorsenberg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d'Hooghe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JNS, de Bruin DM, van den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IAH,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Bronchial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Thermoplasty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-Induced Acute Airway Effects Assessed with Optical Coherence Tomography in Severe Asthma.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Respiration.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2018:1-7.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10.1159/000491676.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George 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CE. Eosinophilic airway inflammation: role in asthma and chronic obstructive pulmonary disease. 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Chronic Dis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2016;7(1):34-51. doi:10.1177/2040622315609251.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6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Cazzola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Matera MG, Levi-Schaffer 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Rogliani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 Safety of humanized monoclonal antibodies against IL-5 in asthma: focus 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reslizumab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Expert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2018;17(4):429-435.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10.1080/14740338.2018.1446940.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9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Gibson PG, Yang IA, Upham JW, et al. Effect of azithromycin on asthma exacerbations and quality of life in adults with persistent uncontrolled asthma (AMAZES):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double-blind, placebo-controlled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2017;390(10095):659-668.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10.1016/S0140-6736(17)31281-3.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Gibson PG, et 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2017;390(10095):659-668.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09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Gibson PG, et al. Effect of azithromycin on asthma exacerbations and quality of life in adults with persistent uncontrolled asthma (AMAZES):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double-blind, placebo-controlled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2017;390(10095):659-668.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10.1016/S0140-6736(17)31281-3.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0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JR, Wang L, Mo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SL, Griffiths JM, van der Merwe R.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Tezepelumab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Adults with Uncontrolled Asthma.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2017;377(10):936-946.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10.1056/NEJMoa1704064.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Liangwei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et al.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Tezepelumab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demonstrates clinically meaningful improvements in asthma control (ACQ-6) in patients with uncontrolled asthma: results from a phase 2b clinical trial. J Allergy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2018;141(2):AB80. DOI: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/10.1016/j.jaci.2017.12.259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Aghjayan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PulmonaryAdvisor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Posted March 3, 2018. Uncontrolled Asthma Improved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Tezepelumab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Available at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https://www.pulmonologyadvisor.com/aaaaiwao-2018/uncontrolled-asthma-treated-with-tezepelumab/article/748045/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 June 18, 2018.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1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George 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CE. Eosinophilic airway inflammation: role in asthma and chronic obstructive pulmonary disease. 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Chronic Dis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2016;7(1):34-51. doi:10.1177/2040622315609251.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Radovanovic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 Prostaglandin D2 receptor antagonists in early development as potential therapeutic options for asthma.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Drugs.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2016;25(9):1083-92.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10.1080/13543784.2016.1212838.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Uddin M, et al. The chemokine CxCR2 antagonist (AZD5069) preserves neutrophil-mediated host immunity in non-human primates. </a:t>
            </a:r>
            <a:r>
              <a:rPr lang="en-US" i="1" dirty="0" err="1"/>
              <a:t>Haematologica</a:t>
            </a:r>
            <a:r>
              <a:rPr lang="en-US" dirty="0"/>
              <a:t>. 2017; 102(2): e65–e68. </a:t>
            </a:r>
            <a:r>
              <a:rPr lang="en-US" dirty="0" err="1"/>
              <a:t>doi</a:t>
            </a:r>
            <a:r>
              <a:rPr lang="en-US" dirty="0"/>
              <a:t>: 10.3324/haematol.2016.152371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SP, P A M, B S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Madhunapantula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Jahromi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SR, Yadav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MK.Evaluation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inflammatory markers interleukin-6 (IL-6) and matrix metalloproteinase-9 (MMP-9) in asthma.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Asthma.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2017;54(6):584-593.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10.1080/02770903.2016.1244828.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90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Reference: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Spector SL, Farr RS.</a:t>
            </a:r>
            <a:r>
              <a:rPr lang="en-US" b="0" baseline="0" dirty="0"/>
              <a:t> </a:t>
            </a:r>
            <a:r>
              <a:rPr lang="en-US" b="0" dirty="0"/>
              <a:t>The heterogeneity of asthmatic patients—an individualized approach to diagnosis and treatment. </a:t>
            </a:r>
            <a:r>
              <a:rPr lang="en-US" b="0" i="1" dirty="0"/>
              <a:t>J Allergy </a:t>
            </a:r>
            <a:r>
              <a:rPr lang="en-US" b="0" i="1" dirty="0" err="1"/>
              <a:t>Clin</a:t>
            </a:r>
            <a:r>
              <a:rPr lang="en-US" b="0" i="1" dirty="0"/>
              <a:t> </a:t>
            </a:r>
            <a:r>
              <a:rPr lang="en-US" b="0" i="1" dirty="0" err="1"/>
              <a:t>Immunol</a:t>
            </a:r>
            <a:r>
              <a:rPr lang="en-US" b="0" i="1" dirty="0"/>
              <a:t>. </a:t>
            </a:r>
            <a:r>
              <a:rPr lang="en-US" b="0" dirty="0"/>
              <a:t>1976 May;57(5):499-511.</a:t>
            </a:r>
          </a:p>
          <a:p>
            <a:endParaRPr lang="en-US" b="0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6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Reference: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Moore WC, Meyers DA, Wenzel SE, et al. Identification of asthma phenotypes using cluster analysis in the Severe Asthma Research Program. </a:t>
            </a:r>
            <a:r>
              <a:rPr lang="en-US" i="1" dirty="0">
                <a:solidFill>
                  <a:srgbClr val="FFFFFF"/>
                </a:solidFill>
              </a:rPr>
              <a:t>Am J </a:t>
            </a:r>
            <a:r>
              <a:rPr lang="en-US" i="1" dirty="0" err="1">
                <a:solidFill>
                  <a:srgbClr val="FFFFFF"/>
                </a:solidFill>
              </a:rPr>
              <a:t>Respir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Crit</a:t>
            </a:r>
            <a:r>
              <a:rPr lang="en-US" i="1" dirty="0">
                <a:solidFill>
                  <a:srgbClr val="FFFFFF"/>
                </a:solidFill>
              </a:rPr>
              <a:t> Care Med.</a:t>
            </a:r>
            <a:r>
              <a:rPr lang="en-US" dirty="0">
                <a:solidFill>
                  <a:srgbClr val="FFFFFF"/>
                </a:solidFill>
              </a:rPr>
              <a:t> 2010;181(4):315-23. </a:t>
            </a:r>
            <a:r>
              <a:rPr lang="en-US" dirty="0" err="1">
                <a:solidFill>
                  <a:srgbClr val="FFFFFF"/>
                </a:solidFill>
              </a:rPr>
              <a:t>doi</a:t>
            </a:r>
            <a:r>
              <a:rPr lang="en-US" dirty="0">
                <a:solidFill>
                  <a:srgbClr val="FFFFFF"/>
                </a:solidFill>
              </a:rPr>
              <a:t>: 10.1164/rccm.200906-0896OC.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Reference: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Fitzpatrick AM, Teague WG, Meyers DA, et al.</a:t>
            </a:r>
            <a:r>
              <a:rPr lang="en-US" baseline="0" dirty="0"/>
              <a:t> </a:t>
            </a:r>
            <a:r>
              <a:rPr lang="en-US" dirty="0"/>
              <a:t>Heterogeneity of severe asthma in childhood: confirmation by cluster analysis of children in the National Institutes of Health/National Heart, Lung, and Blood Institute Severe Asthma Research Program. </a:t>
            </a:r>
            <a:r>
              <a:rPr lang="en-US" i="1" dirty="0"/>
              <a:t>J Allergy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Immunol</a:t>
            </a:r>
            <a:r>
              <a:rPr lang="en-US" i="1" dirty="0"/>
              <a:t>.</a:t>
            </a:r>
            <a:r>
              <a:rPr lang="en-US" dirty="0"/>
              <a:t> 2011;127(2):382-389.e1-13. </a:t>
            </a:r>
            <a:r>
              <a:rPr lang="en-US" dirty="0" err="1"/>
              <a:t>doi</a:t>
            </a:r>
            <a:r>
              <a:rPr lang="en-US" dirty="0"/>
              <a:t>: 10.1016/j.jaci.2010.11.015.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1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References: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Wenzel SE.</a:t>
            </a:r>
            <a:r>
              <a:rPr lang="en-US" sz="1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Asthma phenotypes: the evolution from clinical to molecular approaches.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 Med.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2012 May 4;18(5):716-25.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10.1038/nm.2678.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Trejo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Bittar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HE, 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Yousem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SA, Wenzel SE. Pathobiology of severe asthma. </a:t>
            </a:r>
            <a:r>
              <a:rPr lang="en-US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 </a:t>
            </a:r>
            <a:r>
              <a:rPr lang="en-US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Pathol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2015;10:511-45.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10.1146/annurev-pathol-012414-040343.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Corren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</a:t>
            </a:r>
            <a:r>
              <a:rPr lang="en-US" sz="1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Asthma phenotypes and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endotypes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an evolving paradigm for classification. </a:t>
            </a:r>
            <a:r>
              <a:rPr lang="en-US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Med. 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 Apr;15(83):243-9.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Reference: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Peters SP.</a:t>
            </a:r>
            <a:r>
              <a:rPr lang="en-US" baseline="0" dirty="0"/>
              <a:t> </a:t>
            </a:r>
            <a:r>
              <a:rPr lang="en-US" dirty="0"/>
              <a:t>Asthma phenotypes: </a:t>
            </a:r>
            <a:r>
              <a:rPr lang="en-US" dirty="0" err="1"/>
              <a:t>nonallergic</a:t>
            </a:r>
            <a:r>
              <a:rPr lang="en-US" dirty="0"/>
              <a:t> (intrinsic) asthma. </a:t>
            </a:r>
            <a:r>
              <a:rPr lang="en-US" i="1" dirty="0"/>
              <a:t>J Allergy </a:t>
            </a:r>
            <a:r>
              <a:rPr lang="en-US" i="1" dirty="0" err="1"/>
              <a:t>Clin</a:t>
            </a:r>
            <a:r>
              <a:rPr lang="en-US" i="1" dirty="0"/>
              <a:t> </a:t>
            </a:r>
            <a:r>
              <a:rPr lang="en-US" i="1" dirty="0" err="1"/>
              <a:t>Immunol</a:t>
            </a:r>
            <a:r>
              <a:rPr lang="en-US" i="1" dirty="0"/>
              <a:t> </a:t>
            </a:r>
            <a:r>
              <a:rPr lang="en-US" i="1" dirty="0" err="1"/>
              <a:t>Pract</a:t>
            </a:r>
            <a:r>
              <a:rPr lang="en-US" i="1" dirty="0"/>
              <a:t>.</a:t>
            </a:r>
            <a:r>
              <a:rPr lang="en-US" dirty="0"/>
              <a:t> 2014;2(6):650-2. </a:t>
            </a:r>
            <a:r>
              <a:rPr lang="en-US" dirty="0" err="1"/>
              <a:t>doi</a:t>
            </a:r>
            <a:r>
              <a:rPr lang="en-US" dirty="0"/>
              <a:t>: 10.1016/j.jaip.2014.09.006.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7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Reference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Price DB, </a:t>
            </a:r>
            <a:r>
              <a:rPr lang="en-US" dirty="0" err="1"/>
              <a:t>Rigazio</a:t>
            </a:r>
            <a:r>
              <a:rPr lang="en-US" dirty="0"/>
              <a:t> A, Campbell JD, et al.</a:t>
            </a:r>
            <a:r>
              <a:rPr lang="en-US" baseline="0" dirty="0"/>
              <a:t> </a:t>
            </a:r>
            <a:r>
              <a:rPr lang="en-US" dirty="0"/>
              <a:t>Blood eosinophil count and prospective annual asthma disease burden: a UK cohort study. </a:t>
            </a:r>
            <a:r>
              <a:rPr lang="en-US" i="1" dirty="0"/>
              <a:t>Lancet </a:t>
            </a:r>
            <a:r>
              <a:rPr lang="en-US" i="1" dirty="0" err="1"/>
              <a:t>Respir</a:t>
            </a:r>
            <a:r>
              <a:rPr lang="en-US" i="1" dirty="0"/>
              <a:t> Med.</a:t>
            </a:r>
            <a:r>
              <a:rPr lang="en-US" dirty="0"/>
              <a:t> 2015;3(11):849-58. </a:t>
            </a:r>
            <a:r>
              <a:rPr lang="en-US" dirty="0" err="1"/>
              <a:t>doi</a:t>
            </a:r>
            <a:r>
              <a:rPr lang="en-US" dirty="0"/>
              <a:t>: 10.1016/S2213-2600(15)00367-7.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51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7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31015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4370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94C2E-D97D-4E35-9804-1B724F799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016"/>
            <a:ext cx="12190194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10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7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19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0739"/>
            <a:ext cx="10972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250" y="6081713"/>
            <a:ext cx="8693150" cy="681037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58166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2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13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1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31015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66209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1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1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6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25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074D-6109-994B-891D-5CB2774CD1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3606-5078-0F45-BA0F-5A040732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2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Fitting </a:t>
            </a:r>
            <a:r>
              <a:rPr lang="en-US" sz="3800" b="1" dirty="0">
                <a:solidFill>
                  <a:srgbClr val="1C1D44"/>
                </a:solidFill>
                <a:latin typeface="+mn-lt"/>
              </a:rPr>
              <a:t>the</a:t>
            </a:r>
            <a:r>
              <a:rPr lang="en-US" sz="3800" b="1" dirty="0">
                <a:latin typeface="+mn-lt"/>
              </a:rPr>
              <a:t> Individual Into a Larger Group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3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What is a phenotype?</a:t>
            </a:r>
          </a:p>
          <a:p>
            <a:pPr marL="0" indent="0">
              <a:buNone/>
            </a:pPr>
            <a:r>
              <a:rPr lang="en-US" dirty="0"/>
              <a:t>The outward manifestation of a disease state related to both genetics and environmental influences</a:t>
            </a:r>
          </a:p>
          <a:p>
            <a:pPr marL="0" indent="0">
              <a:buNone/>
            </a:pPr>
            <a:endParaRPr lang="en-US" sz="3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What is an endotype?</a:t>
            </a:r>
          </a:p>
          <a:p>
            <a:pPr marL="0" indent="0">
              <a:buNone/>
            </a:pPr>
            <a:r>
              <a:rPr lang="en-US" dirty="0"/>
              <a:t>A phenotype of a disease state that has been well-characterized with regard to pathophysiologic mechanisms</a:t>
            </a:r>
          </a:p>
        </p:txBody>
      </p:sp>
    </p:spTree>
    <p:extLst>
      <p:ext uri="{BB962C8B-B14F-4D97-AF65-F5344CB8AC3E}">
        <p14:creationId xmlns:p14="http://schemas.microsoft.com/office/powerpoint/2010/main" val="182645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  <a:ea typeface="ＭＳ Ｐゴシック" charset="0"/>
                <a:cs typeface="Calibri"/>
              </a:rPr>
              <a:t>Separation of Asthma Into Clinical Phenotypes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3491"/>
          </a:xfrm>
        </p:spPr>
        <p:txBody>
          <a:bodyPr>
            <a:normAutofit/>
          </a:bodyPr>
          <a:lstStyle/>
          <a:p>
            <a:r>
              <a:rPr lang="en-US" sz="3000" dirty="0">
                <a:ea typeface="ＭＳ Ｐゴシック" charset="0"/>
                <a:cs typeface="Calibri"/>
              </a:rPr>
              <a:t>Unbiased hierarchical cluster analysis</a:t>
            </a:r>
          </a:p>
          <a:p>
            <a:pPr lvl="1"/>
            <a:r>
              <a:rPr lang="en-US" sz="2800" dirty="0">
                <a:ea typeface="ＭＳ Ｐゴシック" charset="0"/>
                <a:cs typeface="Calibri"/>
              </a:rPr>
              <a:t>Clinical characteristics (gender, age of onset, severity)</a:t>
            </a:r>
          </a:p>
          <a:p>
            <a:pPr lvl="1"/>
            <a:r>
              <a:rPr lang="en-US" sz="2800" dirty="0">
                <a:ea typeface="ＭＳ Ｐゴシック" charset="0"/>
                <a:cs typeface="Calibri"/>
              </a:rPr>
              <a:t>Physiology (lung function, airway hyperresponsiveness)</a:t>
            </a:r>
          </a:p>
          <a:p>
            <a:pPr lvl="1"/>
            <a:r>
              <a:rPr lang="en-US" sz="2800" dirty="0">
                <a:ea typeface="ＭＳ Ｐゴシック" charset="0"/>
                <a:cs typeface="Calibri"/>
              </a:rPr>
              <a:t>Triggers (allergens, tobacco, occupation)</a:t>
            </a:r>
          </a:p>
          <a:p>
            <a:pPr lvl="1"/>
            <a:r>
              <a:rPr lang="en-US" sz="2800" dirty="0">
                <a:ea typeface="ＭＳ Ｐゴシック" charset="0"/>
                <a:cs typeface="Calibri"/>
              </a:rPr>
              <a:t>Sputum inflammatory cells (eosinophils, neutrophils)</a:t>
            </a:r>
          </a:p>
          <a:p>
            <a:r>
              <a:rPr lang="en-US" sz="3000" dirty="0">
                <a:ea typeface="ＭＳ Ｐゴシック" charset="0"/>
                <a:cs typeface="Calibri"/>
              </a:rPr>
              <a:t>Sum total of characteristics are segregated into groups, </a:t>
            </a:r>
            <a:br>
              <a:rPr lang="en-US" sz="3000" dirty="0">
                <a:ea typeface="ＭＳ Ｐゴシック" charset="0"/>
                <a:cs typeface="Calibri"/>
              </a:rPr>
            </a:br>
            <a:r>
              <a:rPr lang="en-US" sz="3000" dirty="0">
                <a:ea typeface="ＭＳ Ｐゴシック" charset="0"/>
                <a:cs typeface="Calibri"/>
              </a:rPr>
              <a:t>with no single feature playing a predominant role in the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0920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  <a:ea typeface="ＭＳ Ｐゴシック" charset="0"/>
                <a:cs typeface="ＭＳ Ｐゴシック" charset="0"/>
              </a:rPr>
              <a:t>Phenotypic Clusters in Adults With Asthma </a:t>
            </a:r>
            <a:br>
              <a:rPr lang="en-US" sz="3800" b="1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800" b="1" dirty="0">
                <a:latin typeface="+mn-lt"/>
                <a:ea typeface="ＭＳ Ｐゴシック" charset="0"/>
                <a:cs typeface="ＭＳ Ｐゴシック" charset="0"/>
              </a:rPr>
              <a:t>Show Significant Differences</a:t>
            </a:r>
            <a:endParaRPr lang="en-US" sz="38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15489"/>
              </p:ext>
            </p:extLst>
          </p:nvPr>
        </p:nvGraphicFramePr>
        <p:xfrm>
          <a:off x="609600" y="1938193"/>
          <a:ext cx="10972800" cy="350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8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Cluster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Age/Obesity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Allergy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Severity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7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Early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Mild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7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Early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Moderate 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7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Late, obese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Severe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7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Early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Severe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7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Late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Severe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6513" y="6096994"/>
            <a:ext cx="9113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Moore WC, et al. </a:t>
            </a:r>
            <a:r>
              <a:rPr lang="en-US" sz="1100" i="1" dirty="0">
                <a:solidFill>
                  <a:schemeClr val="bg1"/>
                </a:solidFill>
              </a:rPr>
              <a:t>J Allergy Clin Immunol.</a:t>
            </a:r>
            <a:r>
              <a:rPr lang="en-US" sz="1100" dirty="0">
                <a:solidFill>
                  <a:schemeClr val="bg1"/>
                </a:solidFill>
              </a:rPr>
              <a:t> 2010; 181:315–23.</a:t>
            </a:r>
          </a:p>
        </p:txBody>
      </p:sp>
    </p:spTree>
    <p:extLst>
      <p:ext uri="{BB962C8B-B14F-4D97-AF65-F5344CB8AC3E}">
        <p14:creationId xmlns:p14="http://schemas.microsoft.com/office/powerpoint/2010/main" val="12759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9472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Phenotypic Clusters in Children With 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Asthma Are Similar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166"/>
            <a:ext cx="10515600" cy="369285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dirty="0"/>
              <a:t>4 clusters, all associated with: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Prior or current atopic dermatitis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Elevated total and  specific </a:t>
            </a:r>
            <a:r>
              <a:rPr lang="en-US" sz="2800" dirty="0" err="1"/>
              <a:t>IgE</a:t>
            </a:r>
            <a:endParaRPr lang="en-US" sz="2800" dirty="0"/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dirty="0"/>
              <a:t>Comprise, a continuum based on: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Number of controller medications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Lung function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/>
              <a:t>eNO</a:t>
            </a:r>
            <a:r>
              <a:rPr lang="en-US" sz="2800" dirty="0"/>
              <a:t> concentrations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045" y="6106416"/>
            <a:ext cx="911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Fiztpatrick</a:t>
            </a:r>
            <a:r>
              <a:rPr lang="en-US" sz="1100" dirty="0">
                <a:solidFill>
                  <a:schemeClr val="bg1"/>
                </a:solidFill>
              </a:rPr>
              <a:t> AM, et al. </a:t>
            </a:r>
            <a:r>
              <a:rPr lang="en-US" sz="1100" i="1" dirty="0">
                <a:solidFill>
                  <a:schemeClr val="bg1"/>
                </a:solidFill>
              </a:rPr>
              <a:t>J Allergy </a:t>
            </a:r>
            <a:r>
              <a:rPr lang="en-US" sz="1100" i="1" dirty="0" err="1">
                <a:solidFill>
                  <a:schemeClr val="bg1"/>
                </a:solidFill>
              </a:rPr>
              <a:t>Clin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Immunol</a:t>
            </a:r>
            <a:r>
              <a:rPr lang="en-US" sz="1100" i="1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 2011;127:382-389.e1-13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67862"/>
            <a:ext cx="6994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eNO</a:t>
            </a:r>
            <a:r>
              <a:rPr lang="en-US" sz="1400" dirty="0"/>
              <a:t>, exhaled nitric oxide; </a:t>
            </a:r>
            <a:r>
              <a:rPr lang="en-US" sz="1400" dirty="0" err="1"/>
              <a:t>IgE</a:t>
            </a:r>
            <a:r>
              <a:rPr lang="en-US" sz="1400" dirty="0"/>
              <a:t>, Immunoglobulin E  </a:t>
            </a:r>
          </a:p>
        </p:txBody>
      </p:sp>
    </p:spTree>
    <p:extLst>
      <p:ext uri="{BB962C8B-B14F-4D97-AF65-F5344CB8AC3E}">
        <p14:creationId xmlns:p14="http://schemas.microsoft.com/office/powerpoint/2010/main" val="147426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0206"/>
            <a:ext cx="10329472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Phenotypes/Endotypes of Severe Asthma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063" y="5793686"/>
            <a:ext cx="1140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AERD, Aspirin-exacerbated respiratory disease; </a:t>
            </a:r>
            <a:r>
              <a:rPr lang="en-US" sz="1400" dirty="0" err="1"/>
              <a:t>eNO</a:t>
            </a:r>
            <a:r>
              <a:rPr lang="en-US" sz="1400" dirty="0"/>
              <a:t>, exhaled nitric oxide; </a:t>
            </a:r>
            <a:r>
              <a:rPr lang="en-US" sz="1400" dirty="0" err="1"/>
              <a:t>IgE</a:t>
            </a:r>
            <a:r>
              <a:rPr lang="en-US" sz="1400" dirty="0"/>
              <a:t>, Immunoglobulin E; LRT, lower respiratory tract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8535" y="6101463"/>
            <a:ext cx="89835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Wenzel SE. </a:t>
            </a:r>
            <a:r>
              <a:rPr lang="de-DE" sz="1100" i="1" dirty="0" err="1">
                <a:solidFill>
                  <a:schemeClr val="bg1"/>
                </a:solidFill>
              </a:rPr>
              <a:t>Nat</a:t>
            </a:r>
            <a:r>
              <a:rPr lang="de-DE" sz="1100" i="1" dirty="0">
                <a:solidFill>
                  <a:schemeClr val="bg1"/>
                </a:solidFill>
              </a:rPr>
              <a:t> Med. </a:t>
            </a:r>
            <a:r>
              <a:rPr lang="de-DE" sz="1100" dirty="0">
                <a:solidFill>
                  <a:schemeClr val="bg1"/>
                </a:solidFill>
              </a:rPr>
              <a:t>2012;18:716-725.</a:t>
            </a:r>
          </a:p>
          <a:p>
            <a:r>
              <a:rPr lang="de-DE" sz="1100" dirty="0" err="1">
                <a:solidFill>
                  <a:schemeClr val="bg1"/>
                </a:solidFill>
              </a:rPr>
              <a:t>Trejo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Bittar</a:t>
            </a:r>
            <a:r>
              <a:rPr lang="de-DE" sz="1100" dirty="0">
                <a:solidFill>
                  <a:schemeClr val="bg1"/>
                </a:solidFill>
              </a:rPr>
              <a:t> HE, et al. </a:t>
            </a:r>
            <a:r>
              <a:rPr lang="de-DE" sz="1100" i="1" dirty="0">
                <a:solidFill>
                  <a:schemeClr val="bg1"/>
                </a:solidFill>
              </a:rPr>
              <a:t>Ann </a:t>
            </a:r>
            <a:r>
              <a:rPr lang="de-DE" sz="1100" i="1" dirty="0" err="1">
                <a:solidFill>
                  <a:schemeClr val="bg1"/>
                </a:solidFill>
              </a:rPr>
              <a:t>Rev</a:t>
            </a:r>
            <a:r>
              <a:rPr lang="de-DE" sz="1100" i="1" dirty="0">
                <a:solidFill>
                  <a:schemeClr val="bg1"/>
                </a:solidFill>
              </a:rPr>
              <a:t> </a:t>
            </a:r>
            <a:r>
              <a:rPr lang="de-DE" sz="1100" i="1" dirty="0" err="1">
                <a:solidFill>
                  <a:schemeClr val="bg1"/>
                </a:solidFill>
              </a:rPr>
              <a:t>Pathol</a:t>
            </a:r>
            <a:r>
              <a:rPr lang="de-DE" sz="1100" i="1" dirty="0">
                <a:solidFill>
                  <a:schemeClr val="bg1"/>
                </a:solidFill>
              </a:rPr>
              <a:t> </a:t>
            </a:r>
            <a:r>
              <a:rPr lang="de-DE" sz="1100" i="1" dirty="0" err="1">
                <a:solidFill>
                  <a:schemeClr val="bg1"/>
                </a:solidFill>
              </a:rPr>
              <a:t>Mech</a:t>
            </a:r>
            <a:r>
              <a:rPr lang="de-DE" sz="1100" i="1" dirty="0">
                <a:solidFill>
                  <a:schemeClr val="bg1"/>
                </a:solidFill>
              </a:rPr>
              <a:t> Dis. </a:t>
            </a:r>
            <a:r>
              <a:rPr lang="de-DE" sz="1100" dirty="0">
                <a:solidFill>
                  <a:schemeClr val="bg1"/>
                </a:solidFill>
              </a:rPr>
              <a:t>2015.10:511-545.</a:t>
            </a:r>
          </a:p>
          <a:p>
            <a:r>
              <a:rPr lang="sk-SK" sz="1100" dirty="0" err="1">
                <a:solidFill>
                  <a:schemeClr val="bg1"/>
                </a:solidFill>
              </a:rPr>
              <a:t>Corren</a:t>
            </a:r>
            <a:r>
              <a:rPr lang="sk-SK" sz="1100" dirty="0">
                <a:solidFill>
                  <a:schemeClr val="bg1"/>
                </a:solidFill>
              </a:rPr>
              <a:t> J. </a:t>
            </a:r>
            <a:r>
              <a:rPr lang="sk-SK" sz="1100" i="1" dirty="0" err="1">
                <a:solidFill>
                  <a:schemeClr val="bg1"/>
                </a:solidFill>
              </a:rPr>
              <a:t>Discov</a:t>
            </a:r>
            <a:r>
              <a:rPr lang="sk-SK" sz="1100" i="1" dirty="0">
                <a:solidFill>
                  <a:schemeClr val="bg1"/>
                </a:solidFill>
              </a:rPr>
              <a:t> Med. </a:t>
            </a:r>
            <a:r>
              <a:rPr lang="sk-SK" sz="1100" dirty="0">
                <a:solidFill>
                  <a:schemeClr val="bg1"/>
                </a:solidFill>
              </a:rPr>
              <a:t>2013;15:243-249.</a:t>
            </a:r>
            <a:endParaRPr lang="de-DE" sz="11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A03261A-D5DD-5243-975E-C5462F5B9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01287"/>
              </p:ext>
            </p:extLst>
          </p:nvPr>
        </p:nvGraphicFramePr>
        <p:xfrm>
          <a:off x="838200" y="1520825"/>
          <a:ext cx="10515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070">
                  <a:extLst>
                    <a:ext uri="{9D8B030D-6E8A-4147-A177-3AD203B41FA5}">
                      <a16:colId xmlns:a16="http://schemas.microsoft.com/office/drawing/2014/main" val="1932992"/>
                    </a:ext>
                  </a:extLst>
                </a:gridCol>
                <a:gridCol w="6662530">
                  <a:extLst>
                    <a:ext uri="{9D8B030D-6E8A-4147-A177-3AD203B41FA5}">
                      <a16:colId xmlns:a16="http://schemas.microsoft.com/office/drawing/2014/main" val="1149177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Phenotype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Clinical/Physiologic 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4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Early-onset</a:t>
                      </a:r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 a</a:t>
                      </a:r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llergic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History</a:t>
                      </a:r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 of food allergy, atopic dermatitis and </a:t>
                      </a:r>
                      <a:b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allergic rhinitis</a:t>
                      </a:r>
                      <a:endParaRPr lang="en-US" sz="2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06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Late-onset</a:t>
                      </a:r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minimally atopic eosinophilic</a:t>
                      </a:r>
                      <a:endParaRPr lang="en-US" sz="2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Chronic rhinosinusitis</a:t>
                      </a:r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/nasal</a:t>
                      </a:r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 polyps </a:t>
                      </a:r>
                    </a:p>
                    <a:p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evere airway obstruction</a:t>
                      </a:r>
                    </a:p>
                    <a:p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Subset</a:t>
                      </a:r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 = AERD</a:t>
                      </a:r>
                      <a:endParaRPr lang="en-US" sz="2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84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Late-onset </a:t>
                      </a:r>
                      <a:b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non-e</a:t>
                      </a:r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osinophilic</a:t>
                      </a:r>
                      <a:endParaRPr lang="en-US" sz="2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Poorly characterized</a:t>
                      </a:r>
                    </a:p>
                    <a:p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May have significant</a:t>
                      </a:r>
                      <a:r>
                        <a:rPr lang="en-US" sz="2600" baseline="0" dirty="0">
                          <a:latin typeface="Calibri" pitchFamily="34" charset="0"/>
                          <a:cs typeface="Calibri" pitchFamily="34" charset="0"/>
                        </a:rPr>
                        <a:t> LRT</a:t>
                      </a:r>
                      <a:r>
                        <a:rPr lang="en-US" sz="2600" dirty="0">
                          <a:latin typeface="Calibri" pitchFamily="34" charset="0"/>
                          <a:cs typeface="Calibri" pitchFamily="34" charset="0"/>
                        </a:rPr>
                        <a:t> infection and/or GERD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70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5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3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Characterization of Inflammatory Pathways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 and Biomarkers</a:t>
            </a:r>
            <a:endParaRPr lang="en-US" sz="3800" dirty="0">
              <a:latin typeface="+mn-lt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43E41F6-29D9-FF40-9CDB-87D315F82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28785"/>
              </p:ext>
            </p:extLst>
          </p:nvPr>
        </p:nvGraphicFramePr>
        <p:xfrm>
          <a:off x="838200" y="1645920"/>
          <a:ext cx="10515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921310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46660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s-IS" sz="2800" dirty="0"/>
                        <a:t>Type 2 (T2)—50% to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/>
                        <a:t>Non-type 2—30%</a:t>
                      </a:r>
                      <a:r>
                        <a:rPr lang="fr-FR" sz="2800" baseline="0" dirty="0"/>
                        <a:t> to </a:t>
                      </a:r>
                      <a:r>
                        <a:rPr lang="fr-FR" sz="2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643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Main cytokines = IL-4, IL-5, IL-13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Cytokines and cells not well-characterized; may involve IL-17, GM-CSF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3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Cell sources = Th2 cells, IL-C2 cells, mast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Frequently related to  bronchial 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4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Variable airway, tissue and blood eosinophilia and </a:t>
                      </a:r>
                      <a:r>
                        <a:rPr lang="en-US" sz="2200" dirty="0" err="1"/>
                        <a:t>eNO</a:t>
                      </a:r>
                      <a:r>
                        <a:rPr lang="en-US" sz="2200" dirty="0"/>
                        <a:t>; leukotrienes in AERD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increase in eosinophils, </a:t>
                      </a:r>
                      <a:r>
                        <a:rPr lang="en-US" sz="2200" dirty="0" err="1"/>
                        <a:t>eNO</a:t>
                      </a:r>
                      <a:r>
                        <a:rPr lang="en-US" sz="2200" dirty="0"/>
                        <a:t>; may have increase in sputum PMNs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5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Large portion have elevated total </a:t>
                      </a:r>
                      <a:r>
                        <a:rPr lang="en-US" sz="2200" dirty="0" err="1"/>
                        <a:t>IgE</a:t>
                      </a:r>
                      <a:r>
                        <a:rPr lang="en-US" sz="2200" dirty="0"/>
                        <a:t> and specific </a:t>
                      </a:r>
                      <a:r>
                        <a:rPr lang="en-US" sz="2200" dirty="0" err="1"/>
                        <a:t>IgE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Typically do not have elevated </a:t>
                      </a:r>
                      <a:r>
                        <a:rPr lang="en-US" sz="2200" dirty="0" err="1"/>
                        <a:t>IgE</a:t>
                      </a:r>
                      <a:r>
                        <a:rPr lang="en-US" sz="2200" dirty="0"/>
                        <a:t> or relevant specific </a:t>
                      </a:r>
                      <a:r>
                        <a:rPr lang="en-US" sz="2200" dirty="0" err="1"/>
                        <a:t>IgE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3149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072" y="558222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eNO</a:t>
            </a:r>
            <a:r>
              <a:rPr lang="en-US" sz="1400" dirty="0"/>
              <a:t>, exhaled nitric oxide; GM-CSF, Granulocyte-macrophage colony-stimulating factor; </a:t>
            </a:r>
            <a:r>
              <a:rPr lang="en-US" sz="1400" dirty="0" err="1"/>
              <a:t>IgE</a:t>
            </a:r>
            <a:r>
              <a:rPr lang="en-US" sz="1400" dirty="0"/>
              <a:t>, Immunoglobulin E; PMN, polymorphonuclear;   Th2, T helper 2</a:t>
            </a:r>
          </a:p>
        </p:txBody>
      </p:sp>
    </p:spTree>
    <p:extLst>
      <p:ext uri="{BB962C8B-B14F-4D97-AF65-F5344CB8AC3E}">
        <p14:creationId xmlns:p14="http://schemas.microsoft.com/office/powerpoint/2010/main" val="334246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Utilization of Inflammatory Markers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7513"/>
            <a:ext cx="10515600" cy="3821196"/>
          </a:xfrm>
        </p:spPr>
        <p:txBody>
          <a:bodyPr>
            <a:normAutofit/>
          </a:bodyPr>
          <a:lstStyle/>
          <a:p>
            <a:r>
              <a:rPr lang="en-US" sz="3000" dirty="0"/>
              <a:t>Inflammatory markers have been shown to play an important role in predicting severity and responsiveness to therapies</a:t>
            </a:r>
          </a:p>
          <a:p>
            <a:r>
              <a:rPr lang="en-US" sz="3000" dirty="0"/>
              <a:t>Inflammatory profile may be characterized by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Genotyping</a:t>
            </a:r>
          </a:p>
          <a:p>
            <a:pPr lvl="1"/>
            <a:r>
              <a:rPr lang="en-US" sz="2800" dirty="0"/>
              <a:t>Cytokines </a:t>
            </a:r>
          </a:p>
          <a:p>
            <a:pPr lvl="1"/>
            <a:r>
              <a:rPr lang="en-US" sz="2800" dirty="0"/>
              <a:t>Cell populations (in airway, tissue and blood)</a:t>
            </a:r>
          </a:p>
          <a:p>
            <a:pPr lvl="1"/>
            <a:r>
              <a:rPr lang="en-US" sz="2800" dirty="0"/>
              <a:t>Exhaled gases (nitric oxide)</a:t>
            </a:r>
          </a:p>
          <a:p>
            <a:pPr lvl="1"/>
            <a:r>
              <a:rPr lang="en-US" sz="2800" dirty="0"/>
              <a:t>Serum proteins (</a:t>
            </a:r>
            <a:r>
              <a:rPr lang="en-US" sz="2800" dirty="0" err="1"/>
              <a:t>periostin</a:t>
            </a:r>
            <a:r>
              <a:rPr lang="en-US" sz="2800" dirty="0"/>
              <a:t>, DPP4)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81758"/>
            <a:ext cx="8049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/>
              </a:rPr>
              <a:t>DPP4, dipeptidyl peptidase-4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13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What Makes an Ideal Biomarker?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5239"/>
          </a:xfrm>
        </p:spPr>
        <p:txBody>
          <a:bodyPr>
            <a:normAutofit/>
          </a:bodyPr>
          <a:lstStyle/>
          <a:p>
            <a:r>
              <a:rPr lang="en-US" dirty="0"/>
              <a:t>Reproducible</a:t>
            </a:r>
          </a:p>
          <a:p>
            <a:r>
              <a:rPr lang="en-US" dirty="0"/>
              <a:t>Accurate</a:t>
            </a:r>
          </a:p>
          <a:p>
            <a:r>
              <a:rPr lang="en-US" dirty="0"/>
              <a:t>Accessible</a:t>
            </a:r>
          </a:p>
          <a:p>
            <a:r>
              <a:rPr lang="en-US" dirty="0"/>
              <a:t>Correlates with severity of disease at baseline and reflects responsiveness to therapy</a:t>
            </a:r>
          </a:p>
          <a:p>
            <a:r>
              <a:rPr lang="en-US" dirty="0"/>
              <a:t>Reasonable cost </a:t>
            </a:r>
          </a:p>
          <a:p>
            <a:r>
              <a:rPr lang="en-US" dirty="0"/>
              <a:t>Noninvasive </a:t>
            </a:r>
          </a:p>
        </p:txBody>
      </p:sp>
    </p:spTree>
    <p:extLst>
      <p:ext uri="{BB962C8B-B14F-4D97-AF65-F5344CB8AC3E}">
        <p14:creationId xmlns:p14="http://schemas.microsoft.com/office/powerpoint/2010/main" val="101329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Eosinophil as an Inflammatory Biomarker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1196"/>
          </a:xfrm>
        </p:spPr>
        <p:txBody>
          <a:bodyPr/>
          <a:lstStyle/>
          <a:p>
            <a:r>
              <a:rPr lang="en-US" sz="3000" dirty="0"/>
              <a:t>Variable numbers of blood and airway eosinophils are present in patients with type 2 cytokine profiles</a:t>
            </a:r>
          </a:p>
          <a:p>
            <a:pPr lvl="1"/>
            <a:r>
              <a:rPr lang="en-US" sz="2800" dirty="0"/>
              <a:t>Likely relates to level of type 2 activation</a:t>
            </a:r>
          </a:p>
          <a:p>
            <a:r>
              <a:rPr lang="en-US" sz="3000" dirty="0"/>
              <a:t>Eosinophils in blood and airway are correlated with:</a:t>
            </a:r>
          </a:p>
          <a:p>
            <a:pPr lvl="1"/>
            <a:r>
              <a:rPr lang="en-US" sz="2800" dirty="0"/>
              <a:t>Frequency of asthma exacerbations</a:t>
            </a:r>
          </a:p>
          <a:p>
            <a:pPr lvl="1"/>
            <a:r>
              <a:rPr lang="en-US" sz="2800" dirty="0"/>
              <a:t>Degree of airflow limitation</a:t>
            </a:r>
          </a:p>
          <a:p>
            <a:pPr lvl="1"/>
            <a:r>
              <a:rPr lang="en-US" sz="2800" dirty="0"/>
              <a:t>Presence and severity of chronic rhinosinusitis/nasal polyposis</a:t>
            </a:r>
          </a:p>
        </p:txBody>
      </p:sp>
    </p:spTree>
    <p:extLst>
      <p:ext uri="{BB962C8B-B14F-4D97-AF65-F5344CB8AC3E}">
        <p14:creationId xmlns:p14="http://schemas.microsoft.com/office/powerpoint/2010/main" val="92547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Sputum and Blood Eosinophils Correlate With Bronchial Type-2 Cytokine mRNA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996142"/>
              </p:ext>
            </p:extLst>
          </p:nvPr>
        </p:nvGraphicFramePr>
        <p:xfrm>
          <a:off x="937186" y="1782824"/>
          <a:ext cx="10714104" cy="238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8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8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36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Threshold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Specificity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Sputum eosinophils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748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748">
                <a:tc>
                  <a:txBody>
                    <a:bodyPr/>
                    <a:lstStyle/>
                    <a:p>
                      <a:r>
                        <a:rPr lang="en-US" sz="2400" dirty="0"/>
                        <a:t>Blood eosinophils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230 cells/mcl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4176" y="6077376"/>
            <a:ext cx="8807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Peters SP, et al. </a:t>
            </a:r>
            <a:r>
              <a:rPr lang="en-US" sz="1100" i="1" dirty="0">
                <a:solidFill>
                  <a:schemeClr val="bg1"/>
                </a:solidFill>
              </a:rPr>
              <a:t>J Allergy </a:t>
            </a:r>
            <a:r>
              <a:rPr lang="en-US" sz="1100" i="1" dirty="0" err="1">
                <a:solidFill>
                  <a:schemeClr val="bg1"/>
                </a:solidFill>
              </a:rPr>
              <a:t>Clin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Immunol</a:t>
            </a:r>
            <a:r>
              <a:rPr lang="en-US" sz="1100" i="1" dirty="0">
                <a:solidFill>
                  <a:schemeClr val="bg1"/>
                </a:solidFill>
              </a:rPr>
              <a:t>. </a:t>
            </a:r>
            <a:r>
              <a:rPr lang="en-US" sz="1100" dirty="0">
                <a:solidFill>
                  <a:schemeClr val="bg1"/>
                </a:solidFill>
              </a:rPr>
              <a:t>2014;2(6):650-2.  </a:t>
            </a:r>
          </a:p>
        </p:txBody>
      </p:sp>
    </p:spTree>
    <p:extLst>
      <p:ext uri="{BB962C8B-B14F-4D97-AF65-F5344CB8AC3E}">
        <p14:creationId xmlns:p14="http://schemas.microsoft.com/office/powerpoint/2010/main" val="46331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393" y="1617095"/>
            <a:ext cx="5651863" cy="3106490"/>
          </a:xfrm>
        </p:spPr>
        <p:txBody>
          <a:bodyPr/>
          <a:lstStyle/>
          <a:p>
            <a:pPr marL="0" indent="0">
              <a:buNone/>
            </a:pPr>
            <a:r>
              <a:rPr lang="en-US" sz="3400" b="1" dirty="0">
                <a:solidFill>
                  <a:srgbClr val="25254B"/>
                </a:solidFill>
              </a:rPr>
              <a:t>Michael E. Wechsler, MD</a:t>
            </a:r>
          </a:p>
          <a:p>
            <a:pPr marL="0" indent="0">
              <a:buNone/>
            </a:pPr>
            <a:r>
              <a:rPr lang="en-US" dirty="0"/>
              <a:t>Professor of Medicine</a:t>
            </a:r>
          </a:p>
          <a:p>
            <a:pPr marL="0" indent="0">
              <a:buNone/>
            </a:pPr>
            <a:r>
              <a:rPr lang="en-US" dirty="0"/>
              <a:t>Director, NJH Cohen </a:t>
            </a:r>
          </a:p>
          <a:p>
            <a:pPr marL="0" indent="0">
              <a:buNone/>
            </a:pPr>
            <a:r>
              <a:rPr lang="en-US" dirty="0"/>
              <a:t>Family Asthma Institute</a:t>
            </a:r>
          </a:p>
          <a:p>
            <a:pPr marL="0" indent="0">
              <a:buNone/>
            </a:pPr>
            <a:r>
              <a:rPr lang="en-US" dirty="0"/>
              <a:t>Department of Medicine</a:t>
            </a:r>
          </a:p>
          <a:p>
            <a:pPr marL="0" indent="0">
              <a:buNone/>
            </a:pPr>
            <a:r>
              <a:rPr lang="en-US" dirty="0"/>
              <a:t>National Jewish Health</a:t>
            </a:r>
          </a:p>
          <a:p>
            <a:pPr marL="0" indent="0">
              <a:buNone/>
            </a:pPr>
            <a:r>
              <a:rPr lang="en-US" dirty="0"/>
              <a:t>Denver, Colorado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485" y="1617095"/>
            <a:ext cx="656626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25254B"/>
                </a:solidFill>
              </a:rPr>
              <a:t>Jonathan Corren, MD</a:t>
            </a:r>
          </a:p>
          <a:p>
            <a:r>
              <a:rPr lang="en-US" sz="2800" dirty="0"/>
              <a:t>Clinical Associate Professor of </a:t>
            </a:r>
          </a:p>
          <a:p>
            <a:r>
              <a:rPr lang="en-US" sz="2800" dirty="0"/>
              <a:t>Medicine and Pediatrics</a:t>
            </a:r>
          </a:p>
          <a:p>
            <a:r>
              <a:rPr lang="en-US" sz="2800" dirty="0"/>
              <a:t>Divisions of Clinical Immunology and Allergy</a:t>
            </a:r>
          </a:p>
          <a:p>
            <a:r>
              <a:rPr lang="en-US" sz="2800" dirty="0"/>
              <a:t>David Geffen School of Medicine at UCLA</a:t>
            </a:r>
          </a:p>
          <a:p>
            <a:r>
              <a:rPr lang="en-US" sz="2800" dirty="0"/>
              <a:t>Los Angeles, California</a:t>
            </a:r>
          </a:p>
        </p:txBody>
      </p:sp>
    </p:spTree>
    <p:extLst>
      <p:ext uri="{BB962C8B-B14F-4D97-AF65-F5344CB8AC3E}">
        <p14:creationId xmlns:p14="http://schemas.microsoft.com/office/powerpoint/2010/main" val="314478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B52B-2228-B848-AE76-68BFCC5E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Blood Eosinophil Counts Correlate With 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Risk of Asthma Exacerbations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1F742-544C-A847-835B-A27C84D5DFE7}"/>
              </a:ext>
            </a:extLst>
          </p:cNvPr>
          <p:cNvSpPr txBox="1"/>
          <p:nvPr/>
        </p:nvSpPr>
        <p:spPr>
          <a:xfrm>
            <a:off x="914401" y="1182281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  <a:cs typeface="Calibri" pitchFamily="34" charset="0"/>
              </a:rPr>
              <a:t>Claims database analysis examining eosinophil count and exacerbations </a:t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latin typeface="Calibri" pitchFamily="34" charset="0"/>
                <a:cs typeface="Calibri" pitchFamily="34" charset="0"/>
              </a:rPr>
              <a:t>requiring systemic CS or ER/hospital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7E94B-D0B5-B24A-AB98-3837931E35FA}"/>
              </a:ext>
            </a:extLst>
          </p:cNvPr>
          <p:cNvSpPr txBox="1"/>
          <p:nvPr/>
        </p:nvSpPr>
        <p:spPr>
          <a:xfrm>
            <a:off x="2834309" y="6059651"/>
            <a:ext cx="830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cs typeface="Calibri" pitchFamily="34" charset="0"/>
              </a:rPr>
              <a:t>Adapted from Price DB, et al. </a:t>
            </a:r>
            <a:r>
              <a:rPr lang="en-US" sz="1100" i="1" dirty="0">
                <a:solidFill>
                  <a:schemeClr val="bg1"/>
                </a:solidFill>
                <a:cs typeface="Calibri" pitchFamily="34" charset="0"/>
              </a:rPr>
              <a:t>Lancet Respir Med</a:t>
            </a:r>
            <a:r>
              <a:rPr lang="en-US" sz="1100" dirty="0">
                <a:solidFill>
                  <a:schemeClr val="bg1"/>
                </a:solidFill>
                <a:cs typeface="Calibri" pitchFamily="34" charset="0"/>
              </a:rPr>
              <a:t>. 2015;</a:t>
            </a:r>
            <a:r>
              <a:rPr lang="en-US" sz="1100" dirty="0">
                <a:solidFill>
                  <a:schemeClr val="bg1"/>
                </a:solidFill>
              </a:rPr>
              <a:t>3:849-858.</a:t>
            </a:r>
            <a:endParaRPr lang="en-US" sz="1100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C05AB3B-7E09-0842-8774-65CAAFFDB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448806"/>
              </p:ext>
            </p:extLst>
          </p:nvPr>
        </p:nvGraphicFramePr>
        <p:xfrm>
          <a:off x="2093843" y="2067964"/>
          <a:ext cx="8004314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157">
                  <a:extLst>
                    <a:ext uri="{9D8B030D-6E8A-4147-A177-3AD203B41FA5}">
                      <a16:colId xmlns:a16="http://schemas.microsoft.com/office/drawing/2014/main" val="3271443240"/>
                    </a:ext>
                  </a:extLst>
                </a:gridCol>
                <a:gridCol w="4002157">
                  <a:extLst>
                    <a:ext uri="{9D8B030D-6E8A-4147-A177-3AD203B41FA5}">
                      <a16:colId xmlns:a16="http://schemas.microsoft.com/office/drawing/2014/main" val="429449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Eosinophil Stratum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Severe Exacerbations Relative Risk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4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201–300 cells per µL (n=25,882)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301–400 cells per µL (n=15,030)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0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401–500 cells per µL (n=8659)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97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501–600 cells per µL (n=4928)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89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601–700 cells per µL (n=2726)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8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701–800 cells per µL (n=1631)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0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801–900 cells per µL (n=947)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8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901–1000 cells per µL (n=1019)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8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&gt;1000 cells per µL (n=1019)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8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548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B52B-2228-B848-AE76-68BFCC5E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Blood Eosinophil Counts Correlate With 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Risk of Asthma Exacerbations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1F742-544C-A847-835B-A27C84D5DFE7}"/>
              </a:ext>
            </a:extLst>
          </p:cNvPr>
          <p:cNvSpPr txBox="1"/>
          <p:nvPr/>
        </p:nvSpPr>
        <p:spPr>
          <a:xfrm>
            <a:off x="1338470" y="1092948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alibri" pitchFamily="34" charset="0"/>
              </a:rPr>
              <a:t>Claims database analysis examining eosinophil count and exacerbations </a:t>
            </a:r>
            <a:br>
              <a:rPr lang="en-US" sz="2400" dirty="0">
                <a:cs typeface="Calibri" pitchFamily="34" charset="0"/>
              </a:rPr>
            </a:br>
            <a:r>
              <a:rPr lang="en-US" sz="2400" dirty="0">
                <a:cs typeface="Calibri" pitchFamily="34" charset="0"/>
              </a:rPr>
              <a:t>requiring systemic CS or ER/hospital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7E94B-D0B5-B24A-AB98-3837931E35FA}"/>
              </a:ext>
            </a:extLst>
          </p:cNvPr>
          <p:cNvSpPr txBox="1"/>
          <p:nvPr/>
        </p:nvSpPr>
        <p:spPr>
          <a:xfrm>
            <a:off x="2841929" y="6065494"/>
            <a:ext cx="830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cs typeface="Calibri" pitchFamily="34" charset="0"/>
              </a:rPr>
              <a:t>Adapted from Price DB, et al. </a:t>
            </a:r>
            <a:r>
              <a:rPr lang="en-US" sz="1100" i="1" dirty="0">
                <a:solidFill>
                  <a:schemeClr val="bg1"/>
                </a:solidFill>
                <a:cs typeface="Calibri" pitchFamily="34" charset="0"/>
              </a:rPr>
              <a:t>Lancet Respir Med</a:t>
            </a:r>
            <a:r>
              <a:rPr lang="en-US" sz="1100" dirty="0">
                <a:solidFill>
                  <a:schemeClr val="bg1"/>
                </a:solidFill>
                <a:cs typeface="Calibri" pitchFamily="34" charset="0"/>
              </a:rPr>
              <a:t>. 2015;</a:t>
            </a:r>
            <a:r>
              <a:rPr lang="en-US" sz="1100" dirty="0">
                <a:solidFill>
                  <a:schemeClr val="bg1"/>
                </a:solidFill>
              </a:rPr>
              <a:t>3:849-858.</a:t>
            </a:r>
            <a:endParaRPr lang="en-US" sz="1100" dirty="0">
              <a:cs typeface="Calibri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C05AB3B-7E09-0842-8774-65CAAFFDB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711974"/>
              </p:ext>
            </p:extLst>
          </p:nvPr>
        </p:nvGraphicFramePr>
        <p:xfrm>
          <a:off x="2252719" y="1991989"/>
          <a:ext cx="800431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157">
                  <a:extLst>
                    <a:ext uri="{9D8B030D-6E8A-4147-A177-3AD203B41FA5}">
                      <a16:colId xmlns:a16="http://schemas.microsoft.com/office/drawing/2014/main" val="3271443240"/>
                    </a:ext>
                  </a:extLst>
                </a:gridCol>
                <a:gridCol w="4002157">
                  <a:extLst>
                    <a:ext uri="{9D8B030D-6E8A-4147-A177-3AD203B41FA5}">
                      <a16:colId xmlns:a16="http://schemas.microsoft.com/office/drawing/2014/main" val="429449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Eosinophil Stratum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Severe Exacerbations Relative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4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201–300 cells per µL (n=25,882)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301–400 cells per µL (n=15,030)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0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401–500 cells per µL (n=8659)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97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501–600 cells per µL (n=4928)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89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601–700 cells per µL (n=2726)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8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701–800 cells per µL (n=1631)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0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801–900 cells per µL (n=947)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8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901–1000 cells per µL (n=1019)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8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&gt;1000 cells per µL (n=1019)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8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22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Sputum Eosinophils Identify Patients With Frequent Asthma Exacerbations</a:t>
            </a:r>
            <a:endParaRPr lang="en-US" sz="38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005760"/>
              </p:ext>
            </p:extLst>
          </p:nvPr>
        </p:nvGraphicFramePr>
        <p:xfrm>
          <a:off x="838200" y="1938349"/>
          <a:ext cx="1051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4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Non-frequent </a:t>
                      </a:r>
                      <a:r>
                        <a:rPr lang="en-US" sz="2800" dirty="0" err="1"/>
                        <a:t>exacerbators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Frequent</a:t>
                      </a:r>
                    </a:p>
                    <a:p>
                      <a:pPr algn="ctr"/>
                      <a:r>
                        <a:rPr lang="en-US" sz="2800" dirty="0" err="1"/>
                        <a:t>exacerbators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ICS dose (mcg/day)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OCS dose (mg/day)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Sputum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eosinophils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(percent)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25.7*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06790" y="5063746"/>
            <a:ext cx="1299410" cy="46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  <a:r>
              <a:rPr lang="en-US" sz="2400" i="1" dirty="0"/>
              <a:t>P</a:t>
            </a:r>
            <a:r>
              <a:rPr lang="en-US" sz="2400" dirty="0"/>
              <a:t>&lt;0.05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5765" y="6099065"/>
            <a:ext cx="8213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bg1"/>
                </a:solidFill>
              </a:rPr>
              <a:t>Kupczyk</a:t>
            </a:r>
            <a:r>
              <a:rPr lang="en-US" sz="1100" dirty="0">
                <a:solidFill>
                  <a:schemeClr val="bg1"/>
                </a:solidFill>
              </a:rPr>
              <a:t> M. et al. </a:t>
            </a:r>
            <a:r>
              <a:rPr lang="en-US" sz="1100" i="1" dirty="0" err="1">
                <a:solidFill>
                  <a:schemeClr val="bg1"/>
                </a:solidFill>
              </a:rPr>
              <a:t>Clin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Exp</a:t>
            </a:r>
            <a:r>
              <a:rPr lang="en-US" sz="1100" i="1" dirty="0">
                <a:solidFill>
                  <a:schemeClr val="bg1"/>
                </a:solidFill>
              </a:rPr>
              <a:t> Allergy. </a:t>
            </a:r>
            <a:r>
              <a:rPr lang="en-US" sz="1100" dirty="0">
                <a:solidFill>
                  <a:schemeClr val="bg1"/>
                </a:solidFill>
              </a:rPr>
              <a:t>2014;44(2):212-21.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791288"/>
            <a:ext cx="830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ACQ, asthma control questionnaire; ICS, inhaled corticosteroid; OCS, oral corticosteroid </a:t>
            </a:r>
          </a:p>
        </p:txBody>
      </p:sp>
    </p:spTree>
    <p:extLst>
      <p:ext uri="{BB962C8B-B14F-4D97-AF65-F5344CB8AC3E}">
        <p14:creationId xmlns:p14="http://schemas.microsoft.com/office/powerpoint/2010/main" val="76364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Sputum Neutrophil as an 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Inflammatory Biomarker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726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Sputum neutrophilia (&gt;60% of total WBC) present in subgroup of asthmatics </a:t>
            </a:r>
          </a:p>
          <a:p>
            <a:r>
              <a:rPr lang="en-US" dirty="0"/>
              <a:t>Most often in combination with eosinophils but may occur as isolated neutrophilia</a:t>
            </a:r>
          </a:p>
          <a:p>
            <a:r>
              <a:rPr lang="en-US" dirty="0"/>
              <a:t>Factors that influence PMN count in sputum:</a:t>
            </a:r>
          </a:p>
          <a:p>
            <a:pPr lvl="1"/>
            <a:r>
              <a:rPr lang="en-US" dirty="0"/>
              <a:t>Use of inhaled corticosteroids</a:t>
            </a:r>
          </a:p>
          <a:p>
            <a:pPr lvl="1"/>
            <a:r>
              <a:rPr lang="en-US" dirty="0"/>
              <a:t>Air pollution</a:t>
            </a:r>
          </a:p>
          <a:p>
            <a:pPr lvl="1"/>
            <a:r>
              <a:rPr lang="en-US" dirty="0"/>
              <a:t>Lower respiratory tract infection</a:t>
            </a:r>
          </a:p>
          <a:p>
            <a:pPr lvl="1"/>
            <a:r>
              <a:rPr lang="en-US" dirty="0"/>
              <a:t>Sensitization to fungi</a:t>
            </a:r>
          </a:p>
          <a:p>
            <a:pPr lvl="1"/>
            <a:r>
              <a:rPr lang="en-US" dirty="0"/>
              <a:t>Gastroesophageal disease</a:t>
            </a:r>
          </a:p>
          <a:p>
            <a:r>
              <a:rPr lang="en-US" sz="2600" dirty="0"/>
              <a:t>Found to correlate with higher levels of asthma severity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74473" y="6152966"/>
            <a:ext cx="840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PMN, </a:t>
            </a:r>
            <a:r>
              <a:rPr lang="en-US" sz="1400" dirty="0" err="1">
                <a:solidFill>
                  <a:schemeClr val="bg1"/>
                </a:solidFill>
              </a:rPr>
              <a:t>polymorphonuclear</a:t>
            </a:r>
            <a:r>
              <a:rPr lang="en-US" sz="1400" dirty="0">
                <a:solidFill>
                  <a:schemeClr val="bg1"/>
                </a:solidFill>
              </a:rPr>
              <a:t>; WBC, white blood cells</a:t>
            </a:r>
          </a:p>
        </p:txBody>
      </p:sp>
    </p:spTree>
    <p:extLst>
      <p:ext uri="{BB962C8B-B14F-4D97-AF65-F5344CB8AC3E}">
        <p14:creationId xmlns:p14="http://schemas.microsoft.com/office/powerpoint/2010/main" val="1501415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  <a:cs typeface="Arial"/>
              </a:rPr>
              <a:t>Serum Proteins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41157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cs typeface="Arial"/>
              </a:rPr>
              <a:t>Cytokine protein measurements in blood and sputum are difficult and may not be accurate </a:t>
            </a:r>
          </a:p>
          <a:p>
            <a:r>
              <a:rPr lang="en-US" sz="3000" dirty="0">
                <a:cs typeface="Arial"/>
              </a:rPr>
              <a:t>Preferable to identify surrogate markers to indicate predominant cytokine profile in lung</a:t>
            </a:r>
          </a:p>
          <a:p>
            <a:r>
              <a:rPr lang="en-US" sz="3000" dirty="0">
                <a:cs typeface="Arial"/>
              </a:rPr>
              <a:t>Airway IL-13 found to correlate with epithelial proteins— </a:t>
            </a:r>
            <a:r>
              <a:rPr lang="en-US" sz="3000" dirty="0" err="1">
                <a:cs typeface="Arial"/>
              </a:rPr>
              <a:t>periostin</a:t>
            </a:r>
            <a:r>
              <a:rPr lang="en-US" sz="3000" dirty="0">
                <a:cs typeface="Arial"/>
              </a:rPr>
              <a:t> and dipeptidyl peptidase-4 (DPP4): </a:t>
            </a:r>
          </a:p>
          <a:p>
            <a:pPr lvl="1"/>
            <a:r>
              <a:rPr lang="en-US" sz="2800" dirty="0">
                <a:cs typeface="Arial"/>
              </a:rPr>
              <a:t>Secreted by airway epithelium into blood</a:t>
            </a:r>
          </a:p>
          <a:p>
            <a:pPr lvl="1"/>
            <a:r>
              <a:rPr lang="en-US" sz="2800" dirty="0">
                <a:cs typeface="Arial"/>
              </a:rPr>
              <a:t>Initial studies showed good correlation with IL-13 and predictive of response to anti-IL-13 agents</a:t>
            </a:r>
          </a:p>
          <a:p>
            <a:pPr lvl="1"/>
            <a:r>
              <a:rPr lang="en-US" sz="2800" dirty="0">
                <a:cs typeface="Arial"/>
              </a:rPr>
              <a:t>Uncertain whether these tests will be employed as biomarkers 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in the future</a:t>
            </a:r>
          </a:p>
        </p:txBody>
      </p:sp>
    </p:spTree>
    <p:extLst>
      <p:ext uri="{BB962C8B-B14F-4D97-AF65-F5344CB8AC3E}">
        <p14:creationId xmlns:p14="http://schemas.microsoft.com/office/powerpoint/2010/main" val="17560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Exhaled Nitric Oxide as a Marker of 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Type 2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017"/>
            <a:ext cx="10744200" cy="3673654"/>
          </a:xfrm>
        </p:spPr>
        <p:txBody>
          <a:bodyPr>
            <a:normAutofit/>
          </a:bodyPr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eNO</a:t>
            </a:r>
            <a:r>
              <a:rPr lang="en-US" dirty="0">
                <a:ea typeface="ＭＳ Ｐゴシック" charset="0"/>
                <a:cs typeface="ＭＳ Ｐゴシック" charset="0"/>
              </a:rPr>
              <a:t> is produced by NO synthase in respiratory epithelium under direct control of IL-13 and possibly other factors</a:t>
            </a:r>
          </a:p>
          <a:p>
            <a:pPr lvl="1"/>
            <a:r>
              <a:rPr lang="en-US" sz="2600" dirty="0">
                <a:ea typeface="ＭＳ Ｐゴシック" charset="0"/>
                <a:cs typeface="ＭＳ Ｐゴシック" charset="0"/>
              </a:rPr>
              <a:t>Often, but not always, correlated with sputum/blood eosinophil numbers </a:t>
            </a:r>
          </a:p>
          <a:p>
            <a:pPr lvl="1"/>
            <a:r>
              <a:rPr lang="en-US" sz="2600" dirty="0">
                <a:ea typeface="ＭＳ Ｐゴシック" charset="0"/>
                <a:cs typeface="ＭＳ Ｐゴシック" charset="0"/>
              </a:rPr>
              <a:t>Is a moderately reproducible marker of Th2 phenotype (coefficient of variation 20%)</a:t>
            </a:r>
          </a:p>
          <a:p>
            <a:r>
              <a:rPr lang="en-US" dirty="0"/>
              <a:t>Type 2 biomarkers predictive of responsiveness to ICS</a:t>
            </a:r>
          </a:p>
          <a:p>
            <a:pPr lvl="1"/>
            <a:r>
              <a:rPr lang="en-US" sz="2600" dirty="0"/>
              <a:t>NO &gt;33 ppb </a:t>
            </a:r>
            <a:r>
              <a:rPr lang="en-US" sz="2600" dirty="0">
                <a:sym typeface="Wingdings"/>
              </a:rPr>
              <a:t> </a:t>
            </a:r>
            <a:r>
              <a:rPr lang="en-US" sz="2600" dirty="0"/>
              <a:t>positive response to ICS</a:t>
            </a:r>
          </a:p>
          <a:p>
            <a:pPr lvl="1"/>
            <a:r>
              <a:rPr lang="en-US" sz="2600" dirty="0"/>
              <a:t>NO &lt;22 ppb </a:t>
            </a:r>
            <a:r>
              <a:rPr lang="en-US" sz="2600" dirty="0">
                <a:sym typeface="Wingdings"/>
              </a:rPr>
              <a:t> successful discontinuation of ICS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92029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ICS, inhaled corticosteroid; </a:t>
            </a:r>
            <a:r>
              <a:rPr lang="en-US" sz="1400" dirty="0" err="1"/>
              <a:t>eNO</a:t>
            </a:r>
            <a:r>
              <a:rPr lang="en-US" sz="1400" dirty="0"/>
              <a:t>, exhaled nitric oxide; ppb, parts per billion</a:t>
            </a:r>
          </a:p>
        </p:txBody>
      </p:sp>
    </p:spTree>
    <p:extLst>
      <p:ext uri="{BB962C8B-B14F-4D97-AF65-F5344CB8AC3E}">
        <p14:creationId xmlns:p14="http://schemas.microsoft.com/office/powerpoint/2010/main" val="1929656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Blood Eosinophils Predicted Response to </a:t>
            </a:r>
            <a:br>
              <a:rPr lang="en-US" b="1" dirty="0"/>
            </a:br>
            <a:r>
              <a:rPr lang="en-US" b="1" dirty="0"/>
              <a:t>IL-5 Inhibition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387600" y="1569938"/>
          <a:ext cx="8483600" cy="319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cs typeface="Calibri" pitchFamily="34" charset="0"/>
              </a:rPr>
              <a:t>Adapted from </a:t>
            </a:r>
            <a:r>
              <a:rPr lang="en-US" dirty="0" err="1"/>
              <a:t>Corren</a:t>
            </a:r>
            <a:r>
              <a:rPr lang="en-US" dirty="0"/>
              <a:t> J, et al. </a:t>
            </a:r>
            <a:r>
              <a:rPr lang="en-US" i="1" dirty="0"/>
              <a:t>Chest. </a:t>
            </a:r>
            <a:r>
              <a:rPr lang="en-US" dirty="0"/>
              <a:t>2016;150(4):799-810.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7600" y="5105400"/>
            <a:ext cx="8597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Placebo	n=16	n=65	n=37	n=44	n=54	n=27	n=68	n=13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Reslizumab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n=62	n=282	n=158	n=186	n=239	n=105	n=275	n=69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value	.6537	.1202	.5122	.2401	.2579	.2818	.5422	.0436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93700" y="3073400"/>
            <a:ext cx="33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 difference vs placebo in FEV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(L)</a:t>
            </a:r>
          </a:p>
        </p:txBody>
      </p:sp>
    </p:spTree>
    <p:extLst>
      <p:ext uri="{BB962C8B-B14F-4D97-AF65-F5344CB8AC3E}">
        <p14:creationId xmlns:p14="http://schemas.microsoft.com/office/powerpoint/2010/main" val="92430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Summary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071"/>
            <a:ext cx="10515600" cy="4029743"/>
          </a:xfrm>
        </p:spPr>
        <p:txBody>
          <a:bodyPr>
            <a:noAutofit/>
          </a:bodyPr>
          <a:lstStyle/>
          <a:p>
            <a:r>
              <a:rPr lang="en-US" dirty="0"/>
              <a:t>Recent research has attempted to better describe and understand heterogeneity in asthma</a:t>
            </a:r>
          </a:p>
          <a:p>
            <a:r>
              <a:rPr lang="en-US" dirty="0"/>
              <a:t>Clinical characteristics that differentiate phenotypes of asthma include age, gender, age of asthma onset, atopic status, obesity, exacerbation frequency, and NSAID sensitivity</a:t>
            </a:r>
          </a:p>
          <a:p>
            <a:r>
              <a:rPr lang="en-US" dirty="0"/>
              <a:t>Employment of biomarkers has facilitated the use of new targeted therapies for type 2 asthma</a:t>
            </a:r>
          </a:p>
          <a:p>
            <a:r>
              <a:rPr lang="en-US" dirty="0"/>
              <a:t>Discovery of new biomarkers in non-type 2 asthma will help address an important unmet need</a:t>
            </a:r>
          </a:p>
        </p:txBody>
      </p:sp>
    </p:spTree>
    <p:extLst>
      <p:ext uri="{BB962C8B-B14F-4D97-AF65-F5344CB8AC3E}">
        <p14:creationId xmlns:p14="http://schemas.microsoft.com/office/powerpoint/2010/main" val="48483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+mn-lt"/>
              </a:rPr>
              <a:t>Novel 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module we review the latest biologic-based targeted therapies. </a:t>
            </a:r>
            <a:br>
              <a:rPr lang="en-US" dirty="0"/>
            </a:br>
            <a:r>
              <a:rPr lang="en-US" dirty="0"/>
              <a:t>Our discussion will differentiate between biologic agents, focusing on mechanism of action, as well as the latest safety and efficacy data of targeted therapy.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1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73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latin typeface="+mn-lt"/>
              </a:rPr>
              <a:t>Stepwise-Approach: Assess Adequate Use of ICS and Consider Nonbiologic Add-on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230"/>
            <a:ext cx="11087990" cy="4615699"/>
          </a:xfrm>
        </p:spPr>
        <p:txBody>
          <a:bodyPr>
            <a:normAutofit/>
          </a:bodyPr>
          <a:lstStyle/>
          <a:p>
            <a:r>
              <a:rPr lang="en-US" sz="3000" dirty="0"/>
              <a:t>When confirming diagnosis of severe asthma, critical to:</a:t>
            </a:r>
          </a:p>
          <a:p>
            <a:pPr lvl="1"/>
            <a:r>
              <a:rPr lang="en-US" sz="2800" dirty="0"/>
              <a:t>Assess inhaler technique and adherence</a:t>
            </a:r>
          </a:p>
          <a:p>
            <a:pPr lvl="2"/>
            <a:r>
              <a:rPr lang="en-US" sz="2600" dirty="0"/>
              <a:t>Issues with ICS account for 50% to 80% of uncontrolled asthma</a:t>
            </a:r>
          </a:p>
          <a:p>
            <a:pPr lvl="1"/>
            <a:r>
              <a:rPr lang="en-US" sz="2800" dirty="0"/>
              <a:t>Assess coexisting conditions, risk factors, and triggers</a:t>
            </a:r>
          </a:p>
          <a:p>
            <a:pPr lvl="1"/>
            <a:r>
              <a:rPr lang="en-US" sz="2800" dirty="0"/>
              <a:t>Review </a:t>
            </a:r>
            <a:r>
              <a:rPr lang="en-US" sz="2800" dirty="0" err="1"/>
              <a:t>FeNO</a:t>
            </a:r>
            <a:r>
              <a:rPr lang="en-US" sz="2800" dirty="0"/>
              <a:t> after ICS therapy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3143" y="6087007"/>
            <a:ext cx="8784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Israel E, et al. </a:t>
            </a:r>
            <a:r>
              <a:rPr lang="en-US" sz="1100" i="1" dirty="0">
                <a:solidFill>
                  <a:schemeClr val="bg1"/>
                </a:solidFill>
              </a:rPr>
              <a:t>N </a:t>
            </a:r>
            <a:r>
              <a:rPr lang="en-US" sz="1100" i="1" dirty="0" err="1">
                <a:solidFill>
                  <a:schemeClr val="bg1"/>
                </a:solidFill>
              </a:rPr>
              <a:t>Engl</a:t>
            </a:r>
            <a:r>
              <a:rPr lang="en-US" sz="1100" i="1" dirty="0">
                <a:solidFill>
                  <a:schemeClr val="bg1"/>
                </a:solidFill>
              </a:rPr>
              <a:t> J Med.</a:t>
            </a:r>
            <a:r>
              <a:rPr lang="en-US" sz="1100" dirty="0">
                <a:solidFill>
                  <a:schemeClr val="bg1"/>
                </a:solidFill>
              </a:rPr>
              <a:t> 2017;377:965-976. </a:t>
            </a:r>
          </a:p>
        </p:txBody>
      </p:sp>
    </p:spTree>
    <p:extLst>
      <p:ext uri="{BB962C8B-B14F-4D97-AF65-F5344CB8AC3E}">
        <p14:creationId xmlns:p14="http://schemas.microsoft.com/office/powerpoint/2010/main" val="152174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4A1B-A549-43F2-B654-0BC0501E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" y="156636"/>
            <a:ext cx="11682153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Faculty Disclosures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9B0FF-A5BC-4B0B-A727-D0A1661E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31015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Jonathan Corren, MD</a:t>
            </a:r>
          </a:p>
          <a:p>
            <a:r>
              <a:rPr lang="en-US" sz="2600" b="1" dirty="0"/>
              <a:t>Research Support: </a:t>
            </a:r>
            <a:r>
              <a:rPr lang="en-US" sz="2600" dirty="0"/>
              <a:t>Genentech, AstraZeneca, Regeneron, Sanofi, </a:t>
            </a:r>
            <a:r>
              <a:rPr lang="en-US" sz="2600" dirty="0" err="1"/>
              <a:t>Stallergenes</a:t>
            </a:r>
            <a:r>
              <a:rPr lang="en-US" sz="2600" dirty="0"/>
              <a:t> Greer</a:t>
            </a:r>
          </a:p>
          <a:p>
            <a:r>
              <a:rPr lang="en-US" sz="2600" b="1" dirty="0"/>
              <a:t>Consultant: </a:t>
            </a:r>
            <a:r>
              <a:rPr lang="en-US" sz="2600" dirty="0"/>
              <a:t>Genentech, Novartis, Regeneron, Sanofi</a:t>
            </a:r>
          </a:p>
          <a:p>
            <a:r>
              <a:rPr lang="en-US" sz="2600" b="1" dirty="0"/>
              <a:t>Speakers Bureau: </a:t>
            </a:r>
            <a:r>
              <a:rPr lang="en-US" sz="2600" dirty="0"/>
              <a:t>Genentech, Novartis, AstraZeneca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/>
              <a:t>Michael Wechsler, MD</a:t>
            </a:r>
            <a:endParaRPr lang="en-US" sz="3200" dirty="0"/>
          </a:p>
          <a:p>
            <a:r>
              <a:rPr lang="en-US" sz="2600" b="1" dirty="0"/>
              <a:t>Research Support: </a:t>
            </a:r>
            <a:r>
              <a:rPr lang="en-US" sz="2600" dirty="0"/>
              <a:t>AstraZeneca, Novartis, Sanofi	</a:t>
            </a:r>
          </a:p>
          <a:p>
            <a:r>
              <a:rPr lang="en-US" sz="2600" b="1" dirty="0"/>
              <a:t>Consultant: </a:t>
            </a:r>
            <a:r>
              <a:rPr lang="en-US" sz="2600" dirty="0"/>
              <a:t>AstraZeneca, Novartis, Teva, Boehringer </a:t>
            </a:r>
            <a:r>
              <a:rPr lang="en-US" sz="2600" dirty="0" err="1"/>
              <a:t>Ingelheim,GlaxoSmithKline</a:t>
            </a:r>
            <a:r>
              <a:rPr lang="en-US" sz="2600" dirty="0"/>
              <a:t>, 		Sanofi, Regeneron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A0F82-9138-4EC7-8904-3F0E10E5A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910E6-A944-495C-8FE0-B2F0F6994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14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Inhaled Corticosteroids: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First-Line Therapy for All Patients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4902"/>
            <a:ext cx="10515600" cy="37509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Convenient, inexpensive, safe drugs</a:t>
            </a:r>
          </a:p>
          <a:p>
            <a:r>
              <a:rPr lang="en-US" dirty="0"/>
              <a:t>Broad mechanism of action—affect eosinophils, lymphocytes, </a:t>
            </a:r>
            <a:br>
              <a:rPr lang="en-US" dirty="0"/>
            </a:br>
            <a:r>
              <a:rPr lang="en-US" dirty="0"/>
              <a:t>mast cells and dendritic cells</a:t>
            </a:r>
          </a:p>
          <a:p>
            <a:r>
              <a:rPr lang="en-US" dirty="0"/>
              <a:t>Efficacious in majority of asthmatics, less effective in more severe patients: </a:t>
            </a:r>
          </a:p>
          <a:p>
            <a:pPr lvl="1"/>
            <a:r>
              <a:rPr lang="en-US" sz="2600" dirty="0"/>
              <a:t>Mild—70%</a:t>
            </a:r>
          </a:p>
          <a:p>
            <a:pPr lvl="1"/>
            <a:r>
              <a:rPr lang="en-US" sz="2600" dirty="0"/>
              <a:t>Moderate—50%</a:t>
            </a:r>
          </a:p>
          <a:p>
            <a:pPr lvl="1"/>
            <a:r>
              <a:rPr lang="en-US" sz="2600" dirty="0"/>
              <a:t>Severe—33%</a:t>
            </a:r>
          </a:p>
          <a:p>
            <a:r>
              <a:rPr lang="en-US" dirty="0"/>
              <a:t>Addition of other agents (LABA, LAMA, LTRA)—is often beneficial and adds bronchodilation to the anti-inflammatory effects of ICS, reducing exacerbations and improving lung function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45830"/>
            <a:ext cx="10625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LABA, long-acting beta2 agonists; LAMA, long-acting muscarinic antagonists; LTRA, leukotriene receptor antagonists </a:t>
            </a:r>
          </a:p>
        </p:txBody>
      </p:sp>
    </p:spTree>
    <p:extLst>
      <p:ext uri="{BB962C8B-B14F-4D97-AF65-F5344CB8AC3E}">
        <p14:creationId xmlns:p14="http://schemas.microsoft.com/office/powerpoint/2010/main" val="652104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279A-E621-FE49-904B-A7332B2E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8665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ICS Add-On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BD461-BF44-E94F-879D-CE96F0B0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21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Corticosteroids (inhaled and oral)—with or without LABA—</a:t>
            </a:r>
            <a:br>
              <a:rPr lang="en-US" sz="3000" dirty="0"/>
            </a:br>
            <a:r>
              <a:rPr lang="en-US" sz="3000" dirty="0"/>
              <a:t>may offer only partial control in severe asthma</a:t>
            </a:r>
          </a:p>
          <a:p>
            <a:r>
              <a:rPr lang="en-US" sz="3000" dirty="0"/>
              <a:t>Consider nonbiologic add-ons: LABA, tiotropium, macrolide, leukotriene modifier and bronchial </a:t>
            </a:r>
            <a:r>
              <a:rPr lang="en-US" sz="3000" dirty="0" err="1"/>
              <a:t>thermoplasty</a:t>
            </a:r>
            <a:r>
              <a:rPr lang="en-US" sz="3000" dirty="0"/>
              <a:t> </a:t>
            </a:r>
          </a:p>
          <a:p>
            <a:pPr lvl="1"/>
            <a:r>
              <a:rPr lang="en-US" sz="2800" dirty="0"/>
              <a:t>Tiotropium—long-acting muscarinic antagonist</a:t>
            </a:r>
          </a:p>
          <a:p>
            <a:pPr lvl="2"/>
            <a:r>
              <a:rPr lang="en-US" sz="2600" dirty="0"/>
              <a:t>Shown to increase lung function and time to first exacerbation </a:t>
            </a:r>
          </a:p>
          <a:p>
            <a:pPr lvl="1"/>
            <a:r>
              <a:rPr lang="en-US" sz="2800" dirty="0"/>
              <a:t>Consider risk and benefits [lower cost than biologics]</a:t>
            </a:r>
          </a:p>
          <a:p>
            <a:pPr lvl="1"/>
            <a:r>
              <a:rPr lang="en-US" sz="2800" dirty="0"/>
              <a:t>Bronchial </a:t>
            </a:r>
            <a:r>
              <a:rPr lang="en-US" sz="2800" dirty="0" err="1"/>
              <a:t>thermoplasty</a:t>
            </a:r>
            <a:r>
              <a:rPr lang="en-US" sz="2800" dirty="0"/>
              <a:t> </a:t>
            </a:r>
          </a:p>
          <a:p>
            <a:pPr lvl="2"/>
            <a:r>
              <a:rPr lang="en-US" sz="2600" dirty="0"/>
              <a:t>Approved 2010;  </a:t>
            </a:r>
            <a:r>
              <a:rPr lang="en-US" sz="2600" dirty="0" err="1"/>
              <a:t>bronchoscopic</a:t>
            </a:r>
            <a:r>
              <a:rPr lang="en-US" sz="2600" dirty="0"/>
              <a:t> treatment targeting airway smooth muscle with radio-frequent energy</a:t>
            </a:r>
          </a:p>
          <a:p>
            <a:r>
              <a:rPr lang="en-US" sz="3000" dirty="0"/>
              <a:t>Assess for targeted treatment with biologic agents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28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291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Current Standard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80854"/>
            <a:ext cx="10643755" cy="411984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Poor response to ICS can lead to increased doses but there is a limited dose response; In those circumstances, many doctors still give oral corticosteroids such as prednisone</a:t>
            </a:r>
          </a:p>
          <a:p>
            <a:r>
              <a:rPr lang="en-US" sz="3000" dirty="0"/>
              <a:t>Avoid daily OCS</a:t>
            </a:r>
          </a:p>
          <a:p>
            <a:pPr lvl="1"/>
            <a:r>
              <a:rPr lang="en-US" sz="2800" dirty="0"/>
              <a:t>CS associated with systemic toxicity, including: </a:t>
            </a:r>
          </a:p>
          <a:p>
            <a:pPr lvl="2"/>
            <a:r>
              <a:rPr lang="en-US" sz="2600" dirty="0"/>
              <a:t>Adrenal insufficiency </a:t>
            </a:r>
          </a:p>
          <a:p>
            <a:pPr lvl="2"/>
            <a:r>
              <a:rPr lang="en-US" sz="2600" dirty="0"/>
              <a:t>Weight gain </a:t>
            </a:r>
          </a:p>
          <a:p>
            <a:pPr lvl="2"/>
            <a:r>
              <a:rPr lang="en-US" sz="2600" dirty="0"/>
              <a:t>Hypertension </a:t>
            </a:r>
          </a:p>
          <a:p>
            <a:pPr lvl="2"/>
            <a:r>
              <a:rPr lang="en-US" sz="2600" dirty="0"/>
              <a:t>Cataracts </a:t>
            </a:r>
          </a:p>
          <a:p>
            <a:pPr lvl="2"/>
            <a:r>
              <a:rPr lang="en-US" sz="2600" dirty="0"/>
              <a:t>Glaucoma</a:t>
            </a:r>
          </a:p>
          <a:p>
            <a:pPr lvl="2"/>
            <a:r>
              <a:rPr lang="en-US" sz="2600" dirty="0"/>
              <a:t>Osteoporosis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8515" y="6092287"/>
            <a:ext cx="9020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Wechsler ME. </a:t>
            </a:r>
            <a:r>
              <a:rPr lang="en-US" sz="1100" i="1" dirty="0" err="1">
                <a:solidFill>
                  <a:schemeClr val="bg1"/>
                </a:solidFill>
              </a:rPr>
              <a:t>Respir</a:t>
            </a:r>
            <a:r>
              <a:rPr lang="en-US" sz="1100" i="1" dirty="0">
                <a:solidFill>
                  <a:schemeClr val="bg1"/>
                </a:solidFill>
              </a:rPr>
              <a:t> Care.</a:t>
            </a:r>
            <a:r>
              <a:rPr lang="en-US" sz="1100" dirty="0">
                <a:solidFill>
                  <a:schemeClr val="bg1"/>
                </a:solidFill>
              </a:rPr>
              <a:t> 2018;63:699-707; </a:t>
            </a:r>
            <a:r>
              <a:rPr lang="en-US" sz="1100" dirty="0" err="1">
                <a:solidFill>
                  <a:schemeClr val="bg1"/>
                </a:solidFill>
              </a:rPr>
              <a:t>Bagnasco</a:t>
            </a:r>
            <a:r>
              <a:rPr lang="en-US" sz="1100" dirty="0">
                <a:solidFill>
                  <a:schemeClr val="bg1"/>
                </a:solidFill>
              </a:rPr>
              <a:t> D, et al. </a:t>
            </a:r>
            <a:r>
              <a:rPr lang="en-US" sz="1100" i="1" dirty="0">
                <a:solidFill>
                  <a:schemeClr val="bg1"/>
                </a:solidFill>
              </a:rPr>
              <a:t>Front Med.</a:t>
            </a:r>
            <a:r>
              <a:rPr lang="en-US" sz="1100" dirty="0">
                <a:solidFill>
                  <a:schemeClr val="bg1"/>
                </a:solidFill>
              </a:rPr>
              <a:t> 2017;4:135; </a:t>
            </a:r>
            <a:r>
              <a:rPr lang="en-US" sz="1100" dirty="0" err="1">
                <a:solidFill>
                  <a:schemeClr val="bg1"/>
                </a:solidFill>
              </a:rPr>
              <a:t>Cazzola</a:t>
            </a:r>
            <a:r>
              <a:rPr lang="en-US" sz="1100" dirty="0">
                <a:solidFill>
                  <a:schemeClr val="bg1"/>
                </a:solidFill>
              </a:rPr>
              <a:t> M, et al. </a:t>
            </a:r>
            <a:r>
              <a:rPr lang="en-US" sz="1100" i="1" dirty="0">
                <a:solidFill>
                  <a:schemeClr val="bg1"/>
                </a:solidFill>
              </a:rPr>
              <a:t>Expert </a:t>
            </a:r>
            <a:r>
              <a:rPr lang="en-US" sz="1100" i="1" dirty="0" err="1">
                <a:solidFill>
                  <a:schemeClr val="bg1"/>
                </a:solidFill>
              </a:rPr>
              <a:t>Opin</a:t>
            </a:r>
            <a:r>
              <a:rPr lang="en-US" sz="1100" i="1" dirty="0">
                <a:solidFill>
                  <a:schemeClr val="bg1"/>
                </a:solidFill>
              </a:rPr>
              <a:t> Drug </a:t>
            </a:r>
            <a:r>
              <a:rPr lang="en-US" sz="1100" i="1" dirty="0" err="1">
                <a:solidFill>
                  <a:schemeClr val="bg1"/>
                </a:solidFill>
              </a:rPr>
              <a:t>Saf</a:t>
            </a:r>
            <a:r>
              <a:rPr lang="en-US" sz="1100" i="1" dirty="0">
                <a:solidFill>
                  <a:schemeClr val="bg1"/>
                </a:solidFill>
              </a:rPr>
              <a:t>. </a:t>
            </a:r>
            <a:r>
              <a:rPr lang="en-US" sz="1100" dirty="0">
                <a:solidFill>
                  <a:schemeClr val="bg1"/>
                </a:solidFill>
              </a:rPr>
              <a:t>2018;17:429-435; Israel E, et al. </a:t>
            </a:r>
            <a:r>
              <a:rPr lang="en-US" sz="1100" i="1" dirty="0">
                <a:solidFill>
                  <a:schemeClr val="bg1"/>
                </a:solidFill>
              </a:rPr>
              <a:t>N </a:t>
            </a:r>
            <a:r>
              <a:rPr lang="en-US" sz="1100" i="1" dirty="0" err="1">
                <a:solidFill>
                  <a:schemeClr val="bg1"/>
                </a:solidFill>
              </a:rPr>
              <a:t>Engl</a:t>
            </a:r>
            <a:r>
              <a:rPr lang="en-US" sz="1100" i="1" dirty="0">
                <a:solidFill>
                  <a:schemeClr val="bg1"/>
                </a:solidFill>
              </a:rPr>
              <a:t> J Med.</a:t>
            </a:r>
            <a:r>
              <a:rPr lang="en-US" sz="1100" dirty="0">
                <a:solidFill>
                  <a:schemeClr val="bg1"/>
                </a:solidFill>
              </a:rPr>
              <a:t> 2017;377:965-976.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84510"/>
            <a:ext cx="1106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CS, corticosteroids; OCS, oral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48935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Under</a:t>
            </a:r>
            <a:r>
              <a:rPr lang="en-US" sz="3800" b="1" dirty="0">
                <a:latin typeface="+mn-lt"/>
              </a:rPr>
              <a:t>standing Pathogenic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6019"/>
            <a:ext cx="10515600" cy="385044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Study of pathophysiology of asthma, especially type 2 and eosinophilic inflammation led to latest targeted interventions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Targeted therapies shown to reduce number of exacerbations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4 approved, type-2 targeted-biologic therapies that target IL-5 and </a:t>
            </a:r>
            <a:r>
              <a:rPr lang="en-US" dirty="0" err="1"/>
              <a:t>IgE</a:t>
            </a:r>
            <a:r>
              <a:rPr lang="en-US" dirty="0"/>
              <a:t> and one that is in development IL-4/-13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Importance of understanding Type 2 cytokines: IL-4, IL-5, IL-13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7223" y="6077731"/>
            <a:ext cx="9020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Bagnasco</a:t>
            </a:r>
            <a:r>
              <a:rPr lang="en-US" sz="1100" dirty="0">
                <a:solidFill>
                  <a:schemeClr val="bg1"/>
                </a:solidFill>
              </a:rPr>
              <a:t> D, et al. </a:t>
            </a:r>
            <a:r>
              <a:rPr lang="en-US" sz="1100" i="1" dirty="0">
                <a:solidFill>
                  <a:schemeClr val="bg1"/>
                </a:solidFill>
              </a:rPr>
              <a:t>Front Med.</a:t>
            </a:r>
            <a:r>
              <a:rPr lang="en-US" sz="1100" dirty="0">
                <a:solidFill>
                  <a:schemeClr val="bg1"/>
                </a:solidFill>
              </a:rPr>
              <a:t> 2017;4:135; </a:t>
            </a:r>
            <a:r>
              <a:rPr lang="en-US" sz="1100" dirty="0" err="1">
                <a:solidFill>
                  <a:schemeClr val="bg1"/>
                </a:solidFill>
              </a:rPr>
              <a:t>Farne</a:t>
            </a:r>
            <a:r>
              <a:rPr lang="en-US" sz="1100" dirty="0">
                <a:solidFill>
                  <a:schemeClr val="bg1"/>
                </a:solidFill>
              </a:rPr>
              <a:t> HA, et al. </a:t>
            </a:r>
            <a:r>
              <a:rPr lang="en-US" sz="1100" i="1" dirty="0">
                <a:solidFill>
                  <a:schemeClr val="bg1"/>
                </a:solidFill>
              </a:rPr>
              <a:t>Cochrane Database </a:t>
            </a:r>
            <a:r>
              <a:rPr lang="en-US" sz="1100" i="1" dirty="0" err="1">
                <a:solidFill>
                  <a:schemeClr val="bg1"/>
                </a:solidFill>
              </a:rPr>
              <a:t>Syst</a:t>
            </a:r>
            <a:r>
              <a:rPr lang="en-US" sz="1100" i="1" dirty="0">
                <a:solidFill>
                  <a:schemeClr val="bg1"/>
                </a:solidFill>
              </a:rPr>
              <a:t> Rev. </a:t>
            </a:r>
            <a:r>
              <a:rPr lang="en-US" sz="1100" dirty="0">
                <a:solidFill>
                  <a:schemeClr val="bg1"/>
                </a:solidFill>
              </a:rPr>
              <a:t>2017;9:CD010834.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779479"/>
            <a:ext cx="11375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IL-5, Interleukin 5; IL-5Ra, Interleukin 5 receptor α; Th2, T helper 2 lymphocytes  </a:t>
            </a:r>
          </a:p>
        </p:txBody>
      </p:sp>
    </p:spTree>
    <p:extLst>
      <p:ext uri="{BB962C8B-B14F-4D97-AF65-F5344CB8AC3E}">
        <p14:creationId xmlns:p14="http://schemas.microsoft.com/office/powerpoint/2010/main" val="1972322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81" y="1"/>
            <a:ext cx="11546238" cy="10465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Targeted Pathways for Biologic Therapies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463707"/>
              </p:ext>
            </p:extLst>
          </p:nvPr>
        </p:nvGraphicFramePr>
        <p:xfrm>
          <a:off x="0" y="808294"/>
          <a:ext cx="12192000" cy="481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744">
                <a:tc gridSpan="2">
                  <a:txBody>
                    <a:bodyPr/>
                    <a:lstStyle/>
                    <a:p>
                      <a:r>
                        <a:rPr lang="en-US" sz="2800" b="1" dirty="0"/>
                        <a:t>Targeted Pathways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 err="1"/>
                        <a:t>IgE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Inhaled allergens stimulate production of </a:t>
                      </a:r>
                      <a:r>
                        <a:rPr lang="en-US" sz="2000" dirty="0" err="1"/>
                        <a:t>IgE</a:t>
                      </a:r>
                      <a:r>
                        <a:rPr lang="en-US" sz="2000" dirty="0"/>
                        <a:t> by B lymphocytes and bind to mast </a:t>
                      </a:r>
                      <a:r>
                        <a:rPr lang="en-US" sz="2000" dirty="0" err="1"/>
                        <a:t>cells</a:t>
                      </a:r>
                      <a:r>
                        <a:rPr lang="en-US" sz="2000" dirty="0" err="1">
                          <a:sym typeface="Wingdings" pitchFamily="2" charset="2"/>
                        </a:rPr>
                        <a:t>degranualation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58">
                <a:tc>
                  <a:txBody>
                    <a:bodyPr/>
                    <a:lstStyle/>
                    <a:p>
                      <a:r>
                        <a:rPr lang="en-US" sz="2000" dirty="0"/>
                        <a:t>IL-5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Pro-eosinophilic cytokine;</a:t>
                      </a:r>
                      <a:r>
                        <a:rPr lang="en-US" sz="2000" baseline="0" dirty="0"/>
                        <a:t> c</a:t>
                      </a:r>
                      <a:r>
                        <a:rPr lang="en-US" sz="2000" dirty="0"/>
                        <a:t>ytokine that regulates proliferation, maturation, migration, and effector functions of eosinophils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/>
                        <a:t>IL-4</a:t>
                      </a:r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2000" dirty="0"/>
                        <a:t>IL-13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Cytokine found in increased levels in airways and sputum of asthma patients and involved in eosinophil trafficking  and B cell production of </a:t>
                      </a:r>
                      <a:r>
                        <a:rPr lang="en-US" sz="2000" dirty="0" err="1"/>
                        <a:t>IgE</a:t>
                      </a:r>
                      <a:endParaRPr lang="en-US" sz="20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Cytokine associated with eosinophil trafficking and production of </a:t>
                      </a:r>
                      <a:r>
                        <a:rPr lang="en-US" sz="2000" dirty="0" err="1"/>
                        <a:t>eNO</a:t>
                      </a:r>
                      <a:r>
                        <a:rPr lang="en-US" sz="2000" dirty="0"/>
                        <a:t> from epithelial cells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/>
                        <a:t>TSLP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Novel target; epithelial-cell-derived cytokine; drives allergic inflammatory responses by activating dendritic cells and mast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06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Non Type 2 Inflammatory Pathways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/>
                        <a:t>IL-17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Cytokine produced by Th17 cells; plays important role in the immunologic responses seen in asthma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/>
                        <a:t>CXCR2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Potent chemo-attractant for neutrophils; under investigation in asthma and COPD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46687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804995"/>
            <a:ext cx="1145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CSCR2, Chemokine receptor 2; </a:t>
            </a:r>
            <a:r>
              <a:rPr lang="en-US" sz="1400" dirty="0" err="1"/>
              <a:t>IgE</a:t>
            </a:r>
            <a:r>
              <a:rPr lang="en-US" sz="1400" dirty="0"/>
              <a:t>, Immunoglobulin E; Th2, T helper 2 cells; TSLP, Thymic stromal lymphopoietin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1689" y="5901177"/>
            <a:ext cx="9017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Wechsler ME. </a:t>
            </a:r>
            <a:r>
              <a:rPr lang="en-US" sz="1100" i="1" dirty="0">
                <a:solidFill>
                  <a:schemeClr val="bg1"/>
                </a:solidFill>
              </a:rPr>
              <a:t>Respir Care.</a:t>
            </a:r>
            <a:r>
              <a:rPr lang="en-US" sz="1100" dirty="0">
                <a:solidFill>
                  <a:schemeClr val="bg1"/>
                </a:solidFill>
              </a:rPr>
              <a:t> 2018;63:699-707. </a:t>
            </a:r>
          </a:p>
        </p:txBody>
      </p:sp>
    </p:spTree>
    <p:extLst>
      <p:ext uri="{BB962C8B-B14F-4D97-AF65-F5344CB8AC3E}">
        <p14:creationId xmlns:p14="http://schemas.microsoft.com/office/powerpoint/2010/main" val="1228936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9662"/>
            <a:ext cx="10515600" cy="70011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Approved Biologics and Targets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42053"/>
              </p:ext>
            </p:extLst>
          </p:nvPr>
        </p:nvGraphicFramePr>
        <p:xfrm>
          <a:off x="195261" y="739775"/>
          <a:ext cx="11801477" cy="483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6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8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6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Target Antigen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Agent </a:t>
                      </a:r>
                      <a:b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</a:b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(FDA Approved)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 Mode of Delivery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Safety and Adverse Events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Clinical Data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charset="0"/>
                        </a:rPr>
                        <a:t>Trial Results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 charset="0"/>
                        </a:rPr>
                        <a:t>IL-5R</a:t>
                      </a:r>
                      <a:r>
                        <a:rPr lang="en-US" sz="1300" i="1">
                          <a:effectLst/>
                          <a:latin typeface="+mn-lt"/>
                          <a:ea typeface="Calibri" charset="0"/>
                        </a:rPr>
                        <a:t>a</a:t>
                      </a:r>
                      <a:endParaRPr lang="en-US" sz="130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 charset="0"/>
                        </a:rPr>
                        <a:t>Benralizumab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 charset="0"/>
                        </a:rPr>
                        <a:t>(Nov 2017)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Injectable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Safe and well tolerated.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Most common AEs: </a:t>
                      </a:r>
                      <a:r>
                        <a:rPr lang="en-US" sz="1300" dirty="0" err="1">
                          <a:effectLst/>
                          <a:latin typeface="+mn-lt"/>
                          <a:ea typeface="Calibri" charset="0"/>
                        </a:rPr>
                        <a:t>nasopharyngitis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; asthma worsening (CALIMA: 14% Q4W group, 11% Q8W, 15% placebo arm) (SIORCCO: 13% vs 19% of placebo-treated)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Approved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 for use in eosinophilic asthma. For patients with 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blood eosinophil count 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of at least 300/</a:t>
                      </a:r>
                      <a:r>
                        <a:rPr lang="en-US" sz="1300" dirty="0" err="1">
                          <a:effectLst/>
                          <a:latin typeface="+mn-lt"/>
                          <a:ea typeface="Calibri" charset="0"/>
                        </a:rPr>
                        <a:t>mL.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CALIMA trial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 (n=1306): Q4W &amp; Q8W regimens decreased exacerbations by 36% and 28%, respectively; lowered blood counts</a:t>
                      </a:r>
                      <a:r>
                        <a:rPr lang="en-US" sz="1300" baseline="30000" dirty="0">
                          <a:effectLst/>
                          <a:latin typeface="+mn-lt"/>
                          <a:ea typeface="Calibri" charset="0"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SIROCCO trial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 (n=1,205): 48 weeks 1 of 3 add-on SQ; exacerbations reduced 45% &amp; 51% in Q4W and Q8W; Exacerbations decreased 17%–30% in patients with &gt;300 blood eosinophils/μL</a:t>
                      </a:r>
                      <a:r>
                        <a:rPr lang="en-US" sz="1300" baseline="30000" dirty="0">
                          <a:effectLst/>
                          <a:latin typeface="+mn-lt"/>
                          <a:ea typeface="Calibri" charset="0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IL-5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+mn-lt"/>
                          <a:ea typeface="Calibri" charset="0"/>
                        </a:rPr>
                        <a:t>Reslizumab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(April 2017)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 charset="0"/>
                        </a:rPr>
                        <a:t>Intravenous </a:t>
                      </a:r>
                      <a:br>
                        <a:rPr lang="en-US" sz="1300">
                          <a:effectLst/>
                          <a:latin typeface="+mn-lt"/>
                          <a:ea typeface="Calibri" charset="0"/>
                        </a:rPr>
                      </a:br>
                      <a:r>
                        <a:rPr lang="en-US" sz="1300">
                          <a:effectLst/>
                          <a:latin typeface="+mn-lt"/>
                          <a:ea typeface="Calibri" charset="0"/>
                        </a:rPr>
                        <a:t>(3 mg/kg) monthly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Safe and well tolerated in patients exposed </a:t>
                      </a:r>
                      <a:b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</a:b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&gt;2 </a:t>
                      </a:r>
                      <a:r>
                        <a:rPr lang="en-US" sz="1300" dirty="0" err="1">
                          <a:effectLst/>
                          <a:latin typeface="+mn-lt"/>
                          <a:ea typeface="Calibri" charset="0"/>
                        </a:rPr>
                        <a:t>yr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 </a:t>
                      </a:r>
                      <a:r>
                        <a:rPr lang="en-US" sz="1300" baseline="30000" dirty="0">
                          <a:effectLst/>
                          <a:latin typeface="+mn-lt"/>
                          <a:ea typeface="Calibri" charset="0"/>
                        </a:rPr>
                        <a:t>3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Infusion-site reactions uncommon (&lt;2%).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Most common AEs: </a:t>
                      </a:r>
                      <a:r>
                        <a:rPr lang="en-US" sz="1300" dirty="0" err="1">
                          <a:effectLst/>
                          <a:latin typeface="+mn-lt"/>
                          <a:ea typeface="Calibri" charset="0"/>
                        </a:rPr>
                        <a:t>nasopharyngitis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, upper respiratory tract infections, sinusitis, influenza, and headache. SAEs more frequent in placebo grp. No helminthic infestations reported. 2 in </a:t>
                      </a:r>
                      <a:r>
                        <a:rPr lang="en-US" sz="1300" dirty="0" err="1">
                          <a:effectLst/>
                          <a:latin typeface="+mn-lt"/>
                          <a:ea typeface="Calibri" charset="0"/>
                        </a:rPr>
                        <a:t>reslizumab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 grp anaphylactic reactions, but negative for ADAs.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Further research needed in special population.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Approved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 for maintenance treatment w/severe exacerbations, despite on current asthma medications.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 charset="0"/>
                        </a:rPr>
                        <a:t>F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or patients with 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blood eosinophil count 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of at least 400/</a:t>
                      </a:r>
                      <a:r>
                        <a:rPr lang="en-US" sz="1300" dirty="0" err="1">
                          <a:effectLst/>
                          <a:latin typeface="+mn-lt"/>
                          <a:ea typeface="Calibri" charset="0"/>
                        </a:rPr>
                        <a:t>mL.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BREATH program: </a:t>
                      </a: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4 studies (n=1656), serum eosinophil counts reduced (mean diff vs placebo: −476.83, 95% CI −499.32 to −454.34)</a:t>
                      </a:r>
                      <a:r>
                        <a:rPr lang="en-US" sz="1300" baseline="30000" dirty="0">
                          <a:effectLst/>
                          <a:latin typeface="+mn-lt"/>
                          <a:ea typeface="Calibri" charset="0"/>
                        </a:rPr>
                        <a:t>3</a:t>
                      </a:r>
                      <a:r>
                        <a:rPr lang="en-US" sz="1300" baseline="30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charset="0"/>
                        </a:rPr>
                        <a:t> 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charset="0"/>
                        </a:rPr>
                        <a:t>Reduced number of eosinophils in the blood and lungs; decreased blood eosinophils.</a:t>
                      </a:r>
                      <a:r>
                        <a:rPr lang="en-US" sz="1300" baseline="30000" dirty="0">
                          <a:effectLst/>
                          <a:latin typeface="+mn-lt"/>
                          <a:ea typeface="Calibri" charset="0"/>
                        </a:rPr>
                        <a:t>3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00" y="5810448"/>
            <a:ext cx="113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Asthma Control Questionnaire 5 (ACQ5); LABA, long-acting β-agonists; LD, loading dose; mL, microliter; SQ, subcutaneous; QoL, quality of life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1982" y="6095091"/>
            <a:ext cx="8958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chemeClr val="bg1"/>
                </a:solidFill>
              </a:rPr>
              <a:t>1. Fitzgerald JM, et al; </a:t>
            </a:r>
            <a:r>
              <a:rPr lang="en-US" sz="1100" i="1" dirty="0">
                <a:solidFill>
                  <a:schemeClr val="bg1"/>
                </a:solidFill>
              </a:rPr>
              <a:t>Lancet</a:t>
            </a:r>
            <a:r>
              <a:rPr lang="en-US" sz="1100" dirty="0">
                <a:solidFill>
                  <a:schemeClr val="bg1"/>
                </a:solidFill>
              </a:rPr>
              <a:t>. 2016;388:2128–2141. 2.Bleecker ER, et al. </a:t>
            </a:r>
            <a:r>
              <a:rPr lang="en-US" sz="1100" i="1" dirty="0">
                <a:solidFill>
                  <a:schemeClr val="bg1"/>
                </a:solidFill>
              </a:rPr>
              <a:t>Lancet. </a:t>
            </a:r>
            <a:r>
              <a:rPr lang="en-US" sz="1100" dirty="0">
                <a:solidFill>
                  <a:schemeClr val="bg1"/>
                </a:solidFill>
              </a:rPr>
              <a:t>2016;388:2115–2127. 3. </a:t>
            </a:r>
            <a:r>
              <a:rPr lang="en-US" sz="1100" dirty="0" err="1">
                <a:solidFill>
                  <a:schemeClr val="bg1"/>
                </a:solidFill>
              </a:rPr>
              <a:t>Cazzola</a:t>
            </a:r>
            <a:r>
              <a:rPr lang="en-US" sz="1100" dirty="0">
                <a:solidFill>
                  <a:schemeClr val="bg1"/>
                </a:solidFill>
              </a:rPr>
              <a:t> M, et al. </a:t>
            </a:r>
            <a:r>
              <a:rPr lang="en-US" sz="1100" i="1" dirty="0">
                <a:solidFill>
                  <a:schemeClr val="bg1"/>
                </a:solidFill>
              </a:rPr>
              <a:t>Expert </a:t>
            </a:r>
            <a:r>
              <a:rPr lang="en-US" sz="1100" i="1" dirty="0" err="1">
                <a:solidFill>
                  <a:schemeClr val="bg1"/>
                </a:solidFill>
              </a:rPr>
              <a:t>Opin</a:t>
            </a:r>
            <a:r>
              <a:rPr lang="en-US" sz="1100" i="1" dirty="0">
                <a:solidFill>
                  <a:schemeClr val="bg1"/>
                </a:solidFill>
              </a:rPr>
              <a:t> Drug </a:t>
            </a:r>
            <a:r>
              <a:rPr lang="en-US" sz="1100" i="1" dirty="0" err="1">
                <a:solidFill>
                  <a:schemeClr val="bg1"/>
                </a:solidFill>
              </a:rPr>
              <a:t>Saf</a:t>
            </a:r>
            <a:r>
              <a:rPr lang="en-US" sz="1100" i="1" dirty="0">
                <a:solidFill>
                  <a:schemeClr val="bg1"/>
                </a:solidFill>
              </a:rPr>
              <a:t>. </a:t>
            </a:r>
            <a:r>
              <a:rPr lang="en-US" sz="1100" dirty="0">
                <a:solidFill>
                  <a:schemeClr val="bg1"/>
                </a:solidFill>
              </a:rPr>
              <a:t>2018;17:429-435.</a:t>
            </a:r>
          </a:p>
        </p:txBody>
      </p:sp>
    </p:spTree>
    <p:extLst>
      <p:ext uri="{BB962C8B-B14F-4D97-AF65-F5344CB8AC3E}">
        <p14:creationId xmlns:p14="http://schemas.microsoft.com/office/powerpoint/2010/main" val="1614470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9662"/>
            <a:ext cx="10515600" cy="70011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Approved Biologics and Targets </a:t>
            </a:r>
            <a:r>
              <a:rPr lang="en-US" sz="2400" b="1" i="1" dirty="0"/>
              <a:t>(continued)</a:t>
            </a:r>
            <a:endParaRPr lang="en-US" sz="2400" b="1" i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936827"/>
              </p:ext>
            </p:extLst>
          </p:nvPr>
        </p:nvGraphicFramePr>
        <p:xfrm>
          <a:off x="157160" y="896938"/>
          <a:ext cx="11787197" cy="504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8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1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Target Antigen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Agent </a:t>
                      </a:r>
                      <a:b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</a:b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(FDA approved)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 Mode of Delivery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Safety and Adverse Events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Clinical Data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charset="0"/>
                        </a:rPr>
                        <a:t>Trial Results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IL-5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Mepolizumab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(Nov 2015) 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Injectable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Safe and well tolerated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Most common AEs and SAEs: injection-site reactions (12%), infections (7%), systemic reactions (3%), serious cardiac, vascular, thromb events (3%); malignancies (2%), serious ischemic events (&lt;1%)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First long-term safety data reported for IL-5;</a:t>
                      </a:r>
                      <a:r>
                        <a:rPr lang="en-US" sz="1200" b="1" dirty="0">
                          <a:effectLst/>
                          <a:latin typeface="Calibri" charset="0"/>
                          <a:ea typeface="Calibri" charset="0"/>
                        </a:rPr>
                        <a:t> Approved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for patients with blood eosinophil count of at least 150/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mL.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Calibri" charset="0"/>
                        </a:rPr>
                        <a:t>COLUMBA trial 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(n=347):</a:t>
                      </a:r>
                      <a:r>
                        <a:rPr lang="en-US" sz="1200" b="1" dirty="0">
                          <a:effectLst/>
                          <a:latin typeface="Calibri" charset="0"/>
                          <a:ea typeface="Calibri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Pts treated w/100 mg SQ every 3-4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wks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for 3.5–4.5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yrs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; 61% decrease in exacerbation rate, 78% reduction in blood eosinophils by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wk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4, sustained; 1/3 experienced no exacerbations; ACQ5 improved.</a:t>
                      </a:r>
                      <a:r>
                        <a:rPr lang="en-US" sz="1200" baseline="30000" dirty="0">
                          <a:effectLst/>
                          <a:latin typeface="Calibri" charset="0"/>
                          <a:ea typeface="Calibri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Dream study: 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reduced exacerbations by 40-60%; 50% reduction in CS. Blood eosinophil counts decline by 75% within a month, failure to achieve decrease raises questions about biologic efficacy in patient;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FeNO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minimally reduced.</a:t>
                      </a:r>
                      <a:r>
                        <a:rPr lang="en-US" sz="1200" baseline="30000" dirty="0">
                          <a:effectLst/>
                          <a:latin typeface="Calibri" charset="0"/>
                          <a:ea typeface="Calibri" charset="0"/>
                        </a:rPr>
                        <a:t>2,3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anti-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IgE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Ab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Omalizumab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(2003) 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Injectable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AEs (80.4% vs 79.5%) and SAEs (9.3% vs 10.5%) were similar in the omalizumab and placebo groups, respectively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Note concerns about anaphylaxis and cardiovascular risk and lack of efficacy in some patients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Calibri" charset="0"/>
                        </a:rPr>
                        <a:t>Approved</a:t>
                      </a: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 for patients with total serum IgE level &gt;30 IU/ mL; for moderate-to-severe persistent allergic asthma whose asthma symptoms are not controlled by ICS.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Calibri" charset="0"/>
                        </a:rPr>
                        <a:t>MoA</a:t>
                      </a: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: Binds to free IgE; prevents IgE from binding to 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high-affinity receptors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charset="0"/>
                          <a:ea typeface="Calibri" charset="0"/>
                        </a:rPr>
                        <a:t>Hanania</a:t>
                      </a:r>
                      <a:r>
                        <a:rPr lang="en-US" sz="1200" b="1" dirty="0">
                          <a:effectLst/>
                          <a:latin typeface="Calibri" charset="0"/>
                          <a:ea typeface="Calibri" charset="0"/>
                        </a:rPr>
                        <a:t> et al. 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(n=850): 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  <a:cs typeface="Times" charset="0"/>
                        </a:rPr>
                        <a:t>48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  <a:cs typeface="Times" charset="0"/>
                        </a:rPr>
                        <a:t>wks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  <a:cs typeface="Times" charset="0"/>
                        </a:rPr>
                        <a:t> decreased exacerbations 25%; improved asthma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  <a:cs typeface="Times" charset="0"/>
                        </a:rPr>
                        <a:t>QoL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  <a:cs typeface="Times" charset="0"/>
                        </a:rPr>
                        <a:t> scores. Overall trial history: reduced asthma exacerbations, serum-free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  <a:cs typeface="Times" charset="0"/>
                        </a:rPr>
                        <a:t>IgE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  <a:cs typeface="Times" charset="0"/>
                        </a:rPr>
                        <a:t>, ICS dose; QOL improved.</a:t>
                      </a:r>
                      <a:r>
                        <a:rPr lang="en-US" sz="1200" baseline="30000" dirty="0">
                          <a:effectLst/>
                          <a:latin typeface="Calibri" charset="0"/>
                          <a:ea typeface="Calibri" charset="0"/>
                          <a:cs typeface="Times" charset="0"/>
                        </a:rPr>
                        <a:t>4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Anti-IL-4/</a:t>
                      </a:r>
                      <a:b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</a:b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-13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Dupilumab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(FDA approved for asthma indication October 19, 2018.)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Calibri" charset="0"/>
                        </a:rPr>
                        <a:t>Injectable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Safe and well tolerated.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Arial" charset="0"/>
                        </a:rPr>
                        <a:t>AEs similar across groups: 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injection-site reactions (17% vs 8% placebo, respectively), back pain (4%, both groups), eosinophilia (4% 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vs 1%, respectively).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Calibri" charset="0"/>
                        </a:rPr>
                        <a:t>Approved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for patients with asthma previously treated with medium-dose or high-dose ICS and LABAs. 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Consider for patients with allergies , elevated IgE, eosinophilia, or high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eNO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levels.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Calibri" charset="0"/>
                        </a:rPr>
                        <a:t>Quest trial 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(n=1902); 4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grps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200 mg (400 mg LD) and 300 mg (600 mg LD) every other week; 60–80% reduction in exacerbations; Reduced </a:t>
                      </a:r>
                      <a:r>
                        <a:rPr lang="en-US" sz="1200" dirty="0" err="1">
                          <a:effectLst/>
                          <a:latin typeface="Calibri" charset="0"/>
                          <a:ea typeface="Calibri" charset="0"/>
                        </a:rPr>
                        <a:t>FeNO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and IgE levels;. I</a:t>
                      </a:r>
                      <a:r>
                        <a:rPr lang="en-US" sz="1200" dirty="0">
                          <a:solidFill>
                            <a:srgbClr val="333333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mproved lung function and reduced dependence on OCS.</a:t>
                      </a:r>
                      <a:r>
                        <a:rPr lang="en-US" sz="1200" baseline="300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5,6</a:t>
                      </a:r>
                      <a:r>
                        <a:rPr lang="en-US" sz="1200" dirty="0">
                          <a:effectLst/>
                          <a:latin typeface="Calibri" charset="0"/>
                          <a:ea typeface="Calibri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9400" y="6100763"/>
            <a:ext cx="8958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1. Ortega H, et al. Presented at ATS 2018. Abstract A1367; 2. Bel EH, et al. </a:t>
            </a:r>
            <a:r>
              <a:rPr lang="en-US" sz="1100" i="1" dirty="0">
                <a:solidFill>
                  <a:schemeClr val="bg1"/>
                </a:solidFill>
              </a:rPr>
              <a:t>N </a:t>
            </a:r>
            <a:r>
              <a:rPr lang="en-US" sz="1100" i="1" dirty="0" err="1">
                <a:solidFill>
                  <a:schemeClr val="bg1"/>
                </a:solidFill>
              </a:rPr>
              <a:t>Engl</a:t>
            </a:r>
            <a:r>
              <a:rPr lang="en-US" sz="1100" i="1" dirty="0">
                <a:solidFill>
                  <a:schemeClr val="bg1"/>
                </a:solidFill>
              </a:rPr>
              <a:t> J Med. </a:t>
            </a:r>
            <a:r>
              <a:rPr lang="en-US" sz="1100" dirty="0">
                <a:solidFill>
                  <a:schemeClr val="bg1"/>
                </a:solidFill>
              </a:rPr>
              <a:t>2014;371:1189-97; 3. </a:t>
            </a:r>
            <a:r>
              <a:rPr lang="en-US" sz="1100" dirty="0" err="1">
                <a:solidFill>
                  <a:schemeClr val="bg1"/>
                </a:solidFill>
              </a:rPr>
              <a:t>Pavord</a:t>
            </a:r>
            <a:r>
              <a:rPr lang="en-US" sz="1100" dirty="0">
                <a:solidFill>
                  <a:schemeClr val="bg1"/>
                </a:solidFill>
              </a:rPr>
              <a:t> ID, et al. </a:t>
            </a:r>
            <a:r>
              <a:rPr lang="en-US" sz="1100" i="1" dirty="0">
                <a:solidFill>
                  <a:schemeClr val="bg1"/>
                </a:solidFill>
              </a:rPr>
              <a:t>Lancet.</a:t>
            </a:r>
            <a:r>
              <a:rPr lang="en-US" sz="1100" dirty="0">
                <a:solidFill>
                  <a:schemeClr val="bg1"/>
                </a:solidFill>
              </a:rPr>
              <a:t> 2012; 380:651-9; 4.Hanania NA, et al. </a:t>
            </a:r>
            <a:r>
              <a:rPr lang="en-US" sz="1100" i="1" dirty="0">
                <a:solidFill>
                  <a:schemeClr val="bg1"/>
                </a:solidFill>
              </a:rPr>
              <a:t>Ann Intern Med.</a:t>
            </a:r>
            <a:r>
              <a:rPr lang="en-US" sz="1100" dirty="0">
                <a:solidFill>
                  <a:schemeClr val="bg1"/>
                </a:solidFill>
              </a:rPr>
              <a:t> 2011;154:573-82; 5. Castro M, et al. </a:t>
            </a:r>
            <a:r>
              <a:rPr lang="en-US" sz="1100" i="1" dirty="0">
                <a:solidFill>
                  <a:schemeClr val="bg1"/>
                </a:solidFill>
              </a:rPr>
              <a:t>N </a:t>
            </a:r>
            <a:r>
              <a:rPr lang="en-US" sz="1100" i="1" dirty="0" err="1">
                <a:solidFill>
                  <a:schemeClr val="bg1"/>
                </a:solidFill>
              </a:rPr>
              <a:t>Engl</a:t>
            </a:r>
            <a:r>
              <a:rPr lang="en-US" sz="1100" i="1" dirty="0">
                <a:solidFill>
                  <a:schemeClr val="bg1"/>
                </a:solidFill>
              </a:rPr>
              <a:t> J Med.</a:t>
            </a:r>
            <a:r>
              <a:rPr lang="en-US" sz="1100" dirty="0">
                <a:solidFill>
                  <a:schemeClr val="bg1"/>
                </a:solidFill>
              </a:rPr>
              <a:t> 2018;378:2486-2496; 6. Wenzel S, et al. </a:t>
            </a:r>
            <a:r>
              <a:rPr lang="en-US" sz="1100" i="1" dirty="0">
                <a:solidFill>
                  <a:schemeClr val="bg1"/>
                </a:solidFill>
              </a:rPr>
              <a:t>Lancet. </a:t>
            </a:r>
            <a:r>
              <a:rPr lang="en-US" sz="1100" dirty="0">
                <a:solidFill>
                  <a:schemeClr val="bg1"/>
                </a:solidFill>
              </a:rPr>
              <a:t>2016;388:31-44.  </a:t>
            </a:r>
          </a:p>
        </p:txBody>
      </p:sp>
    </p:spTree>
    <p:extLst>
      <p:ext uri="{BB962C8B-B14F-4D97-AF65-F5344CB8AC3E}">
        <p14:creationId xmlns:p14="http://schemas.microsoft.com/office/powerpoint/2010/main" val="1529149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err="1">
                <a:latin typeface="+mn-lt"/>
              </a:rPr>
              <a:t>Farne</a:t>
            </a:r>
            <a:r>
              <a:rPr lang="en-US" sz="3800" b="1" dirty="0">
                <a:latin typeface="+mn-lt"/>
              </a:rPr>
              <a:t> et al Cochrane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18" y="1405878"/>
            <a:ext cx="11378045" cy="4657616"/>
          </a:xfrm>
        </p:spPr>
        <p:txBody>
          <a:bodyPr>
            <a:noAutofit/>
          </a:bodyPr>
          <a:lstStyle/>
          <a:p>
            <a:r>
              <a:rPr lang="en-US" dirty="0"/>
              <a:t>13 studies reviewed Cochrane database; n=6000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Compared agents targeting anti-IL-5 or anti-IL-5Rα (i.e., mepolizumab, </a:t>
            </a:r>
            <a:r>
              <a:rPr lang="en-US" sz="2800" dirty="0" err="1"/>
              <a:t>reslizumab</a:t>
            </a:r>
            <a:r>
              <a:rPr lang="en-US" sz="2800" dirty="0"/>
              <a:t>, and </a:t>
            </a:r>
            <a:r>
              <a:rPr lang="en-US" sz="2800" dirty="0" err="1"/>
              <a:t>benralizumab</a:t>
            </a:r>
            <a:r>
              <a:rPr lang="en-US" sz="2800" dirty="0"/>
              <a:t>) against placebo</a:t>
            </a:r>
          </a:p>
          <a:p>
            <a:r>
              <a:rPr lang="en-US" dirty="0"/>
              <a:t>Showed all IL-5 therapies reduced rates of clinically significant asthma exacerbation by ~50% in group with severe eosinophilic asthma</a:t>
            </a:r>
          </a:p>
          <a:p>
            <a:r>
              <a:rPr lang="en-US" dirty="0"/>
              <a:t>Supports use of anti-IL-5 treatments as an adjunct to standard of care in people with severe eosinophilic asthma and poor control</a:t>
            </a:r>
          </a:p>
          <a:p>
            <a:r>
              <a:rPr lang="en-US" dirty="0"/>
              <a:t>Noted limited evidence for improved </a:t>
            </a:r>
            <a:r>
              <a:rPr lang="en-US" dirty="0" err="1"/>
              <a:t>HRQoL</a:t>
            </a:r>
            <a:r>
              <a:rPr lang="en-US" dirty="0"/>
              <a:t> scores and lung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1181" y="6091483"/>
            <a:ext cx="891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Farne</a:t>
            </a:r>
            <a:r>
              <a:rPr lang="en-US" sz="1100" dirty="0">
                <a:solidFill>
                  <a:schemeClr val="bg1"/>
                </a:solidFill>
              </a:rPr>
              <a:t> HA, et al. </a:t>
            </a:r>
            <a:r>
              <a:rPr lang="en-US" sz="1100" i="1" dirty="0">
                <a:solidFill>
                  <a:schemeClr val="bg1"/>
                </a:solidFill>
              </a:rPr>
              <a:t>Cochrane Database Syst Rev. </a:t>
            </a:r>
            <a:r>
              <a:rPr lang="en-US" sz="1100" dirty="0">
                <a:solidFill>
                  <a:schemeClr val="bg1"/>
                </a:solidFill>
              </a:rPr>
              <a:t>2017;9:CD010834.</a:t>
            </a:r>
          </a:p>
        </p:txBody>
      </p:sp>
    </p:spTree>
    <p:extLst>
      <p:ext uri="{BB962C8B-B14F-4D97-AF65-F5344CB8AC3E}">
        <p14:creationId xmlns:p14="http://schemas.microsoft.com/office/powerpoint/2010/main" val="1962310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36" y="238971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Bronchial </a:t>
            </a:r>
            <a:r>
              <a:rPr lang="en-US" sz="3800" b="1" dirty="0" err="1">
                <a:latin typeface="+mn-lt"/>
              </a:rPr>
              <a:t>Thermoplasty</a:t>
            </a:r>
            <a:endParaRPr lang="en-US" sz="3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5" y="1540576"/>
            <a:ext cx="11332747" cy="410168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Method to decrease smooth muscle mass by applying excess heat in the airways with radio-frequent energy</a:t>
            </a:r>
          </a:p>
          <a:p>
            <a:r>
              <a:rPr lang="en-US" sz="3000" dirty="0"/>
              <a:t>Note: little understood regarding appropriate patient selection</a:t>
            </a:r>
          </a:p>
          <a:p>
            <a:r>
              <a:rPr lang="en-US" sz="3000" dirty="0"/>
              <a:t>Asthma Intervention Research2 (AIR2) Trial</a:t>
            </a:r>
          </a:p>
          <a:p>
            <a:pPr lvl="1"/>
            <a:r>
              <a:rPr lang="en-US" sz="2800" dirty="0"/>
              <a:t>n=288 adults</a:t>
            </a:r>
          </a:p>
          <a:p>
            <a:pPr lvl="1"/>
            <a:r>
              <a:rPr lang="en-US" sz="2800" dirty="0"/>
              <a:t>Safe therapy </a:t>
            </a:r>
          </a:p>
          <a:p>
            <a:pPr lvl="1"/>
            <a:r>
              <a:rPr lang="en-US" sz="2800" dirty="0"/>
              <a:t>Study shown to improve asthma quality of life and reduce exacerbations</a:t>
            </a:r>
          </a:p>
          <a:p>
            <a:pPr lvl="1"/>
            <a:r>
              <a:rPr lang="en-US" sz="2800" dirty="0"/>
              <a:t>5 year long-term study showed sustained reduction in exacerbations, ER visits and hospitalizations</a:t>
            </a:r>
          </a:p>
          <a:p>
            <a:pPr lvl="1"/>
            <a:r>
              <a:rPr lang="en-US" sz="2800" dirty="0"/>
              <a:t>Real world studies have shown sustained efficacy out to 3 years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67335" y="6068543"/>
            <a:ext cx="8919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Goorsenberg</a:t>
            </a:r>
            <a:r>
              <a:rPr lang="en-US" sz="1100" dirty="0">
                <a:solidFill>
                  <a:schemeClr val="bg1"/>
                </a:solidFill>
              </a:rPr>
              <a:t> AWM, et al.</a:t>
            </a:r>
            <a:r>
              <a:rPr lang="en-US" sz="1100" i="1" dirty="0">
                <a:solidFill>
                  <a:schemeClr val="bg1"/>
                </a:solidFill>
              </a:rPr>
              <a:t> Respiration. </a:t>
            </a:r>
            <a:r>
              <a:rPr lang="en-US" sz="1100" dirty="0">
                <a:solidFill>
                  <a:schemeClr val="bg1"/>
                </a:solidFill>
              </a:rPr>
              <a:t>2018:1-7. </a:t>
            </a:r>
          </a:p>
        </p:txBody>
      </p:sp>
    </p:spTree>
    <p:extLst>
      <p:ext uri="{BB962C8B-B14F-4D97-AF65-F5344CB8AC3E}">
        <p14:creationId xmlns:p14="http://schemas.microsoft.com/office/powerpoint/2010/main" val="3590867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250A-5BEB-D54C-8B61-7783C58F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Asthma therapy has evolved</a:t>
            </a:r>
          </a:p>
          <a:p>
            <a:r>
              <a:rPr lang="en-US" dirty="0"/>
              <a:t>More targeted therapies targeting specific pathways</a:t>
            </a:r>
          </a:p>
          <a:p>
            <a:r>
              <a:rPr lang="en-US" dirty="0"/>
              <a:t>Importance of evaluating </a:t>
            </a:r>
            <a:r>
              <a:rPr lang="en-US" dirty="0" err="1"/>
              <a:t>endotypes</a:t>
            </a:r>
            <a:r>
              <a:rPr lang="en-US" dirty="0"/>
              <a:t> for asthma to identify:</a:t>
            </a:r>
          </a:p>
          <a:p>
            <a:pPr lvl="1"/>
            <a:r>
              <a:rPr lang="en-US" sz="2600" dirty="0"/>
              <a:t>Type-2 inflammation or non-type-2 inflammation</a:t>
            </a:r>
          </a:p>
          <a:p>
            <a:pPr lvl="1"/>
            <a:r>
              <a:rPr lang="en-US" sz="2600" dirty="0"/>
              <a:t>Eosinophilic asthma or non-eosinophilic asthma</a:t>
            </a:r>
          </a:p>
          <a:p>
            <a:pPr lvl="1"/>
            <a:r>
              <a:rPr lang="en-US" sz="2600" dirty="0" err="1"/>
              <a:t>IgE</a:t>
            </a:r>
            <a:r>
              <a:rPr lang="en-US" sz="2600" dirty="0"/>
              <a:t>-mediated asthma or non-</a:t>
            </a:r>
            <a:r>
              <a:rPr lang="en-US" sz="2600" dirty="0" err="1"/>
              <a:t>IgE</a:t>
            </a:r>
            <a:r>
              <a:rPr lang="en-US" sz="2600" dirty="0"/>
              <a:t>-mediated asthma</a:t>
            </a:r>
          </a:p>
          <a:p>
            <a:r>
              <a:rPr lang="en-US" dirty="0"/>
              <a:t>Use of biomarkers to identify appropriate therapies </a:t>
            </a:r>
          </a:p>
        </p:txBody>
      </p:sp>
    </p:spTree>
    <p:extLst>
      <p:ext uri="{BB962C8B-B14F-4D97-AF65-F5344CB8AC3E}">
        <p14:creationId xmlns:p14="http://schemas.microsoft.com/office/powerpoint/2010/main" val="183767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Learning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082684"/>
              </p:ext>
            </p:extLst>
          </p:nvPr>
        </p:nvGraphicFramePr>
        <p:xfrm>
          <a:off x="931190" y="150016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427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+mn-lt"/>
              </a:rPr>
              <a:t>Treatment Strategies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module discusses select biological-based therapies for severe asthma based on phenotype and endotype. Dr. Corren and Dr. Wechsler also discuss optimal treatment regimen based on asthma severity.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61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1873"/>
            <a:ext cx="10797209" cy="204677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What are the strategies to maximize standard medical therapies in asthma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6134"/>
            <a:ext cx="10515600" cy="3223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000" dirty="0"/>
              <a:t>Allergen avoidance</a:t>
            </a:r>
          </a:p>
          <a:p>
            <a:r>
              <a:rPr lang="en-US" sz="3000" dirty="0"/>
              <a:t>Allergy immunotherapy</a:t>
            </a:r>
          </a:p>
          <a:p>
            <a:r>
              <a:rPr lang="en-US" sz="3000" dirty="0"/>
              <a:t>Biologics (novel therapies) </a:t>
            </a:r>
          </a:p>
          <a:p>
            <a:r>
              <a:rPr lang="en-US" sz="3000" dirty="0"/>
              <a:t>Bronchial Thermoplasty</a:t>
            </a:r>
          </a:p>
        </p:txBody>
      </p:sp>
    </p:spTree>
    <p:extLst>
      <p:ext uri="{BB962C8B-B14F-4D97-AF65-F5344CB8AC3E}">
        <p14:creationId xmlns:p14="http://schemas.microsoft.com/office/powerpoint/2010/main" val="650304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223"/>
            <a:ext cx="10515600" cy="1558166"/>
          </a:xfrm>
        </p:spPr>
        <p:txBody>
          <a:bodyPr>
            <a:normAutofit/>
          </a:bodyPr>
          <a:lstStyle/>
          <a:p>
            <a:pPr lvl="0" algn="ctr"/>
            <a:r>
              <a:rPr lang="en-US" sz="3800" b="1" dirty="0">
                <a:latin typeface="+mn-lt"/>
              </a:rPr>
              <a:t>What is your approach to treating patients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 with severe asthma?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6547"/>
            <a:ext cx="10515600" cy="2464905"/>
          </a:xfrm>
        </p:spPr>
        <p:txBody>
          <a:bodyPr>
            <a:normAutofit/>
          </a:bodyPr>
          <a:lstStyle/>
          <a:p>
            <a:r>
              <a:rPr lang="en-US" sz="3000" dirty="0"/>
              <a:t>Treat with personalized approach</a:t>
            </a:r>
          </a:p>
          <a:p>
            <a:r>
              <a:rPr lang="en-US" sz="3000" dirty="0"/>
              <a:t>Identify asthma type by phenotype or </a:t>
            </a:r>
            <a:r>
              <a:rPr lang="en-US" sz="3000" dirty="0" err="1"/>
              <a:t>endotype</a:t>
            </a:r>
            <a:endParaRPr lang="en-US" sz="3000" dirty="0"/>
          </a:p>
          <a:p>
            <a:r>
              <a:rPr lang="en-US" sz="3000" dirty="0"/>
              <a:t>Treat with the most appropriate therapeutic strategy based on underlying asthmatic mechanism of inflammation</a:t>
            </a:r>
          </a:p>
        </p:txBody>
      </p:sp>
    </p:spTree>
    <p:extLst>
      <p:ext uri="{BB962C8B-B14F-4D97-AF65-F5344CB8AC3E}">
        <p14:creationId xmlns:p14="http://schemas.microsoft.com/office/powerpoint/2010/main" val="1163388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"/>
            <a:ext cx="10972800" cy="1325563"/>
          </a:xfrm>
        </p:spPr>
        <p:txBody>
          <a:bodyPr>
            <a:normAutofit/>
          </a:bodyPr>
          <a:lstStyle/>
          <a:p>
            <a:pPr lvl="0" algn="ctr"/>
            <a:br>
              <a:rPr lang="en-US" sz="3600" b="1" dirty="0">
                <a:latin typeface="+mn-lt"/>
              </a:rPr>
            </a:br>
            <a:r>
              <a:rPr lang="en-US" sz="3800" b="1" dirty="0">
                <a:latin typeface="+mn-lt"/>
              </a:rPr>
              <a:t>What can we achieve with biologics?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1109"/>
          </a:xfrm>
        </p:spPr>
        <p:txBody>
          <a:bodyPr>
            <a:normAutofit/>
          </a:bodyPr>
          <a:lstStyle/>
          <a:p>
            <a:r>
              <a:rPr lang="en-US" sz="3000" dirty="0"/>
              <a:t>Reduced exacerbation</a:t>
            </a:r>
          </a:p>
          <a:p>
            <a:r>
              <a:rPr lang="en-US" sz="3000" dirty="0"/>
              <a:t>Reduced steroid dose and side effects</a:t>
            </a:r>
          </a:p>
          <a:p>
            <a:r>
              <a:rPr lang="en-US" sz="3000" dirty="0"/>
              <a:t>Improved symptoms and quality of life</a:t>
            </a:r>
          </a:p>
          <a:p>
            <a:r>
              <a:rPr lang="en-US" sz="3000" dirty="0"/>
              <a:t>Disease modification to prevent asthma over long term</a:t>
            </a:r>
          </a:p>
        </p:txBody>
      </p:sp>
    </p:spTree>
    <p:extLst>
      <p:ext uri="{BB962C8B-B14F-4D97-AF65-F5344CB8AC3E}">
        <p14:creationId xmlns:p14="http://schemas.microsoft.com/office/powerpoint/2010/main" val="2094352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Which therapy is best for a specific patient? How do you choose between biologics?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6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>
              <a:buFont typeface="Arial" charset="0"/>
              <a:buChar char="•"/>
            </a:pPr>
            <a:r>
              <a:rPr lang="en-US" sz="3000" dirty="0"/>
              <a:t>Biomarkers help predict therapeutic responses</a:t>
            </a:r>
          </a:p>
          <a:p>
            <a:r>
              <a:rPr lang="en-US" sz="3000" dirty="0"/>
              <a:t>Phenotype patients and choose most appropriate therapy</a:t>
            </a:r>
          </a:p>
          <a:p>
            <a:r>
              <a:rPr lang="en-US" sz="3000" dirty="0"/>
              <a:t>Goal of personalized or “precision medicine”</a:t>
            </a:r>
          </a:p>
          <a:p>
            <a:r>
              <a:rPr lang="en-US" sz="3000" dirty="0"/>
              <a:t>Potential need to measure different biomarkers to determine </a:t>
            </a:r>
            <a:br>
              <a:rPr lang="en-US" sz="3000" dirty="0"/>
            </a:br>
            <a:r>
              <a:rPr lang="en-US" sz="3000" dirty="0"/>
              <a:t>endotype/phenotype</a:t>
            </a:r>
          </a:p>
          <a:p>
            <a:endParaRPr lang="en-US" dirty="0"/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5788" y="6072547"/>
            <a:ext cx="9009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George L, et al. </a:t>
            </a:r>
            <a:r>
              <a:rPr lang="en-US" sz="1100" i="1" dirty="0" err="1">
                <a:solidFill>
                  <a:schemeClr val="bg1"/>
                </a:solidFill>
              </a:rPr>
              <a:t>Ther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Adv</a:t>
            </a:r>
            <a:r>
              <a:rPr lang="en-US" sz="1100" i="1" dirty="0">
                <a:solidFill>
                  <a:schemeClr val="bg1"/>
                </a:solidFill>
              </a:rPr>
              <a:t> Chronic Dis</a:t>
            </a:r>
            <a:r>
              <a:rPr lang="en-US" sz="1100" dirty="0">
                <a:solidFill>
                  <a:schemeClr val="bg1"/>
                </a:solidFill>
              </a:rPr>
              <a:t>. 2016;7:34-51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15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2365"/>
            <a:ext cx="10515600" cy="1298215"/>
          </a:xfrm>
        </p:spPr>
        <p:txBody>
          <a:bodyPr>
            <a:normAutofit/>
          </a:bodyPr>
          <a:lstStyle/>
          <a:p>
            <a:pPr lvl="0" algn="ctr"/>
            <a:r>
              <a:rPr lang="en-US" sz="3800" b="1" dirty="0">
                <a:latin typeface="+mn-lt"/>
              </a:rPr>
              <a:t>What are the long-term health risks with 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biologic therapy?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303" y="1815970"/>
            <a:ext cx="10515600" cy="32260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Real, long-term consequences of </a:t>
            </a:r>
            <a:r>
              <a:rPr lang="en-US" sz="3000" dirty="0" err="1"/>
              <a:t>eosinopenia</a:t>
            </a:r>
            <a:r>
              <a:rPr lang="en-US" sz="3000" dirty="0"/>
              <a:t> are not known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Do not know if biologics provides long-term safe control of severe refractory eosinophilic asthma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2952" y="6061445"/>
            <a:ext cx="9044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Cazzola</a:t>
            </a:r>
            <a:r>
              <a:rPr lang="en-US" sz="1100" dirty="0">
                <a:solidFill>
                  <a:schemeClr val="bg1"/>
                </a:solidFill>
              </a:rPr>
              <a:t> M, et al. </a:t>
            </a:r>
            <a:r>
              <a:rPr lang="en-US" sz="1100" i="1" dirty="0">
                <a:solidFill>
                  <a:schemeClr val="bg1"/>
                </a:solidFill>
              </a:rPr>
              <a:t>Expert </a:t>
            </a:r>
            <a:r>
              <a:rPr lang="en-US" sz="1100" i="1" dirty="0" err="1">
                <a:solidFill>
                  <a:schemeClr val="bg1"/>
                </a:solidFill>
              </a:rPr>
              <a:t>Opin</a:t>
            </a:r>
            <a:r>
              <a:rPr lang="en-US" sz="1100" i="1" dirty="0">
                <a:solidFill>
                  <a:schemeClr val="bg1"/>
                </a:solidFill>
              </a:rPr>
              <a:t> Drug </a:t>
            </a:r>
            <a:r>
              <a:rPr lang="en-US" sz="1100" i="1" dirty="0" err="1">
                <a:solidFill>
                  <a:schemeClr val="bg1"/>
                </a:solidFill>
              </a:rPr>
              <a:t>Saf</a:t>
            </a:r>
            <a:r>
              <a:rPr lang="en-US" sz="1100" i="1" dirty="0">
                <a:solidFill>
                  <a:schemeClr val="bg1"/>
                </a:solidFill>
              </a:rPr>
              <a:t>. </a:t>
            </a:r>
            <a:r>
              <a:rPr lang="en-US" sz="1100" dirty="0">
                <a:solidFill>
                  <a:schemeClr val="bg1"/>
                </a:solidFill>
              </a:rPr>
              <a:t>2018;17(4):429-435. </a:t>
            </a:r>
          </a:p>
        </p:txBody>
      </p:sp>
    </p:spTree>
    <p:extLst>
      <p:ext uri="{BB962C8B-B14F-4D97-AF65-F5344CB8AC3E}">
        <p14:creationId xmlns:p14="http://schemas.microsoft.com/office/powerpoint/2010/main" val="219182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+mn-lt"/>
              </a:rPr>
              <a:t>On the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36757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module we discuss specific therapies in development. We will  address persistent questions in the treatment of severe asthma, </a:t>
            </a:r>
            <a:br>
              <a:rPr lang="en-US" dirty="0"/>
            </a:br>
            <a:r>
              <a:rPr lang="en-US" dirty="0"/>
              <a:t>such as long-term treatment of biologics and the potential of combination therapy. And we’ll provide summary takeaways.</a:t>
            </a:r>
          </a:p>
        </p:txBody>
      </p:sp>
    </p:spTree>
    <p:extLst>
      <p:ext uri="{BB962C8B-B14F-4D97-AF65-F5344CB8AC3E}">
        <p14:creationId xmlns:p14="http://schemas.microsoft.com/office/powerpoint/2010/main" val="1668228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Additional Nonbiologic 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3705745"/>
          </a:xfrm>
        </p:spPr>
        <p:txBody>
          <a:bodyPr>
            <a:normAutofit/>
          </a:bodyPr>
          <a:lstStyle/>
          <a:p>
            <a:r>
              <a:rPr lang="en-US" sz="3000" dirty="0"/>
              <a:t>Active against atypical bacteria and have anti-inflammatory activity</a:t>
            </a:r>
          </a:p>
          <a:p>
            <a:pPr lvl="1"/>
            <a:r>
              <a:rPr lang="en-US" sz="2800" dirty="0"/>
              <a:t>Macrolide antibiotics, add-on therapy: azithromycin (oral)</a:t>
            </a:r>
          </a:p>
          <a:p>
            <a:pPr lvl="1"/>
            <a:r>
              <a:rPr lang="en-US" sz="2800" dirty="0"/>
              <a:t>Ketolide antibiotic: telithromycin 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2952" y="6061445"/>
            <a:ext cx="9044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Gibson PG, et al. </a:t>
            </a:r>
            <a:r>
              <a:rPr lang="en-US" sz="1100" i="1" dirty="0">
                <a:solidFill>
                  <a:schemeClr val="bg1"/>
                </a:solidFill>
              </a:rPr>
              <a:t>Lancet. </a:t>
            </a:r>
            <a:r>
              <a:rPr lang="en-US" sz="1100" dirty="0">
                <a:solidFill>
                  <a:schemeClr val="bg1"/>
                </a:solidFill>
              </a:rPr>
              <a:t>2017;390(10095):659-668.</a:t>
            </a:r>
          </a:p>
        </p:txBody>
      </p:sp>
    </p:spTree>
    <p:extLst>
      <p:ext uri="{BB962C8B-B14F-4D97-AF65-F5344CB8AC3E}">
        <p14:creationId xmlns:p14="http://schemas.microsoft.com/office/powerpoint/2010/main" val="2982360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7819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AMAZES Study</a:t>
            </a:r>
            <a:br>
              <a:rPr lang="en-US" dirty="0"/>
            </a:br>
            <a:r>
              <a:rPr lang="en-US" sz="3600" i="1" dirty="0"/>
              <a:t>Effect of azithromycin on asthma exacerbations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7352"/>
            <a:ext cx="10515600" cy="3846755"/>
          </a:xfrm>
        </p:spPr>
        <p:txBody>
          <a:bodyPr/>
          <a:lstStyle/>
          <a:p>
            <a:pPr lvl="0"/>
            <a:r>
              <a:rPr lang="en-US" dirty="0"/>
              <a:t>N=420</a:t>
            </a:r>
          </a:p>
          <a:p>
            <a:r>
              <a:rPr lang="en-US" dirty="0"/>
              <a:t>Randomly assigned (1:1) to receive azithromycin 500 mg or placebo 3 times per week for 48 weeks </a:t>
            </a:r>
          </a:p>
          <a:p>
            <a:pPr lvl="0"/>
            <a:r>
              <a:rPr lang="en-US" dirty="0"/>
              <a:t>Azithromycin reduced asthma exacerbations; significantly improved asthma-related quality of life</a:t>
            </a:r>
          </a:p>
          <a:p>
            <a:r>
              <a:rPr lang="en-US" dirty="0"/>
              <a:t>Reported beneficial in eosinophilic and </a:t>
            </a:r>
            <a:r>
              <a:rPr lang="en-US" dirty="0" err="1"/>
              <a:t>noneosinophilic</a:t>
            </a:r>
            <a:r>
              <a:rPr lang="en-US" dirty="0"/>
              <a:t> subtypes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6566" y="6092221"/>
            <a:ext cx="9004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Gibson PG, et al. </a:t>
            </a:r>
            <a:r>
              <a:rPr lang="en-US" sz="1100" i="1" dirty="0">
                <a:solidFill>
                  <a:schemeClr val="bg1"/>
                </a:solidFill>
              </a:rPr>
              <a:t>Lancet. </a:t>
            </a:r>
            <a:r>
              <a:rPr lang="en-US" sz="1100" dirty="0">
                <a:solidFill>
                  <a:schemeClr val="bg1"/>
                </a:solidFill>
              </a:rPr>
              <a:t>2017;390(10095):659-668.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67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err="1">
                <a:latin typeface="+mn-lt"/>
              </a:rPr>
              <a:t>Tezepelumab</a:t>
            </a:r>
            <a:r>
              <a:rPr lang="en-US" sz="3800" b="1" dirty="0"/>
              <a:t>—</a:t>
            </a:r>
            <a:r>
              <a:rPr lang="en-US" sz="3800" dirty="0"/>
              <a:t>Phase 2b Clinical Trial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60" y="986332"/>
            <a:ext cx="10811359" cy="4105679"/>
          </a:xfrm>
        </p:spPr>
        <p:txBody>
          <a:bodyPr>
            <a:noAutofit/>
          </a:bodyPr>
          <a:lstStyle/>
          <a:p>
            <a:r>
              <a:rPr lang="en-US" sz="2400" dirty="0" err="1"/>
              <a:t>Tezepelumab</a:t>
            </a:r>
            <a:r>
              <a:rPr lang="en-US" sz="2400" dirty="0"/>
              <a:t>, TSLP inhibitor</a:t>
            </a:r>
          </a:p>
          <a:p>
            <a:r>
              <a:rPr lang="en-US" sz="2400" dirty="0"/>
              <a:t>Study (n=584) showed reduced blood eosinophil counts, </a:t>
            </a:r>
            <a:r>
              <a:rPr lang="en-US" sz="2400" dirty="0" err="1"/>
              <a:t>FeNO</a:t>
            </a:r>
            <a:r>
              <a:rPr lang="en-US" sz="2400" dirty="0"/>
              <a:t> levels, and total serum </a:t>
            </a:r>
            <a:r>
              <a:rPr lang="en-US" sz="2400" dirty="0" err="1"/>
              <a:t>IgE</a:t>
            </a:r>
            <a:r>
              <a:rPr lang="en-US" sz="2400" dirty="0"/>
              <a:t> levels </a:t>
            </a:r>
          </a:p>
          <a:p>
            <a:pPr lvl="0"/>
            <a:r>
              <a:rPr lang="en-US" sz="2500" dirty="0"/>
              <a:t>Low dose (70 mg once every 4 weeks), medium dose (210 mg once every 4 weeks), or high dose (280 mg once every 2 weeks) </a:t>
            </a:r>
          </a:p>
          <a:p>
            <a:pPr lvl="0"/>
            <a:r>
              <a:rPr lang="en-US" sz="2500" dirty="0"/>
              <a:t>Reduced exacerbations across all patient groups both type 2 and non-type asthma by ~70%</a:t>
            </a:r>
          </a:p>
          <a:p>
            <a:pPr lvl="0"/>
            <a:r>
              <a:rPr lang="en-US" sz="2500" dirty="0"/>
              <a:t>More Patients in </a:t>
            </a:r>
            <a:r>
              <a:rPr lang="en-US" sz="2500" dirty="0" err="1"/>
              <a:t>tezepelumab</a:t>
            </a:r>
            <a:r>
              <a:rPr lang="en-US" sz="2500" dirty="0"/>
              <a:t> groups were demonstrated to achieve well-controlled (27.2% in </a:t>
            </a:r>
            <a:r>
              <a:rPr lang="en-US" sz="2500" dirty="0" err="1"/>
              <a:t>tezepelumab</a:t>
            </a:r>
            <a:r>
              <a:rPr lang="en-US" sz="2500" dirty="0"/>
              <a:t> overall vs 14.9% in placebo) or partially controlled (22.0% in </a:t>
            </a:r>
            <a:r>
              <a:rPr lang="en-US" sz="2500" dirty="0" err="1"/>
              <a:t>tezepelumab</a:t>
            </a:r>
            <a:r>
              <a:rPr lang="en-US" sz="2500" dirty="0"/>
              <a:t> overall vs 19.1% in placebo) asthma at 52 weeks vs placebo </a:t>
            </a:r>
          </a:p>
          <a:p>
            <a:r>
              <a:rPr lang="en-US" sz="2500" dirty="0">
                <a:solidFill>
                  <a:srgbClr val="0070C0"/>
                </a:solidFill>
              </a:rPr>
              <a:t>Recruiting patients for </a:t>
            </a:r>
            <a:r>
              <a:rPr lang="en-US" sz="2500" dirty="0" err="1">
                <a:solidFill>
                  <a:srgbClr val="0070C0"/>
                </a:solidFill>
              </a:rPr>
              <a:t>tezepelumab</a:t>
            </a:r>
            <a:r>
              <a:rPr lang="en-US" sz="2500" dirty="0">
                <a:solidFill>
                  <a:srgbClr val="0070C0"/>
                </a:solidFill>
              </a:rPr>
              <a:t>, phase 3 (</a:t>
            </a:r>
            <a:r>
              <a:rPr lang="en-US" sz="2500" dirty="0" err="1">
                <a:solidFill>
                  <a:srgbClr val="0070C0"/>
                </a:solidFill>
              </a:rPr>
              <a:t>ClinicalTrials.gov</a:t>
            </a:r>
            <a:r>
              <a:rPr lang="en-US" sz="2500" dirty="0">
                <a:solidFill>
                  <a:srgbClr val="0070C0"/>
                </a:solidFill>
              </a:rPr>
              <a:t>; NCT03347279)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61902"/>
            <a:ext cx="1149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IgE</a:t>
            </a:r>
            <a:r>
              <a:rPr lang="en-US" sz="1400" dirty="0"/>
              <a:t>, Immunoglobulin E; TSLP, </a:t>
            </a:r>
            <a:r>
              <a:rPr lang="en-US" sz="1400" dirty="0" err="1"/>
              <a:t>thymic</a:t>
            </a:r>
            <a:r>
              <a:rPr lang="en-US" sz="1400" dirty="0"/>
              <a:t> stromal </a:t>
            </a:r>
            <a:r>
              <a:rPr lang="en-US" sz="1400" dirty="0" err="1"/>
              <a:t>lymphopoietin</a:t>
            </a:r>
            <a:r>
              <a:rPr lang="en-US" sz="1400" dirty="0"/>
              <a:t>; AAAAI, American Academy of Allergy, Asthma &amp; Immunology; WAO, World Allergy Organization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0838" y="6089801"/>
            <a:ext cx="9113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Corren</a:t>
            </a:r>
            <a:r>
              <a:rPr lang="en-US" sz="1100" dirty="0">
                <a:solidFill>
                  <a:schemeClr val="bg1"/>
                </a:solidFill>
              </a:rPr>
              <a:t> J, et al. </a:t>
            </a:r>
            <a:r>
              <a:rPr lang="en-US" sz="1100" i="1" dirty="0">
                <a:solidFill>
                  <a:schemeClr val="bg1"/>
                </a:solidFill>
              </a:rPr>
              <a:t>N </a:t>
            </a:r>
            <a:r>
              <a:rPr lang="en-US" sz="1100" i="1" dirty="0" err="1">
                <a:solidFill>
                  <a:schemeClr val="bg1"/>
                </a:solidFill>
              </a:rPr>
              <a:t>Engl</a:t>
            </a:r>
            <a:r>
              <a:rPr lang="en-US" sz="1100" i="1" dirty="0">
                <a:solidFill>
                  <a:schemeClr val="bg1"/>
                </a:solidFill>
              </a:rPr>
              <a:t> J Med. </a:t>
            </a:r>
            <a:r>
              <a:rPr lang="en-US" sz="1100" dirty="0">
                <a:solidFill>
                  <a:schemeClr val="bg1"/>
                </a:solidFill>
              </a:rPr>
              <a:t>2017;377(10):936-946. </a:t>
            </a:r>
            <a:r>
              <a:rPr lang="en-US" sz="1100" dirty="0" err="1">
                <a:solidFill>
                  <a:schemeClr val="bg1"/>
                </a:solidFill>
              </a:rPr>
              <a:t>Corren</a:t>
            </a:r>
            <a:r>
              <a:rPr lang="en-US" sz="1100" dirty="0">
                <a:solidFill>
                  <a:schemeClr val="bg1"/>
                </a:solidFill>
              </a:rPr>
              <a:t> J, et al. </a:t>
            </a:r>
            <a:r>
              <a:rPr lang="en-US" sz="1100" i="1" dirty="0">
                <a:solidFill>
                  <a:schemeClr val="bg1"/>
                </a:solidFill>
              </a:rPr>
              <a:t>J Allergy </a:t>
            </a:r>
            <a:r>
              <a:rPr lang="en-US" sz="1100" i="1" dirty="0" err="1">
                <a:solidFill>
                  <a:schemeClr val="bg1"/>
                </a:solidFill>
              </a:rPr>
              <a:t>Clin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Immunol</a:t>
            </a:r>
            <a:r>
              <a:rPr lang="en-US" sz="1100" i="1" dirty="0">
                <a:solidFill>
                  <a:schemeClr val="bg1"/>
                </a:solidFill>
              </a:rPr>
              <a:t>. </a:t>
            </a:r>
            <a:r>
              <a:rPr lang="en-US" sz="1100" dirty="0">
                <a:solidFill>
                  <a:schemeClr val="bg1"/>
                </a:solidFill>
              </a:rPr>
              <a:t>2018;141(2):AB80. </a:t>
            </a:r>
            <a:r>
              <a:rPr lang="en-US" sz="1100" dirty="0" err="1">
                <a:solidFill>
                  <a:schemeClr val="bg1"/>
                </a:solidFill>
              </a:rPr>
              <a:t>ClinicalTrials.gov</a:t>
            </a:r>
            <a:r>
              <a:rPr lang="en-US" sz="1100" dirty="0">
                <a:solidFill>
                  <a:schemeClr val="bg1"/>
                </a:solidFill>
              </a:rPr>
              <a:t>; NCT02054130. </a:t>
            </a:r>
          </a:p>
        </p:txBody>
      </p:sp>
    </p:spTree>
    <p:extLst>
      <p:ext uri="{BB962C8B-B14F-4D97-AF65-F5344CB8AC3E}">
        <p14:creationId xmlns:p14="http://schemas.microsoft.com/office/powerpoint/2010/main" val="198800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Phenotypes and Biomarkers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this module we discuss how phenotypic, </a:t>
            </a:r>
            <a:r>
              <a:rPr lang="en-US" sz="3200" dirty="0" err="1"/>
              <a:t>endotypic</a:t>
            </a:r>
            <a:r>
              <a:rPr lang="en-US" sz="3200" dirty="0"/>
              <a:t>, and underlying pathogenic mechanisms factor into severe asthma. </a:t>
            </a:r>
          </a:p>
          <a:p>
            <a:pPr marL="0" indent="0">
              <a:buNone/>
            </a:pPr>
            <a:r>
              <a:rPr lang="en-US" sz="3200" dirty="0"/>
              <a:t>We review the clinical differentiation of asthma subgroups and the characterization of inflammatory pathways and biomarkers, as well as its application to clinical practice.</a:t>
            </a:r>
          </a:p>
        </p:txBody>
      </p:sp>
    </p:spTree>
    <p:extLst>
      <p:ext uri="{BB962C8B-B14F-4D97-AF65-F5344CB8AC3E}">
        <p14:creationId xmlns:p14="http://schemas.microsoft.com/office/powerpoint/2010/main" val="1547030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7" y="238125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sz="3800" b="1" dirty="0">
                <a:latin typeface="+mn-lt"/>
              </a:rPr>
              <a:t>Emerging Target-Specific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6" y="1512851"/>
            <a:ext cx="11232572" cy="4293053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CRTh2 oral inhibitors in development </a:t>
            </a:r>
          </a:p>
          <a:p>
            <a:pPr lvl="1"/>
            <a:r>
              <a:rPr lang="en-US" sz="4200" dirty="0" err="1"/>
              <a:t>Fevipiprant</a:t>
            </a:r>
            <a:r>
              <a:rPr lang="en-US" sz="4200" dirty="0"/>
              <a:t>, ARRY 502, BI-671800, OC000459</a:t>
            </a:r>
          </a:p>
          <a:p>
            <a:pPr lvl="1"/>
            <a:r>
              <a:rPr lang="en-US" sz="4200" dirty="0"/>
              <a:t>Promising results in cellular, functional, clinical outcomes; acceptable safety</a:t>
            </a:r>
          </a:p>
          <a:p>
            <a:pPr lvl="1"/>
            <a:r>
              <a:rPr lang="en-US" sz="4200" dirty="0"/>
              <a:t>Shows decrease in PGD2-mediated eosinophil migration </a:t>
            </a:r>
          </a:p>
          <a:p>
            <a:pPr lvl="1"/>
            <a:r>
              <a:rPr lang="en-US" sz="4200" dirty="0"/>
              <a:t>Improve lung function and symptoms in patients with eosinophilic asthma</a:t>
            </a:r>
          </a:p>
          <a:p>
            <a:r>
              <a:rPr lang="en-US" sz="4200" dirty="0"/>
              <a:t>CxCR2 antagonist decreases IL-8 levels; shown promise in early trials </a:t>
            </a:r>
          </a:p>
          <a:p>
            <a:pPr lvl="1"/>
            <a:r>
              <a:rPr lang="en-US" sz="4200" dirty="0" err="1"/>
              <a:t>Navarixin</a:t>
            </a:r>
            <a:r>
              <a:rPr lang="en-US" sz="4200" dirty="0"/>
              <a:t> reduced sputum and blood neutrophils; trend toward better asthma control based on ACQ, but no significant change in FEV</a:t>
            </a:r>
            <a:r>
              <a:rPr lang="en-US" sz="4200" baseline="-25000" dirty="0"/>
              <a:t>1</a:t>
            </a:r>
            <a:r>
              <a:rPr lang="en-US" sz="4200" dirty="0"/>
              <a:t> </a:t>
            </a:r>
          </a:p>
          <a:p>
            <a:r>
              <a:rPr lang="en-US" sz="4200" dirty="0"/>
              <a:t>IL-6—potential biomarker of systemic inflammation along with C-reactive protein; shown to be increased in a subset of patients with severe asthma, particularly severe asthma associated with obesity</a:t>
            </a:r>
          </a:p>
          <a:p>
            <a:r>
              <a:rPr lang="en-US" sz="4200" dirty="0"/>
              <a:t>IL-17 </a:t>
            </a:r>
            <a:r>
              <a:rPr lang="en-US" sz="4200" dirty="0" err="1"/>
              <a:t>Brodalumab</a:t>
            </a:r>
            <a:r>
              <a:rPr lang="en-US" sz="4200" dirty="0"/>
              <a:t> didn’t achieve clinical benefit but perhaps not the right patients were selected</a:t>
            </a:r>
          </a:p>
          <a:p>
            <a:r>
              <a:rPr lang="en-US" sz="4200" dirty="0"/>
              <a:t>IL-33—no data yet, but in clinical development</a:t>
            </a:r>
          </a:p>
          <a:p>
            <a:r>
              <a:rPr lang="en-US" sz="4200" dirty="0"/>
              <a:t>IL-25—no data, yet</a:t>
            </a:r>
          </a:p>
          <a:p>
            <a:pPr lvl="1"/>
            <a:endParaRPr lang="en-US" sz="1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7305" y="5563592"/>
            <a:ext cx="1150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ACQ, Asthma Control Questionnaire; CRTh2, chemoattractant receptor homologue expressed on Th2 cells (alternative name DP2);  FEV</a:t>
            </a:r>
            <a:r>
              <a:rPr lang="en-US" sz="1400" baseline="-25000" dirty="0"/>
              <a:t>1 ,</a:t>
            </a:r>
            <a:r>
              <a:rPr lang="en-US" sz="1400" dirty="0"/>
              <a:t> forced expiratory volume in one second;</a:t>
            </a:r>
            <a:r>
              <a:rPr lang="en-US" sz="1400" baseline="-25000" dirty="0"/>
              <a:t> </a:t>
            </a:r>
            <a:r>
              <a:rPr lang="en-US" sz="1400" dirty="0"/>
              <a:t>PGD2, Prostaglandin D2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4466" y="6048216"/>
            <a:ext cx="8724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George L, et al. </a:t>
            </a:r>
            <a:r>
              <a:rPr lang="en-US" sz="1100" i="1" dirty="0" err="1">
                <a:solidFill>
                  <a:schemeClr val="bg1"/>
                </a:solidFill>
              </a:rPr>
              <a:t>Ther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Adv</a:t>
            </a:r>
            <a:r>
              <a:rPr lang="en-US" sz="1100" i="1" dirty="0">
                <a:solidFill>
                  <a:schemeClr val="bg1"/>
                </a:solidFill>
              </a:rPr>
              <a:t> Chronic Dis</a:t>
            </a:r>
            <a:r>
              <a:rPr lang="en-US" sz="1100" dirty="0">
                <a:solidFill>
                  <a:schemeClr val="bg1"/>
                </a:solidFill>
              </a:rPr>
              <a:t>. 2016;7:34-51; </a:t>
            </a:r>
            <a:r>
              <a:rPr lang="en-US" sz="1100" dirty="0" err="1">
                <a:solidFill>
                  <a:schemeClr val="bg1"/>
                </a:solidFill>
              </a:rPr>
              <a:t>Santus</a:t>
            </a:r>
            <a:r>
              <a:rPr lang="en-US" sz="1100" dirty="0">
                <a:solidFill>
                  <a:schemeClr val="bg1"/>
                </a:solidFill>
              </a:rPr>
              <a:t> P, et al. </a:t>
            </a:r>
            <a:r>
              <a:rPr lang="en-US" sz="1100" i="1" dirty="0">
                <a:solidFill>
                  <a:schemeClr val="bg1"/>
                </a:solidFill>
              </a:rPr>
              <a:t>Expert </a:t>
            </a:r>
            <a:r>
              <a:rPr lang="en-US" sz="1100" i="1" dirty="0" err="1">
                <a:solidFill>
                  <a:schemeClr val="bg1"/>
                </a:solidFill>
              </a:rPr>
              <a:t>Opin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Investig</a:t>
            </a:r>
            <a:r>
              <a:rPr lang="en-US" sz="1100" i="1" dirty="0">
                <a:solidFill>
                  <a:schemeClr val="bg1"/>
                </a:solidFill>
              </a:rPr>
              <a:t> Drugs.</a:t>
            </a:r>
            <a:r>
              <a:rPr lang="en-US" sz="1100" dirty="0">
                <a:solidFill>
                  <a:schemeClr val="bg1"/>
                </a:solidFill>
              </a:rPr>
              <a:t> 2016;25(9):1083-92; </a:t>
            </a:r>
            <a:r>
              <a:rPr lang="en-US" sz="1100" dirty="0" err="1">
                <a:solidFill>
                  <a:schemeClr val="bg1"/>
                </a:solidFill>
              </a:rPr>
              <a:t>Naik</a:t>
            </a:r>
            <a:r>
              <a:rPr lang="en-US" sz="1100" dirty="0">
                <a:solidFill>
                  <a:schemeClr val="bg1"/>
                </a:solidFill>
              </a:rPr>
              <a:t> SP, et al. </a:t>
            </a:r>
            <a:r>
              <a:rPr lang="en-US" sz="1100" i="1" dirty="0">
                <a:solidFill>
                  <a:schemeClr val="bg1"/>
                </a:solidFill>
              </a:rPr>
              <a:t>J Asthma.</a:t>
            </a:r>
            <a:r>
              <a:rPr lang="en-US" sz="1100" dirty="0">
                <a:solidFill>
                  <a:schemeClr val="bg1"/>
                </a:solidFill>
              </a:rPr>
              <a:t> 2017;54(6):584-593. </a:t>
            </a:r>
          </a:p>
        </p:txBody>
      </p:sp>
    </p:spTree>
    <p:extLst>
      <p:ext uri="{BB962C8B-B14F-4D97-AF65-F5344CB8AC3E}">
        <p14:creationId xmlns:p14="http://schemas.microsoft.com/office/powerpoint/2010/main" val="176153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Persistent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690688"/>
            <a:ext cx="11907982" cy="358789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do we decide between biologics that target same pathways? </a:t>
            </a:r>
          </a:p>
          <a:p>
            <a:pPr lvl="0"/>
            <a:r>
              <a:rPr lang="en-US" dirty="0"/>
              <a:t>How do we decide between biologics for patients that meet criteria for different therapies?  </a:t>
            </a:r>
          </a:p>
          <a:p>
            <a:pPr lvl="0"/>
            <a:r>
              <a:rPr lang="en-US" dirty="0"/>
              <a:t>How long should we treat?</a:t>
            </a:r>
          </a:p>
          <a:p>
            <a:pPr lvl="0"/>
            <a:r>
              <a:rPr lang="en-US" dirty="0"/>
              <a:t>Should we be combining biologics?</a:t>
            </a:r>
          </a:p>
          <a:p>
            <a:pPr lvl="0"/>
            <a:r>
              <a:rPr lang="en-US" dirty="0"/>
              <a:t>Should we be giving biologics earlier in treatment paradigm?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3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Future Research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288"/>
            <a:ext cx="10515600" cy="4095490"/>
          </a:xfrm>
        </p:spPr>
        <p:txBody>
          <a:bodyPr>
            <a:normAutofit/>
          </a:bodyPr>
          <a:lstStyle/>
          <a:p>
            <a:r>
              <a:rPr lang="en-US" dirty="0"/>
              <a:t>Determine optimal duration of biologics</a:t>
            </a:r>
          </a:p>
          <a:p>
            <a:r>
              <a:rPr lang="en-US" dirty="0"/>
              <a:t>Long-term safety effects of treatment</a:t>
            </a:r>
          </a:p>
          <a:p>
            <a:r>
              <a:rPr lang="en-US" dirty="0"/>
              <a:t>Risk of relapse on withdrawal</a:t>
            </a:r>
          </a:p>
          <a:p>
            <a:r>
              <a:rPr lang="en-US" dirty="0"/>
              <a:t>More research on biomarkers to assess treatment response and identification of newer biologics </a:t>
            </a:r>
          </a:p>
          <a:p>
            <a:r>
              <a:rPr lang="en-US" dirty="0"/>
              <a:t>Effects of treatment on non-eosinophilic patients</a:t>
            </a:r>
          </a:p>
          <a:p>
            <a:r>
              <a:rPr lang="en-US" dirty="0"/>
              <a:t>Comparing anti-IL-5 treatments</a:t>
            </a:r>
          </a:p>
        </p:txBody>
      </p:sp>
    </p:spTree>
    <p:extLst>
      <p:ext uri="{BB962C8B-B14F-4D97-AF65-F5344CB8AC3E}">
        <p14:creationId xmlns:p14="http://schemas.microsoft.com/office/powerpoint/2010/main" val="5207261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929"/>
            <a:ext cx="10515600" cy="4662488"/>
          </a:xfrm>
        </p:spPr>
        <p:txBody>
          <a:bodyPr>
            <a:normAutofit/>
          </a:bodyPr>
          <a:lstStyle/>
          <a:p>
            <a:r>
              <a:rPr lang="en-US" dirty="0"/>
              <a:t>Today we have a better understanding of underlying disease mechanisms</a:t>
            </a:r>
          </a:p>
          <a:p>
            <a:r>
              <a:rPr lang="en-US" dirty="0"/>
              <a:t>Use biomarkers and </a:t>
            </a:r>
            <a:r>
              <a:rPr lang="en-US" dirty="0" err="1"/>
              <a:t>endotypes</a:t>
            </a:r>
            <a:r>
              <a:rPr lang="en-US" dirty="0"/>
              <a:t> to personalize treatment approach</a:t>
            </a:r>
          </a:p>
          <a:p>
            <a:r>
              <a:rPr lang="en-US" dirty="0"/>
              <a:t>Advances in treatment of severe asthma include: </a:t>
            </a:r>
          </a:p>
          <a:p>
            <a:pPr lvl="1"/>
            <a:r>
              <a:rPr lang="en-US" dirty="0"/>
              <a:t>Evidence-based treatment guidelines</a:t>
            </a:r>
          </a:p>
          <a:p>
            <a:pPr lvl="1"/>
            <a:r>
              <a:rPr lang="en-US" dirty="0"/>
              <a:t>Evidence about phenotypic patterns </a:t>
            </a:r>
          </a:p>
          <a:p>
            <a:pPr lvl="1"/>
            <a:r>
              <a:rPr lang="en-US" dirty="0"/>
              <a:t>Increased understanding of biomarkers and use in treatment selection</a:t>
            </a:r>
          </a:p>
          <a:p>
            <a:r>
              <a:rPr lang="en-US" dirty="0"/>
              <a:t>Screen patients to choose the right therapy for the right patient</a:t>
            </a:r>
          </a:p>
          <a:p>
            <a:r>
              <a:rPr lang="en-US" dirty="0"/>
              <a:t>Biomarkers are needed to identify most appropriate therapeutic strategy to a specific patient</a:t>
            </a:r>
          </a:p>
        </p:txBody>
      </p:sp>
    </p:spTree>
    <p:extLst>
      <p:ext uri="{BB962C8B-B14F-4D97-AF65-F5344CB8AC3E}">
        <p14:creationId xmlns:p14="http://schemas.microsoft.com/office/powerpoint/2010/main" val="54262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206478"/>
            <a:ext cx="11113168" cy="1810001"/>
          </a:xfrm>
        </p:spPr>
        <p:txBody>
          <a:bodyPr>
            <a:normAutofit/>
          </a:bodyPr>
          <a:lstStyle/>
          <a:p>
            <a:pPr lvl="0" algn="ctr"/>
            <a:r>
              <a:rPr lang="en-US" sz="3800" b="1" dirty="0">
                <a:latin typeface="+mn-lt"/>
              </a:rPr>
              <a:t>Clinical Differentiation of Asthma Into Subgroups</a:t>
            </a:r>
            <a:br>
              <a:rPr lang="en-US" b="1" dirty="0"/>
            </a:br>
            <a:br>
              <a:rPr lang="en-US" sz="1800" b="1" dirty="0"/>
            </a:br>
            <a:r>
              <a:rPr lang="en-US" sz="3600" b="1" dirty="0">
                <a:latin typeface="+mn-lt"/>
              </a:rPr>
              <a:t>Back to Asthma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6478"/>
            <a:ext cx="10515600" cy="3771257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Definition</a:t>
            </a:r>
          </a:p>
          <a:p>
            <a:pPr lvl="1"/>
            <a:r>
              <a:rPr lang="en-US" sz="2800" dirty="0"/>
              <a:t>Airway </a:t>
            </a:r>
            <a:r>
              <a:rPr lang="en-US" sz="2800" dirty="0" err="1"/>
              <a:t>hyperresponsiveness</a:t>
            </a:r>
            <a:endParaRPr lang="en-US" sz="2800" dirty="0"/>
          </a:p>
          <a:p>
            <a:pPr lvl="1"/>
            <a:r>
              <a:rPr lang="en-US" sz="2800" dirty="0"/>
              <a:t>Airflow limitation, which is spontaneously variable or reversible with bronchodilators </a:t>
            </a:r>
          </a:p>
          <a:p>
            <a:r>
              <a:rPr lang="en-US" sz="3000" dirty="0"/>
              <a:t>Diagnosis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Based on a combination of clinical symptoms and physiologic abnormalities 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Does not rely on pathologic markers</a:t>
            </a:r>
          </a:p>
        </p:txBody>
      </p:sp>
    </p:spTree>
    <p:extLst>
      <p:ext uri="{BB962C8B-B14F-4D97-AF65-F5344CB8AC3E}">
        <p14:creationId xmlns:p14="http://schemas.microsoft.com/office/powerpoint/2010/main" val="2112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800" b="1" dirty="0">
                <a:latin typeface="+mn-lt"/>
              </a:rPr>
              <a:t>Asthma is Not a Clinically 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Homogeneous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50519"/>
          </a:xfrm>
        </p:spPr>
        <p:txBody>
          <a:bodyPr>
            <a:normAutofit/>
          </a:bodyPr>
          <a:lstStyle/>
          <a:p>
            <a:r>
              <a:rPr lang="en-US" sz="3000" dirty="0"/>
              <a:t>Multiple areas of difference:</a:t>
            </a:r>
          </a:p>
          <a:p>
            <a:pPr lvl="1"/>
            <a:r>
              <a:rPr lang="en-US" sz="2800" dirty="0"/>
              <a:t>Clinical presentations</a:t>
            </a:r>
          </a:p>
          <a:p>
            <a:pPr lvl="1"/>
            <a:r>
              <a:rPr lang="en-US" sz="2800" dirty="0"/>
              <a:t>Physiological characteristics</a:t>
            </a:r>
          </a:p>
          <a:p>
            <a:pPr lvl="1"/>
            <a:r>
              <a:rPr lang="en-US" sz="2800" dirty="0"/>
              <a:t>Responses to therapy </a:t>
            </a:r>
          </a:p>
          <a:p>
            <a:r>
              <a:rPr lang="en-US" sz="3000" dirty="0"/>
              <a:t>Time of asthma development is a key factor:</a:t>
            </a:r>
          </a:p>
          <a:p>
            <a:pPr lvl="1"/>
            <a:r>
              <a:rPr lang="en-US" sz="2800" dirty="0"/>
              <a:t>Children—relatively homogeneous with a strong personal and family allergic history of atopy</a:t>
            </a:r>
          </a:p>
          <a:p>
            <a:pPr lvl="1"/>
            <a:r>
              <a:rPr lang="en-US" sz="2800" dirty="0"/>
              <a:t>Adults—very mixed group of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5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Heterogeneity in Asthma— Not a New Concept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DD4AB-3A2B-4923-9C96-3A77529E8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6514" y="6081713"/>
            <a:ext cx="8693150" cy="681037"/>
          </a:xfrm>
        </p:spPr>
        <p:txBody>
          <a:bodyPr/>
          <a:lstStyle/>
          <a:p>
            <a:r>
              <a:rPr lang="en-US" dirty="0"/>
              <a:t>Spector SL, Farr RS</a:t>
            </a:r>
            <a:r>
              <a:rPr lang="en-US" i="1" dirty="0"/>
              <a:t>. J Allergy Clin Immunol</a:t>
            </a:r>
            <a:r>
              <a:rPr lang="en-US" dirty="0"/>
              <a:t>. 1976 May;57(5):499-511.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684" y="2048042"/>
            <a:ext cx="8341895" cy="3255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7723" y="6354375"/>
            <a:ext cx="10042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330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Basis for Disease is Present Early and 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Evolves Throughout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181" y="1861694"/>
            <a:ext cx="1796715" cy="641685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dirty="0"/>
              <a:t>Genetics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4544" y="3028824"/>
            <a:ext cx="7324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Proteins, biochemical pathways, cells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6196" y="4447492"/>
            <a:ext cx="4288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Physiology, symptoms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5979" y="2582779"/>
            <a:ext cx="40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7728" y="3854753"/>
            <a:ext cx="54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4777" y="1813568"/>
            <a:ext cx="283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, environment</a:t>
            </a:r>
          </a:p>
        </p:txBody>
      </p:sp>
    </p:spTree>
    <p:extLst>
      <p:ext uri="{BB962C8B-B14F-4D97-AF65-F5344CB8AC3E}">
        <p14:creationId xmlns:p14="http://schemas.microsoft.com/office/powerpoint/2010/main" val="10904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5590</Words>
  <Application>Microsoft Office PowerPoint</Application>
  <PresentationFormat>Widescreen</PresentationFormat>
  <Paragraphs>692</Paragraphs>
  <Slides>53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Faculty</vt:lpstr>
      <vt:lpstr>Faculty Disclosures</vt:lpstr>
      <vt:lpstr>Learning Objectives</vt:lpstr>
      <vt:lpstr>Phenotypes and Biomarkers</vt:lpstr>
      <vt:lpstr>Clinical Differentiation of Asthma Into Subgroups  Back to Asthma Basics</vt:lpstr>
      <vt:lpstr>Asthma is Not a Clinically  Homogeneous Condition</vt:lpstr>
      <vt:lpstr>Heterogeneity in Asthma— Not a New Concept</vt:lpstr>
      <vt:lpstr>Basis for Disease is Present Early and  Evolves Throughout Life</vt:lpstr>
      <vt:lpstr>Fitting the Individual Into a Larger Group</vt:lpstr>
      <vt:lpstr>Separation of Asthma Into Clinical Phenotypes</vt:lpstr>
      <vt:lpstr>Phenotypic Clusters in Adults With Asthma  Show Significant Differences</vt:lpstr>
      <vt:lpstr>Phenotypic Clusters in Children With  Asthma Are Similar</vt:lpstr>
      <vt:lpstr>Phenotypes/Endotypes of Severe Asthma</vt:lpstr>
      <vt:lpstr>Characterization of Inflammatory Pathways  and Biomarkers</vt:lpstr>
      <vt:lpstr>Utilization of Inflammatory Markers</vt:lpstr>
      <vt:lpstr>What Makes an Ideal Biomarker?</vt:lpstr>
      <vt:lpstr>Eosinophil as an Inflammatory Biomarker</vt:lpstr>
      <vt:lpstr>Sputum and Blood Eosinophils Correlate With Bronchial Type-2 Cytokine mRNA</vt:lpstr>
      <vt:lpstr>Blood Eosinophil Counts Correlate With  Risk of Asthma Exacerbations</vt:lpstr>
      <vt:lpstr>Blood Eosinophil Counts Correlate With  Risk of Asthma Exacerbations</vt:lpstr>
      <vt:lpstr>Sputum Eosinophils Identify Patients With Frequent Asthma Exacerbations</vt:lpstr>
      <vt:lpstr>Sputum Neutrophil as an  Inflammatory Biomarker</vt:lpstr>
      <vt:lpstr>Serum Proteins</vt:lpstr>
      <vt:lpstr>Exhaled Nitric Oxide as a Marker of  Type 2 Pathway</vt:lpstr>
      <vt:lpstr>Blood Eosinophils Predicted Response to  IL-5 Inhibition</vt:lpstr>
      <vt:lpstr>Summary</vt:lpstr>
      <vt:lpstr>Novel Treatment Options</vt:lpstr>
      <vt:lpstr>Stepwise-Approach: Assess Adequate Use of ICS and Consider Nonbiologic Add-on Therapy</vt:lpstr>
      <vt:lpstr>Inhaled Corticosteroids: First-Line Therapy for All Patients</vt:lpstr>
      <vt:lpstr>ICS Add-On Therapy</vt:lpstr>
      <vt:lpstr>Current Standard Treatments</vt:lpstr>
      <vt:lpstr>Understanding Pathogenic Mechanism</vt:lpstr>
      <vt:lpstr>Targeted Pathways for Biologic Therapies</vt:lpstr>
      <vt:lpstr>Approved Biologics and Targets</vt:lpstr>
      <vt:lpstr>Approved Biologics and Targets (continued)</vt:lpstr>
      <vt:lpstr>Farne et al Cochrane Review</vt:lpstr>
      <vt:lpstr>Bronchial Thermoplasty</vt:lpstr>
      <vt:lpstr>Summary</vt:lpstr>
      <vt:lpstr>Treatment Strategies Discussion</vt:lpstr>
      <vt:lpstr>What are the strategies to maximize standard medical therapies in asthma management?</vt:lpstr>
      <vt:lpstr>What is your approach to treating patients  with severe asthma?</vt:lpstr>
      <vt:lpstr> What can we achieve with biologics?</vt:lpstr>
      <vt:lpstr>Which therapy is best for a specific patient? How do you choose between biologics?</vt:lpstr>
      <vt:lpstr>What are the long-term health risks with  biologic therapy?</vt:lpstr>
      <vt:lpstr>On the Horizon</vt:lpstr>
      <vt:lpstr>Additional Nonbiologic Treatment Options</vt:lpstr>
      <vt:lpstr>AMAZES Study Effect of azithromycin on asthma exacerbations </vt:lpstr>
      <vt:lpstr>Tezepelumab—Phase 2b Clinical Trial Data</vt:lpstr>
      <vt:lpstr>Emerging Target-Specific Therapies</vt:lpstr>
      <vt:lpstr>Persistent Questions</vt:lpstr>
      <vt:lpstr>Future Research Needed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Plante</dc:creator>
  <cp:lastModifiedBy>Suellen Evavold</cp:lastModifiedBy>
  <cp:revision>352</cp:revision>
  <dcterms:created xsi:type="dcterms:W3CDTF">2017-04-20T22:46:40Z</dcterms:created>
  <dcterms:modified xsi:type="dcterms:W3CDTF">2018-12-17T16:44:46Z</dcterms:modified>
</cp:coreProperties>
</file>