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7" r:id="rId2"/>
    <p:sldId id="338" r:id="rId3"/>
    <p:sldId id="343" r:id="rId4"/>
    <p:sldId id="319" r:id="rId5"/>
    <p:sldId id="315" r:id="rId6"/>
    <p:sldId id="318" r:id="rId7"/>
    <p:sldId id="326" r:id="rId8"/>
    <p:sldId id="339" r:id="rId9"/>
    <p:sldId id="266" r:id="rId10"/>
    <p:sldId id="263" r:id="rId11"/>
    <p:sldId id="275" r:id="rId12"/>
    <p:sldId id="320" r:id="rId13"/>
    <p:sldId id="284" r:id="rId14"/>
    <p:sldId id="313" r:id="rId15"/>
    <p:sldId id="286" r:id="rId16"/>
    <p:sldId id="342" r:id="rId17"/>
    <p:sldId id="274" r:id="rId18"/>
    <p:sldId id="273" r:id="rId19"/>
    <p:sldId id="292" r:id="rId20"/>
    <p:sldId id="293" r:id="rId21"/>
    <p:sldId id="279" r:id="rId22"/>
    <p:sldId id="291" r:id="rId23"/>
    <p:sldId id="294" r:id="rId24"/>
    <p:sldId id="327" r:id="rId25"/>
    <p:sldId id="303" r:id="rId26"/>
    <p:sldId id="278" r:id="rId27"/>
    <p:sldId id="287" r:id="rId28"/>
    <p:sldId id="322" r:id="rId29"/>
    <p:sldId id="324" r:id="rId30"/>
    <p:sldId id="276" r:id="rId31"/>
    <p:sldId id="341" r:id="rId32"/>
    <p:sldId id="268" r:id="rId33"/>
    <p:sldId id="269" r:id="rId34"/>
    <p:sldId id="271" r:id="rId35"/>
    <p:sldId id="280" r:id="rId36"/>
    <p:sldId id="270" r:id="rId37"/>
    <p:sldId id="311" r:id="rId38"/>
    <p:sldId id="345" r:id="rId39"/>
    <p:sldId id="323" r:id="rId40"/>
    <p:sldId id="344" r:id="rId41"/>
    <p:sldId id="281" r:id="rId42"/>
    <p:sldId id="272" r:id="rId43"/>
    <p:sldId id="308" r:id="rId44"/>
    <p:sldId id="331" r:id="rId45"/>
    <p:sldId id="334" r:id="rId46"/>
    <p:sldId id="332" r:id="rId47"/>
    <p:sldId id="335" r:id="rId48"/>
    <p:sldId id="336" r:id="rId49"/>
    <p:sldId id="337" r:id="rId50"/>
    <p:sldId id="285"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2623" autoAdjust="0"/>
    <p:restoredTop sz="89964" autoAdjust="0"/>
  </p:normalViewPr>
  <p:slideViewPr>
    <p:cSldViewPr snapToGrid="0" snapToObjects="1" showGuides="1">
      <p:cViewPr varScale="1">
        <p:scale>
          <a:sx n="146" d="100"/>
          <a:sy n="146" d="100"/>
        </p:scale>
        <p:origin x="114" y="24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4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56AF2-0F81-476A-9435-D4A0BC691B77}"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C47BD-7514-4D82-9D68-0DEE7F6DE0A4}" type="slidenum">
              <a:rPr lang="en-US" smtClean="0"/>
              <a:t>‹#›</a:t>
            </a:fld>
            <a:endParaRPr lang="en-US"/>
          </a:p>
        </p:txBody>
      </p:sp>
    </p:spTree>
    <p:extLst>
      <p:ext uri="{BB962C8B-B14F-4D97-AF65-F5344CB8AC3E}">
        <p14:creationId xmlns:p14="http://schemas.microsoft.com/office/powerpoint/2010/main" val="330112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hlbi.nih.gov/health-topics/idiopathic-pulmonary-fibrosi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Nathan SD, </a:t>
            </a:r>
            <a:r>
              <a:rPr lang="en-US" sz="1200" b="0" i="0" kern="1200" dirty="0" err="1">
                <a:solidFill>
                  <a:schemeClr val="tx1"/>
                </a:solidFill>
                <a:effectLst/>
                <a:latin typeface="+mn-lt"/>
                <a:ea typeface="+mn-ea"/>
                <a:cs typeface="+mn-cs"/>
              </a:rPr>
              <a:t>Shlobin</a:t>
            </a:r>
            <a:r>
              <a:rPr lang="en-US" sz="1200" b="0" i="0" kern="1200" dirty="0">
                <a:solidFill>
                  <a:schemeClr val="tx1"/>
                </a:solidFill>
                <a:effectLst/>
                <a:latin typeface="+mn-lt"/>
                <a:ea typeface="+mn-ea"/>
                <a:cs typeface="+mn-cs"/>
              </a:rPr>
              <a:t> OA, Weir N, et al. Long-term course and prognosis of idiopathic pulmonary fibrosis in the new millennium. </a:t>
            </a:r>
            <a:r>
              <a:rPr lang="en-US" sz="1200" b="0" i="1" kern="1200" dirty="0">
                <a:solidFill>
                  <a:schemeClr val="tx1"/>
                </a:solidFill>
                <a:effectLst/>
                <a:latin typeface="+mn-lt"/>
                <a:ea typeface="+mn-ea"/>
                <a:cs typeface="+mn-cs"/>
              </a:rPr>
              <a:t>Chest. </a:t>
            </a:r>
            <a:r>
              <a:rPr lang="en-US" sz="1200" b="0" i="0" kern="1200" dirty="0">
                <a:solidFill>
                  <a:schemeClr val="tx1"/>
                </a:solidFill>
                <a:effectLst/>
                <a:latin typeface="+mn-lt"/>
                <a:ea typeface="+mn-ea"/>
                <a:cs typeface="+mn-cs"/>
              </a:rPr>
              <a:t>2011;140:221–229.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10.1378/chest.10-2572.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Raghu G, </a:t>
            </a:r>
            <a:r>
              <a:rPr lang="en-US" sz="1200" kern="1200" dirty="0" err="1">
                <a:solidFill>
                  <a:schemeClr val="tx1"/>
                </a:solidFill>
                <a:effectLst/>
                <a:latin typeface="+mn-lt"/>
                <a:ea typeface="+mn-ea"/>
                <a:cs typeface="+mn-cs"/>
              </a:rPr>
              <a:t>Rochwerg</a:t>
            </a:r>
            <a:r>
              <a:rPr lang="en-US" sz="1200" kern="1200" dirty="0">
                <a:solidFill>
                  <a:schemeClr val="tx1"/>
                </a:solidFill>
                <a:effectLst/>
                <a:latin typeface="+mn-lt"/>
                <a:ea typeface="+mn-ea"/>
                <a:cs typeface="+mn-cs"/>
              </a:rPr>
              <a:t> B, Zhang Y, et al; ATS, ERS, JRS, and ALAT. An official ATS/ERS/JRS/ALAT clinical practice guideline: treatment of idiopathic pulmonary fibrosis. An update of the 2011 clinical practice guideline. </a:t>
            </a:r>
            <a:r>
              <a:rPr lang="en-US" sz="1200" i="1" kern="1200" dirty="0">
                <a:solidFill>
                  <a:schemeClr val="tx1"/>
                </a:solidFill>
                <a:effectLst/>
                <a:latin typeface="+mn-lt"/>
                <a:ea typeface="+mn-ea"/>
                <a:cs typeface="+mn-cs"/>
              </a:rPr>
              <a:t>Am J </a:t>
            </a:r>
            <a:r>
              <a:rPr lang="en-US" sz="1200" i="1" kern="1200" dirty="0" err="1">
                <a:solidFill>
                  <a:schemeClr val="tx1"/>
                </a:solidFill>
                <a:effectLst/>
                <a:latin typeface="+mn-lt"/>
                <a:ea typeface="+mn-ea"/>
                <a:cs typeface="+mn-cs"/>
              </a:rPr>
              <a:t>Respir</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Crit</a:t>
            </a:r>
            <a:r>
              <a:rPr lang="en-US" sz="1200" i="1" kern="1200" dirty="0">
                <a:solidFill>
                  <a:schemeClr val="tx1"/>
                </a:solidFill>
                <a:effectLst/>
                <a:latin typeface="+mn-lt"/>
                <a:ea typeface="+mn-ea"/>
                <a:cs typeface="+mn-cs"/>
              </a:rPr>
              <a:t> Care Med.</a:t>
            </a:r>
            <a:r>
              <a:rPr lang="en-US" sz="1200" kern="1200" dirty="0">
                <a:solidFill>
                  <a:schemeClr val="tx1"/>
                </a:solidFill>
                <a:effectLst/>
                <a:latin typeface="+mn-lt"/>
                <a:ea typeface="+mn-ea"/>
                <a:cs typeface="+mn-cs"/>
              </a:rPr>
              <a:t> 2015;192(2):e3-e19.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10.1164/rccm.201506-1063ST.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3</a:t>
            </a:fld>
            <a:endParaRPr lang="en-US"/>
          </a:p>
        </p:txBody>
      </p:sp>
    </p:spTree>
    <p:extLst>
      <p:ext uri="{BB962C8B-B14F-4D97-AF65-F5344CB8AC3E}">
        <p14:creationId xmlns:p14="http://schemas.microsoft.com/office/powerpoint/2010/main" val="1012505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latin typeface="+mn-lt"/>
                <a:ea typeface="+mn-ea"/>
                <a:cs typeface="+mn-cs"/>
              </a:rPr>
              <a:t>King TE Jr, Bradford WZ, Castro-</a:t>
            </a:r>
            <a:r>
              <a:rPr lang="en-US" sz="1200" kern="1200" dirty="0" err="1">
                <a:solidFill>
                  <a:schemeClr val="tx1"/>
                </a:solidFill>
                <a:latin typeface="+mn-lt"/>
                <a:ea typeface="+mn-ea"/>
                <a:cs typeface="+mn-cs"/>
              </a:rPr>
              <a:t>Bernardini</a:t>
            </a:r>
            <a:r>
              <a:rPr lang="en-US" sz="1200" kern="1200" dirty="0">
                <a:solidFill>
                  <a:schemeClr val="tx1"/>
                </a:solidFill>
                <a:latin typeface="+mn-lt"/>
                <a:ea typeface="+mn-ea"/>
                <a:cs typeface="+mn-cs"/>
              </a:rPr>
              <a:t> S, et al. A phase 3 trial of </a:t>
            </a:r>
            <a:r>
              <a:rPr lang="en-US" sz="1200" kern="1200" dirty="0" err="1">
                <a:solidFill>
                  <a:schemeClr val="tx1"/>
                </a:solidFill>
                <a:latin typeface="+mn-lt"/>
                <a:ea typeface="+mn-ea"/>
                <a:cs typeface="+mn-cs"/>
              </a:rPr>
              <a:t>pirfenidone</a:t>
            </a:r>
            <a:r>
              <a:rPr lang="en-US" sz="1200" kern="1200" dirty="0">
                <a:solidFill>
                  <a:schemeClr val="tx1"/>
                </a:solidFill>
                <a:latin typeface="+mn-lt"/>
                <a:ea typeface="+mn-ea"/>
                <a:cs typeface="+mn-cs"/>
              </a:rPr>
              <a:t> in patients with idiopathic pulmonary fibrosis. </a:t>
            </a:r>
            <a:r>
              <a:rPr lang="en-US" sz="1200" i="1" kern="1200" dirty="0">
                <a:solidFill>
                  <a:schemeClr val="tx1"/>
                </a:solidFill>
                <a:latin typeface="+mn-lt"/>
                <a:ea typeface="+mn-ea"/>
                <a:cs typeface="+mn-cs"/>
              </a:rPr>
              <a:t>N </a:t>
            </a:r>
            <a:r>
              <a:rPr lang="en-US" sz="1200" i="1" kern="1200" dirty="0" err="1">
                <a:solidFill>
                  <a:schemeClr val="tx1"/>
                </a:solidFill>
                <a:latin typeface="+mn-lt"/>
                <a:ea typeface="+mn-ea"/>
                <a:cs typeface="+mn-cs"/>
              </a:rPr>
              <a:t>Engl</a:t>
            </a:r>
            <a:r>
              <a:rPr lang="en-US" sz="1200" i="1" kern="1200" dirty="0">
                <a:solidFill>
                  <a:schemeClr val="tx1"/>
                </a:solidFill>
                <a:latin typeface="+mn-lt"/>
                <a:ea typeface="+mn-ea"/>
                <a:cs typeface="+mn-cs"/>
              </a:rPr>
              <a:t> J Med. </a:t>
            </a:r>
            <a:r>
              <a:rPr lang="en-US" sz="1200" i="0" kern="1200" dirty="0">
                <a:solidFill>
                  <a:schemeClr val="tx1"/>
                </a:solidFill>
                <a:latin typeface="+mn-lt"/>
                <a:ea typeface="+mn-ea"/>
                <a:cs typeface="+mn-cs"/>
              </a:rPr>
              <a:t>2014;370(22):2083-2092.</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kern="1200" dirty="0" err="1">
                <a:solidFill>
                  <a:schemeClr val="tx1"/>
                </a:solidFill>
                <a:latin typeface="+mn-lt"/>
                <a:ea typeface="+mn-ea"/>
                <a:cs typeface="+mn-cs"/>
              </a:rPr>
              <a:t>Richeldi</a:t>
            </a:r>
            <a:r>
              <a:rPr lang="en-US" sz="1200" kern="1200" dirty="0">
                <a:solidFill>
                  <a:schemeClr val="tx1"/>
                </a:solidFill>
                <a:latin typeface="+mn-lt"/>
                <a:ea typeface="+mn-ea"/>
                <a:cs typeface="+mn-cs"/>
              </a:rPr>
              <a:t> L, du Bois RM, Raghu G, et al. Efficacy and safety of </a:t>
            </a:r>
            <a:r>
              <a:rPr lang="en-US" sz="1200" kern="1200" dirty="0" err="1">
                <a:solidFill>
                  <a:schemeClr val="tx1"/>
                </a:solidFill>
                <a:latin typeface="+mn-lt"/>
                <a:ea typeface="+mn-ea"/>
                <a:cs typeface="+mn-cs"/>
              </a:rPr>
              <a:t>nintedanib</a:t>
            </a:r>
            <a:r>
              <a:rPr lang="en-US" sz="1200" kern="1200" dirty="0">
                <a:solidFill>
                  <a:schemeClr val="tx1"/>
                </a:solidFill>
                <a:latin typeface="+mn-lt"/>
                <a:ea typeface="+mn-ea"/>
                <a:cs typeface="+mn-cs"/>
              </a:rPr>
              <a:t> in idiopathic pulmonary fibrosis. </a:t>
            </a:r>
            <a:r>
              <a:rPr lang="en-US" sz="1200" i="1" kern="1200" dirty="0">
                <a:solidFill>
                  <a:schemeClr val="tx1"/>
                </a:solidFill>
                <a:latin typeface="+mn-lt"/>
                <a:ea typeface="+mn-ea"/>
                <a:cs typeface="+mn-cs"/>
              </a:rPr>
              <a:t>N </a:t>
            </a:r>
            <a:r>
              <a:rPr lang="en-US" sz="1200" i="1" kern="1200" dirty="0" err="1">
                <a:solidFill>
                  <a:schemeClr val="tx1"/>
                </a:solidFill>
                <a:latin typeface="+mn-lt"/>
                <a:ea typeface="+mn-ea"/>
                <a:cs typeface="+mn-cs"/>
              </a:rPr>
              <a:t>Engl</a:t>
            </a:r>
            <a:r>
              <a:rPr lang="en-US" sz="1200" i="1" kern="1200" dirty="0">
                <a:solidFill>
                  <a:schemeClr val="tx1"/>
                </a:solidFill>
                <a:latin typeface="+mn-lt"/>
                <a:ea typeface="+mn-ea"/>
                <a:cs typeface="+mn-cs"/>
              </a:rPr>
              <a:t> J Med. </a:t>
            </a:r>
            <a:r>
              <a:rPr lang="en-US" sz="1200" i="0" kern="1200" dirty="0">
                <a:solidFill>
                  <a:schemeClr val="tx1"/>
                </a:solidFill>
                <a:latin typeface="+mn-lt"/>
                <a:ea typeface="+mn-ea"/>
                <a:cs typeface="+mn-cs"/>
              </a:rPr>
              <a:t>2014;370(22):2071-2082.</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kern="1200" dirty="0">
                <a:solidFill>
                  <a:schemeClr val="tx1"/>
                </a:solidFill>
                <a:effectLst/>
                <a:latin typeface="+mn-lt"/>
                <a:ea typeface="+mn-ea"/>
                <a:cs typeface="+mn-cs"/>
              </a:rPr>
              <a:t>Raghu G, </a:t>
            </a:r>
            <a:r>
              <a:rPr lang="en-US" sz="1200" kern="1200" dirty="0" err="1">
                <a:solidFill>
                  <a:schemeClr val="tx1"/>
                </a:solidFill>
                <a:effectLst/>
                <a:latin typeface="+mn-lt"/>
                <a:ea typeface="+mn-ea"/>
                <a:cs typeface="+mn-cs"/>
              </a:rPr>
              <a:t>Rochwerg</a:t>
            </a:r>
            <a:r>
              <a:rPr lang="en-US" sz="1200" kern="1200" dirty="0">
                <a:solidFill>
                  <a:schemeClr val="tx1"/>
                </a:solidFill>
                <a:effectLst/>
                <a:latin typeface="+mn-lt"/>
                <a:ea typeface="+mn-ea"/>
                <a:cs typeface="+mn-cs"/>
              </a:rPr>
              <a:t> B, Zhang Y et al. An Official ATS/ERS/JRS/ALAT Clinical Practice Guideline: Treatment of Idiopathic Pulmonary Fibrosis. An Update of the 2011 Clinical Practice Guideline</a:t>
            </a:r>
            <a:r>
              <a:rPr lang="en-US" sz="1200" i="1" kern="1200" dirty="0">
                <a:solidFill>
                  <a:schemeClr val="tx1"/>
                </a:solidFill>
                <a:effectLst/>
                <a:latin typeface="+mn-lt"/>
                <a:ea typeface="+mn-ea"/>
                <a:cs typeface="+mn-cs"/>
              </a:rPr>
              <a:t>. Am J </a:t>
            </a:r>
            <a:r>
              <a:rPr lang="en-US" sz="1200" i="1" kern="1200" dirty="0" err="1">
                <a:solidFill>
                  <a:schemeClr val="tx1"/>
                </a:solidFill>
                <a:effectLst/>
                <a:latin typeface="+mn-lt"/>
                <a:ea typeface="+mn-ea"/>
                <a:cs typeface="+mn-cs"/>
              </a:rPr>
              <a:t>Respir</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Crit</a:t>
            </a:r>
            <a:r>
              <a:rPr lang="en-US" sz="1200" i="1" kern="1200" dirty="0">
                <a:solidFill>
                  <a:schemeClr val="tx1"/>
                </a:solidFill>
                <a:effectLst/>
                <a:latin typeface="+mn-lt"/>
                <a:ea typeface="+mn-ea"/>
                <a:cs typeface="+mn-cs"/>
              </a:rPr>
              <a:t> Care Med.</a:t>
            </a:r>
            <a:r>
              <a:rPr lang="en-US" sz="1200" kern="1200" dirty="0">
                <a:solidFill>
                  <a:schemeClr val="tx1"/>
                </a:solidFill>
                <a:effectLst/>
                <a:latin typeface="+mn-lt"/>
                <a:ea typeface="+mn-ea"/>
                <a:cs typeface="+mn-cs"/>
              </a:rPr>
              <a:t> 2015;192:e3-19.</a:t>
            </a:r>
          </a:p>
          <a:p>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15</a:t>
            </a:fld>
            <a:endParaRPr lang="en-US"/>
          </a:p>
        </p:txBody>
      </p:sp>
    </p:spTree>
    <p:extLst>
      <p:ext uri="{BB962C8B-B14F-4D97-AF65-F5344CB8AC3E}">
        <p14:creationId xmlns:p14="http://schemas.microsoft.com/office/powerpoint/2010/main" val="2668704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Lynch DA, </a:t>
            </a:r>
            <a:r>
              <a:rPr lang="en-US" sz="1200" kern="1200" dirty="0" err="1">
                <a:solidFill>
                  <a:schemeClr val="tx1"/>
                </a:solidFill>
                <a:effectLst/>
                <a:latin typeface="+mn-lt"/>
                <a:ea typeface="+mn-ea"/>
                <a:cs typeface="+mn-cs"/>
              </a:rPr>
              <a:t>Sverzellati</a:t>
            </a:r>
            <a:r>
              <a:rPr lang="en-US" sz="1200" kern="1200" dirty="0">
                <a:solidFill>
                  <a:schemeClr val="tx1"/>
                </a:solidFill>
                <a:effectLst/>
                <a:latin typeface="+mn-lt"/>
                <a:ea typeface="+mn-ea"/>
                <a:cs typeface="+mn-cs"/>
              </a:rPr>
              <a:t> N, Travis WD, et al. Diagnostic criteria for idiopathic pulmonary fibrosis: a </a:t>
            </a:r>
            <a:r>
              <a:rPr lang="en-US" sz="1200" kern="1200" dirty="0" err="1">
                <a:solidFill>
                  <a:schemeClr val="tx1"/>
                </a:solidFill>
                <a:effectLst/>
                <a:latin typeface="+mn-lt"/>
                <a:ea typeface="+mn-ea"/>
                <a:cs typeface="+mn-cs"/>
              </a:rPr>
              <a:t>Fleischner</a:t>
            </a:r>
            <a:r>
              <a:rPr lang="en-US" sz="1200" kern="1200" dirty="0">
                <a:solidFill>
                  <a:schemeClr val="tx1"/>
                </a:solidFill>
                <a:effectLst/>
                <a:latin typeface="+mn-lt"/>
                <a:ea typeface="+mn-ea"/>
                <a:cs typeface="+mn-cs"/>
              </a:rPr>
              <a:t> Society White Paper. </a:t>
            </a:r>
            <a:r>
              <a:rPr lang="en-US" sz="1200" i="1" kern="1200" dirty="0">
                <a:solidFill>
                  <a:schemeClr val="tx1"/>
                </a:solidFill>
                <a:effectLst/>
                <a:latin typeface="+mn-lt"/>
                <a:ea typeface="+mn-ea"/>
                <a:cs typeface="+mn-cs"/>
              </a:rPr>
              <a:t>Lancet </a:t>
            </a:r>
            <a:r>
              <a:rPr lang="en-US" sz="1200" i="1" kern="1200" dirty="0" err="1">
                <a:solidFill>
                  <a:schemeClr val="tx1"/>
                </a:solidFill>
                <a:effectLst/>
                <a:latin typeface="+mn-lt"/>
                <a:ea typeface="+mn-ea"/>
                <a:cs typeface="+mn-cs"/>
              </a:rPr>
              <a:t>Respir</a:t>
            </a:r>
            <a:r>
              <a:rPr lang="en-US" sz="1200" i="1" kern="1200" dirty="0">
                <a:solidFill>
                  <a:schemeClr val="tx1"/>
                </a:solidFill>
                <a:effectLst/>
                <a:latin typeface="+mn-lt"/>
                <a:ea typeface="+mn-ea"/>
                <a:cs typeface="+mn-cs"/>
              </a:rPr>
              <a:t> Med.</a:t>
            </a:r>
            <a:r>
              <a:rPr lang="en-US" sz="1200" kern="1200" dirty="0">
                <a:solidFill>
                  <a:schemeClr val="tx1"/>
                </a:solidFill>
                <a:effectLst/>
                <a:latin typeface="+mn-lt"/>
                <a:ea typeface="+mn-ea"/>
                <a:cs typeface="+mn-cs"/>
              </a:rPr>
              <a:t> 2018;6(2):138-153.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10.1016/S2213-2600(17)30433-2.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What IPF Looks Like on an HRCT Scan</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0070C0"/>
                </a:solidFill>
              </a:rPr>
              <a:t>Fleischner</a:t>
            </a:r>
            <a:r>
              <a:rPr lang="en-US" dirty="0">
                <a:solidFill>
                  <a:srgbClr val="0070C0"/>
                </a:solidFill>
              </a:rPr>
              <a:t> Society checklist </a:t>
            </a:r>
            <a:r>
              <a:rPr lang="en-US" dirty="0"/>
              <a:t>for clinical evaluation of patients with suspected UIP</a:t>
            </a:r>
          </a:p>
          <a:p>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18</a:t>
            </a:fld>
            <a:endParaRPr lang="en-US"/>
          </a:p>
        </p:txBody>
      </p:sp>
    </p:spTree>
    <p:extLst>
      <p:ext uri="{BB962C8B-B14F-4D97-AF65-F5344CB8AC3E}">
        <p14:creationId xmlns:p14="http://schemas.microsoft.com/office/powerpoint/2010/main" val="32216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Lynch DA, </a:t>
            </a:r>
            <a:r>
              <a:rPr lang="en-US" sz="1200" kern="1200" dirty="0" err="1">
                <a:solidFill>
                  <a:schemeClr val="tx1"/>
                </a:solidFill>
                <a:effectLst/>
                <a:latin typeface="+mn-lt"/>
                <a:ea typeface="+mn-ea"/>
                <a:cs typeface="+mn-cs"/>
              </a:rPr>
              <a:t>Sverzellati</a:t>
            </a:r>
            <a:r>
              <a:rPr lang="en-US" sz="1200" kern="1200" dirty="0">
                <a:solidFill>
                  <a:schemeClr val="tx1"/>
                </a:solidFill>
                <a:effectLst/>
                <a:latin typeface="+mn-lt"/>
                <a:ea typeface="+mn-ea"/>
                <a:cs typeface="+mn-cs"/>
              </a:rPr>
              <a:t> N, Travis WD, et al. Diagnostic criteria for idiopathic pulmonary fibrosis: a </a:t>
            </a:r>
            <a:r>
              <a:rPr lang="en-US" sz="1200" kern="1200" dirty="0" err="1">
                <a:solidFill>
                  <a:schemeClr val="tx1"/>
                </a:solidFill>
                <a:effectLst/>
                <a:latin typeface="+mn-lt"/>
                <a:ea typeface="+mn-ea"/>
                <a:cs typeface="+mn-cs"/>
              </a:rPr>
              <a:t>Fleischner</a:t>
            </a:r>
            <a:r>
              <a:rPr lang="en-US" sz="1200" kern="1200" dirty="0">
                <a:solidFill>
                  <a:schemeClr val="tx1"/>
                </a:solidFill>
                <a:effectLst/>
                <a:latin typeface="+mn-lt"/>
                <a:ea typeface="+mn-ea"/>
                <a:cs typeface="+mn-cs"/>
              </a:rPr>
              <a:t> Society White Paper. </a:t>
            </a:r>
            <a:r>
              <a:rPr lang="en-US" sz="1200" i="1" kern="1200" dirty="0">
                <a:solidFill>
                  <a:schemeClr val="tx1"/>
                </a:solidFill>
                <a:effectLst/>
                <a:latin typeface="+mn-lt"/>
                <a:ea typeface="+mn-ea"/>
                <a:cs typeface="+mn-cs"/>
              </a:rPr>
              <a:t>Lancet </a:t>
            </a:r>
            <a:r>
              <a:rPr lang="en-US" sz="1200" i="1" kern="1200" dirty="0" err="1">
                <a:solidFill>
                  <a:schemeClr val="tx1"/>
                </a:solidFill>
                <a:effectLst/>
                <a:latin typeface="+mn-lt"/>
                <a:ea typeface="+mn-ea"/>
                <a:cs typeface="+mn-cs"/>
              </a:rPr>
              <a:t>Respir</a:t>
            </a:r>
            <a:r>
              <a:rPr lang="en-US" sz="1200" i="1" kern="1200" dirty="0">
                <a:solidFill>
                  <a:schemeClr val="tx1"/>
                </a:solidFill>
                <a:effectLst/>
                <a:latin typeface="+mn-lt"/>
                <a:ea typeface="+mn-ea"/>
                <a:cs typeface="+mn-cs"/>
              </a:rPr>
              <a:t> Med.</a:t>
            </a:r>
            <a:r>
              <a:rPr lang="en-US" sz="1200" kern="1200" dirty="0">
                <a:solidFill>
                  <a:schemeClr val="tx1"/>
                </a:solidFill>
                <a:effectLst/>
                <a:latin typeface="+mn-lt"/>
                <a:ea typeface="+mn-ea"/>
                <a:cs typeface="+mn-cs"/>
              </a:rPr>
              <a:t> 2018;6(2):138-153.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10.1016/S2213-2600(17)30433-2. </a:t>
            </a:r>
          </a:p>
          <a:p>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20</a:t>
            </a:fld>
            <a:endParaRPr lang="en-US"/>
          </a:p>
        </p:txBody>
      </p:sp>
    </p:spTree>
    <p:extLst>
      <p:ext uri="{BB962C8B-B14F-4D97-AF65-F5344CB8AC3E}">
        <p14:creationId xmlns:p14="http://schemas.microsoft.com/office/powerpoint/2010/main" val="2943276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Lynch DA, </a:t>
            </a:r>
            <a:r>
              <a:rPr lang="en-US" sz="1100" kern="1200" dirty="0" err="1">
                <a:solidFill>
                  <a:schemeClr val="tx1"/>
                </a:solidFill>
                <a:effectLst/>
                <a:latin typeface="+mn-lt"/>
                <a:ea typeface="+mn-ea"/>
                <a:cs typeface="+mn-cs"/>
              </a:rPr>
              <a:t>Sverzellati</a:t>
            </a:r>
            <a:r>
              <a:rPr lang="en-US" sz="1100" kern="1200" dirty="0">
                <a:solidFill>
                  <a:schemeClr val="tx1"/>
                </a:solidFill>
                <a:effectLst/>
                <a:latin typeface="+mn-lt"/>
                <a:ea typeface="+mn-ea"/>
                <a:cs typeface="+mn-cs"/>
              </a:rPr>
              <a:t> N, Travis WD, et al. Diagnostic criteria for idiopathic pulmonary fibrosis: a </a:t>
            </a:r>
            <a:r>
              <a:rPr lang="en-US" sz="1100" kern="1200" dirty="0" err="1">
                <a:solidFill>
                  <a:schemeClr val="tx1"/>
                </a:solidFill>
                <a:effectLst/>
                <a:latin typeface="+mn-lt"/>
                <a:ea typeface="+mn-ea"/>
                <a:cs typeface="+mn-cs"/>
              </a:rPr>
              <a:t>Fleischner</a:t>
            </a:r>
            <a:r>
              <a:rPr lang="en-US" sz="1100" kern="1200" dirty="0">
                <a:solidFill>
                  <a:schemeClr val="tx1"/>
                </a:solidFill>
                <a:effectLst/>
                <a:latin typeface="+mn-lt"/>
                <a:ea typeface="+mn-ea"/>
                <a:cs typeface="+mn-cs"/>
              </a:rPr>
              <a:t> Society White Paper. </a:t>
            </a:r>
            <a:r>
              <a:rPr lang="en-US" sz="1100" i="1" kern="1200" dirty="0">
                <a:solidFill>
                  <a:schemeClr val="tx1"/>
                </a:solidFill>
                <a:effectLst/>
                <a:latin typeface="+mn-lt"/>
                <a:ea typeface="+mn-ea"/>
                <a:cs typeface="+mn-cs"/>
              </a:rPr>
              <a:t>Lancet </a:t>
            </a:r>
            <a:r>
              <a:rPr lang="en-US" sz="1100" i="1" kern="1200" dirty="0" err="1">
                <a:solidFill>
                  <a:schemeClr val="tx1"/>
                </a:solidFill>
                <a:effectLst/>
                <a:latin typeface="+mn-lt"/>
                <a:ea typeface="+mn-ea"/>
                <a:cs typeface="+mn-cs"/>
              </a:rPr>
              <a:t>Respir</a:t>
            </a:r>
            <a:r>
              <a:rPr lang="en-US" sz="1100" i="1" kern="1200" dirty="0">
                <a:solidFill>
                  <a:schemeClr val="tx1"/>
                </a:solidFill>
                <a:effectLst/>
                <a:latin typeface="+mn-lt"/>
                <a:ea typeface="+mn-ea"/>
                <a:cs typeface="+mn-cs"/>
              </a:rPr>
              <a:t> Med.</a:t>
            </a:r>
            <a:r>
              <a:rPr lang="en-US" sz="1100" kern="1200" dirty="0">
                <a:solidFill>
                  <a:schemeClr val="tx1"/>
                </a:solidFill>
                <a:effectLst/>
                <a:latin typeface="+mn-lt"/>
                <a:ea typeface="+mn-ea"/>
                <a:cs typeface="+mn-cs"/>
              </a:rPr>
              <a:t> 2018;6(2):138-153. </a:t>
            </a:r>
            <a:r>
              <a:rPr lang="en-US" sz="1100" kern="1200" dirty="0" err="1">
                <a:solidFill>
                  <a:schemeClr val="tx1"/>
                </a:solidFill>
                <a:effectLst/>
                <a:latin typeface="+mn-lt"/>
                <a:ea typeface="+mn-ea"/>
                <a:cs typeface="+mn-cs"/>
              </a:rPr>
              <a:t>Doi</a:t>
            </a:r>
            <a:r>
              <a:rPr lang="en-US" sz="1100" kern="1200" dirty="0">
                <a:solidFill>
                  <a:schemeClr val="tx1"/>
                </a:solidFill>
                <a:effectLst/>
                <a:latin typeface="+mn-lt"/>
                <a:ea typeface="+mn-ea"/>
                <a:cs typeface="+mn-cs"/>
              </a:rPr>
              <a:t>: 10.1016/S2213-2600(17)30433-2. </a:t>
            </a:r>
          </a:p>
        </p:txBody>
      </p:sp>
      <p:sp>
        <p:nvSpPr>
          <p:cNvPr id="4" name="Slide Number Placeholder 3"/>
          <p:cNvSpPr>
            <a:spLocks noGrp="1"/>
          </p:cNvSpPr>
          <p:nvPr>
            <p:ph type="sldNum" sz="quarter" idx="10"/>
          </p:nvPr>
        </p:nvSpPr>
        <p:spPr/>
        <p:txBody>
          <a:bodyPr/>
          <a:lstStyle/>
          <a:p>
            <a:fld id="{8715C262-4530-BF40-9C95-A3CC43161363}" type="slidenum">
              <a:rPr lang="en-US" smtClean="0"/>
              <a:t>22</a:t>
            </a:fld>
            <a:endParaRPr lang="en-US"/>
          </a:p>
        </p:txBody>
      </p:sp>
    </p:spTree>
    <p:extLst>
      <p:ext uri="{BB962C8B-B14F-4D97-AF65-F5344CB8AC3E}">
        <p14:creationId xmlns:p14="http://schemas.microsoft.com/office/powerpoint/2010/main" val="2808335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Lynch DA, </a:t>
            </a:r>
            <a:r>
              <a:rPr lang="en-US" sz="1200" kern="1200" dirty="0" err="1">
                <a:solidFill>
                  <a:schemeClr val="tx1"/>
                </a:solidFill>
                <a:effectLst/>
                <a:latin typeface="+mn-lt"/>
                <a:ea typeface="+mn-ea"/>
                <a:cs typeface="+mn-cs"/>
              </a:rPr>
              <a:t>Sverzellati</a:t>
            </a:r>
            <a:r>
              <a:rPr lang="en-US" sz="1200" kern="1200" dirty="0">
                <a:solidFill>
                  <a:schemeClr val="tx1"/>
                </a:solidFill>
                <a:effectLst/>
                <a:latin typeface="+mn-lt"/>
                <a:ea typeface="+mn-ea"/>
                <a:cs typeface="+mn-cs"/>
              </a:rPr>
              <a:t> N, Travis WD, et al. Diagnostic criteria for idiopathic pulmonary fibrosis: a </a:t>
            </a:r>
            <a:r>
              <a:rPr lang="en-US" sz="1200" kern="1200" dirty="0" err="1">
                <a:solidFill>
                  <a:schemeClr val="tx1"/>
                </a:solidFill>
                <a:effectLst/>
                <a:latin typeface="+mn-lt"/>
                <a:ea typeface="+mn-ea"/>
                <a:cs typeface="+mn-cs"/>
              </a:rPr>
              <a:t>Fleischner</a:t>
            </a:r>
            <a:r>
              <a:rPr lang="en-US" sz="1200" kern="1200" dirty="0">
                <a:solidFill>
                  <a:schemeClr val="tx1"/>
                </a:solidFill>
                <a:effectLst/>
                <a:latin typeface="+mn-lt"/>
                <a:ea typeface="+mn-ea"/>
                <a:cs typeface="+mn-cs"/>
              </a:rPr>
              <a:t> Society White Paper. </a:t>
            </a:r>
            <a:r>
              <a:rPr lang="en-US" sz="1200" i="1" kern="1200" dirty="0">
                <a:solidFill>
                  <a:schemeClr val="tx1"/>
                </a:solidFill>
                <a:effectLst/>
                <a:latin typeface="+mn-lt"/>
                <a:ea typeface="+mn-ea"/>
                <a:cs typeface="+mn-cs"/>
              </a:rPr>
              <a:t>Lancet </a:t>
            </a:r>
            <a:r>
              <a:rPr lang="en-US" sz="1200" i="1" kern="1200" dirty="0" err="1">
                <a:solidFill>
                  <a:schemeClr val="tx1"/>
                </a:solidFill>
                <a:effectLst/>
                <a:latin typeface="+mn-lt"/>
                <a:ea typeface="+mn-ea"/>
                <a:cs typeface="+mn-cs"/>
              </a:rPr>
              <a:t>Respir</a:t>
            </a:r>
            <a:r>
              <a:rPr lang="en-US" sz="1200" i="1" kern="1200" dirty="0">
                <a:solidFill>
                  <a:schemeClr val="tx1"/>
                </a:solidFill>
                <a:effectLst/>
                <a:latin typeface="+mn-lt"/>
                <a:ea typeface="+mn-ea"/>
                <a:cs typeface="+mn-cs"/>
              </a:rPr>
              <a:t> Med.</a:t>
            </a:r>
            <a:r>
              <a:rPr lang="en-US" sz="1200" kern="1200" dirty="0">
                <a:solidFill>
                  <a:schemeClr val="tx1"/>
                </a:solidFill>
                <a:effectLst/>
                <a:latin typeface="+mn-lt"/>
                <a:ea typeface="+mn-ea"/>
                <a:cs typeface="+mn-cs"/>
              </a:rPr>
              <a:t> 2018;6(2):138-153.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10.1016/S2213-2600(17)30433-2.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aseline="0" dirty="0"/>
              <a:t> </a:t>
            </a:r>
            <a:r>
              <a:rPr lang="en-US" dirty="0"/>
              <a:t>Tissue obtained is usually inadequate for a confident diagnosis of UIP</a:t>
            </a:r>
          </a:p>
          <a:p>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23</a:t>
            </a:fld>
            <a:endParaRPr lang="en-US"/>
          </a:p>
        </p:txBody>
      </p:sp>
    </p:spTree>
    <p:extLst>
      <p:ext uri="{BB962C8B-B14F-4D97-AF65-F5344CB8AC3E}">
        <p14:creationId xmlns:p14="http://schemas.microsoft.com/office/powerpoint/2010/main" val="557714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Lynch DA, </a:t>
            </a:r>
            <a:r>
              <a:rPr lang="en-US" dirty="0" err="1"/>
              <a:t>Sverzellati</a:t>
            </a:r>
            <a:r>
              <a:rPr lang="en-US" dirty="0"/>
              <a:t> N, Travis WD, et al. Diagnostic criteria for idiopathic pulmonary fibrosis: a </a:t>
            </a:r>
            <a:r>
              <a:rPr lang="en-US" dirty="0" err="1"/>
              <a:t>Fleischner</a:t>
            </a:r>
            <a:r>
              <a:rPr lang="en-US" dirty="0"/>
              <a:t> Society White Paper. Lancet </a:t>
            </a:r>
            <a:r>
              <a:rPr lang="en-US" dirty="0" err="1"/>
              <a:t>Respir</a:t>
            </a:r>
            <a:r>
              <a:rPr lang="en-US" dirty="0"/>
              <a:t> Med. 2018 Feb;6(2):138-153. </a:t>
            </a:r>
            <a:r>
              <a:rPr lang="en-US" dirty="0" err="1"/>
              <a:t>doi</a:t>
            </a:r>
            <a:r>
              <a:rPr lang="en-US" dirty="0"/>
              <a:t>: 10.1016/S2213-2600(17)30433-2. </a:t>
            </a:r>
          </a:p>
          <a:p>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24</a:t>
            </a:fld>
            <a:endParaRPr lang="en-US"/>
          </a:p>
        </p:txBody>
      </p:sp>
    </p:spTree>
    <p:extLst>
      <p:ext uri="{BB962C8B-B14F-4D97-AF65-F5344CB8AC3E}">
        <p14:creationId xmlns:p14="http://schemas.microsoft.com/office/powerpoint/2010/main" val="646397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spcBef>
                <a:spcPct val="0"/>
              </a:spcBef>
            </a:pPr>
            <a:r>
              <a:rPr lang="en-US" altLang="en-US" b="1" dirty="0"/>
              <a:t>Current Definition of IPF</a:t>
            </a:r>
            <a:endParaRPr lang="en-US" altLang="en-US" dirty="0"/>
          </a:p>
          <a:p>
            <a:pPr defTabSz="914400" eaLnBrk="1" hangingPunct="1">
              <a:spcBef>
                <a:spcPct val="0"/>
              </a:spcBef>
            </a:pPr>
            <a:r>
              <a:rPr lang="en-US" altLang="en-US" dirty="0"/>
              <a:t>Consensus statements by the American Thoracic Society and European Respiratory Society (ATS/ERS) define IPF as a distinct type of chronic </a:t>
            </a:r>
            <a:r>
              <a:rPr lang="en-US" altLang="en-US" dirty="0" err="1"/>
              <a:t>fibrosing</a:t>
            </a:r>
            <a:r>
              <a:rPr lang="en-US" altLang="en-US" dirty="0"/>
              <a:t> interstitial pneumonia of unknown cause that is limited to the lungs. </a:t>
            </a:r>
          </a:p>
          <a:p>
            <a:pPr defTabSz="914400" eaLnBrk="1" hangingPunct="1">
              <a:spcBef>
                <a:spcPct val="0"/>
              </a:spcBef>
            </a:pPr>
            <a:r>
              <a:rPr lang="en-US" altLang="en-US" dirty="0"/>
              <a:t>There are typical HRCT findings that are often present. </a:t>
            </a:r>
          </a:p>
          <a:p>
            <a:pPr defTabSz="914400" eaLnBrk="1" hangingPunct="1">
              <a:spcBef>
                <a:spcPct val="0"/>
              </a:spcBef>
            </a:pPr>
            <a:r>
              <a:rPr lang="en-US" altLang="en-US" dirty="0"/>
              <a:t>The histopathologic pattern of IPF is usual interstitial pneumonia (UIP), shown in the lower panel.  </a:t>
            </a:r>
          </a:p>
          <a:p>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25</a:t>
            </a:fld>
            <a:endParaRPr lang="en-US"/>
          </a:p>
        </p:txBody>
      </p:sp>
    </p:spTree>
    <p:extLst>
      <p:ext uri="{BB962C8B-B14F-4D97-AF65-F5344CB8AC3E}">
        <p14:creationId xmlns:p14="http://schemas.microsoft.com/office/powerpoint/2010/main" val="3847177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Webb WR, Muller NL, </a:t>
            </a:r>
            <a:r>
              <a:rPr lang="en-US" sz="1200" kern="1200" dirty="0" err="1">
                <a:solidFill>
                  <a:schemeClr val="tx1"/>
                </a:solidFill>
                <a:effectLst/>
                <a:latin typeface="+mn-lt"/>
                <a:ea typeface="+mn-ea"/>
                <a:cs typeface="+mn-cs"/>
              </a:rPr>
              <a:t>Naidich</a:t>
            </a:r>
            <a:r>
              <a:rPr lang="en-US" sz="1200" kern="1200" dirty="0">
                <a:solidFill>
                  <a:schemeClr val="tx1"/>
                </a:solidFill>
                <a:effectLst/>
                <a:latin typeface="+mn-lt"/>
                <a:ea typeface="+mn-ea"/>
                <a:cs typeface="+mn-cs"/>
              </a:rPr>
              <a:t> DP. </a:t>
            </a:r>
            <a:r>
              <a:rPr lang="en-US" sz="1200" i="1" kern="1200" dirty="0">
                <a:solidFill>
                  <a:schemeClr val="tx1"/>
                </a:solidFill>
                <a:effectLst/>
                <a:latin typeface="+mn-lt"/>
                <a:ea typeface="+mn-ea"/>
                <a:cs typeface="+mn-cs"/>
              </a:rPr>
              <a:t>High-Resolution CT of the Lung.</a:t>
            </a:r>
            <a:r>
              <a:rPr lang="en-US" sz="1200" kern="1200" dirty="0">
                <a:solidFill>
                  <a:schemeClr val="tx1"/>
                </a:solidFill>
                <a:effectLst/>
                <a:latin typeface="+mn-lt"/>
                <a:ea typeface="+mn-ea"/>
                <a:cs typeface="+mn-cs"/>
              </a:rPr>
              <a:t> 5th ed. Philadelphia: Wolters Kluwer; 2014.</a:t>
            </a:r>
          </a:p>
        </p:txBody>
      </p:sp>
      <p:sp>
        <p:nvSpPr>
          <p:cNvPr id="4" name="Slide Number Placeholder 3"/>
          <p:cNvSpPr>
            <a:spLocks noGrp="1"/>
          </p:cNvSpPr>
          <p:nvPr>
            <p:ph type="sldNum" sz="quarter" idx="10"/>
          </p:nvPr>
        </p:nvSpPr>
        <p:spPr/>
        <p:txBody>
          <a:bodyPr/>
          <a:lstStyle/>
          <a:p>
            <a:fld id="{8715C262-4530-BF40-9C95-A3CC43161363}" type="slidenum">
              <a:rPr lang="en-US" smtClean="0"/>
              <a:t>26</a:t>
            </a:fld>
            <a:endParaRPr lang="en-US"/>
          </a:p>
        </p:txBody>
      </p:sp>
    </p:spTree>
    <p:extLst>
      <p:ext uri="{BB962C8B-B14F-4D97-AF65-F5344CB8AC3E}">
        <p14:creationId xmlns:p14="http://schemas.microsoft.com/office/powerpoint/2010/main" val="2050986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Sharif R. </a:t>
            </a:r>
            <a:r>
              <a:rPr lang="en-US" i="1" dirty="0"/>
              <a:t>Am J </a:t>
            </a:r>
            <a:r>
              <a:rPr lang="en-US" i="1" dirty="0" err="1"/>
              <a:t>Manag</a:t>
            </a:r>
            <a:r>
              <a:rPr lang="en-US" i="1" dirty="0"/>
              <a:t> Care.</a:t>
            </a:r>
            <a:r>
              <a:rPr lang="en-US" dirty="0"/>
              <a:t> 2017;23(11 </a:t>
            </a:r>
            <a:r>
              <a:rPr lang="en-US" dirty="0" err="1"/>
              <a:t>Suppl</a:t>
            </a:r>
            <a:r>
              <a:rPr lang="en-US" dirty="0"/>
              <a:t>):S176-S182.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Ryerson CJ, Corte TJ, Lee JS, et al. A Standardized Diagnostic Ontology for Fibrotic Interstitial Lung Disease. An International Working Group Perspective. </a:t>
            </a:r>
            <a:r>
              <a:rPr lang="en-US" sz="1200" i="1" kern="1200" dirty="0">
                <a:solidFill>
                  <a:schemeClr val="tx1"/>
                </a:solidFill>
                <a:effectLst/>
                <a:latin typeface="+mn-lt"/>
                <a:ea typeface="+mn-ea"/>
                <a:cs typeface="+mn-cs"/>
              </a:rPr>
              <a:t>Am J </a:t>
            </a:r>
            <a:r>
              <a:rPr lang="en-US" sz="1200" i="1" kern="1200" dirty="0" err="1">
                <a:solidFill>
                  <a:schemeClr val="tx1"/>
                </a:solidFill>
                <a:effectLst/>
                <a:latin typeface="+mn-lt"/>
                <a:ea typeface="+mn-ea"/>
                <a:cs typeface="+mn-cs"/>
              </a:rPr>
              <a:t>Respir</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Crit</a:t>
            </a:r>
            <a:r>
              <a:rPr lang="en-US" sz="1200" i="1" kern="1200" dirty="0">
                <a:solidFill>
                  <a:schemeClr val="tx1"/>
                </a:solidFill>
                <a:effectLst/>
                <a:latin typeface="+mn-lt"/>
                <a:ea typeface="+mn-ea"/>
                <a:cs typeface="+mn-cs"/>
              </a:rPr>
              <a:t> Care Med.</a:t>
            </a:r>
            <a:r>
              <a:rPr lang="en-US" sz="1200" kern="1200" dirty="0">
                <a:solidFill>
                  <a:schemeClr val="tx1"/>
                </a:solidFill>
                <a:effectLst/>
                <a:latin typeface="+mn-lt"/>
                <a:ea typeface="+mn-ea"/>
                <a:cs typeface="+mn-cs"/>
              </a:rPr>
              <a:t> 2017 Nov 15;196(10):1249-1254.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10.1164/rccm.201702-0400PP.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27</a:t>
            </a:fld>
            <a:endParaRPr lang="en-US"/>
          </a:p>
        </p:txBody>
      </p:sp>
    </p:spTree>
    <p:extLst>
      <p:ext uri="{BB962C8B-B14F-4D97-AF65-F5344CB8AC3E}">
        <p14:creationId xmlns:p14="http://schemas.microsoft.com/office/powerpoint/2010/main" val="1711724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Chaudhuri N, Spencer L, Greaves M, Bishop P, </a:t>
            </a:r>
            <a:r>
              <a:rPr lang="en-US" sz="1200" kern="1200" dirty="0" err="1">
                <a:solidFill>
                  <a:schemeClr val="tx1"/>
                </a:solidFill>
                <a:effectLst/>
                <a:latin typeface="+mn-lt"/>
                <a:ea typeface="+mn-ea"/>
                <a:cs typeface="+mn-cs"/>
              </a:rPr>
              <a:t>Chaturvedi</a:t>
            </a:r>
            <a:r>
              <a:rPr lang="en-US" sz="1200" kern="1200" dirty="0">
                <a:solidFill>
                  <a:schemeClr val="tx1"/>
                </a:solidFill>
                <a:effectLst/>
                <a:latin typeface="+mn-lt"/>
                <a:ea typeface="+mn-ea"/>
                <a:cs typeface="+mn-cs"/>
              </a:rPr>
              <a:t> A, Leonard C. A review of the multidisciplinary diagnosis of interstitial lung diseases: a retrospective analysis in a single UK specialist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J </a:t>
            </a:r>
            <a:r>
              <a:rPr lang="en-US" sz="1200" i="1" kern="1200" dirty="0" err="1">
                <a:solidFill>
                  <a:schemeClr val="tx1"/>
                </a:solidFill>
                <a:effectLst/>
                <a:latin typeface="+mn-lt"/>
                <a:ea typeface="+mn-ea"/>
                <a:cs typeface="+mn-cs"/>
              </a:rPr>
              <a:t>Clin</a:t>
            </a:r>
            <a:r>
              <a:rPr lang="en-US" sz="1200" i="1" kern="1200" dirty="0">
                <a:solidFill>
                  <a:schemeClr val="tx1"/>
                </a:solidFill>
                <a:effectLst/>
                <a:latin typeface="+mn-lt"/>
                <a:ea typeface="+mn-ea"/>
                <a:cs typeface="+mn-cs"/>
              </a:rPr>
              <a:t> Med. </a:t>
            </a:r>
            <a:r>
              <a:rPr lang="en-US" sz="1200" kern="1200" dirty="0">
                <a:solidFill>
                  <a:schemeClr val="tx1"/>
                </a:solidFill>
                <a:effectLst/>
                <a:latin typeface="+mn-lt"/>
                <a:ea typeface="+mn-ea"/>
                <a:cs typeface="+mn-cs"/>
              </a:rPr>
              <a:t>2016;5(8). </a:t>
            </a:r>
            <a:r>
              <a:rPr lang="en-US" sz="1200" kern="1200" dirty="0" err="1">
                <a:solidFill>
                  <a:schemeClr val="tx1"/>
                </a:solidFill>
                <a:effectLst/>
                <a:latin typeface="+mn-lt"/>
                <a:ea typeface="+mn-ea"/>
                <a:cs typeface="+mn-cs"/>
              </a:rPr>
              <a:t>pii</a:t>
            </a:r>
            <a:r>
              <a:rPr lang="en-US" sz="1200" kern="1200" dirty="0">
                <a:solidFill>
                  <a:schemeClr val="tx1"/>
                </a:solidFill>
                <a:effectLst/>
                <a:latin typeface="+mn-lt"/>
                <a:ea typeface="+mn-ea"/>
                <a:cs typeface="+mn-cs"/>
              </a:rPr>
              <a:t>: E66.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10.3390/jcm5080066.</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Jo HE, </a:t>
            </a:r>
            <a:r>
              <a:rPr lang="en-US" sz="1200" kern="1200" dirty="0" err="1">
                <a:solidFill>
                  <a:schemeClr val="tx1"/>
                </a:solidFill>
                <a:effectLst/>
                <a:latin typeface="+mn-lt"/>
                <a:ea typeface="+mn-ea"/>
                <a:cs typeface="+mn-cs"/>
              </a:rPr>
              <a:t>Glaspole</a:t>
            </a:r>
            <a:r>
              <a:rPr lang="en-US" sz="1200" kern="1200" dirty="0">
                <a:solidFill>
                  <a:schemeClr val="tx1"/>
                </a:solidFill>
                <a:effectLst/>
                <a:latin typeface="+mn-lt"/>
                <a:ea typeface="+mn-ea"/>
                <a:cs typeface="+mn-cs"/>
              </a:rPr>
              <a:t> IN, Levin KC, et al. Clinical impact of the interstitial lung disease multidisciplinary service. </a:t>
            </a:r>
            <a:r>
              <a:rPr lang="en-US" sz="1200" i="1" kern="1200" dirty="0" err="1">
                <a:solidFill>
                  <a:schemeClr val="tx1"/>
                </a:solidFill>
                <a:effectLst/>
                <a:latin typeface="+mn-lt"/>
                <a:ea typeface="+mn-ea"/>
                <a:cs typeface="+mn-cs"/>
              </a:rPr>
              <a:t>Respirology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2016;21(8):1438-1444.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10.1111/resp.12850. </a:t>
            </a:r>
          </a:p>
        </p:txBody>
      </p:sp>
      <p:sp>
        <p:nvSpPr>
          <p:cNvPr id="4" name="Slide Number Placeholder 3"/>
          <p:cNvSpPr>
            <a:spLocks noGrp="1"/>
          </p:cNvSpPr>
          <p:nvPr>
            <p:ph type="sldNum" sz="quarter" idx="10"/>
          </p:nvPr>
        </p:nvSpPr>
        <p:spPr/>
        <p:txBody>
          <a:bodyPr/>
          <a:lstStyle/>
          <a:p>
            <a:fld id="{8715C262-4530-BF40-9C95-A3CC43161363}" type="slidenum">
              <a:rPr lang="en-US" smtClean="0"/>
              <a:t>28</a:t>
            </a:fld>
            <a:endParaRPr lang="en-US"/>
          </a:p>
        </p:txBody>
      </p:sp>
    </p:spTree>
    <p:extLst>
      <p:ext uri="{BB962C8B-B14F-4D97-AF65-F5344CB8AC3E}">
        <p14:creationId xmlns:p14="http://schemas.microsoft.com/office/powerpoint/2010/main" val="983433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Raghu G, Chen SY, </a:t>
            </a:r>
            <a:r>
              <a:rPr lang="en-US" sz="1200" kern="1200" dirty="0" err="1">
                <a:solidFill>
                  <a:schemeClr val="tx1"/>
                </a:solidFill>
                <a:effectLst/>
                <a:latin typeface="+mn-lt"/>
                <a:ea typeface="+mn-ea"/>
                <a:cs typeface="+mn-cs"/>
              </a:rPr>
              <a:t>Yeh</a:t>
            </a:r>
            <a:r>
              <a:rPr lang="en-US" sz="1200" kern="1200" dirty="0">
                <a:solidFill>
                  <a:schemeClr val="tx1"/>
                </a:solidFill>
                <a:effectLst/>
                <a:latin typeface="+mn-lt"/>
                <a:ea typeface="+mn-ea"/>
                <a:cs typeface="+mn-cs"/>
              </a:rPr>
              <a:t> WS, et al. Idiopathic pulmonary fibrosis in US Medicare beneficiaries aged 65 years and older: incidence, prevalence, and survival, 2001-11. </a:t>
            </a:r>
            <a:r>
              <a:rPr lang="en-US" sz="1200" i="1" kern="1200" dirty="0">
                <a:solidFill>
                  <a:schemeClr val="tx1"/>
                </a:solidFill>
                <a:effectLst/>
                <a:latin typeface="+mn-lt"/>
                <a:ea typeface="+mn-ea"/>
                <a:cs typeface="+mn-cs"/>
              </a:rPr>
              <a:t>Lancet </a:t>
            </a:r>
            <a:r>
              <a:rPr lang="en-US" sz="1200" i="1" kern="1200" dirty="0" err="1">
                <a:solidFill>
                  <a:schemeClr val="tx1"/>
                </a:solidFill>
                <a:effectLst/>
                <a:latin typeface="+mn-lt"/>
                <a:ea typeface="+mn-ea"/>
                <a:cs typeface="+mn-cs"/>
              </a:rPr>
              <a:t>Respir</a:t>
            </a:r>
            <a:r>
              <a:rPr lang="en-US" sz="1200" i="1" kern="1200" dirty="0">
                <a:solidFill>
                  <a:schemeClr val="tx1"/>
                </a:solidFill>
                <a:effectLst/>
                <a:latin typeface="+mn-lt"/>
                <a:ea typeface="+mn-ea"/>
                <a:cs typeface="+mn-cs"/>
              </a:rPr>
              <a:t> Med. </a:t>
            </a:r>
            <a:r>
              <a:rPr lang="en-US" sz="1200" kern="1200" dirty="0">
                <a:solidFill>
                  <a:schemeClr val="tx1"/>
                </a:solidFill>
                <a:effectLst/>
                <a:latin typeface="+mn-lt"/>
                <a:ea typeface="+mn-ea"/>
                <a:cs typeface="+mn-cs"/>
              </a:rPr>
              <a:t>2014;2(7):566-72.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10.1016/S2213-2600(14)70101-8.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lnSpc>
                <a:spcPct val="100000"/>
              </a:lnSpc>
              <a:buFont typeface="Arial" charset="0"/>
              <a:buChar char="•"/>
            </a:pPr>
            <a:r>
              <a:rPr lang="en-US" dirty="0"/>
              <a:t>Incidence of IPF in US Medicare beneficiaries </a:t>
            </a:r>
            <a:r>
              <a:rPr lang="en-US" u="sng" dirty="0"/>
              <a:t>&gt;</a:t>
            </a:r>
            <a:r>
              <a:rPr lang="en-US" dirty="0"/>
              <a:t> 65 years remained steady, 93.7 cases per 100,000 per year </a:t>
            </a:r>
          </a:p>
          <a:p>
            <a:pPr marL="171450" indent="-171450">
              <a:lnSpc>
                <a:spcPct val="100000"/>
              </a:lnSpc>
              <a:buFont typeface="Arial" charset="0"/>
              <a:buChar char="•"/>
            </a:pPr>
            <a:r>
              <a:rPr lang="en-US" dirty="0"/>
              <a:t>Prevalence increased from </a:t>
            </a:r>
            <a:r>
              <a:rPr lang="en-US" b="1" dirty="0"/>
              <a:t>202.2 in 2001 </a:t>
            </a:r>
            <a:r>
              <a:rPr lang="en-US" dirty="0"/>
              <a:t>to </a:t>
            </a:r>
            <a:r>
              <a:rPr lang="en-US" b="1" dirty="0"/>
              <a:t>495.5 in 2011</a:t>
            </a:r>
            <a:r>
              <a:rPr lang="en-US" dirty="0"/>
              <a:t>. </a:t>
            </a:r>
          </a:p>
          <a:p>
            <a:pPr marL="171450" indent="-171450">
              <a:lnSpc>
                <a:spcPct val="100000"/>
              </a:lnSpc>
              <a:buFont typeface="Arial" charset="0"/>
              <a:buChar char="•"/>
            </a:pPr>
            <a:r>
              <a:rPr lang="en-US" dirty="0"/>
              <a:t>Raghu et al suggest this may be due to increased survival time and earlier diagnosis</a:t>
            </a:r>
          </a:p>
          <a:p>
            <a:pPr marL="171450" indent="-171450">
              <a:lnSpc>
                <a:spcPct val="100000"/>
              </a:lnSpc>
              <a:buFont typeface="Arial" charset="0"/>
              <a:buChar char="•"/>
            </a:pPr>
            <a:r>
              <a:rPr lang="en-US" dirty="0"/>
              <a:t>Annual increase higher in older individuals, males, and Hispanic individuals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4</a:t>
            </a:fld>
            <a:endParaRPr lang="en-US"/>
          </a:p>
        </p:txBody>
      </p:sp>
    </p:spTree>
    <p:extLst>
      <p:ext uri="{BB962C8B-B14F-4D97-AF65-F5344CB8AC3E}">
        <p14:creationId xmlns:p14="http://schemas.microsoft.com/office/powerpoint/2010/main" val="3378811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Ryerson CJ, Corte TJ, Lee JS, et al. A Standardized Diagnostic Ontology for Fibrotic Interstitial Lung Disease. An International Working Group Perspective. Am J </a:t>
            </a:r>
            <a:r>
              <a:rPr lang="en-US" sz="1200" kern="1200" dirty="0" err="1">
                <a:solidFill>
                  <a:schemeClr val="tx1"/>
                </a:solidFill>
                <a:effectLst/>
                <a:latin typeface="+mn-lt"/>
                <a:ea typeface="+mn-ea"/>
                <a:cs typeface="+mn-cs"/>
              </a:rPr>
              <a:t>Respir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Crit</a:t>
            </a:r>
            <a:r>
              <a:rPr lang="en-US" sz="1200" kern="1200" dirty="0">
                <a:solidFill>
                  <a:schemeClr val="tx1"/>
                </a:solidFill>
                <a:effectLst/>
                <a:latin typeface="+mn-lt"/>
                <a:ea typeface="+mn-ea"/>
                <a:cs typeface="+mn-cs"/>
              </a:rPr>
              <a:t> Care Med. 2017;196(10):1249-1254.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10.1164/rccm.201702-0400PP.</a:t>
            </a:r>
          </a:p>
        </p:txBody>
      </p:sp>
      <p:sp>
        <p:nvSpPr>
          <p:cNvPr id="4" name="Slide Number Placeholder 3"/>
          <p:cNvSpPr>
            <a:spLocks noGrp="1"/>
          </p:cNvSpPr>
          <p:nvPr>
            <p:ph type="sldNum" sz="quarter" idx="10"/>
          </p:nvPr>
        </p:nvSpPr>
        <p:spPr/>
        <p:txBody>
          <a:bodyPr/>
          <a:lstStyle/>
          <a:p>
            <a:fld id="{8715C262-4530-BF40-9C95-A3CC43161363}" type="slidenum">
              <a:rPr lang="en-US" smtClean="0"/>
              <a:t>29</a:t>
            </a:fld>
            <a:endParaRPr lang="en-US"/>
          </a:p>
        </p:txBody>
      </p:sp>
    </p:spTree>
    <p:extLst>
      <p:ext uri="{BB962C8B-B14F-4D97-AF65-F5344CB8AC3E}">
        <p14:creationId xmlns:p14="http://schemas.microsoft.com/office/powerpoint/2010/main" val="13685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Sharif R. Overview of idiopathic pulmonary fibrosis (IPF) and evidence-based guidelines. </a:t>
            </a:r>
            <a:r>
              <a:rPr lang="en-US" sz="1200" i="1" kern="1200" dirty="0">
                <a:solidFill>
                  <a:schemeClr val="tx1"/>
                </a:solidFill>
                <a:effectLst/>
                <a:latin typeface="+mn-lt"/>
                <a:ea typeface="+mn-ea"/>
                <a:cs typeface="+mn-cs"/>
              </a:rPr>
              <a:t>Am J </a:t>
            </a:r>
            <a:r>
              <a:rPr lang="en-US" sz="1200" i="1" kern="1200" dirty="0" err="1">
                <a:solidFill>
                  <a:schemeClr val="tx1"/>
                </a:solidFill>
                <a:effectLst/>
                <a:latin typeface="+mn-lt"/>
                <a:ea typeface="+mn-ea"/>
                <a:cs typeface="+mn-cs"/>
              </a:rPr>
              <a:t>Manag</a:t>
            </a:r>
            <a:r>
              <a:rPr lang="en-US" sz="1200" i="1" kern="1200" dirty="0">
                <a:solidFill>
                  <a:schemeClr val="tx1"/>
                </a:solidFill>
                <a:effectLst/>
                <a:latin typeface="+mn-lt"/>
                <a:ea typeface="+mn-ea"/>
                <a:cs typeface="+mn-cs"/>
              </a:rPr>
              <a:t> Care.</a:t>
            </a:r>
            <a:r>
              <a:rPr lang="en-US" sz="1200" kern="1200" dirty="0">
                <a:solidFill>
                  <a:schemeClr val="tx1"/>
                </a:solidFill>
                <a:effectLst/>
                <a:latin typeface="+mn-lt"/>
                <a:ea typeface="+mn-ea"/>
                <a:cs typeface="+mn-cs"/>
              </a:rPr>
              <a:t> 2017;23(11 </a:t>
            </a:r>
            <a:r>
              <a:rPr lang="en-US" sz="1200" kern="1200" dirty="0" err="1">
                <a:solidFill>
                  <a:schemeClr val="tx1"/>
                </a:solidFill>
                <a:effectLst/>
                <a:latin typeface="+mn-lt"/>
                <a:ea typeface="+mn-ea"/>
                <a:cs typeface="+mn-cs"/>
              </a:rPr>
              <a:t>Suppl</a:t>
            </a:r>
            <a:r>
              <a:rPr lang="en-US" sz="1200" kern="1200" dirty="0">
                <a:solidFill>
                  <a:schemeClr val="tx1"/>
                </a:solidFill>
                <a:effectLst/>
                <a:latin typeface="+mn-lt"/>
                <a:ea typeface="+mn-ea"/>
                <a:cs typeface="+mn-cs"/>
              </a:rPr>
              <a:t>):S176-S182.</a:t>
            </a:r>
          </a:p>
        </p:txBody>
      </p:sp>
      <p:sp>
        <p:nvSpPr>
          <p:cNvPr id="4" name="Slide Number Placeholder 3"/>
          <p:cNvSpPr>
            <a:spLocks noGrp="1"/>
          </p:cNvSpPr>
          <p:nvPr>
            <p:ph type="sldNum" sz="quarter" idx="10"/>
          </p:nvPr>
        </p:nvSpPr>
        <p:spPr/>
        <p:txBody>
          <a:bodyPr/>
          <a:lstStyle/>
          <a:p>
            <a:fld id="{8715C262-4530-BF40-9C95-A3CC43161363}" type="slidenum">
              <a:rPr lang="en-US" smtClean="0"/>
              <a:t>30</a:t>
            </a:fld>
            <a:endParaRPr lang="en-US"/>
          </a:p>
        </p:txBody>
      </p:sp>
    </p:spTree>
    <p:extLst>
      <p:ext uri="{BB962C8B-B14F-4D97-AF65-F5344CB8AC3E}">
        <p14:creationId xmlns:p14="http://schemas.microsoft.com/office/powerpoint/2010/main" val="934536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Sharif R. Overview of idiopathic pulmonary fibrosis (IPF) and evidence-based guidelines. </a:t>
            </a:r>
            <a:r>
              <a:rPr lang="en-US" sz="1200" i="1" kern="1200" dirty="0">
                <a:solidFill>
                  <a:schemeClr val="tx1"/>
                </a:solidFill>
                <a:effectLst/>
                <a:latin typeface="+mn-lt"/>
                <a:ea typeface="+mn-ea"/>
                <a:cs typeface="+mn-cs"/>
              </a:rPr>
              <a:t>Am J </a:t>
            </a:r>
            <a:r>
              <a:rPr lang="en-US" sz="1200" i="1" kern="1200" dirty="0" err="1">
                <a:solidFill>
                  <a:schemeClr val="tx1"/>
                </a:solidFill>
                <a:effectLst/>
                <a:latin typeface="+mn-lt"/>
                <a:ea typeface="+mn-ea"/>
                <a:cs typeface="+mn-cs"/>
              </a:rPr>
              <a:t>Manag</a:t>
            </a:r>
            <a:r>
              <a:rPr lang="en-US" sz="1200" i="1" kern="1200" dirty="0">
                <a:solidFill>
                  <a:schemeClr val="tx1"/>
                </a:solidFill>
                <a:effectLst/>
                <a:latin typeface="+mn-lt"/>
                <a:ea typeface="+mn-ea"/>
                <a:cs typeface="+mn-cs"/>
              </a:rPr>
              <a:t> Care.</a:t>
            </a:r>
            <a:r>
              <a:rPr lang="en-US" sz="1200" kern="1200" dirty="0">
                <a:solidFill>
                  <a:schemeClr val="tx1"/>
                </a:solidFill>
                <a:effectLst/>
                <a:latin typeface="+mn-lt"/>
                <a:ea typeface="+mn-ea"/>
                <a:cs typeface="+mn-cs"/>
              </a:rPr>
              <a:t> 2017;23(11 </a:t>
            </a:r>
            <a:r>
              <a:rPr lang="en-US" sz="1200" kern="1200" dirty="0" err="1">
                <a:solidFill>
                  <a:schemeClr val="tx1"/>
                </a:solidFill>
                <a:effectLst/>
                <a:latin typeface="+mn-lt"/>
                <a:ea typeface="+mn-ea"/>
                <a:cs typeface="+mn-cs"/>
              </a:rPr>
              <a:t>Suppl</a:t>
            </a:r>
            <a:r>
              <a:rPr lang="en-US" sz="1200" kern="1200" dirty="0">
                <a:solidFill>
                  <a:schemeClr val="tx1"/>
                </a:solidFill>
                <a:effectLst/>
                <a:latin typeface="+mn-lt"/>
                <a:ea typeface="+mn-ea"/>
                <a:cs typeface="+mn-cs"/>
              </a:rPr>
              <a:t>):S176-S182.</a:t>
            </a:r>
          </a:p>
          <a:p>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33</a:t>
            </a:fld>
            <a:endParaRPr lang="en-US"/>
          </a:p>
        </p:txBody>
      </p:sp>
    </p:spTree>
    <p:extLst>
      <p:ext uri="{BB962C8B-B14F-4D97-AF65-F5344CB8AC3E}">
        <p14:creationId xmlns:p14="http://schemas.microsoft.com/office/powerpoint/2010/main" val="2577952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Raghu G, </a:t>
            </a:r>
            <a:r>
              <a:rPr lang="en-US" sz="1200" kern="1200" dirty="0" err="1">
                <a:solidFill>
                  <a:schemeClr val="tx1"/>
                </a:solidFill>
                <a:effectLst/>
                <a:latin typeface="+mn-lt"/>
                <a:ea typeface="+mn-ea"/>
                <a:cs typeface="+mn-cs"/>
              </a:rPr>
              <a:t>Anstrom</a:t>
            </a:r>
            <a:r>
              <a:rPr lang="en-US" sz="1200" kern="1200" dirty="0">
                <a:solidFill>
                  <a:schemeClr val="tx1"/>
                </a:solidFill>
                <a:effectLst/>
                <a:latin typeface="+mn-lt"/>
                <a:ea typeface="+mn-ea"/>
                <a:cs typeface="+mn-cs"/>
              </a:rPr>
              <a:t> KJ, King TE Jr, </a:t>
            </a:r>
            <a:r>
              <a:rPr lang="en-US" sz="1200" kern="1200" dirty="0" err="1">
                <a:solidFill>
                  <a:schemeClr val="tx1"/>
                </a:solidFill>
                <a:effectLst/>
                <a:latin typeface="+mn-lt"/>
                <a:ea typeface="+mn-ea"/>
                <a:cs typeface="+mn-cs"/>
              </a:rPr>
              <a:t>Lasky</a:t>
            </a:r>
            <a:r>
              <a:rPr lang="en-US" sz="1200" kern="1200" dirty="0">
                <a:solidFill>
                  <a:schemeClr val="tx1"/>
                </a:solidFill>
                <a:effectLst/>
                <a:latin typeface="+mn-lt"/>
                <a:ea typeface="+mn-ea"/>
                <a:cs typeface="+mn-cs"/>
              </a:rPr>
              <a:t> JA, Martinez FJ. Prednisone, azathioprine, and N-acetylcysteine for pulmonary fibrosis. </a:t>
            </a:r>
            <a:r>
              <a:rPr lang="en-US" sz="1200" i="1" kern="1200" dirty="0">
                <a:solidFill>
                  <a:schemeClr val="tx1"/>
                </a:solidFill>
                <a:effectLst/>
                <a:latin typeface="+mn-lt"/>
                <a:ea typeface="+mn-ea"/>
                <a:cs typeface="+mn-cs"/>
              </a:rPr>
              <a:t>N </a:t>
            </a:r>
            <a:r>
              <a:rPr lang="en-US" sz="1200" i="1" kern="1200" dirty="0" err="1">
                <a:solidFill>
                  <a:schemeClr val="tx1"/>
                </a:solidFill>
                <a:effectLst/>
                <a:latin typeface="+mn-lt"/>
                <a:ea typeface="+mn-ea"/>
                <a:cs typeface="+mn-cs"/>
              </a:rPr>
              <a:t>Engl</a:t>
            </a:r>
            <a:r>
              <a:rPr lang="en-US" sz="1200" i="1" kern="1200" dirty="0">
                <a:solidFill>
                  <a:schemeClr val="tx1"/>
                </a:solidFill>
                <a:effectLst/>
                <a:latin typeface="+mn-lt"/>
                <a:ea typeface="+mn-ea"/>
                <a:cs typeface="+mn-cs"/>
              </a:rPr>
              <a:t> J Med.</a:t>
            </a:r>
            <a:r>
              <a:rPr lang="en-US" sz="1200" kern="1200" dirty="0">
                <a:solidFill>
                  <a:schemeClr val="tx1"/>
                </a:solidFill>
                <a:effectLst/>
                <a:latin typeface="+mn-lt"/>
                <a:ea typeface="+mn-ea"/>
                <a:cs typeface="+mn-cs"/>
              </a:rPr>
              <a:t> 2012;366(21):1968-77.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10.1056/NEJMoa1113354.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Raghu G, </a:t>
            </a:r>
            <a:r>
              <a:rPr lang="en-US" sz="1200" kern="1200" dirty="0" err="1">
                <a:solidFill>
                  <a:schemeClr val="tx1"/>
                </a:solidFill>
                <a:effectLst/>
                <a:latin typeface="+mn-lt"/>
                <a:ea typeface="+mn-ea"/>
                <a:cs typeface="+mn-cs"/>
              </a:rPr>
              <a:t>Rochwerg</a:t>
            </a:r>
            <a:r>
              <a:rPr lang="en-US" sz="1200" kern="1200" dirty="0">
                <a:solidFill>
                  <a:schemeClr val="tx1"/>
                </a:solidFill>
                <a:effectLst/>
                <a:latin typeface="+mn-lt"/>
                <a:ea typeface="+mn-ea"/>
                <a:cs typeface="+mn-cs"/>
              </a:rPr>
              <a:t> B, Zhang Y, et al. An official ATS/ERS/JRS/ALAT clinical practice guideline: treatment of idiopathic pulmonary fibrosis. An update of the 2011 clinical practice guideline. </a:t>
            </a:r>
            <a:r>
              <a:rPr lang="en-US" sz="1200" i="1" kern="1200" dirty="0">
                <a:solidFill>
                  <a:schemeClr val="tx1"/>
                </a:solidFill>
                <a:effectLst/>
                <a:latin typeface="+mn-lt"/>
                <a:ea typeface="+mn-ea"/>
                <a:cs typeface="+mn-cs"/>
              </a:rPr>
              <a:t>Am J </a:t>
            </a:r>
            <a:r>
              <a:rPr lang="en-US" sz="1200" i="1" kern="1200" dirty="0" err="1">
                <a:solidFill>
                  <a:schemeClr val="tx1"/>
                </a:solidFill>
                <a:effectLst/>
                <a:latin typeface="+mn-lt"/>
                <a:ea typeface="+mn-ea"/>
                <a:cs typeface="+mn-cs"/>
              </a:rPr>
              <a:t>Respir</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Crit</a:t>
            </a:r>
            <a:r>
              <a:rPr lang="en-US" sz="1200" i="1" kern="1200" dirty="0">
                <a:solidFill>
                  <a:schemeClr val="tx1"/>
                </a:solidFill>
                <a:effectLst/>
                <a:latin typeface="+mn-lt"/>
                <a:ea typeface="+mn-ea"/>
                <a:cs typeface="+mn-cs"/>
              </a:rPr>
              <a:t> Care Med.</a:t>
            </a:r>
            <a:r>
              <a:rPr lang="en-US" sz="1200" kern="1200" dirty="0">
                <a:solidFill>
                  <a:schemeClr val="tx1"/>
                </a:solidFill>
                <a:effectLst/>
                <a:latin typeface="+mn-lt"/>
                <a:ea typeface="+mn-ea"/>
                <a:cs typeface="+mn-cs"/>
              </a:rPr>
              <a:t> 2015;192(2):e3-e19.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10.1164/rccm.201506-1063ST.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Trawinska</a:t>
            </a:r>
            <a:r>
              <a:rPr lang="en-US" sz="1200" kern="1200" dirty="0">
                <a:solidFill>
                  <a:schemeClr val="tx1"/>
                </a:solidFill>
                <a:effectLst/>
                <a:latin typeface="+mn-lt"/>
                <a:ea typeface="+mn-ea"/>
                <a:cs typeface="+mn-cs"/>
              </a:rPr>
              <a:t> MA, </a:t>
            </a:r>
            <a:r>
              <a:rPr lang="en-US" sz="1200" kern="1200" dirty="0" err="1">
                <a:solidFill>
                  <a:schemeClr val="tx1"/>
                </a:solidFill>
                <a:effectLst/>
                <a:latin typeface="+mn-lt"/>
                <a:ea typeface="+mn-ea"/>
                <a:cs typeface="+mn-cs"/>
              </a:rPr>
              <a:t>Rupesinghe</a:t>
            </a:r>
            <a:r>
              <a:rPr lang="en-US" sz="1200" kern="1200" dirty="0">
                <a:solidFill>
                  <a:schemeClr val="tx1"/>
                </a:solidFill>
                <a:effectLst/>
                <a:latin typeface="+mn-lt"/>
                <a:ea typeface="+mn-ea"/>
                <a:cs typeface="+mn-cs"/>
              </a:rPr>
              <a:t> RD, Hart SP. Patient considerations and drug selection in the treatment of idiopathic pulmonary fibrosis. </a:t>
            </a:r>
            <a:r>
              <a:rPr lang="en-US" sz="1200" i="1" kern="1200" dirty="0" err="1">
                <a:solidFill>
                  <a:schemeClr val="tx1"/>
                </a:solidFill>
                <a:effectLst/>
                <a:latin typeface="+mn-lt"/>
                <a:ea typeface="+mn-ea"/>
                <a:cs typeface="+mn-cs"/>
              </a:rPr>
              <a:t>Ther</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Clin</a:t>
            </a:r>
            <a:r>
              <a:rPr lang="en-US" sz="1200" i="1" kern="1200" dirty="0">
                <a:solidFill>
                  <a:schemeClr val="tx1"/>
                </a:solidFill>
                <a:effectLst/>
                <a:latin typeface="+mn-lt"/>
                <a:ea typeface="+mn-ea"/>
                <a:cs typeface="+mn-cs"/>
              </a:rPr>
              <a:t> Risk </a:t>
            </a:r>
            <a:r>
              <a:rPr lang="en-US" sz="1200" i="1" kern="1200" dirty="0" err="1">
                <a:solidFill>
                  <a:schemeClr val="tx1"/>
                </a:solidFill>
                <a:effectLst/>
                <a:latin typeface="+mn-lt"/>
                <a:ea typeface="+mn-ea"/>
                <a:cs typeface="+mn-cs"/>
              </a:rPr>
              <a:t>Manag</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2016; 12: 563–574.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10.2147/TCRM.S81144</a:t>
            </a:r>
          </a:p>
          <a:p>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34</a:t>
            </a:fld>
            <a:endParaRPr lang="en-US"/>
          </a:p>
        </p:txBody>
      </p:sp>
    </p:spTree>
    <p:extLst>
      <p:ext uri="{BB962C8B-B14F-4D97-AF65-F5344CB8AC3E}">
        <p14:creationId xmlns:p14="http://schemas.microsoft.com/office/powerpoint/2010/main" val="749386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Trawinska</a:t>
            </a:r>
            <a:r>
              <a:rPr lang="en-US" sz="1200" kern="1200" dirty="0">
                <a:solidFill>
                  <a:schemeClr val="tx1"/>
                </a:solidFill>
                <a:effectLst/>
                <a:latin typeface="+mn-lt"/>
                <a:ea typeface="+mn-ea"/>
                <a:cs typeface="+mn-cs"/>
              </a:rPr>
              <a:t> MA, </a:t>
            </a:r>
            <a:r>
              <a:rPr lang="en-US" sz="1200" kern="1200" dirty="0" err="1">
                <a:solidFill>
                  <a:schemeClr val="tx1"/>
                </a:solidFill>
                <a:effectLst/>
                <a:latin typeface="+mn-lt"/>
                <a:ea typeface="+mn-ea"/>
                <a:cs typeface="+mn-cs"/>
              </a:rPr>
              <a:t>Rupesinghe</a:t>
            </a:r>
            <a:r>
              <a:rPr lang="en-US" sz="1200" kern="1200" dirty="0">
                <a:solidFill>
                  <a:schemeClr val="tx1"/>
                </a:solidFill>
                <a:effectLst/>
                <a:latin typeface="+mn-lt"/>
                <a:ea typeface="+mn-ea"/>
                <a:cs typeface="+mn-cs"/>
              </a:rPr>
              <a:t> RD, Hart SP. Patient considerations and drug selection in the treatment of idiopathic pulmonary fibrosis. </a:t>
            </a:r>
            <a:r>
              <a:rPr lang="en-US" sz="1200" i="1" kern="1200" dirty="0" err="1">
                <a:solidFill>
                  <a:schemeClr val="tx1"/>
                </a:solidFill>
                <a:effectLst/>
                <a:latin typeface="+mn-lt"/>
                <a:ea typeface="+mn-ea"/>
                <a:cs typeface="+mn-cs"/>
              </a:rPr>
              <a:t>Ther</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Clin</a:t>
            </a:r>
            <a:r>
              <a:rPr lang="en-US" sz="1200" i="1" kern="1200" dirty="0">
                <a:solidFill>
                  <a:schemeClr val="tx1"/>
                </a:solidFill>
                <a:effectLst/>
                <a:latin typeface="+mn-lt"/>
                <a:ea typeface="+mn-ea"/>
                <a:cs typeface="+mn-cs"/>
              </a:rPr>
              <a:t> Risk </a:t>
            </a:r>
            <a:r>
              <a:rPr lang="en-US" sz="1200" i="1" kern="1200" dirty="0" err="1">
                <a:solidFill>
                  <a:schemeClr val="tx1"/>
                </a:solidFill>
                <a:effectLst/>
                <a:latin typeface="+mn-lt"/>
                <a:ea typeface="+mn-ea"/>
                <a:cs typeface="+mn-cs"/>
              </a:rPr>
              <a:t>Manag</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2016;12: 563–574.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10.2147/TCRM.S81144</a:t>
            </a:r>
          </a:p>
        </p:txBody>
      </p:sp>
      <p:sp>
        <p:nvSpPr>
          <p:cNvPr id="4" name="Slide Number Placeholder 3"/>
          <p:cNvSpPr>
            <a:spLocks noGrp="1"/>
          </p:cNvSpPr>
          <p:nvPr>
            <p:ph type="sldNum" sz="quarter" idx="10"/>
          </p:nvPr>
        </p:nvSpPr>
        <p:spPr/>
        <p:txBody>
          <a:bodyPr/>
          <a:lstStyle/>
          <a:p>
            <a:fld id="{8715C262-4530-BF40-9C95-A3CC43161363}" type="slidenum">
              <a:rPr lang="en-US" smtClean="0"/>
              <a:t>35</a:t>
            </a:fld>
            <a:endParaRPr lang="en-US"/>
          </a:p>
        </p:txBody>
      </p:sp>
    </p:spTree>
    <p:extLst>
      <p:ext uri="{BB962C8B-B14F-4D97-AF65-F5344CB8AC3E}">
        <p14:creationId xmlns:p14="http://schemas.microsoft.com/office/powerpoint/2010/main" val="2689688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Varone</a:t>
            </a:r>
            <a:r>
              <a:rPr lang="en-US" sz="1200" kern="1200" dirty="0">
                <a:solidFill>
                  <a:schemeClr val="tx1"/>
                </a:solidFill>
                <a:effectLst/>
                <a:latin typeface="+mn-lt"/>
                <a:ea typeface="+mn-ea"/>
                <a:cs typeface="+mn-cs"/>
              </a:rPr>
              <a:t> F, </a:t>
            </a:r>
            <a:r>
              <a:rPr lang="en-US" sz="1200" kern="1200" dirty="0" err="1">
                <a:solidFill>
                  <a:schemeClr val="tx1"/>
                </a:solidFill>
                <a:effectLst/>
                <a:latin typeface="+mn-lt"/>
                <a:ea typeface="+mn-ea"/>
                <a:cs typeface="+mn-cs"/>
              </a:rPr>
              <a:t>Sgalla</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Iovene</a:t>
            </a:r>
            <a:r>
              <a:rPr lang="en-US" sz="1200" kern="1200" dirty="0">
                <a:solidFill>
                  <a:schemeClr val="tx1"/>
                </a:solidFill>
                <a:effectLst/>
                <a:latin typeface="+mn-lt"/>
                <a:ea typeface="+mn-ea"/>
                <a:cs typeface="+mn-cs"/>
              </a:rPr>
              <a:t> B, </a:t>
            </a:r>
            <a:r>
              <a:rPr lang="en-US" sz="1200" kern="1200" dirty="0" err="1">
                <a:solidFill>
                  <a:schemeClr val="tx1"/>
                </a:solidFill>
                <a:effectLst/>
                <a:latin typeface="+mn-lt"/>
                <a:ea typeface="+mn-ea"/>
                <a:cs typeface="+mn-cs"/>
              </a:rPr>
              <a:t>Bruni</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Richeldi</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Nintedanib</a:t>
            </a:r>
            <a:r>
              <a:rPr lang="en-US" sz="1200" kern="1200" dirty="0">
                <a:solidFill>
                  <a:schemeClr val="tx1"/>
                </a:solidFill>
                <a:effectLst/>
                <a:latin typeface="+mn-lt"/>
                <a:ea typeface="+mn-ea"/>
                <a:cs typeface="+mn-cs"/>
              </a:rPr>
              <a:t> for the treatment of idiopathic pulmonary fibrosis. Expert </a:t>
            </a:r>
            <a:r>
              <a:rPr lang="en-US" sz="1200" kern="1200" dirty="0" err="1">
                <a:solidFill>
                  <a:schemeClr val="tx1"/>
                </a:solidFill>
                <a:effectLst/>
                <a:latin typeface="+mn-lt"/>
                <a:ea typeface="+mn-ea"/>
                <a:cs typeface="+mn-cs"/>
              </a:rPr>
              <a:t>Opin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Pharmacother</a:t>
            </a:r>
            <a:r>
              <a:rPr lang="en-US" sz="1200" kern="1200" dirty="0">
                <a:solidFill>
                  <a:schemeClr val="tx1"/>
                </a:solidFill>
                <a:effectLst/>
                <a:latin typeface="+mn-lt"/>
                <a:ea typeface="+mn-ea"/>
                <a:cs typeface="+mn-cs"/>
              </a:rPr>
              <a:t>. 2018:1-9.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10.1080/14656566.2018.1425681.</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36</a:t>
            </a:fld>
            <a:endParaRPr lang="en-US"/>
          </a:p>
        </p:txBody>
      </p:sp>
    </p:spTree>
    <p:extLst>
      <p:ext uri="{BB962C8B-B14F-4D97-AF65-F5344CB8AC3E}">
        <p14:creationId xmlns:p14="http://schemas.microsoft.com/office/powerpoint/2010/main" val="4053593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Richeldi</a:t>
            </a:r>
            <a:r>
              <a:rPr lang="en-US" sz="1200" kern="1200" dirty="0">
                <a:solidFill>
                  <a:schemeClr val="tx1"/>
                </a:solidFill>
                <a:effectLst/>
                <a:latin typeface="+mn-lt"/>
                <a:ea typeface="+mn-ea"/>
                <a:cs typeface="+mn-cs"/>
              </a:rPr>
              <a:t> L, du Bois RM, Raghu G, et al; INPULSIS Trial Investigators. Efficacy and safety of </a:t>
            </a:r>
            <a:r>
              <a:rPr lang="en-US" sz="1200" kern="1200" dirty="0" err="1">
                <a:solidFill>
                  <a:schemeClr val="tx1"/>
                </a:solidFill>
                <a:effectLst/>
                <a:latin typeface="+mn-lt"/>
                <a:ea typeface="+mn-ea"/>
                <a:cs typeface="+mn-cs"/>
              </a:rPr>
              <a:t>nintedanib</a:t>
            </a:r>
            <a:r>
              <a:rPr lang="en-US" sz="1200" kern="1200" dirty="0">
                <a:solidFill>
                  <a:schemeClr val="tx1"/>
                </a:solidFill>
                <a:effectLst/>
                <a:latin typeface="+mn-lt"/>
                <a:ea typeface="+mn-ea"/>
                <a:cs typeface="+mn-cs"/>
              </a:rPr>
              <a:t> in idiopathic pulmonary fibrosis. </a:t>
            </a:r>
            <a:r>
              <a:rPr lang="en-US" sz="1200" i="1" kern="1200" dirty="0">
                <a:solidFill>
                  <a:schemeClr val="tx1"/>
                </a:solidFill>
                <a:effectLst/>
                <a:latin typeface="+mn-lt"/>
                <a:ea typeface="+mn-ea"/>
                <a:cs typeface="+mn-cs"/>
              </a:rPr>
              <a:t>N </a:t>
            </a:r>
            <a:r>
              <a:rPr lang="en-US" sz="1200" i="1" kern="1200" dirty="0" err="1">
                <a:solidFill>
                  <a:schemeClr val="tx1"/>
                </a:solidFill>
                <a:effectLst/>
                <a:latin typeface="+mn-lt"/>
                <a:ea typeface="+mn-ea"/>
                <a:cs typeface="+mn-cs"/>
              </a:rPr>
              <a:t>Engl</a:t>
            </a:r>
            <a:r>
              <a:rPr lang="en-US" sz="1200" i="1" kern="1200" dirty="0">
                <a:solidFill>
                  <a:schemeClr val="tx1"/>
                </a:solidFill>
                <a:effectLst/>
                <a:latin typeface="+mn-lt"/>
                <a:ea typeface="+mn-ea"/>
                <a:cs typeface="+mn-cs"/>
              </a:rPr>
              <a:t> J Med.</a:t>
            </a:r>
            <a:r>
              <a:rPr lang="en-US" sz="1200" kern="1200" dirty="0">
                <a:solidFill>
                  <a:schemeClr val="tx1"/>
                </a:solidFill>
                <a:effectLst/>
                <a:latin typeface="+mn-lt"/>
                <a:ea typeface="+mn-ea"/>
                <a:cs typeface="+mn-cs"/>
              </a:rPr>
              <a:t> 2014;370(22):2071-82.</a:t>
            </a:r>
          </a:p>
        </p:txBody>
      </p:sp>
      <p:sp>
        <p:nvSpPr>
          <p:cNvPr id="4" name="Slide Number Placeholder 3"/>
          <p:cNvSpPr>
            <a:spLocks noGrp="1"/>
          </p:cNvSpPr>
          <p:nvPr>
            <p:ph type="sldNum" sz="quarter" idx="10"/>
          </p:nvPr>
        </p:nvSpPr>
        <p:spPr/>
        <p:txBody>
          <a:bodyPr/>
          <a:lstStyle/>
          <a:p>
            <a:fld id="{8715C262-4530-BF40-9C95-A3CC43161363}" type="slidenum">
              <a:rPr lang="en-US" smtClean="0"/>
              <a:t>37</a:t>
            </a:fld>
            <a:endParaRPr lang="en-US"/>
          </a:p>
        </p:txBody>
      </p:sp>
    </p:spTree>
    <p:extLst>
      <p:ext uri="{BB962C8B-B14F-4D97-AF65-F5344CB8AC3E}">
        <p14:creationId xmlns:p14="http://schemas.microsoft.com/office/powerpoint/2010/main" val="619354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29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a:ea typeface="ＭＳ Ｐゴシック" pitchFamily="34" charset="-128"/>
            </a:endParaRPr>
          </a:p>
        </p:txBody>
      </p:sp>
    </p:spTree>
    <p:extLst>
      <p:ext uri="{BB962C8B-B14F-4D97-AF65-F5344CB8AC3E}">
        <p14:creationId xmlns:p14="http://schemas.microsoft.com/office/powerpoint/2010/main" val="1900643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King TE Jr, Bradford WZ, Castro-</a:t>
            </a:r>
            <a:r>
              <a:rPr lang="en-US" sz="1200" kern="1200" dirty="0" err="1">
                <a:solidFill>
                  <a:schemeClr val="tx1"/>
                </a:solidFill>
                <a:effectLst/>
                <a:latin typeface="+mn-lt"/>
                <a:ea typeface="+mn-ea"/>
                <a:cs typeface="+mn-cs"/>
              </a:rPr>
              <a:t>Bernardini</a:t>
            </a:r>
            <a:r>
              <a:rPr lang="en-US" sz="1200" kern="1200" dirty="0">
                <a:solidFill>
                  <a:schemeClr val="tx1"/>
                </a:solidFill>
                <a:effectLst/>
                <a:latin typeface="+mn-lt"/>
                <a:ea typeface="+mn-ea"/>
                <a:cs typeface="+mn-cs"/>
              </a:rPr>
              <a:t> S, et al; ASCEND Study Group. A phase 3 trial of </a:t>
            </a:r>
            <a:r>
              <a:rPr lang="en-US" sz="1200" kern="1200" dirty="0" err="1">
                <a:solidFill>
                  <a:schemeClr val="tx1"/>
                </a:solidFill>
                <a:effectLst/>
                <a:latin typeface="+mn-lt"/>
                <a:ea typeface="+mn-ea"/>
                <a:cs typeface="+mn-cs"/>
              </a:rPr>
              <a:t>pirfenidone</a:t>
            </a:r>
            <a:r>
              <a:rPr lang="en-US" sz="1200" kern="1200" dirty="0">
                <a:solidFill>
                  <a:schemeClr val="tx1"/>
                </a:solidFill>
                <a:effectLst/>
                <a:latin typeface="+mn-lt"/>
                <a:ea typeface="+mn-ea"/>
                <a:cs typeface="+mn-cs"/>
              </a:rPr>
              <a:t> in patients with idiopathic pulmonary fibrosis. </a:t>
            </a:r>
            <a:r>
              <a:rPr lang="en-US" sz="1200" i="1" kern="1200" dirty="0">
                <a:solidFill>
                  <a:schemeClr val="tx1"/>
                </a:solidFill>
                <a:effectLst/>
                <a:latin typeface="+mn-lt"/>
                <a:ea typeface="+mn-ea"/>
                <a:cs typeface="+mn-cs"/>
              </a:rPr>
              <a:t>N </a:t>
            </a:r>
            <a:r>
              <a:rPr lang="en-US" sz="1200" i="1" kern="1200" dirty="0" err="1">
                <a:solidFill>
                  <a:schemeClr val="tx1"/>
                </a:solidFill>
                <a:effectLst/>
                <a:latin typeface="+mn-lt"/>
                <a:ea typeface="+mn-ea"/>
                <a:cs typeface="+mn-cs"/>
              </a:rPr>
              <a:t>Engl</a:t>
            </a:r>
            <a:r>
              <a:rPr lang="en-US" sz="1200" i="1" kern="1200" dirty="0">
                <a:solidFill>
                  <a:schemeClr val="tx1"/>
                </a:solidFill>
                <a:effectLst/>
                <a:latin typeface="+mn-lt"/>
                <a:ea typeface="+mn-ea"/>
                <a:cs typeface="+mn-cs"/>
              </a:rPr>
              <a:t> J Med.</a:t>
            </a:r>
            <a:r>
              <a:rPr lang="en-US" sz="1200" kern="1200" dirty="0">
                <a:solidFill>
                  <a:schemeClr val="tx1"/>
                </a:solidFill>
                <a:effectLst/>
                <a:latin typeface="+mn-lt"/>
                <a:ea typeface="+mn-ea"/>
                <a:cs typeface="+mn-cs"/>
              </a:rPr>
              <a:t> 2014;370(22):2083-92.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10.1056/NEJMoa1402582. </a:t>
            </a:r>
          </a:p>
        </p:txBody>
      </p:sp>
      <p:sp>
        <p:nvSpPr>
          <p:cNvPr id="4" name="Slide Number Placeholder 3"/>
          <p:cNvSpPr>
            <a:spLocks noGrp="1"/>
          </p:cNvSpPr>
          <p:nvPr>
            <p:ph type="sldNum" sz="quarter" idx="10"/>
          </p:nvPr>
        </p:nvSpPr>
        <p:spPr/>
        <p:txBody>
          <a:bodyPr/>
          <a:lstStyle/>
          <a:p>
            <a:fld id="{8715C262-4530-BF40-9C95-A3CC43161363}" type="slidenum">
              <a:rPr lang="en-US" smtClean="0"/>
              <a:t>39</a:t>
            </a:fld>
            <a:endParaRPr lang="en-US"/>
          </a:p>
        </p:txBody>
      </p:sp>
    </p:spTree>
    <p:extLst>
      <p:ext uri="{BB962C8B-B14F-4D97-AF65-F5344CB8AC3E}">
        <p14:creationId xmlns:p14="http://schemas.microsoft.com/office/powerpoint/2010/main" val="3745025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err="1">
                <a:solidFill>
                  <a:schemeClr val="tx1"/>
                </a:solidFill>
                <a:effectLst/>
                <a:latin typeface="+mn-lt"/>
                <a:ea typeface="+mn-ea"/>
                <a:cs typeface="+mn-cs"/>
              </a:rPr>
              <a:t>Richeldi</a:t>
            </a:r>
            <a:r>
              <a:rPr lang="en-US" sz="1000" kern="1200" dirty="0">
                <a:solidFill>
                  <a:schemeClr val="tx1"/>
                </a:solidFill>
                <a:effectLst/>
                <a:latin typeface="+mn-lt"/>
                <a:ea typeface="+mn-ea"/>
                <a:cs typeface="+mn-cs"/>
              </a:rPr>
              <a:t> L, du Bois RM, Raghu G, et al; INPULSIS Trial Investigators. Efficacy and safety of </a:t>
            </a:r>
            <a:r>
              <a:rPr lang="en-US" sz="1000" kern="1200" dirty="0" err="1">
                <a:solidFill>
                  <a:schemeClr val="tx1"/>
                </a:solidFill>
                <a:effectLst/>
                <a:latin typeface="+mn-lt"/>
                <a:ea typeface="+mn-ea"/>
                <a:cs typeface="+mn-cs"/>
              </a:rPr>
              <a:t>nintedanib</a:t>
            </a:r>
            <a:r>
              <a:rPr lang="en-US" sz="1000" kern="1200" dirty="0">
                <a:solidFill>
                  <a:schemeClr val="tx1"/>
                </a:solidFill>
                <a:effectLst/>
                <a:latin typeface="+mn-lt"/>
                <a:ea typeface="+mn-ea"/>
                <a:cs typeface="+mn-cs"/>
              </a:rPr>
              <a:t> in idiopathic pulmonary fibrosis. </a:t>
            </a:r>
            <a:r>
              <a:rPr lang="en-US" sz="1000" i="1" kern="1200" dirty="0">
                <a:solidFill>
                  <a:schemeClr val="tx1"/>
                </a:solidFill>
                <a:effectLst/>
                <a:latin typeface="+mn-lt"/>
                <a:ea typeface="+mn-ea"/>
                <a:cs typeface="+mn-cs"/>
              </a:rPr>
              <a:t>N </a:t>
            </a:r>
            <a:r>
              <a:rPr lang="en-US" sz="1000" i="1" kern="1200" dirty="0" err="1">
                <a:solidFill>
                  <a:schemeClr val="tx1"/>
                </a:solidFill>
                <a:effectLst/>
                <a:latin typeface="+mn-lt"/>
                <a:ea typeface="+mn-ea"/>
                <a:cs typeface="+mn-cs"/>
              </a:rPr>
              <a:t>Engl</a:t>
            </a:r>
            <a:r>
              <a:rPr lang="en-US" sz="1000" i="1" kern="1200" dirty="0">
                <a:solidFill>
                  <a:schemeClr val="tx1"/>
                </a:solidFill>
                <a:effectLst/>
                <a:latin typeface="+mn-lt"/>
                <a:ea typeface="+mn-ea"/>
                <a:cs typeface="+mn-cs"/>
              </a:rPr>
              <a:t> J Med.</a:t>
            </a:r>
            <a:r>
              <a:rPr lang="en-US" sz="1000" kern="1200" dirty="0">
                <a:solidFill>
                  <a:schemeClr val="tx1"/>
                </a:solidFill>
                <a:effectLst/>
                <a:latin typeface="+mn-lt"/>
                <a:ea typeface="+mn-ea"/>
                <a:cs typeface="+mn-cs"/>
              </a:rPr>
              <a:t> 2014;370(22):2071-82.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King TE Jr, Bradford WZ, Castro-</a:t>
            </a:r>
            <a:r>
              <a:rPr lang="en-US" sz="1000" kern="1200" dirty="0" err="1">
                <a:solidFill>
                  <a:schemeClr val="tx1"/>
                </a:solidFill>
                <a:effectLst/>
                <a:latin typeface="+mn-lt"/>
                <a:ea typeface="+mn-ea"/>
                <a:cs typeface="+mn-cs"/>
              </a:rPr>
              <a:t>Bernardini</a:t>
            </a:r>
            <a:r>
              <a:rPr lang="en-US" sz="1000" kern="1200" dirty="0">
                <a:solidFill>
                  <a:schemeClr val="tx1"/>
                </a:solidFill>
                <a:effectLst/>
                <a:latin typeface="+mn-lt"/>
                <a:ea typeface="+mn-ea"/>
                <a:cs typeface="+mn-cs"/>
              </a:rPr>
              <a:t> S, et al; ASCEND Study Group. A phase 3 trial of </a:t>
            </a:r>
            <a:r>
              <a:rPr lang="en-US" sz="1000" kern="1200" dirty="0" err="1">
                <a:solidFill>
                  <a:schemeClr val="tx1"/>
                </a:solidFill>
                <a:effectLst/>
                <a:latin typeface="+mn-lt"/>
                <a:ea typeface="+mn-ea"/>
                <a:cs typeface="+mn-cs"/>
              </a:rPr>
              <a:t>pirfenidone</a:t>
            </a:r>
            <a:r>
              <a:rPr lang="en-US" sz="1000" kern="1200" dirty="0">
                <a:solidFill>
                  <a:schemeClr val="tx1"/>
                </a:solidFill>
                <a:effectLst/>
                <a:latin typeface="+mn-lt"/>
                <a:ea typeface="+mn-ea"/>
                <a:cs typeface="+mn-cs"/>
              </a:rPr>
              <a:t> in patients with idiopathic pulmonary fibrosis. </a:t>
            </a:r>
            <a:r>
              <a:rPr lang="en-US" sz="1000" i="1" kern="1200" dirty="0">
                <a:solidFill>
                  <a:schemeClr val="tx1"/>
                </a:solidFill>
                <a:effectLst/>
                <a:latin typeface="+mn-lt"/>
                <a:ea typeface="+mn-ea"/>
                <a:cs typeface="+mn-cs"/>
              </a:rPr>
              <a:t>N </a:t>
            </a:r>
            <a:r>
              <a:rPr lang="en-US" sz="1000" i="1" kern="1200" dirty="0" err="1">
                <a:solidFill>
                  <a:schemeClr val="tx1"/>
                </a:solidFill>
                <a:effectLst/>
                <a:latin typeface="+mn-lt"/>
                <a:ea typeface="+mn-ea"/>
                <a:cs typeface="+mn-cs"/>
              </a:rPr>
              <a:t>Engl</a:t>
            </a:r>
            <a:r>
              <a:rPr lang="en-US" sz="1000" i="1" kern="1200" dirty="0">
                <a:solidFill>
                  <a:schemeClr val="tx1"/>
                </a:solidFill>
                <a:effectLst/>
                <a:latin typeface="+mn-lt"/>
                <a:ea typeface="+mn-ea"/>
                <a:cs typeface="+mn-cs"/>
              </a:rPr>
              <a:t> J Med.</a:t>
            </a:r>
            <a:r>
              <a:rPr lang="en-US" sz="1000" kern="1200" dirty="0">
                <a:solidFill>
                  <a:schemeClr val="tx1"/>
                </a:solidFill>
                <a:effectLst/>
                <a:latin typeface="+mn-lt"/>
                <a:ea typeface="+mn-ea"/>
                <a:cs typeface="+mn-cs"/>
              </a:rPr>
              <a:t> 2014;370(22):2083-92. </a:t>
            </a:r>
            <a:r>
              <a:rPr lang="en-US" sz="1000" kern="1200" dirty="0" err="1">
                <a:solidFill>
                  <a:schemeClr val="tx1"/>
                </a:solidFill>
                <a:effectLst/>
                <a:latin typeface="+mn-lt"/>
                <a:ea typeface="+mn-ea"/>
                <a:cs typeface="+mn-cs"/>
              </a:rPr>
              <a:t>doi</a:t>
            </a:r>
            <a:r>
              <a:rPr lang="en-US" sz="1000" kern="1200" dirty="0">
                <a:solidFill>
                  <a:schemeClr val="tx1"/>
                </a:solidFill>
                <a:effectLst/>
                <a:latin typeface="+mn-lt"/>
                <a:ea typeface="+mn-ea"/>
                <a:cs typeface="+mn-cs"/>
              </a:rPr>
              <a:t>: 10.1056/NEJMoa1402582.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43</a:t>
            </a:fld>
            <a:endParaRPr lang="en-US"/>
          </a:p>
        </p:txBody>
      </p:sp>
    </p:spTree>
    <p:extLst>
      <p:ext uri="{BB962C8B-B14F-4D97-AF65-F5344CB8AC3E}">
        <p14:creationId xmlns:p14="http://schemas.microsoft.com/office/powerpoint/2010/main" val="256719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Lee AS, Mira-</a:t>
            </a:r>
            <a:r>
              <a:rPr lang="en-US" sz="1200" kern="1200" dirty="0" err="1">
                <a:solidFill>
                  <a:schemeClr val="tx1"/>
                </a:solidFill>
                <a:latin typeface="+mn-lt"/>
                <a:ea typeface="+mn-ea"/>
                <a:cs typeface="+mn-cs"/>
              </a:rPr>
              <a:t>Avendano</a:t>
            </a:r>
            <a:r>
              <a:rPr lang="en-US" sz="1200" kern="1200" dirty="0">
                <a:solidFill>
                  <a:schemeClr val="tx1"/>
                </a:solidFill>
                <a:latin typeface="+mn-lt"/>
                <a:ea typeface="+mn-ea"/>
                <a:cs typeface="+mn-cs"/>
              </a:rPr>
              <a:t> I, </a:t>
            </a:r>
            <a:r>
              <a:rPr lang="en-US" sz="1200" kern="1200" dirty="0" err="1">
                <a:solidFill>
                  <a:schemeClr val="tx1"/>
                </a:solidFill>
                <a:latin typeface="+mn-lt"/>
                <a:ea typeface="+mn-ea"/>
                <a:cs typeface="+mn-cs"/>
              </a:rPr>
              <a:t>Ryu</a:t>
            </a:r>
            <a:r>
              <a:rPr lang="en-US" sz="1200" kern="1200" dirty="0">
                <a:solidFill>
                  <a:schemeClr val="tx1"/>
                </a:solidFill>
                <a:latin typeface="+mn-lt"/>
                <a:ea typeface="+mn-ea"/>
                <a:cs typeface="+mn-cs"/>
              </a:rPr>
              <a:t> JH, Daniels CE. The burden of idiopathic pulmonary fibrosis: an unmet public health need. </a:t>
            </a:r>
            <a:r>
              <a:rPr lang="en-US" sz="1200" i="1" kern="1200" dirty="0" err="1">
                <a:solidFill>
                  <a:schemeClr val="tx1"/>
                </a:solidFill>
                <a:latin typeface="+mn-lt"/>
                <a:ea typeface="+mn-ea"/>
                <a:cs typeface="+mn-cs"/>
              </a:rPr>
              <a:t>Respir</a:t>
            </a:r>
            <a:r>
              <a:rPr lang="en-US" sz="1200" i="1" kern="1200" dirty="0">
                <a:solidFill>
                  <a:schemeClr val="tx1"/>
                </a:solidFill>
                <a:latin typeface="+mn-lt"/>
                <a:ea typeface="+mn-ea"/>
                <a:cs typeface="+mn-cs"/>
              </a:rPr>
              <a:t> Med. </a:t>
            </a:r>
            <a:r>
              <a:rPr lang="en-US" sz="1200" i="0" kern="1200" dirty="0">
                <a:solidFill>
                  <a:schemeClr val="tx1"/>
                </a:solidFill>
                <a:latin typeface="+mn-lt"/>
                <a:ea typeface="+mn-ea"/>
                <a:cs typeface="+mn-cs"/>
              </a:rPr>
              <a:t>2014;108(7):955-967.</a:t>
            </a:r>
          </a:p>
          <a:p>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7</a:t>
            </a:fld>
            <a:endParaRPr lang="en-US"/>
          </a:p>
        </p:txBody>
      </p:sp>
    </p:spTree>
    <p:extLst>
      <p:ext uri="{BB962C8B-B14F-4D97-AF65-F5344CB8AC3E}">
        <p14:creationId xmlns:p14="http://schemas.microsoft.com/office/powerpoint/2010/main" val="1985304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Flaherty KR, de Andrade JA, Chou W, et al. Baseline Characteristics of the Initial 767 Participants in the Pulmonary Fibrosis Foundation Patient Registry. Pulmonary Fibrosis Foundation. [Poster] 2017.</a:t>
            </a:r>
          </a:p>
          <a:p>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44</a:t>
            </a:fld>
            <a:endParaRPr lang="en-US"/>
          </a:p>
        </p:txBody>
      </p:sp>
    </p:spTree>
    <p:extLst>
      <p:ext uri="{BB962C8B-B14F-4D97-AF65-F5344CB8AC3E}">
        <p14:creationId xmlns:p14="http://schemas.microsoft.com/office/powerpoint/2010/main" val="2930513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Flaherty KR, de Andrade JA, Chou W, et al. Baseline Characteristics of the Initial 767 Participants in the Pulmonary Fibrosis Foundation Patient Registry. Pulmonary Fibrosis Foundation. [Poster] 2017.</a:t>
            </a:r>
          </a:p>
          <a:p>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45</a:t>
            </a:fld>
            <a:endParaRPr lang="en-US"/>
          </a:p>
        </p:txBody>
      </p:sp>
    </p:spTree>
    <p:extLst>
      <p:ext uri="{BB962C8B-B14F-4D97-AF65-F5344CB8AC3E}">
        <p14:creationId xmlns:p14="http://schemas.microsoft.com/office/powerpoint/2010/main" val="127904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Flaherty KR, de Andrade JA, Chou W, et al. Baseline Characteristics of the Initial 767 Participants in the Pulmonary Fibrosis Foundation Patient Registry. Pulmonary Fibrosis Foundation. [Poster] 2017.</a:t>
            </a:r>
          </a:p>
          <a:p>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46</a:t>
            </a:fld>
            <a:endParaRPr lang="en-US"/>
          </a:p>
        </p:txBody>
      </p:sp>
    </p:spTree>
    <p:extLst>
      <p:ext uri="{BB962C8B-B14F-4D97-AF65-F5344CB8AC3E}">
        <p14:creationId xmlns:p14="http://schemas.microsoft.com/office/powerpoint/2010/main" val="353028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Lynch DA, </a:t>
            </a:r>
            <a:r>
              <a:rPr lang="en-US" sz="1200" kern="1200" dirty="0" err="1">
                <a:solidFill>
                  <a:schemeClr val="tx1"/>
                </a:solidFill>
                <a:effectLst/>
                <a:latin typeface="+mn-lt"/>
                <a:ea typeface="+mn-ea"/>
                <a:cs typeface="+mn-cs"/>
              </a:rPr>
              <a:t>Sverzellati</a:t>
            </a:r>
            <a:r>
              <a:rPr lang="en-US" sz="1200" kern="1200" dirty="0">
                <a:solidFill>
                  <a:schemeClr val="tx1"/>
                </a:solidFill>
                <a:effectLst/>
                <a:latin typeface="+mn-lt"/>
                <a:ea typeface="+mn-ea"/>
                <a:cs typeface="+mn-cs"/>
              </a:rPr>
              <a:t> N, Travis WD, et al. Diagnostic criteria for idiopathic pulmonary fibrosis: a </a:t>
            </a:r>
            <a:r>
              <a:rPr lang="en-US" sz="1200" kern="1200" dirty="0" err="1">
                <a:solidFill>
                  <a:schemeClr val="tx1"/>
                </a:solidFill>
                <a:effectLst/>
                <a:latin typeface="+mn-lt"/>
                <a:ea typeface="+mn-ea"/>
                <a:cs typeface="+mn-cs"/>
              </a:rPr>
              <a:t>Fleischner</a:t>
            </a:r>
            <a:r>
              <a:rPr lang="en-US" sz="1200" kern="1200" dirty="0">
                <a:solidFill>
                  <a:schemeClr val="tx1"/>
                </a:solidFill>
                <a:effectLst/>
                <a:latin typeface="+mn-lt"/>
                <a:ea typeface="+mn-ea"/>
                <a:cs typeface="+mn-cs"/>
              </a:rPr>
              <a:t> Society White Paper. </a:t>
            </a:r>
            <a:r>
              <a:rPr lang="en-US" sz="1200" i="1" kern="1200" dirty="0">
                <a:solidFill>
                  <a:schemeClr val="tx1"/>
                </a:solidFill>
                <a:effectLst/>
                <a:latin typeface="+mn-lt"/>
                <a:ea typeface="+mn-ea"/>
                <a:cs typeface="+mn-cs"/>
              </a:rPr>
              <a:t>Lancet </a:t>
            </a:r>
            <a:r>
              <a:rPr lang="en-US" sz="1200" i="1" kern="1200" dirty="0" err="1">
                <a:solidFill>
                  <a:schemeClr val="tx1"/>
                </a:solidFill>
                <a:effectLst/>
                <a:latin typeface="+mn-lt"/>
                <a:ea typeface="+mn-ea"/>
                <a:cs typeface="+mn-cs"/>
              </a:rPr>
              <a:t>Respir</a:t>
            </a:r>
            <a:r>
              <a:rPr lang="en-US" sz="1200" i="1" kern="1200" dirty="0">
                <a:solidFill>
                  <a:schemeClr val="tx1"/>
                </a:solidFill>
                <a:effectLst/>
                <a:latin typeface="+mn-lt"/>
                <a:ea typeface="+mn-ea"/>
                <a:cs typeface="+mn-cs"/>
              </a:rPr>
              <a:t> Med.</a:t>
            </a:r>
            <a:r>
              <a:rPr lang="en-US" sz="1200" kern="1200" dirty="0">
                <a:solidFill>
                  <a:schemeClr val="tx1"/>
                </a:solidFill>
                <a:effectLst/>
                <a:latin typeface="+mn-lt"/>
                <a:ea typeface="+mn-ea"/>
                <a:cs typeface="+mn-cs"/>
              </a:rPr>
              <a:t> 2018;6(2):138-153.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10.1016/S2213-2600(17)30433-2. </a:t>
            </a:r>
          </a:p>
        </p:txBody>
      </p:sp>
      <p:sp>
        <p:nvSpPr>
          <p:cNvPr id="4" name="Slide Number Placeholder 3"/>
          <p:cNvSpPr>
            <a:spLocks noGrp="1"/>
          </p:cNvSpPr>
          <p:nvPr>
            <p:ph type="sldNum" sz="quarter" idx="10"/>
          </p:nvPr>
        </p:nvSpPr>
        <p:spPr/>
        <p:txBody>
          <a:bodyPr/>
          <a:lstStyle/>
          <a:p>
            <a:fld id="{8715C262-4530-BF40-9C95-A3CC43161363}" type="slidenum">
              <a:rPr lang="en-US" smtClean="0"/>
              <a:t>9</a:t>
            </a:fld>
            <a:endParaRPr lang="en-US"/>
          </a:p>
        </p:txBody>
      </p:sp>
    </p:spTree>
    <p:extLst>
      <p:ext uri="{BB962C8B-B14F-4D97-AF65-F5344CB8AC3E}">
        <p14:creationId xmlns:p14="http://schemas.microsoft.com/office/powerpoint/2010/main" val="3426681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NIH National Heart, Lung, and Blood Institute. Idiopathic Pulmonary Fibrosis. Signs, symptoms, and Complications. May 2015. </a:t>
            </a:r>
            <a:r>
              <a:rPr lang="en-US" sz="1200" u="sng" kern="1200" dirty="0">
                <a:solidFill>
                  <a:schemeClr val="tx1"/>
                </a:solidFill>
                <a:effectLst/>
                <a:latin typeface="+mn-lt"/>
                <a:ea typeface="+mn-ea"/>
                <a:cs typeface="+mn-cs"/>
                <a:hlinkClick r:id="rId3"/>
              </a:rPr>
              <a:t>https://www.nhlbi.nih.gov/health-topics/idiopathic-pulmonary-fibrosis</a:t>
            </a:r>
            <a:r>
              <a:rPr lang="en-US" sz="1200" kern="1200" dirty="0">
                <a:solidFill>
                  <a:schemeClr val="tx1"/>
                </a:solidFill>
                <a:effectLst/>
                <a:latin typeface="+mn-lt"/>
                <a:ea typeface="+mn-ea"/>
                <a:cs typeface="+mn-cs"/>
              </a:rPr>
              <a:t> Accessed January 22, 2018.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Sharif R. Overview of idiopathic pulmonary fibrosis (IPF) and evidence-based guidelines. </a:t>
            </a:r>
            <a:r>
              <a:rPr lang="en-US" sz="1200" i="1" kern="1200" dirty="0">
                <a:solidFill>
                  <a:schemeClr val="tx1"/>
                </a:solidFill>
                <a:effectLst/>
                <a:latin typeface="+mn-lt"/>
                <a:ea typeface="+mn-ea"/>
                <a:cs typeface="+mn-cs"/>
              </a:rPr>
              <a:t>Am J </a:t>
            </a:r>
            <a:r>
              <a:rPr lang="en-US" sz="1200" i="1" kern="1200" dirty="0" err="1">
                <a:solidFill>
                  <a:schemeClr val="tx1"/>
                </a:solidFill>
                <a:effectLst/>
                <a:latin typeface="+mn-lt"/>
                <a:ea typeface="+mn-ea"/>
                <a:cs typeface="+mn-cs"/>
              </a:rPr>
              <a:t>Manag</a:t>
            </a:r>
            <a:r>
              <a:rPr lang="en-US" sz="1200" i="1" kern="1200" dirty="0">
                <a:solidFill>
                  <a:schemeClr val="tx1"/>
                </a:solidFill>
                <a:effectLst/>
                <a:latin typeface="+mn-lt"/>
                <a:ea typeface="+mn-ea"/>
                <a:cs typeface="+mn-cs"/>
              </a:rPr>
              <a:t> Care.</a:t>
            </a:r>
            <a:r>
              <a:rPr lang="en-US" sz="1200" kern="1200" dirty="0">
                <a:solidFill>
                  <a:schemeClr val="tx1"/>
                </a:solidFill>
                <a:effectLst/>
                <a:latin typeface="+mn-lt"/>
                <a:ea typeface="+mn-ea"/>
                <a:cs typeface="+mn-cs"/>
              </a:rPr>
              <a:t> 2017;23(11 </a:t>
            </a:r>
            <a:r>
              <a:rPr lang="en-US" sz="1200" kern="1200" dirty="0" err="1">
                <a:solidFill>
                  <a:schemeClr val="tx1"/>
                </a:solidFill>
                <a:effectLst/>
                <a:latin typeface="+mn-lt"/>
                <a:ea typeface="+mn-ea"/>
                <a:cs typeface="+mn-cs"/>
              </a:rPr>
              <a:t>Suppl</a:t>
            </a:r>
            <a:r>
              <a:rPr lang="en-US" sz="1200" kern="1200" dirty="0">
                <a:solidFill>
                  <a:schemeClr val="tx1"/>
                </a:solidFill>
                <a:effectLst/>
                <a:latin typeface="+mn-lt"/>
                <a:ea typeface="+mn-ea"/>
                <a:cs typeface="+mn-cs"/>
              </a:rPr>
              <a:t>):S176-S182.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patients with IPF present?</a:t>
            </a:r>
          </a:p>
        </p:txBody>
      </p:sp>
      <p:sp>
        <p:nvSpPr>
          <p:cNvPr id="4" name="Slide Number Placeholder 3"/>
          <p:cNvSpPr>
            <a:spLocks noGrp="1"/>
          </p:cNvSpPr>
          <p:nvPr>
            <p:ph type="sldNum" sz="quarter" idx="10"/>
          </p:nvPr>
        </p:nvSpPr>
        <p:spPr/>
        <p:txBody>
          <a:bodyPr/>
          <a:lstStyle/>
          <a:p>
            <a:fld id="{8715C262-4530-BF40-9C95-A3CC43161363}" type="slidenum">
              <a:rPr lang="en-US" smtClean="0"/>
              <a:t>10</a:t>
            </a:fld>
            <a:endParaRPr lang="en-US"/>
          </a:p>
        </p:txBody>
      </p:sp>
    </p:spTree>
    <p:extLst>
      <p:ext uri="{BB962C8B-B14F-4D97-AF65-F5344CB8AC3E}">
        <p14:creationId xmlns:p14="http://schemas.microsoft.com/office/powerpoint/2010/main" val="130132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Cosgrove GP, Bianchi P, </a:t>
            </a:r>
            <a:r>
              <a:rPr lang="en-US" sz="1200" kern="1200" dirty="0" err="1">
                <a:solidFill>
                  <a:schemeClr val="tx1"/>
                </a:solidFill>
                <a:effectLst/>
                <a:latin typeface="+mn-lt"/>
                <a:ea typeface="+mn-ea"/>
                <a:cs typeface="+mn-cs"/>
              </a:rPr>
              <a:t>Danese</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Lederer</a:t>
            </a:r>
            <a:r>
              <a:rPr lang="en-US" sz="1200" kern="1200" dirty="0">
                <a:solidFill>
                  <a:schemeClr val="tx1"/>
                </a:solidFill>
                <a:effectLst/>
                <a:latin typeface="+mn-lt"/>
                <a:ea typeface="+mn-ea"/>
                <a:cs typeface="+mn-cs"/>
              </a:rPr>
              <a:t> DJ. Barriers to timely diagnosis of interstitial lung disease in the real world: the </a:t>
            </a:r>
            <a:r>
              <a:rPr lang="en-US" sz="1200" b="1" kern="1200" dirty="0">
                <a:solidFill>
                  <a:schemeClr val="tx1"/>
                </a:solidFill>
                <a:effectLst/>
                <a:latin typeface="+mn-lt"/>
                <a:ea typeface="+mn-ea"/>
                <a:cs typeface="+mn-cs"/>
              </a:rPr>
              <a:t>INTENSITY survey</a:t>
            </a:r>
            <a:r>
              <a:rPr lang="en-US" sz="1200" kern="1200" dirty="0">
                <a:solidFill>
                  <a:schemeClr val="tx1"/>
                </a:solidFill>
                <a:effectLst/>
                <a:latin typeface="+mn-lt"/>
                <a:ea typeface="+mn-ea"/>
                <a:cs typeface="+mn-cs"/>
              </a:rPr>
              <a:t>. BMC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Med. 2018 Jan 17;18(1):9.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10.1186/s12890-017-0560-x.</a:t>
            </a:r>
          </a:p>
          <a:p>
            <a:pPr lvl="2">
              <a:buFontTx/>
              <a:buNone/>
            </a:pPr>
            <a:endParaRPr lang="en-US" sz="2600" dirty="0"/>
          </a:p>
          <a:p>
            <a:pPr lvl="2">
              <a:buFontTx/>
              <a:buNone/>
            </a:pPr>
            <a:endParaRPr lang="en-US" sz="2600" dirty="0"/>
          </a:p>
          <a:p>
            <a:pPr lvl="2">
              <a:buFontTx/>
              <a:buNone/>
            </a:pPr>
            <a:r>
              <a:rPr lang="en-US" sz="2600" dirty="0"/>
              <a:t>Forced Vital Capacity </a:t>
            </a:r>
            <a:r>
              <a:rPr lang="en-US" sz="2400" dirty="0"/>
              <a:t>(FVC )</a:t>
            </a:r>
          </a:p>
          <a:p>
            <a:pPr lvl="3"/>
            <a:r>
              <a:rPr lang="en-US" sz="2400" dirty="0"/>
              <a:t>Measures how well lungs work based on amount of air exhaled with force after inhaling as deeply as possible</a:t>
            </a:r>
          </a:p>
          <a:p>
            <a:pPr lvl="2"/>
            <a:r>
              <a:rPr lang="en-US" sz="2600" dirty="0"/>
              <a:t>Vital Capacity  (VC)</a:t>
            </a:r>
          </a:p>
          <a:p>
            <a:pPr lvl="3"/>
            <a:r>
              <a:rPr lang="en-US" sz="2400" dirty="0"/>
              <a:t>Resembles FVC but expiration in spirometer done slowly</a:t>
            </a:r>
          </a:p>
          <a:p>
            <a:pPr lvl="3"/>
            <a:endParaRPr lang="en-US" sz="2400" dirty="0"/>
          </a:p>
          <a:p>
            <a:endParaRPr lang="en-US" dirty="0"/>
          </a:p>
        </p:txBody>
      </p:sp>
      <p:sp>
        <p:nvSpPr>
          <p:cNvPr id="4" name="Slide Number Placeholder 3"/>
          <p:cNvSpPr>
            <a:spLocks noGrp="1"/>
          </p:cNvSpPr>
          <p:nvPr>
            <p:ph type="sldNum" sz="quarter" idx="10"/>
          </p:nvPr>
        </p:nvSpPr>
        <p:spPr/>
        <p:txBody>
          <a:bodyPr/>
          <a:lstStyle/>
          <a:p>
            <a:fld id="{8715C262-4530-BF40-9C95-A3CC43161363}" type="slidenum">
              <a:rPr lang="en-US" smtClean="0"/>
              <a:t>11</a:t>
            </a:fld>
            <a:endParaRPr lang="en-US"/>
          </a:p>
        </p:txBody>
      </p:sp>
    </p:spTree>
    <p:extLst>
      <p:ext uri="{BB962C8B-B14F-4D97-AF65-F5344CB8AC3E}">
        <p14:creationId xmlns:p14="http://schemas.microsoft.com/office/powerpoint/2010/main" val="2194201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Oldham JM, </a:t>
            </a:r>
            <a:r>
              <a:rPr lang="en-US" sz="1200" kern="1200" dirty="0" err="1">
                <a:solidFill>
                  <a:schemeClr val="tx1"/>
                </a:solidFill>
                <a:effectLst/>
                <a:latin typeface="+mn-lt"/>
                <a:ea typeface="+mn-ea"/>
                <a:cs typeface="+mn-cs"/>
              </a:rPr>
              <a:t>Noth</a:t>
            </a:r>
            <a:r>
              <a:rPr lang="en-US" sz="1200" kern="1200" dirty="0">
                <a:solidFill>
                  <a:schemeClr val="tx1"/>
                </a:solidFill>
                <a:effectLst/>
                <a:latin typeface="+mn-lt"/>
                <a:ea typeface="+mn-ea"/>
                <a:cs typeface="+mn-cs"/>
              </a:rPr>
              <a:t> I. Idiopathic pulmonary fibrosis: early detection and referral. </a:t>
            </a:r>
            <a:r>
              <a:rPr lang="en-US" sz="1200" i="1" kern="1200" dirty="0" err="1">
                <a:solidFill>
                  <a:schemeClr val="tx1"/>
                </a:solidFill>
                <a:effectLst/>
                <a:latin typeface="+mn-lt"/>
                <a:ea typeface="+mn-ea"/>
                <a:cs typeface="+mn-cs"/>
              </a:rPr>
              <a:t>Respir</a:t>
            </a:r>
            <a:r>
              <a:rPr lang="en-US" sz="1200" i="1" kern="1200" dirty="0">
                <a:solidFill>
                  <a:schemeClr val="tx1"/>
                </a:solidFill>
                <a:effectLst/>
                <a:latin typeface="+mn-lt"/>
                <a:ea typeface="+mn-ea"/>
                <a:cs typeface="+mn-cs"/>
              </a:rPr>
              <a:t> Med.</a:t>
            </a:r>
            <a:r>
              <a:rPr lang="en-US" sz="1200" kern="1200" dirty="0">
                <a:solidFill>
                  <a:schemeClr val="tx1"/>
                </a:solidFill>
                <a:effectLst/>
                <a:latin typeface="+mn-lt"/>
                <a:ea typeface="+mn-ea"/>
                <a:cs typeface="+mn-cs"/>
              </a:rPr>
              <a:t> 2014;108(6):819-29.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10.1016/j.rmed.2014.03.008. </a:t>
            </a:r>
          </a:p>
        </p:txBody>
      </p:sp>
      <p:sp>
        <p:nvSpPr>
          <p:cNvPr id="4" name="Slide Number Placeholder 3"/>
          <p:cNvSpPr>
            <a:spLocks noGrp="1"/>
          </p:cNvSpPr>
          <p:nvPr>
            <p:ph type="sldNum" sz="quarter" idx="10"/>
          </p:nvPr>
        </p:nvSpPr>
        <p:spPr/>
        <p:txBody>
          <a:bodyPr/>
          <a:lstStyle/>
          <a:p>
            <a:fld id="{8715C262-4530-BF40-9C95-A3CC43161363}" type="slidenum">
              <a:rPr lang="en-US" smtClean="0"/>
              <a:t>12</a:t>
            </a:fld>
            <a:endParaRPr lang="en-US"/>
          </a:p>
        </p:txBody>
      </p:sp>
    </p:spTree>
    <p:extLst>
      <p:ext uri="{BB962C8B-B14F-4D97-AF65-F5344CB8AC3E}">
        <p14:creationId xmlns:p14="http://schemas.microsoft.com/office/powerpoint/2010/main" val="3027390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Cosgrove GP, Bianchi P, </a:t>
            </a:r>
            <a:r>
              <a:rPr lang="en-US" sz="1200" kern="1200" dirty="0" err="1">
                <a:solidFill>
                  <a:schemeClr val="tx1"/>
                </a:solidFill>
                <a:effectLst/>
                <a:latin typeface="+mn-lt"/>
                <a:ea typeface="+mn-ea"/>
                <a:cs typeface="+mn-cs"/>
              </a:rPr>
              <a:t>Danese</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Lederer</a:t>
            </a:r>
            <a:r>
              <a:rPr lang="en-US" sz="1200" kern="1200" dirty="0">
                <a:solidFill>
                  <a:schemeClr val="tx1"/>
                </a:solidFill>
                <a:effectLst/>
                <a:latin typeface="+mn-lt"/>
                <a:ea typeface="+mn-ea"/>
                <a:cs typeface="+mn-cs"/>
              </a:rPr>
              <a:t> DJ. Barriers to timely diagnosis of interstitial lung disease in the real world: the INTENSITY survey. </a:t>
            </a:r>
            <a:r>
              <a:rPr lang="en-US" sz="1200" i="1" kern="1200" dirty="0">
                <a:solidFill>
                  <a:schemeClr val="tx1"/>
                </a:solidFill>
                <a:effectLst/>
                <a:latin typeface="+mn-lt"/>
                <a:ea typeface="+mn-ea"/>
                <a:cs typeface="+mn-cs"/>
              </a:rPr>
              <a:t>BMC </a:t>
            </a:r>
            <a:r>
              <a:rPr lang="en-US" sz="1200" i="1" kern="1200" dirty="0" err="1">
                <a:solidFill>
                  <a:schemeClr val="tx1"/>
                </a:solidFill>
                <a:effectLst/>
                <a:latin typeface="+mn-lt"/>
                <a:ea typeface="+mn-ea"/>
                <a:cs typeface="+mn-cs"/>
              </a:rPr>
              <a:t>Pulm</a:t>
            </a:r>
            <a:r>
              <a:rPr lang="en-US" sz="1200" i="1" kern="1200" dirty="0">
                <a:solidFill>
                  <a:schemeClr val="tx1"/>
                </a:solidFill>
                <a:effectLst/>
                <a:latin typeface="+mn-lt"/>
                <a:ea typeface="+mn-ea"/>
                <a:cs typeface="+mn-cs"/>
              </a:rPr>
              <a:t> Med.</a:t>
            </a:r>
            <a:r>
              <a:rPr lang="en-US" sz="1200" kern="1200" dirty="0">
                <a:solidFill>
                  <a:schemeClr val="tx1"/>
                </a:solidFill>
                <a:effectLst/>
                <a:latin typeface="+mn-lt"/>
                <a:ea typeface="+mn-ea"/>
                <a:cs typeface="+mn-cs"/>
              </a:rPr>
              <a:t> 2018;18(1):9.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10.1186/s12890-017-0560-x.</a:t>
            </a:r>
          </a:p>
        </p:txBody>
      </p:sp>
      <p:sp>
        <p:nvSpPr>
          <p:cNvPr id="4" name="Slide Number Placeholder 3"/>
          <p:cNvSpPr>
            <a:spLocks noGrp="1"/>
          </p:cNvSpPr>
          <p:nvPr>
            <p:ph type="sldNum" sz="quarter" idx="10"/>
          </p:nvPr>
        </p:nvSpPr>
        <p:spPr/>
        <p:txBody>
          <a:bodyPr/>
          <a:lstStyle/>
          <a:p>
            <a:fld id="{8715C262-4530-BF40-9C95-A3CC43161363}" type="slidenum">
              <a:rPr lang="en-US" smtClean="0"/>
              <a:t>13</a:t>
            </a:fld>
            <a:endParaRPr lang="en-US"/>
          </a:p>
        </p:txBody>
      </p:sp>
    </p:spTree>
    <p:extLst>
      <p:ext uri="{BB962C8B-B14F-4D97-AF65-F5344CB8AC3E}">
        <p14:creationId xmlns:p14="http://schemas.microsoft.com/office/powerpoint/2010/main" val="1412253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0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200" b="0" i="0" kern="1200" dirty="0">
                <a:solidFill>
                  <a:schemeClr val="tx1"/>
                </a:solidFill>
                <a:effectLst/>
                <a:latin typeface="+mn-lt"/>
                <a:ea typeface="+mn-ea"/>
                <a:cs typeface="+mn-cs"/>
              </a:rPr>
              <a:t>Non-specific interstitial pneumonia (</a:t>
            </a:r>
            <a:r>
              <a:rPr lang="en-US" altLang="en-US" dirty="0"/>
              <a:t>NSIP)-cellular, before and after Rx</a:t>
            </a:r>
          </a:p>
          <a:p>
            <a:pPr eaLnBrk="1" hangingPunct="1"/>
            <a:r>
              <a:rPr lang="en-US" altLang="en-US" dirty="0"/>
              <a:t>COP before and after Rx</a:t>
            </a:r>
          </a:p>
        </p:txBody>
      </p:sp>
    </p:spTree>
    <p:extLst>
      <p:ext uri="{BB962C8B-B14F-4D97-AF65-F5344CB8AC3E}">
        <p14:creationId xmlns:p14="http://schemas.microsoft.com/office/powerpoint/2010/main" val="66717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Footer Placeholder 4">
            <a:extLst>
              <a:ext uri="{FF2B5EF4-FFF2-40B4-BE49-F238E27FC236}">
                <a16:creationId xmlns:a16="http://schemas.microsoft.com/office/drawing/2014/main" id="{50929508-EEDD-4EC5-88AA-E0A213222978}"/>
              </a:ext>
            </a:extLst>
          </p:cNvPr>
          <p:cNvSpPr>
            <a:spLocks noGrp="1"/>
          </p:cNvSpPr>
          <p:nvPr>
            <p:ph type="ftr" sz="quarter" idx="3"/>
          </p:nvPr>
        </p:nvSpPr>
        <p:spPr>
          <a:xfrm>
            <a:off x="3124199" y="4630366"/>
            <a:ext cx="5941979" cy="50016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292707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1796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97559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4110806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3132306" y="4507706"/>
            <a:ext cx="5828757"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25073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dirty="0"/>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3118884" y="4507706"/>
            <a:ext cx="5842179"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186775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3125821" y="4507706"/>
            <a:ext cx="5835242"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1181553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378723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1870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3187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8780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4598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4695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1912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endParaRPr lang="en-US" dirty="0"/>
          </a:p>
        </p:txBody>
      </p:sp>
    </p:spTree>
    <p:extLst>
      <p:ext uri="{BB962C8B-B14F-4D97-AF65-F5344CB8AC3E}">
        <p14:creationId xmlns:p14="http://schemas.microsoft.com/office/powerpoint/2010/main" val="261512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5556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199" y="4630366"/>
            <a:ext cx="5941979" cy="50016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32645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5615 IPF-1 title slide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2" y="0"/>
            <a:ext cx="9141291" cy="5143500"/>
          </a:xfrm>
          <a:prstGeom prst="rect">
            <a:avLst/>
          </a:prstGeom>
        </p:spPr>
      </p:pic>
    </p:spTree>
    <p:extLst>
      <p:ext uri="{BB962C8B-B14F-4D97-AF65-F5344CB8AC3E}">
        <p14:creationId xmlns:p14="http://schemas.microsoft.com/office/powerpoint/2010/main" val="3298802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Common Symptoms of IPF</a:t>
            </a:r>
            <a:endParaRPr lang="en-US" sz="1350" dirty="0">
              <a:solidFill>
                <a:srgbClr val="0070C0"/>
              </a:solidFill>
            </a:endParaRPr>
          </a:p>
        </p:txBody>
      </p:sp>
      <p:sp>
        <p:nvSpPr>
          <p:cNvPr id="3" name="Content Placeholder 2"/>
          <p:cNvSpPr>
            <a:spLocks noGrp="1"/>
          </p:cNvSpPr>
          <p:nvPr>
            <p:ph idx="1"/>
          </p:nvPr>
        </p:nvSpPr>
        <p:spPr/>
        <p:txBody>
          <a:bodyPr/>
          <a:lstStyle/>
          <a:p>
            <a:pPr>
              <a:lnSpc>
                <a:spcPct val="100000"/>
              </a:lnSpc>
              <a:spcBef>
                <a:spcPts val="1350"/>
              </a:spcBef>
              <a:buFont typeface="Arial" charset="0"/>
              <a:buChar char="•"/>
            </a:pPr>
            <a:r>
              <a:rPr lang="en-US" sz="2475" dirty="0"/>
              <a:t>Chronic dry cough</a:t>
            </a:r>
          </a:p>
          <a:p>
            <a:pPr>
              <a:lnSpc>
                <a:spcPct val="100000"/>
              </a:lnSpc>
              <a:spcBef>
                <a:spcPts val="1350"/>
              </a:spcBef>
              <a:buFont typeface="Arial" charset="0"/>
              <a:buChar char="•"/>
            </a:pPr>
            <a:r>
              <a:rPr lang="en-US" sz="2475" dirty="0"/>
              <a:t>Dyspnea</a:t>
            </a:r>
          </a:p>
          <a:p>
            <a:pPr>
              <a:lnSpc>
                <a:spcPct val="100000"/>
              </a:lnSpc>
              <a:spcBef>
                <a:spcPts val="1350"/>
              </a:spcBef>
              <a:buFont typeface="Arial" charset="0"/>
              <a:buChar char="•"/>
            </a:pPr>
            <a:r>
              <a:rPr lang="en-US" sz="2475" dirty="0"/>
              <a:t>Fatigue</a:t>
            </a:r>
          </a:p>
          <a:p>
            <a:pPr>
              <a:lnSpc>
                <a:spcPct val="100000"/>
              </a:lnSpc>
              <a:spcBef>
                <a:spcPts val="1350"/>
              </a:spcBef>
              <a:buFont typeface="Arial" charset="0"/>
              <a:buChar char="•"/>
            </a:pPr>
            <a:r>
              <a:rPr lang="en-US" sz="2475" dirty="0"/>
              <a:t>Exercise desaturation</a:t>
            </a:r>
          </a:p>
          <a:p>
            <a:pPr>
              <a:lnSpc>
                <a:spcPct val="100000"/>
              </a:lnSpc>
              <a:spcBef>
                <a:spcPts val="1350"/>
              </a:spcBef>
              <a:buFont typeface="Arial" charset="0"/>
              <a:buChar char="•"/>
            </a:pPr>
            <a:r>
              <a:rPr lang="en-US" sz="2475" dirty="0"/>
              <a:t>Bibasilar inspiratory crackles</a:t>
            </a:r>
          </a:p>
          <a:p>
            <a:pPr>
              <a:lnSpc>
                <a:spcPct val="100000"/>
              </a:lnSpc>
              <a:spcBef>
                <a:spcPts val="1350"/>
              </a:spcBef>
              <a:buFont typeface="Arial" charset="0"/>
              <a:buChar char="•"/>
            </a:pPr>
            <a:r>
              <a:rPr lang="en-US" sz="2475" dirty="0"/>
              <a:t>Clubbing on fingers and/or toes (advanced disease) </a:t>
            </a:r>
          </a:p>
          <a:p>
            <a:pPr>
              <a:spcBef>
                <a:spcPts val="1350"/>
              </a:spcBef>
            </a:pPr>
            <a:endParaRPr lang="en-US" dirty="0"/>
          </a:p>
        </p:txBody>
      </p:sp>
      <p:sp>
        <p:nvSpPr>
          <p:cNvPr id="4" name="Text Placeholder 3"/>
          <p:cNvSpPr>
            <a:spLocks noGrp="1"/>
          </p:cNvSpPr>
          <p:nvPr>
            <p:ph type="body" sz="quarter" idx="10"/>
          </p:nvPr>
        </p:nvSpPr>
        <p:spPr>
          <a:xfrm>
            <a:off x="3108960" y="4663440"/>
            <a:ext cx="5852103" cy="393145"/>
          </a:xfrm>
        </p:spPr>
        <p:txBody>
          <a:bodyPr>
            <a:normAutofit lnSpcReduction="10000"/>
          </a:bodyPr>
          <a:lstStyle/>
          <a:p>
            <a:r>
              <a:rPr lang="en-US" sz="1000" dirty="0">
                <a:solidFill>
                  <a:schemeClr val="bg1"/>
                </a:solidFill>
              </a:rPr>
              <a:t>NIH National Heart, Lung, and Blood Institute. Idiopathic Pulmonary Fibrosis. 2015</a:t>
            </a:r>
          </a:p>
          <a:p>
            <a:r>
              <a:rPr lang="en-US" sz="1000" dirty="0">
                <a:solidFill>
                  <a:schemeClr val="bg1"/>
                </a:solidFill>
              </a:rPr>
              <a:t>Sharif R</a:t>
            </a:r>
            <a:r>
              <a:rPr lang="en-US" sz="1000" i="1" dirty="0">
                <a:solidFill>
                  <a:schemeClr val="bg1"/>
                </a:solidFill>
              </a:rPr>
              <a:t>. Am J </a:t>
            </a:r>
            <a:r>
              <a:rPr lang="en-US" sz="1000" i="1" dirty="0" err="1">
                <a:solidFill>
                  <a:schemeClr val="bg1"/>
                </a:solidFill>
              </a:rPr>
              <a:t>Manag</a:t>
            </a:r>
            <a:r>
              <a:rPr lang="en-US" sz="1000" i="1" dirty="0">
                <a:solidFill>
                  <a:schemeClr val="bg1"/>
                </a:solidFill>
              </a:rPr>
              <a:t> Care</a:t>
            </a:r>
            <a:r>
              <a:rPr lang="en-US" sz="1000" dirty="0">
                <a:solidFill>
                  <a:schemeClr val="bg1"/>
                </a:solidFill>
              </a:rPr>
              <a:t>. 2017;23(11 </a:t>
            </a:r>
            <a:r>
              <a:rPr lang="en-US" sz="1000" dirty="0" err="1">
                <a:solidFill>
                  <a:schemeClr val="bg1"/>
                </a:solidFill>
              </a:rPr>
              <a:t>Suppl</a:t>
            </a:r>
            <a:r>
              <a:rPr lang="en-US" sz="1000" dirty="0">
                <a:solidFill>
                  <a:schemeClr val="bg1"/>
                </a:solidFill>
              </a:rPr>
              <a:t>):S176-S182.</a:t>
            </a:r>
          </a:p>
          <a:p>
            <a:endParaRPr lang="en-US" sz="1000" dirty="0">
              <a:solidFill>
                <a:schemeClr val="bg1"/>
              </a:solidFill>
            </a:endParaRPr>
          </a:p>
        </p:txBody>
      </p:sp>
    </p:spTree>
    <p:extLst>
      <p:ext uri="{BB962C8B-B14F-4D97-AF65-F5344CB8AC3E}">
        <p14:creationId xmlns:p14="http://schemas.microsoft.com/office/powerpoint/2010/main" val="198445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defTabSz="342900" rtl="0">
              <a:lnSpc>
                <a:spcPct val="90000"/>
              </a:lnSpc>
              <a:spcBef>
                <a:spcPct val="0"/>
              </a:spcBef>
            </a:pPr>
            <a:r>
              <a:rPr lang="en-US" altLang="en-US" sz="3200" kern="1200" dirty="0">
                <a:solidFill>
                  <a:schemeClr val="tx1"/>
                </a:solidFill>
                <a:latin typeface="Calisto MT"/>
                <a:ea typeface="+mj-ea"/>
                <a:cs typeface="+mj-cs"/>
              </a:rPr>
              <a:t>Improving Diagnostic Tools</a:t>
            </a:r>
            <a:r>
              <a:rPr lang="en-US" sz="3200" kern="1200" dirty="0">
                <a:solidFill>
                  <a:schemeClr val="tx1"/>
                </a:solidFill>
                <a:latin typeface="Calisto MT"/>
                <a:ea typeface="+mj-ea"/>
                <a:cs typeface="+mj-cs"/>
              </a:rPr>
              <a:t>: </a:t>
            </a:r>
            <a:br>
              <a:rPr lang="en-US" sz="3200" kern="1200" dirty="0">
                <a:solidFill>
                  <a:schemeClr val="tx1"/>
                </a:solidFill>
                <a:latin typeface="Calisto MT"/>
                <a:ea typeface="+mj-ea"/>
                <a:cs typeface="+mj-cs"/>
              </a:rPr>
            </a:br>
            <a:r>
              <a:rPr lang="en-US" sz="3200" kern="1200" dirty="0">
                <a:solidFill>
                  <a:schemeClr val="tx1"/>
                </a:solidFill>
                <a:latin typeface="Calisto MT"/>
                <a:ea typeface="+mj-ea"/>
                <a:cs typeface="+mj-cs"/>
              </a:rPr>
              <a:t>Pulmonary Function Tests</a:t>
            </a:r>
          </a:p>
        </p:txBody>
      </p:sp>
      <p:sp>
        <p:nvSpPr>
          <p:cNvPr id="3" name="Content Placeholder 2"/>
          <p:cNvSpPr>
            <a:spLocks noGrp="1"/>
          </p:cNvSpPr>
          <p:nvPr>
            <p:ph idx="1"/>
          </p:nvPr>
        </p:nvSpPr>
        <p:spPr>
          <a:xfrm>
            <a:off x="199478" y="1006873"/>
            <a:ext cx="8761615" cy="3036081"/>
          </a:xfrm>
        </p:spPr>
        <p:txBody>
          <a:bodyPr/>
          <a:lstStyle/>
          <a:p>
            <a:pPr>
              <a:lnSpc>
                <a:spcPct val="100000"/>
              </a:lnSpc>
              <a:spcAft>
                <a:spcPts val="600"/>
              </a:spcAft>
            </a:pPr>
            <a:r>
              <a:rPr lang="en-US" sz="2000" dirty="0"/>
              <a:t>Spirometry</a:t>
            </a:r>
            <a:r>
              <a:rPr lang="en-US" sz="2000" dirty="0">
                <a:solidFill>
                  <a:srgbClr val="0F3B1D"/>
                </a:solidFill>
              </a:rPr>
              <a:t> </a:t>
            </a:r>
            <a:r>
              <a:rPr lang="en-US" sz="2000" dirty="0"/>
              <a:t>may help differentiate between cardiac and pulmonary issues</a:t>
            </a:r>
          </a:p>
          <a:p>
            <a:pPr lvl="1">
              <a:lnSpc>
                <a:spcPct val="100000"/>
              </a:lnSpc>
              <a:spcAft>
                <a:spcPts val="600"/>
              </a:spcAft>
              <a:buFont typeface="Arial" panose="020B0604020202020204" pitchFamily="34" charset="0"/>
              <a:buChar char="•"/>
            </a:pPr>
            <a:r>
              <a:rPr lang="en-US" sz="1800" dirty="0"/>
              <a:t>Forced Vital Capacity (FVC )</a:t>
            </a:r>
          </a:p>
          <a:p>
            <a:pPr lvl="1">
              <a:lnSpc>
                <a:spcPct val="100000"/>
              </a:lnSpc>
              <a:spcAft>
                <a:spcPts val="600"/>
              </a:spcAft>
              <a:buFont typeface="Arial" panose="020B0604020202020204" pitchFamily="34" charset="0"/>
              <a:buChar char="•"/>
            </a:pPr>
            <a:r>
              <a:rPr lang="en-US" sz="1800" dirty="0"/>
              <a:t>Forced expired volume in 1 second (FEV1)</a:t>
            </a:r>
          </a:p>
          <a:p>
            <a:pPr>
              <a:lnSpc>
                <a:spcPct val="100000"/>
              </a:lnSpc>
              <a:spcAft>
                <a:spcPts val="600"/>
              </a:spcAft>
            </a:pPr>
            <a:r>
              <a:rPr lang="en-US" sz="2000" dirty="0"/>
              <a:t>Single-breath diffusing capacity for carbon monoxide (DLCO)</a:t>
            </a:r>
          </a:p>
          <a:p>
            <a:pPr>
              <a:lnSpc>
                <a:spcPct val="100000"/>
              </a:lnSpc>
              <a:spcAft>
                <a:spcPts val="600"/>
              </a:spcAft>
            </a:pPr>
            <a:r>
              <a:rPr lang="en-US" sz="2000" dirty="0"/>
              <a:t>Chest X-ray</a:t>
            </a:r>
          </a:p>
          <a:p>
            <a:pPr>
              <a:lnSpc>
                <a:spcPct val="100000"/>
              </a:lnSpc>
              <a:spcAft>
                <a:spcPts val="600"/>
              </a:spcAft>
            </a:pPr>
            <a:r>
              <a:rPr lang="en-US" sz="2000" dirty="0"/>
              <a:t>Echocardiogram</a:t>
            </a:r>
          </a:p>
          <a:p>
            <a:pPr lvl="1">
              <a:lnSpc>
                <a:spcPct val="100000"/>
              </a:lnSpc>
              <a:spcAft>
                <a:spcPts val="600"/>
              </a:spcAft>
              <a:buFont typeface="Arial" panose="020B0604020202020204" pitchFamily="34" charset="0"/>
              <a:buChar char="•"/>
            </a:pPr>
            <a:r>
              <a:rPr lang="en-US" sz="1800" dirty="0"/>
              <a:t>Rule out heart failure, pulmonary hypertension, </a:t>
            </a:r>
            <a:r>
              <a:rPr lang="en-US" sz="1800" dirty="0" err="1"/>
              <a:t>valvular</a:t>
            </a:r>
            <a:r>
              <a:rPr lang="en-US" sz="1800" dirty="0"/>
              <a:t> disease</a:t>
            </a:r>
          </a:p>
          <a:p>
            <a:pPr lvl="1">
              <a:lnSpc>
                <a:spcPct val="100000"/>
              </a:lnSpc>
              <a:spcAft>
                <a:spcPts val="600"/>
              </a:spcAft>
              <a:buFont typeface="Arial" panose="020B0604020202020204" pitchFamily="34" charset="0"/>
              <a:buChar char="•"/>
            </a:pPr>
            <a:r>
              <a:rPr lang="en-US" sz="1800" dirty="0"/>
              <a:t>If uninformative, pursue lung disease route</a:t>
            </a:r>
          </a:p>
        </p:txBody>
      </p:sp>
      <p:sp>
        <p:nvSpPr>
          <p:cNvPr id="4" name="Text Placeholder 3"/>
          <p:cNvSpPr>
            <a:spLocks noGrp="1"/>
          </p:cNvSpPr>
          <p:nvPr>
            <p:ph type="body" sz="quarter" idx="10"/>
          </p:nvPr>
        </p:nvSpPr>
        <p:spPr>
          <a:xfrm>
            <a:off x="3122023" y="4663440"/>
            <a:ext cx="5839040" cy="393145"/>
          </a:xfrm>
        </p:spPr>
        <p:txBody>
          <a:bodyPr>
            <a:normAutofit/>
          </a:bodyPr>
          <a:lstStyle/>
          <a:p>
            <a:r>
              <a:rPr lang="en-US" sz="1000" dirty="0">
                <a:solidFill>
                  <a:schemeClr val="bg1"/>
                </a:solidFill>
              </a:rPr>
              <a:t>Cosgrove GP, et al. </a:t>
            </a:r>
            <a:r>
              <a:rPr lang="en-US" sz="1000" i="1" dirty="0">
                <a:solidFill>
                  <a:schemeClr val="bg1"/>
                </a:solidFill>
              </a:rPr>
              <a:t>BMC </a:t>
            </a:r>
            <a:r>
              <a:rPr lang="en-US" sz="1000" i="1" dirty="0" err="1">
                <a:solidFill>
                  <a:schemeClr val="bg1"/>
                </a:solidFill>
              </a:rPr>
              <a:t>Pulm</a:t>
            </a:r>
            <a:r>
              <a:rPr lang="en-US" sz="1000" i="1" dirty="0">
                <a:solidFill>
                  <a:schemeClr val="bg1"/>
                </a:solidFill>
              </a:rPr>
              <a:t> Med. </a:t>
            </a:r>
            <a:r>
              <a:rPr lang="en-US" sz="1000" dirty="0">
                <a:solidFill>
                  <a:schemeClr val="bg1"/>
                </a:solidFill>
              </a:rPr>
              <a:t>2018;18:9. </a:t>
            </a:r>
          </a:p>
        </p:txBody>
      </p:sp>
      <p:sp>
        <p:nvSpPr>
          <p:cNvPr id="5" name="Text Placeholder 4"/>
          <p:cNvSpPr>
            <a:spLocks noGrp="1"/>
          </p:cNvSpPr>
          <p:nvPr>
            <p:ph type="body" sz="quarter" idx="11"/>
          </p:nvPr>
        </p:nvSpPr>
        <p:spPr>
          <a:xfrm>
            <a:off x="199506" y="4122253"/>
            <a:ext cx="8761558" cy="203597"/>
          </a:xfrm>
        </p:spPr>
        <p:txBody>
          <a:bodyPr>
            <a:normAutofit fontScale="85000" lnSpcReduction="10000"/>
          </a:bodyPr>
          <a:lstStyle/>
          <a:p>
            <a:r>
              <a:rPr lang="en-US" dirty="0"/>
              <a:t>CHD, coronary heart disease; CV, cardiovascular disease; DLCO, diffusing capacity of the lung for carbon monoxide.</a:t>
            </a:r>
          </a:p>
        </p:txBody>
      </p:sp>
    </p:spTree>
    <p:extLst>
      <p:ext uri="{BB962C8B-B14F-4D97-AF65-F5344CB8AC3E}">
        <p14:creationId xmlns:p14="http://schemas.microsoft.com/office/powerpoint/2010/main" val="1417930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Pulmonary Function Testing</a:t>
            </a:r>
            <a:endParaRPr lang="en-US" dirty="0"/>
          </a:p>
        </p:txBody>
      </p:sp>
      <p:sp>
        <p:nvSpPr>
          <p:cNvPr id="3" name="Content Placeholder 2"/>
          <p:cNvSpPr>
            <a:spLocks noGrp="1"/>
          </p:cNvSpPr>
          <p:nvPr>
            <p:ph idx="1"/>
          </p:nvPr>
        </p:nvSpPr>
        <p:spPr/>
        <p:txBody>
          <a:bodyPr/>
          <a:lstStyle/>
          <a:p>
            <a:pPr>
              <a:lnSpc>
                <a:spcPct val="100000"/>
              </a:lnSpc>
            </a:pPr>
            <a:r>
              <a:rPr lang="en-US" altLang="en-US" sz="2400" dirty="0"/>
              <a:t>Most patients with IPF exhibit the following:</a:t>
            </a:r>
          </a:p>
          <a:p>
            <a:pPr lvl="1">
              <a:lnSpc>
                <a:spcPct val="100000"/>
              </a:lnSpc>
              <a:buFont typeface="Arial" panose="020B0604020202020204" pitchFamily="34" charset="0"/>
              <a:buChar char="•"/>
            </a:pPr>
            <a:r>
              <a:rPr lang="en-US" altLang="en-US" sz="2000" dirty="0"/>
              <a:t>Decreased FVC (FVC may be normal in early IPF)</a:t>
            </a:r>
          </a:p>
          <a:p>
            <a:pPr lvl="1">
              <a:lnSpc>
                <a:spcPct val="100000"/>
              </a:lnSpc>
              <a:buFont typeface="Arial" panose="020B0604020202020204" pitchFamily="34" charset="0"/>
              <a:buChar char="•"/>
            </a:pPr>
            <a:r>
              <a:rPr lang="en-US" altLang="en-US" sz="2000" dirty="0"/>
              <a:t>Normal-to-increased FEV</a:t>
            </a:r>
            <a:r>
              <a:rPr lang="en-US" altLang="en-US" sz="2000" baseline="-25000" dirty="0"/>
              <a:t>1</a:t>
            </a:r>
            <a:r>
              <a:rPr lang="en-US" altLang="en-US" sz="2000" dirty="0"/>
              <a:t>/FVC ratio </a:t>
            </a:r>
          </a:p>
          <a:p>
            <a:pPr lvl="1">
              <a:lnSpc>
                <a:spcPct val="100000"/>
              </a:lnSpc>
              <a:buFont typeface="Arial" panose="020B0604020202020204" pitchFamily="34" charset="0"/>
              <a:buChar char="•"/>
            </a:pPr>
            <a:r>
              <a:rPr lang="en-US" altLang="en-US" sz="2000" dirty="0"/>
              <a:t>Reduced DLCO </a:t>
            </a:r>
          </a:p>
          <a:p>
            <a:pPr lvl="1">
              <a:lnSpc>
                <a:spcPct val="100000"/>
              </a:lnSpc>
              <a:buFont typeface="Arial" panose="020B0604020202020204" pitchFamily="34" charset="0"/>
              <a:buChar char="•"/>
            </a:pPr>
            <a:r>
              <a:rPr lang="en-US" altLang="en-US" sz="2000" dirty="0"/>
              <a:t>Reduction in TLC </a:t>
            </a:r>
          </a:p>
          <a:p>
            <a:pPr>
              <a:lnSpc>
                <a:spcPct val="100000"/>
              </a:lnSpc>
            </a:pPr>
            <a:r>
              <a:rPr lang="en-US" altLang="en-US" sz="2400" dirty="0"/>
              <a:t>Patients with concurrent emphysema may exhibit normal lung volumes and spirometry, but reduced DLCO </a:t>
            </a:r>
          </a:p>
          <a:p>
            <a:pPr>
              <a:lnSpc>
                <a:spcPct val="100000"/>
              </a:lnSpc>
            </a:pPr>
            <a:r>
              <a:rPr lang="en-US" altLang="en-US" sz="2400" dirty="0"/>
              <a:t>Low baseline FVC, decline in FVC, low DLCO, and decline in 6MWT are associated with decreased survival</a:t>
            </a:r>
          </a:p>
        </p:txBody>
      </p:sp>
      <p:sp>
        <p:nvSpPr>
          <p:cNvPr id="4" name="Text Placeholder 3"/>
          <p:cNvSpPr>
            <a:spLocks noGrp="1"/>
          </p:cNvSpPr>
          <p:nvPr>
            <p:ph type="body" sz="quarter" idx="10"/>
          </p:nvPr>
        </p:nvSpPr>
        <p:spPr>
          <a:xfrm>
            <a:off x="3128554" y="4650377"/>
            <a:ext cx="5832509" cy="406208"/>
          </a:xfrm>
        </p:spPr>
        <p:txBody>
          <a:bodyPr>
            <a:normAutofit/>
          </a:bodyPr>
          <a:lstStyle/>
          <a:p>
            <a:r>
              <a:rPr lang="nb-NO" sz="1000" dirty="0">
                <a:solidFill>
                  <a:schemeClr val="bg1"/>
                </a:solidFill>
              </a:rPr>
              <a:t>Oldham JM, et al. </a:t>
            </a:r>
            <a:r>
              <a:rPr lang="nb-NO" sz="1000" i="1" dirty="0" err="1">
                <a:solidFill>
                  <a:schemeClr val="bg1"/>
                </a:solidFill>
              </a:rPr>
              <a:t>Respir</a:t>
            </a:r>
            <a:r>
              <a:rPr lang="nb-NO" sz="1000" i="1" dirty="0">
                <a:solidFill>
                  <a:schemeClr val="bg1"/>
                </a:solidFill>
              </a:rPr>
              <a:t> Med. </a:t>
            </a:r>
            <a:r>
              <a:rPr lang="nb-NO" sz="1000" dirty="0">
                <a:solidFill>
                  <a:schemeClr val="bg1"/>
                </a:solidFill>
              </a:rPr>
              <a:t>2014;108:819-829.</a:t>
            </a:r>
          </a:p>
        </p:txBody>
      </p:sp>
      <p:sp>
        <p:nvSpPr>
          <p:cNvPr id="5" name="Text Placeholder 4"/>
          <p:cNvSpPr>
            <a:spLocks noGrp="1"/>
          </p:cNvSpPr>
          <p:nvPr>
            <p:ph type="body" sz="quarter" idx="11"/>
          </p:nvPr>
        </p:nvSpPr>
        <p:spPr>
          <a:xfrm>
            <a:off x="199506" y="4120756"/>
            <a:ext cx="8761558" cy="348783"/>
          </a:xfrm>
        </p:spPr>
        <p:txBody>
          <a:bodyPr>
            <a:normAutofit fontScale="92500" lnSpcReduction="10000"/>
          </a:bodyPr>
          <a:lstStyle/>
          <a:p>
            <a:r>
              <a:rPr lang="en-US" dirty="0"/>
              <a:t>FVC, forced vital capacity; FEV</a:t>
            </a:r>
            <a:r>
              <a:rPr lang="en-US" baseline="-25000" dirty="0"/>
              <a:t>1</a:t>
            </a:r>
            <a:r>
              <a:rPr lang="en-US" dirty="0"/>
              <a:t>, forced expiratory volume in one second ; DLCO, diffusing capacity of lungs for carbon monoxide; TLC, total lung capacity; </a:t>
            </a:r>
            <a:br>
              <a:rPr lang="en-US" dirty="0"/>
            </a:br>
            <a:r>
              <a:rPr lang="en-US" dirty="0"/>
              <a:t>6MWT, six-minute walking test.</a:t>
            </a:r>
          </a:p>
        </p:txBody>
      </p:sp>
    </p:spTree>
    <p:extLst>
      <p:ext uri="{BB962C8B-B14F-4D97-AF65-F5344CB8AC3E}">
        <p14:creationId xmlns:p14="http://schemas.microsoft.com/office/powerpoint/2010/main" val="1880538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Measuring Disease Severity</a:t>
            </a:r>
          </a:p>
        </p:txBody>
      </p:sp>
      <p:sp>
        <p:nvSpPr>
          <p:cNvPr id="3" name="Content Placeholder 2"/>
          <p:cNvSpPr>
            <a:spLocks noGrp="1"/>
          </p:cNvSpPr>
          <p:nvPr>
            <p:ph idx="1"/>
          </p:nvPr>
        </p:nvSpPr>
        <p:spPr/>
        <p:txBody>
          <a:bodyPr/>
          <a:lstStyle/>
          <a:p>
            <a:r>
              <a:rPr lang="en-US" sz="2475" dirty="0"/>
              <a:t>FVC</a:t>
            </a:r>
            <a:endParaRPr lang="en-US" sz="2475" strike="sngStrike" dirty="0">
              <a:solidFill>
                <a:srgbClr val="FF0000"/>
              </a:solidFill>
            </a:endParaRPr>
          </a:p>
          <a:p>
            <a:pPr lvl="1">
              <a:spcBef>
                <a:spcPts val="450"/>
              </a:spcBef>
              <a:buFont typeface="Arial" panose="020B0604020202020204" pitchFamily="34" charset="0"/>
              <a:buChar char="•"/>
            </a:pPr>
            <a:r>
              <a:rPr lang="en-US" sz="2100" dirty="0"/>
              <a:t>Reductions, even as small as 5%‒10%, over 6 months can indicate an increased risk of mortality</a:t>
            </a:r>
          </a:p>
          <a:p>
            <a:pPr>
              <a:spcBef>
                <a:spcPts val="3150"/>
              </a:spcBef>
            </a:pPr>
            <a:r>
              <a:rPr lang="en-US" sz="2475" dirty="0"/>
              <a:t>HRCT </a:t>
            </a:r>
            <a:r>
              <a:rPr lang="en-US" sz="1725" dirty="0"/>
              <a:t> </a:t>
            </a:r>
            <a:r>
              <a:rPr lang="en-US" sz="2475" dirty="0"/>
              <a:t>findings </a:t>
            </a:r>
          </a:p>
          <a:p>
            <a:pPr lvl="1">
              <a:spcBef>
                <a:spcPts val="450"/>
              </a:spcBef>
              <a:buFont typeface="Arial" panose="020B0604020202020204" pitchFamily="34" charset="0"/>
              <a:buChar char="•"/>
            </a:pPr>
            <a:r>
              <a:rPr lang="en-US" sz="2100" dirty="0"/>
              <a:t>Most important for diagnosis</a:t>
            </a:r>
          </a:p>
          <a:p>
            <a:pPr lvl="1">
              <a:spcBef>
                <a:spcPts val="450"/>
              </a:spcBef>
              <a:buFont typeface="Arial" panose="020B0604020202020204" pitchFamily="34" charset="0"/>
              <a:buChar char="•"/>
            </a:pPr>
            <a:r>
              <a:rPr lang="en-US" sz="2100" dirty="0"/>
              <a:t>May correlate with progression and disease outcomes</a:t>
            </a:r>
          </a:p>
        </p:txBody>
      </p:sp>
      <p:sp>
        <p:nvSpPr>
          <p:cNvPr id="4" name="Text Placeholder 3"/>
          <p:cNvSpPr>
            <a:spLocks noGrp="1"/>
          </p:cNvSpPr>
          <p:nvPr>
            <p:ph type="body" sz="quarter" idx="10"/>
          </p:nvPr>
        </p:nvSpPr>
        <p:spPr>
          <a:xfrm>
            <a:off x="3128554" y="4663440"/>
            <a:ext cx="5832509" cy="393145"/>
          </a:xfrm>
        </p:spPr>
        <p:txBody>
          <a:bodyPr>
            <a:normAutofit/>
          </a:bodyPr>
          <a:lstStyle/>
          <a:p>
            <a:r>
              <a:rPr lang="en-US" sz="1000" dirty="0">
                <a:solidFill>
                  <a:schemeClr val="bg1"/>
                </a:solidFill>
              </a:rPr>
              <a:t>Cosgrove GP, et al. </a:t>
            </a:r>
            <a:r>
              <a:rPr lang="en-US" sz="1000" i="1" dirty="0">
                <a:solidFill>
                  <a:schemeClr val="bg1"/>
                </a:solidFill>
              </a:rPr>
              <a:t>BMC </a:t>
            </a:r>
            <a:r>
              <a:rPr lang="en-US" sz="1000" i="1" dirty="0" err="1">
                <a:solidFill>
                  <a:schemeClr val="bg1"/>
                </a:solidFill>
              </a:rPr>
              <a:t>Pulm</a:t>
            </a:r>
            <a:r>
              <a:rPr lang="en-US" sz="1000" i="1" dirty="0">
                <a:solidFill>
                  <a:schemeClr val="bg1"/>
                </a:solidFill>
              </a:rPr>
              <a:t> Med.</a:t>
            </a:r>
            <a:r>
              <a:rPr lang="en-US" sz="1000" dirty="0">
                <a:solidFill>
                  <a:schemeClr val="bg1"/>
                </a:solidFill>
              </a:rPr>
              <a:t> 2018;18:9.</a:t>
            </a:r>
          </a:p>
        </p:txBody>
      </p:sp>
      <p:sp>
        <p:nvSpPr>
          <p:cNvPr id="5" name="Text Placeholder 4"/>
          <p:cNvSpPr>
            <a:spLocks noGrp="1"/>
          </p:cNvSpPr>
          <p:nvPr>
            <p:ph type="body" sz="quarter" idx="11"/>
          </p:nvPr>
        </p:nvSpPr>
        <p:spPr>
          <a:xfrm>
            <a:off x="199506" y="4154910"/>
            <a:ext cx="8761558" cy="203597"/>
          </a:xfrm>
        </p:spPr>
        <p:txBody>
          <a:bodyPr>
            <a:normAutofit fontScale="85000" lnSpcReduction="10000"/>
          </a:bodyPr>
          <a:lstStyle/>
          <a:p>
            <a:r>
              <a:rPr lang="en-US" dirty="0"/>
              <a:t>FVC, forced vital capacity. </a:t>
            </a:r>
          </a:p>
        </p:txBody>
      </p:sp>
    </p:spTree>
    <p:extLst>
      <p:ext uri="{BB962C8B-B14F-4D97-AF65-F5344CB8AC3E}">
        <p14:creationId xmlns:p14="http://schemas.microsoft.com/office/powerpoint/2010/main" val="1098081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CAEDD5-A4AA-42B2-912C-2EF084031484}"/>
              </a:ext>
            </a:extLst>
          </p:cNvPr>
          <p:cNvGrpSpPr/>
          <p:nvPr/>
        </p:nvGrpSpPr>
        <p:grpSpPr>
          <a:xfrm>
            <a:off x="1909715" y="127155"/>
            <a:ext cx="5324570" cy="4176953"/>
            <a:chOff x="1711326" y="169540"/>
            <a:chExt cx="7099426" cy="5569270"/>
          </a:xfrm>
          <a:effectLst>
            <a:outerShdw blurRad="50800" dist="38100" dir="5400000" algn="t" rotWithShape="0">
              <a:prstClr val="black">
                <a:alpha val="40000"/>
              </a:prstClr>
            </a:outerShdw>
          </a:effectLst>
        </p:grpSpPr>
        <p:pic>
          <p:nvPicPr>
            <p:cNvPr id="3277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71" b="8274"/>
            <a:stretch/>
          </p:blipFill>
          <p:spPr bwMode="auto">
            <a:xfrm>
              <a:off x="5308600" y="2995610"/>
              <a:ext cx="3502152" cy="2743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773" name="Picture 7" descr="Terry Brown after Rx 1"/>
            <p:cNvPicPr>
              <a:picLocks noChangeAspect="1" noChangeArrowheads="1"/>
            </p:cNvPicPr>
            <p:nvPr/>
          </p:nvPicPr>
          <p:blipFill rotWithShape="1">
            <a:blip r:embed="rId4">
              <a:extLst>
                <a:ext uri="{28A0092B-C50C-407E-A947-70E740481C1C}">
                  <a14:useLocalDpi xmlns:a14="http://schemas.microsoft.com/office/drawing/2010/main" val="0"/>
                </a:ext>
              </a:extLst>
            </a:blip>
            <a:srcRect l="6898" t="21875" r="3595" b="15625"/>
            <a:stretch/>
          </p:blipFill>
          <p:spPr bwMode="auto">
            <a:xfrm>
              <a:off x="5308600" y="169540"/>
              <a:ext cx="3500691" cy="27432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3670" name="Picture 4" descr="1"/>
            <p:cNvPicPr>
              <a:picLocks noChangeAspect="1" noChangeArrowheads="1"/>
            </p:cNvPicPr>
            <p:nvPr/>
          </p:nvPicPr>
          <p:blipFill>
            <a:blip r:embed="rId5">
              <a:extLst>
                <a:ext uri="{28A0092B-C50C-407E-A947-70E740481C1C}">
                  <a14:useLocalDpi xmlns:a14="http://schemas.microsoft.com/office/drawing/2010/main" val="0"/>
                </a:ext>
              </a:extLst>
            </a:blip>
            <a:srcRect t="13049" b="8595"/>
            <a:stretch>
              <a:fillRect/>
            </a:stretch>
          </p:blipFill>
          <p:spPr bwMode="auto">
            <a:xfrm>
              <a:off x="1711326" y="169540"/>
              <a:ext cx="3500691" cy="27432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3671" name="Picture 4" descr="Hamilton 1"/>
            <p:cNvPicPr>
              <a:picLocks noChangeAspect="1" noChangeArrowheads="1"/>
            </p:cNvPicPr>
            <p:nvPr/>
          </p:nvPicPr>
          <p:blipFill rotWithShape="1">
            <a:blip r:embed="rId6">
              <a:extLst>
                <a:ext uri="{28A0092B-C50C-407E-A947-70E740481C1C}">
                  <a14:useLocalDpi xmlns:a14="http://schemas.microsoft.com/office/drawing/2010/main" val="0"/>
                </a:ext>
              </a:extLst>
            </a:blip>
            <a:srcRect l="1406" t="2718" r="2094" b="14993"/>
            <a:stretch/>
          </p:blipFill>
          <p:spPr bwMode="auto">
            <a:xfrm>
              <a:off x="1711326" y="2995610"/>
              <a:ext cx="3500690" cy="27432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8" name="TextBox 7"/>
          <p:cNvSpPr txBox="1">
            <a:spLocks noChangeArrowheads="1"/>
          </p:cNvSpPr>
          <p:nvPr/>
        </p:nvSpPr>
        <p:spPr bwMode="auto">
          <a:xfrm>
            <a:off x="1922991" y="127155"/>
            <a:ext cx="57099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charset="2"/>
              <a:buChar char=""/>
              <a:defRPr sz="2900">
                <a:solidFill>
                  <a:schemeClr val="tx1"/>
                </a:solidFill>
                <a:latin typeface="Tw Cen MT" charset="0"/>
                <a:ea typeface="ＭＳ Ｐゴシック" charset="-128"/>
              </a:defRPr>
            </a:lvl1pPr>
            <a:lvl2pPr marL="742950" indent="-285750" eaLnBrk="0" hangingPunct="0">
              <a:spcBef>
                <a:spcPts val="550"/>
              </a:spcBef>
              <a:buClr>
                <a:schemeClr val="accent1"/>
              </a:buClr>
              <a:buSzPct val="70000"/>
              <a:buFont typeface="Wingdings 2" charset="2"/>
              <a:buChar char=""/>
              <a:defRPr sz="2600">
                <a:solidFill>
                  <a:schemeClr val="tx1"/>
                </a:solidFill>
                <a:latin typeface="Tw Cen MT" charset="0"/>
                <a:ea typeface="ＭＳ Ｐゴシック" charset="-128"/>
              </a:defRPr>
            </a:lvl2pPr>
            <a:lvl3pPr marL="1143000" indent="-228600" eaLnBrk="0" hangingPunct="0">
              <a:spcBef>
                <a:spcPts val="500"/>
              </a:spcBef>
              <a:buClr>
                <a:schemeClr val="accent2"/>
              </a:buClr>
              <a:buSzPct val="75000"/>
              <a:buFont typeface="Wingdings" charset="2"/>
              <a:buChar char=""/>
              <a:defRPr sz="2300">
                <a:solidFill>
                  <a:schemeClr val="tx1"/>
                </a:solidFill>
                <a:latin typeface="Tw Cen MT" charset="0"/>
                <a:ea typeface="ＭＳ Ｐゴシック" charset="-128"/>
              </a:defRPr>
            </a:lvl3pPr>
            <a:lvl4pPr marL="1600200" indent="-228600" eaLnBrk="0" hangingPunct="0">
              <a:spcBef>
                <a:spcPts val="400"/>
              </a:spcBef>
              <a:buClr>
                <a:srgbClr val="A5AB81"/>
              </a:buClr>
              <a:buSzPct val="75000"/>
              <a:buFont typeface="Wingdings" charset="2"/>
              <a:buChar char=""/>
              <a:defRPr sz="2000">
                <a:solidFill>
                  <a:schemeClr val="tx1"/>
                </a:solidFill>
                <a:latin typeface="Tw Cen MT" charset="0"/>
                <a:ea typeface="ＭＳ Ｐゴシック" charset="-128"/>
              </a:defRPr>
            </a:lvl4pPr>
            <a:lvl5pPr marL="2057400" indent="-228600" eaLnBrk="0" hangingPunct="0">
              <a:spcBef>
                <a:spcPts val="400"/>
              </a:spcBef>
              <a:buClr>
                <a:srgbClr val="D8B25C"/>
              </a:buClr>
              <a:buSzPct val="65000"/>
              <a:buFont typeface="Wingdings" charset="2"/>
              <a:buChar char=""/>
              <a:defRPr sz="2000">
                <a:solidFill>
                  <a:schemeClr val="tx1"/>
                </a:solidFill>
                <a:latin typeface="Tw Cen MT" charset="0"/>
                <a:ea typeface="ＭＳ Ｐゴシック" charset="-128"/>
              </a:defRPr>
            </a:lvl5pPr>
            <a:lvl6pPr marL="25146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6pPr>
            <a:lvl7pPr marL="29718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7pPr>
            <a:lvl8pPr marL="34290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8pPr>
            <a:lvl9pPr marL="38862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9pPr>
          </a:lstStyle>
          <a:p>
            <a:pPr>
              <a:spcBef>
                <a:spcPct val="0"/>
              </a:spcBef>
              <a:buClrTx/>
              <a:buSzTx/>
              <a:buFontTx/>
              <a:buNone/>
            </a:pPr>
            <a:r>
              <a:rPr lang="en-US" altLang="en-US" sz="2400" b="1" dirty="0">
                <a:solidFill>
                  <a:schemeClr val="bg1"/>
                </a:solidFill>
                <a:effectLst>
                  <a:outerShdw blurRad="38100" dist="38100" dir="2700000" algn="tl">
                    <a:srgbClr val="000000">
                      <a:alpha val="43137"/>
                    </a:srgbClr>
                  </a:outerShdw>
                </a:effectLst>
                <a:latin typeface="+mn-lt"/>
                <a:cs typeface="Aharoni" charset="0"/>
              </a:rPr>
              <a:t>IPF</a:t>
            </a:r>
          </a:p>
        </p:txBody>
      </p:sp>
      <p:sp>
        <p:nvSpPr>
          <p:cNvPr id="9" name="TextBox 8"/>
          <p:cNvSpPr txBox="1">
            <a:spLocks noChangeArrowheads="1"/>
          </p:cNvSpPr>
          <p:nvPr/>
        </p:nvSpPr>
        <p:spPr bwMode="auto">
          <a:xfrm>
            <a:off x="1916669" y="2251709"/>
            <a:ext cx="57099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charset="2"/>
              <a:buChar char=""/>
              <a:defRPr sz="2900">
                <a:solidFill>
                  <a:schemeClr val="tx1"/>
                </a:solidFill>
                <a:latin typeface="Tw Cen MT" charset="0"/>
                <a:ea typeface="ＭＳ Ｐゴシック" charset="-128"/>
              </a:defRPr>
            </a:lvl1pPr>
            <a:lvl2pPr marL="742950" indent="-285750" eaLnBrk="0" hangingPunct="0">
              <a:spcBef>
                <a:spcPts val="550"/>
              </a:spcBef>
              <a:buClr>
                <a:schemeClr val="accent1"/>
              </a:buClr>
              <a:buSzPct val="70000"/>
              <a:buFont typeface="Wingdings 2" charset="2"/>
              <a:buChar char=""/>
              <a:defRPr sz="2600">
                <a:solidFill>
                  <a:schemeClr val="tx1"/>
                </a:solidFill>
                <a:latin typeface="Tw Cen MT" charset="0"/>
                <a:ea typeface="ＭＳ Ｐゴシック" charset="-128"/>
              </a:defRPr>
            </a:lvl2pPr>
            <a:lvl3pPr marL="1143000" indent="-228600" eaLnBrk="0" hangingPunct="0">
              <a:spcBef>
                <a:spcPts val="500"/>
              </a:spcBef>
              <a:buClr>
                <a:schemeClr val="accent2"/>
              </a:buClr>
              <a:buSzPct val="75000"/>
              <a:buFont typeface="Wingdings" charset="2"/>
              <a:buChar char=""/>
              <a:defRPr sz="2300">
                <a:solidFill>
                  <a:schemeClr val="tx1"/>
                </a:solidFill>
                <a:latin typeface="Tw Cen MT" charset="0"/>
                <a:ea typeface="ＭＳ Ｐゴシック" charset="-128"/>
              </a:defRPr>
            </a:lvl3pPr>
            <a:lvl4pPr marL="1600200" indent="-228600" eaLnBrk="0" hangingPunct="0">
              <a:spcBef>
                <a:spcPts val="400"/>
              </a:spcBef>
              <a:buClr>
                <a:srgbClr val="A5AB81"/>
              </a:buClr>
              <a:buSzPct val="75000"/>
              <a:buFont typeface="Wingdings" charset="2"/>
              <a:buChar char=""/>
              <a:defRPr sz="2000">
                <a:solidFill>
                  <a:schemeClr val="tx1"/>
                </a:solidFill>
                <a:latin typeface="Tw Cen MT" charset="0"/>
                <a:ea typeface="ＭＳ Ｐゴシック" charset="-128"/>
              </a:defRPr>
            </a:lvl4pPr>
            <a:lvl5pPr marL="2057400" indent="-228600" eaLnBrk="0" hangingPunct="0">
              <a:spcBef>
                <a:spcPts val="400"/>
              </a:spcBef>
              <a:buClr>
                <a:srgbClr val="D8B25C"/>
              </a:buClr>
              <a:buSzPct val="65000"/>
              <a:buFont typeface="Wingdings" charset="2"/>
              <a:buChar char=""/>
              <a:defRPr sz="2000">
                <a:solidFill>
                  <a:schemeClr val="tx1"/>
                </a:solidFill>
                <a:latin typeface="Tw Cen MT" charset="0"/>
                <a:ea typeface="ＭＳ Ｐゴシック" charset="-128"/>
              </a:defRPr>
            </a:lvl5pPr>
            <a:lvl6pPr marL="25146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6pPr>
            <a:lvl7pPr marL="29718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7pPr>
            <a:lvl8pPr marL="34290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8pPr>
            <a:lvl9pPr marL="38862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9pPr>
          </a:lstStyle>
          <a:p>
            <a:pPr>
              <a:spcBef>
                <a:spcPct val="0"/>
              </a:spcBef>
              <a:buClrTx/>
              <a:buSzTx/>
              <a:buFontTx/>
              <a:buNone/>
            </a:pPr>
            <a:r>
              <a:rPr lang="en-US" altLang="en-US" sz="2400" b="1" dirty="0">
                <a:solidFill>
                  <a:schemeClr val="bg1"/>
                </a:solidFill>
                <a:effectLst>
                  <a:outerShdw blurRad="38100" dist="38100" dir="2700000" algn="tl">
                    <a:srgbClr val="000000">
                      <a:alpha val="43137"/>
                    </a:srgbClr>
                  </a:outerShdw>
                </a:effectLst>
                <a:latin typeface="+mn-lt"/>
                <a:cs typeface="Aharoni" charset="0"/>
              </a:rPr>
              <a:t>IPF</a:t>
            </a:r>
          </a:p>
        </p:txBody>
      </p:sp>
      <p:sp>
        <p:nvSpPr>
          <p:cNvPr id="10" name="TextBox 9"/>
          <p:cNvSpPr txBox="1">
            <a:spLocks noChangeArrowheads="1"/>
          </p:cNvSpPr>
          <p:nvPr/>
        </p:nvSpPr>
        <p:spPr bwMode="auto">
          <a:xfrm>
            <a:off x="4609911" y="145969"/>
            <a:ext cx="7777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charset="2"/>
              <a:buChar char=""/>
              <a:defRPr sz="2900">
                <a:solidFill>
                  <a:schemeClr val="tx1"/>
                </a:solidFill>
                <a:latin typeface="Tw Cen MT" charset="0"/>
                <a:ea typeface="ＭＳ Ｐゴシック" charset="-128"/>
              </a:defRPr>
            </a:lvl1pPr>
            <a:lvl2pPr marL="742950" indent="-285750" eaLnBrk="0" hangingPunct="0">
              <a:spcBef>
                <a:spcPts val="550"/>
              </a:spcBef>
              <a:buClr>
                <a:schemeClr val="accent1"/>
              </a:buClr>
              <a:buSzPct val="70000"/>
              <a:buFont typeface="Wingdings 2" charset="2"/>
              <a:buChar char=""/>
              <a:defRPr sz="2600">
                <a:solidFill>
                  <a:schemeClr val="tx1"/>
                </a:solidFill>
                <a:latin typeface="Tw Cen MT" charset="0"/>
                <a:ea typeface="ＭＳ Ｐゴシック" charset="-128"/>
              </a:defRPr>
            </a:lvl2pPr>
            <a:lvl3pPr marL="1143000" indent="-228600" eaLnBrk="0" hangingPunct="0">
              <a:spcBef>
                <a:spcPts val="500"/>
              </a:spcBef>
              <a:buClr>
                <a:schemeClr val="accent2"/>
              </a:buClr>
              <a:buSzPct val="75000"/>
              <a:buFont typeface="Wingdings" charset="2"/>
              <a:buChar char=""/>
              <a:defRPr sz="2300">
                <a:solidFill>
                  <a:schemeClr val="tx1"/>
                </a:solidFill>
                <a:latin typeface="Tw Cen MT" charset="0"/>
                <a:ea typeface="ＭＳ Ｐゴシック" charset="-128"/>
              </a:defRPr>
            </a:lvl3pPr>
            <a:lvl4pPr marL="1600200" indent="-228600" eaLnBrk="0" hangingPunct="0">
              <a:spcBef>
                <a:spcPts val="400"/>
              </a:spcBef>
              <a:buClr>
                <a:srgbClr val="A5AB81"/>
              </a:buClr>
              <a:buSzPct val="75000"/>
              <a:buFont typeface="Wingdings" charset="2"/>
              <a:buChar char=""/>
              <a:defRPr sz="2000">
                <a:solidFill>
                  <a:schemeClr val="tx1"/>
                </a:solidFill>
                <a:latin typeface="Tw Cen MT" charset="0"/>
                <a:ea typeface="ＭＳ Ｐゴシック" charset="-128"/>
              </a:defRPr>
            </a:lvl4pPr>
            <a:lvl5pPr marL="2057400" indent="-228600" eaLnBrk="0" hangingPunct="0">
              <a:spcBef>
                <a:spcPts val="400"/>
              </a:spcBef>
              <a:buClr>
                <a:srgbClr val="D8B25C"/>
              </a:buClr>
              <a:buSzPct val="65000"/>
              <a:buFont typeface="Wingdings" charset="2"/>
              <a:buChar char=""/>
              <a:defRPr sz="2000">
                <a:solidFill>
                  <a:schemeClr val="tx1"/>
                </a:solidFill>
                <a:latin typeface="Tw Cen MT" charset="0"/>
                <a:ea typeface="ＭＳ Ｐゴシック" charset="-128"/>
              </a:defRPr>
            </a:lvl5pPr>
            <a:lvl6pPr marL="25146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6pPr>
            <a:lvl7pPr marL="29718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7pPr>
            <a:lvl8pPr marL="34290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8pPr>
            <a:lvl9pPr marL="38862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9pPr>
          </a:lstStyle>
          <a:p>
            <a:pPr>
              <a:spcBef>
                <a:spcPct val="0"/>
              </a:spcBef>
              <a:buClrTx/>
              <a:buSzTx/>
              <a:buFontTx/>
              <a:buNone/>
            </a:pPr>
            <a:r>
              <a:rPr lang="en-US" altLang="en-US" sz="2400" b="1" dirty="0">
                <a:solidFill>
                  <a:schemeClr val="bg1"/>
                </a:solidFill>
                <a:effectLst>
                  <a:outerShdw blurRad="38100" dist="38100" dir="2700000" algn="tl">
                    <a:srgbClr val="000000">
                      <a:alpha val="43137"/>
                    </a:srgbClr>
                  </a:outerShdw>
                </a:effectLst>
                <a:latin typeface="+mn-lt"/>
                <a:cs typeface="Aharoni" charset="0"/>
              </a:rPr>
              <a:t>NSIP</a:t>
            </a:r>
          </a:p>
        </p:txBody>
      </p:sp>
      <p:sp>
        <p:nvSpPr>
          <p:cNvPr id="11" name="TextBox 10"/>
          <p:cNvSpPr txBox="1">
            <a:spLocks noChangeArrowheads="1"/>
          </p:cNvSpPr>
          <p:nvPr/>
        </p:nvSpPr>
        <p:spPr bwMode="auto">
          <a:xfrm>
            <a:off x="4616055" y="2253139"/>
            <a:ext cx="7178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charset="2"/>
              <a:buChar char=""/>
              <a:defRPr sz="2900">
                <a:solidFill>
                  <a:schemeClr val="tx1"/>
                </a:solidFill>
                <a:latin typeface="Tw Cen MT" charset="0"/>
                <a:ea typeface="ＭＳ Ｐゴシック" charset="-128"/>
              </a:defRPr>
            </a:lvl1pPr>
            <a:lvl2pPr marL="742950" indent="-285750" eaLnBrk="0" hangingPunct="0">
              <a:spcBef>
                <a:spcPts val="550"/>
              </a:spcBef>
              <a:buClr>
                <a:schemeClr val="accent1"/>
              </a:buClr>
              <a:buSzPct val="70000"/>
              <a:buFont typeface="Wingdings 2" charset="2"/>
              <a:buChar char=""/>
              <a:defRPr sz="2600">
                <a:solidFill>
                  <a:schemeClr val="tx1"/>
                </a:solidFill>
                <a:latin typeface="Tw Cen MT" charset="0"/>
                <a:ea typeface="ＭＳ Ｐゴシック" charset="-128"/>
              </a:defRPr>
            </a:lvl2pPr>
            <a:lvl3pPr marL="1143000" indent="-228600" eaLnBrk="0" hangingPunct="0">
              <a:spcBef>
                <a:spcPts val="500"/>
              </a:spcBef>
              <a:buClr>
                <a:schemeClr val="accent2"/>
              </a:buClr>
              <a:buSzPct val="75000"/>
              <a:buFont typeface="Wingdings" charset="2"/>
              <a:buChar char=""/>
              <a:defRPr sz="2300">
                <a:solidFill>
                  <a:schemeClr val="tx1"/>
                </a:solidFill>
                <a:latin typeface="Tw Cen MT" charset="0"/>
                <a:ea typeface="ＭＳ Ｐゴシック" charset="-128"/>
              </a:defRPr>
            </a:lvl3pPr>
            <a:lvl4pPr marL="1600200" indent="-228600" eaLnBrk="0" hangingPunct="0">
              <a:spcBef>
                <a:spcPts val="400"/>
              </a:spcBef>
              <a:buClr>
                <a:srgbClr val="A5AB81"/>
              </a:buClr>
              <a:buSzPct val="75000"/>
              <a:buFont typeface="Wingdings" charset="2"/>
              <a:buChar char=""/>
              <a:defRPr sz="2000">
                <a:solidFill>
                  <a:schemeClr val="tx1"/>
                </a:solidFill>
                <a:latin typeface="Tw Cen MT" charset="0"/>
                <a:ea typeface="ＭＳ Ｐゴシック" charset="-128"/>
              </a:defRPr>
            </a:lvl4pPr>
            <a:lvl5pPr marL="2057400" indent="-228600" eaLnBrk="0" hangingPunct="0">
              <a:spcBef>
                <a:spcPts val="400"/>
              </a:spcBef>
              <a:buClr>
                <a:srgbClr val="D8B25C"/>
              </a:buClr>
              <a:buSzPct val="65000"/>
              <a:buFont typeface="Wingdings" charset="2"/>
              <a:buChar char=""/>
              <a:defRPr sz="2000">
                <a:solidFill>
                  <a:schemeClr val="tx1"/>
                </a:solidFill>
                <a:latin typeface="Tw Cen MT" charset="0"/>
                <a:ea typeface="ＭＳ Ｐゴシック" charset="-128"/>
              </a:defRPr>
            </a:lvl5pPr>
            <a:lvl6pPr marL="25146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6pPr>
            <a:lvl7pPr marL="29718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7pPr>
            <a:lvl8pPr marL="34290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8pPr>
            <a:lvl9pPr marL="38862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9pPr>
          </a:lstStyle>
          <a:p>
            <a:pPr>
              <a:spcBef>
                <a:spcPct val="0"/>
              </a:spcBef>
              <a:buClrTx/>
              <a:buSzTx/>
              <a:buFontTx/>
              <a:buNone/>
            </a:pPr>
            <a:r>
              <a:rPr lang="en-US" altLang="en-US" sz="2400" b="1" dirty="0">
                <a:solidFill>
                  <a:schemeClr val="bg1"/>
                </a:solidFill>
                <a:effectLst>
                  <a:outerShdw blurRad="38100" dist="38100" dir="2700000" algn="tl">
                    <a:srgbClr val="000000">
                      <a:alpha val="43137"/>
                    </a:srgbClr>
                  </a:outerShdw>
                </a:effectLst>
                <a:latin typeface="+mn-lt"/>
                <a:cs typeface="Aharoni" charset="0"/>
              </a:rPr>
              <a:t>COP</a:t>
            </a:r>
          </a:p>
        </p:txBody>
      </p:sp>
    </p:spTree>
    <p:extLst>
      <p:ext uri="{BB962C8B-B14F-4D97-AF65-F5344CB8AC3E}">
        <p14:creationId xmlns:p14="http://schemas.microsoft.com/office/powerpoint/2010/main" val="46397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Specialist Evaluation</a:t>
            </a:r>
          </a:p>
        </p:txBody>
      </p:sp>
      <p:grpSp>
        <p:nvGrpSpPr>
          <p:cNvPr id="3" name="Group 2">
            <a:extLst>
              <a:ext uri="{FF2B5EF4-FFF2-40B4-BE49-F238E27FC236}">
                <a16:creationId xmlns:a16="http://schemas.microsoft.com/office/drawing/2014/main" id="{02D57BF1-AB4F-4098-B5F9-34A528E1783C}"/>
              </a:ext>
            </a:extLst>
          </p:cNvPr>
          <p:cNvGrpSpPr/>
          <p:nvPr/>
        </p:nvGrpSpPr>
        <p:grpSpPr>
          <a:xfrm>
            <a:off x="202592" y="1050132"/>
            <a:ext cx="8755485" cy="1250783"/>
            <a:chOff x="270122" y="1400175"/>
            <a:chExt cx="11673980" cy="1667711"/>
          </a:xfrm>
        </p:grpSpPr>
        <p:sp>
          <p:nvSpPr>
            <p:cNvPr id="10" name="Freeform: Shape 9">
              <a:extLst>
                <a:ext uri="{FF2B5EF4-FFF2-40B4-BE49-F238E27FC236}">
                  <a16:creationId xmlns:a16="http://schemas.microsoft.com/office/drawing/2014/main" id="{5B5055FD-5FAC-40DE-90FC-8736D50A28C0}"/>
                </a:ext>
              </a:extLst>
            </p:cNvPr>
            <p:cNvSpPr/>
            <p:nvPr/>
          </p:nvSpPr>
          <p:spPr>
            <a:xfrm>
              <a:off x="270122" y="1400175"/>
              <a:ext cx="4169278" cy="1667711"/>
            </a:xfrm>
            <a:custGeom>
              <a:avLst/>
              <a:gdLst>
                <a:gd name="connsiteX0" fmla="*/ 0 w 4169278"/>
                <a:gd name="connsiteY0" fmla="*/ 0 h 1667711"/>
                <a:gd name="connsiteX1" fmla="*/ 3335423 w 4169278"/>
                <a:gd name="connsiteY1" fmla="*/ 0 h 1667711"/>
                <a:gd name="connsiteX2" fmla="*/ 4169278 w 4169278"/>
                <a:gd name="connsiteY2" fmla="*/ 833856 h 1667711"/>
                <a:gd name="connsiteX3" fmla="*/ 3335423 w 4169278"/>
                <a:gd name="connsiteY3" fmla="*/ 1667711 h 1667711"/>
                <a:gd name="connsiteX4" fmla="*/ 0 w 4169278"/>
                <a:gd name="connsiteY4" fmla="*/ 1667711 h 1667711"/>
                <a:gd name="connsiteX5" fmla="*/ 833856 w 4169278"/>
                <a:gd name="connsiteY5" fmla="*/ 833856 h 1667711"/>
                <a:gd name="connsiteX6" fmla="*/ 0 w 4169278"/>
                <a:gd name="connsiteY6" fmla="*/ 0 h 166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9278" h="1667711">
                  <a:moveTo>
                    <a:pt x="0" y="0"/>
                  </a:moveTo>
                  <a:lnTo>
                    <a:pt x="3335423" y="0"/>
                  </a:lnTo>
                  <a:lnTo>
                    <a:pt x="4169278" y="833856"/>
                  </a:lnTo>
                  <a:lnTo>
                    <a:pt x="3335423" y="1667711"/>
                  </a:lnTo>
                  <a:lnTo>
                    <a:pt x="0" y="1667711"/>
                  </a:lnTo>
                  <a:lnTo>
                    <a:pt x="833856" y="833856"/>
                  </a:lnTo>
                  <a:lnTo>
                    <a:pt x="0" y="0"/>
                  </a:lnTo>
                  <a:close/>
                </a:path>
              </a:pathLst>
            </a:custGeom>
            <a:solidFill>
              <a:schemeClr val="accent1"/>
            </a:solidFill>
            <a:ln w="28575">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775411" tIns="50006" rIns="675398" bIns="50006" numCol="1" spcCol="1270" anchor="ctr" anchorCtr="0">
              <a:noAutofit/>
            </a:bodyPr>
            <a:lstStyle/>
            <a:p>
              <a:pPr algn="ctr" defTabSz="1666875">
                <a:lnSpc>
                  <a:spcPct val="90000"/>
                </a:lnSpc>
                <a:spcBef>
                  <a:spcPct val="0"/>
                </a:spcBef>
                <a:spcAft>
                  <a:spcPct val="35000"/>
                </a:spcAft>
              </a:pPr>
              <a:r>
                <a:rPr lang="en-US" sz="3750" dirty="0"/>
                <a:t>Serology </a:t>
              </a:r>
            </a:p>
          </p:txBody>
        </p:sp>
        <p:sp>
          <p:nvSpPr>
            <p:cNvPr id="11" name="Freeform: Shape 10">
              <a:extLst>
                <a:ext uri="{FF2B5EF4-FFF2-40B4-BE49-F238E27FC236}">
                  <a16:creationId xmlns:a16="http://schemas.microsoft.com/office/drawing/2014/main" id="{46CD52A9-2544-4FB5-AF1D-2704005BE8F8}"/>
                </a:ext>
              </a:extLst>
            </p:cNvPr>
            <p:cNvSpPr/>
            <p:nvPr/>
          </p:nvSpPr>
          <p:spPr>
            <a:xfrm>
              <a:off x="4022473" y="1400175"/>
              <a:ext cx="4169278" cy="1667711"/>
            </a:xfrm>
            <a:custGeom>
              <a:avLst/>
              <a:gdLst>
                <a:gd name="connsiteX0" fmla="*/ 0 w 4169278"/>
                <a:gd name="connsiteY0" fmla="*/ 0 h 1667711"/>
                <a:gd name="connsiteX1" fmla="*/ 3335423 w 4169278"/>
                <a:gd name="connsiteY1" fmla="*/ 0 h 1667711"/>
                <a:gd name="connsiteX2" fmla="*/ 4169278 w 4169278"/>
                <a:gd name="connsiteY2" fmla="*/ 833856 h 1667711"/>
                <a:gd name="connsiteX3" fmla="*/ 3335423 w 4169278"/>
                <a:gd name="connsiteY3" fmla="*/ 1667711 h 1667711"/>
                <a:gd name="connsiteX4" fmla="*/ 0 w 4169278"/>
                <a:gd name="connsiteY4" fmla="*/ 1667711 h 1667711"/>
                <a:gd name="connsiteX5" fmla="*/ 833856 w 4169278"/>
                <a:gd name="connsiteY5" fmla="*/ 833856 h 1667711"/>
                <a:gd name="connsiteX6" fmla="*/ 0 w 4169278"/>
                <a:gd name="connsiteY6" fmla="*/ 0 h 166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9278" h="1667711">
                  <a:moveTo>
                    <a:pt x="0" y="0"/>
                  </a:moveTo>
                  <a:lnTo>
                    <a:pt x="3335423" y="0"/>
                  </a:lnTo>
                  <a:lnTo>
                    <a:pt x="4169278" y="833856"/>
                  </a:lnTo>
                  <a:lnTo>
                    <a:pt x="3335423" y="1667711"/>
                  </a:lnTo>
                  <a:lnTo>
                    <a:pt x="0" y="1667711"/>
                  </a:lnTo>
                  <a:lnTo>
                    <a:pt x="833856" y="833856"/>
                  </a:lnTo>
                  <a:lnTo>
                    <a:pt x="0" y="0"/>
                  </a:lnTo>
                  <a:close/>
                </a:path>
              </a:pathLst>
            </a:custGeom>
            <a:solidFill>
              <a:schemeClr val="accent1"/>
            </a:solidFill>
            <a:ln w="28575">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775411" tIns="50006" rIns="675398" bIns="50006" numCol="1" spcCol="1270" anchor="ctr" anchorCtr="0">
              <a:noAutofit/>
            </a:bodyPr>
            <a:lstStyle/>
            <a:p>
              <a:pPr algn="ctr" defTabSz="1666875">
                <a:lnSpc>
                  <a:spcPct val="90000"/>
                </a:lnSpc>
                <a:spcBef>
                  <a:spcPct val="0"/>
                </a:spcBef>
                <a:spcAft>
                  <a:spcPct val="35000"/>
                </a:spcAft>
              </a:pPr>
              <a:r>
                <a:rPr lang="en-US" sz="3750" dirty="0"/>
                <a:t>HRCT imaging </a:t>
              </a:r>
            </a:p>
          </p:txBody>
        </p:sp>
        <p:sp>
          <p:nvSpPr>
            <p:cNvPr id="12" name="Freeform: Shape 11">
              <a:extLst>
                <a:ext uri="{FF2B5EF4-FFF2-40B4-BE49-F238E27FC236}">
                  <a16:creationId xmlns:a16="http://schemas.microsoft.com/office/drawing/2014/main" id="{8250E332-F3F3-4ED1-ABDA-D1C428DEE8F7}"/>
                </a:ext>
              </a:extLst>
            </p:cNvPr>
            <p:cNvSpPr/>
            <p:nvPr/>
          </p:nvSpPr>
          <p:spPr>
            <a:xfrm>
              <a:off x="7774824" y="1400175"/>
              <a:ext cx="4169278" cy="1667711"/>
            </a:xfrm>
            <a:custGeom>
              <a:avLst/>
              <a:gdLst>
                <a:gd name="connsiteX0" fmla="*/ 0 w 4169278"/>
                <a:gd name="connsiteY0" fmla="*/ 0 h 1667711"/>
                <a:gd name="connsiteX1" fmla="*/ 3335423 w 4169278"/>
                <a:gd name="connsiteY1" fmla="*/ 0 h 1667711"/>
                <a:gd name="connsiteX2" fmla="*/ 4169278 w 4169278"/>
                <a:gd name="connsiteY2" fmla="*/ 833856 h 1667711"/>
                <a:gd name="connsiteX3" fmla="*/ 3335423 w 4169278"/>
                <a:gd name="connsiteY3" fmla="*/ 1667711 h 1667711"/>
                <a:gd name="connsiteX4" fmla="*/ 0 w 4169278"/>
                <a:gd name="connsiteY4" fmla="*/ 1667711 h 1667711"/>
                <a:gd name="connsiteX5" fmla="*/ 833856 w 4169278"/>
                <a:gd name="connsiteY5" fmla="*/ 833856 h 1667711"/>
                <a:gd name="connsiteX6" fmla="*/ 0 w 4169278"/>
                <a:gd name="connsiteY6" fmla="*/ 0 h 166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9278" h="1667711">
                  <a:moveTo>
                    <a:pt x="0" y="0"/>
                  </a:moveTo>
                  <a:lnTo>
                    <a:pt x="3335423" y="0"/>
                  </a:lnTo>
                  <a:lnTo>
                    <a:pt x="4169278" y="833856"/>
                  </a:lnTo>
                  <a:lnTo>
                    <a:pt x="3335423" y="1667711"/>
                  </a:lnTo>
                  <a:lnTo>
                    <a:pt x="0" y="1667711"/>
                  </a:lnTo>
                  <a:lnTo>
                    <a:pt x="833856" y="833856"/>
                  </a:lnTo>
                  <a:lnTo>
                    <a:pt x="0" y="0"/>
                  </a:lnTo>
                  <a:close/>
                </a:path>
              </a:pathLst>
            </a:custGeom>
            <a:solidFill>
              <a:schemeClr val="accent1"/>
            </a:solidFill>
            <a:ln w="28575">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736406" tIns="37005" rIns="662396" bIns="37005" numCol="1" spcCol="1270" anchor="ctr" anchorCtr="0">
              <a:noAutofit/>
            </a:bodyPr>
            <a:lstStyle/>
            <a:p>
              <a:pPr algn="ctr" defTabSz="1233488">
                <a:lnSpc>
                  <a:spcPct val="90000"/>
                </a:lnSpc>
                <a:spcBef>
                  <a:spcPct val="0"/>
                </a:spcBef>
                <a:spcAft>
                  <a:spcPct val="35000"/>
                </a:spcAft>
              </a:pPr>
              <a:r>
                <a:rPr lang="en-US" sz="2775" dirty="0"/>
                <a:t>Lung biopsy </a:t>
              </a:r>
              <a:r>
                <a:rPr lang="en-US" sz="2100" dirty="0"/>
                <a:t>(select cases)</a:t>
              </a:r>
            </a:p>
          </p:txBody>
        </p:sp>
      </p:grpSp>
      <p:sp>
        <p:nvSpPr>
          <p:cNvPr id="4" name="Text Placeholder 3"/>
          <p:cNvSpPr>
            <a:spLocks noGrp="1"/>
          </p:cNvSpPr>
          <p:nvPr>
            <p:ph type="body" sz="quarter" idx="10"/>
          </p:nvPr>
        </p:nvSpPr>
        <p:spPr>
          <a:xfrm>
            <a:off x="3128554" y="4659238"/>
            <a:ext cx="5832509" cy="397347"/>
          </a:xfrm>
        </p:spPr>
        <p:txBody>
          <a:bodyPr>
            <a:normAutofit/>
          </a:bodyPr>
          <a:lstStyle/>
          <a:p>
            <a:r>
              <a:rPr lang="en-US" sz="1000" dirty="0">
                <a:solidFill>
                  <a:schemeClr val="bg1"/>
                </a:solidFill>
              </a:rPr>
              <a:t>King TE Jr, et al. </a:t>
            </a:r>
            <a:r>
              <a:rPr lang="en-US" sz="1000" i="1" dirty="0">
                <a:solidFill>
                  <a:schemeClr val="bg1"/>
                </a:solidFill>
              </a:rPr>
              <a:t>N </a:t>
            </a:r>
            <a:r>
              <a:rPr lang="en-US" sz="1000" i="1" dirty="0" err="1">
                <a:solidFill>
                  <a:schemeClr val="bg1"/>
                </a:solidFill>
              </a:rPr>
              <a:t>Engl</a:t>
            </a:r>
            <a:r>
              <a:rPr lang="en-US" sz="1000" i="1" dirty="0">
                <a:solidFill>
                  <a:schemeClr val="bg1"/>
                </a:solidFill>
              </a:rPr>
              <a:t> J Med.</a:t>
            </a:r>
            <a:r>
              <a:rPr lang="en-US" sz="1000" dirty="0">
                <a:solidFill>
                  <a:schemeClr val="bg1"/>
                </a:solidFill>
              </a:rPr>
              <a:t> 2014;370:2083-2092; </a:t>
            </a:r>
            <a:r>
              <a:rPr lang="en-US" sz="1000" dirty="0" err="1">
                <a:solidFill>
                  <a:schemeClr val="bg1"/>
                </a:solidFill>
              </a:rPr>
              <a:t>Richeldi</a:t>
            </a:r>
            <a:r>
              <a:rPr lang="en-US" sz="1000" dirty="0">
                <a:solidFill>
                  <a:schemeClr val="bg1"/>
                </a:solidFill>
              </a:rPr>
              <a:t> L, et al. </a:t>
            </a:r>
            <a:r>
              <a:rPr lang="en-US" sz="1000" i="1" dirty="0">
                <a:solidFill>
                  <a:schemeClr val="bg1"/>
                </a:solidFill>
              </a:rPr>
              <a:t>N </a:t>
            </a:r>
            <a:r>
              <a:rPr lang="en-US" sz="1000" i="1" dirty="0" err="1">
                <a:solidFill>
                  <a:schemeClr val="bg1"/>
                </a:solidFill>
              </a:rPr>
              <a:t>Engl</a:t>
            </a:r>
            <a:r>
              <a:rPr lang="en-US" sz="1000" i="1" dirty="0">
                <a:solidFill>
                  <a:schemeClr val="bg1"/>
                </a:solidFill>
              </a:rPr>
              <a:t> J Med.</a:t>
            </a:r>
            <a:r>
              <a:rPr lang="en-US" sz="1000" dirty="0">
                <a:solidFill>
                  <a:schemeClr val="bg1"/>
                </a:solidFill>
              </a:rPr>
              <a:t> 2014;370:2071-2082; Raghu G, et al. </a:t>
            </a:r>
            <a:r>
              <a:rPr lang="en-US" sz="1000" i="1" dirty="0">
                <a:solidFill>
                  <a:schemeClr val="bg1"/>
                </a:solidFill>
              </a:rPr>
              <a:t>Am J </a:t>
            </a:r>
            <a:r>
              <a:rPr lang="en-US" sz="1000" i="1" dirty="0" err="1">
                <a:solidFill>
                  <a:schemeClr val="bg1"/>
                </a:solidFill>
              </a:rPr>
              <a:t>Respir</a:t>
            </a:r>
            <a:r>
              <a:rPr lang="en-US" sz="1000" i="1" dirty="0">
                <a:solidFill>
                  <a:schemeClr val="bg1"/>
                </a:solidFill>
              </a:rPr>
              <a:t> </a:t>
            </a:r>
            <a:r>
              <a:rPr lang="en-US" sz="1000" i="1" dirty="0" err="1">
                <a:solidFill>
                  <a:schemeClr val="bg1"/>
                </a:solidFill>
              </a:rPr>
              <a:t>Crit</a:t>
            </a:r>
            <a:r>
              <a:rPr lang="en-US" sz="1000" i="1" dirty="0">
                <a:solidFill>
                  <a:schemeClr val="bg1"/>
                </a:solidFill>
              </a:rPr>
              <a:t> Care Med.</a:t>
            </a:r>
            <a:r>
              <a:rPr lang="en-US" sz="1000" dirty="0">
                <a:solidFill>
                  <a:schemeClr val="bg1"/>
                </a:solidFill>
              </a:rPr>
              <a:t> 2015;192:e3-19.</a:t>
            </a:r>
          </a:p>
        </p:txBody>
      </p:sp>
      <p:sp>
        <p:nvSpPr>
          <p:cNvPr id="5" name="Text Placeholder 4"/>
          <p:cNvSpPr>
            <a:spLocks noGrp="1"/>
          </p:cNvSpPr>
          <p:nvPr>
            <p:ph type="body" sz="quarter" idx="11"/>
          </p:nvPr>
        </p:nvSpPr>
        <p:spPr>
          <a:xfrm>
            <a:off x="199506" y="4148381"/>
            <a:ext cx="8761558" cy="203597"/>
          </a:xfrm>
        </p:spPr>
        <p:txBody>
          <a:bodyPr>
            <a:normAutofit fontScale="85000" lnSpcReduction="10000"/>
          </a:bodyPr>
          <a:lstStyle/>
          <a:p>
            <a:r>
              <a:rPr lang="en-US" dirty="0"/>
              <a:t>HRCT, high-resolution computed tomography.</a:t>
            </a:r>
          </a:p>
        </p:txBody>
      </p:sp>
      <p:sp>
        <p:nvSpPr>
          <p:cNvPr id="7" name="TextBox 6"/>
          <p:cNvSpPr txBox="1"/>
          <p:nvPr/>
        </p:nvSpPr>
        <p:spPr>
          <a:xfrm>
            <a:off x="4431668" y="2842585"/>
            <a:ext cx="4429990" cy="1754326"/>
          </a:xfrm>
          <a:prstGeom prst="rect">
            <a:avLst/>
          </a:prstGeom>
          <a:noFill/>
        </p:spPr>
        <p:txBody>
          <a:bodyPr wrap="square" rtlCol="0">
            <a:spAutoFit/>
          </a:bodyPr>
          <a:lstStyle>
            <a:defPPr>
              <a:defRPr lang="en-US"/>
            </a:defPPr>
            <a:lvl1pPr marL="274320" indent="-274320">
              <a:lnSpc>
                <a:spcPct val="90000"/>
              </a:lnSpc>
              <a:spcBef>
                <a:spcPts val="450"/>
              </a:spcBef>
              <a:buFont typeface="Arial" panose="020B0604020202020204" pitchFamily="34" charset="0"/>
              <a:buChar char="•"/>
              <a:defRPr sz="2100">
                <a:solidFill>
                  <a:schemeClr val="tx1">
                    <a:lumMod val="65000"/>
                    <a:lumOff val="35000"/>
                  </a:schemeClr>
                </a:solidFill>
              </a:defRPr>
            </a:lvl1pPr>
          </a:lstStyle>
          <a:p>
            <a:pPr>
              <a:lnSpc>
                <a:spcPct val="100000"/>
              </a:lnSpc>
              <a:spcBef>
                <a:spcPts val="0"/>
              </a:spcBef>
            </a:pPr>
            <a:r>
              <a:rPr lang="en-US" sz="1800" dirty="0"/>
              <a:t>Pulmonary rehabilitation</a:t>
            </a:r>
          </a:p>
          <a:p>
            <a:pPr>
              <a:lnSpc>
                <a:spcPct val="100000"/>
              </a:lnSpc>
              <a:spcBef>
                <a:spcPts val="0"/>
              </a:spcBef>
            </a:pPr>
            <a:r>
              <a:rPr lang="en-US" sz="1800" dirty="0"/>
              <a:t>Oxygen therapy</a:t>
            </a:r>
          </a:p>
          <a:p>
            <a:pPr>
              <a:lnSpc>
                <a:spcPct val="100000"/>
              </a:lnSpc>
              <a:spcBef>
                <a:spcPts val="0"/>
              </a:spcBef>
            </a:pPr>
            <a:r>
              <a:rPr lang="en-US" sz="1800" dirty="0"/>
              <a:t>Palliative care</a:t>
            </a:r>
          </a:p>
          <a:p>
            <a:pPr>
              <a:lnSpc>
                <a:spcPct val="100000"/>
              </a:lnSpc>
              <a:spcBef>
                <a:spcPts val="0"/>
              </a:spcBef>
            </a:pPr>
            <a:r>
              <a:rPr lang="en-US" sz="1800" dirty="0"/>
              <a:t>Treat comorbidities</a:t>
            </a:r>
          </a:p>
          <a:p>
            <a:pPr>
              <a:lnSpc>
                <a:spcPct val="100000"/>
              </a:lnSpc>
              <a:spcBef>
                <a:spcPts val="0"/>
              </a:spcBef>
            </a:pPr>
            <a:r>
              <a:rPr lang="en-US" sz="1800" dirty="0"/>
              <a:t>Evaluate for clinical trials</a:t>
            </a:r>
          </a:p>
          <a:p>
            <a:pPr>
              <a:lnSpc>
                <a:spcPct val="100000"/>
              </a:lnSpc>
              <a:spcBef>
                <a:spcPts val="0"/>
              </a:spcBef>
            </a:pPr>
            <a:endParaRPr lang="en-US" sz="1800" dirty="0"/>
          </a:p>
        </p:txBody>
      </p:sp>
      <p:sp>
        <p:nvSpPr>
          <p:cNvPr id="8" name="TextBox 7"/>
          <p:cNvSpPr txBox="1"/>
          <p:nvPr/>
        </p:nvSpPr>
        <p:spPr>
          <a:xfrm>
            <a:off x="2076995" y="2842586"/>
            <a:ext cx="2906083" cy="1200329"/>
          </a:xfrm>
          <a:prstGeom prst="rect">
            <a:avLst/>
          </a:prstGeom>
          <a:noFill/>
        </p:spPr>
        <p:txBody>
          <a:bodyPr wrap="square" rtlCol="0">
            <a:spAutoFit/>
          </a:bodyPr>
          <a:lstStyle/>
          <a:p>
            <a:pPr marL="274320" indent="-274320">
              <a:buFont typeface="Arial" panose="020B0604020202020204" pitchFamily="34" charset="0"/>
              <a:buChar char="•"/>
            </a:pPr>
            <a:r>
              <a:rPr lang="en-US" dirty="0" err="1">
                <a:solidFill>
                  <a:schemeClr val="tx1">
                    <a:lumMod val="65000"/>
                    <a:lumOff val="35000"/>
                  </a:schemeClr>
                </a:solidFill>
              </a:rPr>
              <a:t>Pirfenidone</a:t>
            </a:r>
            <a:endParaRPr lang="en-US" dirty="0">
              <a:solidFill>
                <a:schemeClr val="tx1">
                  <a:lumMod val="65000"/>
                  <a:lumOff val="35000"/>
                </a:schemeClr>
              </a:solidFill>
            </a:endParaRPr>
          </a:p>
          <a:p>
            <a:pPr marL="274320" indent="-274320">
              <a:buFont typeface="Arial" panose="020B0604020202020204" pitchFamily="34" charset="0"/>
              <a:buChar char="•"/>
            </a:pPr>
            <a:r>
              <a:rPr lang="en-US" dirty="0" err="1">
                <a:solidFill>
                  <a:schemeClr val="tx1">
                    <a:lumMod val="65000"/>
                    <a:lumOff val="35000"/>
                  </a:schemeClr>
                </a:solidFill>
              </a:rPr>
              <a:t>Nintedanib</a:t>
            </a:r>
            <a:endParaRPr lang="en-US" dirty="0">
              <a:solidFill>
                <a:schemeClr val="tx1">
                  <a:lumMod val="65000"/>
                  <a:lumOff val="35000"/>
                </a:schemeClr>
              </a:solidFill>
            </a:endParaRPr>
          </a:p>
          <a:p>
            <a:pPr marL="274320" indent="-274320">
              <a:buFont typeface="Arial" panose="020B0604020202020204" pitchFamily="34" charset="0"/>
              <a:buChar char="•"/>
            </a:pPr>
            <a:r>
              <a:rPr lang="en-US" dirty="0">
                <a:solidFill>
                  <a:schemeClr val="tx1">
                    <a:lumMod val="65000"/>
                    <a:lumOff val="35000"/>
                  </a:schemeClr>
                </a:solidFill>
              </a:rPr>
              <a:t>Lung transplant</a:t>
            </a:r>
          </a:p>
          <a:p>
            <a:pPr marL="214313" indent="-214313">
              <a:buFont typeface="Wingdings" charset="2"/>
              <a:buChar char="§"/>
            </a:pPr>
            <a:endParaRPr lang="en-US" sz="1600" dirty="0">
              <a:solidFill>
                <a:srgbClr val="333333"/>
              </a:solidFill>
            </a:endParaRPr>
          </a:p>
        </p:txBody>
      </p:sp>
      <p:sp>
        <p:nvSpPr>
          <p:cNvPr id="9" name="TextBox 8"/>
          <p:cNvSpPr txBox="1"/>
          <p:nvPr/>
        </p:nvSpPr>
        <p:spPr>
          <a:xfrm>
            <a:off x="1675469" y="2417179"/>
            <a:ext cx="5793063" cy="415498"/>
          </a:xfrm>
          <a:prstGeom prst="rect">
            <a:avLst/>
          </a:prstGeom>
          <a:noFill/>
        </p:spPr>
        <p:txBody>
          <a:bodyPr wrap="square" rtlCol="0">
            <a:spAutoFit/>
          </a:bodyPr>
          <a:lstStyle/>
          <a:p>
            <a:pPr algn="ctr"/>
            <a:r>
              <a:rPr lang="en-US" sz="2100" b="1" dirty="0">
                <a:solidFill>
                  <a:schemeClr val="tx1">
                    <a:lumMod val="65000"/>
                    <a:lumOff val="35000"/>
                  </a:schemeClr>
                </a:solidFill>
              </a:rPr>
              <a:t>Management</a:t>
            </a:r>
          </a:p>
        </p:txBody>
      </p:sp>
      <p:cxnSp>
        <p:nvCxnSpPr>
          <p:cNvPr id="14" name="Straight Connector 13">
            <a:extLst>
              <a:ext uri="{FF2B5EF4-FFF2-40B4-BE49-F238E27FC236}">
                <a16:creationId xmlns:a16="http://schemas.microsoft.com/office/drawing/2014/main" id="{5E8CDA26-D82B-4951-91FF-4C7947BB7EF3}"/>
              </a:ext>
            </a:extLst>
          </p:cNvPr>
          <p:cNvCxnSpPr/>
          <p:nvPr/>
        </p:nvCxnSpPr>
        <p:spPr>
          <a:xfrm>
            <a:off x="1123950" y="2811771"/>
            <a:ext cx="68961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18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HRCT Presentation</a:t>
            </a:r>
          </a:p>
        </p:txBody>
      </p:sp>
      <p:sp>
        <p:nvSpPr>
          <p:cNvPr id="3" name="Content Placeholder 2"/>
          <p:cNvSpPr>
            <a:spLocks noGrp="1"/>
          </p:cNvSpPr>
          <p:nvPr>
            <p:ph type="subTitle" idx="1"/>
          </p:nvPr>
        </p:nvSpPr>
        <p:spPr/>
        <p:txBody>
          <a:bodyPr>
            <a:normAutofit fontScale="85000" lnSpcReduction="10000"/>
          </a:bodyPr>
          <a:lstStyle/>
          <a:p>
            <a:r>
              <a:rPr lang="en-US" sz="1875" dirty="0"/>
              <a:t>In this module, we discuss the significance of high-resolution computed tomography (HRCT), how IPF presents, and what IPF looks like on HRCT scans. We also discuss when to consider surgical biopsy and common pathological reviews. And last, we talk about the importance of multidisciplinary collaboration and review common comorbidities.</a:t>
            </a:r>
          </a:p>
          <a:p>
            <a:endParaRPr lang="en-US" sz="1875" dirty="0"/>
          </a:p>
          <a:p>
            <a:endParaRPr lang="en-US" sz="1875" dirty="0"/>
          </a:p>
        </p:txBody>
      </p:sp>
    </p:spTree>
    <p:extLst>
      <p:ext uri="{BB962C8B-B14F-4D97-AF65-F5344CB8AC3E}">
        <p14:creationId xmlns:p14="http://schemas.microsoft.com/office/powerpoint/2010/main" val="190444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Radiological Criteria: HRCT</a:t>
            </a:r>
          </a:p>
        </p:txBody>
      </p:sp>
      <p:sp>
        <p:nvSpPr>
          <p:cNvPr id="3" name="Content Placeholder 2"/>
          <p:cNvSpPr>
            <a:spLocks noGrp="1"/>
          </p:cNvSpPr>
          <p:nvPr>
            <p:ph idx="1"/>
          </p:nvPr>
        </p:nvSpPr>
        <p:spPr/>
        <p:txBody>
          <a:bodyPr/>
          <a:lstStyle/>
          <a:p>
            <a:pPr marL="342900" lvl="1" indent="-342900">
              <a:buFont typeface="Arial" charset="0"/>
              <a:buChar char="•"/>
            </a:pPr>
            <a:r>
              <a:rPr lang="en-US" sz="2400" dirty="0"/>
              <a:t>HRCT required for all patients with IPF suspicion</a:t>
            </a:r>
          </a:p>
          <a:p>
            <a:pPr marL="642938" lvl="2" indent="-342900">
              <a:buFont typeface="Arial" charset="0"/>
              <a:buChar char="•"/>
            </a:pPr>
            <a:r>
              <a:rPr lang="en-US" sz="2000" dirty="0"/>
              <a:t>Both inspiratory and expiratory images</a:t>
            </a:r>
          </a:p>
          <a:p>
            <a:pPr marL="342900" lvl="1" indent="-342900">
              <a:spcBef>
                <a:spcPts val="1350"/>
              </a:spcBef>
              <a:buFont typeface="Arial" charset="0"/>
              <a:buChar char="•"/>
            </a:pPr>
            <a:r>
              <a:rPr lang="en-US" sz="2400" dirty="0"/>
              <a:t>May confirm diagnosis with distinct radiographic pattern in the right clinical context </a:t>
            </a:r>
          </a:p>
          <a:p>
            <a:pPr marL="342900" lvl="1" indent="-342900">
              <a:spcBef>
                <a:spcPts val="1350"/>
              </a:spcBef>
              <a:buFont typeface="Arial" charset="0"/>
              <a:buChar char="•"/>
            </a:pPr>
            <a:r>
              <a:rPr lang="en-US" sz="2400" dirty="0"/>
              <a:t>Enables greater detail (≤ 2.5 mm cuts) of lung parenchyma</a:t>
            </a:r>
          </a:p>
          <a:p>
            <a:pPr marL="42863">
              <a:spcBef>
                <a:spcPts val="1350"/>
              </a:spcBef>
              <a:buFont typeface="Arial" charset="0"/>
              <a:buChar char="•"/>
            </a:pPr>
            <a:r>
              <a:rPr lang="en-US" sz="2000" dirty="0"/>
              <a:t>Usual interstitial pneumonia (UIP)</a:t>
            </a:r>
          </a:p>
          <a:p>
            <a:pPr marL="642938" lvl="2" indent="-342900">
              <a:buFont typeface="Arial" charset="0"/>
              <a:buChar char="•"/>
            </a:pPr>
            <a:r>
              <a:rPr lang="en-US" sz="2000" dirty="0"/>
              <a:t>Basilar predominant subpleural reticulation, honeycombing, </a:t>
            </a:r>
            <a:br>
              <a:rPr lang="en-US" sz="2000" dirty="0"/>
            </a:br>
            <a:r>
              <a:rPr lang="en-US" sz="2000" dirty="0"/>
              <a:t>+/-traction bronchiectasis, absence of inconsistent features</a:t>
            </a:r>
          </a:p>
        </p:txBody>
      </p:sp>
      <p:sp>
        <p:nvSpPr>
          <p:cNvPr id="5" name="Text Placeholder 4"/>
          <p:cNvSpPr>
            <a:spLocks noGrp="1"/>
          </p:cNvSpPr>
          <p:nvPr>
            <p:ph type="body" sz="quarter" idx="10"/>
          </p:nvPr>
        </p:nvSpPr>
        <p:spPr>
          <a:xfrm>
            <a:off x="3135086" y="4507706"/>
            <a:ext cx="5825977" cy="548879"/>
          </a:xfrm>
        </p:spPr>
        <p:txBody>
          <a:bodyPr/>
          <a:lstStyle/>
          <a:p>
            <a:endParaRPr lang="en-US" dirty="0"/>
          </a:p>
        </p:txBody>
      </p:sp>
      <p:sp>
        <p:nvSpPr>
          <p:cNvPr id="7" name="Text Placeholder 6">
            <a:extLst>
              <a:ext uri="{FF2B5EF4-FFF2-40B4-BE49-F238E27FC236}">
                <a16:creationId xmlns:a16="http://schemas.microsoft.com/office/drawing/2014/main" id="{1A127182-85A4-4B6A-84A1-F5E73DE25D7A}"/>
              </a:ext>
            </a:extLst>
          </p:cNvPr>
          <p:cNvSpPr>
            <a:spLocks noGrp="1"/>
          </p:cNvSpPr>
          <p:nvPr>
            <p:ph type="body" sz="quarter" idx="11"/>
          </p:nvPr>
        </p:nvSpPr>
        <p:spPr>
          <a:xfrm>
            <a:off x="199506" y="4154910"/>
            <a:ext cx="8761558" cy="203597"/>
          </a:xfrm>
        </p:spPr>
        <p:txBody>
          <a:bodyPr>
            <a:normAutofit fontScale="85000" lnSpcReduction="10000"/>
          </a:bodyPr>
          <a:lstStyle/>
          <a:p>
            <a:r>
              <a:rPr lang="en-US" dirty="0"/>
              <a:t>HRCT, high-resolution computed tomography.</a:t>
            </a:r>
          </a:p>
        </p:txBody>
      </p:sp>
    </p:spTree>
    <p:extLst>
      <p:ext uri="{BB962C8B-B14F-4D97-AF65-F5344CB8AC3E}">
        <p14:creationId xmlns:p14="http://schemas.microsoft.com/office/powerpoint/2010/main" val="167412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HRCT Scans</a:t>
            </a:r>
          </a:p>
        </p:txBody>
      </p:sp>
      <p:sp>
        <p:nvSpPr>
          <p:cNvPr id="3" name="Content Placeholder 2"/>
          <p:cNvSpPr>
            <a:spLocks noGrp="1"/>
          </p:cNvSpPr>
          <p:nvPr>
            <p:ph idx="1"/>
          </p:nvPr>
        </p:nvSpPr>
        <p:spPr/>
        <p:txBody>
          <a:bodyPr/>
          <a:lstStyle/>
          <a:p>
            <a:pPr marL="0" indent="0">
              <a:lnSpc>
                <a:spcPct val="100000"/>
              </a:lnSpc>
              <a:buNone/>
            </a:pPr>
            <a:r>
              <a:rPr lang="en-US" b="1" dirty="0"/>
              <a:t>Presence of Honeycombing</a:t>
            </a:r>
            <a:r>
              <a:rPr lang="en-US" dirty="0"/>
              <a:t> </a:t>
            </a:r>
          </a:p>
          <a:p>
            <a:pPr lvl="1">
              <a:lnSpc>
                <a:spcPct val="100000"/>
              </a:lnSpc>
              <a:buFont typeface="Arial" panose="020B0604020202020204" pitchFamily="34" charset="0"/>
              <a:buChar char="•"/>
            </a:pPr>
            <a:r>
              <a:rPr lang="en-US" sz="2100" dirty="0"/>
              <a:t>Key characteristic of UIP pattern</a:t>
            </a:r>
          </a:p>
          <a:p>
            <a:pPr lvl="1">
              <a:lnSpc>
                <a:spcPct val="100000"/>
              </a:lnSpc>
              <a:spcBef>
                <a:spcPts val="1350"/>
              </a:spcBef>
              <a:buFont typeface="Arial" panose="020B0604020202020204" pitchFamily="34" charset="0"/>
              <a:buChar char="•"/>
            </a:pPr>
            <a:r>
              <a:rPr lang="en-US" sz="2100" dirty="0"/>
              <a:t>Defined as clustered, thick-walled cystic spaces of similar diameters</a:t>
            </a:r>
          </a:p>
          <a:p>
            <a:pPr lvl="1">
              <a:lnSpc>
                <a:spcPct val="100000"/>
              </a:lnSpc>
              <a:spcBef>
                <a:spcPts val="1350"/>
              </a:spcBef>
              <a:buFont typeface="Arial" panose="020B0604020202020204" pitchFamily="34" charset="0"/>
              <a:buChar char="•"/>
            </a:pPr>
            <a:r>
              <a:rPr lang="en-US" sz="2100" dirty="0"/>
              <a:t>Typically located in dorsal, basal, and </a:t>
            </a:r>
            <a:r>
              <a:rPr lang="en-US" sz="2100" dirty="0" err="1"/>
              <a:t>subpleural</a:t>
            </a:r>
            <a:r>
              <a:rPr lang="en-US" sz="2100" dirty="0"/>
              <a:t> regions</a:t>
            </a:r>
          </a:p>
          <a:p>
            <a:pPr lvl="1">
              <a:lnSpc>
                <a:spcPct val="100000"/>
              </a:lnSpc>
              <a:spcBef>
                <a:spcPts val="1350"/>
              </a:spcBef>
              <a:buFont typeface="Arial" panose="020B0604020202020204" pitchFamily="34" charset="0"/>
              <a:buChar char="•"/>
            </a:pPr>
            <a:r>
              <a:rPr lang="en-US" sz="2100" dirty="0"/>
              <a:t>Sometimes seen only in upper lungs</a:t>
            </a:r>
          </a:p>
          <a:p>
            <a:pPr lvl="1">
              <a:lnSpc>
                <a:spcPct val="100000"/>
              </a:lnSpc>
              <a:spcBef>
                <a:spcPts val="1350"/>
              </a:spcBef>
              <a:buFont typeface="Arial" panose="020B0604020202020204" pitchFamily="34" charset="0"/>
              <a:buChar char="•"/>
            </a:pPr>
            <a:r>
              <a:rPr lang="en-US" sz="2100" dirty="0"/>
              <a:t>Honeycombing increases likelihood of UIP pattern</a:t>
            </a:r>
          </a:p>
        </p:txBody>
      </p:sp>
      <p:sp>
        <p:nvSpPr>
          <p:cNvPr id="4" name="Text Placeholder 3"/>
          <p:cNvSpPr>
            <a:spLocks noGrp="1"/>
          </p:cNvSpPr>
          <p:nvPr>
            <p:ph type="body" sz="quarter" idx="10"/>
          </p:nvPr>
        </p:nvSpPr>
        <p:spPr>
          <a:xfrm>
            <a:off x="3135086" y="4702629"/>
            <a:ext cx="5825977" cy="353956"/>
          </a:xfrm>
        </p:spPr>
        <p:txBody>
          <a:bodyPr vert="horz" lIns="91440" tIns="45720" rIns="91440" bIns="45720" rtlCol="0">
            <a:normAutofit/>
          </a:bodyPr>
          <a:lstStyle/>
          <a:p>
            <a:r>
              <a:rPr lang="en-US" sz="1000" dirty="0">
                <a:solidFill>
                  <a:schemeClr val="bg1"/>
                </a:solidFill>
              </a:rPr>
              <a:t>Lynch DA, et al. </a:t>
            </a:r>
            <a:r>
              <a:rPr lang="en-US" sz="1000" i="1" dirty="0">
                <a:solidFill>
                  <a:schemeClr val="bg1"/>
                </a:solidFill>
              </a:rPr>
              <a:t>Lancet </a:t>
            </a:r>
            <a:r>
              <a:rPr lang="en-US" sz="1000" i="1" dirty="0" err="1">
                <a:solidFill>
                  <a:schemeClr val="bg1"/>
                </a:solidFill>
              </a:rPr>
              <a:t>Respir</a:t>
            </a:r>
            <a:r>
              <a:rPr lang="en-US" sz="1000" i="1" dirty="0">
                <a:solidFill>
                  <a:schemeClr val="bg1"/>
                </a:solidFill>
              </a:rPr>
              <a:t> Med</a:t>
            </a:r>
            <a:r>
              <a:rPr lang="en-US" sz="1000" dirty="0">
                <a:solidFill>
                  <a:schemeClr val="bg1"/>
                </a:solidFill>
              </a:rPr>
              <a:t>. 2018;6:138-153. </a:t>
            </a:r>
          </a:p>
          <a:p>
            <a:endParaRPr lang="en-US" sz="1000" dirty="0">
              <a:solidFill>
                <a:schemeClr val="bg1"/>
              </a:solidFill>
            </a:endParaRPr>
          </a:p>
          <a:p>
            <a:endParaRPr lang="en-US" sz="1000" dirty="0">
              <a:solidFill>
                <a:schemeClr val="bg1"/>
              </a:solidFill>
            </a:endParaRPr>
          </a:p>
        </p:txBody>
      </p:sp>
      <p:sp>
        <p:nvSpPr>
          <p:cNvPr id="5" name="Text Placeholder 4"/>
          <p:cNvSpPr>
            <a:spLocks noGrp="1"/>
          </p:cNvSpPr>
          <p:nvPr>
            <p:ph type="body" sz="quarter" idx="11"/>
          </p:nvPr>
        </p:nvSpPr>
        <p:spPr>
          <a:xfrm>
            <a:off x="199506" y="4128784"/>
            <a:ext cx="8761558" cy="203597"/>
          </a:xfrm>
        </p:spPr>
        <p:txBody>
          <a:bodyPr>
            <a:normAutofit fontScale="85000" lnSpcReduction="10000"/>
          </a:bodyPr>
          <a:lstStyle/>
          <a:p>
            <a:r>
              <a:rPr lang="en-US" dirty="0"/>
              <a:t>HRCT, high-resolution computed tomography.</a:t>
            </a:r>
          </a:p>
        </p:txBody>
      </p:sp>
    </p:spTree>
    <p:extLst>
      <p:ext uri="{BB962C8B-B14F-4D97-AF65-F5344CB8AC3E}">
        <p14:creationId xmlns:p14="http://schemas.microsoft.com/office/powerpoint/2010/main" val="1117769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Presentation</a:t>
            </a:r>
          </a:p>
        </p:txBody>
      </p:sp>
      <p:sp>
        <p:nvSpPr>
          <p:cNvPr id="4" name="Text Placeholder 3"/>
          <p:cNvSpPr>
            <a:spLocks noGrp="1"/>
          </p:cNvSpPr>
          <p:nvPr>
            <p:ph type="body" sz="quarter" idx="10"/>
          </p:nvPr>
        </p:nvSpPr>
        <p:spPr>
          <a:xfrm>
            <a:off x="3141617" y="4507706"/>
            <a:ext cx="5819446" cy="548879"/>
          </a:xfrm>
        </p:spPr>
        <p:txBody>
          <a:bodyPr/>
          <a:lstStyle/>
          <a:p>
            <a:endParaRPr lang="en-US"/>
          </a:p>
        </p:txBody>
      </p:sp>
      <p:sp>
        <p:nvSpPr>
          <p:cNvPr id="5" name="Text Placeholder 4"/>
          <p:cNvSpPr>
            <a:spLocks noGrp="1"/>
          </p:cNvSpPr>
          <p:nvPr>
            <p:ph type="body" sz="quarter" idx="11"/>
          </p:nvPr>
        </p:nvSpPr>
        <p:spPr/>
        <p:txBody>
          <a:bodyPr>
            <a:normAutofit fontScale="85000" lnSpcReduction="10000"/>
          </a:bodyPr>
          <a:lstStyle/>
          <a:p>
            <a:endParaRPr lang="en-US"/>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454" y="1075912"/>
            <a:ext cx="4039214" cy="28987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Oval 7"/>
          <p:cNvSpPr/>
          <p:nvPr/>
        </p:nvSpPr>
        <p:spPr>
          <a:xfrm rot="19423104">
            <a:off x="3307556" y="3200400"/>
            <a:ext cx="745023" cy="5715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Oval 8"/>
          <p:cNvSpPr/>
          <p:nvPr/>
        </p:nvSpPr>
        <p:spPr>
          <a:xfrm rot="18036573">
            <a:off x="2262907" y="1347313"/>
            <a:ext cx="1096959" cy="47212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1" name="Straight Arrow Connector 10"/>
          <p:cNvCxnSpPr>
            <a:cxnSpLocks/>
            <a:stCxn id="14" idx="3"/>
            <a:endCxn id="9" idx="2"/>
          </p:cNvCxnSpPr>
          <p:nvPr/>
        </p:nvCxnSpPr>
        <p:spPr>
          <a:xfrm flipV="1">
            <a:off x="2035306" y="2055430"/>
            <a:ext cx="496803" cy="20419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4" idx="3"/>
          </p:cNvCxnSpPr>
          <p:nvPr/>
        </p:nvCxnSpPr>
        <p:spPr>
          <a:xfrm>
            <a:off x="2035306" y="2259628"/>
            <a:ext cx="1393695" cy="10122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99528" y="2090351"/>
            <a:ext cx="1595373" cy="369332"/>
          </a:xfrm>
          <a:prstGeom prst="rect">
            <a:avLst/>
          </a:prstGeom>
          <a:noFill/>
        </p:spPr>
        <p:txBody>
          <a:bodyPr wrap="none" rtlCol="0">
            <a:spAutoFit/>
          </a:bodyPr>
          <a:lstStyle>
            <a:defPPr>
              <a:defRPr lang="en-US"/>
            </a:defPPr>
            <a:lvl1pPr>
              <a:defRPr sz="1600">
                <a:solidFill>
                  <a:schemeClr val="tx1">
                    <a:lumMod val="65000"/>
                    <a:lumOff val="35000"/>
                  </a:schemeClr>
                </a:solidFill>
              </a:defRPr>
            </a:lvl1pPr>
          </a:lstStyle>
          <a:p>
            <a:r>
              <a:rPr lang="en-US" dirty="0"/>
              <a:t>Honeycombing</a:t>
            </a:r>
          </a:p>
        </p:txBody>
      </p:sp>
      <p:sp>
        <p:nvSpPr>
          <p:cNvPr id="22" name="TextBox 21"/>
          <p:cNvSpPr txBox="1"/>
          <p:nvPr/>
        </p:nvSpPr>
        <p:spPr>
          <a:xfrm>
            <a:off x="7225877" y="1493044"/>
            <a:ext cx="1260345" cy="646331"/>
          </a:xfrm>
          <a:prstGeom prst="rect">
            <a:avLst/>
          </a:prstGeom>
          <a:noFill/>
        </p:spPr>
        <p:txBody>
          <a:bodyPr wrap="none" rtlCol="0">
            <a:spAutoFit/>
          </a:bodyPr>
          <a:lstStyle>
            <a:defPPr>
              <a:defRPr lang="en-US"/>
            </a:defPPr>
            <a:lvl1pPr>
              <a:defRPr sz="1600">
                <a:solidFill>
                  <a:schemeClr val="tx1">
                    <a:lumMod val="65000"/>
                    <a:lumOff val="35000"/>
                  </a:schemeClr>
                </a:solidFill>
              </a:defRPr>
            </a:lvl1pPr>
          </a:lstStyle>
          <a:p>
            <a:r>
              <a:rPr lang="en-US" dirty="0"/>
              <a:t>Subpleural</a:t>
            </a:r>
            <a:br>
              <a:rPr lang="en-US" dirty="0"/>
            </a:br>
            <a:r>
              <a:rPr lang="en-US" dirty="0"/>
              <a:t>reticulation</a:t>
            </a:r>
          </a:p>
        </p:txBody>
      </p:sp>
      <p:cxnSp>
        <p:nvCxnSpPr>
          <p:cNvPr id="24" name="Straight Arrow Connector 23"/>
          <p:cNvCxnSpPr>
            <a:stCxn id="22" idx="1"/>
          </p:cNvCxnSpPr>
          <p:nvPr/>
        </p:nvCxnSpPr>
        <p:spPr>
          <a:xfrm flipH="1" flipV="1">
            <a:off x="6172201" y="1768080"/>
            <a:ext cx="1053676" cy="17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2" idx="1"/>
          </p:cNvCxnSpPr>
          <p:nvPr/>
        </p:nvCxnSpPr>
        <p:spPr>
          <a:xfrm flipH="1">
            <a:off x="6236495" y="1785432"/>
            <a:ext cx="989382" cy="3049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2" idx="1"/>
          </p:cNvCxnSpPr>
          <p:nvPr/>
        </p:nvCxnSpPr>
        <p:spPr>
          <a:xfrm flipH="1">
            <a:off x="6100763" y="1785432"/>
            <a:ext cx="1125114" cy="10363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44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Burden of Disease</a:t>
            </a:r>
          </a:p>
        </p:txBody>
      </p:sp>
      <p:sp>
        <p:nvSpPr>
          <p:cNvPr id="3" name="Content Placeholder 2"/>
          <p:cNvSpPr>
            <a:spLocks noGrp="1"/>
          </p:cNvSpPr>
          <p:nvPr>
            <p:ph type="subTitle" idx="1"/>
          </p:nvPr>
        </p:nvSpPr>
        <p:spPr/>
        <p:txBody>
          <a:bodyPr/>
          <a:lstStyle/>
          <a:p>
            <a:pPr algn="l"/>
            <a:r>
              <a:rPr lang="en-US" sz="1875" dirty="0"/>
              <a:t>In this module, we review the definition of idiopathic pulmonary fibrosis (IPF). We discuss its prevalence and how it differentiates from other interstitial lung diseases (ILDs).</a:t>
            </a:r>
          </a:p>
          <a:p>
            <a:pPr algn="l"/>
            <a:endParaRPr lang="en-US" sz="1875" dirty="0"/>
          </a:p>
        </p:txBody>
      </p:sp>
    </p:spTree>
    <p:extLst>
      <p:ext uri="{BB962C8B-B14F-4D97-AF65-F5344CB8AC3E}">
        <p14:creationId xmlns:p14="http://schemas.microsoft.com/office/powerpoint/2010/main" val="182473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IPF Looks Like on an HRCT Scan</a:t>
            </a:r>
          </a:p>
        </p:txBody>
      </p:sp>
      <p:sp>
        <p:nvSpPr>
          <p:cNvPr id="4" name="Text Placeholder 3"/>
          <p:cNvSpPr>
            <a:spLocks noGrp="1"/>
          </p:cNvSpPr>
          <p:nvPr>
            <p:ph type="body" sz="quarter" idx="10"/>
          </p:nvPr>
        </p:nvSpPr>
        <p:spPr>
          <a:xfrm>
            <a:off x="3154680" y="4650377"/>
            <a:ext cx="5806383" cy="406208"/>
          </a:xfrm>
        </p:spPr>
        <p:txBody>
          <a:bodyPr vert="horz" lIns="91440" tIns="45720" rIns="91440" bIns="45720" rtlCol="0">
            <a:normAutofit/>
          </a:bodyPr>
          <a:lstStyle/>
          <a:p>
            <a:r>
              <a:rPr lang="en-US" sz="1000" dirty="0">
                <a:solidFill>
                  <a:schemeClr val="bg1"/>
                </a:solidFill>
              </a:rPr>
              <a:t>Lynch DA, et al. </a:t>
            </a:r>
            <a:r>
              <a:rPr lang="en-US" sz="1000" i="1" dirty="0">
                <a:solidFill>
                  <a:schemeClr val="bg1"/>
                </a:solidFill>
              </a:rPr>
              <a:t>Lancet </a:t>
            </a:r>
            <a:r>
              <a:rPr lang="en-US" sz="1000" i="1" dirty="0" err="1">
                <a:solidFill>
                  <a:schemeClr val="bg1"/>
                </a:solidFill>
              </a:rPr>
              <a:t>Respir</a:t>
            </a:r>
            <a:r>
              <a:rPr lang="en-US" sz="1000" i="1" dirty="0">
                <a:solidFill>
                  <a:schemeClr val="bg1"/>
                </a:solidFill>
              </a:rPr>
              <a:t> Med</a:t>
            </a:r>
            <a:r>
              <a:rPr lang="en-US" sz="1000" dirty="0">
                <a:solidFill>
                  <a:schemeClr val="bg1"/>
                </a:solidFill>
              </a:rPr>
              <a:t>. 2018;6:138-153. </a:t>
            </a:r>
          </a:p>
        </p:txBody>
      </p:sp>
      <p:sp>
        <p:nvSpPr>
          <p:cNvPr id="5" name="Text Placeholder 4"/>
          <p:cNvSpPr>
            <a:spLocks noGrp="1"/>
          </p:cNvSpPr>
          <p:nvPr>
            <p:ph type="body" sz="quarter" idx="11"/>
          </p:nvPr>
        </p:nvSpPr>
        <p:spPr>
          <a:xfrm>
            <a:off x="199506" y="4109190"/>
            <a:ext cx="8761558" cy="203597"/>
          </a:xfrm>
        </p:spPr>
        <p:txBody>
          <a:bodyPr>
            <a:normAutofit fontScale="85000" lnSpcReduction="10000"/>
          </a:bodyPr>
          <a:lstStyle/>
          <a:p>
            <a:r>
              <a:rPr lang="en-US" dirty="0"/>
              <a:t>HRCT, high-resolution computed tomography. </a:t>
            </a:r>
          </a:p>
        </p:txBody>
      </p:sp>
      <p:sp>
        <p:nvSpPr>
          <p:cNvPr id="8" name="Content Placeholder 7"/>
          <p:cNvSpPr>
            <a:spLocks noGrp="1"/>
          </p:cNvSpPr>
          <p:nvPr>
            <p:ph idx="1"/>
          </p:nvPr>
        </p:nvSpPr>
        <p:spPr>
          <a:xfrm>
            <a:off x="199478" y="1006873"/>
            <a:ext cx="8761615" cy="2947907"/>
          </a:xfrm>
        </p:spPr>
        <p:txBody>
          <a:bodyPr/>
          <a:lstStyle/>
          <a:p>
            <a:pPr>
              <a:buFont typeface="Arial" charset="0"/>
              <a:buChar char="•"/>
            </a:pPr>
            <a:r>
              <a:rPr lang="en-US" sz="2400" dirty="0"/>
              <a:t>Reticular pattern </a:t>
            </a:r>
          </a:p>
          <a:p>
            <a:pPr marL="342900" lvl="1" indent="0">
              <a:buNone/>
            </a:pPr>
            <a:r>
              <a:rPr lang="en-US" sz="2200" dirty="0"/>
              <a:t>Network of fine lines irregularly spaced, with mix of thicker and thinner lines </a:t>
            </a:r>
          </a:p>
          <a:p>
            <a:pPr>
              <a:spcBef>
                <a:spcPts val="450"/>
              </a:spcBef>
              <a:buFont typeface="Arial" charset="0"/>
              <a:buChar char="•"/>
            </a:pPr>
            <a:r>
              <a:rPr lang="en-US" sz="2400" dirty="0"/>
              <a:t>Traction bronchiectasis</a:t>
            </a:r>
          </a:p>
          <a:p>
            <a:pPr marL="342900" lvl="1" indent="0">
              <a:buNone/>
            </a:pPr>
            <a:r>
              <a:rPr lang="en-US" sz="2200" dirty="0"/>
              <a:t>Irregular bronchial and bronchiolar dilatation caused by retractile fibrosis in the surrounding lung parenchyma</a:t>
            </a:r>
            <a:r>
              <a:rPr lang="en-US" sz="2025" dirty="0"/>
              <a:t> </a:t>
            </a:r>
          </a:p>
          <a:p>
            <a:pPr marL="346075" indent="-346075">
              <a:spcBef>
                <a:spcPts val="450"/>
              </a:spcBef>
              <a:buFont typeface="Arial" charset="0"/>
              <a:buChar char="•"/>
            </a:pPr>
            <a:r>
              <a:rPr lang="en-US" sz="2400" dirty="0"/>
              <a:t>Distinguishing honeycombing from traction bronchiectasis can be challenging, but diagnostically important </a:t>
            </a:r>
          </a:p>
          <a:p>
            <a:pPr marL="346075" indent="-303213">
              <a:spcBef>
                <a:spcPts val="450"/>
              </a:spcBef>
              <a:buFont typeface="Arial" charset="0"/>
              <a:buChar char="•"/>
            </a:pPr>
            <a:r>
              <a:rPr lang="en-US" sz="2400" dirty="0"/>
              <a:t>Honeycombing and traction bronchiectasis often coexist</a:t>
            </a:r>
          </a:p>
        </p:txBody>
      </p:sp>
    </p:spTree>
    <p:extLst>
      <p:ext uri="{BB962C8B-B14F-4D97-AF65-F5344CB8AC3E}">
        <p14:creationId xmlns:p14="http://schemas.microsoft.com/office/powerpoint/2010/main" val="1543998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CT Changes With IPF (images)</a:t>
            </a:r>
          </a:p>
        </p:txBody>
      </p:sp>
      <p:sp>
        <p:nvSpPr>
          <p:cNvPr id="4" name="Text Placeholder 3"/>
          <p:cNvSpPr>
            <a:spLocks noGrp="1"/>
          </p:cNvSpPr>
          <p:nvPr>
            <p:ph type="body" sz="quarter" idx="10"/>
          </p:nvPr>
        </p:nvSpPr>
        <p:spPr>
          <a:xfrm>
            <a:off x="3148149" y="4507706"/>
            <a:ext cx="5812914" cy="548879"/>
          </a:xfrm>
        </p:spPr>
        <p:txBody>
          <a:bodyPr/>
          <a:lstStyle/>
          <a:p>
            <a:endParaRPr lang="en-US" dirty="0"/>
          </a:p>
        </p:txBody>
      </p:sp>
      <p:sp>
        <p:nvSpPr>
          <p:cNvPr id="5" name="Text Placeholder 4"/>
          <p:cNvSpPr>
            <a:spLocks noGrp="1"/>
          </p:cNvSpPr>
          <p:nvPr>
            <p:ph type="body" sz="quarter" idx="11"/>
          </p:nvPr>
        </p:nvSpPr>
        <p:spPr/>
        <p:txBody>
          <a:bodyPr>
            <a:normAutofit fontScale="85000" lnSpcReduction="10000"/>
          </a:bodyPr>
          <a:lstStyle/>
          <a:p>
            <a:endParaRPr lang="en-US"/>
          </a:p>
        </p:txBody>
      </p:sp>
      <p:grpSp>
        <p:nvGrpSpPr>
          <p:cNvPr id="3" name="Group 2">
            <a:extLst>
              <a:ext uri="{FF2B5EF4-FFF2-40B4-BE49-F238E27FC236}">
                <a16:creationId xmlns:a16="http://schemas.microsoft.com/office/drawing/2014/main" id="{D77695B4-8F60-483A-990B-5C05982ED005}"/>
              </a:ext>
            </a:extLst>
          </p:cNvPr>
          <p:cNvGrpSpPr/>
          <p:nvPr/>
        </p:nvGrpSpPr>
        <p:grpSpPr>
          <a:xfrm>
            <a:off x="347165" y="1502959"/>
            <a:ext cx="2448921" cy="2083204"/>
            <a:chOff x="516197" y="2066924"/>
            <a:chExt cx="3265228" cy="2777605"/>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97" y="2066924"/>
              <a:ext cx="3265228" cy="2424113"/>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1" name="Straight Arrow Connector 10"/>
            <p:cNvCxnSpPr>
              <a:cxnSpLocks/>
              <a:stCxn id="13" idx="0"/>
            </p:cNvCxnSpPr>
            <p:nvPr/>
          </p:nvCxnSpPr>
          <p:spPr>
            <a:xfrm flipH="1" flipV="1">
              <a:off x="866778" y="3070340"/>
              <a:ext cx="1387980" cy="1774189"/>
            </a:xfrm>
            <a:prstGeom prst="straightConnector1">
              <a:avLst/>
            </a:prstGeom>
            <a:ln cap="rnd">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6643149" y="3586163"/>
            <a:ext cx="1357616" cy="323165"/>
          </a:xfrm>
          <a:prstGeom prst="rect">
            <a:avLst/>
          </a:prstGeom>
          <a:noFill/>
        </p:spPr>
        <p:txBody>
          <a:bodyPr wrap="none" rtlCol="0">
            <a:spAutoFit/>
          </a:bodyPr>
          <a:lstStyle>
            <a:defPPr>
              <a:defRPr lang="en-US"/>
            </a:defPPr>
            <a:lvl1pPr>
              <a:defRPr sz="1600">
                <a:solidFill>
                  <a:schemeClr val="tx1">
                    <a:lumMod val="65000"/>
                    <a:lumOff val="35000"/>
                  </a:schemeClr>
                </a:solidFill>
              </a:defRPr>
            </a:lvl1pPr>
          </a:lstStyle>
          <a:p>
            <a:r>
              <a:rPr lang="en-US" dirty="0"/>
              <a:t>Honeycombing</a:t>
            </a:r>
          </a:p>
        </p:txBody>
      </p:sp>
      <p:sp>
        <p:nvSpPr>
          <p:cNvPr id="13" name="TextBox 12"/>
          <p:cNvSpPr txBox="1"/>
          <p:nvPr/>
        </p:nvSpPr>
        <p:spPr>
          <a:xfrm>
            <a:off x="603523" y="3586163"/>
            <a:ext cx="2095125" cy="338554"/>
          </a:xfrm>
          <a:prstGeom prst="rect">
            <a:avLst/>
          </a:prstGeom>
          <a:noFill/>
        </p:spPr>
        <p:txBody>
          <a:bodyPr wrap="none" rtlCol="0">
            <a:spAutoFit/>
          </a:bodyPr>
          <a:lstStyle/>
          <a:p>
            <a:r>
              <a:rPr lang="en-US" sz="1600" dirty="0">
                <a:solidFill>
                  <a:schemeClr val="tx1">
                    <a:lumMod val="65000"/>
                    <a:lumOff val="35000"/>
                  </a:schemeClr>
                </a:solidFill>
              </a:rPr>
              <a:t>Traction bronchiectasis</a:t>
            </a:r>
          </a:p>
        </p:txBody>
      </p:sp>
      <p:grpSp>
        <p:nvGrpSpPr>
          <p:cNvPr id="14" name="Group 13">
            <a:extLst>
              <a:ext uri="{FF2B5EF4-FFF2-40B4-BE49-F238E27FC236}">
                <a16:creationId xmlns:a16="http://schemas.microsoft.com/office/drawing/2014/main" id="{7921C178-7351-4FA1-90A4-003ABADD5662}"/>
              </a:ext>
            </a:extLst>
          </p:cNvPr>
          <p:cNvGrpSpPr/>
          <p:nvPr/>
        </p:nvGrpSpPr>
        <p:grpSpPr>
          <a:xfrm>
            <a:off x="5852273" y="1502959"/>
            <a:ext cx="2893219" cy="2083204"/>
            <a:chOff x="8039100" y="2003945"/>
            <a:chExt cx="3857625" cy="2777605"/>
          </a:xfrm>
        </p:grpSpPr>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3578"/>
            <a:stretch/>
          </p:blipFill>
          <p:spPr bwMode="auto">
            <a:xfrm>
              <a:off x="8039100" y="2003945"/>
              <a:ext cx="3857625" cy="2424113"/>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Freeform 7"/>
            <p:cNvSpPr/>
            <p:nvPr/>
          </p:nvSpPr>
          <p:spPr>
            <a:xfrm>
              <a:off x="8353425" y="2381250"/>
              <a:ext cx="685800" cy="1162050"/>
            </a:xfrm>
            <a:custGeom>
              <a:avLst/>
              <a:gdLst>
                <a:gd name="connsiteX0" fmla="*/ 619125 w 685800"/>
                <a:gd name="connsiteY0" fmla="*/ 0 h 1162050"/>
                <a:gd name="connsiteX1" fmla="*/ 571500 w 685800"/>
                <a:gd name="connsiteY1" fmla="*/ 9525 h 1162050"/>
                <a:gd name="connsiteX2" fmla="*/ 552450 w 685800"/>
                <a:gd name="connsiteY2" fmla="*/ 38100 h 1162050"/>
                <a:gd name="connsiteX3" fmla="*/ 495300 w 685800"/>
                <a:gd name="connsiteY3" fmla="*/ 57150 h 1162050"/>
                <a:gd name="connsiteX4" fmla="*/ 466725 w 685800"/>
                <a:gd name="connsiteY4" fmla="*/ 66675 h 1162050"/>
                <a:gd name="connsiteX5" fmla="*/ 438150 w 685800"/>
                <a:gd name="connsiteY5" fmla="*/ 85725 h 1162050"/>
                <a:gd name="connsiteX6" fmla="*/ 428625 w 685800"/>
                <a:gd name="connsiteY6" fmla="*/ 114300 h 1162050"/>
                <a:gd name="connsiteX7" fmla="*/ 371475 w 685800"/>
                <a:gd name="connsiteY7" fmla="*/ 142875 h 1162050"/>
                <a:gd name="connsiteX8" fmla="*/ 323850 w 685800"/>
                <a:gd name="connsiteY8" fmla="*/ 190500 h 1162050"/>
                <a:gd name="connsiteX9" fmla="*/ 304800 w 685800"/>
                <a:gd name="connsiteY9" fmla="*/ 219075 h 1162050"/>
                <a:gd name="connsiteX10" fmla="*/ 276225 w 685800"/>
                <a:gd name="connsiteY10" fmla="*/ 247650 h 1162050"/>
                <a:gd name="connsiteX11" fmla="*/ 257175 w 685800"/>
                <a:gd name="connsiteY11" fmla="*/ 276225 h 1162050"/>
                <a:gd name="connsiteX12" fmla="*/ 247650 w 685800"/>
                <a:gd name="connsiteY12" fmla="*/ 304800 h 1162050"/>
                <a:gd name="connsiteX13" fmla="*/ 219075 w 685800"/>
                <a:gd name="connsiteY13" fmla="*/ 323850 h 1162050"/>
                <a:gd name="connsiteX14" fmla="*/ 142875 w 685800"/>
                <a:gd name="connsiteY14" fmla="*/ 438150 h 1162050"/>
                <a:gd name="connsiteX15" fmla="*/ 123825 w 685800"/>
                <a:gd name="connsiteY15" fmla="*/ 466725 h 1162050"/>
                <a:gd name="connsiteX16" fmla="*/ 104775 w 685800"/>
                <a:gd name="connsiteY16" fmla="*/ 495300 h 1162050"/>
                <a:gd name="connsiteX17" fmla="*/ 85725 w 685800"/>
                <a:gd name="connsiteY17" fmla="*/ 552450 h 1162050"/>
                <a:gd name="connsiteX18" fmla="*/ 66675 w 685800"/>
                <a:gd name="connsiteY18" fmla="*/ 581025 h 1162050"/>
                <a:gd name="connsiteX19" fmla="*/ 57150 w 685800"/>
                <a:gd name="connsiteY19" fmla="*/ 609600 h 1162050"/>
                <a:gd name="connsiteX20" fmla="*/ 38100 w 685800"/>
                <a:gd name="connsiteY20" fmla="*/ 638175 h 1162050"/>
                <a:gd name="connsiteX21" fmla="*/ 19050 w 685800"/>
                <a:gd name="connsiteY21" fmla="*/ 695325 h 1162050"/>
                <a:gd name="connsiteX22" fmla="*/ 9525 w 685800"/>
                <a:gd name="connsiteY22" fmla="*/ 828675 h 1162050"/>
                <a:gd name="connsiteX23" fmla="*/ 0 w 685800"/>
                <a:gd name="connsiteY23" fmla="*/ 942975 h 1162050"/>
                <a:gd name="connsiteX24" fmla="*/ 28575 w 685800"/>
                <a:gd name="connsiteY24" fmla="*/ 1066800 h 1162050"/>
                <a:gd name="connsiteX25" fmla="*/ 38100 w 685800"/>
                <a:gd name="connsiteY25" fmla="*/ 1095375 h 1162050"/>
                <a:gd name="connsiteX26" fmla="*/ 47625 w 685800"/>
                <a:gd name="connsiteY26" fmla="*/ 1123950 h 1162050"/>
                <a:gd name="connsiteX27" fmla="*/ 57150 w 685800"/>
                <a:gd name="connsiteY27" fmla="*/ 1162050 h 1162050"/>
                <a:gd name="connsiteX28" fmla="*/ 95250 w 685800"/>
                <a:gd name="connsiteY28" fmla="*/ 1152525 h 1162050"/>
                <a:gd name="connsiteX29" fmla="*/ 142875 w 685800"/>
                <a:gd name="connsiteY29" fmla="*/ 1114425 h 1162050"/>
                <a:gd name="connsiteX30" fmla="*/ 190500 w 685800"/>
                <a:gd name="connsiteY30" fmla="*/ 1028700 h 1162050"/>
                <a:gd name="connsiteX31" fmla="*/ 209550 w 685800"/>
                <a:gd name="connsiteY31" fmla="*/ 1000125 h 1162050"/>
                <a:gd name="connsiteX32" fmla="*/ 219075 w 685800"/>
                <a:gd name="connsiteY32" fmla="*/ 971550 h 1162050"/>
                <a:gd name="connsiteX33" fmla="*/ 276225 w 685800"/>
                <a:gd name="connsiteY33" fmla="*/ 933450 h 1162050"/>
                <a:gd name="connsiteX34" fmla="*/ 333375 w 685800"/>
                <a:gd name="connsiteY34" fmla="*/ 847725 h 1162050"/>
                <a:gd name="connsiteX35" fmla="*/ 352425 w 685800"/>
                <a:gd name="connsiteY35" fmla="*/ 819150 h 1162050"/>
                <a:gd name="connsiteX36" fmla="*/ 361950 w 685800"/>
                <a:gd name="connsiteY36" fmla="*/ 790575 h 1162050"/>
                <a:gd name="connsiteX37" fmla="*/ 419100 w 685800"/>
                <a:gd name="connsiteY37" fmla="*/ 742950 h 1162050"/>
                <a:gd name="connsiteX38" fmla="*/ 447675 w 685800"/>
                <a:gd name="connsiteY38" fmla="*/ 714375 h 1162050"/>
                <a:gd name="connsiteX39" fmla="*/ 504825 w 685800"/>
                <a:gd name="connsiteY39" fmla="*/ 666750 h 1162050"/>
                <a:gd name="connsiteX40" fmla="*/ 542925 w 685800"/>
                <a:gd name="connsiteY40" fmla="*/ 581025 h 1162050"/>
                <a:gd name="connsiteX41" fmla="*/ 552450 w 685800"/>
                <a:gd name="connsiteY41" fmla="*/ 552450 h 1162050"/>
                <a:gd name="connsiteX42" fmla="*/ 561975 w 685800"/>
                <a:gd name="connsiteY42" fmla="*/ 523875 h 1162050"/>
                <a:gd name="connsiteX43" fmla="*/ 619125 w 685800"/>
                <a:gd name="connsiteY43" fmla="*/ 438150 h 1162050"/>
                <a:gd name="connsiteX44" fmla="*/ 638175 w 685800"/>
                <a:gd name="connsiteY44" fmla="*/ 409575 h 1162050"/>
                <a:gd name="connsiteX45" fmla="*/ 657225 w 685800"/>
                <a:gd name="connsiteY45" fmla="*/ 381000 h 1162050"/>
                <a:gd name="connsiteX46" fmla="*/ 666750 w 685800"/>
                <a:gd name="connsiteY46" fmla="*/ 104775 h 1162050"/>
                <a:gd name="connsiteX47" fmla="*/ 685800 w 685800"/>
                <a:gd name="connsiteY47" fmla="*/ 47625 h 1162050"/>
                <a:gd name="connsiteX48" fmla="*/ 638175 w 685800"/>
                <a:gd name="connsiteY48" fmla="*/ 9525 h 1162050"/>
                <a:gd name="connsiteX49" fmla="*/ 619125 w 685800"/>
                <a:gd name="connsiteY49"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85800" h="1162050">
                  <a:moveTo>
                    <a:pt x="619125" y="0"/>
                  </a:moveTo>
                  <a:cubicBezTo>
                    <a:pt x="608013" y="0"/>
                    <a:pt x="585556" y="1493"/>
                    <a:pt x="571500" y="9525"/>
                  </a:cubicBezTo>
                  <a:cubicBezTo>
                    <a:pt x="561561" y="15205"/>
                    <a:pt x="562158" y="32033"/>
                    <a:pt x="552450" y="38100"/>
                  </a:cubicBezTo>
                  <a:cubicBezTo>
                    <a:pt x="535422" y="48743"/>
                    <a:pt x="514350" y="50800"/>
                    <a:pt x="495300" y="57150"/>
                  </a:cubicBezTo>
                  <a:cubicBezTo>
                    <a:pt x="485775" y="60325"/>
                    <a:pt x="475079" y="61106"/>
                    <a:pt x="466725" y="66675"/>
                  </a:cubicBezTo>
                  <a:lnTo>
                    <a:pt x="438150" y="85725"/>
                  </a:lnTo>
                  <a:cubicBezTo>
                    <a:pt x="434975" y="95250"/>
                    <a:pt x="434897" y="106460"/>
                    <a:pt x="428625" y="114300"/>
                  </a:cubicBezTo>
                  <a:cubicBezTo>
                    <a:pt x="415196" y="131086"/>
                    <a:pt x="390299" y="136600"/>
                    <a:pt x="371475" y="142875"/>
                  </a:cubicBezTo>
                  <a:cubicBezTo>
                    <a:pt x="320675" y="219075"/>
                    <a:pt x="387350" y="127000"/>
                    <a:pt x="323850" y="190500"/>
                  </a:cubicBezTo>
                  <a:cubicBezTo>
                    <a:pt x="315755" y="198595"/>
                    <a:pt x="312129" y="210281"/>
                    <a:pt x="304800" y="219075"/>
                  </a:cubicBezTo>
                  <a:cubicBezTo>
                    <a:pt x="296176" y="229423"/>
                    <a:pt x="284849" y="237302"/>
                    <a:pt x="276225" y="247650"/>
                  </a:cubicBezTo>
                  <a:cubicBezTo>
                    <a:pt x="268896" y="256444"/>
                    <a:pt x="262295" y="265986"/>
                    <a:pt x="257175" y="276225"/>
                  </a:cubicBezTo>
                  <a:cubicBezTo>
                    <a:pt x="252685" y="285205"/>
                    <a:pt x="253922" y="296960"/>
                    <a:pt x="247650" y="304800"/>
                  </a:cubicBezTo>
                  <a:cubicBezTo>
                    <a:pt x="240499" y="313739"/>
                    <a:pt x="228600" y="317500"/>
                    <a:pt x="219075" y="323850"/>
                  </a:cubicBezTo>
                  <a:lnTo>
                    <a:pt x="142875" y="438150"/>
                  </a:lnTo>
                  <a:lnTo>
                    <a:pt x="123825" y="466725"/>
                  </a:lnTo>
                  <a:cubicBezTo>
                    <a:pt x="117475" y="476250"/>
                    <a:pt x="108395" y="484440"/>
                    <a:pt x="104775" y="495300"/>
                  </a:cubicBezTo>
                  <a:cubicBezTo>
                    <a:pt x="98425" y="514350"/>
                    <a:pt x="96864" y="535742"/>
                    <a:pt x="85725" y="552450"/>
                  </a:cubicBezTo>
                  <a:cubicBezTo>
                    <a:pt x="79375" y="561975"/>
                    <a:pt x="71795" y="570786"/>
                    <a:pt x="66675" y="581025"/>
                  </a:cubicBezTo>
                  <a:cubicBezTo>
                    <a:pt x="62185" y="590005"/>
                    <a:pt x="61640" y="600620"/>
                    <a:pt x="57150" y="609600"/>
                  </a:cubicBezTo>
                  <a:cubicBezTo>
                    <a:pt x="52030" y="619839"/>
                    <a:pt x="42749" y="627714"/>
                    <a:pt x="38100" y="638175"/>
                  </a:cubicBezTo>
                  <a:cubicBezTo>
                    <a:pt x="29945" y="656525"/>
                    <a:pt x="19050" y="695325"/>
                    <a:pt x="19050" y="695325"/>
                  </a:cubicBezTo>
                  <a:cubicBezTo>
                    <a:pt x="15875" y="739775"/>
                    <a:pt x="12943" y="784243"/>
                    <a:pt x="9525" y="828675"/>
                  </a:cubicBezTo>
                  <a:cubicBezTo>
                    <a:pt x="6593" y="866794"/>
                    <a:pt x="0" y="904743"/>
                    <a:pt x="0" y="942975"/>
                  </a:cubicBezTo>
                  <a:cubicBezTo>
                    <a:pt x="0" y="992434"/>
                    <a:pt x="13485" y="1021530"/>
                    <a:pt x="28575" y="1066800"/>
                  </a:cubicBezTo>
                  <a:lnTo>
                    <a:pt x="38100" y="1095375"/>
                  </a:lnTo>
                  <a:cubicBezTo>
                    <a:pt x="41275" y="1104900"/>
                    <a:pt x="45190" y="1114210"/>
                    <a:pt x="47625" y="1123950"/>
                  </a:cubicBezTo>
                  <a:lnTo>
                    <a:pt x="57150" y="1162050"/>
                  </a:lnTo>
                  <a:cubicBezTo>
                    <a:pt x="69850" y="1158875"/>
                    <a:pt x="84358" y="1159787"/>
                    <a:pt x="95250" y="1152525"/>
                  </a:cubicBezTo>
                  <a:cubicBezTo>
                    <a:pt x="181418" y="1095080"/>
                    <a:pt x="49458" y="1145564"/>
                    <a:pt x="142875" y="1114425"/>
                  </a:cubicBezTo>
                  <a:cubicBezTo>
                    <a:pt x="159640" y="1064130"/>
                    <a:pt x="146831" y="1094204"/>
                    <a:pt x="190500" y="1028700"/>
                  </a:cubicBezTo>
                  <a:cubicBezTo>
                    <a:pt x="196850" y="1019175"/>
                    <a:pt x="205930" y="1010985"/>
                    <a:pt x="209550" y="1000125"/>
                  </a:cubicBezTo>
                  <a:cubicBezTo>
                    <a:pt x="212725" y="990600"/>
                    <a:pt x="211975" y="978650"/>
                    <a:pt x="219075" y="971550"/>
                  </a:cubicBezTo>
                  <a:cubicBezTo>
                    <a:pt x="235264" y="955361"/>
                    <a:pt x="276225" y="933450"/>
                    <a:pt x="276225" y="933450"/>
                  </a:cubicBezTo>
                  <a:lnTo>
                    <a:pt x="333375" y="847725"/>
                  </a:lnTo>
                  <a:cubicBezTo>
                    <a:pt x="339725" y="838200"/>
                    <a:pt x="348805" y="830010"/>
                    <a:pt x="352425" y="819150"/>
                  </a:cubicBezTo>
                  <a:cubicBezTo>
                    <a:pt x="355600" y="809625"/>
                    <a:pt x="356381" y="798929"/>
                    <a:pt x="361950" y="790575"/>
                  </a:cubicBezTo>
                  <a:cubicBezTo>
                    <a:pt x="382821" y="759269"/>
                    <a:pt x="392744" y="764914"/>
                    <a:pt x="419100" y="742950"/>
                  </a:cubicBezTo>
                  <a:cubicBezTo>
                    <a:pt x="429448" y="734326"/>
                    <a:pt x="437327" y="722999"/>
                    <a:pt x="447675" y="714375"/>
                  </a:cubicBezTo>
                  <a:cubicBezTo>
                    <a:pt x="488543" y="680318"/>
                    <a:pt x="466879" y="712286"/>
                    <a:pt x="504825" y="666750"/>
                  </a:cubicBezTo>
                  <a:cubicBezTo>
                    <a:pt x="529982" y="636561"/>
                    <a:pt x="529081" y="622558"/>
                    <a:pt x="542925" y="581025"/>
                  </a:cubicBezTo>
                  <a:lnTo>
                    <a:pt x="552450" y="552450"/>
                  </a:lnTo>
                  <a:cubicBezTo>
                    <a:pt x="555625" y="542925"/>
                    <a:pt x="556406" y="532229"/>
                    <a:pt x="561975" y="523875"/>
                  </a:cubicBezTo>
                  <a:lnTo>
                    <a:pt x="619125" y="438150"/>
                  </a:lnTo>
                  <a:lnTo>
                    <a:pt x="638175" y="409575"/>
                  </a:lnTo>
                  <a:lnTo>
                    <a:pt x="657225" y="381000"/>
                  </a:lnTo>
                  <a:cubicBezTo>
                    <a:pt x="660400" y="288925"/>
                    <a:pt x="658882" y="196568"/>
                    <a:pt x="666750" y="104775"/>
                  </a:cubicBezTo>
                  <a:cubicBezTo>
                    <a:pt x="668465" y="84768"/>
                    <a:pt x="685800" y="47625"/>
                    <a:pt x="685800" y="47625"/>
                  </a:cubicBezTo>
                  <a:cubicBezTo>
                    <a:pt x="665091" y="16561"/>
                    <a:pt x="674181" y="17526"/>
                    <a:pt x="638175" y="9525"/>
                  </a:cubicBezTo>
                  <a:cubicBezTo>
                    <a:pt x="619322" y="5335"/>
                    <a:pt x="630237" y="0"/>
                    <a:pt x="619125" y="0"/>
                  </a:cubicBezTo>
                  <a:close/>
                </a:path>
              </a:pathLst>
            </a:cu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5" name="Straight Arrow Connector 14"/>
            <p:cNvCxnSpPr>
              <a:cxnSpLocks/>
              <a:stCxn id="12" idx="0"/>
            </p:cNvCxnSpPr>
            <p:nvPr/>
          </p:nvCxnSpPr>
          <p:spPr>
            <a:xfrm flipH="1" flipV="1">
              <a:off x="8524879" y="3543302"/>
              <a:ext cx="1525908" cy="1238248"/>
            </a:xfrm>
            <a:prstGeom prst="straightConnector1">
              <a:avLst/>
            </a:prstGeom>
            <a:ln cap="rnd">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3283342" y="3586163"/>
            <a:ext cx="2123787" cy="323165"/>
          </a:xfrm>
          <a:prstGeom prst="rect">
            <a:avLst/>
          </a:prstGeom>
          <a:noFill/>
        </p:spPr>
        <p:txBody>
          <a:bodyPr wrap="none" rtlCol="0">
            <a:spAutoFit/>
          </a:bodyPr>
          <a:lstStyle>
            <a:defPPr>
              <a:defRPr lang="en-US"/>
            </a:defPPr>
            <a:lvl1pPr>
              <a:defRPr sz="1600">
                <a:solidFill>
                  <a:schemeClr val="tx1">
                    <a:lumMod val="65000"/>
                    <a:lumOff val="35000"/>
                  </a:schemeClr>
                </a:solidFill>
              </a:defRPr>
            </a:lvl1pPr>
          </a:lstStyle>
          <a:p>
            <a:r>
              <a:rPr lang="en-US" dirty="0"/>
              <a:t>Traction </a:t>
            </a:r>
            <a:r>
              <a:rPr lang="en-US" dirty="0" err="1"/>
              <a:t>bronchiolectasis</a:t>
            </a:r>
            <a:endParaRPr lang="en-US" dirty="0"/>
          </a:p>
        </p:txBody>
      </p:sp>
      <p:grpSp>
        <p:nvGrpSpPr>
          <p:cNvPr id="10" name="Group 9">
            <a:extLst>
              <a:ext uri="{FF2B5EF4-FFF2-40B4-BE49-F238E27FC236}">
                <a16:creationId xmlns:a16="http://schemas.microsoft.com/office/drawing/2014/main" id="{CDE928E5-CB06-4171-AE1E-A61D57A21352}"/>
              </a:ext>
            </a:extLst>
          </p:cNvPr>
          <p:cNvGrpSpPr/>
          <p:nvPr/>
        </p:nvGrpSpPr>
        <p:grpSpPr>
          <a:xfrm>
            <a:off x="3036463" y="1502959"/>
            <a:ext cx="2575433" cy="2083204"/>
            <a:chOff x="4205478" y="2003945"/>
            <a:chExt cx="3433910" cy="2777605"/>
          </a:xfrm>
        </p:grpSpPr>
        <p:grpSp>
          <p:nvGrpSpPr>
            <p:cNvPr id="6" name="Group 5">
              <a:extLst>
                <a:ext uri="{FF2B5EF4-FFF2-40B4-BE49-F238E27FC236}">
                  <a16:creationId xmlns:a16="http://schemas.microsoft.com/office/drawing/2014/main" id="{60A41A01-C340-4B49-A884-645DCF2146CA}"/>
                </a:ext>
              </a:extLst>
            </p:cNvPr>
            <p:cNvGrpSpPr/>
            <p:nvPr/>
          </p:nvGrpSpPr>
          <p:grpSpPr>
            <a:xfrm>
              <a:off x="4205478" y="2003945"/>
              <a:ext cx="3433910" cy="2424113"/>
              <a:chOff x="4205478" y="2003945"/>
              <a:chExt cx="3433910" cy="2424113"/>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532"/>
              <a:stretch/>
            </p:blipFill>
            <p:spPr bwMode="auto">
              <a:xfrm>
                <a:off x="4205478" y="2003945"/>
                <a:ext cx="3433910" cy="2424113"/>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Oval 19"/>
              <p:cNvSpPr/>
              <p:nvPr/>
            </p:nvSpPr>
            <p:spPr>
              <a:xfrm>
                <a:off x="5029200" y="4019550"/>
                <a:ext cx="161925" cy="1143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Oval 21"/>
              <p:cNvSpPr/>
              <p:nvPr/>
            </p:nvSpPr>
            <p:spPr>
              <a:xfrm>
                <a:off x="5262562" y="3933825"/>
                <a:ext cx="161925" cy="1143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Oval 22"/>
              <p:cNvSpPr/>
              <p:nvPr/>
            </p:nvSpPr>
            <p:spPr>
              <a:xfrm>
                <a:off x="4752975" y="3905250"/>
                <a:ext cx="161925" cy="1143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cxnSp>
          <p:nvCxnSpPr>
            <p:cNvPr id="19" name="Straight Arrow Connector 18"/>
            <p:cNvCxnSpPr>
              <a:cxnSpLocks/>
              <a:stCxn id="18" idx="0"/>
            </p:cNvCxnSpPr>
            <p:nvPr/>
          </p:nvCxnSpPr>
          <p:spPr>
            <a:xfrm flipH="1" flipV="1">
              <a:off x="5200652" y="4133851"/>
              <a:ext cx="834408" cy="647699"/>
            </a:xfrm>
            <a:prstGeom prst="straightConnector1">
              <a:avLst/>
            </a:prstGeom>
            <a:ln cap="rnd">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79658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Question of a Surgical Biopsy</a:t>
            </a:r>
          </a:p>
        </p:txBody>
      </p:sp>
      <p:sp>
        <p:nvSpPr>
          <p:cNvPr id="3" name="Content Placeholder 2"/>
          <p:cNvSpPr>
            <a:spLocks noGrp="1"/>
          </p:cNvSpPr>
          <p:nvPr>
            <p:ph idx="1"/>
          </p:nvPr>
        </p:nvSpPr>
        <p:spPr/>
        <p:txBody>
          <a:bodyPr/>
          <a:lstStyle/>
          <a:p>
            <a:pPr lvl="0"/>
            <a:r>
              <a:rPr lang="en-US" sz="2400" dirty="0"/>
              <a:t>Surgical lung biopsy should be considered in patients</a:t>
            </a:r>
          </a:p>
          <a:p>
            <a:pPr lvl="1">
              <a:spcBef>
                <a:spcPts val="450"/>
              </a:spcBef>
              <a:buFont typeface="Arial" panose="020B0604020202020204" pitchFamily="34" charset="0"/>
              <a:buChar char="•"/>
            </a:pPr>
            <a:r>
              <a:rPr lang="en-US" sz="2100" dirty="0"/>
              <a:t>When clinical or CT findings are indeterminate for IPF</a:t>
            </a:r>
          </a:p>
          <a:p>
            <a:pPr lvl="1">
              <a:spcBef>
                <a:spcPts val="900"/>
              </a:spcBef>
              <a:buFont typeface="Arial" panose="020B0604020202020204" pitchFamily="34" charset="0"/>
              <a:buChar char="•"/>
            </a:pPr>
            <a:r>
              <a:rPr lang="en-US" sz="2100" dirty="0"/>
              <a:t>When CT pattern is inconsistent with UIP</a:t>
            </a:r>
          </a:p>
          <a:p>
            <a:pPr lvl="1">
              <a:spcBef>
                <a:spcPts val="900"/>
              </a:spcBef>
              <a:buFont typeface="Arial" panose="020B0604020202020204" pitchFamily="34" charset="0"/>
              <a:buChar char="•"/>
            </a:pPr>
            <a:r>
              <a:rPr lang="en-US" sz="2100" dirty="0"/>
              <a:t>When clinical features suggest an alternative diagnosis </a:t>
            </a:r>
            <a:endParaRPr lang="en-US" dirty="0"/>
          </a:p>
          <a:p>
            <a:pPr>
              <a:spcBef>
                <a:spcPts val="2700"/>
              </a:spcBef>
            </a:pPr>
            <a:r>
              <a:rPr lang="en-US" sz="2400" dirty="0"/>
              <a:t>Multidisciplinary approach is important when deciding to perform additional diagnostic assessments</a:t>
            </a:r>
          </a:p>
          <a:p>
            <a:pPr lvl="1">
              <a:spcBef>
                <a:spcPts val="450"/>
              </a:spcBef>
              <a:buFont typeface="Arial" panose="020B0604020202020204" pitchFamily="34" charset="0"/>
              <a:buChar char="•"/>
            </a:pPr>
            <a:r>
              <a:rPr lang="en-US" sz="2100" dirty="0"/>
              <a:t>Evaluation, care coordination, treatment</a:t>
            </a:r>
          </a:p>
          <a:p>
            <a:endParaRPr lang="en-US" dirty="0"/>
          </a:p>
          <a:p>
            <a:pPr lvl="0"/>
            <a:endParaRPr lang="en-US" dirty="0"/>
          </a:p>
          <a:p>
            <a:endParaRPr lang="en-US" dirty="0"/>
          </a:p>
          <a:p>
            <a:pPr lvl="0"/>
            <a:endParaRPr lang="en-US" dirty="0"/>
          </a:p>
          <a:p>
            <a:endParaRPr lang="en-US" dirty="0"/>
          </a:p>
        </p:txBody>
      </p:sp>
      <p:sp>
        <p:nvSpPr>
          <p:cNvPr id="4" name="Text Placeholder 3"/>
          <p:cNvSpPr>
            <a:spLocks noGrp="1"/>
          </p:cNvSpPr>
          <p:nvPr>
            <p:ph type="body" sz="quarter" idx="10"/>
          </p:nvPr>
        </p:nvSpPr>
        <p:spPr>
          <a:xfrm>
            <a:off x="3141617" y="4696097"/>
            <a:ext cx="5819446" cy="360488"/>
          </a:xfrm>
        </p:spPr>
        <p:txBody>
          <a:bodyPr vert="horz" lIns="91440" tIns="45720" rIns="91440" bIns="45720" rtlCol="0">
            <a:normAutofit/>
          </a:bodyPr>
          <a:lstStyle/>
          <a:p>
            <a:r>
              <a:rPr lang="en-US" sz="1000" dirty="0">
                <a:solidFill>
                  <a:schemeClr val="bg1"/>
                </a:solidFill>
              </a:rPr>
              <a:t>Lynch DA, et al. </a:t>
            </a:r>
            <a:r>
              <a:rPr lang="en-US" sz="1000" i="1" dirty="0">
                <a:solidFill>
                  <a:schemeClr val="bg1"/>
                </a:solidFill>
              </a:rPr>
              <a:t>Lancet </a:t>
            </a:r>
            <a:r>
              <a:rPr lang="en-US" sz="1000" i="1" dirty="0" err="1">
                <a:solidFill>
                  <a:schemeClr val="bg1"/>
                </a:solidFill>
              </a:rPr>
              <a:t>Respir</a:t>
            </a:r>
            <a:r>
              <a:rPr lang="en-US" sz="1000" i="1" dirty="0">
                <a:solidFill>
                  <a:schemeClr val="bg1"/>
                </a:solidFill>
              </a:rPr>
              <a:t> Med</a:t>
            </a:r>
            <a:r>
              <a:rPr lang="en-US" sz="1000" dirty="0">
                <a:solidFill>
                  <a:schemeClr val="bg1"/>
                </a:solidFill>
              </a:rPr>
              <a:t>. 2018;6:138-153. </a:t>
            </a:r>
          </a:p>
        </p:txBody>
      </p:sp>
      <p:sp>
        <p:nvSpPr>
          <p:cNvPr id="5" name="Text Placeholder 4"/>
          <p:cNvSpPr>
            <a:spLocks noGrp="1"/>
          </p:cNvSpPr>
          <p:nvPr>
            <p:ph type="body" sz="quarter" idx="11"/>
          </p:nvPr>
        </p:nvSpPr>
        <p:spPr/>
        <p:txBody>
          <a:bodyPr>
            <a:normAutofit fontScale="85000" lnSpcReduction="10000"/>
          </a:bodyPr>
          <a:lstStyle/>
          <a:p>
            <a:endParaRPr lang="en-US"/>
          </a:p>
        </p:txBody>
      </p:sp>
    </p:spTree>
    <p:extLst>
      <p:ext uri="{BB962C8B-B14F-4D97-AF65-F5344CB8AC3E}">
        <p14:creationId xmlns:p14="http://schemas.microsoft.com/office/powerpoint/2010/main" val="693540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Lung Biopsy</a:t>
            </a:r>
          </a:p>
        </p:txBody>
      </p:sp>
      <p:sp>
        <p:nvSpPr>
          <p:cNvPr id="3" name="Content Placeholder 2"/>
          <p:cNvSpPr>
            <a:spLocks noGrp="1"/>
          </p:cNvSpPr>
          <p:nvPr>
            <p:ph idx="1"/>
          </p:nvPr>
        </p:nvSpPr>
        <p:spPr/>
        <p:txBody>
          <a:bodyPr/>
          <a:lstStyle/>
          <a:p>
            <a:r>
              <a:rPr lang="en-US" sz="2800" dirty="0"/>
              <a:t>Biopsy samples should be taken from multiple lobes</a:t>
            </a:r>
          </a:p>
          <a:p>
            <a:pPr>
              <a:lnSpc>
                <a:spcPct val="100000"/>
              </a:lnSpc>
            </a:pPr>
            <a:r>
              <a:rPr lang="en-US" sz="2800" dirty="0"/>
              <a:t>Target areas of diseased but not end-stage lung</a:t>
            </a:r>
          </a:p>
          <a:p>
            <a:pPr>
              <a:lnSpc>
                <a:spcPct val="100000"/>
              </a:lnSpc>
            </a:pPr>
            <a:r>
              <a:rPr lang="en-US" sz="2800" dirty="0"/>
              <a:t>Biopsy risk factors for mortality </a:t>
            </a:r>
          </a:p>
          <a:p>
            <a:pPr lvl="1">
              <a:spcBef>
                <a:spcPts val="450"/>
              </a:spcBef>
              <a:buFont typeface="Arial" panose="020B0604020202020204" pitchFamily="34" charset="0"/>
              <a:buChar char="•"/>
            </a:pPr>
            <a:r>
              <a:rPr lang="en-US" sz="1800" dirty="0"/>
              <a:t>Increasing age (&gt;65 years)</a:t>
            </a:r>
          </a:p>
          <a:p>
            <a:pPr lvl="1">
              <a:spcBef>
                <a:spcPts val="900"/>
              </a:spcBef>
              <a:buFont typeface="Arial" panose="020B0604020202020204" pitchFamily="34" charset="0"/>
              <a:buChar char="•"/>
            </a:pPr>
            <a:r>
              <a:rPr lang="en-US" sz="1800" dirty="0"/>
              <a:t>Comorbidities</a:t>
            </a:r>
          </a:p>
          <a:p>
            <a:pPr lvl="1">
              <a:spcBef>
                <a:spcPts val="900"/>
              </a:spcBef>
              <a:buFont typeface="Arial" panose="020B0604020202020204" pitchFamily="34" charset="0"/>
              <a:buChar char="•"/>
            </a:pPr>
            <a:r>
              <a:rPr lang="en-US" sz="1800" dirty="0"/>
              <a:t>Open rather than </a:t>
            </a:r>
            <a:r>
              <a:rPr lang="en-US" sz="1800" dirty="0" err="1"/>
              <a:t>thoracoscopic</a:t>
            </a:r>
            <a:r>
              <a:rPr lang="en-US" sz="1800" dirty="0"/>
              <a:t> surgery</a:t>
            </a:r>
          </a:p>
          <a:p>
            <a:pPr lvl="1">
              <a:spcBef>
                <a:spcPts val="900"/>
              </a:spcBef>
              <a:buFont typeface="Arial" panose="020B0604020202020204" pitchFamily="34" charset="0"/>
              <a:buChar char="•"/>
            </a:pPr>
            <a:r>
              <a:rPr lang="en-US" sz="1800" dirty="0"/>
              <a:t>Lung-diffusing capacity &lt;50% predicted</a:t>
            </a:r>
            <a:endParaRPr lang="en-US" sz="2400" dirty="0"/>
          </a:p>
          <a:p>
            <a:endParaRPr lang="en-US" sz="2800" dirty="0"/>
          </a:p>
        </p:txBody>
      </p:sp>
      <p:sp>
        <p:nvSpPr>
          <p:cNvPr id="4" name="Text Placeholder 3"/>
          <p:cNvSpPr>
            <a:spLocks noGrp="1"/>
          </p:cNvSpPr>
          <p:nvPr>
            <p:ph type="body" sz="quarter" idx="10"/>
          </p:nvPr>
        </p:nvSpPr>
        <p:spPr>
          <a:xfrm>
            <a:off x="3135086" y="4683034"/>
            <a:ext cx="5825977" cy="373551"/>
          </a:xfrm>
        </p:spPr>
        <p:txBody>
          <a:bodyPr vert="horz" lIns="91440" tIns="45720" rIns="91440" bIns="45720" rtlCol="0">
            <a:normAutofit/>
          </a:bodyPr>
          <a:lstStyle/>
          <a:p>
            <a:r>
              <a:rPr lang="en-US" sz="1000" dirty="0">
                <a:solidFill>
                  <a:schemeClr val="bg1"/>
                </a:solidFill>
              </a:rPr>
              <a:t>Lynch DA, et al. </a:t>
            </a:r>
            <a:r>
              <a:rPr lang="en-US" sz="1000" i="1" dirty="0">
                <a:solidFill>
                  <a:schemeClr val="bg1"/>
                </a:solidFill>
              </a:rPr>
              <a:t>Lancet </a:t>
            </a:r>
            <a:r>
              <a:rPr lang="en-US" sz="1000" i="1" dirty="0" err="1">
                <a:solidFill>
                  <a:schemeClr val="bg1"/>
                </a:solidFill>
              </a:rPr>
              <a:t>Respir</a:t>
            </a:r>
            <a:r>
              <a:rPr lang="en-US" sz="1000" i="1" dirty="0">
                <a:solidFill>
                  <a:schemeClr val="bg1"/>
                </a:solidFill>
              </a:rPr>
              <a:t> Med</a:t>
            </a:r>
            <a:r>
              <a:rPr lang="en-US" sz="1000" dirty="0">
                <a:solidFill>
                  <a:schemeClr val="bg1"/>
                </a:solidFill>
              </a:rPr>
              <a:t>. 2018;6:138-153. </a:t>
            </a:r>
          </a:p>
        </p:txBody>
      </p:sp>
    </p:spTree>
    <p:extLst>
      <p:ext uri="{BB962C8B-B14F-4D97-AF65-F5344CB8AC3E}">
        <p14:creationId xmlns:p14="http://schemas.microsoft.com/office/powerpoint/2010/main" val="43208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Transbronchial</a:t>
            </a:r>
            <a:r>
              <a:rPr lang="en-US" dirty="0"/>
              <a:t> </a:t>
            </a:r>
            <a:r>
              <a:rPr lang="en-US" dirty="0" err="1"/>
              <a:t>Cryobiopsy</a:t>
            </a:r>
            <a:endParaRPr lang="en-US" dirty="0"/>
          </a:p>
        </p:txBody>
      </p:sp>
      <p:sp>
        <p:nvSpPr>
          <p:cNvPr id="3" name="Content Placeholder 2"/>
          <p:cNvSpPr>
            <a:spLocks noGrp="1"/>
          </p:cNvSpPr>
          <p:nvPr>
            <p:ph idx="1"/>
          </p:nvPr>
        </p:nvSpPr>
        <p:spPr/>
        <p:txBody>
          <a:bodyPr/>
          <a:lstStyle/>
          <a:p>
            <a:pPr marL="0" indent="0">
              <a:buNone/>
            </a:pPr>
            <a:r>
              <a:rPr lang="en-US" dirty="0"/>
              <a:t>Alternative to lung biopsy</a:t>
            </a:r>
          </a:p>
          <a:p>
            <a:pPr lvl="1">
              <a:spcBef>
                <a:spcPts val="450"/>
              </a:spcBef>
              <a:buFont typeface="Arial" panose="020B0604020202020204" pitchFamily="34" charset="0"/>
              <a:buChar char="•"/>
            </a:pPr>
            <a:r>
              <a:rPr lang="en-US" sz="2025" dirty="0"/>
              <a:t>Cryoprobe cooled to -85° to -95°C is applied to desired tissue</a:t>
            </a:r>
          </a:p>
          <a:p>
            <a:pPr lvl="1">
              <a:spcBef>
                <a:spcPts val="2250"/>
              </a:spcBef>
              <a:buFont typeface="Arial" panose="020B0604020202020204" pitchFamily="34" charset="0"/>
              <a:buChar char="•"/>
            </a:pPr>
            <a:r>
              <a:rPr lang="en-US" sz="2025" dirty="0" err="1"/>
              <a:t>Cryobiopsy</a:t>
            </a:r>
            <a:r>
              <a:rPr lang="en-US" sz="2025" dirty="0"/>
              <a:t> samples much smaller than surgical lung biopsy samples</a:t>
            </a:r>
          </a:p>
          <a:p>
            <a:pPr lvl="1">
              <a:spcBef>
                <a:spcPts val="2250"/>
              </a:spcBef>
              <a:buFont typeface="Arial" panose="020B0604020202020204" pitchFamily="34" charset="0"/>
              <a:buChar char="•"/>
            </a:pPr>
            <a:r>
              <a:rPr lang="en-US" sz="2025" dirty="0"/>
              <a:t>Results in ~80% correct diagnosis</a:t>
            </a:r>
          </a:p>
          <a:p>
            <a:pPr lvl="1">
              <a:spcBef>
                <a:spcPts val="2250"/>
              </a:spcBef>
              <a:buFont typeface="Arial" panose="020B0604020202020204" pitchFamily="34" charset="0"/>
              <a:buChar char="•"/>
            </a:pPr>
            <a:r>
              <a:rPr lang="en-US" sz="2025" dirty="0"/>
              <a:t>Diagnostic yield and complication rate are variable and depend on operator’s experience</a:t>
            </a:r>
          </a:p>
        </p:txBody>
      </p:sp>
      <p:sp>
        <p:nvSpPr>
          <p:cNvPr id="4" name="Text Placeholder 3"/>
          <p:cNvSpPr>
            <a:spLocks noGrp="1"/>
          </p:cNvSpPr>
          <p:nvPr>
            <p:ph type="body" sz="quarter" idx="10"/>
          </p:nvPr>
        </p:nvSpPr>
        <p:spPr>
          <a:xfrm>
            <a:off x="3128554" y="4696097"/>
            <a:ext cx="5832509" cy="360488"/>
          </a:xfrm>
        </p:spPr>
        <p:txBody>
          <a:bodyPr vert="horz" lIns="91440" tIns="45720" rIns="91440" bIns="45720" rtlCol="0">
            <a:normAutofit/>
          </a:bodyPr>
          <a:lstStyle/>
          <a:p>
            <a:r>
              <a:rPr lang="en-US" sz="1000" dirty="0">
                <a:solidFill>
                  <a:schemeClr val="bg1"/>
                </a:solidFill>
              </a:rPr>
              <a:t>Lynch DA, et al. </a:t>
            </a:r>
            <a:r>
              <a:rPr lang="en-US" sz="1000" i="1" dirty="0">
                <a:solidFill>
                  <a:schemeClr val="bg1"/>
                </a:solidFill>
              </a:rPr>
              <a:t>Lancet </a:t>
            </a:r>
            <a:r>
              <a:rPr lang="en-US" sz="1000" i="1" dirty="0" err="1">
                <a:solidFill>
                  <a:schemeClr val="bg1"/>
                </a:solidFill>
              </a:rPr>
              <a:t>Respir</a:t>
            </a:r>
            <a:r>
              <a:rPr lang="en-US" sz="1000" i="1" dirty="0">
                <a:solidFill>
                  <a:schemeClr val="bg1"/>
                </a:solidFill>
              </a:rPr>
              <a:t> Med</a:t>
            </a:r>
            <a:r>
              <a:rPr lang="en-US" sz="1000" dirty="0">
                <a:solidFill>
                  <a:schemeClr val="bg1"/>
                </a:solidFill>
              </a:rPr>
              <a:t>. 2018;6:138-153. </a:t>
            </a:r>
          </a:p>
        </p:txBody>
      </p:sp>
    </p:spTree>
    <p:extLst>
      <p:ext uri="{BB962C8B-B14F-4D97-AF65-F5344CB8AC3E}">
        <p14:creationId xmlns:p14="http://schemas.microsoft.com/office/powerpoint/2010/main" val="1552392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 UIP Pattern</a:t>
            </a:r>
          </a:p>
        </p:txBody>
      </p:sp>
      <p:sp>
        <p:nvSpPr>
          <p:cNvPr id="4" name="Text Placeholder 3"/>
          <p:cNvSpPr>
            <a:spLocks noGrp="1"/>
          </p:cNvSpPr>
          <p:nvPr>
            <p:ph type="body" sz="quarter" idx="10"/>
          </p:nvPr>
        </p:nvSpPr>
        <p:spPr>
          <a:xfrm>
            <a:off x="3141617" y="4507706"/>
            <a:ext cx="5819446" cy="548879"/>
          </a:xfrm>
        </p:spPr>
        <p:txBody>
          <a:bodyPr/>
          <a:lstStyle/>
          <a:p>
            <a:endParaRPr lang="en-US"/>
          </a:p>
        </p:txBody>
      </p:sp>
      <p:sp>
        <p:nvSpPr>
          <p:cNvPr id="5" name="Text Placeholder 4"/>
          <p:cNvSpPr>
            <a:spLocks noGrp="1"/>
          </p:cNvSpPr>
          <p:nvPr>
            <p:ph type="body" sz="quarter" idx="11"/>
          </p:nvPr>
        </p:nvSpPr>
        <p:spPr/>
        <p:txBody>
          <a:bodyPr>
            <a:normAutofit fontScale="85000" lnSpcReduction="10000"/>
          </a:bodyPr>
          <a:lstStyle/>
          <a:p>
            <a:endParaRPr lang="en-US"/>
          </a:p>
        </p:txBody>
      </p:sp>
      <p:pic>
        <p:nvPicPr>
          <p:cNvPr id="7" name="Picture 12" descr="Transition 2"/>
          <p:cNvPicPr>
            <a:picLocks noChangeAspect="1" noChangeArrowheads="1"/>
          </p:cNvPicPr>
          <p:nvPr/>
        </p:nvPicPr>
        <p:blipFill>
          <a:blip r:embed="rId3">
            <a:lum bright="4000" contrast="10000"/>
            <a:extLst>
              <a:ext uri="{28A0092B-C50C-407E-A947-70E740481C1C}">
                <a14:useLocalDpi xmlns:a14="http://schemas.microsoft.com/office/drawing/2010/main" val="0"/>
              </a:ext>
            </a:extLst>
          </a:blip>
          <a:srcRect/>
          <a:stretch>
            <a:fillRect/>
          </a:stretch>
        </p:blipFill>
        <p:spPr bwMode="auto">
          <a:xfrm>
            <a:off x="4102130" y="887506"/>
            <a:ext cx="3096816" cy="1769969"/>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8" name="Picture 11" descr="NL transition IP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30" y="2676385"/>
            <a:ext cx="3096816" cy="1518047"/>
          </a:xfrm>
          <a:prstGeom prst="rect">
            <a:avLst/>
          </a:prstGeom>
          <a:noFill/>
          <a:ln w="12700">
            <a:solidFill>
              <a:srgbClr val="000000"/>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6" name="Picture 13" descr="uip  lolo tv05-142"/>
          <p:cNvPicPr>
            <a:picLocks noGrp="1" noChangeAspect="1" noChangeArrowheads="1"/>
          </p:cNvPicPr>
          <p:nvPr>
            <p:ph idx="1"/>
          </p:nvPr>
        </p:nvPicPr>
        <p:blipFill>
          <a:blip r:embed="rId5">
            <a:lum bright="-18000" contrast="24000"/>
            <a:extLst>
              <a:ext uri="{28A0092B-C50C-407E-A947-70E740481C1C}">
                <a14:useLocalDpi xmlns:a14="http://schemas.microsoft.com/office/drawing/2010/main" val="0"/>
              </a:ext>
            </a:extLst>
          </a:blip>
          <a:srcRect l="50974" t="5702" r="2747" b="8151"/>
          <a:stretch>
            <a:fillRect/>
          </a:stretch>
        </p:blipFill>
        <p:spPr bwMode="auto">
          <a:xfrm>
            <a:off x="1981468" y="887506"/>
            <a:ext cx="2111615" cy="3306926"/>
          </a:xfrm>
          <a:prstGeom prst="rect">
            <a:avLst/>
          </a:prstGeom>
          <a:noFill/>
          <a:ln w="1270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07944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Honeycombing: Pathological Review</a:t>
            </a:r>
            <a:endParaRPr lang="en-US" sz="1350" dirty="0">
              <a:solidFill>
                <a:srgbClr val="0070C0"/>
              </a:solidFill>
            </a:endParaRPr>
          </a:p>
        </p:txBody>
      </p:sp>
      <p:sp>
        <p:nvSpPr>
          <p:cNvPr id="3" name="Content Placeholder 2"/>
          <p:cNvSpPr>
            <a:spLocks noGrp="1"/>
          </p:cNvSpPr>
          <p:nvPr>
            <p:ph idx="1"/>
          </p:nvPr>
        </p:nvSpPr>
        <p:spPr/>
        <p:txBody>
          <a:bodyPr/>
          <a:lstStyle/>
          <a:p>
            <a:pPr>
              <a:lnSpc>
                <a:spcPct val="100000"/>
              </a:lnSpc>
              <a:buFont typeface="Arial" charset="0"/>
              <a:buChar char="•"/>
            </a:pPr>
            <a:r>
              <a:rPr lang="en-US" sz="2400" dirty="0"/>
              <a:t>Air-filled cystic spaces </a:t>
            </a:r>
          </a:p>
          <a:p>
            <a:pPr>
              <a:lnSpc>
                <a:spcPct val="100000"/>
              </a:lnSpc>
              <a:spcBef>
                <a:spcPts val="2250"/>
              </a:spcBef>
              <a:buFont typeface="Arial" charset="0"/>
              <a:buChar char="•"/>
            </a:pPr>
            <a:r>
              <a:rPr lang="en-US" sz="2400" dirty="0"/>
              <a:t>Lined by bronchiolar epithelium</a:t>
            </a:r>
          </a:p>
          <a:p>
            <a:pPr>
              <a:lnSpc>
                <a:spcPct val="100000"/>
              </a:lnSpc>
              <a:spcBef>
                <a:spcPts val="2250"/>
              </a:spcBef>
            </a:pPr>
            <a:r>
              <a:rPr lang="en-US" sz="2400" dirty="0"/>
              <a:t>Clear, definable walls</a:t>
            </a:r>
          </a:p>
          <a:p>
            <a:pPr lvl="1">
              <a:lnSpc>
                <a:spcPct val="100000"/>
              </a:lnSpc>
              <a:spcBef>
                <a:spcPts val="450"/>
              </a:spcBef>
              <a:buFont typeface="Arial" charset="0"/>
              <a:buChar char="•"/>
            </a:pPr>
            <a:r>
              <a:rPr lang="en-US" sz="2100" dirty="0"/>
              <a:t>1- to 30-mm thick of dense fibrous tissue </a:t>
            </a:r>
          </a:p>
        </p:txBody>
      </p:sp>
      <p:sp>
        <p:nvSpPr>
          <p:cNvPr id="4" name="Text Placeholder 3"/>
          <p:cNvSpPr>
            <a:spLocks noGrp="1"/>
          </p:cNvSpPr>
          <p:nvPr>
            <p:ph type="body" sz="quarter" idx="10"/>
          </p:nvPr>
        </p:nvSpPr>
        <p:spPr>
          <a:xfrm>
            <a:off x="3102429" y="4669971"/>
            <a:ext cx="5858634" cy="386614"/>
          </a:xfrm>
        </p:spPr>
        <p:txBody>
          <a:bodyPr vert="horz" lIns="91440" tIns="45720" rIns="91440" bIns="45720" rtlCol="0">
            <a:normAutofit/>
          </a:bodyPr>
          <a:lstStyle/>
          <a:p>
            <a:r>
              <a:rPr lang="en-US" sz="1000" dirty="0">
                <a:solidFill>
                  <a:schemeClr val="bg1"/>
                </a:solidFill>
              </a:rPr>
              <a:t>Webb WR, Muller NL, </a:t>
            </a:r>
            <a:r>
              <a:rPr lang="en-US" sz="1000" dirty="0" err="1">
                <a:solidFill>
                  <a:schemeClr val="bg1"/>
                </a:solidFill>
              </a:rPr>
              <a:t>Naidich</a:t>
            </a:r>
            <a:r>
              <a:rPr lang="en-US" sz="1000" dirty="0">
                <a:solidFill>
                  <a:schemeClr val="bg1"/>
                </a:solidFill>
              </a:rPr>
              <a:t> DP. High-Resolution CT of the Lung. 5th ed. Philadelphia: Wolters Kluwer; 2014.</a:t>
            </a:r>
          </a:p>
        </p:txBody>
      </p:sp>
      <p:sp>
        <p:nvSpPr>
          <p:cNvPr id="5" name="Text Placeholder 4"/>
          <p:cNvSpPr>
            <a:spLocks noGrp="1"/>
          </p:cNvSpPr>
          <p:nvPr>
            <p:ph type="body" sz="quarter" idx="11"/>
          </p:nvPr>
        </p:nvSpPr>
        <p:spPr/>
        <p:txBody>
          <a:bodyPr>
            <a:normAutofit fontScale="85000" lnSpcReduction="10000"/>
          </a:bodyPr>
          <a:lstStyle/>
          <a:p>
            <a:endParaRPr lang="en-US"/>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8318" y="1359992"/>
            <a:ext cx="3231357" cy="2423518"/>
          </a:xfrm>
          <a:prstGeom prst="rect">
            <a:avLst/>
          </a:prstGeom>
          <a:noFill/>
          <a:ln w="12700">
            <a:solidFill>
              <a:srgbClr val="000000"/>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68097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Multidisciplinary Collaboration</a:t>
            </a:r>
          </a:p>
        </p:txBody>
      </p:sp>
      <p:sp>
        <p:nvSpPr>
          <p:cNvPr id="4" name="Text Placeholder 3"/>
          <p:cNvSpPr>
            <a:spLocks noGrp="1"/>
          </p:cNvSpPr>
          <p:nvPr>
            <p:ph type="body" sz="quarter" idx="10"/>
          </p:nvPr>
        </p:nvSpPr>
        <p:spPr>
          <a:xfrm>
            <a:off x="3161211" y="4665582"/>
            <a:ext cx="5799852" cy="391003"/>
          </a:xfrm>
        </p:spPr>
        <p:txBody>
          <a:bodyPr vert="horz" lIns="91440" tIns="45720" rIns="91440" bIns="45720" rtlCol="0">
            <a:normAutofit lnSpcReduction="10000"/>
          </a:bodyPr>
          <a:lstStyle/>
          <a:p>
            <a:r>
              <a:rPr lang="en-US" sz="1000" dirty="0">
                <a:solidFill>
                  <a:schemeClr val="bg1"/>
                </a:solidFill>
              </a:rPr>
              <a:t>Sharif R. </a:t>
            </a:r>
            <a:r>
              <a:rPr lang="en-US" sz="1000" i="1" dirty="0">
                <a:solidFill>
                  <a:schemeClr val="bg1"/>
                </a:solidFill>
              </a:rPr>
              <a:t>Am J </a:t>
            </a:r>
            <a:r>
              <a:rPr lang="en-US" sz="1000" i="1" dirty="0" err="1">
                <a:solidFill>
                  <a:schemeClr val="bg1"/>
                </a:solidFill>
              </a:rPr>
              <a:t>Manag</a:t>
            </a:r>
            <a:r>
              <a:rPr lang="en-US" sz="1000" i="1" dirty="0">
                <a:solidFill>
                  <a:schemeClr val="bg1"/>
                </a:solidFill>
              </a:rPr>
              <a:t> Care</a:t>
            </a:r>
            <a:r>
              <a:rPr lang="en-US" sz="1000" dirty="0">
                <a:solidFill>
                  <a:schemeClr val="bg1"/>
                </a:solidFill>
              </a:rPr>
              <a:t>. 2017;23(11 </a:t>
            </a:r>
            <a:r>
              <a:rPr lang="en-US" sz="1000" dirty="0" err="1">
                <a:solidFill>
                  <a:schemeClr val="bg1"/>
                </a:solidFill>
              </a:rPr>
              <a:t>Suppl</a:t>
            </a:r>
            <a:r>
              <a:rPr lang="en-US" sz="1000" dirty="0">
                <a:solidFill>
                  <a:schemeClr val="bg1"/>
                </a:solidFill>
              </a:rPr>
              <a:t>):S176-S182.</a:t>
            </a:r>
          </a:p>
          <a:p>
            <a:r>
              <a:rPr lang="en-US" sz="1000" dirty="0">
                <a:solidFill>
                  <a:schemeClr val="bg1"/>
                </a:solidFill>
              </a:rPr>
              <a:t>Ryerson CJ, et al. </a:t>
            </a:r>
            <a:r>
              <a:rPr lang="en-US" sz="1000" i="1" dirty="0">
                <a:solidFill>
                  <a:schemeClr val="bg1"/>
                </a:solidFill>
              </a:rPr>
              <a:t>Am J </a:t>
            </a:r>
            <a:r>
              <a:rPr lang="en-US" sz="1000" i="1" dirty="0" err="1">
                <a:solidFill>
                  <a:schemeClr val="bg1"/>
                </a:solidFill>
              </a:rPr>
              <a:t>Respir</a:t>
            </a:r>
            <a:r>
              <a:rPr lang="en-US" sz="1000" i="1" dirty="0">
                <a:solidFill>
                  <a:schemeClr val="bg1"/>
                </a:solidFill>
              </a:rPr>
              <a:t> </a:t>
            </a:r>
            <a:r>
              <a:rPr lang="en-US" sz="1000" i="1" dirty="0" err="1">
                <a:solidFill>
                  <a:schemeClr val="bg1"/>
                </a:solidFill>
              </a:rPr>
              <a:t>Crit</a:t>
            </a:r>
            <a:r>
              <a:rPr lang="en-US" sz="1000" i="1" dirty="0">
                <a:solidFill>
                  <a:schemeClr val="bg1"/>
                </a:solidFill>
              </a:rPr>
              <a:t> Care Med</a:t>
            </a:r>
            <a:r>
              <a:rPr lang="en-US" sz="1000" dirty="0">
                <a:solidFill>
                  <a:schemeClr val="bg1"/>
                </a:solidFill>
              </a:rPr>
              <a:t>. 2017;196:1249-1254. </a:t>
            </a:r>
          </a:p>
        </p:txBody>
      </p:sp>
      <p:sp>
        <p:nvSpPr>
          <p:cNvPr id="5" name="Text Placeholder 4"/>
          <p:cNvSpPr>
            <a:spLocks noGrp="1"/>
          </p:cNvSpPr>
          <p:nvPr>
            <p:ph type="body" sz="quarter" idx="11"/>
          </p:nvPr>
        </p:nvSpPr>
        <p:spPr/>
        <p:txBody>
          <a:bodyPr>
            <a:normAutofit fontScale="85000" lnSpcReduction="10000"/>
          </a:bodyPr>
          <a:lstStyle/>
          <a:p>
            <a:endParaRPr lang="en-US" dirty="0"/>
          </a:p>
        </p:txBody>
      </p:sp>
      <p:pic>
        <p:nvPicPr>
          <p:cNvPr id="15" name="Picture 14">
            <a:extLst>
              <a:ext uri="{FF2B5EF4-FFF2-40B4-BE49-F238E27FC236}">
                <a16:creationId xmlns:a16="http://schemas.microsoft.com/office/drawing/2014/main" id="{AA167791-A76F-4743-BB5E-A40700E9CADE}"/>
              </a:ext>
            </a:extLst>
          </p:cNvPr>
          <p:cNvPicPr>
            <a:picLocks noChangeAspect="1"/>
          </p:cNvPicPr>
          <p:nvPr/>
        </p:nvPicPr>
        <p:blipFill>
          <a:blip r:embed="rId3"/>
          <a:stretch>
            <a:fillRect/>
          </a:stretch>
        </p:blipFill>
        <p:spPr>
          <a:xfrm>
            <a:off x="3524460" y="872679"/>
            <a:ext cx="5169904" cy="3432447"/>
          </a:xfrm>
          <a:prstGeom prst="rect">
            <a:avLst/>
          </a:prstGeom>
          <a:ln w="19050">
            <a:solidFill>
              <a:schemeClr val="bg1"/>
            </a:solidFill>
          </a:ln>
        </p:spPr>
      </p:pic>
      <p:grpSp>
        <p:nvGrpSpPr>
          <p:cNvPr id="13" name="Group 12">
            <a:extLst>
              <a:ext uri="{FF2B5EF4-FFF2-40B4-BE49-F238E27FC236}">
                <a16:creationId xmlns:a16="http://schemas.microsoft.com/office/drawing/2014/main" id="{A06ACDB3-27AF-45BE-B292-62010B0FF21B}"/>
              </a:ext>
            </a:extLst>
          </p:cNvPr>
          <p:cNvGrpSpPr/>
          <p:nvPr/>
        </p:nvGrpSpPr>
        <p:grpSpPr>
          <a:xfrm>
            <a:off x="628650" y="1264140"/>
            <a:ext cx="3006090" cy="2615220"/>
            <a:chOff x="850741" y="1405552"/>
            <a:chExt cx="3749040" cy="3486960"/>
          </a:xfrm>
        </p:grpSpPr>
        <p:sp>
          <p:nvSpPr>
            <p:cNvPr id="8" name="Rectangle: Diagonal Corners Snipped 7">
              <a:extLst>
                <a:ext uri="{FF2B5EF4-FFF2-40B4-BE49-F238E27FC236}">
                  <a16:creationId xmlns:a16="http://schemas.microsoft.com/office/drawing/2014/main" id="{2E2E29AE-7F0F-4A90-A9B7-F33383BE3BE3}"/>
                </a:ext>
              </a:extLst>
            </p:cNvPr>
            <p:cNvSpPr/>
            <p:nvPr/>
          </p:nvSpPr>
          <p:spPr>
            <a:xfrm>
              <a:off x="850741" y="1405552"/>
              <a:ext cx="3749040" cy="856080"/>
            </a:xfrm>
            <a:prstGeom prst="snip2DiagRect">
              <a:avLst/>
            </a:prstGeom>
            <a:solidFill>
              <a:schemeClr val="accent1"/>
            </a:solidFill>
            <a:ln w="19050">
              <a:solidFill>
                <a:schemeClr val="bg1"/>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3134" tIns="31343" rIns="263134" bIns="31343" numCol="1" spcCol="1270" anchor="ctr" anchorCtr="0">
              <a:noAutofit/>
            </a:bodyPr>
            <a:lstStyle/>
            <a:p>
              <a:pPr algn="ctr" defTabSz="966788">
                <a:lnSpc>
                  <a:spcPct val="90000"/>
                </a:lnSpc>
                <a:spcBef>
                  <a:spcPct val="0"/>
                </a:spcBef>
                <a:spcAft>
                  <a:spcPct val="35000"/>
                </a:spcAft>
              </a:pPr>
              <a:r>
                <a:rPr lang="en-US" sz="2175" dirty="0"/>
                <a:t>Pulmonologist</a:t>
              </a:r>
            </a:p>
          </p:txBody>
        </p:sp>
        <p:sp>
          <p:nvSpPr>
            <p:cNvPr id="10" name="Rectangle: Diagonal Corners Snipped 9">
              <a:extLst>
                <a:ext uri="{FF2B5EF4-FFF2-40B4-BE49-F238E27FC236}">
                  <a16:creationId xmlns:a16="http://schemas.microsoft.com/office/drawing/2014/main" id="{6230388F-0AC5-4DEC-A8DD-A4DA47A9DAF8}"/>
                </a:ext>
              </a:extLst>
            </p:cNvPr>
            <p:cNvSpPr/>
            <p:nvPr/>
          </p:nvSpPr>
          <p:spPr>
            <a:xfrm>
              <a:off x="850741" y="2720992"/>
              <a:ext cx="3749040" cy="856080"/>
            </a:xfrm>
            <a:prstGeom prst="snip2DiagRect">
              <a:avLst/>
            </a:prstGeom>
            <a:solidFill>
              <a:schemeClr val="accent1"/>
            </a:solidFill>
            <a:ln w="19050">
              <a:solidFill>
                <a:schemeClr val="bg1"/>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3134" tIns="31343" rIns="263134" bIns="31343" numCol="1" spcCol="1270" anchor="ctr" anchorCtr="0">
              <a:noAutofit/>
            </a:bodyPr>
            <a:lstStyle/>
            <a:p>
              <a:pPr algn="ctr" defTabSz="966788">
                <a:lnSpc>
                  <a:spcPct val="90000"/>
                </a:lnSpc>
                <a:spcBef>
                  <a:spcPct val="0"/>
                </a:spcBef>
                <a:spcAft>
                  <a:spcPct val="35000"/>
                </a:spcAft>
              </a:pPr>
              <a:r>
                <a:rPr lang="en-US" sz="2175" dirty="0"/>
                <a:t>Thoracic Radiologist</a:t>
              </a:r>
            </a:p>
          </p:txBody>
        </p:sp>
        <p:sp>
          <p:nvSpPr>
            <p:cNvPr id="12" name="Rectangle: Diagonal Corners Snipped 11">
              <a:extLst>
                <a:ext uri="{FF2B5EF4-FFF2-40B4-BE49-F238E27FC236}">
                  <a16:creationId xmlns:a16="http://schemas.microsoft.com/office/drawing/2014/main" id="{EAA22284-1530-404E-AC44-F38D386F3EB3}"/>
                </a:ext>
              </a:extLst>
            </p:cNvPr>
            <p:cNvSpPr/>
            <p:nvPr/>
          </p:nvSpPr>
          <p:spPr>
            <a:xfrm>
              <a:off x="850741" y="4036432"/>
              <a:ext cx="3749040" cy="856080"/>
            </a:xfrm>
            <a:prstGeom prst="snip2DiagRect">
              <a:avLst/>
            </a:prstGeom>
            <a:solidFill>
              <a:schemeClr val="accent1"/>
            </a:solidFill>
            <a:ln w="19050">
              <a:solidFill>
                <a:schemeClr val="bg1"/>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3134" tIns="31343" rIns="263134" bIns="31343" numCol="1" spcCol="1270" anchor="ctr" anchorCtr="0">
              <a:noAutofit/>
            </a:bodyPr>
            <a:lstStyle/>
            <a:p>
              <a:pPr algn="ctr" defTabSz="966788">
                <a:lnSpc>
                  <a:spcPct val="90000"/>
                </a:lnSpc>
                <a:spcBef>
                  <a:spcPct val="0"/>
                </a:spcBef>
                <a:spcAft>
                  <a:spcPct val="35000"/>
                </a:spcAft>
              </a:pPr>
              <a:r>
                <a:rPr lang="en-US" sz="2175" dirty="0"/>
                <a:t>Pathologist</a:t>
              </a:r>
              <a:endParaRPr lang="en-US" sz="2175" strike="sngStrike" dirty="0">
                <a:solidFill>
                  <a:srgbClr val="FF0000"/>
                </a:solidFill>
              </a:endParaRPr>
            </a:p>
          </p:txBody>
        </p:sp>
      </p:grpSp>
    </p:spTree>
    <p:extLst>
      <p:ext uri="{BB962C8B-B14F-4D97-AF65-F5344CB8AC3E}">
        <p14:creationId xmlns:p14="http://schemas.microsoft.com/office/powerpoint/2010/main" val="1178102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Impact of Multidisciplinary Team Discussion</a:t>
            </a:r>
          </a:p>
        </p:txBody>
      </p:sp>
      <p:sp>
        <p:nvSpPr>
          <p:cNvPr id="3" name="Content Placeholder 2"/>
          <p:cNvSpPr>
            <a:spLocks noGrp="1"/>
          </p:cNvSpPr>
          <p:nvPr>
            <p:ph idx="1"/>
          </p:nvPr>
        </p:nvSpPr>
        <p:spPr>
          <a:xfrm>
            <a:off x="199478" y="1006873"/>
            <a:ext cx="4661163" cy="3232619"/>
          </a:xfrm>
        </p:spPr>
        <p:txBody>
          <a:bodyPr/>
          <a:lstStyle/>
          <a:p>
            <a:r>
              <a:rPr lang="en-US" sz="1800" dirty="0"/>
              <a:t>UK study</a:t>
            </a:r>
            <a:r>
              <a:rPr lang="en-US" sz="1800" baseline="30000" dirty="0"/>
              <a:t>1</a:t>
            </a:r>
            <a:r>
              <a:rPr lang="en-US" sz="1800" dirty="0"/>
              <a:t> showed &gt;50% with previous IPF diagnosis inaccurate after multidisciplinary discussion</a:t>
            </a:r>
          </a:p>
          <a:p>
            <a:pPr>
              <a:spcBef>
                <a:spcPts val="2250"/>
              </a:spcBef>
            </a:pPr>
            <a:r>
              <a:rPr lang="en-US" sz="1800" dirty="0"/>
              <a:t>Australian study</a:t>
            </a:r>
            <a:r>
              <a:rPr lang="en-US" sz="1800" baseline="30000" dirty="0"/>
              <a:t>2  </a:t>
            </a:r>
            <a:r>
              <a:rPr lang="en-US" sz="1800" dirty="0"/>
              <a:t>(n=90) multidisciplinary discussion resulted in diagnosis change</a:t>
            </a:r>
          </a:p>
          <a:p>
            <a:pPr lvl="1">
              <a:spcBef>
                <a:spcPts val="450"/>
              </a:spcBef>
              <a:buFont typeface="Arial" panose="020B0604020202020204" pitchFamily="34" charset="0"/>
              <a:buChar char="•"/>
            </a:pPr>
            <a:r>
              <a:rPr lang="en-US" sz="1800" dirty="0"/>
              <a:t>10 (37%) of 27 patients referred with a diagnosis of IPF changed to</a:t>
            </a:r>
            <a:br>
              <a:rPr lang="en-US" sz="1800" dirty="0"/>
            </a:br>
            <a:r>
              <a:rPr lang="en-US" sz="1800" dirty="0"/>
              <a:t>non-IPF diagnosis</a:t>
            </a:r>
          </a:p>
          <a:p>
            <a:pPr lvl="1">
              <a:spcBef>
                <a:spcPts val="1350"/>
              </a:spcBef>
              <a:buFont typeface="Arial" panose="020B0604020202020204" pitchFamily="34" charset="0"/>
              <a:buChar char="•"/>
            </a:pPr>
            <a:r>
              <a:rPr lang="en-US" sz="1800" dirty="0"/>
              <a:t>7 patients had diagnosis changed to IPF because of discussion</a:t>
            </a:r>
          </a:p>
        </p:txBody>
      </p:sp>
      <p:sp>
        <p:nvSpPr>
          <p:cNvPr id="4" name="Text Placeholder 3"/>
          <p:cNvSpPr>
            <a:spLocks noGrp="1"/>
          </p:cNvSpPr>
          <p:nvPr>
            <p:ph type="body" sz="quarter" idx="10"/>
          </p:nvPr>
        </p:nvSpPr>
        <p:spPr>
          <a:xfrm>
            <a:off x="3154680" y="4652628"/>
            <a:ext cx="5806383" cy="403957"/>
          </a:xfrm>
        </p:spPr>
        <p:txBody>
          <a:bodyPr vert="horz" lIns="91440" tIns="45720" rIns="91440" bIns="45720" rtlCol="0">
            <a:normAutofit/>
          </a:bodyPr>
          <a:lstStyle/>
          <a:p>
            <a:r>
              <a:rPr lang="en-US" sz="1000" dirty="0">
                <a:solidFill>
                  <a:schemeClr val="bg1"/>
                </a:solidFill>
              </a:rPr>
              <a:t>Chaudhuri N, et al. </a:t>
            </a:r>
            <a:r>
              <a:rPr lang="en-US" sz="1000" i="1" dirty="0">
                <a:solidFill>
                  <a:schemeClr val="bg1"/>
                </a:solidFill>
              </a:rPr>
              <a:t>J </a:t>
            </a:r>
            <a:r>
              <a:rPr lang="en-US" sz="1000" i="1" dirty="0" err="1">
                <a:solidFill>
                  <a:schemeClr val="bg1"/>
                </a:solidFill>
              </a:rPr>
              <a:t>Clin</a:t>
            </a:r>
            <a:r>
              <a:rPr lang="en-US" sz="1000" i="1" dirty="0">
                <a:solidFill>
                  <a:schemeClr val="bg1"/>
                </a:solidFill>
              </a:rPr>
              <a:t> Med</a:t>
            </a:r>
            <a:r>
              <a:rPr lang="en-US" sz="1000" dirty="0">
                <a:solidFill>
                  <a:schemeClr val="bg1"/>
                </a:solidFill>
              </a:rPr>
              <a:t>. 2016; 5:66.</a:t>
            </a:r>
          </a:p>
          <a:p>
            <a:r>
              <a:rPr lang="en-US" sz="1000" dirty="0">
                <a:solidFill>
                  <a:schemeClr val="bg1"/>
                </a:solidFill>
              </a:rPr>
              <a:t>Jo HE, et al. </a:t>
            </a:r>
            <a:r>
              <a:rPr lang="en-US" sz="1000" i="1" dirty="0" err="1">
                <a:solidFill>
                  <a:schemeClr val="bg1"/>
                </a:solidFill>
              </a:rPr>
              <a:t>Respirology</a:t>
            </a:r>
            <a:r>
              <a:rPr lang="en-US" sz="1000" dirty="0">
                <a:solidFill>
                  <a:schemeClr val="bg1"/>
                </a:solidFill>
              </a:rPr>
              <a:t>. 2016;21:1438-1444. </a:t>
            </a:r>
          </a:p>
        </p:txBody>
      </p:sp>
      <p:grpSp>
        <p:nvGrpSpPr>
          <p:cNvPr id="11" name="Group 10">
            <a:extLst>
              <a:ext uri="{FF2B5EF4-FFF2-40B4-BE49-F238E27FC236}">
                <a16:creationId xmlns:a16="http://schemas.microsoft.com/office/drawing/2014/main" id="{346AFA26-C3A1-4BFC-8F8A-9EAEF2B98E43}"/>
              </a:ext>
            </a:extLst>
          </p:cNvPr>
          <p:cNvGrpSpPr/>
          <p:nvPr/>
        </p:nvGrpSpPr>
        <p:grpSpPr>
          <a:xfrm>
            <a:off x="5117150" y="1238495"/>
            <a:ext cx="3212261" cy="2194560"/>
            <a:chOff x="298894" y="2033898"/>
            <a:chExt cx="4283014" cy="2926080"/>
          </a:xfrm>
        </p:grpSpPr>
        <p:sp>
          <p:nvSpPr>
            <p:cNvPr id="12" name="Oval 11">
              <a:extLst>
                <a:ext uri="{FF2B5EF4-FFF2-40B4-BE49-F238E27FC236}">
                  <a16:creationId xmlns:a16="http://schemas.microsoft.com/office/drawing/2014/main" id="{FEF10086-2CBB-40C0-AFE1-7DA7DB1A9439}"/>
                </a:ext>
              </a:extLst>
            </p:cNvPr>
            <p:cNvSpPr/>
            <p:nvPr/>
          </p:nvSpPr>
          <p:spPr>
            <a:xfrm>
              <a:off x="298894" y="2033898"/>
              <a:ext cx="2928301" cy="2926080"/>
            </a:xfrm>
            <a:prstGeom prst="ellipse">
              <a:avLst/>
            </a:prstGeom>
            <a:solidFill>
              <a:schemeClr val="accent5">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A68B9CEE-33A9-4E4D-9534-B1025F50ED93}"/>
                </a:ext>
              </a:extLst>
            </p:cNvPr>
            <p:cNvSpPr/>
            <p:nvPr/>
          </p:nvSpPr>
          <p:spPr>
            <a:xfrm>
              <a:off x="1872482" y="2181972"/>
              <a:ext cx="2709426" cy="2709426"/>
            </a:xfrm>
            <a:prstGeom prst="ellipse">
              <a:avLst/>
            </a:prstGeom>
            <a:solidFill>
              <a:schemeClr val="accent1">
                <a:alpha val="5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grpSp>
      <p:sp>
        <p:nvSpPr>
          <p:cNvPr id="14" name="TextBox 13">
            <a:extLst>
              <a:ext uri="{FF2B5EF4-FFF2-40B4-BE49-F238E27FC236}">
                <a16:creationId xmlns:a16="http://schemas.microsoft.com/office/drawing/2014/main" id="{3E5BEC4F-BFE8-4B87-B087-17F40D941C95}"/>
              </a:ext>
            </a:extLst>
          </p:cNvPr>
          <p:cNvSpPr txBox="1"/>
          <p:nvPr/>
        </p:nvSpPr>
        <p:spPr>
          <a:xfrm>
            <a:off x="4983994" y="1952645"/>
            <a:ext cx="1528044" cy="424732"/>
          </a:xfrm>
          <a:prstGeom prst="rect">
            <a:avLst/>
          </a:prstGeom>
          <a:noFill/>
        </p:spPr>
        <p:txBody>
          <a:bodyPr wrap="square" rtlCol="0">
            <a:spAutoFit/>
          </a:bodyPr>
          <a:lstStyle/>
          <a:p>
            <a:pPr algn="ctr">
              <a:lnSpc>
                <a:spcPct val="90000"/>
              </a:lnSpc>
            </a:pPr>
            <a:r>
              <a:rPr lang="en-US" sz="1200" b="1" dirty="0">
                <a:solidFill>
                  <a:schemeClr val="bg1"/>
                </a:solidFill>
              </a:rPr>
              <a:t>Referral diagnosis</a:t>
            </a:r>
          </a:p>
          <a:p>
            <a:pPr algn="ctr">
              <a:lnSpc>
                <a:spcPct val="90000"/>
              </a:lnSpc>
            </a:pPr>
            <a:r>
              <a:rPr lang="en-US" sz="1200" b="1" dirty="0">
                <a:solidFill>
                  <a:schemeClr val="bg1"/>
                </a:solidFill>
              </a:rPr>
              <a:t>of IPF (n=27)</a:t>
            </a:r>
          </a:p>
        </p:txBody>
      </p:sp>
      <p:sp>
        <p:nvSpPr>
          <p:cNvPr id="15" name="TextBox 14">
            <a:extLst>
              <a:ext uri="{FF2B5EF4-FFF2-40B4-BE49-F238E27FC236}">
                <a16:creationId xmlns:a16="http://schemas.microsoft.com/office/drawing/2014/main" id="{4471148B-6724-4B16-A88B-BD84C6855EEA}"/>
              </a:ext>
            </a:extLst>
          </p:cNvPr>
          <p:cNvSpPr txBox="1"/>
          <p:nvPr/>
        </p:nvSpPr>
        <p:spPr>
          <a:xfrm>
            <a:off x="6041841" y="2083087"/>
            <a:ext cx="1528044" cy="590931"/>
          </a:xfrm>
          <a:prstGeom prst="rect">
            <a:avLst/>
          </a:prstGeom>
          <a:noFill/>
        </p:spPr>
        <p:txBody>
          <a:bodyPr wrap="square" rtlCol="0">
            <a:spAutoFit/>
          </a:bodyPr>
          <a:lstStyle/>
          <a:p>
            <a:pPr algn="ctr">
              <a:lnSpc>
                <a:spcPct val="90000"/>
              </a:lnSpc>
            </a:pPr>
            <a:r>
              <a:rPr lang="en-US" sz="1200" b="1" dirty="0">
                <a:solidFill>
                  <a:schemeClr val="bg1"/>
                </a:solidFill>
              </a:rPr>
              <a:t>No changes in</a:t>
            </a:r>
          </a:p>
          <a:p>
            <a:pPr algn="ctr">
              <a:lnSpc>
                <a:spcPct val="90000"/>
              </a:lnSpc>
            </a:pPr>
            <a:r>
              <a:rPr lang="en-US" sz="1200" b="1" dirty="0">
                <a:solidFill>
                  <a:schemeClr val="bg1"/>
                </a:solidFill>
              </a:rPr>
              <a:t>diagnosis of IPF (n=17)</a:t>
            </a:r>
          </a:p>
        </p:txBody>
      </p:sp>
      <p:sp>
        <p:nvSpPr>
          <p:cNvPr id="16" name="TextBox 15">
            <a:extLst>
              <a:ext uri="{FF2B5EF4-FFF2-40B4-BE49-F238E27FC236}">
                <a16:creationId xmlns:a16="http://schemas.microsoft.com/office/drawing/2014/main" id="{BABA245A-A64C-4548-B1FB-606DCBB428FE}"/>
              </a:ext>
            </a:extLst>
          </p:cNvPr>
          <p:cNvSpPr txBox="1"/>
          <p:nvPr/>
        </p:nvSpPr>
        <p:spPr>
          <a:xfrm>
            <a:off x="7066334" y="2379729"/>
            <a:ext cx="1528044" cy="403957"/>
          </a:xfrm>
          <a:prstGeom prst="rect">
            <a:avLst/>
          </a:prstGeom>
          <a:noFill/>
        </p:spPr>
        <p:txBody>
          <a:bodyPr wrap="square" rtlCol="0">
            <a:spAutoFit/>
          </a:bodyPr>
          <a:lstStyle/>
          <a:p>
            <a:pPr algn="ctr">
              <a:lnSpc>
                <a:spcPct val="90000"/>
              </a:lnSpc>
            </a:pPr>
            <a:r>
              <a:rPr lang="en-US" sz="1125" b="1" dirty="0">
                <a:solidFill>
                  <a:schemeClr val="bg1"/>
                </a:solidFill>
              </a:rPr>
              <a:t>MDM diagnosis</a:t>
            </a:r>
            <a:br>
              <a:rPr lang="en-US" sz="1125" b="1" dirty="0">
                <a:solidFill>
                  <a:schemeClr val="bg1"/>
                </a:solidFill>
              </a:rPr>
            </a:br>
            <a:r>
              <a:rPr lang="en-US" sz="1125" b="1" dirty="0">
                <a:solidFill>
                  <a:schemeClr val="bg1"/>
                </a:solidFill>
              </a:rPr>
              <a:t>of IPF (n=25)</a:t>
            </a:r>
          </a:p>
        </p:txBody>
      </p:sp>
    </p:spTree>
    <p:extLst>
      <p:ext uri="{BB962C8B-B14F-4D97-AF65-F5344CB8AC3E}">
        <p14:creationId xmlns:p14="http://schemas.microsoft.com/office/powerpoint/2010/main" val="1853549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135086" y="4644390"/>
            <a:ext cx="5825977" cy="412195"/>
          </a:xfrm>
        </p:spPr>
        <p:txBody>
          <a:bodyPr>
            <a:normAutofit/>
          </a:bodyPr>
          <a:lstStyle/>
          <a:p>
            <a:pPr>
              <a:spcBef>
                <a:spcPct val="0"/>
              </a:spcBef>
              <a:buClrTx/>
            </a:pPr>
            <a:r>
              <a:rPr lang="nb-NO" altLang="en-US" sz="1000" dirty="0" err="1">
                <a:solidFill>
                  <a:schemeClr val="bg1"/>
                </a:solidFill>
              </a:rPr>
              <a:t>Ryerson</a:t>
            </a:r>
            <a:r>
              <a:rPr lang="nb-NO" altLang="en-US" sz="1000" dirty="0">
                <a:solidFill>
                  <a:schemeClr val="bg1"/>
                </a:solidFill>
              </a:rPr>
              <a:t> CJ, et al. </a:t>
            </a:r>
            <a:r>
              <a:rPr lang="nb-NO" altLang="en-US" sz="1000" i="1" dirty="0">
                <a:solidFill>
                  <a:schemeClr val="bg1"/>
                </a:solidFill>
              </a:rPr>
              <a:t>Am J Respir Crit Care Med. </a:t>
            </a:r>
            <a:r>
              <a:rPr lang="nb-NO" altLang="en-US" sz="1000" dirty="0">
                <a:solidFill>
                  <a:schemeClr val="bg1"/>
                </a:solidFill>
              </a:rPr>
              <a:t>2017;196:1249-1254. </a:t>
            </a:r>
          </a:p>
        </p:txBody>
      </p:sp>
      <p:sp>
        <p:nvSpPr>
          <p:cNvPr id="6" name="TextBox 5"/>
          <p:cNvSpPr txBox="1"/>
          <p:nvPr/>
        </p:nvSpPr>
        <p:spPr>
          <a:xfrm>
            <a:off x="2343272" y="45720"/>
            <a:ext cx="4508860" cy="421972"/>
          </a:xfrm>
          <a:prstGeom prst="flowChartTerminator">
            <a:avLst/>
          </a:prstGeom>
          <a:solidFill>
            <a:schemeClr val="accent2"/>
          </a:solidFill>
          <a:ln>
            <a:solidFill>
              <a:schemeClr val="bg1"/>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sz="1350" b="1" dirty="0"/>
              <a:t>Patient presenting with fibrotic interstitial lung disease</a:t>
            </a:r>
          </a:p>
        </p:txBody>
      </p:sp>
      <p:grpSp>
        <p:nvGrpSpPr>
          <p:cNvPr id="32" name="Group 31">
            <a:extLst>
              <a:ext uri="{FF2B5EF4-FFF2-40B4-BE49-F238E27FC236}">
                <a16:creationId xmlns:a16="http://schemas.microsoft.com/office/drawing/2014/main" id="{179BF160-F485-48CA-8079-A7C1EBD40C5C}"/>
              </a:ext>
            </a:extLst>
          </p:cNvPr>
          <p:cNvGrpSpPr/>
          <p:nvPr/>
        </p:nvGrpSpPr>
        <p:grpSpPr>
          <a:xfrm>
            <a:off x="1190625" y="499110"/>
            <a:ext cx="6762750" cy="3882390"/>
            <a:chOff x="1622606" y="665480"/>
            <a:chExt cx="9017000" cy="5176520"/>
          </a:xfrm>
        </p:grpSpPr>
        <p:cxnSp>
          <p:nvCxnSpPr>
            <p:cNvPr id="22" name="Straight Arrow Connector 21"/>
            <p:cNvCxnSpPr>
              <a:cxnSpLocks noChangeShapeType="1"/>
            </p:cNvCxnSpPr>
            <p:nvPr/>
          </p:nvCxnSpPr>
          <p:spPr bwMode="auto">
            <a:xfrm>
              <a:off x="7490006" y="4699000"/>
              <a:ext cx="0" cy="457200"/>
            </a:xfrm>
            <a:prstGeom prst="straightConnector1">
              <a:avLst/>
            </a:prstGeom>
            <a:noFill/>
            <a:ln w="38100">
              <a:solidFill>
                <a:schemeClr val="tx2"/>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Arrow Connector 14"/>
            <p:cNvCxnSpPr>
              <a:cxnSpLocks noChangeShapeType="1"/>
            </p:cNvCxnSpPr>
            <p:nvPr/>
          </p:nvCxnSpPr>
          <p:spPr bwMode="auto">
            <a:xfrm>
              <a:off x="3451406" y="1706880"/>
              <a:ext cx="0" cy="381000"/>
            </a:xfrm>
            <a:prstGeom prst="straightConnector1">
              <a:avLst/>
            </a:prstGeom>
            <a:noFill/>
            <a:ln w="38100">
              <a:solidFill>
                <a:schemeClr val="tx2"/>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 name="Rounded Rectangle 6"/>
            <p:cNvSpPr/>
            <p:nvPr/>
          </p:nvSpPr>
          <p:spPr bwMode="auto">
            <a:xfrm>
              <a:off x="1622606" y="665480"/>
              <a:ext cx="3657600" cy="1143000"/>
            </a:xfrm>
            <a:prstGeom prst="roundRect">
              <a:avLst/>
            </a:prstGeom>
            <a:solidFill>
              <a:schemeClr val="accent1"/>
            </a:solidFill>
            <a:ln w="9525" cap="flat" cmpd="sng" algn="ctr">
              <a:noFill/>
              <a:prstDash val="solid"/>
              <a:round/>
              <a:headEnd type="none" w="med" len="med"/>
              <a:tailEnd type="none" w="med" len="med"/>
            </a:ln>
            <a:effectLst/>
            <a:extLst/>
          </p:spPr>
          <p:txBody>
            <a:bodyPr wrap="none" anchor="ctr"/>
            <a:lstStyle/>
            <a:p>
              <a:pPr defTabSz="685800">
                <a:defRPr/>
              </a:pPr>
              <a:r>
                <a:rPr lang="en-US" sz="1350" dirty="0">
                  <a:solidFill>
                    <a:schemeClr val="bg1"/>
                  </a:solidFill>
                  <a:latin typeface="Arial" pitchFamily="34" charset="0"/>
                  <a:ea typeface="ＭＳ Ｐゴシック" charset="0"/>
                  <a:cs typeface="ＭＳ Ｐゴシック" charset="0"/>
                </a:rPr>
                <a:t>Is there a leading diagnosis that</a:t>
              </a:r>
            </a:p>
            <a:p>
              <a:pPr defTabSz="685800">
                <a:defRPr/>
              </a:pPr>
              <a:r>
                <a:rPr lang="en-US" sz="1350" dirty="0">
                  <a:solidFill>
                    <a:schemeClr val="bg1"/>
                  </a:solidFill>
                  <a:latin typeface="Arial" pitchFamily="34" charset="0"/>
                  <a:ea typeface="ＭＳ Ｐゴシック" charset="0"/>
                  <a:cs typeface="ＭＳ Ｐゴシック" charset="0"/>
                </a:rPr>
                <a:t>meets guidelines criteria</a:t>
              </a:r>
            </a:p>
            <a:p>
              <a:pPr defTabSz="685800">
                <a:defRPr/>
              </a:pPr>
              <a:r>
                <a:rPr lang="en-US" sz="1350" dirty="0">
                  <a:solidFill>
                    <a:schemeClr val="bg1"/>
                  </a:solidFill>
                  <a:latin typeface="Arial" pitchFamily="34" charset="0"/>
                  <a:ea typeface="ＭＳ Ｐゴシック" charset="0"/>
                  <a:cs typeface="ＭＳ Ｐゴシック" charset="0"/>
                </a:rPr>
                <a:t>or has &gt;90% confidence?</a:t>
              </a:r>
            </a:p>
          </p:txBody>
        </p:sp>
        <p:sp>
          <p:nvSpPr>
            <p:cNvPr id="8" name="Rounded Rectangle 7"/>
            <p:cNvSpPr/>
            <p:nvPr/>
          </p:nvSpPr>
          <p:spPr bwMode="auto">
            <a:xfrm>
              <a:off x="1622606" y="2073910"/>
              <a:ext cx="3657600" cy="914400"/>
            </a:xfrm>
            <a:prstGeom prst="roundRect">
              <a:avLst/>
            </a:prstGeom>
            <a:solidFill>
              <a:schemeClr val="accent1"/>
            </a:solidFill>
            <a:ln w="9525" cap="flat" cmpd="sng" algn="ctr">
              <a:noFill/>
              <a:prstDash val="solid"/>
              <a:round/>
              <a:headEnd type="none" w="med" len="med"/>
              <a:tailEnd type="none" w="med" len="med"/>
            </a:ln>
            <a:effectLst/>
            <a:extLst/>
          </p:spPr>
          <p:txBody>
            <a:bodyPr wrap="none" anchor="ctr"/>
            <a:lstStyle/>
            <a:p>
              <a:pPr defTabSz="685800">
                <a:defRPr/>
              </a:pPr>
              <a:r>
                <a:rPr lang="en-US" sz="1350" dirty="0">
                  <a:solidFill>
                    <a:schemeClr val="bg1"/>
                  </a:solidFill>
                  <a:latin typeface="Arial" pitchFamily="34" charset="0"/>
                  <a:ea typeface="ＭＳ Ｐゴシック" charset="0"/>
                  <a:cs typeface="ＭＳ Ｐゴシック" charset="0"/>
                </a:rPr>
                <a:t>Is there a leading diagnosis that</a:t>
              </a:r>
            </a:p>
            <a:p>
              <a:pPr defTabSz="685800">
                <a:defRPr/>
              </a:pPr>
              <a:r>
                <a:rPr lang="en-US" sz="1350" dirty="0">
                  <a:solidFill>
                    <a:schemeClr val="bg1"/>
                  </a:solidFill>
                  <a:latin typeface="Arial" pitchFamily="34" charset="0"/>
                  <a:ea typeface="ＭＳ Ｐゴシック" charset="0"/>
                  <a:cs typeface="ＭＳ Ｐゴシック" charset="0"/>
                </a:rPr>
                <a:t>has &gt;50% confidence?</a:t>
              </a:r>
            </a:p>
          </p:txBody>
        </p:sp>
        <p:sp>
          <p:nvSpPr>
            <p:cNvPr id="9" name="Rounded Rectangle 8"/>
            <p:cNvSpPr/>
            <p:nvPr/>
          </p:nvSpPr>
          <p:spPr bwMode="auto">
            <a:xfrm>
              <a:off x="6308906" y="970280"/>
              <a:ext cx="2362200" cy="533400"/>
            </a:xfrm>
            <a:prstGeom prst="roundRect">
              <a:avLst/>
            </a:prstGeom>
            <a:solidFill>
              <a:schemeClr val="accent1"/>
            </a:solidFill>
            <a:ln w="9525" cap="flat" cmpd="sng" algn="ctr">
              <a:noFill/>
              <a:prstDash val="solid"/>
              <a:round/>
              <a:headEnd type="none" w="med" len="med"/>
              <a:tailEnd type="none" w="med" len="med"/>
            </a:ln>
            <a:effectLst/>
            <a:extLst/>
          </p:spPr>
          <p:txBody>
            <a:bodyPr wrap="none" anchor="ctr"/>
            <a:lstStyle/>
            <a:p>
              <a:pPr algn="ctr" defTabSz="685800">
                <a:defRPr/>
              </a:pPr>
              <a:r>
                <a:rPr lang="en-US" sz="1350" dirty="0">
                  <a:solidFill>
                    <a:schemeClr val="bg1"/>
                  </a:solidFill>
                  <a:latin typeface="Arial" pitchFamily="34" charset="0"/>
                  <a:ea typeface="ＭＳ Ｐゴシック" charset="0"/>
                  <a:cs typeface="ＭＳ Ｐゴシック" charset="0"/>
                </a:rPr>
                <a:t>Confident diagnosis</a:t>
              </a:r>
            </a:p>
          </p:txBody>
        </p:sp>
        <p:sp>
          <p:nvSpPr>
            <p:cNvPr id="11" name="Rounded Rectangle 10"/>
            <p:cNvSpPr/>
            <p:nvPr/>
          </p:nvSpPr>
          <p:spPr bwMode="auto">
            <a:xfrm>
              <a:off x="4315006" y="3253740"/>
              <a:ext cx="3048000" cy="838200"/>
            </a:xfrm>
            <a:prstGeom prst="roundRect">
              <a:avLst/>
            </a:prstGeom>
            <a:solidFill>
              <a:schemeClr val="accent1"/>
            </a:solidFill>
            <a:ln w="9525" cap="flat" cmpd="sng" algn="ctr">
              <a:noFill/>
              <a:prstDash val="solid"/>
              <a:round/>
              <a:headEnd type="none" w="med" len="med"/>
              <a:tailEnd type="none" w="med" len="med"/>
            </a:ln>
            <a:effectLst/>
            <a:extLst/>
          </p:spPr>
          <p:txBody>
            <a:bodyPr wrap="none" anchor="ctr"/>
            <a:lstStyle/>
            <a:p>
              <a:pPr algn="ctr" defTabSz="685800">
                <a:defRPr/>
              </a:pPr>
              <a:r>
                <a:rPr lang="en-US" sz="1350" dirty="0">
                  <a:solidFill>
                    <a:schemeClr val="bg1"/>
                  </a:solidFill>
                  <a:latin typeface="Arial" pitchFamily="34" charset="0"/>
                  <a:ea typeface="ＭＳ Ｐゴシック" charset="0"/>
                  <a:cs typeface="ＭＳ Ｐゴシック" charset="0"/>
                </a:rPr>
                <a:t>High-confidence diagnosis</a:t>
              </a:r>
            </a:p>
            <a:p>
              <a:pPr algn="ctr" defTabSz="685800">
                <a:defRPr/>
              </a:pPr>
              <a:r>
                <a:rPr lang="en-US" sz="1350" dirty="0">
                  <a:solidFill>
                    <a:schemeClr val="bg1"/>
                  </a:solidFill>
                  <a:latin typeface="Arial" pitchFamily="34" charset="0"/>
                  <a:ea typeface="ＭＳ Ｐゴシック" charset="0"/>
                  <a:cs typeface="ＭＳ Ｐゴシック" charset="0"/>
                </a:rPr>
                <a:t>(70%-89% confidence)</a:t>
              </a:r>
            </a:p>
          </p:txBody>
        </p:sp>
        <p:sp>
          <p:nvSpPr>
            <p:cNvPr id="12" name="Rounded Rectangle 11"/>
            <p:cNvSpPr/>
            <p:nvPr/>
          </p:nvSpPr>
          <p:spPr bwMode="auto">
            <a:xfrm>
              <a:off x="7591606" y="3253740"/>
              <a:ext cx="3048000" cy="838200"/>
            </a:xfrm>
            <a:prstGeom prst="roundRect">
              <a:avLst/>
            </a:prstGeom>
            <a:solidFill>
              <a:schemeClr val="accent1"/>
            </a:solidFill>
            <a:ln w="9525" cap="flat" cmpd="sng" algn="ctr">
              <a:noFill/>
              <a:prstDash val="solid"/>
              <a:round/>
              <a:headEnd type="none" w="med" len="med"/>
              <a:tailEnd type="none" w="med" len="med"/>
            </a:ln>
            <a:effectLst/>
            <a:extLst/>
          </p:spPr>
          <p:txBody>
            <a:bodyPr wrap="none" anchor="ctr"/>
            <a:lstStyle/>
            <a:p>
              <a:pPr algn="ctr" defTabSz="685800">
                <a:defRPr/>
              </a:pPr>
              <a:r>
                <a:rPr lang="en-US" sz="1350" dirty="0">
                  <a:solidFill>
                    <a:schemeClr val="bg1"/>
                  </a:solidFill>
                  <a:latin typeface="Arial" pitchFamily="34" charset="0"/>
                  <a:ea typeface="ＭＳ Ｐゴシック" charset="0"/>
                  <a:cs typeface="ＭＳ Ｐゴシック" charset="0"/>
                </a:rPr>
                <a:t>Low-confidence diagnosis</a:t>
              </a:r>
            </a:p>
            <a:p>
              <a:pPr algn="ctr" defTabSz="685800">
                <a:defRPr/>
              </a:pPr>
              <a:r>
                <a:rPr lang="en-US" sz="1350" dirty="0">
                  <a:solidFill>
                    <a:schemeClr val="bg1"/>
                  </a:solidFill>
                  <a:latin typeface="Arial" pitchFamily="34" charset="0"/>
                  <a:ea typeface="ＭＳ Ｐゴシック" charset="0"/>
                  <a:cs typeface="ＭＳ Ｐゴシック" charset="0"/>
                </a:rPr>
                <a:t>(51%-69% confidence)</a:t>
              </a:r>
            </a:p>
          </p:txBody>
        </p:sp>
        <p:sp>
          <p:nvSpPr>
            <p:cNvPr id="13" name="Rounded Rectangle 12"/>
            <p:cNvSpPr/>
            <p:nvPr/>
          </p:nvSpPr>
          <p:spPr bwMode="auto">
            <a:xfrm>
              <a:off x="6308906" y="4357370"/>
              <a:ext cx="2362200" cy="533400"/>
            </a:xfrm>
            <a:prstGeom prst="roundRect">
              <a:avLst/>
            </a:prstGeom>
            <a:solidFill>
              <a:schemeClr val="accent1"/>
            </a:solidFill>
            <a:ln w="9525" cap="flat" cmpd="sng" algn="ctr">
              <a:noFill/>
              <a:prstDash val="solid"/>
              <a:round/>
              <a:headEnd type="none" w="med" len="med"/>
              <a:tailEnd type="none" w="med" len="med"/>
            </a:ln>
            <a:effectLst/>
            <a:extLst/>
          </p:spPr>
          <p:txBody>
            <a:bodyPr wrap="none" anchor="ctr"/>
            <a:lstStyle/>
            <a:p>
              <a:pPr algn="ctr" defTabSz="685800">
                <a:defRPr/>
              </a:pPr>
              <a:r>
                <a:rPr lang="en-US" sz="1350" dirty="0">
                  <a:solidFill>
                    <a:schemeClr val="bg1"/>
                  </a:solidFill>
                  <a:latin typeface="Arial" pitchFamily="34" charset="0"/>
                  <a:ea typeface="ＭＳ Ｐゴシック" charset="0"/>
                  <a:cs typeface="ＭＳ Ｐゴシック" charset="0"/>
                </a:rPr>
                <a:t>Unclassifiable ILD</a:t>
              </a:r>
            </a:p>
          </p:txBody>
        </p:sp>
        <p:sp>
          <p:nvSpPr>
            <p:cNvPr id="14" name="Rounded Rectangle 13"/>
            <p:cNvSpPr/>
            <p:nvPr/>
          </p:nvSpPr>
          <p:spPr bwMode="auto">
            <a:xfrm>
              <a:off x="6308906" y="5156200"/>
              <a:ext cx="2377440" cy="685800"/>
            </a:xfrm>
            <a:prstGeom prst="roundRect">
              <a:avLst/>
            </a:prstGeom>
            <a:solidFill>
              <a:schemeClr val="accent1"/>
            </a:solidFill>
            <a:ln w="9525" cap="flat" cmpd="sng" algn="ctr">
              <a:noFill/>
              <a:prstDash val="solid"/>
              <a:round/>
              <a:headEnd type="none" w="med" len="med"/>
              <a:tailEnd type="none" w="med" len="med"/>
            </a:ln>
            <a:effectLst/>
            <a:extLst/>
          </p:spPr>
          <p:txBody>
            <a:bodyPr wrap="none" anchor="ctr"/>
            <a:lstStyle/>
            <a:p>
              <a:pPr algn="ctr" defTabSz="685800">
                <a:defRPr/>
              </a:pPr>
              <a:r>
                <a:rPr lang="en-US" sz="1350" dirty="0">
                  <a:solidFill>
                    <a:schemeClr val="bg1"/>
                  </a:solidFill>
                  <a:latin typeface="Arial" pitchFamily="34" charset="0"/>
                  <a:ea typeface="ＭＳ Ｐゴシック" charset="0"/>
                  <a:cs typeface="ＭＳ Ｐゴシック" charset="0"/>
                </a:rPr>
                <a:t>Document differential</a:t>
              </a:r>
            </a:p>
            <a:p>
              <a:pPr algn="ctr" defTabSz="685800">
                <a:defRPr/>
              </a:pPr>
              <a:r>
                <a:rPr lang="en-US" sz="1350" dirty="0">
                  <a:solidFill>
                    <a:schemeClr val="bg1"/>
                  </a:solidFill>
                  <a:latin typeface="Arial" pitchFamily="34" charset="0"/>
                  <a:ea typeface="ＭＳ Ｐゴシック" charset="0"/>
                  <a:cs typeface="ＭＳ Ｐゴシック" charset="0"/>
                </a:rPr>
                <a:t>diagnosis</a:t>
              </a:r>
            </a:p>
          </p:txBody>
        </p:sp>
        <p:cxnSp>
          <p:nvCxnSpPr>
            <p:cNvPr id="18" name="Straight Arrow Connector 17"/>
            <p:cNvCxnSpPr>
              <a:cxnSpLocks noChangeShapeType="1"/>
              <a:endCxn id="9" idx="1"/>
            </p:cNvCxnSpPr>
            <p:nvPr/>
          </p:nvCxnSpPr>
          <p:spPr bwMode="auto">
            <a:xfrm>
              <a:off x="5280206" y="1236980"/>
              <a:ext cx="1028700" cy="0"/>
            </a:xfrm>
            <a:prstGeom prst="straightConnector1">
              <a:avLst/>
            </a:prstGeom>
            <a:noFill/>
            <a:ln w="38100">
              <a:solidFill>
                <a:schemeClr val="tx2"/>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 name="Straight Arrow Connector 18"/>
            <p:cNvCxnSpPr>
              <a:cxnSpLocks noChangeShapeType="1"/>
              <a:endCxn id="10" idx="1"/>
            </p:cNvCxnSpPr>
            <p:nvPr/>
          </p:nvCxnSpPr>
          <p:spPr bwMode="auto">
            <a:xfrm>
              <a:off x="5280206" y="2531110"/>
              <a:ext cx="914400" cy="0"/>
            </a:xfrm>
            <a:prstGeom prst="straightConnector1">
              <a:avLst/>
            </a:prstGeom>
            <a:noFill/>
            <a:ln w="38100">
              <a:solidFill>
                <a:schemeClr val="tx2"/>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 name="Straight Arrow Connector 19"/>
            <p:cNvCxnSpPr>
              <a:cxnSpLocks noChangeShapeType="1"/>
              <a:stCxn id="10" idx="2"/>
              <a:endCxn id="11" idx="0"/>
            </p:cNvCxnSpPr>
            <p:nvPr/>
          </p:nvCxnSpPr>
          <p:spPr bwMode="auto">
            <a:xfrm flipH="1">
              <a:off x="5839006" y="2912110"/>
              <a:ext cx="1651000" cy="341630"/>
            </a:xfrm>
            <a:prstGeom prst="straightConnector1">
              <a:avLst/>
            </a:prstGeom>
            <a:noFill/>
            <a:ln w="38100">
              <a:solidFill>
                <a:schemeClr val="tx2"/>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 name="Straight Arrow Connector 20"/>
            <p:cNvCxnSpPr>
              <a:cxnSpLocks noChangeShapeType="1"/>
              <a:stCxn id="10" idx="2"/>
              <a:endCxn id="12" idx="0"/>
            </p:cNvCxnSpPr>
            <p:nvPr/>
          </p:nvCxnSpPr>
          <p:spPr bwMode="auto">
            <a:xfrm>
              <a:off x="7490006" y="2912110"/>
              <a:ext cx="1625600" cy="341630"/>
            </a:xfrm>
            <a:prstGeom prst="straightConnector1">
              <a:avLst/>
            </a:prstGeom>
            <a:noFill/>
            <a:ln w="38100">
              <a:solidFill>
                <a:schemeClr val="tx2"/>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 name="Rounded Rectangle 9"/>
            <p:cNvSpPr/>
            <p:nvPr/>
          </p:nvSpPr>
          <p:spPr bwMode="auto">
            <a:xfrm>
              <a:off x="6194606" y="2150110"/>
              <a:ext cx="2590800" cy="762000"/>
            </a:xfrm>
            <a:prstGeom prst="roundRect">
              <a:avLst/>
            </a:prstGeom>
            <a:solidFill>
              <a:schemeClr val="accent1"/>
            </a:solidFill>
            <a:ln w="9525" cap="flat" cmpd="sng" algn="ctr">
              <a:noFill/>
              <a:prstDash val="solid"/>
              <a:round/>
              <a:headEnd type="none" w="med" len="med"/>
              <a:tailEnd type="none" w="med" len="med"/>
            </a:ln>
            <a:effectLst/>
            <a:extLst/>
          </p:spPr>
          <p:txBody>
            <a:bodyPr wrap="none" anchor="ctr"/>
            <a:lstStyle/>
            <a:p>
              <a:pPr algn="ctr" defTabSz="685800">
                <a:defRPr/>
              </a:pPr>
              <a:r>
                <a:rPr lang="en-US" sz="1350" dirty="0">
                  <a:solidFill>
                    <a:schemeClr val="bg1"/>
                  </a:solidFill>
                  <a:latin typeface="Arial" pitchFamily="34" charset="0"/>
                  <a:ea typeface="ＭＳ Ｐゴシック" charset="0"/>
                  <a:cs typeface="ＭＳ Ｐゴシック" charset="0"/>
                </a:rPr>
                <a:t>Provisional diagnosis</a:t>
              </a:r>
            </a:p>
          </p:txBody>
        </p:sp>
        <p:cxnSp>
          <p:nvCxnSpPr>
            <p:cNvPr id="25" name="Connector: Elbow 24">
              <a:extLst>
                <a:ext uri="{FF2B5EF4-FFF2-40B4-BE49-F238E27FC236}">
                  <a16:creationId xmlns:a16="http://schemas.microsoft.com/office/drawing/2014/main" id="{135FE607-68A5-4833-B74B-B5A0D0F8073F}"/>
                </a:ext>
              </a:extLst>
            </p:cNvPr>
            <p:cNvCxnSpPr>
              <a:stCxn id="8" idx="2"/>
              <a:endCxn id="13" idx="1"/>
            </p:cNvCxnSpPr>
            <p:nvPr/>
          </p:nvCxnSpPr>
          <p:spPr>
            <a:xfrm rot="16200000" flipH="1">
              <a:off x="4062276" y="2377440"/>
              <a:ext cx="1635760" cy="2857500"/>
            </a:xfrm>
            <a:prstGeom prst="bentConnector2">
              <a:avLst/>
            </a:prstGeom>
            <a:noFill/>
            <a:ln w="38100">
              <a:solidFill>
                <a:schemeClr val="tx2"/>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393932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0F15A4A-86D2-446E-BDC7-3DC23148AC0A}"/>
              </a:ext>
            </a:extLst>
          </p:cNvPr>
          <p:cNvCxnSpPr/>
          <p:nvPr/>
        </p:nvCxnSpPr>
        <p:spPr>
          <a:xfrm>
            <a:off x="2392680" y="3093950"/>
            <a:ext cx="1043940" cy="39520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7D5FD76-F192-430D-8016-1FB286BA04B7}"/>
              </a:ext>
            </a:extLst>
          </p:cNvPr>
          <p:cNvCxnSpPr>
            <a:cxnSpLocks/>
          </p:cNvCxnSpPr>
          <p:nvPr/>
        </p:nvCxnSpPr>
        <p:spPr>
          <a:xfrm flipH="1">
            <a:off x="990600" y="3093950"/>
            <a:ext cx="853440" cy="39508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68F01A5-640C-49C5-8B59-6AC8CA6A0DCD}"/>
              </a:ext>
            </a:extLst>
          </p:cNvPr>
          <p:cNvCxnSpPr/>
          <p:nvPr/>
        </p:nvCxnSpPr>
        <p:spPr>
          <a:xfrm>
            <a:off x="2107248" y="2049550"/>
            <a:ext cx="0" cy="33551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9733" y="131162"/>
            <a:ext cx="8761615" cy="857250"/>
          </a:xfrm>
        </p:spPr>
        <p:txBody>
          <a:bodyPr/>
          <a:lstStyle/>
          <a:p>
            <a:r>
              <a:rPr lang="en-US" dirty="0"/>
              <a:t>Current Definition of IPF</a:t>
            </a:r>
          </a:p>
        </p:txBody>
      </p:sp>
      <p:sp>
        <p:nvSpPr>
          <p:cNvPr id="5" name="Freeform: Shape 4">
            <a:extLst>
              <a:ext uri="{FF2B5EF4-FFF2-40B4-BE49-F238E27FC236}">
                <a16:creationId xmlns:a16="http://schemas.microsoft.com/office/drawing/2014/main" id="{FF2F057E-3B64-4E5D-AFC5-8D572C5AA33B}"/>
              </a:ext>
            </a:extLst>
          </p:cNvPr>
          <p:cNvSpPr/>
          <p:nvPr/>
        </p:nvSpPr>
        <p:spPr>
          <a:xfrm>
            <a:off x="1617646" y="2281594"/>
            <a:ext cx="969764" cy="969764"/>
          </a:xfrm>
          <a:custGeom>
            <a:avLst/>
            <a:gdLst>
              <a:gd name="connsiteX0" fmla="*/ 0 w 1293018"/>
              <a:gd name="connsiteY0" fmla="*/ 215507 h 1293018"/>
              <a:gd name="connsiteX1" fmla="*/ 215507 w 1293018"/>
              <a:gd name="connsiteY1" fmla="*/ 0 h 1293018"/>
              <a:gd name="connsiteX2" fmla="*/ 1077511 w 1293018"/>
              <a:gd name="connsiteY2" fmla="*/ 0 h 1293018"/>
              <a:gd name="connsiteX3" fmla="*/ 1293018 w 1293018"/>
              <a:gd name="connsiteY3" fmla="*/ 215507 h 1293018"/>
              <a:gd name="connsiteX4" fmla="*/ 1293018 w 1293018"/>
              <a:gd name="connsiteY4" fmla="*/ 1077511 h 1293018"/>
              <a:gd name="connsiteX5" fmla="*/ 1077511 w 1293018"/>
              <a:gd name="connsiteY5" fmla="*/ 1293018 h 1293018"/>
              <a:gd name="connsiteX6" fmla="*/ 215507 w 1293018"/>
              <a:gd name="connsiteY6" fmla="*/ 1293018 h 1293018"/>
              <a:gd name="connsiteX7" fmla="*/ 0 w 1293018"/>
              <a:gd name="connsiteY7" fmla="*/ 1077511 h 1293018"/>
              <a:gd name="connsiteX8" fmla="*/ 0 w 1293018"/>
              <a:gd name="connsiteY8" fmla="*/ 215507 h 12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018" h="1293018">
                <a:moveTo>
                  <a:pt x="0" y="215507"/>
                </a:moveTo>
                <a:cubicBezTo>
                  <a:pt x="0" y="96486"/>
                  <a:pt x="96486" y="0"/>
                  <a:pt x="215507" y="0"/>
                </a:cubicBezTo>
                <a:lnTo>
                  <a:pt x="1077511" y="0"/>
                </a:lnTo>
                <a:cubicBezTo>
                  <a:pt x="1196532" y="0"/>
                  <a:pt x="1293018" y="96486"/>
                  <a:pt x="1293018" y="215507"/>
                </a:cubicBezTo>
                <a:lnTo>
                  <a:pt x="1293018" y="1077511"/>
                </a:lnTo>
                <a:cubicBezTo>
                  <a:pt x="1293018" y="1196532"/>
                  <a:pt x="1196532" y="1293018"/>
                  <a:pt x="1077511" y="1293018"/>
                </a:cubicBezTo>
                <a:lnTo>
                  <a:pt x="215507" y="1293018"/>
                </a:lnTo>
                <a:cubicBezTo>
                  <a:pt x="96486" y="1293018"/>
                  <a:pt x="0" y="1196532"/>
                  <a:pt x="0" y="1077511"/>
                </a:cubicBezTo>
                <a:lnTo>
                  <a:pt x="0" y="215507"/>
                </a:lnTo>
                <a:close/>
              </a:path>
            </a:pathLst>
          </a:cu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5920" tIns="115920" rIns="115920" bIns="115920" numCol="1" spcCol="1270" anchor="ctr" anchorCtr="0">
            <a:noAutofit/>
          </a:bodyPr>
          <a:lstStyle/>
          <a:p>
            <a:pPr algn="ctr" defTabSz="1200150">
              <a:lnSpc>
                <a:spcPct val="90000"/>
              </a:lnSpc>
              <a:spcBef>
                <a:spcPct val="0"/>
              </a:spcBef>
              <a:spcAft>
                <a:spcPct val="35000"/>
              </a:spcAft>
            </a:pPr>
            <a:r>
              <a:rPr lang="en-US" sz="2700" dirty="0"/>
              <a:t>IPF</a:t>
            </a:r>
          </a:p>
        </p:txBody>
      </p:sp>
      <p:sp>
        <p:nvSpPr>
          <p:cNvPr id="10" name="Freeform: Shape 9">
            <a:extLst>
              <a:ext uri="{FF2B5EF4-FFF2-40B4-BE49-F238E27FC236}">
                <a16:creationId xmlns:a16="http://schemas.microsoft.com/office/drawing/2014/main" id="{997BB62F-BD5D-4C73-AABB-9F0F8A348782}"/>
              </a:ext>
            </a:extLst>
          </p:cNvPr>
          <p:cNvSpPr/>
          <p:nvPr/>
        </p:nvSpPr>
        <p:spPr>
          <a:xfrm>
            <a:off x="551004" y="1108192"/>
            <a:ext cx="3103051" cy="941359"/>
          </a:xfrm>
          <a:custGeom>
            <a:avLst/>
            <a:gdLst>
              <a:gd name="connsiteX0" fmla="*/ 0 w 4137401"/>
              <a:gd name="connsiteY0" fmla="*/ 209195 h 1255145"/>
              <a:gd name="connsiteX1" fmla="*/ 209195 w 4137401"/>
              <a:gd name="connsiteY1" fmla="*/ 0 h 1255145"/>
              <a:gd name="connsiteX2" fmla="*/ 3928206 w 4137401"/>
              <a:gd name="connsiteY2" fmla="*/ 0 h 1255145"/>
              <a:gd name="connsiteX3" fmla="*/ 4137401 w 4137401"/>
              <a:gd name="connsiteY3" fmla="*/ 209195 h 1255145"/>
              <a:gd name="connsiteX4" fmla="*/ 4137401 w 4137401"/>
              <a:gd name="connsiteY4" fmla="*/ 1045950 h 1255145"/>
              <a:gd name="connsiteX5" fmla="*/ 3928206 w 4137401"/>
              <a:gd name="connsiteY5" fmla="*/ 1255145 h 1255145"/>
              <a:gd name="connsiteX6" fmla="*/ 209195 w 4137401"/>
              <a:gd name="connsiteY6" fmla="*/ 1255145 h 1255145"/>
              <a:gd name="connsiteX7" fmla="*/ 0 w 4137401"/>
              <a:gd name="connsiteY7" fmla="*/ 1045950 h 1255145"/>
              <a:gd name="connsiteX8" fmla="*/ 0 w 4137401"/>
              <a:gd name="connsiteY8" fmla="*/ 209195 h 125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7401" h="1255145">
                <a:moveTo>
                  <a:pt x="0" y="209195"/>
                </a:moveTo>
                <a:cubicBezTo>
                  <a:pt x="0" y="93660"/>
                  <a:pt x="93660" y="0"/>
                  <a:pt x="209195" y="0"/>
                </a:cubicBezTo>
                <a:lnTo>
                  <a:pt x="3928206" y="0"/>
                </a:lnTo>
                <a:cubicBezTo>
                  <a:pt x="4043741" y="0"/>
                  <a:pt x="4137401" y="93660"/>
                  <a:pt x="4137401" y="209195"/>
                </a:cubicBezTo>
                <a:lnTo>
                  <a:pt x="4137401" y="1045950"/>
                </a:lnTo>
                <a:cubicBezTo>
                  <a:pt x="4137401" y="1161485"/>
                  <a:pt x="4043741" y="1255145"/>
                  <a:pt x="3928206" y="1255145"/>
                </a:cubicBezTo>
                <a:lnTo>
                  <a:pt x="209195" y="1255145"/>
                </a:lnTo>
                <a:cubicBezTo>
                  <a:pt x="93660" y="1255145"/>
                  <a:pt x="0" y="1161485"/>
                  <a:pt x="0" y="1045950"/>
                </a:cubicBezTo>
                <a:lnTo>
                  <a:pt x="0" y="209195"/>
                </a:lnTo>
                <a:close/>
              </a:path>
            </a:pathLst>
          </a:cu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89768" tIns="89768" rIns="89768" bIns="89768" numCol="1" spcCol="1270" anchor="ctr" anchorCtr="0">
            <a:noAutofit/>
          </a:bodyPr>
          <a:lstStyle/>
          <a:p>
            <a:pPr algn="ctr" defTabSz="766763">
              <a:lnSpc>
                <a:spcPct val="90000"/>
              </a:lnSpc>
              <a:spcBef>
                <a:spcPct val="0"/>
              </a:spcBef>
              <a:spcAft>
                <a:spcPct val="35000"/>
              </a:spcAft>
            </a:pPr>
            <a:r>
              <a:rPr lang="en-US" sz="1725" dirty="0"/>
              <a:t>Specific form of chronic, progressive, fibrosing interstitial pneumonia of unknown cause</a:t>
            </a:r>
          </a:p>
        </p:txBody>
      </p:sp>
      <p:grpSp>
        <p:nvGrpSpPr>
          <p:cNvPr id="18" name="Group 17">
            <a:extLst>
              <a:ext uri="{FF2B5EF4-FFF2-40B4-BE49-F238E27FC236}">
                <a16:creationId xmlns:a16="http://schemas.microsoft.com/office/drawing/2014/main" id="{692457A4-37E6-48F1-B51A-1F03B3B27905}"/>
              </a:ext>
            </a:extLst>
          </p:cNvPr>
          <p:cNvGrpSpPr/>
          <p:nvPr/>
        </p:nvGrpSpPr>
        <p:grpSpPr>
          <a:xfrm>
            <a:off x="200026" y="3489034"/>
            <a:ext cx="3805007" cy="649866"/>
            <a:chOff x="266700" y="4652045"/>
            <a:chExt cx="5073343" cy="866488"/>
          </a:xfrm>
        </p:grpSpPr>
        <p:sp>
          <p:nvSpPr>
            <p:cNvPr id="12" name="Freeform: Shape 11">
              <a:extLst>
                <a:ext uri="{FF2B5EF4-FFF2-40B4-BE49-F238E27FC236}">
                  <a16:creationId xmlns:a16="http://schemas.microsoft.com/office/drawing/2014/main" id="{47D6AEF4-203B-42C9-B466-9ECB1BA9B8B1}"/>
                </a:ext>
              </a:extLst>
            </p:cNvPr>
            <p:cNvSpPr/>
            <p:nvPr/>
          </p:nvSpPr>
          <p:spPr>
            <a:xfrm>
              <a:off x="3721112" y="4652045"/>
              <a:ext cx="1618931" cy="866322"/>
            </a:xfrm>
            <a:custGeom>
              <a:avLst/>
              <a:gdLst>
                <a:gd name="connsiteX0" fmla="*/ 0 w 1618931"/>
                <a:gd name="connsiteY0" fmla="*/ 144390 h 866322"/>
                <a:gd name="connsiteX1" fmla="*/ 144390 w 1618931"/>
                <a:gd name="connsiteY1" fmla="*/ 0 h 866322"/>
                <a:gd name="connsiteX2" fmla="*/ 1474541 w 1618931"/>
                <a:gd name="connsiteY2" fmla="*/ 0 h 866322"/>
                <a:gd name="connsiteX3" fmla="*/ 1618931 w 1618931"/>
                <a:gd name="connsiteY3" fmla="*/ 144390 h 866322"/>
                <a:gd name="connsiteX4" fmla="*/ 1618931 w 1618931"/>
                <a:gd name="connsiteY4" fmla="*/ 721932 h 866322"/>
                <a:gd name="connsiteX5" fmla="*/ 1474541 w 1618931"/>
                <a:gd name="connsiteY5" fmla="*/ 866322 h 866322"/>
                <a:gd name="connsiteX6" fmla="*/ 144390 w 1618931"/>
                <a:gd name="connsiteY6" fmla="*/ 866322 h 866322"/>
                <a:gd name="connsiteX7" fmla="*/ 0 w 1618931"/>
                <a:gd name="connsiteY7" fmla="*/ 721932 h 866322"/>
                <a:gd name="connsiteX8" fmla="*/ 0 w 1618931"/>
                <a:gd name="connsiteY8" fmla="*/ 144390 h 86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931" h="866322">
                  <a:moveTo>
                    <a:pt x="0" y="144390"/>
                  </a:moveTo>
                  <a:cubicBezTo>
                    <a:pt x="0" y="64646"/>
                    <a:pt x="64646" y="0"/>
                    <a:pt x="144390" y="0"/>
                  </a:cubicBezTo>
                  <a:lnTo>
                    <a:pt x="1474541" y="0"/>
                  </a:lnTo>
                  <a:cubicBezTo>
                    <a:pt x="1554285" y="0"/>
                    <a:pt x="1618931" y="64646"/>
                    <a:pt x="1618931" y="144390"/>
                  </a:cubicBezTo>
                  <a:lnTo>
                    <a:pt x="1618931" y="721932"/>
                  </a:lnTo>
                  <a:cubicBezTo>
                    <a:pt x="1618931" y="801676"/>
                    <a:pt x="1554285" y="866322"/>
                    <a:pt x="1474541" y="866322"/>
                  </a:cubicBezTo>
                  <a:lnTo>
                    <a:pt x="144390" y="866322"/>
                  </a:lnTo>
                  <a:cubicBezTo>
                    <a:pt x="64646" y="866322"/>
                    <a:pt x="0" y="801676"/>
                    <a:pt x="0" y="721932"/>
                  </a:cubicBezTo>
                  <a:lnTo>
                    <a:pt x="0" y="144390"/>
                  </a:lnTo>
                  <a:close/>
                </a:path>
              </a:pathLst>
            </a:cu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5533" tIns="75533" rIns="75533" bIns="75533" numCol="1" spcCol="1270" anchor="ctr" anchorCtr="0">
              <a:noAutofit/>
            </a:bodyPr>
            <a:lstStyle/>
            <a:p>
              <a:pPr algn="ctr" defTabSz="766763">
                <a:lnSpc>
                  <a:spcPct val="90000"/>
                </a:lnSpc>
                <a:spcBef>
                  <a:spcPct val="0"/>
                </a:spcBef>
                <a:spcAft>
                  <a:spcPct val="35000"/>
                </a:spcAft>
              </a:pPr>
              <a:r>
                <a:rPr lang="en-US" sz="1725" dirty="0"/>
                <a:t>Limited to the lungs</a:t>
              </a:r>
            </a:p>
          </p:txBody>
        </p:sp>
        <p:sp>
          <p:nvSpPr>
            <p:cNvPr id="14" name="Freeform: Shape 13">
              <a:extLst>
                <a:ext uri="{FF2B5EF4-FFF2-40B4-BE49-F238E27FC236}">
                  <a16:creationId xmlns:a16="http://schemas.microsoft.com/office/drawing/2014/main" id="{45B1A9ED-6BF2-40B4-BC46-5C442D689215}"/>
                </a:ext>
              </a:extLst>
            </p:cNvPr>
            <p:cNvSpPr/>
            <p:nvPr/>
          </p:nvSpPr>
          <p:spPr>
            <a:xfrm>
              <a:off x="266700" y="4652211"/>
              <a:ext cx="1957534" cy="866322"/>
            </a:xfrm>
            <a:custGeom>
              <a:avLst/>
              <a:gdLst>
                <a:gd name="connsiteX0" fmla="*/ 0 w 1957534"/>
                <a:gd name="connsiteY0" fmla="*/ 144390 h 866322"/>
                <a:gd name="connsiteX1" fmla="*/ 144390 w 1957534"/>
                <a:gd name="connsiteY1" fmla="*/ 0 h 866322"/>
                <a:gd name="connsiteX2" fmla="*/ 1813144 w 1957534"/>
                <a:gd name="connsiteY2" fmla="*/ 0 h 866322"/>
                <a:gd name="connsiteX3" fmla="*/ 1957534 w 1957534"/>
                <a:gd name="connsiteY3" fmla="*/ 144390 h 866322"/>
                <a:gd name="connsiteX4" fmla="*/ 1957534 w 1957534"/>
                <a:gd name="connsiteY4" fmla="*/ 721932 h 866322"/>
                <a:gd name="connsiteX5" fmla="*/ 1813144 w 1957534"/>
                <a:gd name="connsiteY5" fmla="*/ 866322 h 866322"/>
                <a:gd name="connsiteX6" fmla="*/ 144390 w 1957534"/>
                <a:gd name="connsiteY6" fmla="*/ 866322 h 866322"/>
                <a:gd name="connsiteX7" fmla="*/ 0 w 1957534"/>
                <a:gd name="connsiteY7" fmla="*/ 721932 h 866322"/>
                <a:gd name="connsiteX8" fmla="*/ 0 w 1957534"/>
                <a:gd name="connsiteY8" fmla="*/ 144390 h 86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7534" h="866322">
                  <a:moveTo>
                    <a:pt x="0" y="144390"/>
                  </a:moveTo>
                  <a:cubicBezTo>
                    <a:pt x="0" y="64646"/>
                    <a:pt x="64646" y="0"/>
                    <a:pt x="144390" y="0"/>
                  </a:cubicBezTo>
                  <a:lnTo>
                    <a:pt x="1813144" y="0"/>
                  </a:lnTo>
                  <a:cubicBezTo>
                    <a:pt x="1892888" y="0"/>
                    <a:pt x="1957534" y="64646"/>
                    <a:pt x="1957534" y="144390"/>
                  </a:cubicBezTo>
                  <a:lnTo>
                    <a:pt x="1957534" y="721932"/>
                  </a:lnTo>
                  <a:cubicBezTo>
                    <a:pt x="1957534" y="801676"/>
                    <a:pt x="1892888" y="866322"/>
                    <a:pt x="1813144" y="866322"/>
                  </a:cubicBezTo>
                  <a:lnTo>
                    <a:pt x="144390" y="866322"/>
                  </a:lnTo>
                  <a:cubicBezTo>
                    <a:pt x="64646" y="866322"/>
                    <a:pt x="0" y="801676"/>
                    <a:pt x="0" y="721932"/>
                  </a:cubicBezTo>
                  <a:lnTo>
                    <a:pt x="0" y="144390"/>
                  </a:lnTo>
                  <a:close/>
                </a:path>
              </a:pathLst>
            </a:cu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9818" tIns="69818" rIns="69818" bIns="69818" numCol="1" spcCol="1270" anchor="ctr" anchorCtr="0">
              <a:noAutofit/>
            </a:bodyPr>
            <a:lstStyle/>
            <a:p>
              <a:pPr algn="ctr" defTabSz="666750">
                <a:lnSpc>
                  <a:spcPct val="90000"/>
                </a:lnSpc>
                <a:spcBef>
                  <a:spcPct val="0"/>
                </a:spcBef>
                <a:spcAft>
                  <a:spcPct val="35000"/>
                </a:spcAft>
              </a:pPr>
              <a:r>
                <a:rPr lang="en-US" sz="1500" dirty="0"/>
                <a:t>Occurs primarily in older adults</a:t>
              </a:r>
            </a:p>
          </p:txBody>
        </p:sp>
      </p:grpSp>
      <p:sp>
        <p:nvSpPr>
          <p:cNvPr id="4" name="Text Placeholder 3"/>
          <p:cNvSpPr>
            <a:spLocks noGrp="1"/>
          </p:cNvSpPr>
          <p:nvPr>
            <p:ph type="body" sz="quarter" idx="10"/>
          </p:nvPr>
        </p:nvSpPr>
        <p:spPr>
          <a:xfrm>
            <a:off x="3115491" y="4634484"/>
            <a:ext cx="5845572" cy="422101"/>
          </a:xfrm>
        </p:spPr>
        <p:txBody>
          <a:bodyPr>
            <a:normAutofit/>
          </a:bodyPr>
          <a:lstStyle/>
          <a:p>
            <a:r>
              <a:rPr lang="en-US" sz="1000" dirty="0">
                <a:solidFill>
                  <a:schemeClr val="bg1"/>
                </a:solidFill>
              </a:rPr>
              <a:t>Raghu G, et al. </a:t>
            </a:r>
            <a:r>
              <a:rPr lang="en-US" sz="1000" i="1" dirty="0">
                <a:solidFill>
                  <a:schemeClr val="bg1"/>
                </a:solidFill>
              </a:rPr>
              <a:t>Am J </a:t>
            </a:r>
            <a:r>
              <a:rPr lang="en-US" sz="1000" i="1" dirty="0" err="1">
                <a:solidFill>
                  <a:schemeClr val="bg1"/>
                </a:solidFill>
              </a:rPr>
              <a:t>Respir</a:t>
            </a:r>
            <a:r>
              <a:rPr lang="en-US" sz="1000" i="1" dirty="0">
                <a:solidFill>
                  <a:schemeClr val="bg1"/>
                </a:solidFill>
              </a:rPr>
              <a:t> </a:t>
            </a:r>
            <a:r>
              <a:rPr lang="en-US" sz="1000" i="1" dirty="0" err="1">
                <a:solidFill>
                  <a:schemeClr val="bg1"/>
                </a:solidFill>
              </a:rPr>
              <a:t>Crit</a:t>
            </a:r>
            <a:r>
              <a:rPr lang="en-US" sz="1000" i="1" dirty="0">
                <a:solidFill>
                  <a:schemeClr val="bg1"/>
                </a:solidFill>
              </a:rPr>
              <a:t> Care Med.</a:t>
            </a:r>
            <a:r>
              <a:rPr lang="en-US" sz="1000" dirty="0">
                <a:solidFill>
                  <a:schemeClr val="bg1"/>
                </a:solidFill>
              </a:rPr>
              <a:t> 2015;192:e3-e19. </a:t>
            </a:r>
          </a:p>
          <a:p>
            <a:r>
              <a:rPr lang="en-US" sz="1000" dirty="0">
                <a:solidFill>
                  <a:schemeClr val="bg1"/>
                </a:solidFill>
              </a:rPr>
              <a:t>Nathan SD, et al.</a:t>
            </a:r>
            <a:r>
              <a:rPr lang="en-US" sz="1000" i="1" dirty="0">
                <a:solidFill>
                  <a:schemeClr val="bg1"/>
                </a:solidFill>
              </a:rPr>
              <a:t> </a:t>
            </a:r>
            <a:r>
              <a:rPr lang="en-US" altLang="en-US" sz="1000" i="1" dirty="0">
                <a:solidFill>
                  <a:schemeClr val="bg1"/>
                </a:solidFill>
              </a:rPr>
              <a:t>Chest. </a:t>
            </a:r>
            <a:r>
              <a:rPr lang="en-US" altLang="en-US" sz="1000" dirty="0">
                <a:solidFill>
                  <a:schemeClr val="bg1"/>
                </a:solidFill>
              </a:rPr>
              <a:t>2011;140:221-229.</a:t>
            </a:r>
          </a:p>
        </p:txBody>
      </p:sp>
      <p:sp>
        <p:nvSpPr>
          <p:cNvPr id="7" name="Rounded Rectangle 6"/>
          <p:cNvSpPr/>
          <p:nvPr/>
        </p:nvSpPr>
        <p:spPr>
          <a:xfrm>
            <a:off x="5291065" y="2953722"/>
            <a:ext cx="2551163" cy="1172592"/>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Differentiation and activation of fibroblasts </a:t>
            </a:r>
          </a:p>
          <a:p>
            <a:pPr algn="ctr"/>
            <a:r>
              <a:rPr lang="en-US" sz="1350" dirty="0">
                <a:solidFill>
                  <a:schemeClr val="bg1"/>
                </a:solidFill>
              </a:rPr>
              <a:t>→ declining lung function</a:t>
            </a:r>
          </a:p>
          <a:p>
            <a:pPr algn="ctr"/>
            <a:r>
              <a:rPr lang="en-US" sz="1350" dirty="0">
                <a:solidFill>
                  <a:schemeClr val="bg1"/>
                </a:solidFill>
              </a:rPr>
              <a:t>→ pulmonary failure</a:t>
            </a:r>
          </a:p>
          <a:p>
            <a:pPr algn="ctr"/>
            <a:r>
              <a:rPr lang="en-US" sz="1350" dirty="0">
                <a:solidFill>
                  <a:schemeClr val="bg1"/>
                </a:solidFill>
              </a:rPr>
              <a:t>→ death </a:t>
            </a:r>
          </a:p>
        </p:txBody>
      </p:sp>
      <p:sp>
        <p:nvSpPr>
          <p:cNvPr id="8" name="Content Placeholder 2"/>
          <p:cNvSpPr txBox="1">
            <a:spLocks/>
          </p:cNvSpPr>
          <p:nvPr/>
        </p:nvSpPr>
        <p:spPr>
          <a:xfrm>
            <a:off x="4253861" y="1121501"/>
            <a:ext cx="4961964" cy="3117899"/>
          </a:xfrm>
          <a:prstGeom prst="rect">
            <a:avLst/>
          </a:prstGeom>
        </p:spPr>
        <p:txBody>
          <a:bodyPr vert="horz" lIns="68580" tIns="34290" rIns="68580" bIns="34290" rtlCol="0">
            <a:noAutofit/>
          </a:bodyPr>
          <a:lstStyle>
            <a:lvl1pPr marL="342900" indent="-342900" algn="l" defTabSz="457200" rtl="0" eaLnBrk="1" latinLnBrk="0" hangingPunct="1">
              <a:lnSpc>
                <a:spcPct val="90000"/>
              </a:lnSpc>
              <a:spcBef>
                <a:spcPts val="0"/>
              </a:spcBef>
              <a:buClr>
                <a:schemeClr val="tx1">
                  <a:lumMod val="65000"/>
                  <a:lumOff val="35000"/>
                </a:schemeClr>
              </a:buClr>
              <a:buFont typeface="Arial"/>
              <a:buChar char="•"/>
              <a:defRPr sz="3000" kern="1200" baseline="0">
                <a:solidFill>
                  <a:srgbClr val="333333"/>
                </a:solidFill>
                <a:latin typeface="+mn-lt"/>
                <a:ea typeface="+mn-ea"/>
                <a:cs typeface="+mn-cs"/>
              </a:defRPr>
            </a:lvl1pPr>
            <a:lvl2pPr marL="742950" indent="-285750" algn="l" defTabSz="457200" rtl="0" eaLnBrk="1" latinLnBrk="0" hangingPunct="1">
              <a:lnSpc>
                <a:spcPct val="90000"/>
              </a:lnSpc>
              <a:spcBef>
                <a:spcPts val="0"/>
              </a:spcBef>
              <a:buClr>
                <a:schemeClr val="tx1">
                  <a:lumMod val="65000"/>
                  <a:lumOff val="35000"/>
                </a:schemeClr>
              </a:buClr>
              <a:buFont typeface="Arial"/>
              <a:buChar char="–"/>
              <a:defRPr sz="2500" kern="1200" baseline="0">
                <a:solidFill>
                  <a:srgbClr val="333333"/>
                </a:solidFill>
                <a:latin typeface="+mn-lt"/>
                <a:ea typeface="+mn-ea"/>
                <a:cs typeface="+mn-cs"/>
              </a:defRPr>
            </a:lvl2pPr>
            <a:lvl3pPr marL="1143000" indent="-228600" algn="l" defTabSz="457200" rtl="0" eaLnBrk="1" latinLnBrk="0" hangingPunct="1">
              <a:lnSpc>
                <a:spcPct val="90000"/>
              </a:lnSpc>
              <a:spcBef>
                <a:spcPts val="0"/>
              </a:spcBef>
              <a:buClr>
                <a:schemeClr val="tx1">
                  <a:lumMod val="65000"/>
                  <a:lumOff val="35000"/>
                </a:schemeClr>
              </a:buClr>
              <a:buFont typeface="Arial"/>
              <a:buChar char="•"/>
              <a:defRPr sz="2000" kern="1200" baseline="0">
                <a:solidFill>
                  <a:srgbClr val="333333"/>
                </a:solidFill>
                <a:latin typeface="+mn-lt"/>
                <a:ea typeface="+mn-ea"/>
                <a:cs typeface="+mn-cs"/>
              </a:defRPr>
            </a:lvl3pPr>
            <a:lvl4pPr marL="1600200" indent="-228600" algn="l" defTabSz="457200" rtl="0" eaLnBrk="1" latinLnBrk="0" hangingPunct="1">
              <a:lnSpc>
                <a:spcPct val="90000"/>
              </a:lnSpc>
              <a:spcBef>
                <a:spcPts val="0"/>
              </a:spcBef>
              <a:buClr>
                <a:schemeClr val="tx1">
                  <a:lumMod val="65000"/>
                  <a:lumOff val="35000"/>
                </a:schemeClr>
              </a:buClr>
              <a:buFont typeface="Arial"/>
              <a:buChar char="–"/>
              <a:defRPr sz="1800" kern="1200" baseline="0">
                <a:solidFill>
                  <a:srgbClr val="333333"/>
                </a:solidFill>
                <a:latin typeface="+mn-lt"/>
                <a:ea typeface="+mn-ea"/>
                <a:cs typeface="+mn-cs"/>
              </a:defRPr>
            </a:lvl4pPr>
            <a:lvl5pPr marL="2057400" indent="-228600" algn="l" defTabSz="457200" rtl="0" eaLnBrk="1" latinLnBrk="0" hangingPunct="1">
              <a:lnSpc>
                <a:spcPct val="90000"/>
              </a:lnSpc>
              <a:spcBef>
                <a:spcPts val="0"/>
              </a:spcBef>
              <a:buClr>
                <a:schemeClr val="tx1">
                  <a:lumMod val="65000"/>
                  <a:lumOff val="35000"/>
                </a:schemeClr>
              </a:buClr>
              <a:buFont typeface="Arial"/>
              <a:buChar char="»"/>
              <a:defRPr sz="1800" kern="1200" baseline="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tx1">
                    <a:lumMod val="65000"/>
                    <a:lumOff val="35000"/>
                  </a:schemeClr>
                </a:solidFill>
              </a:rPr>
              <a:t>ATS/ERS/JRS/ALAT 2011 guidelines [updated in 2015]:</a:t>
            </a:r>
          </a:p>
          <a:p>
            <a:pPr marL="0" indent="0">
              <a:buNone/>
            </a:pPr>
            <a:r>
              <a:rPr lang="en-US" sz="1500" i="1" dirty="0">
                <a:solidFill>
                  <a:schemeClr val="tx1">
                    <a:lumMod val="65000"/>
                    <a:lumOff val="35000"/>
                  </a:schemeClr>
                </a:solidFill>
              </a:rPr>
              <a:t>“Patients with no identifiable alternative etiology for fibrotic ILD who had usual interstitial pneumonia (UIP) pattern on high-resolution computed tomography (HRCT)” </a:t>
            </a:r>
          </a:p>
          <a:p>
            <a:pPr marL="0" indent="0" algn="ctr">
              <a:buNone/>
            </a:pPr>
            <a:r>
              <a:rPr lang="en-US" sz="1500" dirty="0">
                <a:solidFill>
                  <a:schemeClr val="tx1">
                    <a:lumMod val="65000"/>
                    <a:lumOff val="35000"/>
                  </a:schemeClr>
                </a:solidFill>
              </a:rPr>
              <a:t>or </a:t>
            </a:r>
          </a:p>
          <a:p>
            <a:pPr marL="0" indent="0">
              <a:buNone/>
            </a:pPr>
            <a:r>
              <a:rPr lang="en-US" sz="1500" i="1" dirty="0">
                <a:solidFill>
                  <a:schemeClr val="tx1">
                    <a:lumMod val="65000"/>
                    <a:lumOff val="35000"/>
                  </a:schemeClr>
                </a:solidFill>
              </a:rPr>
              <a:t>“Had specified combinations of HRCT pattern and surgical lung biopsy pattern were considered to have IPF”</a:t>
            </a:r>
          </a:p>
        </p:txBody>
      </p:sp>
    </p:spTree>
    <p:extLst>
      <p:ext uri="{BB962C8B-B14F-4D97-AF65-F5344CB8AC3E}">
        <p14:creationId xmlns:p14="http://schemas.microsoft.com/office/powerpoint/2010/main" val="3325187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IPF Comorbidities</a:t>
            </a:r>
            <a:endParaRPr lang="en-US" sz="1350" dirty="0">
              <a:solidFill>
                <a:srgbClr val="0070C0"/>
              </a:solidFill>
            </a:endParaRPr>
          </a:p>
        </p:txBody>
      </p:sp>
      <p:sp>
        <p:nvSpPr>
          <p:cNvPr id="4" name="Text Placeholder 3"/>
          <p:cNvSpPr>
            <a:spLocks noGrp="1"/>
          </p:cNvSpPr>
          <p:nvPr>
            <p:ph type="body" sz="quarter" idx="10"/>
          </p:nvPr>
        </p:nvSpPr>
        <p:spPr>
          <a:xfrm>
            <a:off x="3141647" y="4656909"/>
            <a:ext cx="5819446" cy="399676"/>
          </a:xfrm>
        </p:spPr>
        <p:txBody>
          <a:bodyPr>
            <a:normAutofit/>
          </a:bodyPr>
          <a:lstStyle/>
          <a:p>
            <a:r>
              <a:rPr lang="en-US" sz="1000" dirty="0">
                <a:solidFill>
                  <a:schemeClr val="bg1"/>
                </a:solidFill>
              </a:rPr>
              <a:t>Sharif R. </a:t>
            </a:r>
            <a:r>
              <a:rPr lang="en-US" sz="1000" i="1" dirty="0">
                <a:solidFill>
                  <a:schemeClr val="bg1"/>
                </a:solidFill>
              </a:rPr>
              <a:t>Am J </a:t>
            </a:r>
            <a:r>
              <a:rPr lang="en-US" sz="1000" i="1" dirty="0" err="1">
                <a:solidFill>
                  <a:schemeClr val="bg1"/>
                </a:solidFill>
              </a:rPr>
              <a:t>Manag</a:t>
            </a:r>
            <a:r>
              <a:rPr lang="en-US" sz="1000" i="1" dirty="0">
                <a:solidFill>
                  <a:schemeClr val="bg1"/>
                </a:solidFill>
              </a:rPr>
              <a:t> Care. </a:t>
            </a:r>
            <a:r>
              <a:rPr lang="en-US" sz="1000" dirty="0">
                <a:solidFill>
                  <a:schemeClr val="bg1"/>
                </a:solidFill>
              </a:rPr>
              <a:t>2017;23(11 </a:t>
            </a:r>
            <a:r>
              <a:rPr lang="en-US" sz="1000" dirty="0" err="1">
                <a:solidFill>
                  <a:schemeClr val="bg1"/>
                </a:solidFill>
              </a:rPr>
              <a:t>Suppl</a:t>
            </a:r>
            <a:r>
              <a:rPr lang="en-US" sz="1000" dirty="0">
                <a:solidFill>
                  <a:schemeClr val="bg1"/>
                </a:solidFill>
              </a:rPr>
              <a:t>):S176-S182.</a:t>
            </a:r>
          </a:p>
        </p:txBody>
      </p:sp>
      <p:grpSp>
        <p:nvGrpSpPr>
          <p:cNvPr id="11" name="Group 10">
            <a:extLst>
              <a:ext uri="{FF2B5EF4-FFF2-40B4-BE49-F238E27FC236}">
                <a16:creationId xmlns:a16="http://schemas.microsoft.com/office/drawing/2014/main" id="{2398E8E6-03E4-421D-B4A2-BC87D44F6F19}"/>
              </a:ext>
            </a:extLst>
          </p:cNvPr>
          <p:cNvGrpSpPr/>
          <p:nvPr/>
        </p:nvGrpSpPr>
        <p:grpSpPr>
          <a:xfrm>
            <a:off x="679985" y="1014413"/>
            <a:ext cx="7784032" cy="2897259"/>
            <a:chOff x="1470728" y="1352550"/>
            <a:chExt cx="10378709" cy="3863012"/>
          </a:xfrm>
        </p:grpSpPr>
        <p:sp>
          <p:nvSpPr>
            <p:cNvPr id="6" name="Freeform: Shape 5">
              <a:extLst>
                <a:ext uri="{FF2B5EF4-FFF2-40B4-BE49-F238E27FC236}">
                  <a16:creationId xmlns:a16="http://schemas.microsoft.com/office/drawing/2014/main" id="{B91836F1-A8F9-4A35-AB67-1EF35BEEE87B}"/>
                </a:ext>
              </a:extLst>
            </p:cNvPr>
            <p:cNvSpPr/>
            <p:nvPr/>
          </p:nvSpPr>
          <p:spPr>
            <a:xfrm>
              <a:off x="1470728" y="1352550"/>
              <a:ext cx="5120640" cy="640080"/>
            </a:xfrm>
            <a:custGeom>
              <a:avLst/>
              <a:gdLst>
                <a:gd name="connsiteX0" fmla="*/ 0 w 5218727"/>
                <a:gd name="connsiteY0" fmla="*/ 0 h 493889"/>
                <a:gd name="connsiteX1" fmla="*/ 5218727 w 5218727"/>
                <a:gd name="connsiteY1" fmla="*/ 0 h 493889"/>
                <a:gd name="connsiteX2" fmla="*/ 5218727 w 5218727"/>
                <a:gd name="connsiteY2" fmla="*/ 493889 h 493889"/>
                <a:gd name="connsiteX3" fmla="*/ 0 w 5218727"/>
                <a:gd name="connsiteY3" fmla="*/ 493889 h 493889"/>
                <a:gd name="connsiteX4" fmla="*/ 0 w 5218727"/>
                <a:gd name="connsiteY4" fmla="*/ 0 h 493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8727" h="493889">
                  <a:moveTo>
                    <a:pt x="0" y="0"/>
                  </a:moveTo>
                  <a:lnTo>
                    <a:pt x="5218727" y="0"/>
                  </a:lnTo>
                  <a:lnTo>
                    <a:pt x="5218727" y="493889"/>
                  </a:lnTo>
                  <a:lnTo>
                    <a:pt x="0" y="493889"/>
                  </a:lnTo>
                  <a:lnTo>
                    <a:pt x="0" y="0"/>
                  </a:lnTo>
                  <a:close/>
                </a:path>
              </a:pathLst>
            </a:custGeom>
            <a:solidFill>
              <a:schemeClr val="accent1">
                <a:lumMod val="75000"/>
              </a:schemeClr>
            </a:solidFill>
            <a:ln w="28575">
              <a:solidFill>
                <a:schemeClr val="bg1"/>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n-US" sz="2100" dirty="0"/>
                <a:t>Pulmonary</a:t>
              </a:r>
            </a:p>
          </p:txBody>
        </p:sp>
        <p:sp>
          <p:nvSpPr>
            <p:cNvPr id="7" name="Freeform: Shape 6">
              <a:extLst>
                <a:ext uri="{FF2B5EF4-FFF2-40B4-BE49-F238E27FC236}">
                  <a16:creationId xmlns:a16="http://schemas.microsoft.com/office/drawing/2014/main" id="{AF2C7C0C-0460-4D40-AD1A-54C37F844394}"/>
                </a:ext>
              </a:extLst>
            </p:cNvPr>
            <p:cNvSpPr/>
            <p:nvPr/>
          </p:nvSpPr>
          <p:spPr>
            <a:xfrm>
              <a:off x="6728797" y="1352550"/>
              <a:ext cx="5120640" cy="640080"/>
            </a:xfrm>
            <a:custGeom>
              <a:avLst/>
              <a:gdLst>
                <a:gd name="connsiteX0" fmla="*/ 0 w 5218727"/>
                <a:gd name="connsiteY0" fmla="*/ 0 h 654303"/>
                <a:gd name="connsiteX1" fmla="*/ 5218727 w 5218727"/>
                <a:gd name="connsiteY1" fmla="*/ 0 h 654303"/>
                <a:gd name="connsiteX2" fmla="*/ 5218727 w 5218727"/>
                <a:gd name="connsiteY2" fmla="*/ 654303 h 654303"/>
                <a:gd name="connsiteX3" fmla="*/ 0 w 5218727"/>
                <a:gd name="connsiteY3" fmla="*/ 654303 h 654303"/>
                <a:gd name="connsiteX4" fmla="*/ 0 w 5218727"/>
                <a:gd name="connsiteY4" fmla="*/ 0 h 654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8727" h="654303">
                  <a:moveTo>
                    <a:pt x="0" y="0"/>
                  </a:moveTo>
                  <a:lnTo>
                    <a:pt x="5218727" y="0"/>
                  </a:lnTo>
                  <a:lnTo>
                    <a:pt x="5218727" y="654303"/>
                  </a:lnTo>
                  <a:lnTo>
                    <a:pt x="0" y="654303"/>
                  </a:lnTo>
                  <a:lnTo>
                    <a:pt x="0" y="0"/>
                  </a:lnTo>
                  <a:close/>
                </a:path>
              </a:pathLst>
            </a:custGeom>
            <a:solidFill>
              <a:schemeClr val="accent1">
                <a:lumMod val="75000"/>
              </a:schemeClr>
            </a:solidFill>
            <a:ln w="28575">
              <a:solidFill>
                <a:schemeClr val="bg1"/>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n-US" sz="2100" dirty="0"/>
                <a:t>Extra-Pulmonary</a:t>
              </a:r>
            </a:p>
          </p:txBody>
        </p:sp>
        <p:sp>
          <p:nvSpPr>
            <p:cNvPr id="8" name="Freeform: Shape 7">
              <a:extLst>
                <a:ext uri="{FF2B5EF4-FFF2-40B4-BE49-F238E27FC236}">
                  <a16:creationId xmlns:a16="http://schemas.microsoft.com/office/drawing/2014/main" id="{8AE49439-C203-4E6C-8B63-ADBCA2CFC31B}"/>
                </a:ext>
              </a:extLst>
            </p:cNvPr>
            <p:cNvSpPr/>
            <p:nvPr/>
          </p:nvSpPr>
          <p:spPr>
            <a:xfrm>
              <a:off x="1470728" y="2084326"/>
              <a:ext cx="5120640" cy="3131236"/>
            </a:xfrm>
            <a:custGeom>
              <a:avLst/>
              <a:gdLst>
                <a:gd name="connsiteX0" fmla="*/ 0 w 5218727"/>
                <a:gd name="connsiteY0" fmla="*/ 0 h 3131236"/>
                <a:gd name="connsiteX1" fmla="*/ 5218727 w 5218727"/>
                <a:gd name="connsiteY1" fmla="*/ 0 h 3131236"/>
                <a:gd name="connsiteX2" fmla="*/ 5218727 w 5218727"/>
                <a:gd name="connsiteY2" fmla="*/ 3131236 h 3131236"/>
                <a:gd name="connsiteX3" fmla="*/ 0 w 5218727"/>
                <a:gd name="connsiteY3" fmla="*/ 3131236 h 3131236"/>
                <a:gd name="connsiteX4" fmla="*/ 0 w 5218727"/>
                <a:gd name="connsiteY4" fmla="*/ 0 h 3131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8727" h="3131236">
                  <a:moveTo>
                    <a:pt x="0" y="0"/>
                  </a:moveTo>
                  <a:lnTo>
                    <a:pt x="5218727" y="0"/>
                  </a:lnTo>
                  <a:lnTo>
                    <a:pt x="5218727" y="3131236"/>
                  </a:lnTo>
                  <a:lnTo>
                    <a:pt x="0" y="3131236"/>
                  </a:lnTo>
                  <a:lnTo>
                    <a:pt x="0" y="0"/>
                  </a:lnTo>
                  <a:close/>
                </a:path>
              </a:pathLst>
            </a:custGeom>
            <a:solidFill>
              <a:schemeClr val="accent1"/>
            </a:solidFill>
            <a:ln w="28575">
              <a:solidFill>
                <a:schemeClr val="bg1"/>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t" anchorCtr="0">
              <a:noAutofit/>
            </a:bodyPr>
            <a:lstStyle/>
            <a:p>
              <a:pPr algn="ctr" defTabSz="933450">
                <a:lnSpc>
                  <a:spcPct val="90000"/>
                </a:lnSpc>
                <a:spcBef>
                  <a:spcPct val="0"/>
                </a:spcBef>
                <a:spcAft>
                  <a:spcPts val="900"/>
                </a:spcAft>
              </a:pPr>
              <a:r>
                <a:rPr lang="en-US" sz="2100" dirty="0"/>
                <a:t>Pulmonary hypertension</a:t>
              </a:r>
            </a:p>
            <a:p>
              <a:pPr algn="ctr" defTabSz="933450">
                <a:lnSpc>
                  <a:spcPct val="90000"/>
                </a:lnSpc>
                <a:spcBef>
                  <a:spcPct val="0"/>
                </a:spcBef>
                <a:spcAft>
                  <a:spcPts val="900"/>
                </a:spcAft>
              </a:pPr>
              <a:r>
                <a:rPr lang="en-US" sz="2100" dirty="0"/>
                <a:t>Infectious-</a:t>
              </a:r>
              <a:r>
                <a:rPr lang="en-US" sz="2100" dirty="0" err="1"/>
                <a:t>aspergillomas</a:t>
              </a:r>
              <a:endParaRPr lang="en-US" sz="2100" dirty="0"/>
            </a:p>
            <a:p>
              <a:pPr algn="ctr" defTabSz="933450">
                <a:lnSpc>
                  <a:spcPct val="90000"/>
                </a:lnSpc>
                <a:spcBef>
                  <a:spcPct val="0"/>
                </a:spcBef>
                <a:spcAft>
                  <a:spcPts val="900"/>
                </a:spcAft>
              </a:pPr>
              <a:r>
                <a:rPr lang="en-US" sz="2100" dirty="0"/>
                <a:t>Obstructive sleep apnea</a:t>
              </a:r>
            </a:p>
          </p:txBody>
        </p:sp>
        <p:sp>
          <p:nvSpPr>
            <p:cNvPr id="10" name="Freeform: Shape 9">
              <a:extLst>
                <a:ext uri="{FF2B5EF4-FFF2-40B4-BE49-F238E27FC236}">
                  <a16:creationId xmlns:a16="http://schemas.microsoft.com/office/drawing/2014/main" id="{7987DE86-7859-418F-9EF8-E8E05CE3AED4}"/>
                </a:ext>
              </a:extLst>
            </p:cNvPr>
            <p:cNvSpPr/>
            <p:nvPr/>
          </p:nvSpPr>
          <p:spPr>
            <a:xfrm>
              <a:off x="6728797" y="2084326"/>
              <a:ext cx="5120640" cy="3131236"/>
            </a:xfrm>
            <a:custGeom>
              <a:avLst/>
              <a:gdLst>
                <a:gd name="connsiteX0" fmla="*/ 0 w 5218727"/>
                <a:gd name="connsiteY0" fmla="*/ 0 h 3131236"/>
                <a:gd name="connsiteX1" fmla="*/ 5218727 w 5218727"/>
                <a:gd name="connsiteY1" fmla="*/ 0 h 3131236"/>
                <a:gd name="connsiteX2" fmla="*/ 5218727 w 5218727"/>
                <a:gd name="connsiteY2" fmla="*/ 3131236 h 3131236"/>
                <a:gd name="connsiteX3" fmla="*/ 0 w 5218727"/>
                <a:gd name="connsiteY3" fmla="*/ 3131236 h 3131236"/>
                <a:gd name="connsiteX4" fmla="*/ 0 w 5218727"/>
                <a:gd name="connsiteY4" fmla="*/ 0 h 3131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8727" h="3131236">
                  <a:moveTo>
                    <a:pt x="0" y="0"/>
                  </a:moveTo>
                  <a:lnTo>
                    <a:pt x="5218727" y="0"/>
                  </a:lnTo>
                  <a:lnTo>
                    <a:pt x="5218727" y="3131236"/>
                  </a:lnTo>
                  <a:lnTo>
                    <a:pt x="0" y="3131236"/>
                  </a:lnTo>
                  <a:lnTo>
                    <a:pt x="0" y="0"/>
                  </a:lnTo>
                  <a:close/>
                </a:path>
              </a:pathLst>
            </a:custGeom>
            <a:solidFill>
              <a:schemeClr val="accent1"/>
            </a:solidFill>
            <a:ln w="28575">
              <a:solidFill>
                <a:schemeClr val="bg1"/>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t" anchorCtr="0">
              <a:noAutofit/>
            </a:bodyPr>
            <a:lstStyle/>
            <a:p>
              <a:pPr algn="ctr" defTabSz="933450">
                <a:spcBef>
                  <a:spcPct val="0"/>
                </a:spcBef>
                <a:spcAft>
                  <a:spcPts val="900"/>
                </a:spcAft>
              </a:pPr>
              <a:r>
                <a:rPr lang="en-US" sz="2100" dirty="0"/>
                <a:t>Gastroesophageal reflux disease</a:t>
              </a:r>
            </a:p>
            <a:p>
              <a:pPr algn="ctr" defTabSz="933450">
                <a:spcBef>
                  <a:spcPct val="0"/>
                </a:spcBef>
                <a:spcAft>
                  <a:spcPts val="900"/>
                </a:spcAft>
              </a:pPr>
              <a:r>
                <a:rPr lang="en-US" sz="2100" dirty="0">
                  <a:solidFill>
                    <a:schemeClr val="bg1"/>
                  </a:solidFill>
                </a:rPr>
                <a:t>Coronary artery disease</a:t>
              </a:r>
            </a:p>
            <a:p>
              <a:pPr algn="ctr" defTabSz="933450">
                <a:spcBef>
                  <a:spcPct val="0"/>
                </a:spcBef>
                <a:spcAft>
                  <a:spcPts val="900"/>
                </a:spcAft>
              </a:pPr>
              <a:r>
                <a:rPr lang="en-US" sz="2100" dirty="0">
                  <a:solidFill>
                    <a:schemeClr val="bg1"/>
                  </a:solidFill>
                </a:rPr>
                <a:t>Heart failure</a:t>
              </a:r>
            </a:p>
            <a:p>
              <a:pPr algn="ctr" defTabSz="685800">
                <a:spcBef>
                  <a:spcPct val="0"/>
                </a:spcBef>
                <a:spcAft>
                  <a:spcPts val="900"/>
                </a:spcAft>
                <a:defRPr/>
              </a:pPr>
              <a:r>
                <a:rPr lang="en-US" sz="2100" dirty="0">
                  <a:solidFill>
                    <a:schemeClr val="bg1"/>
                  </a:solidFill>
                </a:rPr>
                <a:t>Thromboembolic disease</a:t>
              </a:r>
            </a:p>
            <a:p>
              <a:pPr algn="ctr" defTabSz="933450">
                <a:spcBef>
                  <a:spcPct val="0"/>
                </a:spcBef>
                <a:spcAft>
                  <a:spcPts val="900"/>
                </a:spcAft>
              </a:pPr>
              <a:r>
                <a:rPr lang="en-US" sz="2100" dirty="0"/>
                <a:t>Diabetes</a:t>
              </a:r>
            </a:p>
          </p:txBody>
        </p:sp>
      </p:grpSp>
    </p:spTree>
    <p:extLst>
      <p:ext uri="{BB962C8B-B14F-4D97-AF65-F5344CB8AC3E}">
        <p14:creationId xmlns:p14="http://schemas.microsoft.com/office/powerpoint/2010/main" val="832228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Therapeutic Strategies</a:t>
            </a:r>
          </a:p>
        </p:txBody>
      </p:sp>
      <p:sp>
        <p:nvSpPr>
          <p:cNvPr id="3" name="Content Placeholder 2"/>
          <p:cNvSpPr>
            <a:spLocks noGrp="1"/>
          </p:cNvSpPr>
          <p:nvPr>
            <p:ph type="subTitle" idx="1"/>
          </p:nvPr>
        </p:nvSpPr>
        <p:spPr/>
        <p:txBody>
          <a:bodyPr>
            <a:normAutofit fontScale="85000" lnSpcReduction="20000"/>
          </a:bodyPr>
          <a:lstStyle/>
          <a:p>
            <a:r>
              <a:rPr lang="en-US" sz="1875" dirty="0"/>
              <a:t>In this module, we discuss current treatment options and therapeutic strategies for IPF, as well as dosing, monitoring, and common side effects from agents used to treat IPF. We also discuss the significance of and data from the Pulmonary Fibrosis Foundation patient registry. We talk about the latest data on emerging therapies and review key takeaways </a:t>
            </a:r>
            <a:br>
              <a:rPr lang="en-US" sz="1875" dirty="0"/>
            </a:br>
            <a:r>
              <a:rPr lang="en-US" sz="1875" dirty="0"/>
              <a:t>from our presentation.</a:t>
            </a:r>
          </a:p>
          <a:p>
            <a:endParaRPr lang="en-US" sz="1875" dirty="0"/>
          </a:p>
        </p:txBody>
      </p:sp>
    </p:spTree>
    <p:extLst>
      <p:ext uri="{BB962C8B-B14F-4D97-AF65-F5344CB8AC3E}">
        <p14:creationId xmlns:p14="http://schemas.microsoft.com/office/powerpoint/2010/main" val="475208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Treatment Options</a:t>
            </a:r>
          </a:p>
        </p:txBody>
      </p:sp>
      <p:sp>
        <p:nvSpPr>
          <p:cNvPr id="3" name="Content Placeholder 2"/>
          <p:cNvSpPr>
            <a:spLocks noGrp="1"/>
          </p:cNvSpPr>
          <p:nvPr>
            <p:ph idx="1"/>
          </p:nvPr>
        </p:nvSpPr>
        <p:spPr/>
        <p:txBody>
          <a:bodyPr/>
          <a:lstStyle/>
          <a:p>
            <a:pPr>
              <a:lnSpc>
                <a:spcPct val="100000"/>
              </a:lnSpc>
            </a:pPr>
            <a:r>
              <a:rPr lang="en-US" sz="2400" dirty="0"/>
              <a:t>Medical therapy</a:t>
            </a:r>
          </a:p>
          <a:p>
            <a:pPr marL="557213" lvl="2" indent="-257175">
              <a:lnSpc>
                <a:spcPct val="100000"/>
              </a:lnSpc>
            </a:pPr>
            <a:r>
              <a:rPr lang="en-US" sz="2100" dirty="0"/>
              <a:t>FDA-approved therapies only slow progression</a:t>
            </a:r>
          </a:p>
          <a:p>
            <a:pPr>
              <a:lnSpc>
                <a:spcPct val="100000"/>
              </a:lnSpc>
              <a:spcBef>
                <a:spcPts val="2700"/>
              </a:spcBef>
            </a:pPr>
            <a:r>
              <a:rPr lang="en-US" sz="2400" dirty="0"/>
              <a:t>Supportive care and </a:t>
            </a:r>
            <a:r>
              <a:rPr lang="en-US" sz="2400" dirty="0" err="1"/>
              <a:t>nonpharmacologic</a:t>
            </a:r>
            <a:r>
              <a:rPr lang="en-US" sz="2400" dirty="0"/>
              <a:t> measures for IPF</a:t>
            </a:r>
          </a:p>
          <a:p>
            <a:pPr>
              <a:lnSpc>
                <a:spcPct val="100000"/>
              </a:lnSpc>
              <a:spcBef>
                <a:spcPts val="2700"/>
              </a:spcBef>
            </a:pPr>
            <a:r>
              <a:rPr lang="en-US" sz="2400" dirty="0"/>
              <a:t>Treatment of exacerbations (unproven)</a:t>
            </a:r>
          </a:p>
          <a:p>
            <a:pPr marL="257175" lvl="1" indent="-257175">
              <a:lnSpc>
                <a:spcPct val="100000"/>
              </a:lnSpc>
              <a:spcBef>
                <a:spcPts val="2700"/>
              </a:spcBef>
              <a:buFont typeface="Arial" charset="0"/>
              <a:buChar char="•"/>
            </a:pPr>
            <a:r>
              <a:rPr lang="en-US" sz="2400" dirty="0"/>
              <a:t>Lung transplant (only in select patients with advanced IPF)</a:t>
            </a:r>
          </a:p>
        </p:txBody>
      </p:sp>
      <p:sp>
        <p:nvSpPr>
          <p:cNvPr id="4" name="Text Placeholder 3"/>
          <p:cNvSpPr>
            <a:spLocks noGrp="1"/>
          </p:cNvSpPr>
          <p:nvPr>
            <p:ph type="body" sz="quarter" idx="10"/>
          </p:nvPr>
        </p:nvSpPr>
        <p:spPr/>
        <p:txBody>
          <a:bodyPr/>
          <a:lstStyle/>
          <a:p>
            <a:endParaRPr lang="en-US" dirty="0"/>
          </a:p>
        </p:txBody>
      </p:sp>
      <p:sp>
        <p:nvSpPr>
          <p:cNvPr id="5" name="Text Placeholder 4"/>
          <p:cNvSpPr>
            <a:spLocks noGrp="1"/>
          </p:cNvSpPr>
          <p:nvPr>
            <p:ph type="body" sz="quarter" idx="11"/>
          </p:nvPr>
        </p:nvSpPr>
        <p:spPr/>
        <p:txBody>
          <a:bodyPr>
            <a:normAutofit fontScale="85000" lnSpcReduction="10000"/>
          </a:bodyPr>
          <a:lstStyle/>
          <a:p>
            <a:endParaRPr lang="en-US"/>
          </a:p>
        </p:txBody>
      </p:sp>
    </p:spTree>
    <p:extLst>
      <p:ext uri="{BB962C8B-B14F-4D97-AF65-F5344CB8AC3E}">
        <p14:creationId xmlns:p14="http://schemas.microsoft.com/office/powerpoint/2010/main" val="327903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Supportive Care and Other Interventions</a:t>
            </a:r>
            <a:endParaRPr lang="en-US" sz="1500" dirty="0"/>
          </a:p>
        </p:txBody>
      </p:sp>
      <p:sp>
        <p:nvSpPr>
          <p:cNvPr id="3" name="Content Placeholder 2"/>
          <p:cNvSpPr>
            <a:spLocks noGrp="1"/>
          </p:cNvSpPr>
          <p:nvPr>
            <p:ph idx="1"/>
          </p:nvPr>
        </p:nvSpPr>
        <p:spPr>
          <a:xfrm>
            <a:off x="199478" y="837079"/>
            <a:ext cx="8761615" cy="3402413"/>
          </a:xfrm>
        </p:spPr>
        <p:txBody>
          <a:bodyPr/>
          <a:lstStyle/>
          <a:p>
            <a:pPr>
              <a:buFont typeface="Arial" charset="0"/>
              <a:buChar char="•"/>
            </a:pPr>
            <a:r>
              <a:rPr lang="en-US" sz="2000" dirty="0"/>
              <a:t>Supplemental oxygen therapy may improve </a:t>
            </a:r>
            <a:r>
              <a:rPr lang="en-US" sz="2000" dirty="0" err="1"/>
              <a:t>QoL</a:t>
            </a:r>
            <a:endParaRPr lang="en-US" sz="2000" dirty="0"/>
          </a:p>
          <a:p>
            <a:pPr lvl="1">
              <a:buFont typeface="Arial" charset="0"/>
              <a:buChar char="•"/>
            </a:pPr>
            <a:r>
              <a:rPr lang="en-US" sz="2000" dirty="0"/>
              <a:t>Recommended when patient’s desaturation is &lt; 88% during 6MWT</a:t>
            </a:r>
          </a:p>
          <a:p>
            <a:pPr lvl="1">
              <a:buFont typeface="Arial" charset="0"/>
              <a:buChar char="•"/>
            </a:pPr>
            <a:r>
              <a:rPr lang="en-US" sz="2000" dirty="0"/>
              <a:t>Nocturnal oxygen with sleep apnea</a:t>
            </a:r>
          </a:p>
          <a:p>
            <a:pPr>
              <a:spcBef>
                <a:spcPts val="450"/>
              </a:spcBef>
              <a:buFont typeface="Arial" charset="0"/>
              <a:buChar char="•"/>
            </a:pPr>
            <a:r>
              <a:rPr lang="en-US" sz="2000" dirty="0"/>
              <a:t>Pulmonary rehabilitation impacts functional status and </a:t>
            </a:r>
            <a:r>
              <a:rPr lang="en-US" sz="2000" dirty="0" err="1"/>
              <a:t>QoL</a:t>
            </a:r>
            <a:endParaRPr lang="en-US" sz="2000" dirty="0"/>
          </a:p>
          <a:p>
            <a:pPr lvl="1">
              <a:buFont typeface="Arial" charset="0"/>
              <a:buChar char="•"/>
            </a:pPr>
            <a:r>
              <a:rPr lang="en-US" sz="2000" dirty="0"/>
              <a:t>Aerobic conditioning</a:t>
            </a:r>
          </a:p>
          <a:p>
            <a:pPr lvl="1">
              <a:buFont typeface="Arial" charset="0"/>
              <a:buChar char="•"/>
            </a:pPr>
            <a:r>
              <a:rPr lang="en-US" sz="2000" dirty="0"/>
              <a:t>Strength and flexibility training</a:t>
            </a:r>
          </a:p>
          <a:p>
            <a:pPr lvl="1">
              <a:buFont typeface="Arial" charset="0"/>
              <a:buChar char="•"/>
            </a:pPr>
            <a:r>
              <a:rPr lang="en-US" sz="2000" dirty="0"/>
              <a:t>Education about condition</a:t>
            </a:r>
          </a:p>
          <a:p>
            <a:pPr lvl="1">
              <a:buFont typeface="Arial" charset="0"/>
              <a:buChar char="•"/>
            </a:pPr>
            <a:r>
              <a:rPr lang="en-US" sz="2000" dirty="0"/>
              <a:t>Nutritional counseling</a:t>
            </a:r>
          </a:p>
          <a:p>
            <a:pPr lvl="1">
              <a:buFont typeface="Arial" charset="0"/>
              <a:buChar char="•"/>
            </a:pPr>
            <a:r>
              <a:rPr lang="en-US" sz="2000" dirty="0"/>
              <a:t>Psychosocial support</a:t>
            </a:r>
          </a:p>
          <a:p>
            <a:pPr>
              <a:spcBef>
                <a:spcPts val="450"/>
              </a:spcBef>
              <a:buFont typeface="Arial" charset="0"/>
              <a:buChar char="•"/>
            </a:pPr>
            <a:r>
              <a:rPr lang="en-US" sz="2000" dirty="0"/>
              <a:t>Mechanical ventilation (only recommended if bridge to transplant) </a:t>
            </a:r>
          </a:p>
          <a:p>
            <a:pPr>
              <a:spcBef>
                <a:spcPts val="450"/>
              </a:spcBef>
              <a:buFont typeface="Arial" charset="0"/>
              <a:buChar char="•"/>
            </a:pPr>
            <a:r>
              <a:rPr lang="en-US" sz="2000" dirty="0"/>
              <a:t>Palliative care services</a:t>
            </a:r>
          </a:p>
          <a:p>
            <a:endParaRPr lang="en-US" sz="2400" dirty="0"/>
          </a:p>
        </p:txBody>
      </p:sp>
      <p:sp>
        <p:nvSpPr>
          <p:cNvPr id="4" name="Text Placeholder 3"/>
          <p:cNvSpPr>
            <a:spLocks noGrp="1"/>
          </p:cNvSpPr>
          <p:nvPr>
            <p:ph type="body" sz="quarter" idx="10"/>
          </p:nvPr>
        </p:nvSpPr>
        <p:spPr>
          <a:xfrm>
            <a:off x="3141617" y="4663440"/>
            <a:ext cx="5819446" cy="393145"/>
          </a:xfrm>
        </p:spPr>
        <p:txBody>
          <a:bodyPr>
            <a:normAutofit/>
          </a:bodyPr>
          <a:lstStyle/>
          <a:p>
            <a:r>
              <a:rPr lang="en-US" sz="1000" dirty="0">
                <a:solidFill>
                  <a:schemeClr val="bg1"/>
                </a:solidFill>
              </a:rPr>
              <a:t>Sharif R. </a:t>
            </a:r>
            <a:r>
              <a:rPr lang="en-US" sz="1000" i="1" dirty="0">
                <a:solidFill>
                  <a:schemeClr val="bg1"/>
                </a:solidFill>
              </a:rPr>
              <a:t>Am J </a:t>
            </a:r>
            <a:r>
              <a:rPr lang="en-US" sz="1000" i="1" dirty="0" err="1">
                <a:solidFill>
                  <a:schemeClr val="bg1"/>
                </a:solidFill>
              </a:rPr>
              <a:t>Manag</a:t>
            </a:r>
            <a:r>
              <a:rPr lang="en-US" sz="1000" i="1" dirty="0">
                <a:solidFill>
                  <a:schemeClr val="bg1"/>
                </a:solidFill>
              </a:rPr>
              <a:t> Care.</a:t>
            </a:r>
            <a:r>
              <a:rPr lang="en-US" sz="1000" dirty="0">
                <a:solidFill>
                  <a:schemeClr val="bg1"/>
                </a:solidFill>
              </a:rPr>
              <a:t> 2017;23(11 </a:t>
            </a:r>
            <a:r>
              <a:rPr lang="en-US" sz="1000" dirty="0" err="1">
                <a:solidFill>
                  <a:schemeClr val="bg1"/>
                </a:solidFill>
              </a:rPr>
              <a:t>Suppl</a:t>
            </a:r>
            <a:r>
              <a:rPr lang="en-US" sz="1000" dirty="0">
                <a:solidFill>
                  <a:schemeClr val="bg1"/>
                </a:solidFill>
              </a:rPr>
              <a:t>):S176-S182.</a:t>
            </a:r>
          </a:p>
        </p:txBody>
      </p:sp>
      <p:sp>
        <p:nvSpPr>
          <p:cNvPr id="5" name="Text Placeholder 4"/>
          <p:cNvSpPr>
            <a:spLocks noGrp="1"/>
          </p:cNvSpPr>
          <p:nvPr>
            <p:ph type="body" sz="quarter" idx="11"/>
          </p:nvPr>
        </p:nvSpPr>
        <p:spPr>
          <a:xfrm>
            <a:off x="199506" y="4167975"/>
            <a:ext cx="8761558" cy="203597"/>
          </a:xfrm>
        </p:spPr>
        <p:txBody>
          <a:bodyPr>
            <a:normAutofit fontScale="77500" lnSpcReduction="20000"/>
          </a:bodyPr>
          <a:lstStyle/>
          <a:p>
            <a:r>
              <a:rPr lang="en-US" dirty="0"/>
              <a:t>QoL, quality of life; </a:t>
            </a:r>
            <a:r>
              <a:rPr lang="en-US" sz="1050" dirty="0"/>
              <a:t>6MWT, 6-minute walk test.</a:t>
            </a:r>
            <a:endParaRPr lang="en-US" dirty="0"/>
          </a:p>
        </p:txBody>
      </p:sp>
    </p:spTree>
    <p:extLst>
      <p:ext uri="{BB962C8B-B14F-4D97-AF65-F5344CB8AC3E}">
        <p14:creationId xmlns:p14="http://schemas.microsoft.com/office/powerpoint/2010/main" val="635792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Drugs Not To Use</a:t>
            </a:r>
            <a:r>
              <a:rPr lang="en-US" dirty="0"/>
              <a:t> for IPF</a:t>
            </a:r>
            <a:br>
              <a:rPr lang="en-US" dirty="0"/>
            </a:br>
            <a:r>
              <a:rPr lang="en-US" dirty="0"/>
              <a:t>Per ATS/ERS/JRS/ALAT 2011 Guidelines</a:t>
            </a:r>
            <a:endParaRPr lang="en-US" sz="1500" dirty="0">
              <a:solidFill>
                <a:srgbClr val="0070C0"/>
              </a:solidFill>
            </a:endParaRPr>
          </a:p>
        </p:txBody>
      </p:sp>
      <p:sp>
        <p:nvSpPr>
          <p:cNvPr id="3" name="Content Placeholder 2"/>
          <p:cNvSpPr>
            <a:spLocks noGrp="1"/>
          </p:cNvSpPr>
          <p:nvPr>
            <p:ph idx="1"/>
          </p:nvPr>
        </p:nvSpPr>
        <p:spPr>
          <a:xfrm>
            <a:off x="199478" y="1111369"/>
            <a:ext cx="8761615" cy="3232619"/>
          </a:xfrm>
        </p:spPr>
        <p:txBody>
          <a:bodyPr/>
          <a:lstStyle/>
          <a:p>
            <a:r>
              <a:rPr lang="en-US" sz="2400" dirty="0"/>
              <a:t>Anticoagulants</a:t>
            </a:r>
            <a:r>
              <a:rPr lang="en-US" sz="2400" baseline="30000" dirty="0"/>
              <a:t>*</a:t>
            </a:r>
          </a:p>
          <a:p>
            <a:r>
              <a:rPr lang="en-US" sz="2400" dirty="0" err="1"/>
              <a:t>Imatinib</a:t>
            </a:r>
            <a:r>
              <a:rPr lang="en-US" altLang="en-US" sz="2400" baseline="30000" dirty="0"/>
              <a:t>†</a:t>
            </a:r>
            <a:r>
              <a:rPr lang="en-US" sz="2400" dirty="0"/>
              <a:t>—</a:t>
            </a:r>
            <a:r>
              <a:rPr lang="en-US" sz="2025" dirty="0"/>
              <a:t>Studies show no benefit</a:t>
            </a:r>
          </a:p>
          <a:p>
            <a:r>
              <a:rPr lang="en-US" sz="2400" dirty="0"/>
              <a:t>Selective endothelin receptor antagonist (</a:t>
            </a:r>
            <a:r>
              <a:rPr lang="en-US" sz="2400" dirty="0" err="1"/>
              <a:t>ambrisentan</a:t>
            </a:r>
            <a:r>
              <a:rPr lang="en-US" sz="2400" dirty="0"/>
              <a:t>)</a:t>
            </a:r>
            <a:r>
              <a:rPr lang="en-US" sz="2400" baseline="30000" dirty="0"/>
              <a:t>*</a:t>
            </a:r>
          </a:p>
          <a:p>
            <a:r>
              <a:rPr lang="en-US" sz="2400" dirty="0"/>
              <a:t>Combination prednisolone/azathioprine/n-acetylcysteine</a:t>
            </a:r>
            <a:r>
              <a:rPr lang="en-US" sz="2400" baseline="30000" dirty="0"/>
              <a:t>*</a:t>
            </a:r>
            <a:r>
              <a:rPr lang="en-US" sz="2400" dirty="0"/>
              <a:t> </a:t>
            </a:r>
          </a:p>
          <a:p>
            <a:pPr lvl="1">
              <a:buFont typeface="Arial" panose="020B0604020202020204" pitchFamily="34" charset="0"/>
              <a:buChar char="•"/>
            </a:pPr>
            <a:r>
              <a:rPr lang="en-US" sz="2025" dirty="0"/>
              <a:t>Trials show excess number of deaths</a:t>
            </a:r>
          </a:p>
          <a:p>
            <a:endParaRPr lang="en-US" dirty="0"/>
          </a:p>
        </p:txBody>
      </p:sp>
      <p:sp>
        <p:nvSpPr>
          <p:cNvPr id="4" name="Text Placeholder 3"/>
          <p:cNvSpPr>
            <a:spLocks noGrp="1"/>
          </p:cNvSpPr>
          <p:nvPr>
            <p:ph type="body" sz="quarter" idx="10"/>
          </p:nvPr>
        </p:nvSpPr>
        <p:spPr>
          <a:xfrm>
            <a:off x="3135086" y="4617720"/>
            <a:ext cx="5825977" cy="438865"/>
          </a:xfrm>
        </p:spPr>
        <p:txBody>
          <a:bodyPr>
            <a:normAutofit fontScale="92500" lnSpcReduction="20000"/>
          </a:bodyPr>
          <a:lstStyle/>
          <a:p>
            <a:r>
              <a:rPr lang="en-US" sz="1000" dirty="0">
                <a:solidFill>
                  <a:schemeClr val="bg1"/>
                </a:solidFill>
              </a:rPr>
              <a:t>Raghu G, et al. </a:t>
            </a:r>
            <a:r>
              <a:rPr lang="en-US" sz="1000" i="1" dirty="0">
                <a:solidFill>
                  <a:schemeClr val="bg1"/>
                </a:solidFill>
              </a:rPr>
              <a:t>N </a:t>
            </a:r>
            <a:r>
              <a:rPr lang="en-US" sz="1000" i="1" dirty="0" err="1">
                <a:solidFill>
                  <a:schemeClr val="bg1"/>
                </a:solidFill>
              </a:rPr>
              <a:t>Engl</a:t>
            </a:r>
            <a:r>
              <a:rPr lang="en-US" sz="1000" i="1" dirty="0">
                <a:solidFill>
                  <a:schemeClr val="bg1"/>
                </a:solidFill>
              </a:rPr>
              <a:t> J Med.</a:t>
            </a:r>
            <a:r>
              <a:rPr lang="en-US" sz="1000" dirty="0">
                <a:solidFill>
                  <a:schemeClr val="bg1"/>
                </a:solidFill>
              </a:rPr>
              <a:t> 2012;366:1968-77. </a:t>
            </a:r>
          </a:p>
          <a:p>
            <a:r>
              <a:rPr lang="en-US" sz="1000" dirty="0">
                <a:solidFill>
                  <a:schemeClr val="bg1"/>
                </a:solidFill>
              </a:rPr>
              <a:t>Raghu G, et al. </a:t>
            </a:r>
            <a:r>
              <a:rPr lang="en-US" sz="1000" i="1" dirty="0">
                <a:solidFill>
                  <a:schemeClr val="bg1"/>
                </a:solidFill>
              </a:rPr>
              <a:t>Am J </a:t>
            </a:r>
            <a:r>
              <a:rPr lang="en-US" sz="1000" i="1" dirty="0" err="1">
                <a:solidFill>
                  <a:schemeClr val="bg1"/>
                </a:solidFill>
              </a:rPr>
              <a:t>Respir</a:t>
            </a:r>
            <a:r>
              <a:rPr lang="en-US" sz="1000" i="1" dirty="0">
                <a:solidFill>
                  <a:schemeClr val="bg1"/>
                </a:solidFill>
              </a:rPr>
              <a:t> </a:t>
            </a:r>
            <a:r>
              <a:rPr lang="en-US" sz="1000" i="1" dirty="0" err="1">
                <a:solidFill>
                  <a:schemeClr val="bg1"/>
                </a:solidFill>
              </a:rPr>
              <a:t>Crit</a:t>
            </a:r>
            <a:r>
              <a:rPr lang="en-US" sz="1000" i="1" dirty="0">
                <a:solidFill>
                  <a:schemeClr val="bg1"/>
                </a:solidFill>
              </a:rPr>
              <a:t> Care Med.</a:t>
            </a:r>
            <a:r>
              <a:rPr lang="en-US" sz="1000" dirty="0">
                <a:solidFill>
                  <a:schemeClr val="bg1"/>
                </a:solidFill>
              </a:rPr>
              <a:t> 2015;192:e3-e19. </a:t>
            </a:r>
          </a:p>
          <a:p>
            <a:r>
              <a:rPr lang="en-US" sz="1000" dirty="0" err="1">
                <a:solidFill>
                  <a:schemeClr val="bg1"/>
                </a:solidFill>
              </a:rPr>
              <a:t>Trawinska</a:t>
            </a:r>
            <a:r>
              <a:rPr lang="en-US" sz="1000" dirty="0">
                <a:solidFill>
                  <a:schemeClr val="bg1"/>
                </a:solidFill>
              </a:rPr>
              <a:t> MA, et al. </a:t>
            </a:r>
            <a:r>
              <a:rPr lang="en-US" sz="1000" i="1" dirty="0" err="1">
                <a:solidFill>
                  <a:schemeClr val="bg1"/>
                </a:solidFill>
              </a:rPr>
              <a:t>Ther</a:t>
            </a:r>
            <a:r>
              <a:rPr lang="en-US" sz="1000" i="1" dirty="0">
                <a:solidFill>
                  <a:schemeClr val="bg1"/>
                </a:solidFill>
              </a:rPr>
              <a:t> </a:t>
            </a:r>
            <a:r>
              <a:rPr lang="en-US" sz="1000" i="1" dirty="0" err="1">
                <a:solidFill>
                  <a:schemeClr val="bg1"/>
                </a:solidFill>
              </a:rPr>
              <a:t>Clin</a:t>
            </a:r>
            <a:r>
              <a:rPr lang="en-US" sz="1000" i="1" dirty="0">
                <a:solidFill>
                  <a:schemeClr val="bg1"/>
                </a:solidFill>
              </a:rPr>
              <a:t> Risk </a:t>
            </a:r>
            <a:r>
              <a:rPr lang="en-US" sz="1000" i="1" dirty="0" err="1">
                <a:solidFill>
                  <a:schemeClr val="bg1"/>
                </a:solidFill>
              </a:rPr>
              <a:t>Manag</a:t>
            </a:r>
            <a:r>
              <a:rPr lang="en-US" sz="1000" i="1" dirty="0">
                <a:solidFill>
                  <a:schemeClr val="bg1"/>
                </a:solidFill>
              </a:rPr>
              <a:t>.</a:t>
            </a:r>
            <a:r>
              <a:rPr lang="en-US" sz="1000" dirty="0">
                <a:solidFill>
                  <a:schemeClr val="bg1"/>
                </a:solidFill>
              </a:rPr>
              <a:t> 2016;12:563–574. </a:t>
            </a:r>
          </a:p>
          <a:p>
            <a:endParaRPr lang="en-US" sz="1000" dirty="0">
              <a:solidFill>
                <a:schemeClr val="bg1"/>
              </a:solidFill>
            </a:endParaRPr>
          </a:p>
        </p:txBody>
      </p:sp>
      <p:sp>
        <p:nvSpPr>
          <p:cNvPr id="5" name="Text Placeholder 4"/>
          <p:cNvSpPr>
            <a:spLocks noGrp="1"/>
          </p:cNvSpPr>
          <p:nvPr>
            <p:ph type="body" sz="quarter" idx="11"/>
          </p:nvPr>
        </p:nvSpPr>
        <p:spPr>
          <a:xfrm>
            <a:off x="199506" y="4279005"/>
            <a:ext cx="8761558" cy="203597"/>
          </a:xfrm>
        </p:spPr>
        <p:txBody>
          <a:bodyPr>
            <a:normAutofit fontScale="85000" lnSpcReduction="10000"/>
          </a:bodyPr>
          <a:lstStyle/>
          <a:p>
            <a:r>
              <a:rPr lang="en-US" dirty="0"/>
              <a:t>ATS, American Thoracic Society; ERS, European Respiratory Society; JRS, Japanese Respiratory Society; ALAT, Latin American Thoracic Association.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068" y="2852670"/>
            <a:ext cx="5229225" cy="1276350"/>
          </a:xfrm>
          <a:prstGeom prst="rect">
            <a:avLst/>
          </a:prstGeom>
          <a:effectLst>
            <a:outerShdw blurRad="50800" dist="38100" dir="5400000" algn="t" rotWithShape="0">
              <a:prstClr val="black">
                <a:alpha val="40000"/>
              </a:prstClr>
            </a:outerShdw>
          </a:effectLst>
        </p:spPr>
      </p:pic>
      <p:sp>
        <p:nvSpPr>
          <p:cNvPr id="8" name="TextBox 7"/>
          <p:cNvSpPr txBox="1"/>
          <p:nvPr/>
        </p:nvSpPr>
        <p:spPr>
          <a:xfrm>
            <a:off x="3985424" y="3868603"/>
            <a:ext cx="2835088" cy="253916"/>
          </a:xfrm>
          <a:prstGeom prst="rect">
            <a:avLst/>
          </a:prstGeom>
          <a:noFill/>
        </p:spPr>
        <p:txBody>
          <a:bodyPr wrap="square" rtlCol="0">
            <a:spAutoFit/>
          </a:bodyPr>
          <a:lstStyle/>
          <a:p>
            <a:r>
              <a:rPr lang="en-US" sz="1050" dirty="0">
                <a:solidFill>
                  <a:srgbClr val="2F4350"/>
                </a:solidFill>
              </a:rPr>
              <a:t>Raghu G, et al. </a:t>
            </a:r>
            <a:r>
              <a:rPr lang="en-US" sz="1050" i="1" dirty="0">
                <a:solidFill>
                  <a:srgbClr val="2F4350"/>
                </a:solidFill>
              </a:rPr>
              <a:t>N </a:t>
            </a:r>
            <a:r>
              <a:rPr lang="en-US" sz="1050" i="1" dirty="0" err="1">
                <a:solidFill>
                  <a:srgbClr val="2F4350"/>
                </a:solidFill>
              </a:rPr>
              <a:t>Engl</a:t>
            </a:r>
            <a:r>
              <a:rPr lang="en-US" sz="1050" i="1" dirty="0">
                <a:solidFill>
                  <a:srgbClr val="2F4350"/>
                </a:solidFill>
              </a:rPr>
              <a:t> J Med.</a:t>
            </a:r>
            <a:r>
              <a:rPr lang="en-US" sz="1050" dirty="0">
                <a:solidFill>
                  <a:srgbClr val="2F4350"/>
                </a:solidFill>
              </a:rPr>
              <a:t> 2012;366:1968-77. </a:t>
            </a:r>
          </a:p>
        </p:txBody>
      </p:sp>
      <p:sp>
        <p:nvSpPr>
          <p:cNvPr id="9" name="TextBox 8"/>
          <p:cNvSpPr txBox="1"/>
          <p:nvPr/>
        </p:nvSpPr>
        <p:spPr>
          <a:xfrm>
            <a:off x="5385546" y="1004520"/>
            <a:ext cx="3640887" cy="646331"/>
          </a:xfrm>
          <a:prstGeom prst="rect">
            <a:avLst/>
          </a:prstGeom>
          <a:noFill/>
        </p:spPr>
        <p:txBody>
          <a:bodyPr wrap="square" rtlCol="0">
            <a:spAutoFit/>
          </a:bodyPr>
          <a:lstStyle/>
          <a:p>
            <a:pPr>
              <a:spcBef>
                <a:spcPct val="0"/>
              </a:spcBef>
              <a:buClr>
                <a:srgbClr val="C00000"/>
              </a:buClr>
            </a:pPr>
            <a:r>
              <a:rPr lang="en-US" altLang="en-US" sz="1200" dirty="0">
                <a:solidFill>
                  <a:schemeClr val="tx1">
                    <a:lumMod val="65000"/>
                    <a:lumOff val="35000"/>
                  </a:schemeClr>
                </a:solidFill>
              </a:rPr>
              <a:t>*Low confidence in effect estimates.</a:t>
            </a:r>
          </a:p>
          <a:p>
            <a:pPr>
              <a:spcBef>
                <a:spcPct val="0"/>
              </a:spcBef>
              <a:buClr>
                <a:srgbClr val="C00000"/>
              </a:buClr>
            </a:pPr>
            <a:r>
              <a:rPr lang="en-US" altLang="en-US" sz="1200" baseline="30000" dirty="0">
                <a:solidFill>
                  <a:schemeClr val="tx1">
                    <a:lumMod val="65000"/>
                    <a:lumOff val="35000"/>
                  </a:schemeClr>
                </a:solidFill>
              </a:rPr>
              <a:t>†</a:t>
            </a:r>
            <a:r>
              <a:rPr lang="en-US" altLang="en-US" sz="1200" dirty="0">
                <a:solidFill>
                  <a:schemeClr val="tx1">
                    <a:lumMod val="65000"/>
                    <a:lumOff val="35000"/>
                  </a:schemeClr>
                </a:solidFill>
              </a:rPr>
              <a:t>Moderate confidence in effect estimates.</a:t>
            </a:r>
          </a:p>
          <a:p>
            <a:pPr>
              <a:spcBef>
                <a:spcPct val="0"/>
              </a:spcBef>
              <a:buClr>
                <a:srgbClr val="C00000"/>
              </a:buClr>
            </a:pPr>
            <a:r>
              <a:rPr lang="en-US" altLang="en-US" sz="1200" dirty="0">
                <a:solidFill>
                  <a:schemeClr val="tx1">
                    <a:lumMod val="65000"/>
                    <a:lumOff val="35000"/>
                  </a:schemeClr>
                </a:solidFill>
              </a:rPr>
              <a:t>  </a:t>
            </a:r>
            <a:r>
              <a:rPr lang="en-US" altLang="en-US" sz="1100" dirty="0">
                <a:solidFill>
                  <a:schemeClr val="tx1">
                    <a:lumMod val="65000"/>
                    <a:lumOff val="35000"/>
                  </a:schemeClr>
                </a:solidFill>
              </a:rPr>
              <a:t>Raghu G, et al. </a:t>
            </a:r>
            <a:r>
              <a:rPr lang="en-US" altLang="en-US" sz="1100" i="1" dirty="0">
                <a:solidFill>
                  <a:schemeClr val="tx1">
                    <a:lumMod val="65000"/>
                    <a:lumOff val="35000"/>
                  </a:schemeClr>
                </a:solidFill>
              </a:rPr>
              <a:t>Am J </a:t>
            </a:r>
            <a:r>
              <a:rPr lang="en-US" altLang="en-US" sz="1100" i="1" dirty="0" err="1">
                <a:solidFill>
                  <a:schemeClr val="tx1">
                    <a:lumMod val="65000"/>
                    <a:lumOff val="35000"/>
                  </a:schemeClr>
                </a:solidFill>
              </a:rPr>
              <a:t>Respir</a:t>
            </a:r>
            <a:r>
              <a:rPr lang="en-US" altLang="en-US" sz="1100" i="1" dirty="0">
                <a:solidFill>
                  <a:schemeClr val="tx1">
                    <a:lumMod val="65000"/>
                    <a:lumOff val="35000"/>
                  </a:schemeClr>
                </a:solidFill>
              </a:rPr>
              <a:t> </a:t>
            </a:r>
            <a:r>
              <a:rPr lang="en-US" altLang="en-US" sz="1100" i="1" dirty="0" err="1">
                <a:solidFill>
                  <a:schemeClr val="tx1">
                    <a:lumMod val="65000"/>
                    <a:lumOff val="35000"/>
                  </a:schemeClr>
                </a:solidFill>
              </a:rPr>
              <a:t>Crit</a:t>
            </a:r>
            <a:r>
              <a:rPr lang="en-US" altLang="en-US" sz="1100" i="1" dirty="0">
                <a:solidFill>
                  <a:schemeClr val="tx1">
                    <a:lumMod val="65000"/>
                    <a:lumOff val="35000"/>
                  </a:schemeClr>
                </a:solidFill>
              </a:rPr>
              <a:t> Care Med</a:t>
            </a:r>
            <a:r>
              <a:rPr lang="en-US" altLang="en-US" sz="1100" dirty="0">
                <a:solidFill>
                  <a:schemeClr val="tx1">
                    <a:lumMod val="65000"/>
                    <a:lumOff val="35000"/>
                  </a:schemeClr>
                </a:solidFill>
              </a:rPr>
              <a:t>. 2015;192:e3-19.</a:t>
            </a:r>
            <a:endParaRPr lang="en-US" altLang="en-US" sz="1200" dirty="0">
              <a:solidFill>
                <a:schemeClr val="tx1">
                  <a:lumMod val="65000"/>
                  <a:lumOff val="35000"/>
                </a:schemeClr>
              </a:solidFill>
            </a:endParaRPr>
          </a:p>
        </p:txBody>
      </p:sp>
    </p:spTree>
    <p:extLst>
      <p:ext uri="{BB962C8B-B14F-4D97-AF65-F5344CB8AC3E}">
        <p14:creationId xmlns:p14="http://schemas.microsoft.com/office/powerpoint/2010/main" val="721273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Differentiating Between </a:t>
            </a:r>
            <a:br>
              <a:rPr lang="en-US" dirty="0"/>
            </a:br>
            <a:r>
              <a:rPr lang="en-US" dirty="0"/>
              <a:t>Disease-Modifying Agents</a:t>
            </a:r>
          </a:p>
        </p:txBody>
      </p:sp>
      <p:sp>
        <p:nvSpPr>
          <p:cNvPr id="3" name="Content Placeholder 2"/>
          <p:cNvSpPr>
            <a:spLocks noGrp="1"/>
          </p:cNvSpPr>
          <p:nvPr>
            <p:ph idx="1"/>
          </p:nvPr>
        </p:nvSpPr>
        <p:spPr>
          <a:xfrm>
            <a:off x="199478" y="1260566"/>
            <a:ext cx="8761615" cy="2978926"/>
          </a:xfrm>
        </p:spPr>
        <p:txBody>
          <a:bodyPr/>
          <a:lstStyle/>
          <a:p>
            <a:r>
              <a:rPr lang="en-US" sz="2400" dirty="0"/>
              <a:t>Determine therapy based on </a:t>
            </a:r>
          </a:p>
          <a:p>
            <a:pPr lvl="1">
              <a:spcBef>
                <a:spcPts val="450"/>
              </a:spcBef>
              <a:buFont typeface="Arial" panose="020B0604020202020204" pitchFamily="34" charset="0"/>
              <a:buChar char="•"/>
            </a:pPr>
            <a:r>
              <a:rPr lang="en-US" sz="2100" dirty="0"/>
              <a:t>Contraindications</a:t>
            </a:r>
          </a:p>
          <a:p>
            <a:pPr lvl="1">
              <a:spcBef>
                <a:spcPts val="450"/>
              </a:spcBef>
              <a:buFont typeface="Arial" panose="020B0604020202020204" pitchFamily="34" charset="0"/>
              <a:buChar char="•"/>
            </a:pPr>
            <a:r>
              <a:rPr lang="en-US" sz="2100" dirty="0"/>
              <a:t>Patient choice </a:t>
            </a:r>
          </a:p>
          <a:p>
            <a:pPr>
              <a:spcBef>
                <a:spcPts val="2700"/>
              </a:spcBef>
            </a:pPr>
            <a:r>
              <a:rPr lang="en-US" sz="2400" dirty="0"/>
              <a:t>Review side-effect profiles with patients</a:t>
            </a:r>
          </a:p>
        </p:txBody>
      </p:sp>
      <p:sp>
        <p:nvSpPr>
          <p:cNvPr id="4" name="Text Placeholder 3"/>
          <p:cNvSpPr>
            <a:spLocks noGrp="1"/>
          </p:cNvSpPr>
          <p:nvPr>
            <p:ph type="body" sz="quarter" idx="10"/>
          </p:nvPr>
        </p:nvSpPr>
        <p:spPr>
          <a:xfrm>
            <a:off x="3148149" y="4683034"/>
            <a:ext cx="5812914" cy="373551"/>
          </a:xfrm>
        </p:spPr>
        <p:txBody>
          <a:bodyPr>
            <a:normAutofit/>
          </a:bodyPr>
          <a:lstStyle/>
          <a:p>
            <a:r>
              <a:rPr lang="en-US" sz="1000" dirty="0" err="1">
                <a:solidFill>
                  <a:schemeClr val="bg1"/>
                </a:solidFill>
              </a:rPr>
              <a:t>Trawinska</a:t>
            </a:r>
            <a:r>
              <a:rPr lang="en-US" sz="1000" dirty="0">
                <a:solidFill>
                  <a:schemeClr val="bg1"/>
                </a:solidFill>
              </a:rPr>
              <a:t> MA, et al. </a:t>
            </a:r>
            <a:r>
              <a:rPr lang="en-US" sz="1000" i="1" dirty="0" err="1">
                <a:solidFill>
                  <a:schemeClr val="bg1"/>
                </a:solidFill>
              </a:rPr>
              <a:t>Ther</a:t>
            </a:r>
            <a:r>
              <a:rPr lang="en-US" sz="1000" i="1" dirty="0">
                <a:solidFill>
                  <a:schemeClr val="bg1"/>
                </a:solidFill>
              </a:rPr>
              <a:t> </a:t>
            </a:r>
            <a:r>
              <a:rPr lang="en-US" sz="1000" i="1" dirty="0" err="1">
                <a:solidFill>
                  <a:schemeClr val="bg1"/>
                </a:solidFill>
              </a:rPr>
              <a:t>Clin</a:t>
            </a:r>
            <a:r>
              <a:rPr lang="en-US" sz="1000" i="1" dirty="0">
                <a:solidFill>
                  <a:schemeClr val="bg1"/>
                </a:solidFill>
              </a:rPr>
              <a:t> Risk </a:t>
            </a:r>
            <a:r>
              <a:rPr lang="en-US" sz="1000" i="1" dirty="0" err="1">
                <a:solidFill>
                  <a:schemeClr val="bg1"/>
                </a:solidFill>
              </a:rPr>
              <a:t>Manag</a:t>
            </a:r>
            <a:r>
              <a:rPr lang="en-US" sz="1000" i="1" dirty="0">
                <a:solidFill>
                  <a:schemeClr val="bg1"/>
                </a:solidFill>
              </a:rPr>
              <a:t>.</a:t>
            </a:r>
            <a:r>
              <a:rPr lang="en-US" sz="1000" dirty="0">
                <a:solidFill>
                  <a:schemeClr val="bg1"/>
                </a:solidFill>
              </a:rPr>
              <a:t> 2016;12:563–574. </a:t>
            </a:r>
          </a:p>
        </p:txBody>
      </p:sp>
      <p:sp>
        <p:nvSpPr>
          <p:cNvPr id="5" name="Text Placeholder 4"/>
          <p:cNvSpPr>
            <a:spLocks noGrp="1"/>
          </p:cNvSpPr>
          <p:nvPr>
            <p:ph type="body" sz="quarter" idx="11"/>
          </p:nvPr>
        </p:nvSpPr>
        <p:spPr/>
        <p:txBody>
          <a:bodyPr>
            <a:normAutofit fontScale="85000" lnSpcReduction="10000"/>
          </a:bodyPr>
          <a:lstStyle/>
          <a:p>
            <a:endParaRPr lang="en-US"/>
          </a:p>
        </p:txBody>
      </p:sp>
    </p:spTree>
    <p:extLst>
      <p:ext uri="{BB962C8B-B14F-4D97-AF65-F5344CB8AC3E}">
        <p14:creationId xmlns:p14="http://schemas.microsoft.com/office/powerpoint/2010/main" val="853824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200" dirty="0"/>
              <a:t>Current Therapeutic Strategies for IPF </a:t>
            </a:r>
          </a:p>
        </p:txBody>
      </p:sp>
      <p:sp>
        <p:nvSpPr>
          <p:cNvPr id="3" name="Content Placeholder 2"/>
          <p:cNvSpPr>
            <a:spLocks noGrp="1"/>
          </p:cNvSpPr>
          <p:nvPr>
            <p:ph idx="1"/>
          </p:nvPr>
        </p:nvSpPr>
        <p:spPr>
          <a:xfrm>
            <a:off x="199478" y="1006873"/>
            <a:ext cx="8761615" cy="3232943"/>
          </a:xfrm>
        </p:spPr>
        <p:txBody>
          <a:bodyPr/>
          <a:lstStyle/>
          <a:p>
            <a:pPr>
              <a:lnSpc>
                <a:spcPct val="100000"/>
              </a:lnSpc>
            </a:pPr>
            <a:r>
              <a:rPr lang="en-US" sz="2100" dirty="0" err="1"/>
              <a:t>Nintedanib</a:t>
            </a:r>
            <a:r>
              <a:rPr lang="en-US" sz="2100" dirty="0"/>
              <a:t>: Tyrosine kinase inhibitor </a:t>
            </a:r>
          </a:p>
          <a:p>
            <a:pPr lvl="2">
              <a:lnSpc>
                <a:spcPct val="100000"/>
              </a:lnSpc>
            </a:pPr>
            <a:r>
              <a:rPr lang="en-US" sz="2100" dirty="0"/>
              <a:t>Reduces </a:t>
            </a:r>
            <a:r>
              <a:rPr lang="en-US" sz="2100" dirty="0" err="1"/>
              <a:t>fibrogenesis</a:t>
            </a:r>
            <a:r>
              <a:rPr lang="en-US" sz="2100" dirty="0"/>
              <a:t> </a:t>
            </a:r>
          </a:p>
          <a:p>
            <a:pPr lvl="2">
              <a:lnSpc>
                <a:spcPct val="100000"/>
              </a:lnSpc>
            </a:pPr>
            <a:r>
              <a:rPr lang="en-US" sz="2100" dirty="0"/>
              <a:t>Prolonged time to acute exacerbation</a:t>
            </a:r>
          </a:p>
          <a:p>
            <a:pPr lvl="2">
              <a:lnSpc>
                <a:spcPct val="100000"/>
              </a:lnSpc>
            </a:pPr>
            <a:r>
              <a:rPr lang="en-US" sz="2100" dirty="0"/>
              <a:t>Reduced rates of FVC decline</a:t>
            </a:r>
          </a:p>
          <a:p>
            <a:pPr>
              <a:lnSpc>
                <a:spcPct val="100000"/>
              </a:lnSpc>
              <a:spcBef>
                <a:spcPts val="600"/>
              </a:spcBef>
            </a:pPr>
            <a:r>
              <a:rPr lang="en-US" sz="2100" dirty="0" err="1"/>
              <a:t>Pirfenidone</a:t>
            </a:r>
            <a:r>
              <a:rPr lang="en-US" sz="2100" dirty="0"/>
              <a:t>: Distinct </a:t>
            </a:r>
            <a:r>
              <a:rPr lang="en-US" sz="2100" dirty="0" err="1"/>
              <a:t>antifibrotic</a:t>
            </a:r>
            <a:r>
              <a:rPr lang="en-US" sz="2100" dirty="0"/>
              <a:t> properties</a:t>
            </a:r>
          </a:p>
          <a:p>
            <a:pPr lvl="2">
              <a:lnSpc>
                <a:spcPct val="100000"/>
              </a:lnSpc>
            </a:pPr>
            <a:r>
              <a:rPr lang="en-US" sz="2100" dirty="0"/>
              <a:t>Reduced disease progression</a:t>
            </a:r>
          </a:p>
          <a:p>
            <a:pPr lvl="2">
              <a:lnSpc>
                <a:spcPct val="100000"/>
              </a:lnSpc>
            </a:pPr>
            <a:r>
              <a:rPr lang="en-US" sz="2100" dirty="0"/>
              <a:t>Reduced rates of FVC decline</a:t>
            </a:r>
          </a:p>
          <a:p>
            <a:pPr lvl="2">
              <a:lnSpc>
                <a:spcPct val="100000"/>
              </a:lnSpc>
            </a:pPr>
            <a:r>
              <a:rPr lang="en-US" sz="2100" dirty="0"/>
              <a:t>Improved progression-free survival</a:t>
            </a:r>
          </a:p>
          <a:p>
            <a:pPr>
              <a:spcBef>
                <a:spcPts val="600"/>
              </a:spcBef>
            </a:pPr>
            <a:r>
              <a:rPr lang="en-US" sz="2100" dirty="0"/>
              <a:t>Check liver function before initiating therapy, also during treatment</a:t>
            </a:r>
          </a:p>
        </p:txBody>
      </p:sp>
      <p:sp>
        <p:nvSpPr>
          <p:cNvPr id="4" name="Text Placeholder 3"/>
          <p:cNvSpPr>
            <a:spLocks noGrp="1"/>
          </p:cNvSpPr>
          <p:nvPr>
            <p:ph type="body" sz="quarter" idx="10"/>
          </p:nvPr>
        </p:nvSpPr>
        <p:spPr>
          <a:xfrm>
            <a:off x="3154680" y="4676503"/>
            <a:ext cx="5806383" cy="380082"/>
          </a:xfrm>
        </p:spPr>
        <p:txBody>
          <a:bodyPr>
            <a:normAutofit/>
          </a:bodyPr>
          <a:lstStyle/>
          <a:p>
            <a:r>
              <a:rPr lang="en-US" sz="1000" dirty="0" err="1">
                <a:solidFill>
                  <a:schemeClr val="bg1"/>
                </a:solidFill>
              </a:rPr>
              <a:t>Varone</a:t>
            </a:r>
            <a:r>
              <a:rPr lang="en-US" sz="1000" dirty="0">
                <a:solidFill>
                  <a:schemeClr val="bg1"/>
                </a:solidFill>
              </a:rPr>
              <a:t> F, et al. </a:t>
            </a:r>
            <a:r>
              <a:rPr lang="en-US" sz="1000" i="1" dirty="0">
                <a:solidFill>
                  <a:schemeClr val="bg1"/>
                </a:solidFill>
              </a:rPr>
              <a:t>Expert </a:t>
            </a:r>
            <a:r>
              <a:rPr lang="en-US" sz="1000" i="1" dirty="0" err="1">
                <a:solidFill>
                  <a:schemeClr val="bg1"/>
                </a:solidFill>
              </a:rPr>
              <a:t>Opin</a:t>
            </a:r>
            <a:r>
              <a:rPr lang="en-US" sz="1000" i="1" dirty="0">
                <a:solidFill>
                  <a:schemeClr val="bg1"/>
                </a:solidFill>
              </a:rPr>
              <a:t> </a:t>
            </a:r>
            <a:r>
              <a:rPr lang="en-US" sz="1000" i="1" dirty="0" err="1">
                <a:solidFill>
                  <a:schemeClr val="bg1"/>
                </a:solidFill>
              </a:rPr>
              <a:t>Pharmacother</a:t>
            </a:r>
            <a:r>
              <a:rPr lang="en-US" sz="1000" i="1" dirty="0">
                <a:solidFill>
                  <a:schemeClr val="bg1"/>
                </a:solidFill>
              </a:rPr>
              <a:t>. </a:t>
            </a:r>
            <a:r>
              <a:rPr lang="hr-HR" sz="1000" dirty="0">
                <a:solidFill>
                  <a:schemeClr val="bg1"/>
                </a:solidFill>
              </a:rPr>
              <a:t>2018:1-9.</a:t>
            </a:r>
            <a:r>
              <a:rPr lang="en-US" sz="1000" dirty="0">
                <a:solidFill>
                  <a:schemeClr val="bg1"/>
                </a:solidFill>
              </a:rPr>
              <a:t> </a:t>
            </a:r>
          </a:p>
        </p:txBody>
      </p:sp>
      <p:sp>
        <p:nvSpPr>
          <p:cNvPr id="5" name="Text Placeholder 4"/>
          <p:cNvSpPr>
            <a:spLocks noGrp="1"/>
          </p:cNvSpPr>
          <p:nvPr>
            <p:ph type="body" sz="quarter" idx="11"/>
          </p:nvPr>
        </p:nvSpPr>
        <p:spPr>
          <a:xfrm>
            <a:off x="199506" y="4154913"/>
            <a:ext cx="8761558" cy="203597"/>
          </a:xfrm>
        </p:spPr>
        <p:txBody>
          <a:bodyPr>
            <a:normAutofit fontScale="85000" lnSpcReduction="10000"/>
          </a:bodyPr>
          <a:lstStyle/>
          <a:p>
            <a:r>
              <a:rPr lang="en-US" dirty="0"/>
              <a:t>FVC, forced vital capacity. </a:t>
            </a:r>
          </a:p>
        </p:txBody>
      </p:sp>
    </p:spTree>
    <p:extLst>
      <p:ext uri="{BB962C8B-B14F-4D97-AF65-F5344CB8AC3E}">
        <p14:creationId xmlns:p14="http://schemas.microsoft.com/office/powerpoint/2010/main" val="2029336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Nintedanib</a:t>
            </a:r>
            <a:r>
              <a:rPr lang="en-US" altLang="en-US" dirty="0"/>
              <a:t> Reduces Loss of FVC</a:t>
            </a:r>
            <a:endParaRPr lang="en-US" dirty="0"/>
          </a:p>
        </p:txBody>
      </p:sp>
      <p:sp>
        <p:nvSpPr>
          <p:cNvPr id="4" name="Text Placeholder 3"/>
          <p:cNvSpPr>
            <a:spLocks noGrp="1"/>
          </p:cNvSpPr>
          <p:nvPr>
            <p:ph type="body" sz="quarter" idx="10"/>
          </p:nvPr>
        </p:nvSpPr>
        <p:spPr>
          <a:xfrm>
            <a:off x="3141617" y="4650377"/>
            <a:ext cx="5819446" cy="406208"/>
          </a:xfrm>
        </p:spPr>
        <p:txBody>
          <a:bodyPr>
            <a:normAutofit/>
          </a:bodyPr>
          <a:lstStyle/>
          <a:p>
            <a:r>
              <a:rPr lang="en-US" sz="1000" dirty="0" err="1">
                <a:solidFill>
                  <a:schemeClr val="bg1"/>
                </a:solidFill>
              </a:rPr>
              <a:t>Richeldi</a:t>
            </a:r>
            <a:r>
              <a:rPr lang="en-US" sz="1000" dirty="0">
                <a:solidFill>
                  <a:schemeClr val="bg1"/>
                </a:solidFill>
              </a:rPr>
              <a:t> L, et al. </a:t>
            </a:r>
            <a:r>
              <a:rPr lang="en-US" sz="1000" i="1" dirty="0">
                <a:solidFill>
                  <a:schemeClr val="bg1"/>
                </a:solidFill>
              </a:rPr>
              <a:t>N </a:t>
            </a:r>
            <a:r>
              <a:rPr lang="en-US" sz="1000" i="1" dirty="0" err="1">
                <a:solidFill>
                  <a:schemeClr val="bg1"/>
                </a:solidFill>
              </a:rPr>
              <a:t>Engl</a:t>
            </a:r>
            <a:r>
              <a:rPr lang="en-US" sz="1000" i="1" dirty="0">
                <a:solidFill>
                  <a:schemeClr val="bg1"/>
                </a:solidFill>
              </a:rPr>
              <a:t> J Med.</a:t>
            </a:r>
            <a:r>
              <a:rPr lang="en-US" sz="1000" dirty="0">
                <a:solidFill>
                  <a:schemeClr val="bg1"/>
                </a:solidFill>
              </a:rPr>
              <a:t> 2014;370:2071-82.</a:t>
            </a:r>
          </a:p>
        </p:txBody>
      </p:sp>
      <p:sp>
        <p:nvSpPr>
          <p:cNvPr id="5" name="Text Placeholder 4"/>
          <p:cNvSpPr>
            <a:spLocks noGrp="1"/>
          </p:cNvSpPr>
          <p:nvPr>
            <p:ph type="body" sz="quarter" idx="11"/>
          </p:nvPr>
        </p:nvSpPr>
        <p:spPr>
          <a:xfrm>
            <a:off x="199506" y="4174503"/>
            <a:ext cx="8761558" cy="203597"/>
          </a:xfrm>
        </p:spPr>
        <p:txBody>
          <a:bodyPr>
            <a:normAutofit fontScale="85000" lnSpcReduction="10000"/>
          </a:bodyPr>
          <a:lstStyle/>
          <a:p>
            <a:r>
              <a:rPr lang="en-US" dirty="0"/>
              <a:t>FVC, forced vital capacity.</a:t>
            </a:r>
          </a:p>
        </p:txBody>
      </p:sp>
      <p:pic>
        <p:nvPicPr>
          <p:cNvPr id="7" name="Picture 7" descr="Slide72.pn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97718" y="895518"/>
            <a:ext cx="7548565" cy="3168973"/>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71749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52075" y="938406"/>
            <a:ext cx="5839851" cy="267462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9" name="Table 8"/>
          <p:cNvGraphicFramePr>
            <a:graphicFrameLocks noGrp="1"/>
          </p:cNvGraphicFramePr>
          <p:nvPr>
            <p:extLst/>
          </p:nvPr>
        </p:nvGraphicFramePr>
        <p:xfrm>
          <a:off x="1652075" y="3646634"/>
          <a:ext cx="5839852" cy="677944"/>
        </p:xfrm>
        <a:graphic>
          <a:graphicData uri="http://schemas.openxmlformats.org/drawingml/2006/table">
            <a:tbl>
              <a:tblPr>
                <a:effectLst>
                  <a:outerShdw blurRad="50800" dist="38100" dir="5400000" algn="t" rotWithShape="0">
                    <a:prstClr val="black">
                      <a:alpha val="40000"/>
                    </a:prstClr>
                  </a:outerShdw>
                </a:effectLst>
                <a:tableStyleId>{B301B821-A1FF-4177-AEE7-76D212191A09}</a:tableStyleId>
              </a:tblPr>
              <a:tblGrid>
                <a:gridCol w="2462726">
                  <a:extLst>
                    <a:ext uri="{9D8B030D-6E8A-4147-A177-3AD203B41FA5}">
                      <a16:colId xmlns:a16="http://schemas.microsoft.com/office/drawing/2014/main" val="20000"/>
                    </a:ext>
                  </a:extLst>
                </a:gridCol>
                <a:gridCol w="2156460">
                  <a:extLst>
                    <a:ext uri="{9D8B030D-6E8A-4147-A177-3AD203B41FA5}">
                      <a16:colId xmlns:a16="http://schemas.microsoft.com/office/drawing/2014/main" val="20001"/>
                    </a:ext>
                  </a:extLst>
                </a:gridCol>
                <a:gridCol w="1220666">
                  <a:extLst>
                    <a:ext uri="{9D8B030D-6E8A-4147-A177-3AD203B41FA5}">
                      <a16:colId xmlns:a16="http://schemas.microsoft.com/office/drawing/2014/main" val="20002"/>
                    </a:ext>
                  </a:extLst>
                </a:gridCol>
              </a:tblGrid>
              <a:tr h="274320">
                <a:tc>
                  <a:txBody>
                    <a:bodyPr/>
                    <a:lstStyle>
                      <a:lvl1pPr eaLnBrk="0" hangingPunct="0">
                        <a:spcBef>
                          <a:spcPts val="700"/>
                        </a:spcBef>
                        <a:buClr>
                          <a:schemeClr val="accent2"/>
                        </a:buClr>
                        <a:buSzPct val="60000"/>
                        <a:buFont typeface="Wingdings" pitchFamily="2" charset="2"/>
                        <a:defRPr sz="2500">
                          <a:solidFill>
                            <a:schemeClr val="tx1"/>
                          </a:solidFill>
                          <a:latin typeface="Tw Cen MT" pitchFamily="34" charset="0"/>
                          <a:ea typeface="ＭＳ Ｐゴシック" pitchFamily="34" charset="-128"/>
                        </a:defRPr>
                      </a:lvl1pPr>
                      <a:lvl2pPr marL="742950" indent="-285750" eaLnBrk="0" hangingPunct="0">
                        <a:spcBef>
                          <a:spcPts val="550"/>
                        </a:spcBef>
                        <a:buClr>
                          <a:schemeClr val="accent1"/>
                        </a:buClr>
                        <a:buSzPct val="70000"/>
                        <a:buFont typeface="Wingdings 2" pitchFamily="18" charset="2"/>
                        <a:defRPr sz="2200">
                          <a:solidFill>
                            <a:schemeClr val="tx1"/>
                          </a:solidFill>
                          <a:latin typeface="Tw Cen MT" pitchFamily="34" charset="0"/>
                          <a:ea typeface="ＭＳ Ｐゴシック" pitchFamily="34" charset="-128"/>
                        </a:defRPr>
                      </a:lvl2pPr>
                      <a:lvl3pPr marL="1143000" indent="-228600" eaLnBrk="0" hangingPunct="0">
                        <a:spcBef>
                          <a:spcPts val="500"/>
                        </a:spcBef>
                        <a:buClr>
                          <a:schemeClr val="accent2"/>
                        </a:buClr>
                        <a:buSzPct val="75000"/>
                        <a:buFont typeface="Wingdings" pitchFamily="2" charset="2"/>
                        <a:defRPr sz="2100">
                          <a:solidFill>
                            <a:schemeClr val="tx1"/>
                          </a:solidFill>
                          <a:latin typeface="Tw Cen MT" pitchFamily="34" charset="0"/>
                          <a:ea typeface="ＭＳ Ｐゴシック" pitchFamily="34" charset="-128"/>
                        </a:defRPr>
                      </a:lvl3pPr>
                      <a:lvl4pPr marL="1600200" indent="-228600" eaLnBrk="0" hangingPunct="0">
                        <a:spcBef>
                          <a:spcPts val="400"/>
                        </a:spcBef>
                        <a:buClr>
                          <a:srgbClr val="A5AB81"/>
                        </a:buClr>
                        <a:buSzPct val="75000"/>
                        <a:buFont typeface="Wingdings" pitchFamily="2" charset="2"/>
                        <a:defRPr>
                          <a:solidFill>
                            <a:schemeClr val="tx1"/>
                          </a:solidFill>
                          <a:latin typeface="Tw Cen MT" pitchFamily="34" charset="0"/>
                          <a:ea typeface="ＭＳ Ｐゴシック" pitchFamily="34" charset="-128"/>
                        </a:defRPr>
                      </a:lvl4pPr>
                      <a:lvl5pPr marL="2057400" indent="-228600" eaLnBrk="0" hangingPunct="0">
                        <a:spcBef>
                          <a:spcPts val="400"/>
                        </a:spcBef>
                        <a:buClr>
                          <a:srgbClr val="D8B25C"/>
                        </a:buClr>
                        <a:buSzPct val="65000"/>
                        <a:buFont typeface="Wingdings" pitchFamily="2" charset="2"/>
                        <a:defRPr>
                          <a:solidFill>
                            <a:schemeClr val="tx1"/>
                          </a:solidFill>
                          <a:latin typeface="Tw Cen MT" pitchFamily="34" charset="0"/>
                          <a:ea typeface="ＭＳ Ｐゴシック" pitchFamily="34" charset="-128"/>
                        </a:defRPr>
                      </a:lvl5pPr>
                      <a:lvl6pPr marL="25146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6pPr>
                      <a:lvl7pPr marL="29718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7pPr>
                      <a:lvl8pPr marL="34290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8pPr>
                      <a:lvl9pPr marL="38862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lang="de-DE" altLang="en-US" sz="1200" b="1" kern="1200" dirty="0">
                        <a:solidFill>
                          <a:schemeClr val="bg1"/>
                        </a:solidFill>
                        <a:latin typeface="+mn-lt"/>
                        <a:ea typeface="+mn-ea"/>
                        <a:cs typeface="+mn-cs"/>
                      </a:endParaRPr>
                    </a:p>
                  </a:txBody>
                  <a:tcPr marL="91426" marR="91426" marT="34172" marB="34172" horzOverflow="overflow">
                    <a:solidFill>
                      <a:schemeClr val="accent1"/>
                    </a:solidFill>
                  </a:tcPr>
                </a:tc>
                <a:tc>
                  <a:txBody>
                    <a:bodyPr/>
                    <a:lstStyle>
                      <a:lvl1pPr eaLnBrk="0" hangingPunct="0">
                        <a:spcBef>
                          <a:spcPts val="700"/>
                        </a:spcBef>
                        <a:buClr>
                          <a:schemeClr val="accent2"/>
                        </a:buClr>
                        <a:buSzPct val="60000"/>
                        <a:buFont typeface="Wingdings" pitchFamily="2" charset="2"/>
                        <a:defRPr sz="2500">
                          <a:solidFill>
                            <a:schemeClr val="tx1"/>
                          </a:solidFill>
                          <a:latin typeface="Tw Cen MT" pitchFamily="34" charset="0"/>
                          <a:ea typeface="ＭＳ Ｐゴシック" pitchFamily="34" charset="-128"/>
                        </a:defRPr>
                      </a:lvl1pPr>
                      <a:lvl2pPr marL="742950" indent="-285750" eaLnBrk="0" hangingPunct="0">
                        <a:spcBef>
                          <a:spcPts val="550"/>
                        </a:spcBef>
                        <a:buClr>
                          <a:schemeClr val="accent1"/>
                        </a:buClr>
                        <a:buSzPct val="70000"/>
                        <a:buFont typeface="Wingdings 2" pitchFamily="18" charset="2"/>
                        <a:defRPr sz="2200">
                          <a:solidFill>
                            <a:schemeClr val="tx1"/>
                          </a:solidFill>
                          <a:latin typeface="Tw Cen MT" pitchFamily="34" charset="0"/>
                          <a:ea typeface="ＭＳ Ｐゴシック" pitchFamily="34" charset="-128"/>
                        </a:defRPr>
                      </a:lvl2pPr>
                      <a:lvl3pPr marL="1143000" indent="-228600" eaLnBrk="0" hangingPunct="0">
                        <a:spcBef>
                          <a:spcPts val="500"/>
                        </a:spcBef>
                        <a:buClr>
                          <a:schemeClr val="accent2"/>
                        </a:buClr>
                        <a:buSzPct val="75000"/>
                        <a:buFont typeface="Wingdings" pitchFamily="2" charset="2"/>
                        <a:defRPr sz="2100">
                          <a:solidFill>
                            <a:schemeClr val="tx1"/>
                          </a:solidFill>
                          <a:latin typeface="Tw Cen MT" pitchFamily="34" charset="0"/>
                          <a:ea typeface="ＭＳ Ｐゴシック" pitchFamily="34" charset="-128"/>
                        </a:defRPr>
                      </a:lvl3pPr>
                      <a:lvl4pPr marL="1600200" indent="-228600" eaLnBrk="0" hangingPunct="0">
                        <a:spcBef>
                          <a:spcPts val="400"/>
                        </a:spcBef>
                        <a:buClr>
                          <a:srgbClr val="A5AB81"/>
                        </a:buClr>
                        <a:buSzPct val="75000"/>
                        <a:buFont typeface="Wingdings" pitchFamily="2" charset="2"/>
                        <a:defRPr>
                          <a:solidFill>
                            <a:schemeClr val="tx1"/>
                          </a:solidFill>
                          <a:latin typeface="Tw Cen MT" pitchFamily="34" charset="0"/>
                          <a:ea typeface="ＭＳ Ｐゴシック" pitchFamily="34" charset="-128"/>
                        </a:defRPr>
                      </a:lvl4pPr>
                      <a:lvl5pPr marL="2057400" indent="-228600" eaLnBrk="0" hangingPunct="0">
                        <a:spcBef>
                          <a:spcPts val="400"/>
                        </a:spcBef>
                        <a:buClr>
                          <a:srgbClr val="D8B25C"/>
                        </a:buClr>
                        <a:buSzPct val="65000"/>
                        <a:buFont typeface="Wingdings" pitchFamily="2" charset="2"/>
                        <a:defRPr>
                          <a:solidFill>
                            <a:schemeClr val="tx1"/>
                          </a:solidFill>
                          <a:latin typeface="Tw Cen MT" pitchFamily="34" charset="0"/>
                          <a:ea typeface="ＭＳ Ｐゴシック" pitchFamily="34" charset="-128"/>
                        </a:defRPr>
                      </a:lvl5pPr>
                      <a:lvl6pPr marL="25146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6pPr>
                      <a:lvl7pPr marL="29718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7pPr>
                      <a:lvl8pPr marL="34290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8pPr>
                      <a:lvl9pPr marL="38862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1" u="none" strike="noStrike" cap="none" normalizeH="0" baseline="0" dirty="0" err="1">
                          <a:ln>
                            <a:noFill/>
                          </a:ln>
                          <a:solidFill>
                            <a:schemeClr val="bg1"/>
                          </a:solidFill>
                          <a:effectLst/>
                          <a:latin typeface="+mn-lt"/>
                        </a:rPr>
                        <a:t>Nintedanib</a:t>
                      </a:r>
                      <a:r>
                        <a:rPr kumimoji="0" lang="en-GB" altLang="en-US" sz="1200" b="1" u="none" strike="noStrike" cap="none" normalizeH="0" baseline="0" dirty="0">
                          <a:ln>
                            <a:noFill/>
                          </a:ln>
                          <a:solidFill>
                            <a:schemeClr val="bg1"/>
                          </a:solidFill>
                          <a:effectLst/>
                          <a:latin typeface="+mn-lt"/>
                        </a:rPr>
                        <a:t> 150 mg bid (n=638)</a:t>
                      </a:r>
                      <a:endParaRPr kumimoji="0" lang="en-US" altLang="en-US" sz="1200" b="1" i="0" u="none" strike="noStrike" cap="none" normalizeH="0" baseline="0" dirty="0">
                        <a:ln>
                          <a:noFill/>
                        </a:ln>
                        <a:solidFill>
                          <a:schemeClr val="bg1"/>
                        </a:solidFill>
                        <a:effectLst/>
                        <a:latin typeface="+mn-lt"/>
                        <a:ea typeface="ＭＳ Ｐゴシック" pitchFamily="34" charset="-128"/>
                        <a:cs typeface="Arial" pitchFamily="34" charset="0"/>
                      </a:endParaRPr>
                    </a:p>
                  </a:txBody>
                  <a:tcPr marL="91426" marR="91426" marT="34172" marB="34172" horzOverflow="overflow">
                    <a:solidFill>
                      <a:schemeClr val="accent1"/>
                    </a:solidFill>
                  </a:tcPr>
                </a:tc>
                <a:tc>
                  <a:txBody>
                    <a:bodyPr/>
                    <a:lstStyle>
                      <a:lvl1pPr eaLnBrk="0" hangingPunct="0">
                        <a:spcBef>
                          <a:spcPts val="700"/>
                        </a:spcBef>
                        <a:buClr>
                          <a:schemeClr val="accent2"/>
                        </a:buClr>
                        <a:buSzPct val="60000"/>
                        <a:buFont typeface="Wingdings" pitchFamily="2" charset="2"/>
                        <a:defRPr sz="2500">
                          <a:solidFill>
                            <a:schemeClr val="tx1"/>
                          </a:solidFill>
                          <a:latin typeface="Tw Cen MT" pitchFamily="34" charset="0"/>
                          <a:ea typeface="ＭＳ Ｐゴシック" pitchFamily="34" charset="-128"/>
                        </a:defRPr>
                      </a:lvl1pPr>
                      <a:lvl2pPr marL="742950" indent="-285750" eaLnBrk="0" hangingPunct="0">
                        <a:spcBef>
                          <a:spcPts val="550"/>
                        </a:spcBef>
                        <a:buClr>
                          <a:schemeClr val="accent1"/>
                        </a:buClr>
                        <a:buSzPct val="70000"/>
                        <a:buFont typeface="Wingdings 2" pitchFamily="18" charset="2"/>
                        <a:defRPr sz="2200">
                          <a:solidFill>
                            <a:schemeClr val="tx1"/>
                          </a:solidFill>
                          <a:latin typeface="Tw Cen MT" pitchFamily="34" charset="0"/>
                          <a:ea typeface="ＭＳ Ｐゴシック" pitchFamily="34" charset="-128"/>
                        </a:defRPr>
                      </a:lvl2pPr>
                      <a:lvl3pPr marL="1143000" indent="-228600" eaLnBrk="0" hangingPunct="0">
                        <a:spcBef>
                          <a:spcPts val="500"/>
                        </a:spcBef>
                        <a:buClr>
                          <a:schemeClr val="accent2"/>
                        </a:buClr>
                        <a:buSzPct val="75000"/>
                        <a:buFont typeface="Wingdings" pitchFamily="2" charset="2"/>
                        <a:defRPr sz="2100">
                          <a:solidFill>
                            <a:schemeClr val="tx1"/>
                          </a:solidFill>
                          <a:latin typeface="Tw Cen MT" pitchFamily="34" charset="0"/>
                          <a:ea typeface="ＭＳ Ｐゴシック" pitchFamily="34" charset="-128"/>
                        </a:defRPr>
                      </a:lvl3pPr>
                      <a:lvl4pPr marL="1600200" indent="-228600" eaLnBrk="0" hangingPunct="0">
                        <a:spcBef>
                          <a:spcPts val="400"/>
                        </a:spcBef>
                        <a:buClr>
                          <a:srgbClr val="A5AB81"/>
                        </a:buClr>
                        <a:buSzPct val="75000"/>
                        <a:buFont typeface="Wingdings" pitchFamily="2" charset="2"/>
                        <a:defRPr>
                          <a:solidFill>
                            <a:schemeClr val="tx1"/>
                          </a:solidFill>
                          <a:latin typeface="Tw Cen MT" pitchFamily="34" charset="0"/>
                          <a:ea typeface="ＭＳ Ｐゴシック" pitchFamily="34" charset="-128"/>
                        </a:defRPr>
                      </a:lvl4pPr>
                      <a:lvl5pPr marL="2057400" indent="-228600" eaLnBrk="0" hangingPunct="0">
                        <a:spcBef>
                          <a:spcPts val="400"/>
                        </a:spcBef>
                        <a:buClr>
                          <a:srgbClr val="D8B25C"/>
                        </a:buClr>
                        <a:buSzPct val="65000"/>
                        <a:buFont typeface="Wingdings" pitchFamily="2" charset="2"/>
                        <a:defRPr>
                          <a:solidFill>
                            <a:schemeClr val="tx1"/>
                          </a:solidFill>
                          <a:latin typeface="Tw Cen MT" pitchFamily="34" charset="0"/>
                          <a:ea typeface="ＭＳ Ｐゴシック" pitchFamily="34" charset="-128"/>
                        </a:defRPr>
                      </a:lvl5pPr>
                      <a:lvl6pPr marL="25146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6pPr>
                      <a:lvl7pPr marL="29718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7pPr>
                      <a:lvl8pPr marL="34290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8pPr>
                      <a:lvl9pPr marL="38862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1" u="none" strike="noStrike" cap="none" normalizeH="0" baseline="0" dirty="0">
                          <a:ln>
                            <a:noFill/>
                          </a:ln>
                          <a:solidFill>
                            <a:schemeClr val="bg1"/>
                          </a:solidFill>
                          <a:effectLst/>
                          <a:latin typeface="+mn-lt"/>
                        </a:rPr>
                        <a:t>Placebo (n=423)</a:t>
                      </a:r>
                      <a:endParaRPr kumimoji="0" lang="en-US" altLang="en-US" sz="1200" b="1" i="0" u="none" strike="noStrike" cap="none" normalizeH="0" baseline="0" dirty="0">
                        <a:ln>
                          <a:noFill/>
                        </a:ln>
                        <a:solidFill>
                          <a:schemeClr val="bg1"/>
                        </a:solidFill>
                        <a:effectLst/>
                        <a:latin typeface="+mn-lt"/>
                        <a:ea typeface="ＭＳ Ｐゴシック" pitchFamily="34" charset="-128"/>
                        <a:cs typeface="Arial" pitchFamily="34" charset="0"/>
                      </a:endParaRPr>
                    </a:p>
                  </a:txBody>
                  <a:tcPr marL="91426" marR="91426" marT="34172" marB="34172" horzOverflow="overflow">
                    <a:solidFill>
                      <a:schemeClr val="accent1"/>
                    </a:solidFill>
                  </a:tcPr>
                </a:tc>
                <a:extLst>
                  <a:ext uri="{0D108BD9-81ED-4DB2-BD59-A6C34878D82A}">
                    <a16:rowId xmlns:a16="http://schemas.microsoft.com/office/drawing/2014/main" val="10000"/>
                  </a:ext>
                </a:extLst>
              </a:tr>
              <a:tr h="228600">
                <a:tc>
                  <a:txBody>
                    <a:bodyPr/>
                    <a:lstStyle>
                      <a:lvl1pPr eaLnBrk="0" hangingPunct="0">
                        <a:spcBef>
                          <a:spcPts val="700"/>
                        </a:spcBef>
                        <a:buClr>
                          <a:schemeClr val="accent2"/>
                        </a:buClr>
                        <a:buSzPct val="60000"/>
                        <a:buFont typeface="Wingdings" pitchFamily="2" charset="2"/>
                        <a:defRPr sz="2500">
                          <a:solidFill>
                            <a:schemeClr val="tx1"/>
                          </a:solidFill>
                          <a:latin typeface="Tw Cen MT" pitchFamily="34" charset="0"/>
                          <a:ea typeface="ＭＳ Ｐゴシック" pitchFamily="34" charset="-128"/>
                        </a:defRPr>
                      </a:lvl1pPr>
                      <a:lvl2pPr marL="742950" indent="-285750" eaLnBrk="0" hangingPunct="0">
                        <a:spcBef>
                          <a:spcPts val="550"/>
                        </a:spcBef>
                        <a:buClr>
                          <a:schemeClr val="accent1"/>
                        </a:buClr>
                        <a:buSzPct val="70000"/>
                        <a:buFont typeface="Wingdings 2" pitchFamily="18" charset="2"/>
                        <a:defRPr sz="2200">
                          <a:solidFill>
                            <a:schemeClr val="tx1"/>
                          </a:solidFill>
                          <a:latin typeface="Tw Cen MT" pitchFamily="34" charset="0"/>
                          <a:ea typeface="ＭＳ Ｐゴシック" pitchFamily="34" charset="-128"/>
                        </a:defRPr>
                      </a:lvl2pPr>
                      <a:lvl3pPr marL="1143000" indent="-228600" eaLnBrk="0" hangingPunct="0">
                        <a:spcBef>
                          <a:spcPts val="500"/>
                        </a:spcBef>
                        <a:buClr>
                          <a:schemeClr val="accent2"/>
                        </a:buClr>
                        <a:buSzPct val="75000"/>
                        <a:buFont typeface="Wingdings" pitchFamily="2" charset="2"/>
                        <a:defRPr sz="2100">
                          <a:solidFill>
                            <a:schemeClr val="tx1"/>
                          </a:solidFill>
                          <a:latin typeface="Tw Cen MT" pitchFamily="34" charset="0"/>
                          <a:ea typeface="ＭＳ Ｐゴシック" pitchFamily="34" charset="-128"/>
                        </a:defRPr>
                      </a:lvl3pPr>
                      <a:lvl4pPr marL="1600200" indent="-228600" eaLnBrk="0" hangingPunct="0">
                        <a:spcBef>
                          <a:spcPts val="400"/>
                        </a:spcBef>
                        <a:buClr>
                          <a:srgbClr val="A5AB81"/>
                        </a:buClr>
                        <a:buSzPct val="75000"/>
                        <a:buFont typeface="Wingdings" pitchFamily="2" charset="2"/>
                        <a:defRPr>
                          <a:solidFill>
                            <a:schemeClr val="tx1"/>
                          </a:solidFill>
                          <a:latin typeface="Tw Cen MT" pitchFamily="34" charset="0"/>
                          <a:ea typeface="ＭＳ Ｐゴシック" pitchFamily="34" charset="-128"/>
                        </a:defRPr>
                      </a:lvl4pPr>
                      <a:lvl5pPr marL="2057400" indent="-228600" eaLnBrk="0" hangingPunct="0">
                        <a:spcBef>
                          <a:spcPts val="400"/>
                        </a:spcBef>
                        <a:buClr>
                          <a:srgbClr val="D8B25C"/>
                        </a:buClr>
                        <a:buSzPct val="65000"/>
                        <a:buFont typeface="Wingdings" pitchFamily="2" charset="2"/>
                        <a:defRPr>
                          <a:solidFill>
                            <a:schemeClr val="tx1"/>
                          </a:solidFill>
                          <a:latin typeface="Tw Cen MT" pitchFamily="34" charset="0"/>
                          <a:ea typeface="ＭＳ Ｐゴシック" pitchFamily="34" charset="-128"/>
                        </a:defRPr>
                      </a:lvl5pPr>
                      <a:lvl6pPr marL="25146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6pPr>
                      <a:lvl7pPr marL="29718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7pPr>
                      <a:lvl8pPr marL="34290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8pPr>
                      <a:lvl9pPr marL="38862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u="none" strike="noStrike" cap="none" normalizeH="0" baseline="0" dirty="0">
                          <a:ln>
                            <a:noFill/>
                          </a:ln>
                          <a:effectLst/>
                          <a:latin typeface="+mn-lt"/>
                        </a:rPr>
                        <a:t>Patients with ≥1 acute exacerbation, n (%)</a:t>
                      </a:r>
                      <a:endParaRPr kumimoji="0" lang="en-US" altLang="en-US" sz="1100" b="0" i="0" u="none" strike="noStrike" cap="none" normalizeH="0" baseline="0" dirty="0">
                        <a:ln>
                          <a:noFill/>
                        </a:ln>
                        <a:solidFill>
                          <a:schemeClr val="tx1"/>
                        </a:solidFill>
                        <a:effectLst/>
                        <a:latin typeface="+mn-lt"/>
                        <a:ea typeface="ＭＳ Ｐゴシック" pitchFamily="34" charset="-128"/>
                        <a:cs typeface="Arial" pitchFamily="34" charset="0"/>
                      </a:endParaRPr>
                    </a:p>
                  </a:txBody>
                  <a:tcPr marL="91426" marR="91426" marT="34172" marB="34172" horzOverflow="overflow"/>
                </a:tc>
                <a:tc>
                  <a:txBody>
                    <a:bodyPr/>
                    <a:lstStyle>
                      <a:lvl1pPr eaLnBrk="0" hangingPunct="0">
                        <a:spcBef>
                          <a:spcPts val="700"/>
                        </a:spcBef>
                        <a:buClr>
                          <a:schemeClr val="accent2"/>
                        </a:buClr>
                        <a:buSzPct val="60000"/>
                        <a:buFont typeface="Wingdings" pitchFamily="2" charset="2"/>
                        <a:defRPr sz="2500">
                          <a:solidFill>
                            <a:schemeClr val="tx1"/>
                          </a:solidFill>
                          <a:latin typeface="Tw Cen MT" pitchFamily="34" charset="0"/>
                          <a:ea typeface="ＭＳ Ｐゴシック" pitchFamily="34" charset="-128"/>
                        </a:defRPr>
                      </a:lvl1pPr>
                      <a:lvl2pPr marL="742950" indent="-285750" eaLnBrk="0" hangingPunct="0">
                        <a:spcBef>
                          <a:spcPts val="550"/>
                        </a:spcBef>
                        <a:buClr>
                          <a:schemeClr val="accent1"/>
                        </a:buClr>
                        <a:buSzPct val="70000"/>
                        <a:buFont typeface="Wingdings 2" pitchFamily="18" charset="2"/>
                        <a:defRPr sz="2200">
                          <a:solidFill>
                            <a:schemeClr val="tx1"/>
                          </a:solidFill>
                          <a:latin typeface="Tw Cen MT" pitchFamily="34" charset="0"/>
                          <a:ea typeface="ＭＳ Ｐゴシック" pitchFamily="34" charset="-128"/>
                        </a:defRPr>
                      </a:lvl2pPr>
                      <a:lvl3pPr marL="1143000" indent="-228600" eaLnBrk="0" hangingPunct="0">
                        <a:spcBef>
                          <a:spcPts val="500"/>
                        </a:spcBef>
                        <a:buClr>
                          <a:schemeClr val="accent2"/>
                        </a:buClr>
                        <a:buSzPct val="75000"/>
                        <a:buFont typeface="Wingdings" pitchFamily="2" charset="2"/>
                        <a:defRPr sz="2100">
                          <a:solidFill>
                            <a:schemeClr val="tx1"/>
                          </a:solidFill>
                          <a:latin typeface="Tw Cen MT" pitchFamily="34" charset="0"/>
                          <a:ea typeface="ＭＳ Ｐゴシック" pitchFamily="34" charset="-128"/>
                        </a:defRPr>
                      </a:lvl3pPr>
                      <a:lvl4pPr marL="1600200" indent="-228600" eaLnBrk="0" hangingPunct="0">
                        <a:spcBef>
                          <a:spcPts val="400"/>
                        </a:spcBef>
                        <a:buClr>
                          <a:srgbClr val="A5AB81"/>
                        </a:buClr>
                        <a:buSzPct val="75000"/>
                        <a:buFont typeface="Wingdings" pitchFamily="2" charset="2"/>
                        <a:defRPr>
                          <a:solidFill>
                            <a:schemeClr val="tx1"/>
                          </a:solidFill>
                          <a:latin typeface="Tw Cen MT" pitchFamily="34" charset="0"/>
                          <a:ea typeface="ＭＳ Ｐゴシック" pitchFamily="34" charset="-128"/>
                        </a:defRPr>
                      </a:lvl4pPr>
                      <a:lvl5pPr marL="2057400" indent="-228600" eaLnBrk="0" hangingPunct="0">
                        <a:spcBef>
                          <a:spcPts val="400"/>
                        </a:spcBef>
                        <a:buClr>
                          <a:srgbClr val="D8B25C"/>
                        </a:buClr>
                        <a:buSzPct val="65000"/>
                        <a:buFont typeface="Wingdings" pitchFamily="2" charset="2"/>
                        <a:defRPr>
                          <a:solidFill>
                            <a:schemeClr val="tx1"/>
                          </a:solidFill>
                          <a:latin typeface="Tw Cen MT" pitchFamily="34" charset="0"/>
                          <a:ea typeface="ＭＳ Ｐゴシック" pitchFamily="34" charset="-128"/>
                        </a:defRPr>
                      </a:lvl5pPr>
                      <a:lvl6pPr marL="25146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6pPr>
                      <a:lvl7pPr marL="29718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7pPr>
                      <a:lvl8pPr marL="34290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8pPr>
                      <a:lvl9pPr marL="38862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u="none" strike="noStrike" cap="none" normalizeH="0" baseline="0" dirty="0">
                          <a:ln>
                            <a:noFill/>
                          </a:ln>
                          <a:effectLst/>
                          <a:latin typeface="+mn-lt"/>
                        </a:rPr>
                        <a:t>31 (4.9)</a:t>
                      </a:r>
                      <a:endParaRPr kumimoji="0" lang="en-GB" altLang="en-US" sz="1100" b="0" i="0" u="none" strike="noStrike" cap="none" normalizeH="0" baseline="0" dirty="0">
                        <a:ln>
                          <a:noFill/>
                        </a:ln>
                        <a:solidFill>
                          <a:schemeClr val="tx1"/>
                        </a:solidFill>
                        <a:effectLst/>
                        <a:latin typeface="+mn-lt"/>
                        <a:ea typeface="ＭＳ Ｐゴシック" pitchFamily="34" charset="-128"/>
                        <a:cs typeface="Arial" pitchFamily="34" charset="0"/>
                      </a:endParaRPr>
                    </a:p>
                  </a:txBody>
                  <a:tcPr marL="91426" marR="91426" marT="34172" marB="34172" horzOverflow="overflow"/>
                </a:tc>
                <a:tc>
                  <a:txBody>
                    <a:bodyPr/>
                    <a:lstStyle>
                      <a:lvl1pPr eaLnBrk="0" hangingPunct="0">
                        <a:spcBef>
                          <a:spcPts val="700"/>
                        </a:spcBef>
                        <a:buClr>
                          <a:schemeClr val="accent2"/>
                        </a:buClr>
                        <a:buSzPct val="60000"/>
                        <a:buFont typeface="Wingdings" pitchFamily="2" charset="2"/>
                        <a:defRPr sz="2500">
                          <a:solidFill>
                            <a:schemeClr val="tx1"/>
                          </a:solidFill>
                          <a:latin typeface="Tw Cen MT" pitchFamily="34" charset="0"/>
                          <a:ea typeface="ＭＳ Ｐゴシック" pitchFamily="34" charset="-128"/>
                        </a:defRPr>
                      </a:lvl1pPr>
                      <a:lvl2pPr marL="742950" indent="-285750" eaLnBrk="0" hangingPunct="0">
                        <a:spcBef>
                          <a:spcPts val="550"/>
                        </a:spcBef>
                        <a:buClr>
                          <a:schemeClr val="accent1"/>
                        </a:buClr>
                        <a:buSzPct val="70000"/>
                        <a:buFont typeface="Wingdings 2" pitchFamily="18" charset="2"/>
                        <a:defRPr sz="2200">
                          <a:solidFill>
                            <a:schemeClr val="tx1"/>
                          </a:solidFill>
                          <a:latin typeface="Tw Cen MT" pitchFamily="34" charset="0"/>
                          <a:ea typeface="ＭＳ Ｐゴシック" pitchFamily="34" charset="-128"/>
                        </a:defRPr>
                      </a:lvl2pPr>
                      <a:lvl3pPr marL="1143000" indent="-228600" eaLnBrk="0" hangingPunct="0">
                        <a:spcBef>
                          <a:spcPts val="500"/>
                        </a:spcBef>
                        <a:buClr>
                          <a:schemeClr val="accent2"/>
                        </a:buClr>
                        <a:buSzPct val="75000"/>
                        <a:buFont typeface="Wingdings" pitchFamily="2" charset="2"/>
                        <a:defRPr sz="2100">
                          <a:solidFill>
                            <a:schemeClr val="tx1"/>
                          </a:solidFill>
                          <a:latin typeface="Tw Cen MT" pitchFamily="34" charset="0"/>
                          <a:ea typeface="ＭＳ Ｐゴシック" pitchFamily="34" charset="-128"/>
                        </a:defRPr>
                      </a:lvl3pPr>
                      <a:lvl4pPr marL="1600200" indent="-228600" eaLnBrk="0" hangingPunct="0">
                        <a:spcBef>
                          <a:spcPts val="400"/>
                        </a:spcBef>
                        <a:buClr>
                          <a:srgbClr val="A5AB81"/>
                        </a:buClr>
                        <a:buSzPct val="75000"/>
                        <a:buFont typeface="Wingdings" pitchFamily="2" charset="2"/>
                        <a:defRPr>
                          <a:solidFill>
                            <a:schemeClr val="tx1"/>
                          </a:solidFill>
                          <a:latin typeface="Tw Cen MT" pitchFamily="34" charset="0"/>
                          <a:ea typeface="ＭＳ Ｐゴシック" pitchFamily="34" charset="-128"/>
                        </a:defRPr>
                      </a:lvl4pPr>
                      <a:lvl5pPr marL="2057400" indent="-228600" eaLnBrk="0" hangingPunct="0">
                        <a:spcBef>
                          <a:spcPts val="400"/>
                        </a:spcBef>
                        <a:buClr>
                          <a:srgbClr val="D8B25C"/>
                        </a:buClr>
                        <a:buSzPct val="65000"/>
                        <a:buFont typeface="Wingdings" pitchFamily="2" charset="2"/>
                        <a:defRPr>
                          <a:solidFill>
                            <a:schemeClr val="tx1"/>
                          </a:solidFill>
                          <a:latin typeface="Tw Cen MT" pitchFamily="34" charset="0"/>
                          <a:ea typeface="ＭＳ Ｐゴシック" pitchFamily="34" charset="-128"/>
                        </a:defRPr>
                      </a:lvl5pPr>
                      <a:lvl6pPr marL="25146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6pPr>
                      <a:lvl7pPr marL="29718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7pPr>
                      <a:lvl8pPr marL="34290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8pPr>
                      <a:lvl9pPr marL="38862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u="none" strike="noStrike" cap="none" normalizeH="0" baseline="0" dirty="0">
                          <a:ln>
                            <a:noFill/>
                          </a:ln>
                          <a:effectLst/>
                          <a:latin typeface="+mn-lt"/>
                        </a:rPr>
                        <a:t>32 (7.6)</a:t>
                      </a:r>
                      <a:endParaRPr kumimoji="0" lang="en-GB" altLang="en-US" sz="1100" b="0" i="0" u="none" strike="noStrike" cap="none" normalizeH="0" baseline="0" dirty="0">
                        <a:ln>
                          <a:noFill/>
                        </a:ln>
                        <a:solidFill>
                          <a:schemeClr val="tx1"/>
                        </a:solidFill>
                        <a:effectLst/>
                        <a:latin typeface="+mn-lt"/>
                        <a:ea typeface="ＭＳ Ｐゴシック" pitchFamily="34" charset="-128"/>
                        <a:cs typeface="Arial" pitchFamily="34" charset="0"/>
                      </a:endParaRPr>
                    </a:p>
                  </a:txBody>
                  <a:tcPr marL="91426" marR="91426" marT="34172" marB="34172" horzOverflow="overflow"/>
                </a:tc>
                <a:extLst>
                  <a:ext uri="{0D108BD9-81ED-4DB2-BD59-A6C34878D82A}">
                    <a16:rowId xmlns:a16="http://schemas.microsoft.com/office/drawing/2014/main" val="10001"/>
                  </a:ext>
                </a:extLst>
              </a:tr>
            </a:tbl>
          </a:graphicData>
        </a:graphic>
      </p:graphicFrame>
      <p:sp>
        <p:nvSpPr>
          <p:cNvPr id="251917" name="TextBox 12"/>
          <p:cNvSpPr>
            <a:spLocks noChangeArrowheads="1"/>
          </p:cNvSpPr>
          <p:nvPr/>
        </p:nvSpPr>
        <p:spPr bwMode="auto">
          <a:xfrm>
            <a:off x="4835209" y="1333032"/>
            <a:ext cx="1984375" cy="575429"/>
          </a:xfrm>
          <a:prstGeom prst="roundRect">
            <a:avLst>
              <a:gd name="adj" fmla="val 6725"/>
            </a:avLst>
          </a:prstGeom>
          <a:solidFill>
            <a:schemeClr val="bg1"/>
          </a:solidFill>
          <a:ln w="12700">
            <a:solidFill>
              <a:srgbClr val="000000"/>
            </a:solidFill>
            <a:round/>
            <a:headEnd/>
            <a:tailEnd/>
          </a:ln>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en-US" sz="1200" b="1" dirty="0">
                <a:solidFill>
                  <a:srgbClr val="000000"/>
                </a:solidFill>
                <a:cs typeface="Arial" pitchFamily="34" charset="0"/>
              </a:rPr>
              <a:t>HR 0.64 </a:t>
            </a:r>
            <a:br>
              <a:rPr lang="it-IT" altLang="en-US" sz="1200" b="1" dirty="0">
                <a:solidFill>
                  <a:srgbClr val="000000"/>
                </a:solidFill>
                <a:cs typeface="Arial" pitchFamily="34" charset="0"/>
              </a:rPr>
            </a:br>
            <a:r>
              <a:rPr lang="it-IT" altLang="en-US" sz="1200" dirty="0">
                <a:solidFill>
                  <a:srgbClr val="000000"/>
                </a:solidFill>
                <a:cs typeface="Arial" pitchFamily="34" charset="0"/>
              </a:rPr>
              <a:t>(95% CI; 0.39, 1.05)</a:t>
            </a:r>
            <a:br>
              <a:rPr lang="it-IT" altLang="en-US" sz="1200" dirty="0">
                <a:solidFill>
                  <a:srgbClr val="000000"/>
                </a:solidFill>
                <a:cs typeface="Arial" pitchFamily="34" charset="0"/>
              </a:rPr>
            </a:br>
            <a:r>
              <a:rPr lang="it-IT" altLang="en-US" sz="1200" i="1" dirty="0">
                <a:solidFill>
                  <a:srgbClr val="000000"/>
                </a:solidFill>
                <a:cs typeface="Arial" pitchFamily="34" charset="0"/>
              </a:rPr>
              <a:t>P</a:t>
            </a:r>
            <a:r>
              <a:rPr lang="it-IT" altLang="en-US" sz="1200" dirty="0">
                <a:solidFill>
                  <a:srgbClr val="000000"/>
                </a:solidFill>
                <a:cs typeface="Arial" pitchFamily="34" charset="0"/>
              </a:rPr>
              <a:t>=.0823</a:t>
            </a:r>
          </a:p>
        </p:txBody>
      </p:sp>
      <p:sp>
        <p:nvSpPr>
          <p:cNvPr id="251918" name="Title 1"/>
          <p:cNvSpPr>
            <a:spLocks noGrp="1"/>
          </p:cNvSpPr>
          <p:nvPr>
            <p:ph type="title"/>
          </p:nvPr>
        </p:nvSpPr>
        <p:spPr/>
        <p:txBody>
          <a:bodyPr>
            <a:normAutofit fontScale="90000"/>
          </a:bodyPr>
          <a:lstStyle/>
          <a:p>
            <a:r>
              <a:rPr lang="en-GB" altLang="en-US" sz="2800" dirty="0"/>
              <a:t>Time to First Acute Exacerbation (Investigator-reported): INPULSIS Pooled</a:t>
            </a:r>
          </a:p>
        </p:txBody>
      </p:sp>
      <p:sp>
        <p:nvSpPr>
          <p:cNvPr id="4" name="Text Placeholder 3">
            <a:extLst>
              <a:ext uri="{FF2B5EF4-FFF2-40B4-BE49-F238E27FC236}">
                <a16:creationId xmlns:a16="http://schemas.microsoft.com/office/drawing/2014/main" id="{136E79A5-72D1-406D-8C22-0EF01CC4520F}"/>
              </a:ext>
            </a:extLst>
          </p:cNvPr>
          <p:cNvSpPr>
            <a:spLocks noGrp="1"/>
          </p:cNvSpPr>
          <p:nvPr>
            <p:ph type="body" sz="quarter" idx="10"/>
          </p:nvPr>
        </p:nvSpPr>
        <p:spPr>
          <a:xfrm>
            <a:off x="3121211" y="4676503"/>
            <a:ext cx="5839852" cy="380082"/>
          </a:xfrm>
        </p:spPr>
        <p:txBody>
          <a:bodyPr>
            <a:normAutofit/>
          </a:bodyPr>
          <a:lstStyle/>
          <a:p>
            <a:r>
              <a:rPr lang="en-US" sz="1000" dirty="0">
                <a:solidFill>
                  <a:schemeClr val="bg1"/>
                </a:solidFill>
              </a:rPr>
              <a:t>Adapted from </a:t>
            </a:r>
            <a:r>
              <a:rPr lang="en-US" sz="1000" dirty="0" err="1">
                <a:solidFill>
                  <a:schemeClr val="bg1"/>
                </a:solidFill>
              </a:rPr>
              <a:t>Richeldi</a:t>
            </a:r>
            <a:r>
              <a:rPr lang="en-US" sz="1000" dirty="0">
                <a:solidFill>
                  <a:schemeClr val="bg1"/>
                </a:solidFill>
              </a:rPr>
              <a:t> L, et al. </a:t>
            </a:r>
            <a:r>
              <a:rPr lang="en-US" sz="1000" i="1" dirty="0">
                <a:solidFill>
                  <a:schemeClr val="bg1"/>
                </a:solidFill>
              </a:rPr>
              <a:t>N </a:t>
            </a:r>
            <a:r>
              <a:rPr lang="en-US" sz="1000" i="1" dirty="0" err="1">
                <a:solidFill>
                  <a:schemeClr val="bg1"/>
                </a:solidFill>
              </a:rPr>
              <a:t>Engl</a:t>
            </a:r>
            <a:r>
              <a:rPr lang="en-US" sz="1000" i="1" dirty="0">
                <a:solidFill>
                  <a:schemeClr val="bg1"/>
                </a:solidFill>
              </a:rPr>
              <a:t> J Med.</a:t>
            </a:r>
            <a:r>
              <a:rPr lang="en-US" sz="1000" dirty="0">
                <a:solidFill>
                  <a:schemeClr val="bg1"/>
                </a:solidFill>
              </a:rPr>
              <a:t> 2014;370:2071-2082.</a:t>
            </a:r>
          </a:p>
          <a:p>
            <a:endParaRPr lang="en-US" sz="1000" dirty="0">
              <a:solidFill>
                <a:schemeClr val="bg1"/>
              </a:solidFill>
            </a:endParaRPr>
          </a:p>
        </p:txBody>
      </p:sp>
      <p:grpSp>
        <p:nvGrpSpPr>
          <p:cNvPr id="251919" name="Group 2"/>
          <p:cNvGrpSpPr>
            <a:grpSpLocks/>
          </p:cNvGrpSpPr>
          <p:nvPr/>
        </p:nvGrpSpPr>
        <p:grpSpPr bwMode="auto">
          <a:xfrm>
            <a:off x="2409508" y="1206103"/>
            <a:ext cx="2914650" cy="481536"/>
            <a:chOff x="4899902" y="1755775"/>
            <a:chExt cx="3558298" cy="642203"/>
          </a:xfrm>
        </p:grpSpPr>
        <p:cxnSp>
          <p:nvCxnSpPr>
            <p:cNvPr id="251921" name="Straight Connector 43"/>
            <p:cNvCxnSpPr>
              <a:cxnSpLocks noChangeShapeType="1"/>
            </p:cNvCxnSpPr>
            <p:nvPr/>
          </p:nvCxnSpPr>
          <p:spPr bwMode="auto">
            <a:xfrm>
              <a:off x="4899902" y="2220717"/>
              <a:ext cx="719999" cy="0"/>
            </a:xfrm>
            <a:prstGeom prst="line">
              <a:avLst/>
            </a:prstGeom>
            <a:noFill/>
            <a:ln w="19050">
              <a:solidFill>
                <a:srgbClr val="7A99AC"/>
              </a:solidFill>
              <a:round/>
              <a:headEnd/>
              <a:tailEnd/>
            </a:ln>
            <a:extLst>
              <a:ext uri="{909E8E84-426E-40dd-AFC4-6F175D3DCCD1}">
                <a14:hiddenFill xmlns:a14="http://schemas.microsoft.com/office/drawing/2010/main" xmlns="">
                  <a:noFill/>
                </a14:hiddenFill>
              </a:ext>
            </a:extLst>
          </p:spPr>
        </p:cxnSp>
        <p:cxnSp>
          <p:nvCxnSpPr>
            <p:cNvPr id="251922" name="Straight Connector 44"/>
            <p:cNvCxnSpPr>
              <a:cxnSpLocks noChangeShapeType="1"/>
            </p:cNvCxnSpPr>
            <p:nvPr/>
          </p:nvCxnSpPr>
          <p:spPr bwMode="auto">
            <a:xfrm>
              <a:off x="4899902" y="1947936"/>
              <a:ext cx="719999" cy="0"/>
            </a:xfrm>
            <a:prstGeom prst="line">
              <a:avLst/>
            </a:prstGeom>
            <a:noFill/>
            <a:ln w="19050">
              <a:solidFill>
                <a:srgbClr val="043673"/>
              </a:solidFill>
              <a:round/>
              <a:headEnd/>
              <a:tailEnd/>
            </a:ln>
            <a:extLst>
              <a:ext uri="{909E8E84-426E-40dd-AFC4-6F175D3DCCD1}">
                <a14:hiddenFill xmlns:a14="http://schemas.microsoft.com/office/drawing/2010/main" xmlns="">
                  <a:noFill/>
                </a14:hiddenFill>
              </a:ext>
            </a:extLst>
          </p:spPr>
        </p:cxnSp>
        <p:sp>
          <p:nvSpPr>
            <p:cNvPr id="251923" name="TextBox 45"/>
            <p:cNvSpPr txBox="1">
              <a:spLocks noChangeArrowheads="1"/>
            </p:cNvSpPr>
            <p:nvPr/>
          </p:nvSpPr>
          <p:spPr bwMode="auto">
            <a:xfrm>
              <a:off x="5645150" y="2028557"/>
              <a:ext cx="2813050" cy="369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solidFill>
                    <a:srgbClr val="000000"/>
                  </a:solidFill>
                  <a:cs typeface="Arial" pitchFamily="34" charset="0"/>
                </a:rPr>
                <a:t>Placebo</a:t>
              </a:r>
              <a:endParaRPr lang="en-US" altLang="en-US" sz="1200">
                <a:solidFill>
                  <a:srgbClr val="000000"/>
                </a:solidFill>
                <a:cs typeface="Arial" pitchFamily="34" charset="0"/>
              </a:endParaRPr>
            </a:p>
          </p:txBody>
        </p:sp>
        <p:sp>
          <p:nvSpPr>
            <p:cNvPr id="251924" name="TextBox 46"/>
            <p:cNvSpPr txBox="1">
              <a:spLocks noChangeArrowheads="1"/>
            </p:cNvSpPr>
            <p:nvPr/>
          </p:nvSpPr>
          <p:spPr bwMode="auto">
            <a:xfrm>
              <a:off x="5645150" y="1755775"/>
              <a:ext cx="2813050" cy="369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dirty="0" err="1">
                  <a:solidFill>
                    <a:srgbClr val="000000"/>
                  </a:solidFill>
                  <a:cs typeface="Arial" pitchFamily="34" charset="0"/>
                </a:rPr>
                <a:t>Nintedanib</a:t>
              </a:r>
              <a:r>
                <a:rPr lang="en-GB" altLang="en-US" sz="1200" dirty="0">
                  <a:solidFill>
                    <a:srgbClr val="000000"/>
                  </a:solidFill>
                  <a:cs typeface="Arial" pitchFamily="34" charset="0"/>
                </a:rPr>
                <a:t> 150 mg bid</a:t>
              </a:r>
              <a:endParaRPr lang="en-US" altLang="en-US" sz="1200" dirty="0">
                <a:solidFill>
                  <a:srgbClr val="000000"/>
                </a:solidFill>
                <a:cs typeface="Arial" pitchFamily="34" charset="0"/>
              </a:endParaRPr>
            </a:p>
          </p:txBody>
        </p:sp>
      </p:grpSp>
    </p:spTree>
    <p:extLst>
      <p:ext uri="{BB962C8B-B14F-4D97-AF65-F5344CB8AC3E}">
        <p14:creationId xmlns:p14="http://schemas.microsoft.com/office/powerpoint/2010/main" val="3477235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135086" y="4696097"/>
            <a:ext cx="5825977" cy="360488"/>
          </a:xfrm>
        </p:spPr>
        <p:txBody>
          <a:bodyPr>
            <a:normAutofit/>
          </a:bodyPr>
          <a:lstStyle/>
          <a:p>
            <a:r>
              <a:rPr lang="en-US" altLang="en-US" sz="1000" dirty="0">
                <a:solidFill>
                  <a:schemeClr val="bg1"/>
                </a:solidFill>
              </a:rPr>
              <a:t>King TE Jr, et al. </a:t>
            </a:r>
            <a:r>
              <a:rPr lang="en-US" altLang="en-US" sz="1000" i="1" dirty="0">
                <a:solidFill>
                  <a:schemeClr val="bg1"/>
                </a:solidFill>
              </a:rPr>
              <a:t>N </a:t>
            </a:r>
            <a:r>
              <a:rPr lang="en-US" altLang="en-US" sz="1000" i="1" dirty="0" err="1">
                <a:solidFill>
                  <a:schemeClr val="bg1"/>
                </a:solidFill>
              </a:rPr>
              <a:t>Engl</a:t>
            </a:r>
            <a:r>
              <a:rPr lang="en-US" altLang="en-US" sz="1000" i="1" dirty="0">
                <a:solidFill>
                  <a:schemeClr val="bg1"/>
                </a:solidFill>
              </a:rPr>
              <a:t> J Med. </a:t>
            </a:r>
            <a:r>
              <a:rPr lang="is-IS" altLang="en-US" sz="1000" dirty="0">
                <a:solidFill>
                  <a:schemeClr val="bg1"/>
                </a:solidFill>
              </a:rPr>
              <a:t>2014;370:2083-92. </a:t>
            </a:r>
            <a:endParaRPr lang="en-US" altLang="en-US" sz="1000" dirty="0">
              <a:solidFill>
                <a:schemeClr val="bg1"/>
              </a:solidFill>
            </a:endParaRPr>
          </a:p>
        </p:txBody>
      </p:sp>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751" t="2690" r="1768" b="21233"/>
          <a:stretch/>
        </p:blipFill>
        <p:spPr bwMode="auto">
          <a:xfrm>
            <a:off x="3078481" y="160020"/>
            <a:ext cx="5882583" cy="409503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DD7FDF"/>
                </a:solidFill>
                <a:miter lim="800000"/>
                <a:headEnd/>
                <a:tailEnd/>
              </a14:hiddenLine>
            </a:ext>
          </a:extLst>
        </p:spPr>
      </p:pic>
      <p:sp>
        <p:nvSpPr>
          <p:cNvPr id="9" name="TextBox 8"/>
          <p:cNvSpPr txBox="1"/>
          <p:nvPr/>
        </p:nvSpPr>
        <p:spPr>
          <a:xfrm>
            <a:off x="292474" y="988359"/>
            <a:ext cx="2786007" cy="1255728"/>
          </a:xfrm>
          <a:prstGeom prst="rect">
            <a:avLst/>
          </a:prstGeom>
          <a:noFill/>
        </p:spPr>
        <p:txBody>
          <a:bodyPr wrap="square" rtlCol="0">
            <a:spAutoFit/>
          </a:bodyPr>
          <a:lstStyle/>
          <a:p>
            <a:pPr algn="ctr">
              <a:lnSpc>
                <a:spcPct val="90000"/>
              </a:lnSpc>
            </a:pPr>
            <a:r>
              <a:rPr lang="en-US" sz="2100" b="1" dirty="0">
                <a:solidFill>
                  <a:schemeClr val="tx1">
                    <a:lumMod val="65000"/>
                    <a:lumOff val="35000"/>
                  </a:schemeClr>
                </a:solidFill>
              </a:rPr>
              <a:t>Results from phase 3 ASCEND trial of </a:t>
            </a:r>
            <a:r>
              <a:rPr lang="en-US" sz="2100" b="1" dirty="0" err="1">
                <a:solidFill>
                  <a:schemeClr val="tx1">
                    <a:lumMod val="65000"/>
                    <a:lumOff val="35000"/>
                  </a:schemeClr>
                </a:solidFill>
              </a:rPr>
              <a:t>pirfenidone</a:t>
            </a:r>
            <a:r>
              <a:rPr lang="en-US" sz="2100" b="1" dirty="0">
                <a:solidFill>
                  <a:schemeClr val="tx1">
                    <a:lumMod val="65000"/>
                    <a:lumOff val="35000"/>
                  </a:schemeClr>
                </a:solidFill>
              </a:rPr>
              <a:t> in patients with IPF</a:t>
            </a:r>
          </a:p>
        </p:txBody>
      </p:sp>
    </p:spTree>
    <p:extLst>
      <p:ext uri="{BB962C8B-B14F-4D97-AF65-F5344CB8AC3E}">
        <p14:creationId xmlns:p14="http://schemas.microsoft.com/office/powerpoint/2010/main" val="189384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78" y="111658"/>
            <a:ext cx="8761615" cy="857250"/>
          </a:xfrm>
        </p:spPr>
        <p:txBody>
          <a:bodyPr>
            <a:normAutofit fontScale="90000"/>
          </a:bodyPr>
          <a:lstStyle/>
          <a:p>
            <a:r>
              <a:rPr lang="en-US" dirty="0"/>
              <a:t>Increasing Prevalence of </a:t>
            </a:r>
            <a:br>
              <a:rPr lang="en-US" dirty="0"/>
            </a:br>
            <a:r>
              <a:rPr lang="en-US" dirty="0"/>
              <a:t>Idiopathic Pulmonary Fibrosis</a:t>
            </a:r>
          </a:p>
        </p:txBody>
      </p:sp>
      <p:sp>
        <p:nvSpPr>
          <p:cNvPr id="4" name="Text Placeholder 3"/>
          <p:cNvSpPr>
            <a:spLocks noGrp="1"/>
          </p:cNvSpPr>
          <p:nvPr>
            <p:ph type="body" sz="quarter" idx="10"/>
          </p:nvPr>
        </p:nvSpPr>
        <p:spPr>
          <a:xfrm>
            <a:off x="3108960" y="4656909"/>
            <a:ext cx="5852103" cy="399676"/>
          </a:xfrm>
        </p:spPr>
        <p:txBody>
          <a:bodyPr/>
          <a:lstStyle/>
          <a:p>
            <a:r>
              <a:rPr lang="en-US" altLang="en-US" sz="1000" dirty="0">
                <a:solidFill>
                  <a:schemeClr val="bg1"/>
                </a:solidFill>
              </a:rPr>
              <a:t>Raghu G, et al. </a:t>
            </a:r>
            <a:r>
              <a:rPr lang="en-US" altLang="en-US" sz="1000" i="1" dirty="0">
                <a:solidFill>
                  <a:schemeClr val="bg1"/>
                </a:solidFill>
              </a:rPr>
              <a:t>Lancet </a:t>
            </a:r>
            <a:r>
              <a:rPr lang="en-US" altLang="en-US" sz="1000" i="1" dirty="0" err="1">
                <a:solidFill>
                  <a:schemeClr val="bg1"/>
                </a:solidFill>
              </a:rPr>
              <a:t>Respir</a:t>
            </a:r>
            <a:r>
              <a:rPr lang="en-US" altLang="en-US" sz="1000" i="1" dirty="0">
                <a:solidFill>
                  <a:schemeClr val="bg1"/>
                </a:solidFill>
              </a:rPr>
              <a:t> Med</a:t>
            </a:r>
            <a:r>
              <a:rPr lang="en-US" altLang="en-US" sz="1000" dirty="0">
                <a:solidFill>
                  <a:schemeClr val="bg1"/>
                </a:solidFill>
              </a:rPr>
              <a:t>. 2014;2:566-572.</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4877" t="4826" r="4073" b="5025"/>
          <a:stretch>
            <a:fillRect/>
          </a:stretch>
        </p:blipFill>
        <p:spPr bwMode="auto">
          <a:xfrm>
            <a:off x="800799" y="1034295"/>
            <a:ext cx="7700869" cy="2854648"/>
          </a:xfrm>
          <a:prstGeom prst="rect">
            <a:avLst/>
          </a:prstGeom>
          <a:effectLst>
            <a:outerShdw blurRad="50800" dist="38100" dir="5400000" algn="t"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
          <p:cNvSpPr txBox="1">
            <a:spLocks noChangeArrowheads="1"/>
          </p:cNvSpPr>
          <p:nvPr/>
        </p:nvSpPr>
        <p:spPr bwMode="auto">
          <a:xfrm>
            <a:off x="2602990" y="1070042"/>
            <a:ext cx="4314642" cy="34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charset="2"/>
              <a:buChar char=""/>
              <a:defRPr sz="2900">
                <a:solidFill>
                  <a:schemeClr val="tx1"/>
                </a:solidFill>
                <a:latin typeface="Tw Cen MT" charset="0"/>
                <a:ea typeface="ＭＳ Ｐゴシック" charset="-128"/>
              </a:defRPr>
            </a:lvl1pPr>
            <a:lvl2pPr marL="742950" indent="-285750" eaLnBrk="0" hangingPunct="0">
              <a:spcBef>
                <a:spcPts val="550"/>
              </a:spcBef>
              <a:buClr>
                <a:schemeClr val="accent1"/>
              </a:buClr>
              <a:buSzPct val="70000"/>
              <a:buFont typeface="Wingdings 2" charset="2"/>
              <a:buChar char=""/>
              <a:defRPr sz="2600">
                <a:solidFill>
                  <a:schemeClr val="tx1"/>
                </a:solidFill>
                <a:latin typeface="Tw Cen MT" charset="0"/>
                <a:ea typeface="ＭＳ Ｐゴシック" charset="-128"/>
              </a:defRPr>
            </a:lvl2pPr>
            <a:lvl3pPr marL="1143000" indent="-228600" eaLnBrk="0" hangingPunct="0">
              <a:spcBef>
                <a:spcPts val="500"/>
              </a:spcBef>
              <a:buClr>
                <a:schemeClr val="accent2"/>
              </a:buClr>
              <a:buSzPct val="75000"/>
              <a:buFont typeface="Wingdings" charset="2"/>
              <a:buChar char=""/>
              <a:defRPr sz="2300">
                <a:solidFill>
                  <a:schemeClr val="tx1"/>
                </a:solidFill>
                <a:latin typeface="Tw Cen MT" charset="0"/>
                <a:ea typeface="ＭＳ Ｐゴシック" charset="-128"/>
              </a:defRPr>
            </a:lvl3pPr>
            <a:lvl4pPr marL="1600200" indent="-228600" eaLnBrk="0" hangingPunct="0">
              <a:spcBef>
                <a:spcPts val="400"/>
              </a:spcBef>
              <a:buClr>
                <a:srgbClr val="A5AB81"/>
              </a:buClr>
              <a:buSzPct val="75000"/>
              <a:buFont typeface="Wingdings" charset="2"/>
              <a:buChar char=""/>
              <a:defRPr sz="2000">
                <a:solidFill>
                  <a:schemeClr val="tx1"/>
                </a:solidFill>
                <a:latin typeface="Tw Cen MT" charset="0"/>
                <a:ea typeface="ＭＳ Ｐゴシック" charset="-128"/>
              </a:defRPr>
            </a:lvl4pPr>
            <a:lvl5pPr marL="2057400" indent="-228600" eaLnBrk="0" hangingPunct="0">
              <a:spcBef>
                <a:spcPts val="400"/>
              </a:spcBef>
              <a:buClr>
                <a:srgbClr val="D8B25C"/>
              </a:buClr>
              <a:buSzPct val="65000"/>
              <a:buFont typeface="Wingdings" charset="2"/>
              <a:buChar char=""/>
              <a:defRPr sz="2000">
                <a:solidFill>
                  <a:schemeClr val="tx1"/>
                </a:solidFill>
                <a:latin typeface="Tw Cen MT" charset="0"/>
                <a:ea typeface="ＭＳ Ｐゴシック" charset="-128"/>
              </a:defRPr>
            </a:lvl5pPr>
            <a:lvl6pPr marL="25146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6pPr>
            <a:lvl7pPr marL="29718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7pPr>
            <a:lvl8pPr marL="34290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8pPr>
            <a:lvl9pPr marL="3886200" indent="-228600" defTabSz="457200" eaLnBrk="0" fontAlgn="base" hangingPunct="0">
              <a:spcBef>
                <a:spcPts val="400"/>
              </a:spcBef>
              <a:spcAft>
                <a:spcPct val="0"/>
              </a:spcAft>
              <a:buClr>
                <a:srgbClr val="D8B25C"/>
              </a:buClr>
              <a:buSzPct val="65000"/>
              <a:buFont typeface="Wingdings" charset="2"/>
              <a:buChar char=""/>
              <a:defRPr sz="2000">
                <a:solidFill>
                  <a:schemeClr val="tx1"/>
                </a:solidFill>
                <a:latin typeface="Tw Cen MT" charset="0"/>
                <a:ea typeface="ＭＳ Ｐゴシック" charset="-128"/>
              </a:defRPr>
            </a:lvl9pPr>
          </a:lstStyle>
          <a:p>
            <a:pPr algn="ctr" eaLnBrk="1" hangingPunct="1">
              <a:spcBef>
                <a:spcPct val="0"/>
              </a:spcBef>
              <a:buClrTx/>
              <a:buSzTx/>
              <a:buFontTx/>
              <a:buNone/>
            </a:pPr>
            <a:r>
              <a:rPr lang="en-US" altLang="en-US" sz="1650" dirty="0">
                <a:latin typeface="Calibri" charset="0"/>
                <a:ea typeface="ヒラギノ角ゴ Pro W3" charset="-128"/>
              </a:rPr>
              <a:t>Medicare Beneficiaries Age ≥65 y</a:t>
            </a:r>
          </a:p>
        </p:txBody>
      </p:sp>
      <p:sp>
        <p:nvSpPr>
          <p:cNvPr id="9" name="Rounded Rectangle 8"/>
          <p:cNvSpPr/>
          <p:nvPr/>
        </p:nvSpPr>
        <p:spPr bwMode="auto">
          <a:xfrm>
            <a:off x="4762496" y="3903300"/>
            <a:ext cx="3745697" cy="617220"/>
          </a:xfrm>
          <a:prstGeom prst="roundRect">
            <a:avLst/>
          </a:prstGeom>
          <a:solidFill>
            <a:schemeClr val="tx2"/>
          </a:solidFill>
          <a:ln>
            <a:solidFill>
              <a:schemeClr val="lt1">
                <a:hueOff val="0"/>
                <a:satOff val="0"/>
                <a:lumOff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350" dirty="0"/>
          </a:p>
        </p:txBody>
      </p:sp>
      <p:sp>
        <p:nvSpPr>
          <p:cNvPr id="10" name="Rounded Rectangle 4"/>
          <p:cNvSpPr/>
          <p:nvPr/>
        </p:nvSpPr>
        <p:spPr bwMode="auto">
          <a:xfrm>
            <a:off x="4809363" y="3954820"/>
            <a:ext cx="3692305" cy="486967"/>
          </a:xfrm>
          <a:prstGeom prst="rect">
            <a:avLst/>
          </a:prstGeom>
        </p:spPr>
        <p:style>
          <a:lnRef idx="0">
            <a:scrgbClr r="0" g="0" b="0"/>
          </a:lnRef>
          <a:fillRef idx="0">
            <a:scrgbClr r="0" g="0" b="0"/>
          </a:fillRef>
          <a:effectRef idx="0">
            <a:scrgbClr r="0" g="0" b="0"/>
          </a:effectRef>
          <a:fontRef idx="minor">
            <a:schemeClr val="lt1"/>
          </a:fontRef>
        </p:style>
        <p:txBody>
          <a:bodyPr lIns="160786" tIns="0" rIns="160786" bIns="0" spcCol="1270" anchor="ctr"/>
          <a:lstStyle/>
          <a:p>
            <a:pPr algn="ctr" defTabSz="800100">
              <a:lnSpc>
                <a:spcPct val="90000"/>
              </a:lnSpc>
              <a:spcAft>
                <a:spcPct val="35000"/>
              </a:spcAft>
              <a:defRPr/>
            </a:pPr>
            <a:r>
              <a:rPr lang="en-US" sz="1350" dirty="0">
                <a:latin typeface="Calibri" panose="020F0502020204030204" pitchFamily="34" charset="0"/>
              </a:rPr>
              <a:t>Median survival = 3.8 y</a:t>
            </a:r>
          </a:p>
        </p:txBody>
      </p:sp>
      <p:sp>
        <p:nvSpPr>
          <p:cNvPr id="12" name="Rounded Rectangle 11"/>
          <p:cNvSpPr/>
          <p:nvPr/>
        </p:nvSpPr>
        <p:spPr bwMode="auto">
          <a:xfrm>
            <a:off x="800798" y="3903300"/>
            <a:ext cx="3717411" cy="617220"/>
          </a:xfrm>
          <a:prstGeom prst="roundRect">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bwMode="auto">
          <a:xfrm>
            <a:off x="816168" y="3888061"/>
            <a:ext cx="3666503" cy="670322"/>
          </a:xfrm>
          <a:prstGeom prst="rect">
            <a:avLst/>
          </a:prstGeom>
        </p:spPr>
        <p:style>
          <a:lnRef idx="0">
            <a:scrgbClr r="0" g="0" b="0"/>
          </a:lnRef>
          <a:fillRef idx="0">
            <a:scrgbClr r="0" g="0" b="0"/>
          </a:fillRef>
          <a:effectRef idx="0">
            <a:scrgbClr r="0" g="0" b="0"/>
          </a:effectRef>
          <a:fontRef idx="minor">
            <a:schemeClr val="lt1"/>
          </a:fontRef>
        </p:style>
        <p:txBody>
          <a:bodyPr lIns="160786" tIns="0" rIns="160786" bIns="0" spcCol="1270" anchor="ctr"/>
          <a:lstStyle/>
          <a:p>
            <a:pPr defTabSz="800100">
              <a:lnSpc>
                <a:spcPct val="90000"/>
              </a:lnSpc>
              <a:defRPr/>
            </a:pPr>
            <a:r>
              <a:rPr lang="en-US" sz="1500" dirty="0">
                <a:latin typeface="Calibri" panose="020F0502020204030204" pitchFamily="34" charset="0"/>
              </a:rPr>
              <a:t>Factors associated with lower survival: Age, index year, male gender</a:t>
            </a:r>
          </a:p>
        </p:txBody>
      </p:sp>
    </p:spTree>
    <p:extLst>
      <p:ext uri="{BB962C8B-B14F-4D97-AF65-F5344CB8AC3E}">
        <p14:creationId xmlns:p14="http://schemas.microsoft.com/office/powerpoint/2010/main" val="1299091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n-US" altLang="en-US" dirty="0" err="1"/>
              <a:t>Pirfenidone</a:t>
            </a:r>
            <a:r>
              <a:rPr lang="en-US" altLang="en-US" dirty="0"/>
              <a:t> and Mortality</a:t>
            </a:r>
          </a:p>
        </p:txBody>
      </p:sp>
      <p:graphicFrame>
        <p:nvGraphicFramePr>
          <p:cNvPr id="4" name="Content Placeholder 3"/>
          <p:cNvGraphicFramePr>
            <a:graphicFrameLocks noGrp="1"/>
          </p:cNvGraphicFramePr>
          <p:nvPr>
            <p:ph idx="1"/>
            <p:extLst/>
          </p:nvPr>
        </p:nvGraphicFramePr>
        <p:xfrm>
          <a:off x="371475" y="1007269"/>
          <a:ext cx="8401050" cy="331078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00150">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gridCol w="1200150">
                  <a:extLst>
                    <a:ext uri="{9D8B030D-6E8A-4147-A177-3AD203B41FA5}">
                      <a16:colId xmlns:a16="http://schemas.microsoft.com/office/drawing/2014/main" val="20004"/>
                    </a:ext>
                  </a:extLst>
                </a:gridCol>
                <a:gridCol w="1200150">
                  <a:extLst>
                    <a:ext uri="{9D8B030D-6E8A-4147-A177-3AD203B41FA5}">
                      <a16:colId xmlns:a16="http://schemas.microsoft.com/office/drawing/2014/main" val="20005"/>
                    </a:ext>
                  </a:extLst>
                </a:gridCol>
                <a:gridCol w="1200150">
                  <a:extLst>
                    <a:ext uri="{9D8B030D-6E8A-4147-A177-3AD203B41FA5}">
                      <a16:colId xmlns:a16="http://schemas.microsoft.com/office/drawing/2014/main" val="20006"/>
                    </a:ext>
                  </a:extLst>
                </a:gridCol>
              </a:tblGrid>
              <a:tr h="262836">
                <a:tc>
                  <a:txBody>
                    <a:bodyPr/>
                    <a:lstStyle/>
                    <a:p>
                      <a:endParaRPr lang="en-US" sz="1400" dirty="0"/>
                    </a:p>
                  </a:txBody>
                  <a:tcPr marL="92921" marR="92921" marT="28548" marB="28548"/>
                </a:tc>
                <a:tc gridSpan="2">
                  <a:txBody>
                    <a:bodyPr/>
                    <a:lstStyle/>
                    <a:p>
                      <a:r>
                        <a:rPr lang="en-US" sz="1400" dirty="0"/>
                        <a:t>Pooled Analysis</a:t>
                      </a:r>
                    </a:p>
                  </a:txBody>
                  <a:tcPr marL="92921" marR="92921" marT="28548" marB="28548"/>
                </a:tc>
                <a:tc hMerge="1">
                  <a:txBody>
                    <a:bodyPr/>
                    <a:lstStyle/>
                    <a:p>
                      <a:endParaRPr lang="en-US" dirty="0"/>
                    </a:p>
                  </a:txBody>
                  <a:tcPr/>
                </a:tc>
                <a:tc>
                  <a:txBody>
                    <a:bodyPr/>
                    <a:lstStyle/>
                    <a:p>
                      <a:r>
                        <a:rPr lang="en-US" sz="1400" dirty="0"/>
                        <a:t>P value</a:t>
                      </a:r>
                    </a:p>
                  </a:txBody>
                  <a:tcPr marL="92921" marR="92921" marT="28548" marB="28548"/>
                </a:tc>
                <a:tc gridSpan="2">
                  <a:txBody>
                    <a:bodyPr/>
                    <a:lstStyle/>
                    <a:p>
                      <a:r>
                        <a:rPr lang="en-US" sz="1400" dirty="0"/>
                        <a:t>Meta-analysis</a:t>
                      </a:r>
                    </a:p>
                  </a:txBody>
                  <a:tcPr marL="92921" marR="92921" marT="28548" marB="28548"/>
                </a:tc>
                <a:tc hMerge="1">
                  <a:txBody>
                    <a:bodyPr/>
                    <a:lstStyle/>
                    <a:p>
                      <a:endParaRPr lang="en-US" dirty="0"/>
                    </a:p>
                  </a:txBody>
                  <a:tcPr/>
                </a:tc>
                <a:tc>
                  <a:txBody>
                    <a:bodyPr/>
                    <a:lstStyle/>
                    <a:p>
                      <a:r>
                        <a:rPr lang="en-US" sz="1400" dirty="0"/>
                        <a:t>P value</a:t>
                      </a:r>
                    </a:p>
                  </a:txBody>
                  <a:tcPr marL="92921" marR="92921" marT="28548" marB="28548"/>
                </a:tc>
                <a:extLst>
                  <a:ext uri="{0D108BD9-81ED-4DB2-BD59-A6C34878D82A}">
                    <a16:rowId xmlns:a16="http://schemas.microsoft.com/office/drawing/2014/main" val="10000"/>
                  </a:ext>
                </a:extLst>
              </a:tr>
              <a:tr h="399996">
                <a:tc>
                  <a:txBody>
                    <a:bodyPr/>
                    <a:lstStyle/>
                    <a:p>
                      <a:r>
                        <a:rPr lang="en-US" sz="1100" dirty="0"/>
                        <a:t>ACM</a:t>
                      </a:r>
                    </a:p>
                  </a:txBody>
                  <a:tcPr marL="92921" marR="92921" marT="28548" marB="28548">
                    <a:solidFill>
                      <a:srgbClr val="FFCCCC"/>
                    </a:solidFill>
                  </a:tcPr>
                </a:tc>
                <a:tc>
                  <a:txBody>
                    <a:bodyPr/>
                    <a:lstStyle/>
                    <a:p>
                      <a:r>
                        <a:rPr lang="en-US" sz="1100" dirty="0" err="1"/>
                        <a:t>Pirfenidone</a:t>
                      </a:r>
                      <a:r>
                        <a:rPr lang="en-US" sz="1100" dirty="0"/>
                        <a:t> (n=623)</a:t>
                      </a:r>
                    </a:p>
                  </a:txBody>
                  <a:tcPr marL="92921" marR="92921" marT="28548" marB="28548">
                    <a:solidFill>
                      <a:srgbClr val="FFCCCC"/>
                    </a:solidFill>
                  </a:tcPr>
                </a:tc>
                <a:tc>
                  <a:txBody>
                    <a:bodyPr/>
                    <a:lstStyle/>
                    <a:p>
                      <a:r>
                        <a:rPr lang="en-US" sz="1100" dirty="0"/>
                        <a:t>Placebo</a:t>
                      </a:r>
                    </a:p>
                    <a:p>
                      <a:r>
                        <a:rPr lang="en-US" sz="1100" dirty="0"/>
                        <a:t>(n=624)</a:t>
                      </a:r>
                    </a:p>
                  </a:txBody>
                  <a:tcPr marL="92921" marR="92921" marT="28548" marB="28548">
                    <a:solidFill>
                      <a:srgbClr val="FFCCCC"/>
                    </a:solidFill>
                  </a:tcPr>
                </a:tc>
                <a:tc>
                  <a:txBody>
                    <a:bodyPr/>
                    <a:lstStyle/>
                    <a:p>
                      <a:endParaRPr lang="en-US" sz="1100" dirty="0"/>
                    </a:p>
                  </a:txBody>
                  <a:tcPr marL="92921" marR="92921" marT="28548" marB="28548">
                    <a:solidFill>
                      <a:srgbClr val="FFCCCC"/>
                    </a:solidFill>
                  </a:tcPr>
                </a:tc>
                <a:tc>
                  <a:txBody>
                    <a:bodyPr/>
                    <a:lstStyle/>
                    <a:p>
                      <a:r>
                        <a:rPr lang="en-US" sz="1100" dirty="0" err="1"/>
                        <a:t>Pirfenidone</a:t>
                      </a:r>
                      <a:endParaRPr lang="en-US" sz="1100" dirty="0"/>
                    </a:p>
                    <a:p>
                      <a:r>
                        <a:rPr lang="en-US" sz="1100" dirty="0"/>
                        <a:t>(n=806)</a:t>
                      </a:r>
                    </a:p>
                  </a:txBody>
                  <a:tcPr marL="92921" marR="92921" marT="28548" marB="28548">
                    <a:solidFill>
                      <a:srgbClr val="FFCCCC"/>
                    </a:solidFill>
                  </a:tcPr>
                </a:tc>
                <a:tc>
                  <a:txBody>
                    <a:bodyPr/>
                    <a:lstStyle/>
                    <a:p>
                      <a:r>
                        <a:rPr lang="en-US" sz="1100" dirty="0"/>
                        <a:t>Placebo</a:t>
                      </a:r>
                    </a:p>
                    <a:p>
                      <a:r>
                        <a:rPr lang="en-US" sz="1100" dirty="0"/>
                        <a:t>(n=769)</a:t>
                      </a:r>
                    </a:p>
                  </a:txBody>
                  <a:tcPr marL="92921" marR="92921" marT="28548" marB="28548">
                    <a:solidFill>
                      <a:srgbClr val="FFCCCC"/>
                    </a:solidFill>
                  </a:tcPr>
                </a:tc>
                <a:tc>
                  <a:txBody>
                    <a:bodyPr/>
                    <a:lstStyle/>
                    <a:p>
                      <a:endParaRPr lang="en-US" sz="1100" dirty="0"/>
                    </a:p>
                  </a:txBody>
                  <a:tcPr marL="92921" marR="92921" marT="28548" marB="28548">
                    <a:solidFill>
                      <a:srgbClr val="FFCCCC"/>
                    </a:solidFill>
                  </a:tcPr>
                </a:tc>
                <a:extLst>
                  <a:ext uri="{0D108BD9-81ED-4DB2-BD59-A6C34878D82A}">
                    <a16:rowId xmlns:a16="http://schemas.microsoft.com/office/drawing/2014/main" val="10001"/>
                  </a:ext>
                </a:extLst>
              </a:tr>
              <a:tr h="240030">
                <a:tc>
                  <a:txBody>
                    <a:bodyPr/>
                    <a:lstStyle/>
                    <a:p>
                      <a:r>
                        <a:rPr lang="en-US" sz="1100" dirty="0"/>
                        <a:t>Week 52</a:t>
                      </a:r>
                    </a:p>
                  </a:txBody>
                  <a:tcPr marL="92921" marR="92921" marT="28548" marB="28548"/>
                </a:tc>
                <a:tc>
                  <a:txBody>
                    <a:bodyPr/>
                    <a:lstStyle/>
                    <a:p>
                      <a:r>
                        <a:rPr lang="en-US" sz="1100" dirty="0"/>
                        <a:t>22 (3.5%)</a:t>
                      </a:r>
                    </a:p>
                  </a:txBody>
                  <a:tcPr marL="92921" marR="92921" marT="28548" marB="28548"/>
                </a:tc>
                <a:tc>
                  <a:txBody>
                    <a:bodyPr/>
                    <a:lstStyle/>
                    <a:p>
                      <a:r>
                        <a:rPr lang="en-US" sz="1100" dirty="0"/>
                        <a:t>42 (6.7%)</a:t>
                      </a:r>
                    </a:p>
                  </a:txBody>
                  <a:tcPr marL="92921" marR="92921" marT="28548" marB="28548"/>
                </a:tc>
                <a:tc>
                  <a:txBody>
                    <a:bodyPr/>
                    <a:lstStyle/>
                    <a:p>
                      <a:r>
                        <a:rPr lang="en-US" sz="1100" dirty="0"/>
                        <a:t>0.010</a:t>
                      </a:r>
                    </a:p>
                  </a:txBody>
                  <a:tcPr marL="92921" marR="92921" marT="28548" marB="28548"/>
                </a:tc>
                <a:tc>
                  <a:txBody>
                    <a:bodyPr/>
                    <a:lstStyle/>
                    <a:p>
                      <a:r>
                        <a:rPr lang="en-US" sz="1100" dirty="0"/>
                        <a:t>25 (3.1%)</a:t>
                      </a:r>
                    </a:p>
                  </a:txBody>
                  <a:tcPr marL="92921" marR="92921" marT="28548" marB="28548"/>
                </a:tc>
                <a:tc>
                  <a:txBody>
                    <a:bodyPr/>
                    <a:lstStyle/>
                    <a:p>
                      <a:r>
                        <a:rPr lang="en-US" sz="1100" dirty="0"/>
                        <a:t>50 (6.5%)</a:t>
                      </a:r>
                    </a:p>
                  </a:txBody>
                  <a:tcPr marL="92921" marR="92921" marT="28548" marB="28548"/>
                </a:tc>
                <a:tc>
                  <a:txBody>
                    <a:bodyPr/>
                    <a:lstStyle/>
                    <a:p>
                      <a:r>
                        <a:rPr lang="en-US" sz="1100" dirty="0"/>
                        <a:t>0.004</a:t>
                      </a:r>
                    </a:p>
                  </a:txBody>
                  <a:tcPr marL="92921" marR="92921" marT="28548" marB="28548"/>
                </a:tc>
                <a:extLst>
                  <a:ext uri="{0D108BD9-81ED-4DB2-BD59-A6C34878D82A}">
                    <a16:rowId xmlns:a16="http://schemas.microsoft.com/office/drawing/2014/main" val="10002"/>
                  </a:ext>
                </a:extLst>
              </a:tr>
              <a:tr h="240030">
                <a:tc>
                  <a:txBody>
                    <a:bodyPr/>
                    <a:lstStyle/>
                    <a:p>
                      <a:r>
                        <a:rPr lang="en-US" sz="1100" dirty="0"/>
                        <a:t>Week 72</a:t>
                      </a:r>
                    </a:p>
                  </a:txBody>
                  <a:tcPr marL="92921" marR="92921" marT="28548" marB="28548"/>
                </a:tc>
                <a:tc>
                  <a:txBody>
                    <a:bodyPr/>
                    <a:lstStyle/>
                    <a:p>
                      <a:r>
                        <a:rPr lang="en-US" sz="1100" dirty="0"/>
                        <a:t>32 (5.1%)</a:t>
                      </a:r>
                    </a:p>
                  </a:txBody>
                  <a:tcPr marL="92921" marR="92921" marT="28548" marB="28548"/>
                </a:tc>
                <a:tc>
                  <a:txBody>
                    <a:bodyPr/>
                    <a:lstStyle/>
                    <a:p>
                      <a:r>
                        <a:rPr lang="en-US" sz="1100" dirty="0"/>
                        <a:t>50 (8.0%)</a:t>
                      </a:r>
                    </a:p>
                  </a:txBody>
                  <a:tcPr marL="92921" marR="92921" marT="28548" marB="28548"/>
                </a:tc>
                <a:tc>
                  <a:txBody>
                    <a:bodyPr/>
                    <a:lstStyle/>
                    <a:p>
                      <a:r>
                        <a:rPr lang="en-US" sz="1100" dirty="0"/>
                        <a:t>0.040</a:t>
                      </a:r>
                    </a:p>
                  </a:txBody>
                  <a:tcPr marL="92921" marR="92921" marT="28548" marB="28548"/>
                </a:tc>
                <a:tc>
                  <a:txBody>
                    <a:bodyPr/>
                    <a:lstStyle/>
                    <a:p>
                      <a:r>
                        <a:rPr lang="en-US" sz="1100" dirty="0"/>
                        <a:t>35 (4.3%)</a:t>
                      </a:r>
                    </a:p>
                  </a:txBody>
                  <a:tcPr marL="92921" marR="92921" marT="28548" marB="28548"/>
                </a:tc>
                <a:tc>
                  <a:txBody>
                    <a:bodyPr/>
                    <a:lstStyle/>
                    <a:p>
                      <a:r>
                        <a:rPr lang="en-US" sz="1100" dirty="0"/>
                        <a:t>58 (7.5%)</a:t>
                      </a:r>
                    </a:p>
                  </a:txBody>
                  <a:tcPr marL="92921" marR="92921" marT="28548" marB="28548"/>
                </a:tc>
                <a:tc>
                  <a:txBody>
                    <a:bodyPr/>
                    <a:lstStyle/>
                    <a:p>
                      <a:r>
                        <a:rPr lang="en-US" sz="1100" dirty="0"/>
                        <a:t>0.016</a:t>
                      </a:r>
                    </a:p>
                  </a:txBody>
                  <a:tcPr marL="92921" marR="92921" marT="28548" marB="28548"/>
                </a:tc>
                <a:extLst>
                  <a:ext uri="{0D108BD9-81ED-4DB2-BD59-A6C34878D82A}">
                    <a16:rowId xmlns:a16="http://schemas.microsoft.com/office/drawing/2014/main" val="10003"/>
                  </a:ext>
                </a:extLst>
              </a:tr>
              <a:tr h="240030">
                <a:tc>
                  <a:txBody>
                    <a:bodyPr/>
                    <a:lstStyle/>
                    <a:p>
                      <a:r>
                        <a:rPr lang="en-US" sz="1100" dirty="0"/>
                        <a:t>End</a:t>
                      </a:r>
                      <a:r>
                        <a:rPr lang="en-US" sz="1100" baseline="0" dirty="0"/>
                        <a:t> of Study</a:t>
                      </a:r>
                      <a:endParaRPr lang="en-US" sz="1100" dirty="0"/>
                    </a:p>
                  </a:txBody>
                  <a:tcPr marL="92921" marR="92921" marT="28548" marB="28548"/>
                </a:tc>
                <a:tc>
                  <a:txBody>
                    <a:bodyPr/>
                    <a:lstStyle/>
                    <a:p>
                      <a:r>
                        <a:rPr lang="en-US" sz="1100" dirty="0"/>
                        <a:t>38 (6.1%)</a:t>
                      </a:r>
                    </a:p>
                  </a:txBody>
                  <a:tcPr marL="92921" marR="92921" marT="28548" marB="28548"/>
                </a:tc>
                <a:tc>
                  <a:txBody>
                    <a:bodyPr/>
                    <a:lstStyle/>
                    <a:p>
                      <a:r>
                        <a:rPr lang="en-US" sz="1100" dirty="0"/>
                        <a:t>54 (8.7%)</a:t>
                      </a:r>
                    </a:p>
                  </a:txBody>
                  <a:tcPr marL="92921" marR="92921" marT="28548" marB="28548"/>
                </a:tc>
                <a:tc>
                  <a:txBody>
                    <a:bodyPr/>
                    <a:lstStyle/>
                    <a:p>
                      <a:r>
                        <a:rPr lang="en-US" sz="1100" dirty="0"/>
                        <a:t>0.078</a:t>
                      </a:r>
                    </a:p>
                  </a:txBody>
                  <a:tcPr marL="92921" marR="92921" marT="28548" marB="28548"/>
                </a:tc>
                <a:tc>
                  <a:txBody>
                    <a:bodyPr/>
                    <a:lstStyle/>
                    <a:p>
                      <a:r>
                        <a:rPr lang="en-US" sz="1100" dirty="0"/>
                        <a:t>41 (5.1%)</a:t>
                      </a:r>
                    </a:p>
                  </a:txBody>
                  <a:tcPr marL="92921" marR="92921" marT="28548" marB="28548"/>
                </a:tc>
                <a:tc>
                  <a:txBody>
                    <a:bodyPr/>
                    <a:lstStyle/>
                    <a:p>
                      <a:r>
                        <a:rPr lang="en-US" sz="1100" dirty="0"/>
                        <a:t>62 (8.1%)</a:t>
                      </a:r>
                    </a:p>
                  </a:txBody>
                  <a:tcPr marL="92921" marR="92921" marT="28548" marB="28548"/>
                </a:tc>
                <a:tc>
                  <a:txBody>
                    <a:bodyPr/>
                    <a:lstStyle/>
                    <a:p>
                      <a:r>
                        <a:rPr lang="en-US" sz="1100" dirty="0"/>
                        <a:t>0.034</a:t>
                      </a:r>
                    </a:p>
                  </a:txBody>
                  <a:tcPr marL="92921" marR="92921" marT="28548" marB="28548"/>
                </a:tc>
                <a:extLst>
                  <a:ext uri="{0D108BD9-81ED-4DB2-BD59-A6C34878D82A}">
                    <a16:rowId xmlns:a16="http://schemas.microsoft.com/office/drawing/2014/main" val="10004"/>
                  </a:ext>
                </a:extLst>
              </a:tr>
              <a:tr h="240030">
                <a:tc>
                  <a:txBody>
                    <a:bodyPr/>
                    <a:lstStyle/>
                    <a:p>
                      <a:r>
                        <a:rPr lang="en-US" sz="1100" dirty="0"/>
                        <a:t>TE ACM</a:t>
                      </a:r>
                    </a:p>
                  </a:txBody>
                  <a:tcPr marL="92921" marR="92921" marT="28548" marB="28548">
                    <a:solidFill>
                      <a:srgbClr val="FFCCCC"/>
                    </a:solidFill>
                  </a:tcPr>
                </a:tc>
                <a:tc>
                  <a:txBody>
                    <a:bodyPr/>
                    <a:lstStyle/>
                    <a:p>
                      <a:endParaRPr lang="en-US" sz="1100" dirty="0"/>
                    </a:p>
                  </a:txBody>
                  <a:tcPr marL="92921" marR="92921" marT="28548" marB="28548">
                    <a:solidFill>
                      <a:srgbClr val="FFCCCC"/>
                    </a:solidFill>
                  </a:tcPr>
                </a:tc>
                <a:tc>
                  <a:txBody>
                    <a:bodyPr/>
                    <a:lstStyle/>
                    <a:p>
                      <a:endParaRPr lang="en-US" sz="1100" dirty="0"/>
                    </a:p>
                  </a:txBody>
                  <a:tcPr marL="92921" marR="92921" marT="28548" marB="28548">
                    <a:solidFill>
                      <a:srgbClr val="FFCCCC"/>
                    </a:solidFill>
                  </a:tcPr>
                </a:tc>
                <a:tc>
                  <a:txBody>
                    <a:bodyPr/>
                    <a:lstStyle/>
                    <a:p>
                      <a:endParaRPr lang="en-US" sz="1100" dirty="0"/>
                    </a:p>
                  </a:txBody>
                  <a:tcPr marL="92921" marR="92921" marT="28548" marB="28548">
                    <a:solidFill>
                      <a:srgbClr val="FFCCCC"/>
                    </a:solidFill>
                  </a:tcPr>
                </a:tc>
                <a:tc>
                  <a:txBody>
                    <a:bodyPr/>
                    <a:lstStyle/>
                    <a:p>
                      <a:endParaRPr lang="en-US" sz="1100" dirty="0"/>
                    </a:p>
                  </a:txBody>
                  <a:tcPr marL="92921" marR="92921" marT="28548" marB="28548">
                    <a:solidFill>
                      <a:srgbClr val="FFCCCC"/>
                    </a:solidFill>
                  </a:tcPr>
                </a:tc>
                <a:tc>
                  <a:txBody>
                    <a:bodyPr/>
                    <a:lstStyle/>
                    <a:p>
                      <a:endParaRPr lang="en-US" sz="1100" dirty="0"/>
                    </a:p>
                  </a:txBody>
                  <a:tcPr marL="92921" marR="92921" marT="28548" marB="28548">
                    <a:solidFill>
                      <a:srgbClr val="FFCCCC"/>
                    </a:solidFill>
                  </a:tcPr>
                </a:tc>
                <a:tc>
                  <a:txBody>
                    <a:bodyPr/>
                    <a:lstStyle/>
                    <a:p>
                      <a:endParaRPr lang="en-US" sz="1100" dirty="0"/>
                    </a:p>
                  </a:txBody>
                  <a:tcPr marL="92921" marR="92921" marT="28548" marB="28548">
                    <a:solidFill>
                      <a:srgbClr val="FFCCCC"/>
                    </a:solidFill>
                  </a:tcPr>
                </a:tc>
                <a:extLst>
                  <a:ext uri="{0D108BD9-81ED-4DB2-BD59-A6C34878D82A}">
                    <a16:rowId xmlns:a16="http://schemas.microsoft.com/office/drawing/2014/main" val="10005"/>
                  </a:ext>
                </a:extLst>
              </a:tr>
              <a:tr h="240030">
                <a:tc>
                  <a:txBody>
                    <a:bodyPr/>
                    <a:lstStyle/>
                    <a:p>
                      <a:r>
                        <a:rPr lang="en-US" sz="1100" dirty="0"/>
                        <a:t>Week 52</a:t>
                      </a:r>
                    </a:p>
                  </a:txBody>
                  <a:tcPr marL="92921" marR="92921" marT="28548" marB="28548"/>
                </a:tc>
                <a:tc>
                  <a:txBody>
                    <a:bodyPr/>
                    <a:lstStyle/>
                    <a:p>
                      <a:r>
                        <a:rPr lang="en-US" sz="1100" dirty="0"/>
                        <a:t>14 (2.2%)</a:t>
                      </a:r>
                    </a:p>
                  </a:txBody>
                  <a:tcPr marL="92921" marR="92921" marT="28548" marB="28548"/>
                </a:tc>
                <a:tc>
                  <a:txBody>
                    <a:bodyPr/>
                    <a:lstStyle/>
                    <a:p>
                      <a:r>
                        <a:rPr lang="en-US" sz="1100" dirty="0"/>
                        <a:t>32 (5.1%)</a:t>
                      </a:r>
                    </a:p>
                  </a:txBody>
                  <a:tcPr marL="92921" marR="92921" marT="28548" marB="28548"/>
                </a:tc>
                <a:tc>
                  <a:txBody>
                    <a:bodyPr/>
                    <a:lstStyle/>
                    <a:p>
                      <a:r>
                        <a:rPr lang="en-US" sz="1100" dirty="0"/>
                        <a:t>0.009</a:t>
                      </a:r>
                    </a:p>
                  </a:txBody>
                  <a:tcPr marL="92921" marR="92921" marT="28548" marB="28548"/>
                </a:tc>
                <a:tc>
                  <a:txBody>
                    <a:bodyPr/>
                    <a:lstStyle/>
                    <a:p>
                      <a:endParaRPr lang="en-US" sz="1100"/>
                    </a:p>
                  </a:txBody>
                  <a:tcPr marL="92921" marR="92921" marT="28548" marB="28548"/>
                </a:tc>
                <a:tc>
                  <a:txBody>
                    <a:bodyPr/>
                    <a:lstStyle/>
                    <a:p>
                      <a:endParaRPr lang="en-US" sz="1100"/>
                    </a:p>
                  </a:txBody>
                  <a:tcPr marL="92921" marR="92921" marT="28548" marB="28548"/>
                </a:tc>
                <a:tc>
                  <a:txBody>
                    <a:bodyPr/>
                    <a:lstStyle/>
                    <a:p>
                      <a:endParaRPr lang="en-US" sz="1100"/>
                    </a:p>
                  </a:txBody>
                  <a:tcPr marL="92921" marR="92921" marT="28548" marB="28548"/>
                </a:tc>
                <a:extLst>
                  <a:ext uri="{0D108BD9-81ED-4DB2-BD59-A6C34878D82A}">
                    <a16:rowId xmlns:a16="http://schemas.microsoft.com/office/drawing/2014/main" val="10006"/>
                  </a:ext>
                </a:extLst>
              </a:tr>
              <a:tr h="240030">
                <a:tc>
                  <a:txBody>
                    <a:bodyPr/>
                    <a:lstStyle/>
                    <a:p>
                      <a:r>
                        <a:rPr lang="en-US" sz="1100" dirty="0"/>
                        <a:t>Week 72</a:t>
                      </a:r>
                    </a:p>
                  </a:txBody>
                  <a:tcPr marL="92921" marR="92921" marT="28548" marB="28548"/>
                </a:tc>
                <a:tc>
                  <a:txBody>
                    <a:bodyPr/>
                    <a:lstStyle/>
                    <a:p>
                      <a:r>
                        <a:rPr lang="en-US" sz="1100" dirty="0"/>
                        <a:t>20 (3.2%)</a:t>
                      </a:r>
                    </a:p>
                  </a:txBody>
                  <a:tcPr marL="92921" marR="92921" marT="28548" marB="28548"/>
                </a:tc>
                <a:tc>
                  <a:txBody>
                    <a:bodyPr/>
                    <a:lstStyle/>
                    <a:p>
                      <a:r>
                        <a:rPr lang="en-US" sz="1100" dirty="0"/>
                        <a:t>39 (6.3%)</a:t>
                      </a:r>
                    </a:p>
                  </a:txBody>
                  <a:tcPr marL="92921" marR="92921" marT="28548" marB="28548"/>
                </a:tc>
                <a:tc>
                  <a:txBody>
                    <a:bodyPr/>
                    <a:lstStyle/>
                    <a:p>
                      <a:r>
                        <a:rPr lang="en-US" sz="1100" dirty="0"/>
                        <a:t>0.015</a:t>
                      </a:r>
                    </a:p>
                  </a:txBody>
                  <a:tcPr marL="92921" marR="92921" marT="28548" marB="28548"/>
                </a:tc>
                <a:tc>
                  <a:txBody>
                    <a:bodyPr/>
                    <a:lstStyle/>
                    <a:p>
                      <a:endParaRPr lang="en-US" sz="1100"/>
                    </a:p>
                  </a:txBody>
                  <a:tcPr marL="92921" marR="92921" marT="28548" marB="28548"/>
                </a:tc>
                <a:tc>
                  <a:txBody>
                    <a:bodyPr/>
                    <a:lstStyle/>
                    <a:p>
                      <a:endParaRPr lang="en-US" sz="1100" dirty="0"/>
                    </a:p>
                  </a:txBody>
                  <a:tcPr marL="92921" marR="92921" marT="28548" marB="28548"/>
                </a:tc>
                <a:tc>
                  <a:txBody>
                    <a:bodyPr/>
                    <a:lstStyle/>
                    <a:p>
                      <a:endParaRPr lang="en-US" sz="1100"/>
                    </a:p>
                  </a:txBody>
                  <a:tcPr marL="92921" marR="92921" marT="28548" marB="28548"/>
                </a:tc>
                <a:extLst>
                  <a:ext uri="{0D108BD9-81ED-4DB2-BD59-A6C34878D82A}">
                    <a16:rowId xmlns:a16="http://schemas.microsoft.com/office/drawing/2014/main" val="10007"/>
                  </a:ext>
                </a:extLst>
              </a:tr>
              <a:tr h="240030">
                <a:tc>
                  <a:txBody>
                    <a:bodyPr/>
                    <a:lstStyle/>
                    <a:p>
                      <a:r>
                        <a:rPr lang="en-US" sz="1100" dirty="0"/>
                        <a:t>End of study</a:t>
                      </a:r>
                    </a:p>
                  </a:txBody>
                  <a:tcPr marL="92921" marR="92921" marT="28548" marB="28548"/>
                </a:tc>
                <a:tc>
                  <a:txBody>
                    <a:bodyPr/>
                    <a:lstStyle/>
                    <a:p>
                      <a:r>
                        <a:rPr lang="en-US" sz="1100" dirty="0"/>
                        <a:t>26 (4.2%)</a:t>
                      </a:r>
                    </a:p>
                  </a:txBody>
                  <a:tcPr marL="92921" marR="92921" marT="28548" marB="28548"/>
                </a:tc>
                <a:tc>
                  <a:txBody>
                    <a:bodyPr/>
                    <a:lstStyle/>
                    <a:p>
                      <a:r>
                        <a:rPr lang="en-US" sz="1100" dirty="0"/>
                        <a:t>43 (6.9%)</a:t>
                      </a:r>
                    </a:p>
                  </a:txBody>
                  <a:tcPr marL="92921" marR="92921" marT="28548" marB="28548"/>
                </a:tc>
                <a:tc>
                  <a:txBody>
                    <a:bodyPr/>
                    <a:lstStyle/>
                    <a:p>
                      <a:r>
                        <a:rPr lang="en-US" sz="1100" dirty="0"/>
                        <a:t>0.042</a:t>
                      </a:r>
                    </a:p>
                  </a:txBody>
                  <a:tcPr marL="92921" marR="92921" marT="28548" marB="28548"/>
                </a:tc>
                <a:tc>
                  <a:txBody>
                    <a:bodyPr/>
                    <a:lstStyle/>
                    <a:p>
                      <a:endParaRPr lang="en-US" sz="1100" dirty="0"/>
                    </a:p>
                  </a:txBody>
                  <a:tcPr marL="92921" marR="92921" marT="28548" marB="28548"/>
                </a:tc>
                <a:tc>
                  <a:txBody>
                    <a:bodyPr/>
                    <a:lstStyle/>
                    <a:p>
                      <a:endParaRPr lang="en-US" sz="1100" dirty="0"/>
                    </a:p>
                  </a:txBody>
                  <a:tcPr marL="92921" marR="92921" marT="28548" marB="28548"/>
                </a:tc>
                <a:tc>
                  <a:txBody>
                    <a:bodyPr/>
                    <a:lstStyle/>
                    <a:p>
                      <a:endParaRPr lang="en-US" sz="1100" dirty="0"/>
                    </a:p>
                  </a:txBody>
                  <a:tcPr marL="92921" marR="92921" marT="28548" marB="28548"/>
                </a:tc>
                <a:extLst>
                  <a:ext uri="{0D108BD9-81ED-4DB2-BD59-A6C34878D82A}">
                    <a16:rowId xmlns:a16="http://schemas.microsoft.com/office/drawing/2014/main" val="10008"/>
                  </a:ext>
                </a:extLst>
              </a:tr>
              <a:tr h="240030">
                <a:tc>
                  <a:txBody>
                    <a:bodyPr/>
                    <a:lstStyle/>
                    <a:p>
                      <a:r>
                        <a:rPr lang="en-US" sz="1100" dirty="0"/>
                        <a:t>IPF-related ACM</a:t>
                      </a:r>
                    </a:p>
                  </a:txBody>
                  <a:tcPr marL="92921" marR="92921" marT="28548" marB="28548">
                    <a:solidFill>
                      <a:srgbClr val="FFCCCC"/>
                    </a:solidFill>
                  </a:tcPr>
                </a:tc>
                <a:tc>
                  <a:txBody>
                    <a:bodyPr/>
                    <a:lstStyle/>
                    <a:p>
                      <a:endParaRPr lang="en-US" sz="1100" dirty="0"/>
                    </a:p>
                  </a:txBody>
                  <a:tcPr marL="92921" marR="92921" marT="28548" marB="28548">
                    <a:solidFill>
                      <a:srgbClr val="FFCCCC"/>
                    </a:solidFill>
                  </a:tcPr>
                </a:tc>
                <a:tc>
                  <a:txBody>
                    <a:bodyPr/>
                    <a:lstStyle/>
                    <a:p>
                      <a:endParaRPr lang="en-US" sz="1100" dirty="0"/>
                    </a:p>
                  </a:txBody>
                  <a:tcPr marL="92921" marR="92921" marT="28548" marB="28548">
                    <a:solidFill>
                      <a:srgbClr val="FFCCCC"/>
                    </a:solidFill>
                  </a:tcPr>
                </a:tc>
                <a:tc>
                  <a:txBody>
                    <a:bodyPr/>
                    <a:lstStyle/>
                    <a:p>
                      <a:endParaRPr lang="en-US" sz="1100" dirty="0"/>
                    </a:p>
                  </a:txBody>
                  <a:tcPr marL="92921" marR="92921" marT="28548" marB="28548">
                    <a:solidFill>
                      <a:srgbClr val="FFCCCC"/>
                    </a:solidFill>
                  </a:tcPr>
                </a:tc>
                <a:tc>
                  <a:txBody>
                    <a:bodyPr/>
                    <a:lstStyle/>
                    <a:p>
                      <a:endParaRPr lang="en-US" sz="1100" dirty="0"/>
                    </a:p>
                  </a:txBody>
                  <a:tcPr marL="92921" marR="92921" marT="28548" marB="28548">
                    <a:solidFill>
                      <a:srgbClr val="FFCCCC"/>
                    </a:solidFill>
                  </a:tcPr>
                </a:tc>
                <a:tc>
                  <a:txBody>
                    <a:bodyPr/>
                    <a:lstStyle/>
                    <a:p>
                      <a:endParaRPr lang="en-US" sz="1100" dirty="0"/>
                    </a:p>
                  </a:txBody>
                  <a:tcPr marL="92921" marR="92921" marT="28548" marB="28548">
                    <a:solidFill>
                      <a:srgbClr val="FFCCCC"/>
                    </a:solidFill>
                  </a:tcPr>
                </a:tc>
                <a:tc>
                  <a:txBody>
                    <a:bodyPr/>
                    <a:lstStyle/>
                    <a:p>
                      <a:endParaRPr lang="en-US" sz="1100" dirty="0"/>
                    </a:p>
                  </a:txBody>
                  <a:tcPr marL="92921" marR="92921" marT="28548" marB="28548">
                    <a:solidFill>
                      <a:srgbClr val="FFCCCC"/>
                    </a:solidFill>
                  </a:tcPr>
                </a:tc>
                <a:extLst>
                  <a:ext uri="{0D108BD9-81ED-4DB2-BD59-A6C34878D82A}">
                    <a16:rowId xmlns:a16="http://schemas.microsoft.com/office/drawing/2014/main" val="10009"/>
                  </a:ext>
                </a:extLst>
              </a:tr>
              <a:tr h="240030">
                <a:tc>
                  <a:txBody>
                    <a:bodyPr/>
                    <a:lstStyle/>
                    <a:p>
                      <a:r>
                        <a:rPr lang="en-US" sz="1100" dirty="0"/>
                        <a:t>Week 52</a:t>
                      </a:r>
                    </a:p>
                  </a:txBody>
                  <a:tcPr marL="92921" marR="92921" marT="28548" marB="28548"/>
                </a:tc>
                <a:tc>
                  <a:txBody>
                    <a:bodyPr/>
                    <a:lstStyle/>
                    <a:p>
                      <a:r>
                        <a:rPr lang="en-US" sz="1100" dirty="0"/>
                        <a:t>10 (1.6%)</a:t>
                      </a:r>
                    </a:p>
                  </a:txBody>
                  <a:tcPr marL="92921" marR="92921" marT="28548" marB="28548"/>
                </a:tc>
                <a:tc>
                  <a:txBody>
                    <a:bodyPr/>
                    <a:lstStyle/>
                    <a:p>
                      <a:r>
                        <a:rPr lang="en-US" sz="1100" dirty="0"/>
                        <a:t>28 (4.5%)</a:t>
                      </a:r>
                    </a:p>
                  </a:txBody>
                  <a:tcPr marL="92921" marR="92921" marT="28548" marB="28548"/>
                </a:tc>
                <a:tc>
                  <a:txBody>
                    <a:bodyPr/>
                    <a:lstStyle/>
                    <a:p>
                      <a:r>
                        <a:rPr lang="en-US" sz="1100" dirty="0"/>
                        <a:t>0.002</a:t>
                      </a:r>
                    </a:p>
                  </a:txBody>
                  <a:tcPr marL="92921" marR="92921" marT="28548" marB="28548"/>
                </a:tc>
                <a:tc>
                  <a:txBody>
                    <a:bodyPr/>
                    <a:lstStyle/>
                    <a:p>
                      <a:endParaRPr lang="en-US" sz="1100"/>
                    </a:p>
                  </a:txBody>
                  <a:tcPr marL="92921" marR="92921" marT="28548" marB="28548"/>
                </a:tc>
                <a:tc>
                  <a:txBody>
                    <a:bodyPr/>
                    <a:lstStyle/>
                    <a:p>
                      <a:endParaRPr lang="en-US" sz="1100"/>
                    </a:p>
                  </a:txBody>
                  <a:tcPr marL="92921" marR="92921" marT="28548" marB="28548"/>
                </a:tc>
                <a:tc>
                  <a:txBody>
                    <a:bodyPr/>
                    <a:lstStyle/>
                    <a:p>
                      <a:endParaRPr lang="en-US" sz="1100"/>
                    </a:p>
                  </a:txBody>
                  <a:tcPr marL="92921" marR="92921" marT="28548" marB="28548"/>
                </a:tc>
                <a:extLst>
                  <a:ext uri="{0D108BD9-81ED-4DB2-BD59-A6C34878D82A}">
                    <a16:rowId xmlns:a16="http://schemas.microsoft.com/office/drawing/2014/main" val="10010"/>
                  </a:ext>
                </a:extLst>
              </a:tr>
              <a:tr h="240030">
                <a:tc>
                  <a:txBody>
                    <a:bodyPr/>
                    <a:lstStyle/>
                    <a:p>
                      <a:r>
                        <a:rPr lang="en-US" sz="1100" dirty="0"/>
                        <a:t>Week 72</a:t>
                      </a:r>
                    </a:p>
                  </a:txBody>
                  <a:tcPr marL="92921" marR="92921" marT="28548" marB="28548"/>
                </a:tc>
                <a:tc>
                  <a:txBody>
                    <a:bodyPr/>
                    <a:lstStyle/>
                    <a:p>
                      <a:r>
                        <a:rPr lang="en-US" sz="1100" dirty="0"/>
                        <a:t>17 (2.7%)</a:t>
                      </a:r>
                    </a:p>
                  </a:txBody>
                  <a:tcPr marL="92921" marR="92921" marT="28548" marB="28548"/>
                </a:tc>
                <a:tc>
                  <a:txBody>
                    <a:bodyPr/>
                    <a:lstStyle/>
                    <a:p>
                      <a:r>
                        <a:rPr lang="en-US" sz="1100" dirty="0"/>
                        <a:t>35 (5.6%)</a:t>
                      </a:r>
                    </a:p>
                  </a:txBody>
                  <a:tcPr marL="92921" marR="92921" marT="28548" marB="28548"/>
                </a:tc>
                <a:tc>
                  <a:txBody>
                    <a:bodyPr/>
                    <a:lstStyle/>
                    <a:p>
                      <a:r>
                        <a:rPr lang="en-US" sz="1100" dirty="0"/>
                        <a:t>0.010</a:t>
                      </a:r>
                    </a:p>
                  </a:txBody>
                  <a:tcPr marL="92921" marR="92921" marT="28548" marB="28548"/>
                </a:tc>
                <a:tc>
                  <a:txBody>
                    <a:bodyPr/>
                    <a:lstStyle/>
                    <a:p>
                      <a:endParaRPr lang="en-US" sz="1100" dirty="0"/>
                    </a:p>
                  </a:txBody>
                  <a:tcPr marL="92921" marR="92921" marT="28548" marB="28548"/>
                </a:tc>
                <a:tc>
                  <a:txBody>
                    <a:bodyPr/>
                    <a:lstStyle/>
                    <a:p>
                      <a:endParaRPr lang="en-US" sz="1100" dirty="0"/>
                    </a:p>
                  </a:txBody>
                  <a:tcPr marL="92921" marR="92921" marT="28548" marB="28548"/>
                </a:tc>
                <a:tc>
                  <a:txBody>
                    <a:bodyPr/>
                    <a:lstStyle/>
                    <a:p>
                      <a:endParaRPr lang="en-US" sz="1100" dirty="0"/>
                    </a:p>
                  </a:txBody>
                  <a:tcPr marL="92921" marR="92921" marT="28548" marB="28548"/>
                </a:tc>
                <a:extLst>
                  <a:ext uri="{0D108BD9-81ED-4DB2-BD59-A6C34878D82A}">
                    <a16:rowId xmlns:a16="http://schemas.microsoft.com/office/drawing/2014/main" val="10011"/>
                  </a:ext>
                </a:extLst>
              </a:tr>
              <a:tr h="240030">
                <a:tc>
                  <a:txBody>
                    <a:bodyPr/>
                    <a:lstStyle/>
                    <a:p>
                      <a:r>
                        <a:rPr lang="en-US" sz="1100" dirty="0"/>
                        <a:t>End of study</a:t>
                      </a:r>
                    </a:p>
                  </a:txBody>
                  <a:tcPr marL="92921" marR="92921" marT="28548" marB="28548"/>
                </a:tc>
                <a:tc>
                  <a:txBody>
                    <a:bodyPr/>
                    <a:lstStyle/>
                    <a:p>
                      <a:r>
                        <a:rPr lang="en-US" sz="1100" dirty="0"/>
                        <a:t>22 (3.5%)</a:t>
                      </a:r>
                    </a:p>
                  </a:txBody>
                  <a:tcPr marL="92921" marR="92921" marT="28548" marB="28548"/>
                </a:tc>
                <a:tc>
                  <a:txBody>
                    <a:bodyPr/>
                    <a:lstStyle/>
                    <a:p>
                      <a:r>
                        <a:rPr lang="en-US" sz="1100" dirty="0"/>
                        <a:t>39 (6.3%)</a:t>
                      </a:r>
                    </a:p>
                  </a:txBody>
                  <a:tcPr marL="92921" marR="92921" marT="28548" marB="28548"/>
                </a:tc>
                <a:tc>
                  <a:txBody>
                    <a:bodyPr/>
                    <a:lstStyle/>
                    <a:p>
                      <a:r>
                        <a:rPr lang="en-US" sz="1100" dirty="0"/>
                        <a:t>0.023</a:t>
                      </a:r>
                    </a:p>
                  </a:txBody>
                  <a:tcPr marL="92921" marR="92921" marT="28548" marB="28548"/>
                </a:tc>
                <a:tc>
                  <a:txBody>
                    <a:bodyPr/>
                    <a:lstStyle/>
                    <a:p>
                      <a:endParaRPr lang="en-US" sz="1100" dirty="0"/>
                    </a:p>
                  </a:txBody>
                  <a:tcPr marL="92921" marR="92921" marT="28548" marB="28548"/>
                </a:tc>
                <a:tc>
                  <a:txBody>
                    <a:bodyPr/>
                    <a:lstStyle/>
                    <a:p>
                      <a:endParaRPr lang="en-US" sz="1100" dirty="0"/>
                    </a:p>
                  </a:txBody>
                  <a:tcPr marL="92921" marR="92921" marT="28548" marB="28548"/>
                </a:tc>
                <a:tc>
                  <a:txBody>
                    <a:bodyPr/>
                    <a:lstStyle/>
                    <a:p>
                      <a:endParaRPr lang="en-US" sz="1100" dirty="0"/>
                    </a:p>
                  </a:txBody>
                  <a:tcPr marL="92921" marR="92921" marT="28548" marB="28548"/>
                </a:tc>
                <a:extLst>
                  <a:ext uri="{0D108BD9-81ED-4DB2-BD59-A6C34878D82A}">
                    <a16:rowId xmlns:a16="http://schemas.microsoft.com/office/drawing/2014/main" val="10012"/>
                  </a:ext>
                </a:extLst>
              </a:tr>
            </a:tbl>
          </a:graphicData>
        </a:graphic>
      </p:graphicFrame>
      <p:sp>
        <p:nvSpPr>
          <p:cNvPr id="2" name="Text Placeholder 1">
            <a:extLst>
              <a:ext uri="{FF2B5EF4-FFF2-40B4-BE49-F238E27FC236}">
                <a16:creationId xmlns:a16="http://schemas.microsoft.com/office/drawing/2014/main" id="{FE57DDFD-1A4D-43DE-B526-8FF5DA35ABD8}"/>
              </a:ext>
            </a:extLst>
          </p:cNvPr>
          <p:cNvSpPr>
            <a:spLocks noGrp="1"/>
          </p:cNvSpPr>
          <p:nvPr>
            <p:ph type="body" sz="quarter" idx="10"/>
          </p:nvPr>
        </p:nvSpPr>
        <p:spPr>
          <a:xfrm>
            <a:off x="3148149" y="4702629"/>
            <a:ext cx="5812914" cy="353956"/>
          </a:xfrm>
        </p:spPr>
        <p:txBody>
          <a:bodyPr>
            <a:normAutofit/>
          </a:bodyPr>
          <a:lstStyle/>
          <a:p>
            <a:r>
              <a:rPr lang="en-US" sz="1000" dirty="0">
                <a:solidFill>
                  <a:schemeClr val="bg1"/>
                </a:solidFill>
              </a:rPr>
              <a:t>Nathan SD, et al. </a:t>
            </a:r>
            <a:r>
              <a:rPr lang="en-US" sz="1000" i="1" dirty="0">
                <a:solidFill>
                  <a:schemeClr val="bg1"/>
                </a:solidFill>
              </a:rPr>
              <a:t>Lancet Respir Med.</a:t>
            </a:r>
            <a:r>
              <a:rPr lang="en-US" sz="1000" dirty="0">
                <a:solidFill>
                  <a:schemeClr val="bg1"/>
                </a:solidFill>
              </a:rPr>
              <a:t> 2017;5(1):33-41.</a:t>
            </a:r>
          </a:p>
        </p:txBody>
      </p:sp>
    </p:spTree>
    <p:extLst>
      <p:ext uri="{BB962C8B-B14F-4D97-AF65-F5344CB8AC3E}">
        <p14:creationId xmlns:p14="http://schemas.microsoft.com/office/powerpoint/2010/main" val="166505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Dosing</a:t>
            </a:r>
          </a:p>
        </p:txBody>
      </p:sp>
      <p:sp>
        <p:nvSpPr>
          <p:cNvPr id="3" name="Content Placeholder 2"/>
          <p:cNvSpPr>
            <a:spLocks noGrp="1"/>
          </p:cNvSpPr>
          <p:nvPr>
            <p:ph idx="1"/>
          </p:nvPr>
        </p:nvSpPr>
        <p:spPr/>
        <p:txBody>
          <a:bodyPr/>
          <a:lstStyle/>
          <a:p>
            <a:r>
              <a:rPr lang="en-US" sz="2400" dirty="0" err="1"/>
              <a:t>Nintedanib</a:t>
            </a:r>
            <a:endParaRPr lang="en-US" sz="2400" dirty="0"/>
          </a:p>
          <a:p>
            <a:pPr lvl="1">
              <a:spcBef>
                <a:spcPts val="450"/>
              </a:spcBef>
              <a:buFont typeface="Arial" panose="020B0604020202020204" pitchFamily="34" charset="0"/>
              <a:buChar char="•"/>
            </a:pPr>
            <a:r>
              <a:rPr lang="en-US" sz="2000" dirty="0"/>
              <a:t>One capsule (150 mg) twice a day with food </a:t>
            </a:r>
          </a:p>
          <a:p>
            <a:r>
              <a:rPr lang="en-US" sz="2400" dirty="0" err="1"/>
              <a:t>Pirfenidone</a:t>
            </a:r>
            <a:r>
              <a:rPr lang="en-US" sz="2400" dirty="0"/>
              <a:t> </a:t>
            </a:r>
          </a:p>
          <a:p>
            <a:pPr lvl="1">
              <a:spcBef>
                <a:spcPts val="450"/>
              </a:spcBef>
              <a:buFont typeface="Arial" panose="020B0604020202020204" pitchFamily="34" charset="0"/>
              <a:buChar char="•"/>
            </a:pPr>
            <a:r>
              <a:rPr lang="en-US" sz="2000" dirty="0"/>
              <a:t>Titrated to 3 capsules, 3 times a day with food </a:t>
            </a:r>
          </a:p>
          <a:p>
            <a:pPr lvl="1">
              <a:spcBef>
                <a:spcPts val="450"/>
              </a:spcBef>
              <a:buFont typeface="Arial" panose="020B0604020202020204" pitchFamily="34" charset="0"/>
              <a:buChar char="•"/>
            </a:pPr>
            <a:r>
              <a:rPr lang="en-US" sz="2000" dirty="0"/>
              <a:t>Days 1–7 267 mg (1 capsule) every 8 </a:t>
            </a:r>
            <a:r>
              <a:rPr lang="en-US" sz="2000" dirty="0" err="1"/>
              <a:t>hrs</a:t>
            </a:r>
            <a:r>
              <a:rPr lang="en-US" sz="2000" dirty="0"/>
              <a:t> with food; days 8–14 534 mg </a:t>
            </a:r>
            <a:br>
              <a:rPr lang="en-US" sz="2000" dirty="0"/>
            </a:br>
            <a:r>
              <a:rPr lang="en-US" sz="2000" dirty="0"/>
              <a:t>(2 capsules) every 8 </a:t>
            </a:r>
            <a:r>
              <a:rPr lang="en-US" sz="2000" dirty="0" err="1"/>
              <a:t>hrs</a:t>
            </a:r>
            <a:r>
              <a:rPr lang="en-US" sz="2000" dirty="0"/>
              <a:t> with food; Day </a:t>
            </a:r>
            <a:r>
              <a:rPr lang="en-US" sz="2000" u="sng" dirty="0"/>
              <a:t>&gt;</a:t>
            </a:r>
            <a:r>
              <a:rPr lang="en-US" sz="2000" dirty="0"/>
              <a:t>15 801 mg (3 capsules) every 8 </a:t>
            </a:r>
            <a:r>
              <a:rPr lang="en-US" sz="2000" dirty="0" err="1"/>
              <a:t>hrs</a:t>
            </a:r>
            <a:r>
              <a:rPr lang="en-US" sz="2000" dirty="0"/>
              <a:t> </a:t>
            </a:r>
            <a:br>
              <a:rPr lang="en-US" sz="2000" dirty="0"/>
            </a:br>
            <a:r>
              <a:rPr lang="en-US" sz="2000" dirty="0"/>
              <a:t>with food</a:t>
            </a:r>
          </a:p>
          <a:p>
            <a:pPr lvl="0"/>
            <a:r>
              <a:rPr lang="en-US" sz="2400" dirty="0"/>
              <a:t>Adjust dosing to manage side effects</a:t>
            </a:r>
          </a:p>
          <a:p>
            <a:r>
              <a:rPr lang="en-US" sz="2400" dirty="0"/>
              <a:t>Continue to review latest data</a:t>
            </a:r>
          </a:p>
          <a:p>
            <a:pPr lvl="0"/>
            <a:endParaRPr lang="en-US" sz="2400" dirty="0"/>
          </a:p>
          <a:p>
            <a:endParaRPr lang="en-US" sz="2400" dirty="0"/>
          </a:p>
        </p:txBody>
      </p:sp>
      <p:sp>
        <p:nvSpPr>
          <p:cNvPr id="4" name="Text Placeholder 3"/>
          <p:cNvSpPr>
            <a:spLocks noGrp="1"/>
          </p:cNvSpPr>
          <p:nvPr>
            <p:ph type="body" sz="quarter" idx="10"/>
          </p:nvPr>
        </p:nvSpPr>
        <p:spPr>
          <a:xfrm>
            <a:off x="3141617" y="4507706"/>
            <a:ext cx="5819446" cy="548879"/>
          </a:xfrm>
        </p:spPr>
        <p:txBody>
          <a:bodyPr/>
          <a:lstStyle/>
          <a:p>
            <a:endParaRPr lang="en-US" dirty="0"/>
          </a:p>
        </p:txBody>
      </p:sp>
    </p:spTree>
    <p:extLst>
      <p:ext uri="{BB962C8B-B14F-4D97-AF65-F5344CB8AC3E}">
        <p14:creationId xmlns:p14="http://schemas.microsoft.com/office/powerpoint/2010/main" val="1252229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Disease Monitoring and Management</a:t>
            </a:r>
          </a:p>
        </p:txBody>
      </p:sp>
      <p:sp>
        <p:nvSpPr>
          <p:cNvPr id="3" name="Content Placeholder 2"/>
          <p:cNvSpPr>
            <a:spLocks noGrp="1"/>
          </p:cNvSpPr>
          <p:nvPr>
            <p:ph idx="1"/>
          </p:nvPr>
        </p:nvSpPr>
        <p:spPr/>
        <p:txBody>
          <a:bodyPr/>
          <a:lstStyle/>
          <a:p>
            <a:r>
              <a:rPr lang="en-US" sz="2400" dirty="0"/>
              <a:t>Continue pulmonary function tests (PFT)</a:t>
            </a:r>
          </a:p>
          <a:p>
            <a:pPr>
              <a:spcBef>
                <a:spcPts val="2400"/>
              </a:spcBef>
            </a:pPr>
            <a:r>
              <a:rPr lang="en-US" sz="2400" dirty="0"/>
              <a:t>6MWT used for prognostication</a:t>
            </a:r>
          </a:p>
          <a:p>
            <a:pPr>
              <a:spcBef>
                <a:spcPts val="2400"/>
              </a:spcBef>
            </a:pPr>
            <a:r>
              <a:rPr lang="en-US" sz="2400" dirty="0"/>
              <a:t>Assess treatment response</a:t>
            </a:r>
          </a:p>
        </p:txBody>
      </p:sp>
      <p:sp>
        <p:nvSpPr>
          <p:cNvPr id="4" name="Text Placeholder 3"/>
          <p:cNvSpPr>
            <a:spLocks noGrp="1"/>
          </p:cNvSpPr>
          <p:nvPr>
            <p:ph type="body" sz="quarter" idx="10"/>
          </p:nvPr>
        </p:nvSpPr>
        <p:spPr>
          <a:xfrm>
            <a:off x="3161211" y="4507706"/>
            <a:ext cx="5799852" cy="548879"/>
          </a:xfrm>
        </p:spPr>
        <p:txBody>
          <a:bodyPr/>
          <a:lstStyle/>
          <a:p>
            <a:endParaRPr lang="en-US"/>
          </a:p>
        </p:txBody>
      </p:sp>
      <p:sp>
        <p:nvSpPr>
          <p:cNvPr id="5" name="Text Placeholder 4"/>
          <p:cNvSpPr>
            <a:spLocks noGrp="1"/>
          </p:cNvSpPr>
          <p:nvPr>
            <p:ph type="body" sz="quarter" idx="11"/>
          </p:nvPr>
        </p:nvSpPr>
        <p:spPr>
          <a:xfrm>
            <a:off x="199506" y="4128784"/>
            <a:ext cx="8761558" cy="203597"/>
          </a:xfrm>
        </p:spPr>
        <p:txBody>
          <a:bodyPr>
            <a:normAutofit fontScale="85000" lnSpcReduction="10000"/>
          </a:bodyPr>
          <a:lstStyle/>
          <a:p>
            <a:r>
              <a:rPr lang="en-US" dirty="0"/>
              <a:t>6MWT, six-minute walk test.</a:t>
            </a:r>
          </a:p>
        </p:txBody>
      </p:sp>
    </p:spTree>
    <p:extLst>
      <p:ext uri="{BB962C8B-B14F-4D97-AF65-F5344CB8AC3E}">
        <p14:creationId xmlns:p14="http://schemas.microsoft.com/office/powerpoint/2010/main" val="2051271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187337" y="4656909"/>
            <a:ext cx="5773726" cy="399676"/>
          </a:xfrm>
        </p:spPr>
        <p:txBody>
          <a:bodyPr>
            <a:normAutofit/>
          </a:bodyPr>
          <a:lstStyle/>
          <a:p>
            <a:r>
              <a:rPr lang="en-US" sz="1000" dirty="0">
                <a:solidFill>
                  <a:schemeClr val="bg1"/>
                </a:solidFill>
              </a:rPr>
              <a:t>King TE Jr., et al. </a:t>
            </a:r>
            <a:r>
              <a:rPr lang="en-US" sz="1000" i="1" dirty="0">
                <a:solidFill>
                  <a:schemeClr val="bg1"/>
                </a:solidFill>
              </a:rPr>
              <a:t>N </a:t>
            </a:r>
            <a:r>
              <a:rPr lang="en-US" sz="1000" i="1" dirty="0" err="1">
                <a:solidFill>
                  <a:schemeClr val="bg1"/>
                </a:solidFill>
              </a:rPr>
              <a:t>Engl</a:t>
            </a:r>
            <a:r>
              <a:rPr lang="en-US" sz="1000" i="1" dirty="0">
                <a:solidFill>
                  <a:schemeClr val="bg1"/>
                </a:solidFill>
              </a:rPr>
              <a:t> J Med. </a:t>
            </a:r>
            <a:r>
              <a:rPr lang="en-US" sz="1000" dirty="0">
                <a:solidFill>
                  <a:schemeClr val="bg1"/>
                </a:solidFill>
              </a:rPr>
              <a:t>2014;370:2083-2092. </a:t>
            </a:r>
          </a:p>
          <a:p>
            <a:r>
              <a:rPr lang="en-US" sz="1000" dirty="0" err="1">
                <a:solidFill>
                  <a:schemeClr val="bg1"/>
                </a:solidFill>
              </a:rPr>
              <a:t>Richeldi</a:t>
            </a:r>
            <a:r>
              <a:rPr lang="en-US" sz="1000" dirty="0">
                <a:solidFill>
                  <a:schemeClr val="bg1"/>
                </a:solidFill>
              </a:rPr>
              <a:t> L, et al; INPULSIS Trial Investigators. </a:t>
            </a:r>
            <a:r>
              <a:rPr lang="en-US" sz="1000" i="1" dirty="0">
                <a:solidFill>
                  <a:schemeClr val="bg1"/>
                </a:solidFill>
              </a:rPr>
              <a:t>N </a:t>
            </a:r>
            <a:r>
              <a:rPr lang="en-US" sz="1000" i="1" dirty="0" err="1">
                <a:solidFill>
                  <a:schemeClr val="bg1"/>
                </a:solidFill>
              </a:rPr>
              <a:t>Engl</a:t>
            </a:r>
            <a:r>
              <a:rPr lang="en-US" sz="1000" i="1" dirty="0">
                <a:solidFill>
                  <a:schemeClr val="bg1"/>
                </a:solidFill>
              </a:rPr>
              <a:t> J Med.</a:t>
            </a:r>
            <a:r>
              <a:rPr lang="en-US" sz="1000" dirty="0">
                <a:solidFill>
                  <a:schemeClr val="bg1"/>
                </a:solidFill>
              </a:rPr>
              <a:t> 2014;370(22):2071-82.</a:t>
            </a:r>
          </a:p>
          <a:p>
            <a:endParaRPr lang="en-US" sz="1000" dirty="0">
              <a:solidFill>
                <a:schemeClr val="bg1"/>
              </a:solidFill>
            </a:endParaRPr>
          </a:p>
        </p:txBody>
      </p:sp>
      <p:sp>
        <p:nvSpPr>
          <p:cNvPr id="5" name="Text Placeholder 4"/>
          <p:cNvSpPr>
            <a:spLocks noGrp="1"/>
          </p:cNvSpPr>
          <p:nvPr>
            <p:ph type="body" sz="quarter" idx="11"/>
          </p:nvPr>
        </p:nvSpPr>
        <p:spPr/>
        <p:txBody>
          <a:bodyPr>
            <a:normAutofit fontScale="85000" lnSpcReduction="10000"/>
          </a:bodyPr>
          <a:lstStyle/>
          <a:p>
            <a:endParaRPr lang="en-US"/>
          </a:p>
        </p:txBody>
      </p:sp>
      <p:graphicFrame>
        <p:nvGraphicFramePr>
          <p:cNvPr id="7" name="Content Placeholder 6"/>
          <p:cNvGraphicFramePr>
            <a:graphicFrameLocks noGrp="1"/>
          </p:cNvGraphicFramePr>
          <p:nvPr>
            <p:ph idx="1"/>
            <p:extLst/>
          </p:nvPr>
        </p:nvGraphicFramePr>
        <p:xfrm>
          <a:off x="1217631" y="1269587"/>
          <a:ext cx="6708738" cy="287661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645920">
                  <a:extLst>
                    <a:ext uri="{9D8B030D-6E8A-4147-A177-3AD203B41FA5}">
                      <a16:colId xmlns:a16="http://schemas.microsoft.com/office/drawing/2014/main" val="20000"/>
                    </a:ext>
                  </a:extLst>
                </a:gridCol>
                <a:gridCol w="2400300">
                  <a:extLst>
                    <a:ext uri="{9D8B030D-6E8A-4147-A177-3AD203B41FA5}">
                      <a16:colId xmlns:a16="http://schemas.microsoft.com/office/drawing/2014/main" val="20001"/>
                    </a:ext>
                  </a:extLst>
                </a:gridCol>
                <a:gridCol w="2662518">
                  <a:extLst>
                    <a:ext uri="{9D8B030D-6E8A-4147-A177-3AD203B41FA5}">
                      <a16:colId xmlns:a16="http://schemas.microsoft.com/office/drawing/2014/main" val="20002"/>
                    </a:ext>
                  </a:extLst>
                </a:gridCol>
              </a:tblGrid>
              <a:tr h="278130">
                <a:tc>
                  <a:txBody>
                    <a:bodyPr/>
                    <a:lstStyle/>
                    <a:p>
                      <a:endParaRPr lang="en-US" sz="1400" dirty="0"/>
                    </a:p>
                  </a:txBody>
                  <a:tcPr marL="68580" marR="68580" marT="34290" marB="34290"/>
                </a:tc>
                <a:tc>
                  <a:txBody>
                    <a:bodyPr/>
                    <a:lstStyle/>
                    <a:p>
                      <a:r>
                        <a:rPr lang="en-US" sz="1400" dirty="0" err="1"/>
                        <a:t>Pirfenidone</a:t>
                      </a:r>
                      <a:endParaRPr lang="en-US" sz="1400" dirty="0"/>
                    </a:p>
                  </a:txBody>
                  <a:tcPr marL="68580" marR="68580" marT="34290" marB="34290"/>
                </a:tc>
                <a:tc>
                  <a:txBody>
                    <a:bodyPr/>
                    <a:lstStyle/>
                    <a:p>
                      <a:r>
                        <a:rPr lang="en-US" sz="1400" dirty="0" err="1"/>
                        <a:t>Nintedanib</a:t>
                      </a:r>
                      <a:endParaRPr lang="en-US" sz="1400" dirty="0"/>
                    </a:p>
                  </a:txBody>
                  <a:tcPr marL="68580" marR="68580" marT="34290" marB="34290"/>
                </a:tc>
                <a:extLst>
                  <a:ext uri="{0D108BD9-81ED-4DB2-BD59-A6C34878D82A}">
                    <a16:rowId xmlns:a16="http://schemas.microsoft.com/office/drawing/2014/main" val="10000"/>
                  </a:ext>
                </a:extLst>
              </a:tr>
              <a:tr h="685800">
                <a:tc>
                  <a:txBody>
                    <a:bodyPr/>
                    <a:lstStyle/>
                    <a:p>
                      <a:r>
                        <a:rPr kumimoji="0" lang="en-US" altLang="x-none" sz="1400" b="0" i="0" u="none" strike="noStrike" cap="none" normalizeH="0" baseline="0" dirty="0">
                          <a:ln>
                            <a:noFill/>
                          </a:ln>
                          <a:solidFill>
                            <a:schemeClr val="tx1"/>
                          </a:solidFill>
                          <a:effectLst/>
                          <a:latin typeface="Calibri" charset="0"/>
                          <a:ea typeface="Calibri" charset="0"/>
                          <a:cs typeface="Times New Roman" charset="0"/>
                        </a:rPr>
                        <a:t>Gastrointestinal</a:t>
                      </a:r>
                      <a:endParaRPr lang="en-US" sz="14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400" b="0" i="0" u="none" strike="noStrike" cap="none" normalizeH="0" baseline="0" dirty="0">
                          <a:ln>
                            <a:noFill/>
                          </a:ln>
                          <a:solidFill>
                            <a:schemeClr val="tx1"/>
                          </a:solidFill>
                          <a:effectLst/>
                          <a:latin typeface="Calibri" charset="0"/>
                          <a:ea typeface="Calibri" charset="0"/>
                          <a:cs typeface="Times New Roman" charset="0"/>
                        </a:rPr>
                        <a:t>Anorexia (8%), nausea (20%), dyspepsia (12%), vomiting (7%), diarrhea (6%), weight loss (5%)</a:t>
                      </a:r>
                    </a:p>
                  </a:txBody>
                  <a:tcPr marL="68580" marR="68580" marT="34290" marB="34290"/>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Calibri" charset="0"/>
                          <a:ea typeface="Calibri" charset="0"/>
                          <a:cs typeface="Times New Roman" charset="0"/>
                        </a:rPr>
                        <a:t>Diarrhea (44%), nausea (17%), vomiting (9%), GI perforation (0.3%)</a:t>
                      </a:r>
                    </a:p>
                  </a:txBody>
                  <a:tcPr marL="68580" marR="68580" marT="34290" marB="34290"/>
                </a:tc>
                <a:extLst>
                  <a:ext uri="{0D108BD9-81ED-4DB2-BD59-A6C34878D82A}">
                    <a16:rowId xmlns:a16="http://schemas.microsoft.com/office/drawing/2014/main" val="10001"/>
                  </a:ext>
                </a:extLst>
              </a:tr>
              <a:tr h="527876">
                <a:tc>
                  <a:txBody>
                    <a:bodyPr/>
                    <a:lstStyle/>
                    <a:p>
                      <a:r>
                        <a:rPr kumimoji="0" lang="en-US" altLang="x-none" sz="1400" b="0" i="0" u="none" strike="noStrike" cap="none" normalizeH="0" baseline="0" dirty="0">
                          <a:ln>
                            <a:noFill/>
                          </a:ln>
                          <a:solidFill>
                            <a:schemeClr val="tx1"/>
                          </a:solidFill>
                          <a:effectLst/>
                          <a:latin typeface="Calibri" charset="0"/>
                          <a:ea typeface="Calibri" charset="0"/>
                          <a:cs typeface="Times New Roman" charset="0"/>
                        </a:rPr>
                        <a:t>Dermatologic</a:t>
                      </a:r>
                      <a:endParaRPr lang="en-US" sz="1400" dirty="0"/>
                    </a:p>
                  </a:txBody>
                  <a:tcPr marL="68580" marR="68580" marT="34290" marB="34290"/>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Calibri" charset="0"/>
                          <a:ea typeface="Calibri" charset="0"/>
                          <a:cs typeface="Times New Roman" charset="0"/>
                        </a:rPr>
                        <a:t>Rash (20%)</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Calibri" charset="0"/>
                          <a:ea typeface="Calibri" charset="0"/>
                          <a:cs typeface="Times New Roman" charset="0"/>
                        </a:rPr>
                        <a:t>Photosensitivity (8%)</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2"/>
                  </a:ext>
                </a:extLst>
              </a:tr>
              <a:tr h="278130">
                <a:tc>
                  <a:txBody>
                    <a:bodyPr/>
                    <a:lstStyle/>
                    <a:p>
                      <a:r>
                        <a:rPr kumimoji="0" lang="en-US" altLang="x-none" sz="1400" b="0" i="0" u="none" strike="noStrike" cap="none" normalizeH="0" baseline="0" dirty="0">
                          <a:ln>
                            <a:noFill/>
                          </a:ln>
                          <a:solidFill>
                            <a:schemeClr val="tx1"/>
                          </a:solidFill>
                          <a:effectLst/>
                          <a:latin typeface="Calibri" charset="0"/>
                          <a:ea typeface="Calibri" charset="0"/>
                          <a:cs typeface="Times New Roman" charset="0"/>
                        </a:rPr>
                        <a:t>Cardiovascular</a:t>
                      </a:r>
                      <a:endParaRPr lang="en-US" sz="1400" dirty="0"/>
                    </a:p>
                  </a:txBody>
                  <a:tcPr marL="68580" marR="68580" marT="34290" marB="34290"/>
                </a:tc>
                <a:tc>
                  <a:txBody>
                    <a:bodyPr/>
                    <a:lstStyle/>
                    <a:p>
                      <a:endParaRPr lang="en-US" sz="14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400" b="0" i="0" u="none" strike="noStrike" cap="none" normalizeH="0" baseline="0" dirty="0">
                          <a:ln>
                            <a:noFill/>
                          </a:ln>
                          <a:solidFill>
                            <a:schemeClr val="tx1"/>
                          </a:solidFill>
                          <a:effectLst/>
                          <a:latin typeface="Calibri" charset="0"/>
                          <a:ea typeface="Calibri" charset="0"/>
                          <a:cs typeface="Times New Roman" charset="0"/>
                        </a:rPr>
                        <a:t>Myocardial infarction (1.1%)</a:t>
                      </a:r>
                    </a:p>
                  </a:txBody>
                  <a:tcPr marL="68580" marR="68580" marT="34290" marB="34290"/>
                </a:tc>
                <a:extLst>
                  <a:ext uri="{0D108BD9-81ED-4DB2-BD59-A6C34878D82A}">
                    <a16:rowId xmlns:a16="http://schemas.microsoft.com/office/drawing/2014/main" val="10003"/>
                  </a:ext>
                </a:extLst>
              </a:tr>
              <a:tr h="278130">
                <a:tc>
                  <a:txBody>
                    <a:bodyPr/>
                    <a:lstStyle/>
                    <a:p>
                      <a:r>
                        <a:rPr kumimoji="0" lang="en-US" altLang="x-none" sz="1400" b="0" i="0" u="none" strike="noStrike" cap="none" normalizeH="0" baseline="0" dirty="0">
                          <a:ln>
                            <a:noFill/>
                          </a:ln>
                          <a:solidFill>
                            <a:schemeClr val="tx1"/>
                          </a:solidFill>
                          <a:effectLst/>
                          <a:latin typeface="Calibri" charset="0"/>
                          <a:ea typeface="Calibri" charset="0"/>
                          <a:cs typeface="Times New Roman" charset="0"/>
                        </a:rPr>
                        <a:t>Hematologic</a:t>
                      </a:r>
                      <a:endParaRPr lang="en-US" sz="1400" dirty="0"/>
                    </a:p>
                  </a:txBody>
                  <a:tcPr marL="68580" marR="68580" marT="34290" marB="34290"/>
                </a:tc>
                <a:tc>
                  <a:txBody>
                    <a:bodyPr/>
                    <a:lstStyle/>
                    <a:p>
                      <a:endParaRPr lang="en-US" sz="14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400" b="0" i="0" u="none" strike="noStrike" cap="none" normalizeH="0" baseline="0" dirty="0">
                          <a:ln>
                            <a:noFill/>
                          </a:ln>
                          <a:solidFill>
                            <a:schemeClr val="tx1"/>
                          </a:solidFill>
                          <a:effectLst/>
                          <a:latin typeface="Calibri" charset="0"/>
                          <a:ea typeface="Calibri" charset="0"/>
                          <a:cs typeface="Times New Roman" charset="0"/>
                        </a:rPr>
                        <a:t>Bleeding events (3%)</a:t>
                      </a:r>
                    </a:p>
                  </a:txBody>
                  <a:tcPr marL="68580" marR="68580" marT="34290" marB="34290"/>
                </a:tc>
                <a:extLst>
                  <a:ext uri="{0D108BD9-81ED-4DB2-BD59-A6C34878D82A}">
                    <a16:rowId xmlns:a16="http://schemas.microsoft.com/office/drawing/2014/main" val="10004"/>
                  </a:ext>
                </a:extLst>
              </a:tr>
              <a:tr h="278130">
                <a:tc>
                  <a:txBody>
                    <a:bodyPr/>
                    <a:lstStyle/>
                    <a:p>
                      <a:r>
                        <a:rPr kumimoji="0" lang="en-US" altLang="x-none" sz="1400" b="0" i="0" u="none" strike="noStrike" cap="none" normalizeH="0" baseline="0" dirty="0">
                          <a:ln>
                            <a:noFill/>
                          </a:ln>
                          <a:solidFill>
                            <a:schemeClr val="tx1"/>
                          </a:solidFill>
                          <a:effectLst/>
                          <a:latin typeface="Calibri" charset="0"/>
                          <a:ea typeface="Calibri" charset="0"/>
                          <a:cs typeface="Times New Roman" charset="0"/>
                        </a:rPr>
                        <a:t>Hepatic</a:t>
                      </a:r>
                      <a:endParaRPr lang="en-US" sz="14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400" b="0" i="0" u="none" strike="noStrike" cap="none" normalizeH="0" baseline="0" dirty="0" err="1">
                          <a:ln>
                            <a:noFill/>
                          </a:ln>
                          <a:solidFill>
                            <a:schemeClr val="tx1"/>
                          </a:solidFill>
                          <a:effectLst/>
                          <a:latin typeface="Calibri" charset="0"/>
                          <a:ea typeface="Calibri" charset="0"/>
                          <a:cs typeface="Times New Roman" charset="0"/>
                        </a:rPr>
                        <a:t>Transaminitis</a:t>
                      </a:r>
                      <a:r>
                        <a:rPr kumimoji="0" lang="en-US" altLang="x-none" sz="1400" b="0" i="0" u="none" strike="noStrike" cap="none" normalizeH="0" baseline="0" dirty="0">
                          <a:ln>
                            <a:noFill/>
                          </a:ln>
                          <a:solidFill>
                            <a:schemeClr val="tx1"/>
                          </a:solidFill>
                          <a:effectLst/>
                          <a:latin typeface="Calibri" charset="0"/>
                          <a:ea typeface="Calibri" charset="0"/>
                          <a:cs typeface="Times New Roman" charset="0"/>
                        </a:rPr>
                        <a:t> (2.5%)</a:t>
                      </a:r>
                    </a:p>
                  </a:txBody>
                  <a:tcPr marL="68580" marR="68580" marT="34290" marB="34290"/>
                </a:tc>
                <a:tc>
                  <a:txBody>
                    <a:bodyPr/>
                    <a:lstStyle/>
                    <a:p>
                      <a:r>
                        <a:rPr kumimoji="0" lang="en-US" altLang="x-none" sz="1400" b="0" i="0" u="none" strike="noStrike" cap="none" normalizeH="0" baseline="0" dirty="0" err="1">
                          <a:ln>
                            <a:noFill/>
                          </a:ln>
                          <a:solidFill>
                            <a:schemeClr val="tx1"/>
                          </a:solidFill>
                          <a:effectLst/>
                          <a:latin typeface="Calibri" charset="0"/>
                          <a:ea typeface="Calibri" charset="0"/>
                          <a:cs typeface="Times New Roman" charset="0"/>
                        </a:rPr>
                        <a:t>Transaminitis</a:t>
                      </a:r>
                      <a:endParaRPr lang="en-US" sz="1400" dirty="0"/>
                    </a:p>
                  </a:txBody>
                  <a:tcPr marL="68580" marR="68580" marT="34290" marB="34290"/>
                </a:tc>
                <a:extLst>
                  <a:ext uri="{0D108BD9-81ED-4DB2-BD59-A6C34878D82A}">
                    <a16:rowId xmlns:a16="http://schemas.microsoft.com/office/drawing/2014/main" val="10005"/>
                  </a:ext>
                </a:extLst>
              </a:tr>
              <a:tr h="2781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400" b="0" i="0" u="none" strike="noStrike" cap="none" normalizeH="0" baseline="0" dirty="0" err="1">
                          <a:ln>
                            <a:noFill/>
                          </a:ln>
                          <a:solidFill>
                            <a:schemeClr val="tx1"/>
                          </a:solidFill>
                          <a:effectLst/>
                          <a:latin typeface="Calibri" charset="0"/>
                          <a:ea typeface="Calibri" charset="0"/>
                          <a:cs typeface="Times New Roman" charset="0"/>
                        </a:rPr>
                        <a:t>Embryofetal</a:t>
                      </a:r>
                      <a:r>
                        <a:rPr kumimoji="0" lang="en-US" altLang="x-none" sz="1400" b="0" i="0" u="none" strike="noStrike" cap="none" normalizeH="0" baseline="0" dirty="0">
                          <a:ln>
                            <a:noFill/>
                          </a:ln>
                          <a:solidFill>
                            <a:schemeClr val="tx1"/>
                          </a:solidFill>
                          <a:effectLst/>
                          <a:latin typeface="Calibri" charset="0"/>
                          <a:ea typeface="Calibri" charset="0"/>
                          <a:cs typeface="Times New Roman" charset="0"/>
                        </a:rPr>
                        <a:t> toxicity</a:t>
                      </a:r>
                    </a:p>
                  </a:txBody>
                  <a:tcPr marL="68580" marR="68580" marT="34290" marB="34290"/>
                </a:tc>
                <a:tc>
                  <a:txBody>
                    <a:bodyPr/>
                    <a:lstStyle/>
                    <a:p>
                      <a:endParaRPr lang="en-US" sz="1400" dirty="0"/>
                    </a:p>
                  </a:txBody>
                  <a:tcPr marL="68580" marR="68580" marT="34290" marB="34290"/>
                </a:tc>
                <a:tc>
                  <a:txBody>
                    <a:bodyPr/>
                    <a:lstStyle/>
                    <a:p>
                      <a:r>
                        <a:rPr lang="en-US" sz="1400" dirty="0"/>
                        <a:t>Yes</a:t>
                      </a:r>
                    </a:p>
                  </a:txBody>
                  <a:tcPr marL="68580" marR="68580" marT="34290" marB="34290"/>
                </a:tc>
                <a:extLst>
                  <a:ext uri="{0D108BD9-81ED-4DB2-BD59-A6C34878D82A}">
                    <a16:rowId xmlns:a16="http://schemas.microsoft.com/office/drawing/2014/main" val="10006"/>
                  </a:ext>
                </a:extLst>
              </a:tr>
            </a:tbl>
          </a:graphicData>
        </a:graphic>
      </p:graphicFrame>
      <p:sp>
        <p:nvSpPr>
          <p:cNvPr id="8" name="Title 7">
            <a:extLst>
              <a:ext uri="{FF2B5EF4-FFF2-40B4-BE49-F238E27FC236}">
                <a16:creationId xmlns:a16="http://schemas.microsoft.com/office/drawing/2014/main" id="{7A3DA9FF-7A39-4679-87E8-CE41FD1F9DD2}"/>
              </a:ext>
            </a:extLst>
          </p:cNvPr>
          <p:cNvSpPr>
            <a:spLocks noGrp="1"/>
          </p:cNvSpPr>
          <p:nvPr>
            <p:ph type="title"/>
          </p:nvPr>
        </p:nvSpPr>
        <p:spPr/>
        <p:txBody>
          <a:bodyPr/>
          <a:lstStyle/>
          <a:p>
            <a:r>
              <a:rPr lang="en-US" dirty="0"/>
              <a:t>Common Side Effects</a:t>
            </a:r>
          </a:p>
        </p:txBody>
      </p:sp>
    </p:spTree>
    <p:extLst>
      <p:ext uri="{BB962C8B-B14F-4D97-AF65-F5344CB8AC3E}">
        <p14:creationId xmlns:p14="http://schemas.microsoft.com/office/powerpoint/2010/main" val="506648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Pulmonary Fibrosis Foundation Patient Registry</a:t>
            </a:r>
          </a:p>
        </p:txBody>
      </p:sp>
      <p:sp>
        <p:nvSpPr>
          <p:cNvPr id="3" name="Content Placeholder 2"/>
          <p:cNvSpPr>
            <a:spLocks noGrp="1"/>
          </p:cNvSpPr>
          <p:nvPr>
            <p:ph idx="1"/>
          </p:nvPr>
        </p:nvSpPr>
        <p:spPr/>
        <p:txBody>
          <a:bodyPr/>
          <a:lstStyle/>
          <a:p>
            <a:pPr>
              <a:lnSpc>
                <a:spcPct val="100000"/>
              </a:lnSpc>
              <a:buFont typeface="Arial" charset="0"/>
              <a:buChar char="•"/>
            </a:pPr>
            <a:r>
              <a:rPr lang="en-US" sz="2600" dirty="0"/>
              <a:t>Goal: Create cohort of well-characterized patients for participation in retrospective and prospective research.</a:t>
            </a:r>
          </a:p>
          <a:p>
            <a:pPr>
              <a:lnSpc>
                <a:spcPct val="100000"/>
              </a:lnSpc>
            </a:pPr>
            <a:r>
              <a:rPr lang="en-US" sz="2600" dirty="0"/>
              <a:t>Registry enrollment began in March 2016</a:t>
            </a:r>
          </a:p>
          <a:p>
            <a:pPr>
              <a:lnSpc>
                <a:spcPct val="100000"/>
              </a:lnSpc>
            </a:pPr>
            <a:r>
              <a:rPr lang="en-US" sz="2600" dirty="0"/>
              <a:t>As of March 31, 2017 (n=767)</a:t>
            </a:r>
          </a:p>
          <a:p>
            <a:pPr>
              <a:lnSpc>
                <a:spcPct val="100000"/>
              </a:lnSpc>
            </a:pPr>
            <a:r>
              <a:rPr lang="en-US" sz="2600" dirty="0"/>
              <a:t>Targeting 60% IPF patients of 2,000 goal of ILD participants across 40 clinical sites</a:t>
            </a:r>
          </a:p>
          <a:p>
            <a:pPr>
              <a:lnSpc>
                <a:spcPct val="100000"/>
              </a:lnSpc>
            </a:pPr>
            <a:r>
              <a:rPr lang="en-US" sz="2600" dirty="0"/>
              <a:t>The PFF Patient Registry is actively enrolling participants.</a:t>
            </a:r>
          </a:p>
        </p:txBody>
      </p:sp>
      <p:sp>
        <p:nvSpPr>
          <p:cNvPr id="4" name="Text Placeholder 3"/>
          <p:cNvSpPr>
            <a:spLocks noGrp="1"/>
          </p:cNvSpPr>
          <p:nvPr>
            <p:ph type="body" sz="quarter" idx="10"/>
          </p:nvPr>
        </p:nvSpPr>
        <p:spPr>
          <a:xfrm>
            <a:off x="3135086" y="4669971"/>
            <a:ext cx="5825977" cy="386614"/>
          </a:xfrm>
        </p:spPr>
        <p:txBody>
          <a:bodyPr>
            <a:normAutofit/>
          </a:bodyPr>
          <a:lstStyle/>
          <a:p>
            <a:r>
              <a:rPr lang="en-US" sz="1000" dirty="0">
                <a:solidFill>
                  <a:schemeClr val="bg1"/>
                </a:solidFill>
              </a:rPr>
              <a:t>Flaherty KR, et al. Pulmonary Fibrosis Foundation Patient Registry. Pulmonary Fibrosis Foundation. 2017.</a:t>
            </a:r>
          </a:p>
          <a:p>
            <a:endParaRPr lang="en-US" sz="1000" dirty="0">
              <a:solidFill>
                <a:schemeClr val="bg1"/>
              </a:solidFill>
            </a:endParaRPr>
          </a:p>
        </p:txBody>
      </p:sp>
      <p:sp>
        <p:nvSpPr>
          <p:cNvPr id="5" name="Text Placeholder 4"/>
          <p:cNvSpPr>
            <a:spLocks noGrp="1"/>
          </p:cNvSpPr>
          <p:nvPr>
            <p:ph type="body" sz="quarter" idx="11"/>
          </p:nvPr>
        </p:nvSpPr>
        <p:spPr>
          <a:xfrm>
            <a:off x="199506" y="4115721"/>
            <a:ext cx="8761558" cy="203597"/>
          </a:xfrm>
        </p:spPr>
        <p:txBody>
          <a:bodyPr>
            <a:normAutofit fontScale="85000" lnSpcReduction="10000"/>
          </a:bodyPr>
          <a:lstStyle/>
          <a:p>
            <a:r>
              <a:rPr lang="en-US" dirty="0"/>
              <a:t>ILD, interstitial lung diseases. </a:t>
            </a:r>
          </a:p>
        </p:txBody>
      </p:sp>
    </p:spTree>
    <p:extLst>
      <p:ext uri="{BB962C8B-B14F-4D97-AF65-F5344CB8AC3E}">
        <p14:creationId xmlns:p14="http://schemas.microsoft.com/office/powerpoint/2010/main" val="1769765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PFF Data Results</a:t>
            </a:r>
          </a:p>
        </p:txBody>
      </p:sp>
      <p:sp>
        <p:nvSpPr>
          <p:cNvPr id="4" name="Text Placeholder 3"/>
          <p:cNvSpPr>
            <a:spLocks noGrp="1"/>
          </p:cNvSpPr>
          <p:nvPr>
            <p:ph type="body" sz="quarter" idx="10"/>
          </p:nvPr>
        </p:nvSpPr>
        <p:spPr>
          <a:xfrm>
            <a:off x="3122024" y="4696097"/>
            <a:ext cx="6021976" cy="360488"/>
          </a:xfrm>
        </p:spPr>
        <p:txBody>
          <a:bodyPr>
            <a:normAutofit/>
          </a:bodyPr>
          <a:lstStyle/>
          <a:p>
            <a:r>
              <a:rPr lang="en-US" sz="900" dirty="0">
                <a:solidFill>
                  <a:schemeClr val="bg1"/>
                </a:solidFill>
              </a:rPr>
              <a:t>Adapted from Flaherty KR, et al. Pulmonary Fibrosis Foundation Patient Registry. Pulmonary Fibrosis Foundation. 2017.</a:t>
            </a:r>
          </a:p>
          <a:p>
            <a:endParaRPr lang="en-US" sz="900" dirty="0">
              <a:solidFill>
                <a:schemeClr val="bg1"/>
              </a:solidFill>
            </a:endParaRPr>
          </a:p>
        </p:txBody>
      </p:sp>
      <p:sp>
        <p:nvSpPr>
          <p:cNvPr id="5" name="Text Placeholder 4"/>
          <p:cNvSpPr>
            <a:spLocks noGrp="1"/>
          </p:cNvSpPr>
          <p:nvPr>
            <p:ph type="body" sz="quarter" idx="11"/>
          </p:nvPr>
        </p:nvSpPr>
        <p:spPr>
          <a:xfrm>
            <a:off x="199506" y="4187568"/>
            <a:ext cx="8761558" cy="203597"/>
          </a:xfrm>
        </p:spPr>
        <p:txBody>
          <a:bodyPr>
            <a:normAutofit fontScale="85000" lnSpcReduction="10000"/>
          </a:bodyPr>
          <a:lstStyle/>
          <a:p>
            <a:r>
              <a:rPr lang="en-US" dirty="0"/>
              <a:t>PFF, Pulmonary Fibrosis Foundation; FEV</a:t>
            </a:r>
            <a:r>
              <a:rPr lang="en-US" baseline="-25000" dirty="0"/>
              <a:t>1</a:t>
            </a:r>
            <a:r>
              <a:rPr lang="en-US" dirty="0"/>
              <a:t>, forced expiratory volume in one second; FVC, forced vital capacity; DLCO, diffusing capacity of lungs for carbon monoxide.</a:t>
            </a:r>
          </a:p>
        </p:txBody>
      </p:sp>
      <p:graphicFrame>
        <p:nvGraphicFramePr>
          <p:cNvPr id="10" name="Content Placeholder 9"/>
          <p:cNvGraphicFramePr>
            <a:graphicFrameLocks noGrp="1"/>
          </p:cNvGraphicFramePr>
          <p:nvPr>
            <p:ph idx="1"/>
            <p:extLst/>
          </p:nvPr>
        </p:nvGraphicFramePr>
        <p:xfrm>
          <a:off x="4733925" y="793442"/>
          <a:ext cx="4227138" cy="331463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039166">
                  <a:extLst>
                    <a:ext uri="{9D8B030D-6E8A-4147-A177-3AD203B41FA5}">
                      <a16:colId xmlns:a16="http://schemas.microsoft.com/office/drawing/2014/main" val="20000"/>
                    </a:ext>
                  </a:extLst>
                </a:gridCol>
                <a:gridCol w="608784">
                  <a:extLst>
                    <a:ext uri="{9D8B030D-6E8A-4147-A177-3AD203B41FA5}">
                      <a16:colId xmlns:a16="http://schemas.microsoft.com/office/drawing/2014/main" val="20001"/>
                    </a:ext>
                  </a:extLst>
                </a:gridCol>
                <a:gridCol w="742950">
                  <a:extLst>
                    <a:ext uri="{9D8B030D-6E8A-4147-A177-3AD203B41FA5}">
                      <a16:colId xmlns:a16="http://schemas.microsoft.com/office/drawing/2014/main" val="20002"/>
                    </a:ext>
                  </a:extLst>
                </a:gridCol>
                <a:gridCol w="836238">
                  <a:extLst>
                    <a:ext uri="{9D8B030D-6E8A-4147-A177-3AD203B41FA5}">
                      <a16:colId xmlns:a16="http://schemas.microsoft.com/office/drawing/2014/main" val="20003"/>
                    </a:ext>
                  </a:extLst>
                </a:gridCol>
              </a:tblGrid>
              <a:tr h="480054">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endParaRPr kumimoji="0" lang="en-US" altLang="x-none" sz="1400" b="1" i="0" u="none" strike="noStrike" cap="none" normalizeH="0" baseline="0" dirty="0">
                        <a:ln>
                          <a:noFill/>
                        </a:ln>
                        <a:solidFill>
                          <a:schemeClr val="bg1"/>
                        </a:solidFill>
                        <a:effectLst/>
                        <a:latin typeface="+mn-lt"/>
                        <a:ea typeface="ＭＳ Ｐゴシック" charset="-128"/>
                      </a:endParaRPr>
                    </a:p>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chemeClr val="bg1"/>
                          </a:solidFill>
                          <a:effectLst/>
                          <a:latin typeface="+mn-lt"/>
                          <a:ea typeface="ＭＳ Ｐゴシック" charset="-128"/>
                        </a:rPr>
                        <a:t>Variable</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chemeClr val="bg1"/>
                          </a:solidFill>
                          <a:effectLst/>
                          <a:latin typeface="+mn-lt"/>
                          <a:ea typeface="ＭＳ Ｐゴシック" charset="-128"/>
                        </a:rPr>
                        <a:t>IPF</a:t>
                      </a:r>
                    </a:p>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chemeClr val="bg1"/>
                          </a:solidFill>
                          <a:effectLst/>
                          <a:latin typeface="+mn-lt"/>
                          <a:ea typeface="ＭＳ Ｐゴシック" charset="-128"/>
                        </a:rPr>
                        <a:t>n=448</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chemeClr val="bg1"/>
                          </a:solidFill>
                          <a:effectLst/>
                          <a:latin typeface="+mn-lt"/>
                          <a:ea typeface="ＭＳ Ｐゴシック" charset="-128"/>
                        </a:rPr>
                        <a:t>non-IPF</a:t>
                      </a:r>
                    </a:p>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chemeClr val="bg1"/>
                          </a:solidFill>
                          <a:effectLst/>
                          <a:latin typeface="+mn-lt"/>
                          <a:ea typeface="ＭＳ Ｐゴシック" charset="-128"/>
                        </a:rPr>
                        <a:t>n=319</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chemeClr val="bg1"/>
                          </a:solidFill>
                          <a:effectLst/>
                          <a:latin typeface="+mn-lt"/>
                          <a:ea typeface="ＭＳ Ｐゴシック" charset="-128"/>
                        </a:rPr>
                        <a:t>p-value</a:t>
                      </a:r>
                    </a:p>
                  </a:txBody>
                  <a:tcPr marL="68573" marR="68573" marT="34287" marB="34287" horzOverflow="overflow"/>
                </a:tc>
                <a:extLst>
                  <a:ext uri="{0D108BD9-81ED-4DB2-BD59-A6C34878D82A}">
                    <a16:rowId xmlns:a16="http://schemas.microsoft.com/office/drawing/2014/main" val="10000"/>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chemeClr val="tx1"/>
                          </a:solidFill>
                          <a:effectLst/>
                          <a:latin typeface="+mn-lt"/>
                          <a:ea typeface="ＭＳ Ｐゴシック" charset="-128"/>
                        </a:rPr>
                        <a:t>Comorbidity</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dirty="0">
                        <a:ln>
                          <a:noFill/>
                        </a:ln>
                        <a:solidFill>
                          <a:schemeClr val="tx1"/>
                        </a:solidFill>
                        <a:effectLst/>
                        <a:latin typeface="+mn-lt"/>
                        <a:ea typeface="ＭＳ Ｐゴシック" charset="-128"/>
                      </a:endParaRP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dirty="0">
                        <a:ln>
                          <a:noFill/>
                        </a:ln>
                        <a:solidFill>
                          <a:schemeClr val="tx1"/>
                        </a:solidFill>
                        <a:effectLst/>
                        <a:latin typeface="+mn-lt"/>
                        <a:ea typeface="ＭＳ Ｐゴシック" charset="-128"/>
                      </a:endParaRP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mn-lt"/>
                        <a:ea typeface="ＭＳ Ｐゴシック" charset="-128"/>
                      </a:endParaRPr>
                    </a:p>
                  </a:txBody>
                  <a:tcPr marL="68573" marR="68573" marT="34287" marB="34287" horzOverflow="overflow"/>
                </a:tc>
                <a:extLst>
                  <a:ext uri="{0D108BD9-81ED-4DB2-BD59-A6C34878D82A}">
                    <a16:rowId xmlns:a16="http://schemas.microsoft.com/office/drawing/2014/main" val="10001"/>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GERD</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64%</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55%</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0.02</a:t>
                      </a:r>
                    </a:p>
                  </a:txBody>
                  <a:tcPr marL="68573" marR="68573" marT="34287" marB="34287" horzOverflow="overflow"/>
                </a:tc>
                <a:extLst>
                  <a:ext uri="{0D108BD9-81ED-4DB2-BD59-A6C34878D82A}">
                    <a16:rowId xmlns:a16="http://schemas.microsoft.com/office/drawing/2014/main" val="10002"/>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Sleep Apnea</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29%</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27%</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0.45</a:t>
                      </a:r>
                    </a:p>
                  </a:txBody>
                  <a:tcPr marL="68573" marR="68573" marT="34287" marB="34287" horzOverflow="overflow"/>
                </a:tc>
                <a:extLst>
                  <a:ext uri="{0D108BD9-81ED-4DB2-BD59-A6C34878D82A}">
                    <a16:rowId xmlns:a16="http://schemas.microsoft.com/office/drawing/2014/main" val="10003"/>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Depression</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17%</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16%</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0.60</a:t>
                      </a:r>
                    </a:p>
                  </a:txBody>
                  <a:tcPr marL="68573" marR="68573" marT="34287" marB="34287" horzOverflow="overflow"/>
                </a:tc>
                <a:extLst>
                  <a:ext uri="{0D108BD9-81ED-4DB2-BD59-A6C34878D82A}">
                    <a16:rowId xmlns:a16="http://schemas.microsoft.com/office/drawing/2014/main" val="10004"/>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Anxiety</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10%</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16%</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0.03</a:t>
                      </a:r>
                    </a:p>
                  </a:txBody>
                  <a:tcPr marL="68573" marR="68573" marT="34287" marB="34287" horzOverflow="overflow"/>
                </a:tc>
                <a:extLst>
                  <a:ext uri="{0D108BD9-81ED-4DB2-BD59-A6C34878D82A}">
                    <a16:rowId xmlns:a16="http://schemas.microsoft.com/office/drawing/2014/main" val="10005"/>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Coronary Artery Disease</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24%</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17%</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0.02</a:t>
                      </a:r>
                    </a:p>
                  </a:txBody>
                  <a:tcPr marL="68573" marR="68573" marT="34287" marB="34287" horzOverflow="overflow"/>
                </a:tc>
                <a:extLst>
                  <a:ext uri="{0D108BD9-81ED-4DB2-BD59-A6C34878D82A}">
                    <a16:rowId xmlns:a16="http://schemas.microsoft.com/office/drawing/2014/main" val="10006"/>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mn-lt"/>
                          <a:ea typeface="ＭＳ Ｐゴシック" charset="-128"/>
                        </a:rPr>
                        <a:t>Medical Therapy</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mn-lt"/>
                        <a:ea typeface="ＭＳ Ｐゴシック" charset="-128"/>
                      </a:endParaRP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dirty="0">
                        <a:ln>
                          <a:noFill/>
                        </a:ln>
                        <a:solidFill>
                          <a:schemeClr val="tx1"/>
                        </a:solidFill>
                        <a:effectLst/>
                        <a:latin typeface="+mn-lt"/>
                        <a:ea typeface="ＭＳ Ｐゴシック" charset="-128"/>
                      </a:endParaRP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dirty="0">
                        <a:ln>
                          <a:noFill/>
                        </a:ln>
                        <a:solidFill>
                          <a:schemeClr val="tx1"/>
                        </a:solidFill>
                        <a:effectLst/>
                        <a:latin typeface="+mn-lt"/>
                        <a:ea typeface="ＭＳ Ｐゴシック" charset="-128"/>
                      </a:endParaRPr>
                    </a:p>
                  </a:txBody>
                  <a:tcPr marL="68573" marR="68573" marT="34287" marB="34287" horzOverflow="overflow"/>
                </a:tc>
                <a:extLst>
                  <a:ext uri="{0D108BD9-81ED-4DB2-BD59-A6C34878D82A}">
                    <a16:rowId xmlns:a16="http://schemas.microsoft.com/office/drawing/2014/main" val="10007"/>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Immunosuppression, any</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4%</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59%</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&lt;0.0001</a:t>
                      </a:r>
                    </a:p>
                  </a:txBody>
                  <a:tcPr marL="68573" marR="68573" marT="34287" marB="34287" horzOverflow="overflow"/>
                </a:tc>
                <a:extLst>
                  <a:ext uri="{0D108BD9-81ED-4DB2-BD59-A6C34878D82A}">
                    <a16:rowId xmlns:a16="http://schemas.microsoft.com/office/drawing/2014/main" val="10008"/>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kern="1200" cap="none" normalizeH="0" baseline="0" dirty="0" err="1">
                          <a:ln>
                            <a:noFill/>
                          </a:ln>
                          <a:solidFill>
                            <a:schemeClr val="tx1"/>
                          </a:solidFill>
                          <a:effectLst/>
                          <a:latin typeface="+mn-lt"/>
                          <a:ea typeface="ＭＳ Ｐゴシック" charset="-128"/>
                          <a:cs typeface="+mn-cs"/>
                        </a:rPr>
                        <a:t>Antifibrotic</a:t>
                      </a:r>
                      <a:endParaRPr kumimoji="0" lang="en-US" altLang="x-none" sz="1400" b="0" i="0" u="none" strike="noStrike" kern="1200" cap="none" normalizeH="0" baseline="0" dirty="0">
                        <a:ln>
                          <a:noFill/>
                        </a:ln>
                        <a:solidFill>
                          <a:schemeClr val="tx1"/>
                        </a:solidFill>
                        <a:effectLst/>
                        <a:latin typeface="+mn-lt"/>
                        <a:ea typeface="ＭＳ Ｐゴシック" charset="-128"/>
                        <a:cs typeface="+mn-cs"/>
                      </a:endParaRP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kern="1200" cap="none" normalizeH="0" baseline="0" dirty="0">
                          <a:ln>
                            <a:noFill/>
                          </a:ln>
                          <a:solidFill>
                            <a:schemeClr val="tx1"/>
                          </a:solidFill>
                          <a:effectLst/>
                          <a:latin typeface="+mn-lt"/>
                          <a:ea typeface="ＭＳ Ｐゴシック" charset="-128"/>
                          <a:cs typeface="+mn-cs"/>
                        </a:rPr>
                        <a:t>65%</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kern="1200" cap="none" normalizeH="0" baseline="0" dirty="0">
                          <a:ln>
                            <a:noFill/>
                          </a:ln>
                          <a:solidFill>
                            <a:schemeClr val="tx1"/>
                          </a:solidFill>
                          <a:effectLst/>
                          <a:latin typeface="+mn-lt"/>
                          <a:ea typeface="ＭＳ Ｐゴシック" charset="-128"/>
                          <a:cs typeface="+mn-cs"/>
                        </a:rPr>
                        <a:t>5%</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&lt;0.0001</a:t>
                      </a:r>
                    </a:p>
                  </a:txBody>
                  <a:tcPr marL="68573" marR="68573" marT="34287" marB="34287" horzOverflow="overflow"/>
                </a:tc>
                <a:extLst>
                  <a:ext uri="{0D108BD9-81ED-4DB2-BD59-A6C34878D82A}">
                    <a16:rowId xmlns:a16="http://schemas.microsoft.com/office/drawing/2014/main" val="10009"/>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N-acetylcysteine</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3%</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1%</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0.14</a:t>
                      </a:r>
                    </a:p>
                  </a:txBody>
                  <a:tcPr marL="68573" marR="68573" marT="34287" marB="34287" horzOverflow="overflow"/>
                </a:tc>
                <a:extLst>
                  <a:ext uri="{0D108BD9-81ED-4DB2-BD59-A6C34878D82A}">
                    <a16:rowId xmlns:a16="http://schemas.microsoft.com/office/drawing/2014/main" val="10010"/>
                  </a:ext>
                </a:extLst>
              </a:tr>
            </a:tbl>
          </a:graphicData>
        </a:graphic>
      </p:graphicFrame>
      <p:graphicFrame>
        <p:nvGraphicFramePr>
          <p:cNvPr id="11" name="Content Placeholder 9"/>
          <p:cNvGraphicFramePr>
            <a:graphicFrameLocks/>
          </p:cNvGraphicFramePr>
          <p:nvPr>
            <p:extLst/>
          </p:nvPr>
        </p:nvGraphicFramePr>
        <p:xfrm>
          <a:off x="180975" y="803330"/>
          <a:ext cx="4399309" cy="331463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9431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gridCol w="790575">
                  <a:extLst>
                    <a:ext uri="{9D8B030D-6E8A-4147-A177-3AD203B41FA5}">
                      <a16:colId xmlns:a16="http://schemas.microsoft.com/office/drawing/2014/main" val="20002"/>
                    </a:ext>
                  </a:extLst>
                </a:gridCol>
                <a:gridCol w="789334">
                  <a:extLst>
                    <a:ext uri="{9D8B030D-6E8A-4147-A177-3AD203B41FA5}">
                      <a16:colId xmlns:a16="http://schemas.microsoft.com/office/drawing/2014/main" val="20003"/>
                    </a:ext>
                  </a:extLst>
                </a:gridCol>
              </a:tblGrid>
              <a:tr h="480054">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endParaRPr kumimoji="0" lang="en-US" altLang="x-none" sz="1400" b="1" i="0" u="none" strike="noStrike" cap="none" normalizeH="0" baseline="0" dirty="0">
                        <a:ln>
                          <a:noFill/>
                        </a:ln>
                        <a:solidFill>
                          <a:schemeClr val="bg1"/>
                        </a:solidFill>
                        <a:effectLst/>
                        <a:latin typeface="+mn-lt"/>
                        <a:ea typeface="ＭＳ Ｐゴシック" charset="-128"/>
                      </a:endParaRPr>
                    </a:p>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chemeClr val="bg1"/>
                          </a:solidFill>
                          <a:effectLst/>
                          <a:latin typeface="+mn-lt"/>
                          <a:ea typeface="ＭＳ Ｐゴシック" charset="-128"/>
                        </a:rPr>
                        <a:t>Variable</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chemeClr val="bg1"/>
                          </a:solidFill>
                          <a:effectLst/>
                          <a:latin typeface="+mn-lt"/>
                          <a:ea typeface="ＭＳ Ｐゴシック" charset="-128"/>
                        </a:rPr>
                        <a:t>IPF</a:t>
                      </a:r>
                    </a:p>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chemeClr val="bg1"/>
                          </a:solidFill>
                          <a:effectLst/>
                          <a:latin typeface="+mn-lt"/>
                          <a:ea typeface="ＭＳ Ｐゴシック" charset="-128"/>
                        </a:rPr>
                        <a:t>n=448</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chemeClr val="bg1"/>
                          </a:solidFill>
                          <a:effectLst/>
                          <a:latin typeface="+mn-lt"/>
                          <a:ea typeface="ＭＳ Ｐゴシック" charset="-128"/>
                        </a:rPr>
                        <a:t>non-IPF</a:t>
                      </a:r>
                    </a:p>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chemeClr val="bg1"/>
                          </a:solidFill>
                          <a:effectLst/>
                          <a:latin typeface="+mn-lt"/>
                          <a:ea typeface="ＭＳ Ｐゴシック" charset="-128"/>
                        </a:rPr>
                        <a:t>n=319</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chemeClr val="bg1"/>
                          </a:solidFill>
                          <a:effectLst/>
                          <a:latin typeface="+mn-lt"/>
                          <a:ea typeface="ＭＳ Ｐゴシック" charset="-128"/>
                        </a:rPr>
                        <a:t>p-value</a:t>
                      </a:r>
                    </a:p>
                  </a:txBody>
                  <a:tcPr marL="68573" marR="68573" marT="34287" marB="34287" horzOverflow="overflow"/>
                </a:tc>
                <a:extLst>
                  <a:ext uri="{0D108BD9-81ED-4DB2-BD59-A6C34878D82A}">
                    <a16:rowId xmlns:a16="http://schemas.microsoft.com/office/drawing/2014/main" val="10000"/>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Consented Biorepository</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93%</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89%</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0.11</a:t>
                      </a:r>
                    </a:p>
                  </a:txBody>
                  <a:tcPr marL="68573" marR="68573" marT="34287" marB="34287" horzOverflow="overflow"/>
                </a:tc>
                <a:extLst>
                  <a:ext uri="{0D108BD9-81ED-4DB2-BD59-A6C34878D82A}">
                    <a16:rowId xmlns:a16="http://schemas.microsoft.com/office/drawing/2014/main" val="10001"/>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Age, years</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70 (8)</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64 (12)</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&lt;0.01</a:t>
                      </a:r>
                    </a:p>
                  </a:txBody>
                  <a:tcPr marL="68573" marR="68573" marT="34287" marB="34287" horzOverflow="overflow"/>
                </a:tc>
                <a:extLst>
                  <a:ext uri="{0D108BD9-81ED-4DB2-BD59-A6C34878D82A}">
                    <a16:rowId xmlns:a16="http://schemas.microsoft.com/office/drawing/2014/main" val="10002"/>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Male</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74%</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45%</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&lt;0.01</a:t>
                      </a:r>
                    </a:p>
                  </a:txBody>
                  <a:tcPr marL="68573" marR="68573" marT="34287" marB="34287" horzOverflow="overflow"/>
                </a:tc>
                <a:extLst>
                  <a:ext uri="{0D108BD9-81ED-4DB2-BD59-A6C34878D82A}">
                    <a16:rowId xmlns:a16="http://schemas.microsoft.com/office/drawing/2014/main" val="10003"/>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Former Smoker</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66%</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50%</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&lt;0.01</a:t>
                      </a:r>
                    </a:p>
                  </a:txBody>
                  <a:tcPr marL="68573" marR="68573" marT="34287" marB="34287" horzOverflow="overflow"/>
                </a:tc>
                <a:extLst>
                  <a:ext uri="{0D108BD9-81ED-4DB2-BD59-A6C34878D82A}">
                    <a16:rowId xmlns:a16="http://schemas.microsoft.com/office/drawing/2014/main" val="10004"/>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chemeClr val="tx1"/>
                          </a:solidFill>
                          <a:effectLst/>
                          <a:latin typeface="+mn-lt"/>
                          <a:ea typeface="ＭＳ Ｐゴシック" charset="-128"/>
                        </a:rPr>
                        <a:t>Pulmonary Function</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dirty="0">
                        <a:ln>
                          <a:noFill/>
                        </a:ln>
                        <a:solidFill>
                          <a:schemeClr val="tx1"/>
                        </a:solidFill>
                        <a:effectLst/>
                        <a:latin typeface="+mn-lt"/>
                        <a:ea typeface="ＭＳ Ｐゴシック" charset="-128"/>
                      </a:endParaRP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mn-lt"/>
                        <a:ea typeface="ＭＳ Ｐゴシック" charset="-128"/>
                      </a:endParaRP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dirty="0">
                        <a:ln>
                          <a:noFill/>
                        </a:ln>
                        <a:solidFill>
                          <a:schemeClr val="tx1"/>
                        </a:solidFill>
                        <a:effectLst/>
                        <a:latin typeface="+mn-lt"/>
                        <a:ea typeface="ＭＳ Ｐゴシック" charset="-128"/>
                      </a:endParaRPr>
                    </a:p>
                  </a:txBody>
                  <a:tcPr marL="68573" marR="68573" marT="34287" marB="34287" horzOverflow="overflow"/>
                </a:tc>
                <a:extLst>
                  <a:ext uri="{0D108BD9-81ED-4DB2-BD59-A6C34878D82A}">
                    <a16:rowId xmlns:a16="http://schemas.microsoft.com/office/drawing/2014/main" val="10005"/>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FEV</a:t>
                      </a:r>
                      <a:r>
                        <a:rPr kumimoji="0" lang="en-US" altLang="x-none" sz="1400" b="0" i="0" u="none" strike="noStrike" cap="none" normalizeH="0" baseline="-25000" dirty="0">
                          <a:ln>
                            <a:noFill/>
                          </a:ln>
                          <a:solidFill>
                            <a:schemeClr val="tx1"/>
                          </a:solidFill>
                          <a:effectLst/>
                          <a:latin typeface="+mn-lt"/>
                          <a:ea typeface="ＭＳ Ｐゴシック" charset="-128"/>
                        </a:rPr>
                        <a:t>1</a:t>
                      </a:r>
                      <a:r>
                        <a:rPr kumimoji="0" lang="en-US" altLang="x-none" sz="1400" b="0" i="0" u="none" strike="noStrike" cap="none" normalizeH="0" baseline="0" dirty="0">
                          <a:ln>
                            <a:noFill/>
                          </a:ln>
                          <a:solidFill>
                            <a:schemeClr val="tx1"/>
                          </a:solidFill>
                          <a:effectLst/>
                          <a:latin typeface="+mn-lt"/>
                          <a:ea typeface="ＭＳ Ｐゴシック" charset="-128"/>
                        </a:rPr>
                        <a:t>, % </a:t>
                      </a:r>
                      <a:r>
                        <a:rPr kumimoji="0" lang="en-US" altLang="x-none" sz="1400" b="0" i="0" u="none" strike="noStrike" cap="none" normalizeH="0" baseline="0" dirty="0" err="1">
                          <a:ln>
                            <a:noFill/>
                          </a:ln>
                          <a:solidFill>
                            <a:schemeClr val="tx1"/>
                          </a:solidFill>
                          <a:effectLst/>
                          <a:latin typeface="+mn-lt"/>
                          <a:ea typeface="ＭＳ Ｐゴシック" charset="-128"/>
                        </a:rPr>
                        <a:t>pred</a:t>
                      </a:r>
                      <a:endParaRPr kumimoji="0" lang="en-US" altLang="x-none" sz="1400" b="0" i="0" u="none" strike="noStrike" cap="none" normalizeH="0" baseline="0" dirty="0">
                        <a:ln>
                          <a:noFill/>
                        </a:ln>
                        <a:solidFill>
                          <a:schemeClr val="tx1"/>
                        </a:solidFill>
                        <a:effectLst/>
                        <a:latin typeface="+mn-lt"/>
                        <a:ea typeface="ＭＳ Ｐゴシック" charset="-128"/>
                      </a:endParaRP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71 (17)</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70 (20)</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0.39</a:t>
                      </a:r>
                    </a:p>
                  </a:txBody>
                  <a:tcPr marL="68573" marR="68573" marT="34287" marB="34287" horzOverflow="overflow"/>
                </a:tc>
                <a:extLst>
                  <a:ext uri="{0D108BD9-81ED-4DB2-BD59-A6C34878D82A}">
                    <a16:rowId xmlns:a16="http://schemas.microsoft.com/office/drawing/2014/main" val="10006"/>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FVC, % </a:t>
                      </a:r>
                      <a:r>
                        <a:rPr kumimoji="0" lang="en-US" altLang="x-none" sz="1400" b="0" i="0" u="none" strike="noStrike" cap="none" normalizeH="0" baseline="0" dirty="0" err="1">
                          <a:ln>
                            <a:noFill/>
                          </a:ln>
                          <a:solidFill>
                            <a:schemeClr val="tx1"/>
                          </a:solidFill>
                          <a:effectLst/>
                          <a:latin typeface="+mn-lt"/>
                          <a:ea typeface="ＭＳ Ｐゴシック" charset="-128"/>
                        </a:rPr>
                        <a:t>pred</a:t>
                      </a:r>
                      <a:endParaRPr kumimoji="0" lang="en-US" altLang="x-none" sz="1400" b="0" i="0" u="none" strike="noStrike" cap="none" normalizeH="0" baseline="0" dirty="0">
                        <a:ln>
                          <a:noFill/>
                        </a:ln>
                        <a:solidFill>
                          <a:schemeClr val="tx1"/>
                        </a:solidFill>
                        <a:effectLst/>
                        <a:latin typeface="+mn-lt"/>
                        <a:ea typeface="ＭＳ Ｐゴシック" charset="-128"/>
                      </a:endParaRP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67 (17)</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68 (19)</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0.81</a:t>
                      </a:r>
                    </a:p>
                  </a:txBody>
                  <a:tcPr marL="68573" marR="68573" marT="34287" marB="34287" horzOverflow="overflow"/>
                </a:tc>
                <a:extLst>
                  <a:ext uri="{0D108BD9-81ED-4DB2-BD59-A6C34878D82A}">
                    <a16:rowId xmlns:a16="http://schemas.microsoft.com/office/drawing/2014/main" val="10007"/>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DLCO, % pred</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41 (18)</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45 (18)</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&lt;0.01</a:t>
                      </a:r>
                    </a:p>
                  </a:txBody>
                  <a:tcPr marL="68573" marR="68573" marT="34287" marB="34287" horzOverflow="overflow"/>
                </a:tc>
                <a:extLst>
                  <a:ext uri="{0D108BD9-81ED-4DB2-BD59-A6C34878D82A}">
                    <a16:rowId xmlns:a16="http://schemas.microsoft.com/office/drawing/2014/main" val="10008"/>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mn-lt"/>
                          <a:ea typeface="ＭＳ Ｐゴシック" charset="-128"/>
                        </a:rPr>
                        <a:t>Home oxygen use</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45%</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43%</a:t>
                      </a: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chemeClr val="tx1"/>
                          </a:solidFill>
                          <a:effectLst/>
                          <a:latin typeface="+mn-lt"/>
                          <a:ea typeface="ＭＳ Ｐゴシック" charset="-128"/>
                        </a:rPr>
                        <a:t>0.64</a:t>
                      </a:r>
                    </a:p>
                  </a:txBody>
                  <a:tcPr marL="68573" marR="68573" marT="34287" marB="34287" horzOverflow="overflow"/>
                </a:tc>
                <a:extLst>
                  <a:ext uri="{0D108BD9-81ED-4DB2-BD59-A6C34878D82A}">
                    <a16:rowId xmlns:a16="http://schemas.microsoft.com/office/drawing/2014/main" val="10009"/>
                  </a:ext>
                </a:extLst>
              </a:tr>
              <a:tr h="278130">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l" defTabSz="1252538"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dirty="0">
                        <a:ln>
                          <a:noFill/>
                        </a:ln>
                        <a:solidFill>
                          <a:schemeClr val="tx1"/>
                        </a:solidFill>
                        <a:effectLst/>
                        <a:latin typeface="+mn-lt"/>
                        <a:ea typeface="ＭＳ Ｐゴシック" charset="-128"/>
                      </a:endParaRP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dirty="0">
                        <a:ln>
                          <a:noFill/>
                        </a:ln>
                        <a:solidFill>
                          <a:schemeClr val="tx1"/>
                        </a:solidFill>
                        <a:effectLst/>
                        <a:latin typeface="+mn-lt"/>
                        <a:ea typeface="ＭＳ Ｐゴシック" charset="-128"/>
                      </a:endParaRP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dirty="0">
                        <a:ln>
                          <a:noFill/>
                        </a:ln>
                        <a:solidFill>
                          <a:schemeClr val="tx1"/>
                        </a:solidFill>
                        <a:effectLst/>
                        <a:latin typeface="+mn-lt"/>
                        <a:ea typeface="ＭＳ Ｐゴシック" charset="-128"/>
                      </a:endParaRPr>
                    </a:p>
                  </a:txBody>
                  <a:tcPr marL="68573" marR="68573" marT="34287" marB="34287" horzOverflow="overflow"/>
                </a:tc>
                <a:tc>
                  <a:txBody>
                    <a:bodyPr/>
                    <a:lstStyle>
                      <a:lvl1pPr>
                        <a:spcBef>
                          <a:spcPct val="20000"/>
                        </a:spcBef>
                        <a:buFont typeface="Arial" charset="0"/>
                        <a:defRPr sz="8000">
                          <a:solidFill>
                            <a:schemeClr val="tx1"/>
                          </a:solidFill>
                          <a:latin typeface="Arial" charset="0"/>
                          <a:ea typeface="ＭＳ Ｐゴシック" charset="-128"/>
                        </a:defRPr>
                      </a:lvl1pPr>
                      <a:lvl2pPr>
                        <a:spcBef>
                          <a:spcPct val="20000"/>
                        </a:spcBef>
                        <a:buFont typeface="Arial" charset="0"/>
                        <a:defRPr sz="7100">
                          <a:solidFill>
                            <a:schemeClr val="tx1"/>
                          </a:solidFill>
                          <a:latin typeface="Arial" charset="0"/>
                          <a:ea typeface="ＭＳ Ｐゴシック" charset="-128"/>
                        </a:defRPr>
                      </a:lvl2pPr>
                      <a:lvl3pPr>
                        <a:spcBef>
                          <a:spcPct val="20000"/>
                        </a:spcBef>
                        <a:buFont typeface="Arial" charset="0"/>
                        <a:defRPr sz="6000">
                          <a:solidFill>
                            <a:schemeClr val="tx1"/>
                          </a:solidFill>
                          <a:latin typeface="Arial" charset="0"/>
                          <a:ea typeface="ＭＳ Ｐゴシック" charset="-128"/>
                        </a:defRPr>
                      </a:lvl3pPr>
                      <a:lvl4pPr>
                        <a:spcBef>
                          <a:spcPct val="20000"/>
                        </a:spcBef>
                        <a:buFont typeface="Arial" charset="0"/>
                        <a:defRPr sz="4900">
                          <a:solidFill>
                            <a:schemeClr val="tx1"/>
                          </a:solidFill>
                          <a:latin typeface="Arial" charset="0"/>
                          <a:ea typeface="ＭＳ Ｐゴシック" charset="-128"/>
                        </a:defRPr>
                      </a:lvl4pPr>
                      <a:lvl5pPr>
                        <a:spcBef>
                          <a:spcPct val="20000"/>
                        </a:spcBef>
                        <a:buFont typeface="Arial" charset="0"/>
                        <a:defRPr sz="4900">
                          <a:solidFill>
                            <a:schemeClr val="tx1"/>
                          </a:solidFill>
                          <a:latin typeface="Arial" charset="0"/>
                          <a:ea typeface="ＭＳ Ｐゴシック" charset="-128"/>
                        </a:defRPr>
                      </a:lvl5pPr>
                      <a:lvl6pPr marL="54721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6pPr>
                      <a:lvl7pPr marL="59293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7pPr>
                      <a:lvl8pPr marL="63865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8pPr>
                      <a:lvl9pPr marL="6843713" indent="-3186113" defTabSz="1252538" eaLnBrk="0" fontAlgn="base" hangingPunct="0">
                        <a:spcBef>
                          <a:spcPct val="20000"/>
                        </a:spcBef>
                        <a:spcAft>
                          <a:spcPct val="0"/>
                        </a:spcAft>
                        <a:buFont typeface="Arial" charset="0"/>
                        <a:defRPr sz="4900">
                          <a:solidFill>
                            <a:schemeClr val="tx1"/>
                          </a:solidFill>
                          <a:latin typeface="Arial" charset="0"/>
                          <a:ea typeface="ＭＳ Ｐゴシック" charset="-128"/>
                        </a:defRPr>
                      </a:lvl9pPr>
                    </a:lstStyle>
                    <a:p>
                      <a:pPr marL="0" marR="0" lvl="0" indent="0" algn="ctr" defTabSz="1252538"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dirty="0">
                        <a:ln>
                          <a:noFill/>
                        </a:ln>
                        <a:solidFill>
                          <a:schemeClr val="tx1"/>
                        </a:solidFill>
                        <a:effectLst/>
                        <a:latin typeface="+mn-lt"/>
                        <a:ea typeface="ＭＳ Ｐゴシック" charset="-128"/>
                      </a:endParaRPr>
                    </a:p>
                  </a:txBody>
                  <a:tcPr marL="68573" marR="68573" marT="34287" marB="34287" horzOverflow="overflow"/>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75942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PFF Patient Registry Conclusions</a:t>
            </a:r>
          </a:p>
        </p:txBody>
      </p:sp>
      <p:sp>
        <p:nvSpPr>
          <p:cNvPr id="3" name="Content Placeholder 2"/>
          <p:cNvSpPr>
            <a:spLocks noGrp="1"/>
          </p:cNvSpPr>
          <p:nvPr>
            <p:ph idx="1"/>
          </p:nvPr>
        </p:nvSpPr>
        <p:spPr/>
        <p:txBody>
          <a:bodyPr/>
          <a:lstStyle/>
          <a:p>
            <a:pPr>
              <a:spcBef>
                <a:spcPts val="2700"/>
              </a:spcBef>
            </a:pPr>
            <a:r>
              <a:rPr lang="en-US" sz="2800" dirty="0"/>
              <a:t>A large number of patients with IPF and non-IPF are enrolling in the Registry and Biorepository.</a:t>
            </a:r>
          </a:p>
          <a:p>
            <a:pPr>
              <a:spcBef>
                <a:spcPts val="2700"/>
              </a:spcBef>
            </a:pPr>
            <a:r>
              <a:rPr lang="en-US" sz="2800" dirty="0"/>
              <a:t>The diagnostic process for IPF and non-IPF is similar.</a:t>
            </a:r>
          </a:p>
          <a:p>
            <a:pPr>
              <a:spcBef>
                <a:spcPts val="2700"/>
              </a:spcBef>
            </a:pPr>
            <a:r>
              <a:rPr lang="en-US" sz="2800" dirty="0"/>
              <a:t>Use of immunosuppression vs anti-fibrotic therapy differs dramatically between IPF and non-IPF.</a:t>
            </a:r>
          </a:p>
        </p:txBody>
      </p:sp>
      <p:sp>
        <p:nvSpPr>
          <p:cNvPr id="4" name="Text Placeholder 3"/>
          <p:cNvSpPr>
            <a:spLocks noGrp="1"/>
          </p:cNvSpPr>
          <p:nvPr>
            <p:ph type="body" sz="quarter" idx="10"/>
          </p:nvPr>
        </p:nvSpPr>
        <p:spPr>
          <a:xfrm>
            <a:off x="3141617" y="4689566"/>
            <a:ext cx="5819446" cy="367019"/>
          </a:xfrm>
        </p:spPr>
        <p:txBody>
          <a:bodyPr>
            <a:normAutofit/>
          </a:bodyPr>
          <a:lstStyle/>
          <a:p>
            <a:r>
              <a:rPr lang="en-US" sz="1000" dirty="0">
                <a:solidFill>
                  <a:schemeClr val="bg1"/>
                </a:solidFill>
              </a:rPr>
              <a:t>Flaherty KR, et al. Pulmonary Fibrosis Foundation Patient Registry. Pulmonary Fibrosis Foundation. 2017.</a:t>
            </a:r>
          </a:p>
          <a:p>
            <a:endParaRPr lang="en-US" sz="1000" dirty="0">
              <a:solidFill>
                <a:schemeClr val="bg1"/>
              </a:solidFill>
            </a:endParaRPr>
          </a:p>
        </p:txBody>
      </p:sp>
      <p:sp>
        <p:nvSpPr>
          <p:cNvPr id="5" name="Text Placeholder 4"/>
          <p:cNvSpPr>
            <a:spLocks noGrp="1"/>
          </p:cNvSpPr>
          <p:nvPr>
            <p:ph type="body" sz="quarter" idx="11"/>
          </p:nvPr>
        </p:nvSpPr>
        <p:spPr>
          <a:xfrm>
            <a:off x="199506" y="4135320"/>
            <a:ext cx="8761558" cy="203597"/>
          </a:xfrm>
        </p:spPr>
        <p:txBody>
          <a:bodyPr>
            <a:normAutofit fontScale="85000" lnSpcReduction="10000"/>
          </a:bodyPr>
          <a:lstStyle/>
          <a:p>
            <a:r>
              <a:rPr lang="en-US" dirty="0"/>
              <a:t>PFF, Pulmonary Fibrosis Foundation; ILD, interstitial lung diseases. </a:t>
            </a:r>
          </a:p>
        </p:txBody>
      </p:sp>
    </p:spTree>
    <p:extLst>
      <p:ext uri="{BB962C8B-B14F-4D97-AF65-F5344CB8AC3E}">
        <p14:creationId xmlns:p14="http://schemas.microsoft.com/office/powerpoint/2010/main" val="862012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Latest Research on Emerging Therapies</a:t>
            </a:r>
          </a:p>
        </p:txBody>
      </p:sp>
      <p:graphicFrame>
        <p:nvGraphicFramePr>
          <p:cNvPr id="6" name="Content Placeholder 5"/>
          <p:cNvGraphicFramePr>
            <a:graphicFrameLocks noGrp="1"/>
          </p:cNvGraphicFramePr>
          <p:nvPr>
            <p:ph idx="1"/>
            <p:extLst/>
          </p:nvPr>
        </p:nvGraphicFramePr>
        <p:xfrm>
          <a:off x="191690" y="1028700"/>
          <a:ext cx="8760622" cy="296265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150144">
                  <a:extLst>
                    <a:ext uri="{9D8B030D-6E8A-4147-A177-3AD203B41FA5}">
                      <a16:colId xmlns:a16="http://schemas.microsoft.com/office/drawing/2014/main" val="20000"/>
                    </a:ext>
                  </a:extLst>
                </a:gridCol>
                <a:gridCol w="1157288">
                  <a:extLst>
                    <a:ext uri="{9D8B030D-6E8A-4147-A177-3AD203B41FA5}">
                      <a16:colId xmlns:a16="http://schemas.microsoft.com/office/drawing/2014/main" val="20001"/>
                    </a:ext>
                  </a:extLst>
                </a:gridCol>
                <a:gridCol w="1447120">
                  <a:extLst>
                    <a:ext uri="{9D8B030D-6E8A-4147-A177-3AD203B41FA5}">
                      <a16:colId xmlns:a16="http://schemas.microsoft.com/office/drawing/2014/main" val="20002"/>
                    </a:ext>
                  </a:extLst>
                </a:gridCol>
                <a:gridCol w="1071053">
                  <a:extLst>
                    <a:ext uri="{9D8B030D-6E8A-4147-A177-3AD203B41FA5}">
                      <a16:colId xmlns:a16="http://schemas.microsoft.com/office/drawing/2014/main" val="20003"/>
                    </a:ext>
                  </a:extLst>
                </a:gridCol>
                <a:gridCol w="1243013">
                  <a:extLst>
                    <a:ext uri="{9D8B030D-6E8A-4147-A177-3AD203B41FA5}">
                      <a16:colId xmlns:a16="http://schemas.microsoft.com/office/drawing/2014/main" val="20004"/>
                    </a:ext>
                  </a:extLst>
                </a:gridCol>
                <a:gridCol w="1440487">
                  <a:extLst>
                    <a:ext uri="{9D8B030D-6E8A-4147-A177-3AD203B41FA5}">
                      <a16:colId xmlns:a16="http://schemas.microsoft.com/office/drawing/2014/main" val="20005"/>
                    </a:ext>
                  </a:extLst>
                </a:gridCol>
                <a:gridCol w="1251517">
                  <a:extLst>
                    <a:ext uri="{9D8B030D-6E8A-4147-A177-3AD203B41FA5}">
                      <a16:colId xmlns:a16="http://schemas.microsoft.com/office/drawing/2014/main" val="20006"/>
                    </a:ext>
                  </a:extLst>
                </a:gridCol>
              </a:tblGrid>
              <a:tr h="411480">
                <a:tc>
                  <a:txBody>
                    <a:bodyPr/>
                    <a:lstStyle/>
                    <a:p>
                      <a:pPr>
                        <a:lnSpc>
                          <a:spcPct val="90000"/>
                        </a:lnSpc>
                      </a:pPr>
                      <a:r>
                        <a:rPr lang="en-US" sz="1200" dirty="0"/>
                        <a:t>Compound</a:t>
                      </a:r>
                    </a:p>
                  </a:txBody>
                  <a:tcPr marL="68580" marR="68580" marT="34290" marB="34290" anchor="b"/>
                </a:tc>
                <a:tc>
                  <a:txBody>
                    <a:bodyPr/>
                    <a:lstStyle/>
                    <a:p>
                      <a:pPr>
                        <a:lnSpc>
                          <a:spcPct val="90000"/>
                        </a:lnSpc>
                      </a:pPr>
                      <a:r>
                        <a:rPr lang="en-US" sz="1200" dirty="0"/>
                        <a:t>Company</a:t>
                      </a:r>
                    </a:p>
                  </a:txBody>
                  <a:tcPr marL="68580" marR="68580" marT="34290" marB="34290" anchor="b"/>
                </a:tc>
                <a:tc>
                  <a:txBody>
                    <a:bodyPr/>
                    <a:lstStyle/>
                    <a:p>
                      <a:pPr>
                        <a:lnSpc>
                          <a:spcPct val="90000"/>
                        </a:lnSpc>
                      </a:pPr>
                      <a:r>
                        <a:rPr lang="en-US" sz="1200" dirty="0"/>
                        <a:t>Structure/Route of Administration</a:t>
                      </a:r>
                    </a:p>
                  </a:txBody>
                  <a:tcPr marL="68580" marR="68580" marT="34290" marB="34290" anchor="b"/>
                </a:tc>
                <a:tc>
                  <a:txBody>
                    <a:bodyPr/>
                    <a:lstStyle/>
                    <a:p>
                      <a:pPr>
                        <a:lnSpc>
                          <a:spcPct val="90000"/>
                        </a:lnSpc>
                      </a:pPr>
                      <a:r>
                        <a:rPr lang="en-US" sz="1200" dirty="0"/>
                        <a:t>Stage of Development</a:t>
                      </a:r>
                    </a:p>
                  </a:txBody>
                  <a:tcPr marL="68580" marR="68580" marT="34290" marB="34290" anchor="b"/>
                </a:tc>
                <a:tc>
                  <a:txBody>
                    <a:bodyPr/>
                    <a:lstStyle/>
                    <a:p>
                      <a:pPr>
                        <a:lnSpc>
                          <a:spcPct val="90000"/>
                        </a:lnSpc>
                      </a:pPr>
                      <a:r>
                        <a:rPr lang="en-US" sz="1200" dirty="0"/>
                        <a:t>Mechanism of Action</a:t>
                      </a:r>
                    </a:p>
                  </a:txBody>
                  <a:tcPr marL="68580" marR="68580" marT="34290" marB="34290" anchor="b"/>
                </a:tc>
                <a:tc>
                  <a:txBody>
                    <a:bodyPr/>
                    <a:lstStyle/>
                    <a:p>
                      <a:pPr>
                        <a:lnSpc>
                          <a:spcPct val="90000"/>
                        </a:lnSpc>
                      </a:pPr>
                      <a:r>
                        <a:rPr lang="en-US" sz="1200" dirty="0"/>
                        <a:t>Background Therapy</a:t>
                      </a:r>
                    </a:p>
                  </a:txBody>
                  <a:tcPr marL="68580" marR="68580" marT="34290" marB="34290" anchor="b"/>
                </a:tc>
                <a:tc>
                  <a:txBody>
                    <a:bodyPr/>
                    <a:lstStyle/>
                    <a:p>
                      <a:pPr>
                        <a:lnSpc>
                          <a:spcPct val="90000"/>
                        </a:lnSpc>
                      </a:pPr>
                      <a:r>
                        <a:rPr lang="en-US" sz="1200" b="1" kern="1200" dirty="0" err="1">
                          <a:solidFill>
                            <a:schemeClr val="lt1"/>
                          </a:solidFill>
                          <a:effectLst/>
                          <a:latin typeface="+mn-lt"/>
                          <a:ea typeface="+mn-ea"/>
                          <a:cs typeface="+mn-cs"/>
                        </a:rPr>
                        <a:t>ClinicalTrials.gov</a:t>
                      </a:r>
                      <a:r>
                        <a:rPr lang="en-US" sz="1200" b="1" kern="1200" dirty="0">
                          <a:solidFill>
                            <a:schemeClr val="lt1"/>
                          </a:solidFill>
                          <a:effectLst/>
                          <a:latin typeface="+mn-lt"/>
                          <a:ea typeface="+mn-ea"/>
                          <a:cs typeface="+mn-cs"/>
                        </a:rPr>
                        <a:t> Identifier: </a:t>
                      </a:r>
                      <a:endParaRPr lang="en-US" sz="1200" dirty="0"/>
                    </a:p>
                  </a:txBody>
                  <a:tcPr marL="68580" marR="68580" marT="34290" marB="34290" anchor="b"/>
                </a:tc>
                <a:extLst>
                  <a:ext uri="{0D108BD9-81ED-4DB2-BD59-A6C34878D82A}">
                    <a16:rowId xmlns:a16="http://schemas.microsoft.com/office/drawing/2014/main" val="10000"/>
                  </a:ext>
                </a:extLst>
              </a:tr>
              <a:tr h="397764">
                <a:tc>
                  <a:txBody>
                    <a:bodyPr/>
                    <a:lstStyle/>
                    <a:p>
                      <a:pPr>
                        <a:lnSpc>
                          <a:spcPct val="90000"/>
                        </a:lnSpc>
                      </a:pPr>
                      <a:r>
                        <a:rPr lang="en-US" sz="1200" dirty="0"/>
                        <a:t>PRM-151</a:t>
                      </a:r>
                    </a:p>
                  </a:txBody>
                  <a:tcPr marL="68580" marR="68580" marT="34290" marB="34290"/>
                </a:tc>
                <a:tc>
                  <a:txBody>
                    <a:bodyPr/>
                    <a:lstStyle/>
                    <a:p>
                      <a:pPr>
                        <a:lnSpc>
                          <a:spcPct val="90000"/>
                        </a:lnSpc>
                      </a:pPr>
                      <a:r>
                        <a:rPr lang="en-US" sz="1200" dirty="0" err="1"/>
                        <a:t>Promedior</a:t>
                      </a:r>
                      <a:r>
                        <a:rPr lang="en-US" sz="1200" dirty="0"/>
                        <a:t>/BMS</a:t>
                      </a:r>
                    </a:p>
                  </a:txBody>
                  <a:tcPr marL="68580" marR="68580" marT="34290" marB="34290"/>
                </a:tc>
                <a:tc>
                  <a:txBody>
                    <a:bodyPr/>
                    <a:lstStyle/>
                    <a:p>
                      <a:pPr>
                        <a:lnSpc>
                          <a:spcPct val="90000"/>
                        </a:lnSpc>
                      </a:pPr>
                      <a:r>
                        <a:rPr lang="en-US" sz="1200" dirty="0" err="1"/>
                        <a:t>mAb</a:t>
                      </a:r>
                      <a:r>
                        <a:rPr lang="en-US" sz="1200" dirty="0"/>
                        <a:t>/IV</a:t>
                      </a:r>
                    </a:p>
                  </a:txBody>
                  <a:tcPr marL="68580" marR="68580" marT="34290" marB="34290"/>
                </a:tc>
                <a:tc>
                  <a:txBody>
                    <a:bodyPr/>
                    <a:lstStyle/>
                    <a:p>
                      <a:pPr>
                        <a:lnSpc>
                          <a:spcPct val="90000"/>
                        </a:lnSpc>
                      </a:pPr>
                      <a:r>
                        <a:rPr lang="en-US" sz="1200" dirty="0"/>
                        <a:t>Phase 2</a:t>
                      </a:r>
                    </a:p>
                  </a:txBody>
                  <a:tcPr marL="68580" marR="68580" marT="34290" marB="34290"/>
                </a:tc>
                <a:tc>
                  <a:txBody>
                    <a:bodyPr/>
                    <a:lstStyle/>
                    <a:p>
                      <a:pPr>
                        <a:lnSpc>
                          <a:spcPct val="90000"/>
                        </a:lnSpc>
                      </a:pPr>
                      <a:r>
                        <a:rPr lang="en-US" sz="1200" dirty="0"/>
                        <a:t>Rh-pentraxin-2 protein</a:t>
                      </a:r>
                    </a:p>
                  </a:txBody>
                  <a:tcPr marL="68580" marR="68580" marT="34290" marB="34290"/>
                </a:tc>
                <a:tc>
                  <a:txBody>
                    <a:bodyPr/>
                    <a:lstStyle/>
                    <a:p>
                      <a:pPr>
                        <a:lnSpc>
                          <a:spcPct val="90000"/>
                        </a:lnSpc>
                      </a:pPr>
                      <a:r>
                        <a:rPr lang="en-US" sz="1200" dirty="0" err="1"/>
                        <a:t>pirfenidone</a:t>
                      </a:r>
                      <a:r>
                        <a:rPr lang="en-US" sz="1200" baseline="0" dirty="0"/>
                        <a:t> or </a:t>
                      </a:r>
                      <a:r>
                        <a:rPr lang="en-US" sz="1200" baseline="0" dirty="0" err="1"/>
                        <a:t>nintedanib</a:t>
                      </a:r>
                      <a:r>
                        <a:rPr lang="en-US" sz="1200" baseline="0" dirty="0"/>
                        <a:t> allowed</a:t>
                      </a:r>
                      <a:endParaRPr lang="en-US" sz="1200" dirty="0"/>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fi-FI" sz="1200" dirty="0"/>
                        <a:t>NCT02550873 </a:t>
                      </a:r>
                      <a:endParaRPr lang="en-US" sz="1200" dirty="0"/>
                    </a:p>
                  </a:txBody>
                  <a:tcPr marL="68580" marR="68580" marT="34290" marB="34290"/>
                </a:tc>
                <a:extLst>
                  <a:ext uri="{0D108BD9-81ED-4DB2-BD59-A6C34878D82A}">
                    <a16:rowId xmlns:a16="http://schemas.microsoft.com/office/drawing/2014/main" val="10001"/>
                  </a:ext>
                </a:extLst>
              </a:tr>
              <a:tr h="397764">
                <a:tc>
                  <a:txBody>
                    <a:bodyPr/>
                    <a:lstStyle/>
                    <a:p>
                      <a:pPr>
                        <a:lnSpc>
                          <a:spcPct val="90000"/>
                        </a:lnSpc>
                      </a:pPr>
                      <a:r>
                        <a:rPr lang="en-US" sz="1200" dirty="0"/>
                        <a:t>SAR-156597</a:t>
                      </a:r>
                    </a:p>
                  </a:txBody>
                  <a:tcPr marL="68580" marR="68580" marT="34290" marB="34290"/>
                </a:tc>
                <a:tc>
                  <a:txBody>
                    <a:bodyPr/>
                    <a:lstStyle/>
                    <a:p>
                      <a:pPr>
                        <a:lnSpc>
                          <a:spcPct val="90000"/>
                        </a:lnSpc>
                      </a:pPr>
                      <a:r>
                        <a:rPr lang="en-US" sz="1200" dirty="0"/>
                        <a:t>Sanofi</a:t>
                      </a:r>
                    </a:p>
                  </a:txBody>
                  <a:tcPr marL="68580" marR="68580" marT="34290" marB="34290"/>
                </a:tc>
                <a:tc>
                  <a:txBody>
                    <a:bodyPr/>
                    <a:lstStyle/>
                    <a:p>
                      <a:pPr>
                        <a:lnSpc>
                          <a:spcPct val="90000"/>
                        </a:lnSpc>
                      </a:pPr>
                      <a:r>
                        <a:rPr lang="en-US" sz="1200" dirty="0" err="1"/>
                        <a:t>mAb</a:t>
                      </a:r>
                      <a:r>
                        <a:rPr lang="en-US" sz="1200" dirty="0"/>
                        <a:t>/SC</a:t>
                      </a:r>
                    </a:p>
                  </a:txBody>
                  <a:tcPr marL="68580" marR="68580" marT="34290" marB="34290"/>
                </a:tc>
                <a:tc>
                  <a:txBody>
                    <a:bodyPr/>
                    <a:lstStyle/>
                    <a:p>
                      <a:pPr>
                        <a:lnSpc>
                          <a:spcPct val="90000"/>
                        </a:lnSpc>
                      </a:pPr>
                      <a:r>
                        <a:rPr lang="en-US" sz="1200" dirty="0"/>
                        <a:t>Phase 2</a:t>
                      </a:r>
                    </a:p>
                  </a:txBody>
                  <a:tcPr marL="68580" marR="68580" marT="34290" marB="34290"/>
                </a:tc>
                <a:tc>
                  <a:txBody>
                    <a:bodyPr/>
                    <a:lstStyle/>
                    <a:p>
                      <a:pPr>
                        <a:lnSpc>
                          <a:spcPct val="90000"/>
                        </a:lnSpc>
                      </a:pPr>
                      <a:r>
                        <a:rPr lang="en-US" sz="1200" dirty="0"/>
                        <a:t>Anti</a:t>
                      </a:r>
                      <a:r>
                        <a:rPr lang="en-US" sz="1200" baseline="0" dirty="0"/>
                        <a:t> IL-4/IL-13</a:t>
                      </a:r>
                      <a:endParaRPr lang="en-US" sz="1200" dirty="0"/>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200" dirty="0" err="1"/>
                        <a:t>pirfenidone</a:t>
                      </a:r>
                      <a:r>
                        <a:rPr lang="en-US" sz="1200" baseline="0" dirty="0"/>
                        <a:t> or </a:t>
                      </a:r>
                      <a:r>
                        <a:rPr lang="en-US" sz="1200" baseline="0" dirty="0" err="1"/>
                        <a:t>nintedanib</a:t>
                      </a:r>
                      <a:r>
                        <a:rPr lang="en-US" sz="1200" baseline="0" dirty="0"/>
                        <a:t> allowed</a:t>
                      </a:r>
                      <a:endParaRPr lang="en-US" sz="1200" dirty="0"/>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is-IS" sz="1200" dirty="0"/>
                        <a:t>NCT02345070 </a:t>
                      </a:r>
                      <a:endParaRPr lang="en-US" sz="1200" dirty="0"/>
                    </a:p>
                  </a:txBody>
                  <a:tcPr marL="68580" marR="68580" marT="34290" marB="34290"/>
                </a:tc>
                <a:extLst>
                  <a:ext uri="{0D108BD9-81ED-4DB2-BD59-A6C34878D82A}">
                    <a16:rowId xmlns:a16="http://schemas.microsoft.com/office/drawing/2014/main" val="10002"/>
                  </a:ext>
                </a:extLst>
              </a:tr>
              <a:tr h="562356">
                <a:tc>
                  <a:txBody>
                    <a:bodyPr/>
                    <a:lstStyle/>
                    <a:p>
                      <a:pPr>
                        <a:lnSpc>
                          <a:spcPct val="90000"/>
                        </a:lnSpc>
                      </a:pPr>
                      <a:r>
                        <a:rPr lang="en-US" sz="1200" dirty="0"/>
                        <a:t>FG-3019</a:t>
                      </a:r>
                    </a:p>
                  </a:txBody>
                  <a:tcPr marL="68580" marR="68580" marT="34290" marB="34290"/>
                </a:tc>
                <a:tc>
                  <a:txBody>
                    <a:bodyPr/>
                    <a:lstStyle/>
                    <a:p>
                      <a:pPr>
                        <a:lnSpc>
                          <a:spcPct val="90000"/>
                        </a:lnSpc>
                      </a:pPr>
                      <a:r>
                        <a:rPr lang="en-US" sz="1200" dirty="0" err="1"/>
                        <a:t>Fibrogen</a:t>
                      </a:r>
                      <a:endParaRPr lang="en-US" sz="1200" dirty="0"/>
                    </a:p>
                  </a:txBody>
                  <a:tcPr marL="68580" marR="68580" marT="34290" marB="34290"/>
                </a:tc>
                <a:tc>
                  <a:txBody>
                    <a:bodyPr/>
                    <a:lstStyle/>
                    <a:p>
                      <a:pPr>
                        <a:lnSpc>
                          <a:spcPct val="90000"/>
                        </a:lnSpc>
                      </a:pPr>
                      <a:r>
                        <a:rPr lang="en-US" sz="1200" dirty="0" err="1"/>
                        <a:t>mAb</a:t>
                      </a:r>
                      <a:r>
                        <a:rPr lang="en-US" sz="1200" dirty="0"/>
                        <a:t>/IV</a:t>
                      </a:r>
                    </a:p>
                  </a:txBody>
                  <a:tcPr marL="68580" marR="68580" marT="34290" marB="34290"/>
                </a:tc>
                <a:tc>
                  <a:txBody>
                    <a:bodyPr/>
                    <a:lstStyle/>
                    <a:p>
                      <a:pPr>
                        <a:lnSpc>
                          <a:spcPct val="90000"/>
                        </a:lnSpc>
                      </a:pPr>
                      <a:r>
                        <a:rPr lang="en-US" sz="1200" dirty="0"/>
                        <a:t>Phase 2</a:t>
                      </a:r>
                    </a:p>
                  </a:txBody>
                  <a:tcPr marL="68580" marR="68580" marT="34290" marB="34290"/>
                </a:tc>
                <a:tc>
                  <a:txBody>
                    <a:bodyPr/>
                    <a:lstStyle/>
                    <a:p>
                      <a:pPr>
                        <a:lnSpc>
                          <a:spcPct val="90000"/>
                        </a:lnSpc>
                      </a:pPr>
                      <a:r>
                        <a:rPr lang="en-US" sz="1200" dirty="0"/>
                        <a:t>Anti-CTGF</a:t>
                      </a:r>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200" dirty="0" err="1"/>
                        <a:t>pirfenidone</a:t>
                      </a:r>
                      <a:r>
                        <a:rPr lang="en-US" sz="1200" baseline="0" dirty="0"/>
                        <a:t> or </a:t>
                      </a:r>
                      <a:r>
                        <a:rPr lang="en-US" sz="1200" baseline="0" dirty="0" err="1"/>
                        <a:t>nintedanib</a:t>
                      </a:r>
                      <a:r>
                        <a:rPr lang="en-US" sz="1200" baseline="0" dirty="0"/>
                        <a:t> allowed only in the sub study</a:t>
                      </a:r>
                      <a:endParaRPr lang="en-US" sz="1200" dirty="0"/>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fi-FI" sz="1200" dirty="0"/>
                        <a:t>NCT01890265 </a:t>
                      </a:r>
                      <a:endParaRPr lang="en-US" sz="1200" dirty="0"/>
                    </a:p>
                  </a:txBody>
                  <a:tcPr marL="68580" marR="68580" marT="34290" marB="34290"/>
                </a:tc>
                <a:extLst>
                  <a:ext uri="{0D108BD9-81ED-4DB2-BD59-A6C34878D82A}">
                    <a16:rowId xmlns:a16="http://schemas.microsoft.com/office/drawing/2014/main" val="10003"/>
                  </a:ext>
                </a:extLst>
              </a:tr>
              <a:tr h="397764">
                <a:tc>
                  <a:txBody>
                    <a:bodyPr/>
                    <a:lstStyle/>
                    <a:p>
                      <a:pPr>
                        <a:lnSpc>
                          <a:spcPct val="90000"/>
                        </a:lnSpc>
                      </a:pPr>
                      <a:r>
                        <a:rPr lang="en-US" sz="1200" dirty="0"/>
                        <a:t>STX-100/BG00011</a:t>
                      </a:r>
                    </a:p>
                  </a:txBody>
                  <a:tcPr marL="68580" marR="68580" marT="34290" marB="34290"/>
                </a:tc>
                <a:tc>
                  <a:txBody>
                    <a:bodyPr/>
                    <a:lstStyle/>
                    <a:p>
                      <a:pPr>
                        <a:lnSpc>
                          <a:spcPct val="90000"/>
                        </a:lnSpc>
                      </a:pPr>
                      <a:r>
                        <a:rPr lang="en-US" sz="1200" dirty="0"/>
                        <a:t>Biogen</a:t>
                      </a:r>
                    </a:p>
                  </a:txBody>
                  <a:tcPr marL="68580" marR="68580" marT="34290" marB="34290"/>
                </a:tc>
                <a:tc>
                  <a:txBody>
                    <a:bodyPr/>
                    <a:lstStyle/>
                    <a:p>
                      <a:pPr>
                        <a:lnSpc>
                          <a:spcPct val="90000"/>
                        </a:lnSpc>
                      </a:pPr>
                      <a:r>
                        <a:rPr lang="en-US" sz="1200" dirty="0" err="1"/>
                        <a:t>nAb</a:t>
                      </a:r>
                      <a:r>
                        <a:rPr lang="en-US" sz="1200" dirty="0"/>
                        <a:t>/SC</a:t>
                      </a:r>
                    </a:p>
                  </a:txBody>
                  <a:tcPr marL="68580" marR="68580" marT="34290" marB="34290"/>
                </a:tc>
                <a:tc>
                  <a:txBody>
                    <a:bodyPr/>
                    <a:lstStyle/>
                    <a:p>
                      <a:pPr>
                        <a:lnSpc>
                          <a:spcPct val="90000"/>
                        </a:lnSpc>
                      </a:pPr>
                      <a:r>
                        <a:rPr lang="en-US" sz="1200" dirty="0"/>
                        <a:t>Phase 2</a:t>
                      </a:r>
                    </a:p>
                  </a:txBody>
                  <a:tcPr marL="68580" marR="68580" marT="34290" marB="34290"/>
                </a:tc>
                <a:tc>
                  <a:txBody>
                    <a:bodyPr/>
                    <a:lstStyle/>
                    <a:p>
                      <a:pPr>
                        <a:lnSpc>
                          <a:spcPct val="90000"/>
                        </a:lnSpc>
                      </a:pPr>
                      <a:r>
                        <a:rPr lang="en-US" sz="1200" dirty="0"/>
                        <a:t>Anti-integrin avB6</a:t>
                      </a:r>
                    </a:p>
                  </a:txBody>
                  <a:tcPr marL="68580" marR="68580" marT="34290" marB="34290"/>
                </a:tc>
                <a:tc>
                  <a:txBody>
                    <a:bodyPr/>
                    <a:lstStyle/>
                    <a:p>
                      <a:pPr>
                        <a:lnSpc>
                          <a:spcPct val="90000"/>
                        </a:lnSpc>
                      </a:pPr>
                      <a:r>
                        <a:rPr lang="en-US" sz="1200" dirty="0" err="1"/>
                        <a:t>pirfenidone</a:t>
                      </a:r>
                      <a:r>
                        <a:rPr lang="en-US" sz="1200" baseline="0" dirty="0"/>
                        <a:t>  allowed</a:t>
                      </a:r>
                      <a:endParaRPr lang="en-US" sz="1200" dirty="0"/>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is-IS" sz="1200" dirty="0"/>
                        <a:t>NCT01371305 </a:t>
                      </a:r>
                      <a:endParaRPr lang="en-US" sz="1200" dirty="0"/>
                    </a:p>
                  </a:txBody>
                  <a:tcPr marL="68580" marR="68580" marT="34290" marB="34290"/>
                </a:tc>
                <a:extLst>
                  <a:ext uri="{0D108BD9-81ED-4DB2-BD59-A6C34878D82A}">
                    <a16:rowId xmlns:a16="http://schemas.microsoft.com/office/drawing/2014/main" val="10004"/>
                  </a:ext>
                </a:extLst>
              </a:tr>
              <a:tr h="397764">
                <a:tc>
                  <a:txBody>
                    <a:bodyPr/>
                    <a:lstStyle/>
                    <a:p>
                      <a:pPr>
                        <a:lnSpc>
                          <a:spcPct val="90000"/>
                        </a:lnSpc>
                      </a:pPr>
                      <a:r>
                        <a:rPr lang="en-US" sz="1200" dirty="0"/>
                        <a:t>PBI-4050</a:t>
                      </a:r>
                    </a:p>
                  </a:txBody>
                  <a:tcPr marL="68580" marR="68580" marT="34290" marB="34290"/>
                </a:tc>
                <a:tc>
                  <a:txBody>
                    <a:bodyPr/>
                    <a:lstStyle/>
                    <a:p>
                      <a:pPr>
                        <a:lnSpc>
                          <a:spcPct val="90000"/>
                        </a:lnSpc>
                      </a:pPr>
                      <a:r>
                        <a:rPr lang="en-US" sz="1200" dirty="0" err="1"/>
                        <a:t>Prometric</a:t>
                      </a:r>
                      <a:endParaRPr lang="en-US" sz="1200" dirty="0"/>
                    </a:p>
                  </a:txBody>
                  <a:tcPr marL="68580" marR="68580" marT="34290" marB="34290"/>
                </a:tc>
                <a:tc>
                  <a:txBody>
                    <a:bodyPr/>
                    <a:lstStyle/>
                    <a:p>
                      <a:pPr>
                        <a:lnSpc>
                          <a:spcPct val="90000"/>
                        </a:lnSpc>
                      </a:pPr>
                      <a:r>
                        <a:rPr lang="en-US" sz="1200" dirty="0"/>
                        <a:t>Sm/oral</a:t>
                      </a:r>
                    </a:p>
                  </a:txBody>
                  <a:tcPr marL="68580" marR="68580" marT="34290" marB="34290"/>
                </a:tc>
                <a:tc>
                  <a:txBody>
                    <a:bodyPr/>
                    <a:lstStyle/>
                    <a:p>
                      <a:pPr>
                        <a:lnSpc>
                          <a:spcPct val="90000"/>
                        </a:lnSpc>
                      </a:pPr>
                      <a:r>
                        <a:rPr lang="en-US" sz="1200" dirty="0"/>
                        <a:t>Phase</a:t>
                      </a:r>
                      <a:r>
                        <a:rPr lang="en-US" sz="1200" baseline="0" dirty="0"/>
                        <a:t> 2</a:t>
                      </a:r>
                      <a:endParaRPr lang="en-US" sz="1200" dirty="0"/>
                    </a:p>
                  </a:txBody>
                  <a:tcPr marL="68580" marR="68580" marT="34290" marB="34290"/>
                </a:tc>
                <a:tc>
                  <a:txBody>
                    <a:bodyPr/>
                    <a:lstStyle/>
                    <a:p>
                      <a:pPr>
                        <a:lnSpc>
                          <a:spcPct val="90000"/>
                        </a:lnSpc>
                      </a:pPr>
                      <a:r>
                        <a:rPr lang="en-US" sz="1200" dirty="0"/>
                        <a:t>CTGF expression inhibitor</a:t>
                      </a:r>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200" dirty="0" err="1"/>
                        <a:t>pirfenidone</a:t>
                      </a:r>
                      <a:r>
                        <a:rPr lang="en-US" sz="1200" baseline="0" dirty="0"/>
                        <a:t> or </a:t>
                      </a:r>
                      <a:r>
                        <a:rPr lang="en-US" sz="1200" baseline="0" dirty="0" err="1"/>
                        <a:t>nintedanib</a:t>
                      </a:r>
                      <a:r>
                        <a:rPr lang="en-US" sz="1200" baseline="0" dirty="0"/>
                        <a:t> allowed</a:t>
                      </a:r>
                      <a:endParaRPr lang="en-US" sz="1200" dirty="0"/>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fi-FI" sz="1200" dirty="0"/>
                        <a:t>NCT02538536 </a:t>
                      </a:r>
                      <a:endParaRPr lang="en-US" sz="1200" dirty="0"/>
                    </a:p>
                  </a:txBody>
                  <a:tcPr marL="68580" marR="68580" marT="34290" marB="34290"/>
                </a:tc>
                <a:extLst>
                  <a:ext uri="{0D108BD9-81ED-4DB2-BD59-A6C34878D82A}">
                    <a16:rowId xmlns:a16="http://schemas.microsoft.com/office/drawing/2014/main" val="10005"/>
                  </a:ext>
                </a:extLst>
              </a:tr>
              <a:tr h="397764">
                <a:tc>
                  <a:txBody>
                    <a:bodyPr/>
                    <a:lstStyle/>
                    <a:p>
                      <a:pPr>
                        <a:lnSpc>
                          <a:spcPct val="90000"/>
                        </a:lnSpc>
                      </a:pPr>
                      <a:r>
                        <a:rPr lang="en-US" sz="1200" dirty="0"/>
                        <a:t>TD139</a:t>
                      </a:r>
                    </a:p>
                  </a:txBody>
                  <a:tcPr marL="68580" marR="68580" marT="34290" marB="34290"/>
                </a:tc>
                <a:tc>
                  <a:txBody>
                    <a:bodyPr/>
                    <a:lstStyle/>
                    <a:p>
                      <a:pPr>
                        <a:lnSpc>
                          <a:spcPct val="90000"/>
                        </a:lnSpc>
                      </a:pPr>
                      <a:r>
                        <a:rPr lang="en-US" sz="1200" dirty="0" err="1"/>
                        <a:t>Galecto</a:t>
                      </a:r>
                      <a:r>
                        <a:rPr lang="en-US" sz="1200" dirty="0"/>
                        <a:t>/BMS</a:t>
                      </a:r>
                    </a:p>
                  </a:txBody>
                  <a:tcPr marL="68580" marR="68580" marT="34290" marB="34290"/>
                </a:tc>
                <a:tc>
                  <a:txBody>
                    <a:bodyPr/>
                    <a:lstStyle/>
                    <a:p>
                      <a:pPr>
                        <a:lnSpc>
                          <a:spcPct val="90000"/>
                        </a:lnSpc>
                      </a:pPr>
                      <a:r>
                        <a:rPr lang="en-US" sz="1200" dirty="0"/>
                        <a:t>Sm/Inhalation</a:t>
                      </a:r>
                    </a:p>
                  </a:txBody>
                  <a:tcPr marL="68580" marR="68580" marT="34290" marB="34290"/>
                </a:tc>
                <a:tc>
                  <a:txBody>
                    <a:bodyPr/>
                    <a:lstStyle/>
                    <a:p>
                      <a:pPr>
                        <a:lnSpc>
                          <a:spcPct val="90000"/>
                        </a:lnSpc>
                      </a:pPr>
                      <a:r>
                        <a:rPr lang="en-US" sz="1200" dirty="0"/>
                        <a:t>Phase 2</a:t>
                      </a:r>
                    </a:p>
                  </a:txBody>
                  <a:tcPr marL="68580" marR="68580" marT="34290" marB="34290"/>
                </a:tc>
                <a:tc>
                  <a:txBody>
                    <a:bodyPr/>
                    <a:lstStyle/>
                    <a:p>
                      <a:pPr>
                        <a:lnSpc>
                          <a:spcPct val="90000"/>
                        </a:lnSpc>
                      </a:pPr>
                      <a:r>
                        <a:rPr lang="en-US" sz="1200" dirty="0"/>
                        <a:t>Galectin-3 inhibitor</a:t>
                      </a:r>
                    </a:p>
                  </a:txBody>
                  <a:tcPr marL="68580" marR="68580" marT="34290" marB="34290"/>
                </a:tc>
                <a:tc>
                  <a:txBody>
                    <a:bodyPr/>
                    <a:lstStyle/>
                    <a:p>
                      <a:pPr>
                        <a:lnSpc>
                          <a:spcPct val="90000"/>
                        </a:lnSpc>
                      </a:pPr>
                      <a:r>
                        <a:rPr lang="en-US" sz="1200" dirty="0"/>
                        <a:t>Not allowed</a:t>
                      </a:r>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fi-FI" sz="1200" dirty="0"/>
                        <a:t>NCT02257177 </a:t>
                      </a:r>
                      <a:endParaRPr lang="en-US" sz="1200" dirty="0"/>
                    </a:p>
                  </a:txBody>
                  <a:tcPr marL="68580" marR="68580" marT="34290" marB="34290"/>
                </a:tc>
                <a:extLst>
                  <a:ext uri="{0D108BD9-81ED-4DB2-BD59-A6C34878D82A}">
                    <a16:rowId xmlns:a16="http://schemas.microsoft.com/office/drawing/2014/main" val="10006"/>
                  </a:ext>
                </a:extLst>
              </a:tr>
            </a:tbl>
          </a:graphicData>
        </a:graphic>
      </p:graphicFrame>
      <p:sp>
        <p:nvSpPr>
          <p:cNvPr id="4" name="Text Placeholder 3"/>
          <p:cNvSpPr>
            <a:spLocks noGrp="1"/>
          </p:cNvSpPr>
          <p:nvPr>
            <p:ph type="body" sz="quarter" idx="10"/>
          </p:nvPr>
        </p:nvSpPr>
        <p:spPr>
          <a:xfrm>
            <a:off x="3154680" y="4656909"/>
            <a:ext cx="5806383" cy="399676"/>
          </a:xfrm>
        </p:spPr>
        <p:txBody>
          <a:bodyPr>
            <a:normAutofit/>
          </a:bodyPr>
          <a:lstStyle/>
          <a:p>
            <a:r>
              <a:rPr lang="en-US" sz="1000" dirty="0" err="1">
                <a:solidFill>
                  <a:schemeClr val="bg1"/>
                </a:solidFill>
              </a:rPr>
              <a:t>ClinicalTrials.gov</a:t>
            </a:r>
            <a:endParaRPr lang="en-US" sz="1000" dirty="0">
              <a:solidFill>
                <a:schemeClr val="bg1"/>
              </a:solidFill>
            </a:endParaRPr>
          </a:p>
        </p:txBody>
      </p:sp>
      <p:sp>
        <p:nvSpPr>
          <p:cNvPr id="5" name="Text Placeholder 4"/>
          <p:cNvSpPr>
            <a:spLocks noGrp="1"/>
          </p:cNvSpPr>
          <p:nvPr>
            <p:ph type="body" sz="quarter" idx="11"/>
          </p:nvPr>
        </p:nvSpPr>
        <p:spPr>
          <a:xfrm>
            <a:off x="199506" y="4148382"/>
            <a:ext cx="8761558" cy="203597"/>
          </a:xfrm>
        </p:spPr>
        <p:txBody>
          <a:bodyPr>
            <a:normAutofit fontScale="85000" lnSpcReduction="10000"/>
          </a:bodyPr>
          <a:lstStyle/>
          <a:p>
            <a:r>
              <a:rPr lang="en-US" dirty="0"/>
              <a:t>Sm, small molecule; </a:t>
            </a:r>
            <a:r>
              <a:rPr lang="en-US" dirty="0" err="1"/>
              <a:t>mAb</a:t>
            </a:r>
            <a:r>
              <a:rPr lang="en-US" dirty="0"/>
              <a:t>, monoclonal antibody; IV, intravenous; SC, subcutaneous; IL, interleukin; CTGF, connective tissue growth factor; BMS, Bristol-Meyers Squibb.</a:t>
            </a:r>
          </a:p>
        </p:txBody>
      </p:sp>
    </p:spTree>
    <p:extLst>
      <p:ext uri="{BB962C8B-B14F-4D97-AF65-F5344CB8AC3E}">
        <p14:creationId xmlns:p14="http://schemas.microsoft.com/office/powerpoint/2010/main" val="1180935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Latest Research on Emerging Therapies</a:t>
            </a:r>
            <a:r>
              <a:rPr lang="en-US" sz="3600" b="0" i="1" dirty="0"/>
              <a:t> (</a:t>
            </a:r>
            <a:r>
              <a:rPr lang="en-US" sz="3600" b="0" i="1" dirty="0" err="1"/>
              <a:t>cont</a:t>
            </a:r>
            <a:r>
              <a:rPr lang="en-US" sz="3600" b="0" i="1" dirty="0"/>
              <a: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6157701"/>
              </p:ext>
            </p:extLst>
          </p:nvPr>
        </p:nvGraphicFramePr>
        <p:xfrm>
          <a:off x="191690" y="1191983"/>
          <a:ext cx="8760622" cy="269976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150144">
                  <a:extLst>
                    <a:ext uri="{9D8B030D-6E8A-4147-A177-3AD203B41FA5}">
                      <a16:colId xmlns:a16="http://schemas.microsoft.com/office/drawing/2014/main" val="20000"/>
                    </a:ext>
                  </a:extLst>
                </a:gridCol>
                <a:gridCol w="1082279">
                  <a:extLst>
                    <a:ext uri="{9D8B030D-6E8A-4147-A177-3AD203B41FA5}">
                      <a16:colId xmlns:a16="http://schemas.microsoft.com/office/drawing/2014/main" val="20001"/>
                    </a:ext>
                  </a:extLst>
                </a:gridCol>
                <a:gridCol w="1522129">
                  <a:extLst>
                    <a:ext uri="{9D8B030D-6E8A-4147-A177-3AD203B41FA5}">
                      <a16:colId xmlns:a16="http://schemas.microsoft.com/office/drawing/2014/main" val="20002"/>
                    </a:ext>
                  </a:extLst>
                </a:gridCol>
                <a:gridCol w="1071053">
                  <a:extLst>
                    <a:ext uri="{9D8B030D-6E8A-4147-A177-3AD203B41FA5}">
                      <a16:colId xmlns:a16="http://schemas.microsoft.com/office/drawing/2014/main" val="20003"/>
                    </a:ext>
                  </a:extLst>
                </a:gridCol>
                <a:gridCol w="1243013">
                  <a:extLst>
                    <a:ext uri="{9D8B030D-6E8A-4147-A177-3AD203B41FA5}">
                      <a16:colId xmlns:a16="http://schemas.microsoft.com/office/drawing/2014/main" val="20004"/>
                    </a:ext>
                  </a:extLst>
                </a:gridCol>
                <a:gridCol w="1440487">
                  <a:extLst>
                    <a:ext uri="{9D8B030D-6E8A-4147-A177-3AD203B41FA5}">
                      <a16:colId xmlns:a16="http://schemas.microsoft.com/office/drawing/2014/main" val="20005"/>
                    </a:ext>
                  </a:extLst>
                </a:gridCol>
                <a:gridCol w="1251517">
                  <a:extLst>
                    <a:ext uri="{9D8B030D-6E8A-4147-A177-3AD203B41FA5}">
                      <a16:colId xmlns:a16="http://schemas.microsoft.com/office/drawing/2014/main" val="20006"/>
                    </a:ext>
                  </a:extLst>
                </a:gridCol>
              </a:tblGrid>
              <a:tr h="411480">
                <a:tc>
                  <a:txBody>
                    <a:bodyPr/>
                    <a:lstStyle/>
                    <a:p>
                      <a:pPr>
                        <a:lnSpc>
                          <a:spcPct val="90000"/>
                        </a:lnSpc>
                      </a:pPr>
                      <a:r>
                        <a:rPr lang="en-US" sz="1200" dirty="0"/>
                        <a:t>Compound</a:t>
                      </a:r>
                    </a:p>
                  </a:txBody>
                  <a:tcPr marL="68580" marR="68580" marT="34290" marB="34290" anchor="b"/>
                </a:tc>
                <a:tc>
                  <a:txBody>
                    <a:bodyPr/>
                    <a:lstStyle/>
                    <a:p>
                      <a:pPr>
                        <a:lnSpc>
                          <a:spcPct val="90000"/>
                        </a:lnSpc>
                      </a:pPr>
                      <a:r>
                        <a:rPr lang="en-US" sz="1200" dirty="0"/>
                        <a:t>Company</a:t>
                      </a:r>
                    </a:p>
                  </a:txBody>
                  <a:tcPr marL="68580" marR="68580" marT="34290" marB="34290" anchor="b"/>
                </a:tc>
                <a:tc>
                  <a:txBody>
                    <a:bodyPr/>
                    <a:lstStyle/>
                    <a:p>
                      <a:pPr>
                        <a:lnSpc>
                          <a:spcPct val="90000"/>
                        </a:lnSpc>
                      </a:pPr>
                      <a:r>
                        <a:rPr lang="en-US" sz="1200" dirty="0"/>
                        <a:t>Structure/Route of Administration</a:t>
                      </a:r>
                    </a:p>
                  </a:txBody>
                  <a:tcPr marL="68580" marR="68580" marT="34290" marB="34290" anchor="b"/>
                </a:tc>
                <a:tc>
                  <a:txBody>
                    <a:bodyPr/>
                    <a:lstStyle/>
                    <a:p>
                      <a:pPr>
                        <a:lnSpc>
                          <a:spcPct val="90000"/>
                        </a:lnSpc>
                      </a:pPr>
                      <a:r>
                        <a:rPr lang="en-US" sz="1200" dirty="0"/>
                        <a:t>Stage of Development</a:t>
                      </a:r>
                    </a:p>
                  </a:txBody>
                  <a:tcPr marL="68580" marR="68580" marT="34290" marB="34290" anchor="b"/>
                </a:tc>
                <a:tc>
                  <a:txBody>
                    <a:bodyPr/>
                    <a:lstStyle/>
                    <a:p>
                      <a:pPr>
                        <a:lnSpc>
                          <a:spcPct val="90000"/>
                        </a:lnSpc>
                      </a:pPr>
                      <a:r>
                        <a:rPr lang="en-US" sz="1200" dirty="0"/>
                        <a:t>Mechanism of Action</a:t>
                      </a:r>
                    </a:p>
                  </a:txBody>
                  <a:tcPr marL="68580" marR="68580" marT="34290" marB="34290" anchor="b"/>
                </a:tc>
                <a:tc>
                  <a:txBody>
                    <a:bodyPr/>
                    <a:lstStyle/>
                    <a:p>
                      <a:pPr>
                        <a:lnSpc>
                          <a:spcPct val="90000"/>
                        </a:lnSpc>
                      </a:pPr>
                      <a:r>
                        <a:rPr lang="en-US" sz="1200" dirty="0"/>
                        <a:t>Background Therapy</a:t>
                      </a:r>
                    </a:p>
                  </a:txBody>
                  <a:tcPr marL="68580" marR="68580" marT="34290" marB="34290" anchor="b"/>
                </a:tc>
                <a:tc>
                  <a:txBody>
                    <a:bodyPr/>
                    <a:lstStyle/>
                    <a:p>
                      <a:pPr>
                        <a:lnSpc>
                          <a:spcPct val="90000"/>
                        </a:lnSpc>
                      </a:pPr>
                      <a:r>
                        <a:rPr lang="en-US" sz="1200" b="1" kern="1200" dirty="0" err="1">
                          <a:solidFill>
                            <a:schemeClr val="lt1"/>
                          </a:solidFill>
                          <a:effectLst/>
                          <a:latin typeface="+mn-lt"/>
                          <a:ea typeface="+mn-ea"/>
                          <a:cs typeface="+mn-cs"/>
                        </a:rPr>
                        <a:t>ClinicalTrials.gov</a:t>
                      </a:r>
                      <a:r>
                        <a:rPr lang="en-US" sz="1200" b="1" kern="1200" dirty="0">
                          <a:solidFill>
                            <a:schemeClr val="lt1"/>
                          </a:solidFill>
                          <a:effectLst/>
                          <a:latin typeface="+mn-lt"/>
                          <a:ea typeface="+mn-ea"/>
                          <a:cs typeface="+mn-cs"/>
                        </a:rPr>
                        <a:t> Identifier: </a:t>
                      </a:r>
                      <a:endParaRPr lang="en-US" sz="1200" dirty="0"/>
                    </a:p>
                  </a:txBody>
                  <a:tcPr marL="68580" marR="68580" marT="34290" marB="34290" anchor="b"/>
                </a:tc>
                <a:extLst>
                  <a:ext uri="{0D108BD9-81ED-4DB2-BD59-A6C34878D82A}">
                    <a16:rowId xmlns:a16="http://schemas.microsoft.com/office/drawing/2014/main" val="10000"/>
                  </a:ext>
                </a:extLst>
              </a:tr>
              <a:tr h="593217">
                <a:tc>
                  <a:txBody>
                    <a:bodyPr/>
                    <a:lstStyle/>
                    <a:p>
                      <a:pPr>
                        <a:lnSpc>
                          <a:spcPct val="90000"/>
                        </a:lnSpc>
                      </a:pPr>
                      <a:r>
                        <a:rPr lang="en-US" sz="1300" dirty="0"/>
                        <a:t>MN-001</a:t>
                      </a:r>
                      <a:r>
                        <a:rPr lang="en-US" sz="1300" baseline="0" dirty="0"/>
                        <a:t> (</a:t>
                      </a:r>
                      <a:r>
                        <a:rPr lang="en-US" sz="1300" baseline="0" dirty="0" err="1"/>
                        <a:t>t</a:t>
                      </a:r>
                      <a:r>
                        <a:rPr lang="en-US" sz="1300" dirty="0" err="1"/>
                        <a:t>ipelukast</a:t>
                      </a:r>
                      <a:r>
                        <a:rPr lang="en-US" sz="1300" dirty="0"/>
                        <a:t>)</a:t>
                      </a:r>
                    </a:p>
                  </a:txBody>
                  <a:tcPr marL="68580" marR="68580" marT="34290" marB="34290"/>
                </a:tc>
                <a:tc>
                  <a:txBody>
                    <a:bodyPr/>
                    <a:lstStyle/>
                    <a:p>
                      <a:pPr>
                        <a:lnSpc>
                          <a:spcPct val="90000"/>
                        </a:lnSpc>
                      </a:pPr>
                      <a:r>
                        <a:rPr lang="en-US" sz="1300" dirty="0" err="1"/>
                        <a:t>MediciNova</a:t>
                      </a:r>
                      <a:endParaRPr lang="en-US" sz="1300" dirty="0"/>
                    </a:p>
                  </a:txBody>
                  <a:tcPr marL="68580" marR="68580" marT="34290" marB="34290"/>
                </a:tc>
                <a:tc>
                  <a:txBody>
                    <a:bodyPr/>
                    <a:lstStyle/>
                    <a:p>
                      <a:pPr>
                        <a:lnSpc>
                          <a:spcPct val="90000"/>
                        </a:lnSpc>
                      </a:pPr>
                      <a:r>
                        <a:rPr lang="en-US" sz="1300" dirty="0"/>
                        <a:t>Sm/oral</a:t>
                      </a:r>
                    </a:p>
                  </a:txBody>
                  <a:tcPr marL="68580" marR="68580" marT="34290" marB="34290"/>
                </a:tc>
                <a:tc>
                  <a:txBody>
                    <a:bodyPr/>
                    <a:lstStyle/>
                    <a:p>
                      <a:pPr>
                        <a:lnSpc>
                          <a:spcPct val="90000"/>
                        </a:lnSpc>
                      </a:pPr>
                      <a:r>
                        <a:rPr lang="en-US" sz="1300" dirty="0"/>
                        <a:t>Phase 2</a:t>
                      </a:r>
                    </a:p>
                  </a:txBody>
                  <a:tcPr marL="68580" marR="68580" marT="34290" marB="34290"/>
                </a:tc>
                <a:tc>
                  <a:txBody>
                    <a:bodyPr/>
                    <a:lstStyle/>
                    <a:p>
                      <a:pPr>
                        <a:lnSpc>
                          <a:spcPct val="90000"/>
                        </a:lnSpc>
                      </a:pPr>
                      <a:r>
                        <a:rPr lang="en-US" sz="1300" dirty="0"/>
                        <a:t>Leukotriene receptor antagonist</a:t>
                      </a:r>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300" baseline="0" dirty="0" err="1"/>
                        <a:t>nintedanib</a:t>
                      </a:r>
                      <a:r>
                        <a:rPr lang="en-US" sz="1300" baseline="0" dirty="0"/>
                        <a:t> allowed</a:t>
                      </a:r>
                      <a:endParaRPr lang="en-US" sz="1300" dirty="0"/>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fi-FI" sz="1300" dirty="0"/>
                        <a:t>NCT02503657 </a:t>
                      </a:r>
                      <a:endParaRPr lang="en-US" sz="1300" dirty="0"/>
                    </a:p>
                  </a:txBody>
                  <a:tcPr marL="68580" marR="68580" marT="34290" marB="34290"/>
                </a:tc>
                <a:extLst>
                  <a:ext uri="{0D108BD9-81ED-4DB2-BD59-A6C34878D82A}">
                    <a16:rowId xmlns:a16="http://schemas.microsoft.com/office/drawing/2014/main" val="10001"/>
                  </a:ext>
                </a:extLst>
              </a:tr>
              <a:tr h="278130">
                <a:tc>
                  <a:txBody>
                    <a:bodyPr/>
                    <a:lstStyle/>
                    <a:p>
                      <a:pPr>
                        <a:lnSpc>
                          <a:spcPct val="90000"/>
                        </a:lnSpc>
                      </a:pPr>
                      <a:r>
                        <a:rPr lang="en-US" sz="1300" dirty="0"/>
                        <a:t>KD025</a:t>
                      </a:r>
                    </a:p>
                  </a:txBody>
                  <a:tcPr marL="68580" marR="68580" marT="34290" marB="34290"/>
                </a:tc>
                <a:tc>
                  <a:txBody>
                    <a:bodyPr/>
                    <a:lstStyle/>
                    <a:p>
                      <a:pPr>
                        <a:lnSpc>
                          <a:spcPct val="90000"/>
                        </a:lnSpc>
                      </a:pPr>
                      <a:r>
                        <a:rPr lang="en-US" sz="1300" dirty="0" err="1"/>
                        <a:t>Kadmon</a:t>
                      </a:r>
                      <a:endParaRPr lang="en-US" sz="1300" dirty="0"/>
                    </a:p>
                  </a:txBody>
                  <a:tcPr marL="68580" marR="68580" marT="34290" marB="34290"/>
                </a:tc>
                <a:tc>
                  <a:txBody>
                    <a:bodyPr/>
                    <a:lstStyle/>
                    <a:p>
                      <a:pPr>
                        <a:lnSpc>
                          <a:spcPct val="90000"/>
                        </a:lnSpc>
                      </a:pPr>
                      <a:r>
                        <a:rPr lang="en-US" sz="1300" dirty="0"/>
                        <a:t>Sm/oral</a:t>
                      </a:r>
                    </a:p>
                  </a:txBody>
                  <a:tcPr marL="68580" marR="68580" marT="34290" marB="34290"/>
                </a:tc>
                <a:tc>
                  <a:txBody>
                    <a:bodyPr/>
                    <a:lstStyle/>
                    <a:p>
                      <a:pPr>
                        <a:lnSpc>
                          <a:spcPct val="90000"/>
                        </a:lnSpc>
                      </a:pPr>
                      <a:r>
                        <a:rPr lang="en-US" sz="1300" dirty="0"/>
                        <a:t>Phase 2</a:t>
                      </a:r>
                    </a:p>
                  </a:txBody>
                  <a:tcPr marL="68580" marR="68580" marT="34290" marB="34290"/>
                </a:tc>
                <a:tc>
                  <a:txBody>
                    <a:bodyPr/>
                    <a:lstStyle/>
                    <a:p>
                      <a:pPr>
                        <a:lnSpc>
                          <a:spcPct val="90000"/>
                        </a:lnSpc>
                      </a:pPr>
                      <a:r>
                        <a:rPr lang="en-US" sz="1300" dirty="0"/>
                        <a:t>ROCK2 inhibitor</a:t>
                      </a:r>
                    </a:p>
                  </a:txBody>
                  <a:tcPr marL="68580" marR="68580" marT="34290" marB="34290"/>
                </a:tc>
                <a:tc>
                  <a:txBody>
                    <a:bodyPr/>
                    <a:lstStyle/>
                    <a:p>
                      <a:pPr>
                        <a:lnSpc>
                          <a:spcPct val="90000"/>
                        </a:lnSpc>
                      </a:pPr>
                      <a:r>
                        <a:rPr lang="en-US" sz="1300" dirty="0"/>
                        <a:t>Not allowed</a:t>
                      </a:r>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is-IS" sz="1300" dirty="0"/>
                        <a:t>NCT02688647 </a:t>
                      </a:r>
                      <a:endParaRPr lang="en-US" sz="1300" dirty="0"/>
                    </a:p>
                  </a:txBody>
                  <a:tcPr marL="68580" marR="68580" marT="34290" marB="34290"/>
                </a:tc>
                <a:extLst>
                  <a:ext uri="{0D108BD9-81ED-4DB2-BD59-A6C34878D82A}">
                    <a16:rowId xmlns:a16="http://schemas.microsoft.com/office/drawing/2014/main" val="10002"/>
                  </a:ext>
                </a:extLst>
              </a:tr>
              <a:tr h="278130">
                <a:tc>
                  <a:txBody>
                    <a:bodyPr/>
                    <a:lstStyle/>
                    <a:p>
                      <a:pPr>
                        <a:lnSpc>
                          <a:spcPct val="90000"/>
                        </a:lnSpc>
                      </a:pPr>
                      <a:r>
                        <a:rPr lang="en-US" sz="1300" dirty="0"/>
                        <a:t>CC-90001</a:t>
                      </a:r>
                    </a:p>
                  </a:txBody>
                  <a:tcPr marL="68580" marR="68580" marT="34290" marB="34290"/>
                </a:tc>
                <a:tc>
                  <a:txBody>
                    <a:bodyPr/>
                    <a:lstStyle/>
                    <a:p>
                      <a:pPr>
                        <a:lnSpc>
                          <a:spcPct val="90000"/>
                        </a:lnSpc>
                      </a:pPr>
                      <a:r>
                        <a:rPr lang="en-US" sz="1300" dirty="0" err="1"/>
                        <a:t>Calgene</a:t>
                      </a:r>
                      <a:endParaRPr lang="en-US" sz="1300" dirty="0"/>
                    </a:p>
                  </a:txBody>
                  <a:tcPr marL="68580" marR="68580" marT="34290" marB="34290"/>
                </a:tc>
                <a:tc>
                  <a:txBody>
                    <a:bodyPr/>
                    <a:lstStyle/>
                    <a:p>
                      <a:pPr>
                        <a:lnSpc>
                          <a:spcPct val="90000"/>
                        </a:lnSpc>
                      </a:pPr>
                      <a:r>
                        <a:rPr lang="en-US" sz="1300" dirty="0"/>
                        <a:t>Sm/oral</a:t>
                      </a:r>
                    </a:p>
                  </a:txBody>
                  <a:tcPr marL="68580" marR="68580" marT="34290" marB="34290"/>
                </a:tc>
                <a:tc>
                  <a:txBody>
                    <a:bodyPr/>
                    <a:lstStyle/>
                    <a:p>
                      <a:pPr>
                        <a:lnSpc>
                          <a:spcPct val="90000"/>
                        </a:lnSpc>
                      </a:pPr>
                      <a:r>
                        <a:rPr lang="en-US" sz="1300" dirty="0"/>
                        <a:t>Phase 2</a:t>
                      </a:r>
                    </a:p>
                  </a:txBody>
                  <a:tcPr marL="68580" marR="68580" marT="34290" marB="34290"/>
                </a:tc>
                <a:tc>
                  <a:txBody>
                    <a:bodyPr/>
                    <a:lstStyle/>
                    <a:p>
                      <a:pPr>
                        <a:lnSpc>
                          <a:spcPct val="90000"/>
                        </a:lnSpc>
                      </a:pPr>
                      <a:r>
                        <a:rPr lang="en-US" sz="1300" dirty="0"/>
                        <a:t>JNK1</a:t>
                      </a:r>
                      <a:r>
                        <a:rPr lang="en-US" sz="1300" baseline="0" dirty="0"/>
                        <a:t> inhibitor</a:t>
                      </a:r>
                      <a:endParaRPr lang="en-US" sz="1300" dirty="0"/>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300" dirty="0"/>
                        <a:t>NA</a:t>
                      </a:r>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is-IS" sz="1300" dirty="0"/>
                        <a:t>NCT03142191 </a:t>
                      </a:r>
                      <a:endParaRPr lang="en-US" sz="1300" dirty="0"/>
                    </a:p>
                  </a:txBody>
                  <a:tcPr marL="68580" marR="68580" marT="34290" marB="34290"/>
                </a:tc>
                <a:extLst>
                  <a:ext uri="{0D108BD9-81ED-4DB2-BD59-A6C34878D82A}">
                    <a16:rowId xmlns:a16="http://schemas.microsoft.com/office/drawing/2014/main" val="10003"/>
                  </a:ext>
                </a:extLst>
              </a:tr>
              <a:tr h="418338">
                <a:tc>
                  <a:txBody>
                    <a:bodyPr/>
                    <a:lstStyle/>
                    <a:p>
                      <a:pPr>
                        <a:lnSpc>
                          <a:spcPct val="90000"/>
                        </a:lnSpc>
                      </a:pPr>
                      <a:r>
                        <a:rPr lang="en-US" sz="1300" dirty="0"/>
                        <a:t>GLPG-1690</a:t>
                      </a:r>
                    </a:p>
                  </a:txBody>
                  <a:tcPr marL="68580" marR="68580" marT="34290" marB="34290"/>
                </a:tc>
                <a:tc>
                  <a:txBody>
                    <a:bodyPr/>
                    <a:lstStyle/>
                    <a:p>
                      <a:pPr>
                        <a:lnSpc>
                          <a:spcPct val="90000"/>
                        </a:lnSpc>
                      </a:pPr>
                      <a:r>
                        <a:rPr lang="en-US" sz="1300" dirty="0"/>
                        <a:t>Galapagos</a:t>
                      </a:r>
                    </a:p>
                  </a:txBody>
                  <a:tcPr marL="68580" marR="68580" marT="34290" marB="34290"/>
                </a:tc>
                <a:tc>
                  <a:txBody>
                    <a:bodyPr/>
                    <a:lstStyle/>
                    <a:p>
                      <a:pPr>
                        <a:lnSpc>
                          <a:spcPct val="90000"/>
                        </a:lnSpc>
                      </a:pPr>
                      <a:r>
                        <a:rPr lang="en-US" sz="1300" dirty="0"/>
                        <a:t>Sm/oral</a:t>
                      </a:r>
                    </a:p>
                  </a:txBody>
                  <a:tcPr marL="68580" marR="68580" marT="34290" marB="34290"/>
                </a:tc>
                <a:tc>
                  <a:txBody>
                    <a:bodyPr/>
                    <a:lstStyle/>
                    <a:p>
                      <a:pPr>
                        <a:lnSpc>
                          <a:spcPct val="90000"/>
                        </a:lnSpc>
                      </a:pPr>
                      <a:r>
                        <a:rPr lang="en-US" sz="1300" dirty="0"/>
                        <a:t>Phase 2</a:t>
                      </a:r>
                    </a:p>
                  </a:txBody>
                  <a:tcPr marL="68580" marR="68580" marT="34290" marB="34290"/>
                </a:tc>
                <a:tc>
                  <a:txBody>
                    <a:bodyPr/>
                    <a:lstStyle/>
                    <a:p>
                      <a:pPr>
                        <a:lnSpc>
                          <a:spcPct val="90000"/>
                        </a:lnSpc>
                      </a:pPr>
                      <a:r>
                        <a:rPr lang="en-US" sz="1300" dirty="0" err="1"/>
                        <a:t>Autotaxin</a:t>
                      </a:r>
                      <a:r>
                        <a:rPr lang="en-US" sz="1300" dirty="0"/>
                        <a:t> inhibitor</a:t>
                      </a:r>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300" dirty="0"/>
                        <a:t>NA</a:t>
                      </a:r>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is-IS" sz="1300" dirty="0"/>
                        <a:t>NCT02738801 </a:t>
                      </a:r>
                      <a:endParaRPr lang="en-US" sz="1300" dirty="0"/>
                    </a:p>
                  </a:txBody>
                  <a:tcPr marL="68580" marR="68580" marT="34290" marB="34290"/>
                </a:tc>
                <a:extLst>
                  <a:ext uri="{0D108BD9-81ED-4DB2-BD59-A6C34878D82A}">
                    <a16:rowId xmlns:a16="http://schemas.microsoft.com/office/drawing/2014/main" val="10004"/>
                  </a:ext>
                </a:extLst>
              </a:tr>
              <a:tr h="278130">
                <a:tc>
                  <a:txBody>
                    <a:bodyPr/>
                    <a:lstStyle/>
                    <a:p>
                      <a:pPr>
                        <a:lnSpc>
                          <a:spcPct val="90000"/>
                        </a:lnSpc>
                      </a:pPr>
                      <a:r>
                        <a:rPr lang="en-US" sz="1300" dirty="0" err="1"/>
                        <a:t>Omipalisib</a:t>
                      </a:r>
                      <a:endParaRPr lang="en-US" sz="1300" dirty="0"/>
                    </a:p>
                  </a:txBody>
                  <a:tcPr marL="68580" marR="68580" marT="34290" marB="34290"/>
                </a:tc>
                <a:tc>
                  <a:txBody>
                    <a:bodyPr/>
                    <a:lstStyle/>
                    <a:p>
                      <a:pPr>
                        <a:lnSpc>
                          <a:spcPct val="90000"/>
                        </a:lnSpc>
                      </a:pPr>
                      <a:r>
                        <a:rPr lang="en-US" sz="1300" dirty="0"/>
                        <a:t>GSK</a:t>
                      </a:r>
                    </a:p>
                  </a:txBody>
                  <a:tcPr marL="68580" marR="68580" marT="34290" marB="34290"/>
                </a:tc>
                <a:tc>
                  <a:txBody>
                    <a:bodyPr/>
                    <a:lstStyle/>
                    <a:p>
                      <a:pPr>
                        <a:lnSpc>
                          <a:spcPct val="90000"/>
                        </a:lnSpc>
                      </a:pPr>
                      <a:r>
                        <a:rPr lang="en-US" sz="1300" dirty="0"/>
                        <a:t>Sm/oral</a:t>
                      </a:r>
                    </a:p>
                  </a:txBody>
                  <a:tcPr marL="68580" marR="68580" marT="34290" marB="34290"/>
                </a:tc>
                <a:tc>
                  <a:txBody>
                    <a:bodyPr/>
                    <a:lstStyle/>
                    <a:p>
                      <a:pPr>
                        <a:lnSpc>
                          <a:spcPct val="90000"/>
                        </a:lnSpc>
                      </a:pPr>
                      <a:r>
                        <a:rPr lang="en-US" sz="1300" dirty="0"/>
                        <a:t>Phase 2</a:t>
                      </a:r>
                    </a:p>
                  </a:txBody>
                  <a:tcPr marL="68580" marR="68580" marT="34290" marB="34290"/>
                </a:tc>
                <a:tc>
                  <a:txBody>
                    <a:bodyPr/>
                    <a:lstStyle/>
                    <a:p>
                      <a:pPr>
                        <a:lnSpc>
                          <a:spcPct val="90000"/>
                        </a:lnSpc>
                      </a:pPr>
                      <a:r>
                        <a:rPr lang="en-US" sz="1300" dirty="0"/>
                        <a:t>P13K/</a:t>
                      </a:r>
                      <a:r>
                        <a:rPr lang="en-US" sz="1300" dirty="0" err="1"/>
                        <a:t>mTOR</a:t>
                      </a:r>
                      <a:endParaRPr lang="en-US" sz="1300" dirty="0"/>
                    </a:p>
                  </a:txBody>
                  <a:tcPr marL="68580" marR="68580" marT="34290" marB="34290"/>
                </a:tc>
                <a:tc>
                  <a:txBody>
                    <a:bodyPr/>
                    <a:lstStyle/>
                    <a:p>
                      <a:pPr>
                        <a:lnSpc>
                          <a:spcPct val="90000"/>
                        </a:lnSpc>
                      </a:pPr>
                      <a:r>
                        <a:rPr lang="en-US" sz="1300" dirty="0"/>
                        <a:t>NA</a:t>
                      </a:r>
                    </a:p>
                  </a:txBody>
                  <a:tcPr marL="68580" marR="68580" marT="34290" marB="34290"/>
                </a:tc>
                <a:tc>
                  <a:txBody>
                    <a:bodyPr/>
                    <a:lstStyle/>
                    <a:p>
                      <a:pPr>
                        <a:lnSpc>
                          <a:spcPct val="90000"/>
                        </a:lnSpc>
                      </a:pPr>
                      <a:r>
                        <a:rPr lang="en-US" sz="1300" dirty="0"/>
                        <a:t>NCT10725139</a:t>
                      </a:r>
                    </a:p>
                  </a:txBody>
                  <a:tcPr marL="68580" marR="68580" marT="34290" marB="34290"/>
                </a:tc>
                <a:extLst>
                  <a:ext uri="{0D108BD9-81ED-4DB2-BD59-A6C34878D82A}">
                    <a16:rowId xmlns:a16="http://schemas.microsoft.com/office/drawing/2014/main" val="10005"/>
                  </a:ext>
                </a:extLst>
              </a:tr>
              <a:tr h="418338">
                <a:tc>
                  <a:txBody>
                    <a:bodyPr/>
                    <a:lstStyle/>
                    <a:p>
                      <a:pPr>
                        <a:lnSpc>
                          <a:spcPct val="90000"/>
                        </a:lnSpc>
                      </a:pPr>
                      <a:r>
                        <a:rPr lang="en-US" sz="1300" dirty="0"/>
                        <a:t>GBT440</a:t>
                      </a:r>
                    </a:p>
                  </a:txBody>
                  <a:tcPr marL="68580" marR="68580" marT="34290" marB="34290"/>
                </a:tc>
                <a:tc>
                  <a:txBody>
                    <a:bodyPr/>
                    <a:lstStyle/>
                    <a:p>
                      <a:pPr>
                        <a:lnSpc>
                          <a:spcPct val="90000"/>
                        </a:lnSpc>
                      </a:pPr>
                      <a:r>
                        <a:rPr lang="en-US" sz="1300" dirty="0"/>
                        <a:t>Global Blood Therapeutics</a:t>
                      </a:r>
                    </a:p>
                  </a:txBody>
                  <a:tcPr marL="68580" marR="68580" marT="34290" marB="34290"/>
                </a:tc>
                <a:tc>
                  <a:txBody>
                    <a:bodyPr/>
                    <a:lstStyle/>
                    <a:p>
                      <a:pPr>
                        <a:lnSpc>
                          <a:spcPct val="90000"/>
                        </a:lnSpc>
                      </a:pPr>
                      <a:r>
                        <a:rPr lang="en-US" sz="1300" dirty="0"/>
                        <a:t>Sm/oral</a:t>
                      </a:r>
                    </a:p>
                  </a:txBody>
                  <a:tcPr marL="68580" marR="68580" marT="34290" marB="34290"/>
                </a:tc>
                <a:tc>
                  <a:txBody>
                    <a:bodyPr/>
                    <a:lstStyle/>
                    <a:p>
                      <a:pPr>
                        <a:lnSpc>
                          <a:spcPct val="90000"/>
                        </a:lnSpc>
                      </a:pPr>
                      <a:r>
                        <a:rPr lang="en-US" sz="1300" dirty="0"/>
                        <a:t>Phase</a:t>
                      </a:r>
                      <a:r>
                        <a:rPr lang="en-US" sz="1300" baseline="0" dirty="0"/>
                        <a:t> 2</a:t>
                      </a:r>
                      <a:endParaRPr lang="en-US" sz="1300" dirty="0"/>
                    </a:p>
                  </a:txBody>
                  <a:tcPr marL="68580" marR="68580" marT="34290" marB="34290"/>
                </a:tc>
                <a:tc>
                  <a:txBody>
                    <a:bodyPr/>
                    <a:lstStyle/>
                    <a:p>
                      <a:pPr>
                        <a:lnSpc>
                          <a:spcPct val="90000"/>
                        </a:lnSpc>
                      </a:pPr>
                      <a:r>
                        <a:rPr lang="en-US" sz="1300" dirty="0" err="1"/>
                        <a:t>Hb</a:t>
                      </a:r>
                      <a:r>
                        <a:rPr lang="en-US" sz="1300" dirty="0"/>
                        <a:t> O2 release stimulant</a:t>
                      </a:r>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300" dirty="0"/>
                        <a:t>NA</a:t>
                      </a:r>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is-IS" sz="1300" dirty="0"/>
                        <a:t>NCT02846324 </a:t>
                      </a:r>
                      <a:endParaRPr lang="en-US" sz="1300" dirty="0"/>
                    </a:p>
                  </a:txBody>
                  <a:tcPr marL="68580" marR="68580" marT="34290" marB="34290"/>
                </a:tc>
                <a:extLst>
                  <a:ext uri="{0D108BD9-81ED-4DB2-BD59-A6C34878D82A}">
                    <a16:rowId xmlns:a16="http://schemas.microsoft.com/office/drawing/2014/main" val="10006"/>
                  </a:ext>
                </a:extLst>
              </a:tr>
            </a:tbl>
          </a:graphicData>
        </a:graphic>
      </p:graphicFrame>
      <p:sp>
        <p:nvSpPr>
          <p:cNvPr id="4" name="Text Placeholder 3"/>
          <p:cNvSpPr>
            <a:spLocks noGrp="1"/>
          </p:cNvSpPr>
          <p:nvPr>
            <p:ph type="body" sz="quarter" idx="10"/>
          </p:nvPr>
        </p:nvSpPr>
        <p:spPr>
          <a:xfrm>
            <a:off x="3141617" y="4659941"/>
            <a:ext cx="5819446" cy="396644"/>
          </a:xfrm>
        </p:spPr>
        <p:txBody>
          <a:bodyPr>
            <a:normAutofit/>
          </a:bodyPr>
          <a:lstStyle/>
          <a:p>
            <a:r>
              <a:rPr lang="en-US" sz="1000" dirty="0" err="1">
                <a:solidFill>
                  <a:schemeClr val="bg1"/>
                </a:solidFill>
              </a:rPr>
              <a:t>ClinicalTrials.gov</a:t>
            </a:r>
            <a:endParaRPr lang="en-US" sz="1000" dirty="0">
              <a:solidFill>
                <a:schemeClr val="bg1"/>
              </a:solidFill>
            </a:endParaRPr>
          </a:p>
        </p:txBody>
      </p:sp>
      <p:sp>
        <p:nvSpPr>
          <p:cNvPr id="5" name="Text Placeholder 4"/>
          <p:cNvSpPr>
            <a:spLocks noGrp="1"/>
          </p:cNvSpPr>
          <p:nvPr>
            <p:ph type="body" sz="quarter" idx="11"/>
          </p:nvPr>
        </p:nvSpPr>
        <p:spPr>
          <a:xfrm>
            <a:off x="199506" y="4029897"/>
            <a:ext cx="8761558" cy="328613"/>
          </a:xfrm>
        </p:spPr>
        <p:txBody>
          <a:bodyPr>
            <a:normAutofit fontScale="92500" lnSpcReduction="20000"/>
          </a:bodyPr>
          <a:lstStyle/>
          <a:p>
            <a:r>
              <a:rPr lang="en-US" dirty="0"/>
              <a:t>Sm, small molecule; </a:t>
            </a:r>
            <a:r>
              <a:rPr lang="en-US" dirty="0" err="1"/>
              <a:t>mAb</a:t>
            </a:r>
            <a:r>
              <a:rPr lang="en-US" dirty="0"/>
              <a:t>, monoclonal antibody; IV, intravenous; ROCK2, Rho-associated protein kinases; JNK, Jun N-terminal kinases; P13K, Phosphoinositide 3-kinases; mTOR, mammalian target of rapamycin; GSK, GlaxoSmithKline.</a:t>
            </a:r>
          </a:p>
        </p:txBody>
      </p:sp>
    </p:spTree>
    <p:extLst>
      <p:ext uri="{BB962C8B-B14F-4D97-AF65-F5344CB8AC3E}">
        <p14:creationId xmlns:p14="http://schemas.microsoft.com/office/powerpoint/2010/main" val="1153328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Emerging Treatments </a:t>
            </a:r>
            <a:r>
              <a:rPr lang="en-US" sz="4000" b="0" i="1" dirty="0"/>
              <a:t>(</a:t>
            </a:r>
            <a:r>
              <a:rPr lang="en-US" sz="4000" b="0" i="1" dirty="0" err="1"/>
              <a:t>cont</a:t>
            </a:r>
            <a:r>
              <a:rPr lang="en-US" sz="4000" b="0" i="1" dirty="0"/>
              <a:t>)</a:t>
            </a:r>
            <a:endParaRPr lang="en-US" sz="4000" dirty="0"/>
          </a:p>
        </p:txBody>
      </p:sp>
      <p:graphicFrame>
        <p:nvGraphicFramePr>
          <p:cNvPr id="6" name="Content Placeholder 5"/>
          <p:cNvGraphicFramePr>
            <a:graphicFrameLocks noGrp="1"/>
          </p:cNvGraphicFramePr>
          <p:nvPr>
            <p:ph idx="1"/>
            <p:extLst/>
          </p:nvPr>
        </p:nvGraphicFramePr>
        <p:xfrm>
          <a:off x="191692" y="1028700"/>
          <a:ext cx="8764464" cy="242163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51517">
                  <a:extLst>
                    <a:ext uri="{9D8B030D-6E8A-4147-A177-3AD203B41FA5}">
                      <a16:colId xmlns:a16="http://schemas.microsoft.com/office/drawing/2014/main" val="20000"/>
                    </a:ext>
                  </a:extLst>
                </a:gridCol>
                <a:gridCol w="1152356">
                  <a:extLst>
                    <a:ext uri="{9D8B030D-6E8A-4147-A177-3AD203B41FA5}">
                      <a16:colId xmlns:a16="http://schemas.microsoft.com/office/drawing/2014/main" val="20001"/>
                    </a:ext>
                  </a:extLst>
                </a:gridCol>
                <a:gridCol w="1440180">
                  <a:extLst>
                    <a:ext uri="{9D8B030D-6E8A-4147-A177-3AD203B41FA5}">
                      <a16:colId xmlns:a16="http://schemas.microsoft.com/office/drawing/2014/main" val="20002"/>
                    </a:ext>
                  </a:extLst>
                </a:gridCol>
                <a:gridCol w="1165860">
                  <a:extLst>
                    <a:ext uri="{9D8B030D-6E8A-4147-A177-3AD203B41FA5}">
                      <a16:colId xmlns:a16="http://schemas.microsoft.com/office/drawing/2014/main" val="20003"/>
                    </a:ext>
                  </a:extLst>
                </a:gridCol>
                <a:gridCol w="1251517">
                  <a:extLst>
                    <a:ext uri="{9D8B030D-6E8A-4147-A177-3AD203B41FA5}">
                      <a16:colId xmlns:a16="http://schemas.microsoft.com/office/drawing/2014/main" val="20004"/>
                    </a:ext>
                  </a:extLst>
                </a:gridCol>
                <a:gridCol w="1075476">
                  <a:extLst>
                    <a:ext uri="{9D8B030D-6E8A-4147-A177-3AD203B41FA5}">
                      <a16:colId xmlns:a16="http://schemas.microsoft.com/office/drawing/2014/main" val="20005"/>
                    </a:ext>
                  </a:extLst>
                </a:gridCol>
                <a:gridCol w="1427558">
                  <a:extLst>
                    <a:ext uri="{9D8B030D-6E8A-4147-A177-3AD203B41FA5}">
                      <a16:colId xmlns:a16="http://schemas.microsoft.com/office/drawing/2014/main" val="20006"/>
                    </a:ext>
                  </a:extLst>
                </a:gridCol>
              </a:tblGrid>
              <a:tr h="411480">
                <a:tc>
                  <a:txBody>
                    <a:bodyPr/>
                    <a:lstStyle/>
                    <a:p>
                      <a:pPr>
                        <a:lnSpc>
                          <a:spcPct val="90000"/>
                        </a:lnSpc>
                      </a:pPr>
                      <a:r>
                        <a:rPr lang="en-US" sz="1200" dirty="0"/>
                        <a:t>Compound</a:t>
                      </a:r>
                    </a:p>
                  </a:txBody>
                  <a:tcPr marL="68580" marR="68580" marT="34290" marB="34290" anchor="b"/>
                </a:tc>
                <a:tc>
                  <a:txBody>
                    <a:bodyPr/>
                    <a:lstStyle/>
                    <a:p>
                      <a:pPr>
                        <a:lnSpc>
                          <a:spcPct val="90000"/>
                        </a:lnSpc>
                      </a:pPr>
                      <a:r>
                        <a:rPr lang="en-US" sz="1200" dirty="0"/>
                        <a:t>Company</a:t>
                      </a:r>
                    </a:p>
                  </a:txBody>
                  <a:tcPr marL="68580" marR="68580" marT="34290" marB="34290" anchor="b"/>
                </a:tc>
                <a:tc>
                  <a:txBody>
                    <a:bodyPr/>
                    <a:lstStyle/>
                    <a:p>
                      <a:pPr>
                        <a:lnSpc>
                          <a:spcPct val="90000"/>
                        </a:lnSpc>
                      </a:pPr>
                      <a:r>
                        <a:rPr lang="en-US" sz="1200" dirty="0"/>
                        <a:t>Structure/Route of Administration</a:t>
                      </a:r>
                    </a:p>
                  </a:txBody>
                  <a:tcPr marL="68580" marR="68580" marT="34290" marB="34290" anchor="b"/>
                </a:tc>
                <a:tc>
                  <a:txBody>
                    <a:bodyPr/>
                    <a:lstStyle/>
                    <a:p>
                      <a:pPr>
                        <a:lnSpc>
                          <a:spcPct val="90000"/>
                        </a:lnSpc>
                      </a:pPr>
                      <a:r>
                        <a:rPr lang="en-US" sz="1200" dirty="0"/>
                        <a:t>Stage of Development</a:t>
                      </a:r>
                    </a:p>
                  </a:txBody>
                  <a:tcPr marL="68580" marR="68580" marT="34290" marB="34290" anchor="b"/>
                </a:tc>
                <a:tc>
                  <a:txBody>
                    <a:bodyPr/>
                    <a:lstStyle/>
                    <a:p>
                      <a:pPr>
                        <a:lnSpc>
                          <a:spcPct val="90000"/>
                        </a:lnSpc>
                      </a:pPr>
                      <a:r>
                        <a:rPr lang="en-US" sz="1200" dirty="0"/>
                        <a:t>Mechanism of Action</a:t>
                      </a:r>
                    </a:p>
                  </a:txBody>
                  <a:tcPr marL="68580" marR="68580" marT="34290" marB="34290" anchor="b"/>
                </a:tc>
                <a:tc>
                  <a:txBody>
                    <a:bodyPr/>
                    <a:lstStyle/>
                    <a:p>
                      <a:pPr>
                        <a:lnSpc>
                          <a:spcPct val="90000"/>
                        </a:lnSpc>
                      </a:pPr>
                      <a:r>
                        <a:rPr lang="en-US" sz="1200" dirty="0"/>
                        <a:t>Background Therapy</a:t>
                      </a:r>
                    </a:p>
                  </a:txBody>
                  <a:tcPr marL="68580" marR="68580" marT="34290" marB="34290" anchor="b"/>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ClinicalTrials.gov Identifier:</a:t>
                      </a:r>
                      <a:endParaRPr lang="en-US" sz="1200" dirty="0"/>
                    </a:p>
                  </a:txBody>
                  <a:tcPr marL="68580" marR="68580" marT="34290" marB="34290" anchor="b"/>
                </a:tc>
                <a:extLst>
                  <a:ext uri="{0D108BD9-81ED-4DB2-BD59-A6C34878D82A}">
                    <a16:rowId xmlns:a16="http://schemas.microsoft.com/office/drawing/2014/main" val="10000"/>
                  </a:ext>
                </a:extLst>
              </a:tr>
              <a:tr h="418338">
                <a:tc>
                  <a:txBody>
                    <a:bodyPr/>
                    <a:lstStyle/>
                    <a:p>
                      <a:pPr>
                        <a:lnSpc>
                          <a:spcPct val="90000"/>
                        </a:lnSpc>
                      </a:pPr>
                      <a:r>
                        <a:rPr lang="en-US" sz="1300" dirty="0"/>
                        <a:t>Inhaled </a:t>
                      </a:r>
                      <a:r>
                        <a:rPr lang="en-US" sz="1300" dirty="0" err="1"/>
                        <a:t>Treprostinil</a:t>
                      </a:r>
                      <a:endParaRPr lang="en-US" sz="1300" dirty="0"/>
                    </a:p>
                  </a:txBody>
                  <a:tcPr marL="68580" marR="68580" marT="34290" marB="34290"/>
                </a:tc>
                <a:tc>
                  <a:txBody>
                    <a:bodyPr/>
                    <a:lstStyle/>
                    <a:p>
                      <a:pPr>
                        <a:lnSpc>
                          <a:spcPct val="90000"/>
                        </a:lnSpc>
                      </a:pPr>
                      <a:r>
                        <a:rPr lang="en-US" sz="1300" dirty="0"/>
                        <a:t>United Therapeutics</a:t>
                      </a:r>
                    </a:p>
                  </a:txBody>
                  <a:tcPr marL="68580" marR="68580" marT="34290" marB="34290"/>
                </a:tc>
                <a:tc>
                  <a:txBody>
                    <a:bodyPr/>
                    <a:lstStyle/>
                    <a:p>
                      <a:pPr>
                        <a:lnSpc>
                          <a:spcPct val="90000"/>
                        </a:lnSpc>
                      </a:pPr>
                      <a:r>
                        <a:rPr lang="en-US" sz="1300" dirty="0"/>
                        <a:t>Sm/inhalation</a:t>
                      </a:r>
                    </a:p>
                  </a:txBody>
                  <a:tcPr marL="68580" marR="68580" marT="34290" marB="34290"/>
                </a:tc>
                <a:tc>
                  <a:txBody>
                    <a:bodyPr/>
                    <a:lstStyle/>
                    <a:p>
                      <a:pPr>
                        <a:lnSpc>
                          <a:spcPct val="90000"/>
                        </a:lnSpc>
                      </a:pPr>
                      <a:r>
                        <a:rPr lang="en-US" sz="1300" dirty="0"/>
                        <a:t>Phase 3</a:t>
                      </a:r>
                    </a:p>
                  </a:txBody>
                  <a:tcPr marL="68580" marR="68580" marT="34290" marB="34290"/>
                </a:tc>
                <a:tc>
                  <a:txBody>
                    <a:bodyPr/>
                    <a:lstStyle/>
                    <a:p>
                      <a:pPr>
                        <a:lnSpc>
                          <a:spcPct val="90000"/>
                        </a:lnSpc>
                      </a:pPr>
                      <a:r>
                        <a:rPr lang="en-US" sz="1300" dirty="0"/>
                        <a:t>Prostacyclin</a:t>
                      </a:r>
                    </a:p>
                  </a:txBody>
                  <a:tcPr marL="68580" marR="68580" marT="34290" marB="34290"/>
                </a:tc>
                <a:tc>
                  <a:txBody>
                    <a:bodyPr/>
                    <a:lstStyle/>
                    <a:p>
                      <a:pPr>
                        <a:lnSpc>
                          <a:spcPct val="90000"/>
                        </a:lnSpc>
                      </a:pPr>
                      <a:r>
                        <a:rPr lang="en-US" sz="1300" dirty="0"/>
                        <a:t>NA</a:t>
                      </a:r>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is-IS" sz="1300" dirty="0"/>
                        <a:t>NCT00705133 </a:t>
                      </a:r>
                      <a:endParaRPr lang="en-US" sz="1300" dirty="0"/>
                    </a:p>
                  </a:txBody>
                  <a:tcPr marL="68580" marR="68580" marT="34290" marB="34290"/>
                </a:tc>
                <a:extLst>
                  <a:ext uri="{0D108BD9-81ED-4DB2-BD59-A6C34878D82A}">
                    <a16:rowId xmlns:a16="http://schemas.microsoft.com/office/drawing/2014/main" val="10001"/>
                  </a:ext>
                </a:extLst>
              </a:tr>
              <a:tr h="593217">
                <a:tc>
                  <a:txBody>
                    <a:bodyPr/>
                    <a:lstStyle/>
                    <a:p>
                      <a:pPr>
                        <a:lnSpc>
                          <a:spcPct val="90000"/>
                        </a:lnSpc>
                      </a:pPr>
                      <a:r>
                        <a:rPr lang="en-US" sz="1300" dirty="0"/>
                        <a:t>Mesenchymal stem</a:t>
                      </a:r>
                      <a:r>
                        <a:rPr lang="en-US" sz="1300" baseline="0" dirty="0"/>
                        <a:t> </a:t>
                      </a:r>
                      <a:r>
                        <a:rPr lang="en-US" sz="1300" dirty="0"/>
                        <a:t>cells</a:t>
                      </a:r>
                    </a:p>
                  </a:txBody>
                  <a:tcPr marL="68580" marR="68580" marT="34290" marB="34290"/>
                </a:tc>
                <a:tc>
                  <a:txBody>
                    <a:bodyPr/>
                    <a:lstStyle/>
                    <a:p>
                      <a:pPr>
                        <a:lnSpc>
                          <a:spcPct val="90000"/>
                        </a:lnSpc>
                      </a:pPr>
                      <a:endParaRPr lang="en-US" sz="1300" dirty="0"/>
                    </a:p>
                  </a:txBody>
                  <a:tcPr marL="68580" marR="68580" marT="34290" marB="34290"/>
                </a:tc>
                <a:tc>
                  <a:txBody>
                    <a:bodyPr/>
                    <a:lstStyle/>
                    <a:p>
                      <a:pPr>
                        <a:lnSpc>
                          <a:spcPct val="90000"/>
                        </a:lnSpc>
                      </a:pPr>
                      <a:r>
                        <a:rPr lang="en-US" sz="1300" dirty="0"/>
                        <a:t>Cells/IV</a:t>
                      </a:r>
                    </a:p>
                  </a:txBody>
                  <a:tcPr marL="68580" marR="68580" marT="34290" marB="34290"/>
                </a:tc>
                <a:tc>
                  <a:txBody>
                    <a:bodyPr/>
                    <a:lstStyle/>
                    <a:p>
                      <a:pPr>
                        <a:lnSpc>
                          <a:spcPct val="90000"/>
                        </a:lnSpc>
                      </a:pPr>
                      <a:r>
                        <a:rPr lang="en-US" sz="1300" dirty="0"/>
                        <a:t>Phase</a:t>
                      </a:r>
                      <a:r>
                        <a:rPr lang="en-US" sz="1300" baseline="0" dirty="0"/>
                        <a:t> 3</a:t>
                      </a:r>
                      <a:endParaRPr lang="en-US" sz="1300" dirty="0"/>
                    </a:p>
                  </a:txBody>
                  <a:tcPr marL="68580" marR="68580" marT="34290" marB="34290"/>
                </a:tc>
                <a:tc>
                  <a:txBody>
                    <a:bodyPr/>
                    <a:lstStyle/>
                    <a:p>
                      <a:pPr>
                        <a:lnSpc>
                          <a:spcPct val="90000"/>
                        </a:lnSpc>
                      </a:pPr>
                      <a:r>
                        <a:rPr lang="en-US" sz="1300" dirty="0"/>
                        <a:t>Regeneration of alveolar epithelium</a:t>
                      </a:r>
                    </a:p>
                  </a:txBody>
                  <a:tcPr marL="68580" marR="68580" marT="34290" marB="34290"/>
                </a:tc>
                <a:tc>
                  <a:txBody>
                    <a:bodyPr/>
                    <a:lstStyle/>
                    <a:p>
                      <a:pPr>
                        <a:lnSpc>
                          <a:spcPct val="90000"/>
                        </a:lnSpc>
                      </a:pPr>
                      <a:r>
                        <a:rPr lang="en-US" sz="1300" dirty="0"/>
                        <a:t>NA</a:t>
                      </a:r>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is-IS" sz="1300" dirty="0"/>
                        <a:t>NCT02013700 </a:t>
                      </a:r>
                      <a:endParaRPr lang="en-US" sz="1300" dirty="0"/>
                    </a:p>
                  </a:txBody>
                  <a:tcPr marL="68580" marR="68580" marT="34290" marB="34290"/>
                </a:tc>
                <a:extLst>
                  <a:ext uri="{0D108BD9-81ED-4DB2-BD59-A6C34878D82A}">
                    <a16:rowId xmlns:a16="http://schemas.microsoft.com/office/drawing/2014/main" val="10002"/>
                  </a:ext>
                </a:extLst>
              </a:tr>
              <a:tr h="418338">
                <a:tc>
                  <a:txBody>
                    <a:bodyPr/>
                    <a:lstStyle/>
                    <a:p>
                      <a:pPr>
                        <a:lnSpc>
                          <a:spcPct val="90000"/>
                        </a:lnSpc>
                      </a:pPr>
                      <a:r>
                        <a:rPr lang="en-US" sz="1300" dirty="0" err="1"/>
                        <a:t>Cotrimoxazole</a:t>
                      </a:r>
                      <a:r>
                        <a:rPr lang="en-US" sz="1300" dirty="0"/>
                        <a:t>/</a:t>
                      </a:r>
                    </a:p>
                    <a:p>
                      <a:pPr>
                        <a:lnSpc>
                          <a:spcPct val="90000"/>
                        </a:lnSpc>
                      </a:pPr>
                      <a:r>
                        <a:rPr lang="en-US" sz="1300" dirty="0"/>
                        <a:t>Doxycycline</a:t>
                      </a:r>
                    </a:p>
                  </a:txBody>
                  <a:tcPr marL="68580" marR="68580" marT="34290" marB="34290"/>
                </a:tc>
                <a:tc>
                  <a:txBody>
                    <a:bodyPr/>
                    <a:lstStyle/>
                    <a:p>
                      <a:pPr>
                        <a:lnSpc>
                          <a:spcPct val="90000"/>
                        </a:lnSpc>
                      </a:pPr>
                      <a:endParaRPr lang="en-US" sz="1300" dirty="0"/>
                    </a:p>
                  </a:txBody>
                  <a:tcPr marL="68580" marR="68580" marT="34290" marB="34290"/>
                </a:tc>
                <a:tc>
                  <a:txBody>
                    <a:bodyPr/>
                    <a:lstStyle/>
                    <a:p>
                      <a:pPr>
                        <a:lnSpc>
                          <a:spcPct val="90000"/>
                        </a:lnSpc>
                      </a:pPr>
                      <a:r>
                        <a:rPr lang="en-US" sz="1300" dirty="0"/>
                        <a:t>Sm/oral</a:t>
                      </a:r>
                    </a:p>
                  </a:txBody>
                  <a:tcPr marL="68580" marR="68580" marT="34290" marB="34290"/>
                </a:tc>
                <a:tc>
                  <a:txBody>
                    <a:bodyPr/>
                    <a:lstStyle/>
                    <a:p>
                      <a:pPr>
                        <a:lnSpc>
                          <a:spcPct val="90000"/>
                        </a:lnSpc>
                      </a:pPr>
                      <a:r>
                        <a:rPr lang="en-US" sz="1300" dirty="0"/>
                        <a:t>Phase 3</a:t>
                      </a:r>
                    </a:p>
                  </a:txBody>
                  <a:tcPr marL="68580" marR="68580" marT="34290" marB="34290"/>
                </a:tc>
                <a:tc>
                  <a:txBody>
                    <a:bodyPr/>
                    <a:lstStyle/>
                    <a:p>
                      <a:pPr>
                        <a:lnSpc>
                          <a:spcPct val="90000"/>
                        </a:lnSpc>
                      </a:pPr>
                      <a:r>
                        <a:rPr lang="en-US" sz="1300" dirty="0"/>
                        <a:t>Antimicrobial</a:t>
                      </a:r>
                    </a:p>
                  </a:txBody>
                  <a:tcPr marL="68580" marR="68580" marT="34290" marB="34290"/>
                </a:tc>
                <a:tc>
                  <a:txBody>
                    <a:bodyPr/>
                    <a:lstStyle/>
                    <a:p>
                      <a:pPr>
                        <a:lnSpc>
                          <a:spcPct val="90000"/>
                        </a:lnSpc>
                      </a:pPr>
                      <a:r>
                        <a:rPr lang="en-US" sz="1300" dirty="0"/>
                        <a:t>NA</a:t>
                      </a:r>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is-IS" sz="1300" dirty="0"/>
                        <a:t>NCT02759120 </a:t>
                      </a:r>
                      <a:endParaRPr lang="en-US" sz="1300" dirty="0"/>
                    </a:p>
                  </a:txBody>
                  <a:tcPr marL="68580" marR="68580" marT="34290" marB="34290"/>
                </a:tc>
                <a:extLst>
                  <a:ext uri="{0D108BD9-81ED-4DB2-BD59-A6C34878D82A}">
                    <a16:rowId xmlns:a16="http://schemas.microsoft.com/office/drawing/2014/main" val="10003"/>
                  </a:ext>
                </a:extLst>
              </a:tr>
              <a:tr h="278130">
                <a:tc>
                  <a:txBody>
                    <a:bodyPr/>
                    <a:lstStyle/>
                    <a:p>
                      <a:pPr>
                        <a:lnSpc>
                          <a:spcPct val="90000"/>
                        </a:lnSpc>
                      </a:pPr>
                      <a:r>
                        <a:rPr lang="en-US" sz="1300" dirty="0"/>
                        <a:t>Sildenafil</a:t>
                      </a:r>
                    </a:p>
                  </a:txBody>
                  <a:tcPr marL="68580" marR="68580" marT="34290" marB="34290"/>
                </a:tc>
                <a:tc>
                  <a:txBody>
                    <a:bodyPr/>
                    <a:lstStyle/>
                    <a:p>
                      <a:pPr>
                        <a:lnSpc>
                          <a:spcPct val="90000"/>
                        </a:lnSpc>
                      </a:pPr>
                      <a:endParaRPr lang="en-US" sz="1300" dirty="0"/>
                    </a:p>
                  </a:txBody>
                  <a:tcPr marL="68580" marR="68580" marT="34290" marB="34290"/>
                </a:tc>
                <a:tc>
                  <a:txBody>
                    <a:bodyPr/>
                    <a:lstStyle/>
                    <a:p>
                      <a:pPr>
                        <a:lnSpc>
                          <a:spcPct val="90000"/>
                        </a:lnSpc>
                      </a:pPr>
                      <a:r>
                        <a:rPr lang="en-US" sz="1300" dirty="0"/>
                        <a:t>Sm/oral</a:t>
                      </a:r>
                    </a:p>
                  </a:txBody>
                  <a:tcPr marL="68580" marR="68580" marT="34290" marB="34290"/>
                </a:tc>
                <a:tc>
                  <a:txBody>
                    <a:bodyPr/>
                    <a:lstStyle/>
                    <a:p>
                      <a:pPr>
                        <a:lnSpc>
                          <a:spcPct val="90000"/>
                        </a:lnSpc>
                      </a:pPr>
                      <a:r>
                        <a:rPr lang="en-US" sz="1300" dirty="0"/>
                        <a:t>Phase 3</a:t>
                      </a:r>
                    </a:p>
                  </a:txBody>
                  <a:tcPr marL="68580" marR="68580" marT="34290" marB="34290"/>
                </a:tc>
                <a:tc>
                  <a:txBody>
                    <a:bodyPr/>
                    <a:lstStyle/>
                    <a:p>
                      <a:pPr>
                        <a:lnSpc>
                          <a:spcPct val="90000"/>
                        </a:lnSpc>
                      </a:pPr>
                      <a:r>
                        <a:rPr lang="en-US" sz="1300" dirty="0"/>
                        <a:t>PDE5 inhibitor</a:t>
                      </a:r>
                    </a:p>
                  </a:txBody>
                  <a:tcPr marL="68580" marR="68580" marT="34290" marB="34290"/>
                </a:tc>
                <a:tc>
                  <a:txBody>
                    <a:bodyPr/>
                    <a:lstStyle/>
                    <a:p>
                      <a:pPr>
                        <a:lnSpc>
                          <a:spcPct val="90000"/>
                        </a:lnSpc>
                      </a:pPr>
                      <a:r>
                        <a:rPr lang="en-US" sz="1300" dirty="0"/>
                        <a:t>NA</a:t>
                      </a:r>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is-IS" sz="1300" dirty="0"/>
                        <a:t>NCT00517933 </a:t>
                      </a:r>
                      <a:endParaRPr lang="en-US" sz="1300" dirty="0"/>
                    </a:p>
                  </a:txBody>
                  <a:tcPr marL="68580" marR="68580" marT="34290" marB="34290"/>
                </a:tc>
                <a:extLst>
                  <a:ext uri="{0D108BD9-81ED-4DB2-BD59-A6C34878D82A}">
                    <a16:rowId xmlns:a16="http://schemas.microsoft.com/office/drawing/2014/main" val="10004"/>
                  </a:ext>
                </a:extLst>
              </a:tr>
              <a:tr h="278130">
                <a:tc>
                  <a:txBody>
                    <a:bodyPr/>
                    <a:lstStyle/>
                    <a:p>
                      <a:pPr>
                        <a:lnSpc>
                          <a:spcPct val="90000"/>
                        </a:lnSpc>
                      </a:pPr>
                      <a:r>
                        <a:rPr lang="en-US" sz="1300" dirty="0"/>
                        <a:t>Losartan</a:t>
                      </a:r>
                    </a:p>
                  </a:txBody>
                  <a:tcPr marL="68580" marR="68580" marT="34290" marB="34290"/>
                </a:tc>
                <a:tc>
                  <a:txBody>
                    <a:bodyPr/>
                    <a:lstStyle/>
                    <a:p>
                      <a:pPr>
                        <a:lnSpc>
                          <a:spcPct val="90000"/>
                        </a:lnSpc>
                      </a:pPr>
                      <a:endParaRPr lang="en-US" sz="1300" dirty="0"/>
                    </a:p>
                  </a:txBody>
                  <a:tcPr marL="68580" marR="68580" marT="34290" marB="34290"/>
                </a:tc>
                <a:tc>
                  <a:txBody>
                    <a:bodyPr/>
                    <a:lstStyle/>
                    <a:p>
                      <a:pPr>
                        <a:lnSpc>
                          <a:spcPct val="90000"/>
                        </a:lnSpc>
                      </a:pPr>
                      <a:r>
                        <a:rPr lang="en-US" sz="1300" dirty="0"/>
                        <a:t>Sm/oral</a:t>
                      </a:r>
                    </a:p>
                  </a:txBody>
                  <a:tcPr marL="68580" marR="68580" marT="34290" marB="34290"/>
                </a:tc>
                <a:tc>
                  <a:txBody>
                    <a:bodyPr/>
                    <a:lstStyle/>
                    <a:p>
                      <a:pPr>
                        <a:lnSpc>
                          <a:spcPct val="90000"/>
                        </a:lnSpc>
                      </a:pPr>
                      <a:r>
                        <a:rPr lang="en-US" sz="1300" dirty="0"/>
                        <a:t>Phase 3</a:t>
                      </a:r>
                    </a:p>
                  </a:txBody>
                  <a:tcPr marL="68580" marR="68580" marT="34290" marB="34290"/>
                </a:tc>
                <a:tc>
                  <a:txBody>
                    <a:bodyPr/>
                    <a:lstStyle/>
                    <a:p>
                      <a:pPr>
                        <a:lnSpc>
                          <a:spcPct val="90000"/>
                        </a:lnSpc>
                      </a:pPr>
                      <a:r>
                        <a:rPr lang="en-US" sz="1300" dirty="0"/>
                        <a:t>ARB</a:t>
                      </a:r>
                    </a:p>
                  </a:txBody>
                  <a:tcPr marL="68580" marR="68580" marT="34290" marB="34290"/>
                </a:tc>
                <a:tc>
                  <a:txBody>
                    <a:bodyPr/>
                    <a:lstStyle/>
                    <a:p>
                      <a:pPr>
                        <a:lnSpc>
                          <a:spcPct val="90000"/>
                        </a:lnSpc>
                      </a:pPr>
                      <a:r>
                        <a:rPr lang="en-US" sz="1300" dirty="0"/>
                        <a:t>NA</a:t>
                      </a:r>
                    </a:p>
                  </a:txBody>
                  <a:tcPr marL="68580" marR="68580" marT="34290" marB="34290"/>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fi-FI" sz="1300" dirty="0"/>
                        <a:t>NCT00879879 </a:t>
                      </a:r>
                      <a:endParaRPr lang="en-US" sz="1300" dirty="0"/>
                    </a:p>
                  </a:txBody>
                  <a:tcPr marL="68580" marR="68580" marT="34290" marB="34290"/>
                </a:tc>
                <a:extLst>
                  <a:ext uri="{0D108BD9-81ED-4DB2-BD59-A6C34878D82A}">
                    <a16:rowId xmlns:a16="http://schemas.microsoft.com/office/drawing/2014/main" val="10005"/>
                  </a:ext>
                </a:extLst>
              </a:tr>
            </a:tbl>
          </a:graphicData>
        </a:graphic>
      </p:graphicFrame>
      <p:sp>
        <p:nvSpPr>
          <p:cNvPr id="4" name="Text Placeholder 3"/>
          <p:cNvSpPr>
            <a:spLocks noGrp="1"/>
          </p:cNvSpPr>
          <p:nvPr>
            <p:ph type="body" sz="quarter" idx="10"/>
          </p:nvPr>
        </p:nvSpPr>
        <p:spPr>
          <a:xfrm>
            <a:off x="3141617" y="4669971"/>
            <a:ext cx="5819446" cy="386614"/>
          </a:xfrm>
        </p:spPr>
        <p:txBody>
          <a:bodyPr>
            <a:normAutofit/>
          </a:bodyPr>
          <a:lstStyle/>
          <a:p>
            <a:r>
              <a:rPr lang="en-US" sz="1000" dirty="0" err="1">
                <a:solidFill>
                  <a:schemeClr val="bg1"/>
                </a:solidFill>
              </a:rPr>
              <a:t>ClinicalTrials.gov</a:t>
            </a:r>
            <a:endParaRPr lang="en-US" sz="1000" dirty="0">
              <a:solidFill>
                <a:schemeClr val="bg1"/>
              </a:solidFill>
            </a:endParaRPr>
          </a:p>
        </p:txBody>
      </p:sp>
      <p:sp>
        <p:nvSpPr>
          <p:cNvPr id="5" name="Text Placeholder 4"/>
          <p:cNvSpPr>
            <a:spLocks noGrp="1"/>
          </p:cNvSpPr>
          <p:nvPr>
            <p:ph type="body" sz="quarter" idx="11"/>
          </p:nvPr>
        </p:nvSpPr>
        <p:spPr>
          <a:xfrm>
            <a:off x="199506" y="4148382"/>
            <a:ext cx="8761558" cy="203597"/>
          </a:xfrm>
        </p:spPr>
        <p:txBody>
          <a:bodyPr>
            <a:normAutofit fontScale="85000" lnSpcReduction="10000"/>
          </a:bodyPr>
          <a:lstStyle/>
          <a:p>
            <a:r>
              <a:rPr lang="en-US" dirty="0"/>
              <a:t>Sm, small molecule; PDE5, phosphodiesterase type-5 inhibitor; ARB, Angiotensin II receptor blockers.</a:t>
            </a:r>
          </a:p>
        </p:txBody>
      </p:sp>
    </p:spTree>
    <p:extLst>
      <p:ext uri="{BB962C8B-B14F-4D97-AF65-F5344CB8AC3E}">
        <p14:creationId xmlns:p14="http://schemas.microsoft.com/office/powerpoint/2010/main" val="85557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Differentiating IPF From Other ILDs</a:t>
            </a:r>
            <a:r>
              <a:rPr lang="is-IS" dirty="0"/>
              <a:t>…</a:t>
            </a:r>
            <a:endParaRPr lang="en-US" dirty="0"/>
          </a:p>
        </p:txBody>
      </p:sp>
      <p:sp>
        <p:nvSpPr>
          <p:cNvPr id="4" name="Text Placeholder 3"/>
          <p:cNvSpPr>
            <a:spLocks noGrp="1"/>
          </p:cNvSpPr>
          <p:nvPr>
            <p:ph type="body" sz="quarter" idx="10"/>
          </p:nvPr>
        </p:nvSpPr>
        <p:spPr>
          <a:xfrm>
            <a:off x="3141617" y="4507706"/>
            <a:ext cx="5819446" cy="548879"/>
          </a:xfrm>
        </p:spPr>
        <p:txBody>
          <a:bodyPr>
            <a:normAutofit/>
          </a:bodyPr>
          <a:lstStyle/>
          <a:p>
            <a:endParaRPr lang="en-US" sz="1000" dirty="0"/>
          </a:p>
        </p:txBody>
      </p:sp>
      <p:graphicFrame>
        <p:nvGraphicFramePr>
          <p:cNvPr id="10" name="Content Placeholder 9"/>
          <p:cNvGraphicFramePr>
            <a:graphicFrameLocks noGrp="1"/>
          </p:cNvGraphicFramePr>
          <p:nvPr>
            <p:ph idx="1"/>
            <p:extLst/>
          </p:nvPr>
        </p:nvGraphicFramePr>
        <p:xfrm>
          <a:off x="200025" y="835820"/>
          <a:ext cx="8760618" cy="35433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590800">
                  <a:extLst>
                    <a:ext uri="{9D8B030D-6E8A-4147-A177-3AD203B41FA5}">
                      <a16:colId xmlns:a16="http://schemas.microsoft.com/office/drawing/2014/main" val="20000"/>
                    </a:ext>
                  </a:extLst>
                </a:gridCol>
                <a:gridCol w="3249612">
                  <a:extLst>
                    <a:ext uri="{9D8B030D-6E8A-4147-A177-3AD203B41FA5}">
                      <a16:colId xmlns:a16="http://schemas.microsoft.com/office/drawing/2014/main" val="20001"/>
                    </a:ext>
                  </a:extLst>
                </a:gridCol>
                <a:gridCol w="2920206">
                  <a:extLst>
                    <a:ext uri="{9D8B030D-6E8A-4147-A177-3AD203B41FA5}">
                      <a16:colId xmlns:a16="http://schemas.microsoft.com/office/drawing/2014/main" val="20002"/>
                    </a:ext>
                  </a:extLst>
                </a:gridCol>
              </a:tblGrid>
              <a:tr h="297180">
                <a:tc>
                  <a:txBody>
                    <a:bodyPr/>
                    <a:lstStyle/>
                    <a:p>
                      <a:r>
                        <a:rPr lang="en-US" sz="1500" dirty="0">
                          <a:latin typeface="+mn-lt"/>
                        </a:rPr>
                        <a:t>Category</a:t>
                      </a:r>
                    </a:p>
                  </a:txBody>
                  <a:tcPr marL="68580" marR="68580" marT="34290" marB="34290"/>
                </a:tc>
                <a:tc>
                  <a:txBody>
                    <a:bodyPr/>
                    <a:lstStyle/>
                    <a:p>
                      <a:r>
                        <a:rPr lang="en-US" sz="1500" dirty="0">
                          <a:latin typeface="+mn-lt"/>
                        </a:rPr>
                        <a:t>Diseases</a:t>
                      </a:r>
                    </a:p>
                  </a:txBody>
                  <a:tcPr marL="68580" marR="68580" marT="34290" marB="34290"/>
                </a:tc>
                <a:tc>
                  <a:txBody>
                    <a:bodyPr/>
                    <a:lstStyle/>
                    <a:p>
                      <a:r>
                        <a:rPr lang="en-US" sz="1500" dirty="0">
                          <a:latin typeface="+mn-lt"/>
                        </a:rPr>
                        <a:t>Subcategories/Examples</a:t>
                      </a:r>
                    </a:p>
                  </a:txBody>
                  <a:tcPr marL="68580" marR="68580" marT="34290" marB="34290"/>
                </a:tc>
                <a:extLst>
                  <a:ext uri="{0D108BD9-81ED-4DB2-BD59-A6C34878D82A}">
                    <a16:rowId xmlns:a16="http://schemas.microsoft.com/office/drawing/2014/main" val="10000"/>
                  </a:ext>
                </a:extLst>
              </a:tr>
              <a:tr h="2125980">
                <a:tc>
                  <a:txBody>
                    <a:bodyPr/>
                    <a:lstStyle/>
                    <a:p>
                      <a:r>
                        <a:rPr lang="en-US" sz="1500" dirty="0">
                          <a:latin typeface="+mn-lt"/>
                        </a:rPr>
                        <a:t>Idiopathic</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500" b="0" i="0" u="sng" strike="noStrike" cap="none" normalizeH="0" baseline="0" dirty="0">
                          <a:ln>
                            <a:noFill/>
                          </a:ln>
                          <a:solidFill>
                            <a:schemeClr val="tx1"/>
                          </a:solidFill>
                          <a:effectLst/>
                          <a:latin typeface="+mn-lt"/>
                          <a:ea typeface="Calibri" charset="0"/>
                          <a:cs typeface="Times New Roman" charset="0"/>
                        </a:rPr>
                        <a:t>Idiopathic Interstitial Pneumonias (IIPs)</a:t>
                      </a:r>
                    </a:p>
                    <a:p>
                      <a:pPr marL="0" marR="0" lvl="0" indent="0" algn="l" defTabSz="914400" rtl="0" eaLnBrk="1" fontAlgn="base" latinLnBrk="0" hangingPunct="1">
                        <a:lnSpc>
                          <a:spcPct val="115000"/>
                        </a:lnSpc>
                        <a:spcBef>
                          <a:spcPts val="0"/>
                        </a:spcBef>
                        <a:spcAft>
                          <a:spcPts val="0"/>
                        </a:spcAft>
                        <a:buClrTx/>
                        <a:buSzTx/>
                        <a:buFontTx/>
                        <a:buNone/>
                        <a:tabLst/>
                      </a:pPr>
                      <a:r>
                        <a:rPr kumimoji="0" lang="en-US" altLang="x-none" sz="1500" b="0" i="0" u="none" strike="noStrike" cap="none" normalizeH="0" baseline="0" dirty="0">
                          <a:ln>
                            <a:noFill/>
                          </a:ln>
                          <a:solidFill>
                            <a:schemeClr val="tx1"/>
                          </a:solidFill>
                          <a:effectLst/>
                          <a:latin typeface="+mn-lt"/>
                          <a:ea typeface="Calibri" charset="0"/>
                          <a:cs typeface="Times New Roman" charset="0"/>
                        </a:rPr>
                        <a:t>Sarcoidosis </a:t>
                      </a:r>
                    </a:p>
                    <a:p>
                      <a:pPr marL="0" marR="0" lvl="0" indent="0" algn="l" defTabSz="914400" rtl="0" eaLnBrk="1" fontAlgn="base" latinLnBrk="0" hangingPunct="1">
                        <a:lnSpc>
                          <a:spcPct val="115000"/>
                        </a:lnSpc>
                        <a:spcBef>
                          <a:spcPts val="0"/>
                        </a:spcBef>
                        <a:spcAft>
                          <a:spcPts val="0"/>
                        </a:spcAft>
                        <a:buClrTx/>
                        <a:buSzTx/>
                        <a:buFontTx/>
                        <a:buNone/>
                        <a:tabLst/>
                      </a:pPr>
                      <a:r>
                        <a:rPr kumimoji="0" lang="en-US" altLang="x-none" sz="1500" b="0" i="0" u="none" strike="noStrike" cap="none" normalizeH="0" baseline="0" dirty="0">
                          <a:ln>
                            <a:noFill/>
                          </a:ln>
                          <a:solidFill>
                            <a:schemeClr val="tx1"/>
                          </a:solidFill>
                          <a:effectLst/>
                          <a:latin typeface="+mn-lt"/>
                          <a:ea typeface="Calibri" charset="0"/>
                          <a:cs typeface="Times New Roman" charset="0"/>
                        </a:rPr>
                        <a:t>Amyloidosis</a:t>
                      </a:r>
                    </a:p>
                    <a:p>
                      <a:pPr marL="0" marR="0" lvl="0" indent="0" algn="l" defTabSz="914400" rtl="0" eaLnBrk="1" fontAlgn="base" latinLnBrk="0" hangingPunct="1">
                        <a:lnSpc>
                          <a:spcPct val="115000"/>
                        </a:lnSpc>
                        <a:spcBef>
                          <a:spcPts val="0"/>
                        </a:spcBef>
                        <a:spcAft>
                          <a:spcPts val="0"/>
                        </a:spcAft>
                        <a:buClrTx/>
                        <a:buSzTx/>
                        <a:buFontTx/>
                        <a:buNone/>
                        <a:tabLst/>
                      </a:pPr>
                      <a:r>
                        <a:rPr kumimoji="0" lang="en-US" altLang="x-none" sz="1500" b="0" i="0" u="none" strike="noStrike" cap="none" normalizeH="0" baseline="0" dirty="0" err="1">
                          <a:ln>
                            <a:noFill/>
                          </a:ln>
                          <a:solidFill>
                            <a:schemeClr val="tx1"/>
                          </a:solidFill>
                          <a:effectLst/>
                          <a:latin typeface="+mn-lt"/>
                          <a:ea typeface="Calibri" charset="0"/>
                          <a:cs typeface="Times New Roman" charset="0"/>
                        </a:rPr>
                        <a:t>Lymphangiolyomyomatosis</a:t>
                      </a:r>
                      <a:r>
                        <a:rPr kumimoji="0" lang="en-US" altLang="x-none" sz="1500" b="0" i="0" u="none" strike="noStrike" cap="none" normalizeH="0" baseline="0" dirty="0">
                          <a:ln>
                            <a:noFill/>
                          </a:ln>
                          <a:solidFill>
                            <a:schemeClr val="tx1"/>
                          </a:solidFill>
                          <a:effectLst/>
                          <a:latin typeface="+mn-lt"/>
                          <a:ea typeface="Calibri" charset="0"/>
                          <a:cs typeface="Times New Roman" charset="0"/>
                        </a:rPr>
                        <a:t>  </a:t>
                      </a:r>
                    </a:p>
                    <a:p>
                      <a:pPr marL="0" marR="0" lvl="0" indent="0" algn="l" defTabSz="914400" rtl="0" eaLnBrk="1" fontAlgn="base" latinLnBrk="0" hangingPunct="1">
                        <a:lnSpc>
                          <a:spcPct val="115000"/>
                        </a:lnSpc>
                        <a:spcBef>
                          <a:spcPts val="0"/>
                        </a:spcBef>
                        <a:spcAft>
                          <a:spcPts val="0"/>
                        </a:spcAft>
                        <a:buClrTx/>
                        <a:buSzTx/>
                        <a:buFontTx/>
                        <a:buNone/>
                        <a:tabLst/>
                      </a:pPr>
                      <a:r>
                        <a:rPr kumimoji="0" lang="en-US" altLang="x-none" sz="1500" b="0" i="0" u="none" strike="noStrike" cap="none" normalizeH="0" baseline="0" dirty="0">
                          <a:ln>
                            <a:noFill/>
                          </a:ln>
                          <a:solidFill>
                            <a:schemeClr val="tx1"/>
                          </a:solidFill>
                          <a:effectLst/>
                          <a:latin typeface="+mn-lt"/>
                          <a:ea typeface="Calibri" charset="0"/>
                          <a:cs typeface="Times New Roman" charset="0"/>
                        </a:rPr>
                        <a:t>PLCH, Eosinophilic pneumonia Neurofibromatosis, DAH</a:t>
                      </a:r>
                    </a:p>
                  </a:txBody>
                  <a:tcPr marL="68580" marR="68580" marT="34290" marB="34290"/>
                </a:tc>
                <a:tc>
                  <a:txBody>
                    <a:bodyPr/>
                    <a:lstStyle/>
                    <a:p>
                      <a:pPr marL="0" marR="0">
                        <a:spcBef>
                          <a:spcPts val="0"/>
                        </a:spcBef>
                        <a:spcAft>
                          <a:spcPts val="0"/>
                        </a:spcAft>
                      </a:pPr>
                      <a:r>
                        <a:rPr lang="en-US" sz="1500" dirty="0">
                          <a:effectLst/>
                          <a:latin typeface="+mn-lt"/>
                        </a:rPr>
                        <a:t>IPF</a:t>
                      </a:r>
                    </a:p>
                    <a:p>
                      <a:pPr marL="0" marR="0">
                        <a:spcBef>
                          <a:spcPts val="0"/>
                        </a:spcBef>
                        <a:spcAft>
                          <a:spcPts val="0"/>
                        </a:spcAft>
                      </a:pPr>
                      <a:r>
                        <a:rPr lang="en-US" sz="1500" dirty="0">
                          <a:effectLst/>
                          <a:latin typeface="+mn-lt"/>
                        </a:rPr>
                        <a:t>NSIP</a:t>
                      </a:r>
                    </a:p>
                    <a:p>
                      <a:pPr marL="0" marR="0">
                        <a:spcBef>
                          <a:spcPts val="0"/>
                        </a:spcBef>
                        <a:spcAft>
                          <a:spcPts val="0"/>
                        </a:spcAft>
                      </a:pPr>
                      <a:r>
                        <a:rPr lang="en-US" sz="1500" dirty="0">
                          <a:effectLst/>
                          <a:latin typeface="+mn-lt"/>
                        </a:rPr>
                        <a:t>Unclassifiable</a:t>
                      </a:r>
                    </a:p>
                    <a:p>
                      <a:pPr marL="0" marR="0">
                        <a:spcBef>
                          <a:spcPts val="0"/>
                        </a:spcBef>
                        <a:spcAft>
                          <a:spcPts val="0"/>
                        </a:spcAft>
                      </a:pPr>
                      <a:r>
                        <a:rPr lang="en-US" sz="1500" dirty="0">
                          <a:effectLst/>
                          <a:latin typeface="+mn-lt"/>
                        </a:rPr>
                        <a:t>COP</a:t>
                      </a:r>
                    </a:p>
                    <a:p>
                      <a:pPr marL="0" marR="0">
                        <a:spcBef>
                          <a:spcPts val="0"/>
                        </a:spcBef>
                        <a:spcAft>
                          <a:spcPts val="0"/>
                        </a:spcAft>
                      </a:pPr>
                      <a:r>
                        <a:rPr lang="en-US" sz="1500" dirty="0">
                          <a:effectLst/>
                          <a:latin typeface="+mn-lt"/>
                        </a:rPr>
                        <a:t>RB-ILD</a:t>
                      </a:r>
                    </a:p>
                    <a:p>
                      <a:pPr marL="0" marR="0">
                        <a:spcBef>
                          <a:spcPts val="0"/>
                        </a:spcBef>
                        <a:spcAft>
                          <a:spcPts val="0"/>
                        </a:spcAft>
                      </a:pPr>
                      <a:r>
                        <a:rPr lang="en-US" sz="1500" dirty="0">
                          <a:effectLst/>
                          <a:latin typeface="+mn-lt"/>
                        </a:rPr>
                        <a:t>DIP</a:t>
                      </a:r>
                    </a:p>
                    <a:p>
                      <a:pPr marL="0" marR="0">
                        <a:spcBef>
                          <a:spcPts val="0"/>
                        </a:spcBef>
                        <a:spcAft>
                          <a:spcPts val="0"/>
                        </a:spcAft>
                      </a:pPr>
                      <a:r>
                        <a:rPr lang="en-US" sz="1500" dirty="0">
                          <a:effectLst/>
                          <a:latin typeface="+mn-lt"/>
                        </a:rPr>
                        <a:t>AIP</a:t>
                      </a:r>
                    </a:p>
                    <a:p>
                      <a:pPr marL="0" marR="0">
                        <a:spcBef>
                          <a:spcPts val="0"/>
                        </a:spcBef>
                        <a:spcAft>
                          <a:spcPts val="0"/>
                        </a:spcAft>
                      </a:pPr>
                      <a:r>
                        <a:rPr lang="en-US" sz="1500" dirty="0">
                          <a:effectLst/>
                          <a:latin typeface="+mn-lt"/>
                        </a:rPr>
                        <a:t>LIP</a:t>
                      </a:r>
                    </a:p>
                    <a:p>
                      <a:pPr marL="0" marR="0">
                        <a:spcBef>
                          <a:spcPts val="0"/>
                        </a:spcBef>
                        <a:spcAft>
                          <a:spcPts val="0"/>
                        </a:spcAft>
                      </a:pPr>
                      <a:r>
                        <a:rPr lang="en-US" sz="1500" dirty="0">
                          <a:effectLst/>
                          <a:latin typeface="+mn-lt"/>
                        </a:rPr>
                        <a:t>PPFE</a:t>
                      </a:r>
                      <a:endParaRPr lang="en-US" sz="1500" dirty="0">
                        <a:effectLst/>
                        <a:latin typeface="+mn-lt"/>
                        <a:ea typeface="Calibri" charset="0"/>
                        <a:cs typeface="Times New Roman" charset="0"/>
                      </a:endParaRPr>
                    </a:p>
                  </a:txBody>
                  <a:tcPr marL="68580" marR="68580" marT="34290" marB="34290"/>
                </a:tc>
                <a:extLst>
                  <a:ext uri="{0D108BD9-81ED-4DB2-BD59-A6C34878D82A}">
                    <a16:rowId xmlns:a16="http://schemas.microsoft.com/office/drawing/2014/main" val="10001"/>
                  </a:ext>
                </a:extLst>
              </a:tr>
              <a:tr h="297180">
                <a:tc>
                  <a:txBody>
                    <a:bodyPr/>
                    <a:lstStyle/>
                    <a:p>
                      <a:r>
                        <a:rPr lang="en-US" sz="1500" dirty="0">
                          <a:latin typeface="+mn-lt"/>
                        </a:rPr>
                        <a:t>Immunologic</a:t>
                      </a:r>
                    </a:p>
                  </a:txBody>
                  <a:tcPr marL="68580" marR="68580" marT="34290" marB="34290"/>
                </a:tc>
                <a:tc>
                  <a:txBody>
                    <a:bodyPr/>
                    <a:lstStyle/>
                    <a:p>
                      <a:r>
                        <a:rPr lang="en-US" sz="1500" dirty="0">
                          <a:latin typeface="+mn-lt"/>
                        </a:rPr>
                        <a:t>Connective Tissue Disorders</a:t>
                      </a:r>
                    </a:p>
                  </a:txBody>
                  <a:tcPr marL="68580" marR="68580" marT="34290" marB="34290"/>
                </a:tc>
                <a:tc>
                  <a:txBody>
                    <a:bodyPr/>
                    <a:lstStyle/>
                    <a:p>
                      <a:endParaRPr lang="en-US" sz="1500" dirty="0">
                        <a:latin typeface="+mn-lt"/>
                      </a:endParaRPr>
                    </a:p>
                  </a:txBody>
                  <a:tcPr marL="68580" marR="68580" marT="34290" marB="34290"/>
                </a:tc>
                <a:extLst>
                  <a:ext uri="{0D108BD9-81ED-4DB2-BD59-A6C34878D82A}">
                    <a16:rowId xmlns:a16="http://schemas.microsoft.com/office/drawing/2014/main" val="10002"/>
                  </a:ext>
                </a:extLst>
              </a:tr>
              <a:tr h="297180">
                <a:tc rowSpan="2">
                  <a:txBody>
                    <a:bodyPr/>
                    <a:lstStyle/>
                    <a:p>
                      <a:r>
                        <a:rPr lang="en-US" sz="1500" dirty="0">
                          <a:latin typeface="+mn-lt"/>
                        </a:rPr>
                        <a:t>Inhalation</a:t>
                      </a:r>
                    </a:p>
                  </a:txBody>
                  <a:tcPr marL="68580" marR="68580" marT="34290" marB="34290"/>
                </a:tc>
                <a:tc>
                  <a:txBody>
                    <a:bodyPr/>
                    <a:lstStyle/>
                    <a:p>
                      <a:r>
                        <a:rPr lang="en-US" sz="1500" dirty="0">
                          <a:latin typeface="+mn-lt"/>
                        </a:rPr>
                        <a:t>Inorganic</a:t>
                      </a:r>
                    </a:p>
                  </a:txBody>
                  <a:tcPr marL="68580" marR="68580" marT="34290" marB="34290"/>
                </a:tc>
                <a:tc>
                  <a:txBody>
                    <a:bodyPr/>
                    <a:lstStyle/>
                    <a:p>
                      <a:r>
                        <a:rPr lang="en-US" sz="1500" dirty="0">
                          <a:latin typeface="+mn-lt"/>
                        </a:rPr>
                        <a:t>Asbestosis,</a:t>
                      </a:r>
                      <a:r>
                        <a:rPr lang="en-US" sz="1500" baseline="0" dirty="0">
                          <a:latin typeface="+mn-lt"/>
                        </a:rPr>
                        <a:t> Silicosis</a:t>
                      </a:r>
                    </a:p>
                  </a:txBody>
                  <a:tcPr marL="68580" marR="68580" marT="34290" marB="34290"/>
                </a:tc>
                <a:extLst>
                  <a:ext uri="{0D108BD9-81ED-4DB2-BD59-A6C34878D82A}">
                    <a16:rowId xmlns:a16="http://schemas.microsoft.com/office/drawing/2014/main" val="10003"/>
                  </a:ext>
                </a:extLst>
              </a:tr>
              <a:tr h="52578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latin typeface="+mn-lt"/>
                        </a:rPr>
                        <a:t>Organic:</a:t>
                      </a:r>
                      <a:br>
                        <a:rPr lang="en-US" sz="1500" dirty="0">
                          <a:latin typeface="+mn-lt"/>
                        </a:rPr>
                      </a:br>
                      <a:r>
                        <a:rPr lang="en-US" sz="1500" dirty="0">
                          <a:latin typeface="+mn-lt"/>
                        </a:rPr>
                        <a:t>Chronic hypersensitivity pneumonitis</a:t>
                      </a:r>
                    </a:p>
                  </a:txBody>
                  <a:tcPr marL="68580" marR="68580" marT="34290" marB="34290">
                    <a:solidFill>
                      <a:srgbClr val="D0D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500" b="0" i="0" u="none" strike="noStrike" cap="none" normalizeH="0" baseline="0" dirty="0">
                          <a:ln>
                            <a:noFill/>
                          </a:ln>
                          <a:solidFill>
                            <a:schemeClr val="tx1"/>
                          </a:solidFill>
                          <a:effectLst/>
                          <a:latin typeface="+mn-lt"/>
                          <a:ea typeface="Calibri" charset="0"/>
                          <a:cs typeface="Times New Roman" charset="0"/>
                        </a:rPr>
                        <a:t>Bird fancier’s disease, Farmer</a:t>
                      </a:r>
                      <a:r>
                        <a:rPr kumimoji="0" lang="ja-JP" altLang="en-US" sz="1500" b="0" i="0" u="none" strike="noStrike" cap="none" normalizeH="0" baseline="0" dirty="0">
                          <a:ln>
                            <a:noFill/>
                          </a:ln>
                          <a:solidFill>
                            <a:schemeClr val="tx1"/>
                          </a:solidFill>
                          <a:effectLst/>
                          <a:latin typeface="+mn-lt"/>
                          <a:ea typeface="Calibri" charset="0"/>
                          <a:cs typeface="Times New Roman" charset="0"/>
                        </a:rPr>
                        <a:t>’</a:t>
                      </a:r>
                      <a:r>
                        <a:rPr kumimoji="0" lang="en-US" altLang="ja-JP" sz="1500" b="0" i="0" u="none" strike="noStrike" cap="none" normalizeH="0" baseline="0" dirty="0">
                          <a:ln>
                            <a:noFill/>
                          </a:ln>
                          <a:solidFill>
                            <a:schemeClr val="tx1"/>
                          </a:solidFill>
                          <a:effectLst/>
                          <a:latin typeface="+mn-lt"/>
                          <a:ea typeface="Calibri" charset="0"/>
                          <a:cs typeface="Times New Roman" charset="0"/>
                        </a:rPr>
                        <a:t>s lung</a:t>
                      </a:r>
                      <a:endParaRPr kumimoji="0" lang="en-US" altLang="x-none" sz="1500" b="0" i="0" u="none" strike="noStrike" cap="none" normalizeH="0" baseline="0" dirty="0">
                        <a:ln>
                          <a:noFill/>
                        </a:ln>
                        <a:solidFill>
                          <a:schemeClr val="tx1"/>
                        </a:solidFill>
                        <a:effectLst/>
                        <a:latin typeface="+mn-lt"/>
                        <a:ea typeface="Calibri" charset="0"/>
                        <a:cs typeface="Times New Roman" charset="0"/>
                      </a:endParaRPr>
                    </a:p>
                  </a:txBody>
                  <a:tcPr marL="68580" marR="68580" marT="34290" marB="34290">
                    <a:solidFill>
                      <a:srgbClr val="D0D8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9649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Content Placeholder 2"/>
          <p:cNvSpPr>
            <a:spLocks noGrp="1"/>
          </p:cNvSpPr>
          <p:nvPr>
            <p:ph idx="1"/>
          </p:nvPr>
        </p:nvSpPr>
        <p:spPr>
          <a:xfrm>
            <a:off x="142875" y="888399"/>
            <a:ext cx="8761615" cy="3477861"/>
          </a:xfrm>
        </p:spPr>
        <p:txBody>
          <a:bodyPr/>
          <a:lstStyle/>
          <a:p>
            <a:pPr>
              <a:lnSpc>
                <a:spcPct val="100000"/>
              </a:lnSpc>
            </a:pPr>
            <a:r>
              <a:rPr lang="en-US" sz="2000"/>
              <a:t>Prognosis </a:t>
            </a:r>
            <a:r>
              <a:rPr lang="en-US" sz="2000" dirty="0"/>
              <a:t>for IPF is unpredictable.</a:t>
            </a:r>
          </a:p>
          <a:p>
            <a:pPr>
              <a:lnSpc>
                <a:spcPct val="100000"/>
              </a:lnSpc>
            </a:pPr>
            <a:r>
              <a:rPr lang="en-US" sz="2000" dirty="0"/>
              <a:t>An early diagnosis and appropriate management are vital to maintain quality of life and slow disease progression.</a:t>
            </a:r>
          </a:p>
          <a:p>
            <a:pPr>
              <a:lnSpc>
                <a:spcPct val="100000"/>
              </a:lnSpc>
            </a:pPr>
            <a:r>
              <a:rPr lang="en-US" altLang="en-US" sz="2000" dirty="0"/>
              <a:t>Disease management is crucial for patients with IPF, and includes the following:</a:t>
            </a:r>
          </a:p>
          <a:p>
            <a:pPr lvl="1">
              <a:lnSpc>
                <a:spcPct val="100000"/>
              </a:lnSpc>
              <a:buFont typeface="Arial" panose="020B0604020202020204" pitchFamily="34" charset="0"/>
              <a:buChar char="•"/>
            </a:pPr>
            <a:r>
              <a:rPr lang="en-US" sz="1800" dirty="0" err="1"/>
              <a:t>Antifibrotic</a:t>
            </a:r>
            <a:r>
              <a:rPr lang="en-US" sz="1800" dirty="0"/>
              <a:t> therapy</a:t>
            </a:r>
          </a:p>
          <a:p>
            <a:pPr lvl="1">
              <a:lnSpc>
                <a:spcPct val="100000"/>
              </a:lnSpc>
              <a:buFont typeface="Arial" panose="020B0604020202020204" pitchFamily="34" charset="0"/>
              <a:buChar char="•"/>
            </a:pPr>
            <a:r>
              <a:rPr lang="en-US" altLang="en-US" sz="1800" dirty="0"/>
              <a:t>Pulmonary rehabilitation</a:t>
            </a:r>
          </a:p>
          <a:p>
            <a:pPr lvl="1">
              <a:lnSpc>
                <a:spcPct val="100000"/>
              </a:lnSpc>
              <a:buFont typeface="Arial" panose="020B0604020202020204" pitchFamily="34" charset="0"/>
              <a:buChar char="•"/>
            </a:pPr>
            <a:r>
              <a:rPr lang="en-US" altLang="en-US" sz="1800" dirty="0"/>
              <a:t>Managing comorbidities</a:t>
            </a:r>
          </a:p>
          <a:p>
            <a:pPr lvl="1">
              <a:lnSpc>
                <a:spcPct val="100000"/>
              </a:lnSpc>
              <a:buFont typeface="Arial" panose="020B0604020202020204" pitchFamily="34" charset="0"/>
              <a:buChar char="•"/>
            </a:pPr>
            <a:r>
              <a:rPr lang="en-US" altLang="en-US" sz="1800" dirty="0"/>
              <a:t>Supplemental oxygen (if and when needed)</a:t>
            </a:r>
          </a:p>
          <a:p>
            <a:pPr lvl="1">
              <a:lnSpc>
                <a:spcPct val="100000"/>
              </a:lnSpc>
              <a:buFont typeface="Arial" panose="020B0604020202020204" pitchFamily="34" charset="0"/>
              <a:buChar char="•"/>
            </a:pPr>
            <a:r>
              <a:rPr lang="en-US" altLang="en-US" sz="1800" dirty="0"/>
              <a:t>Social/psychological support</a:t>
            </a:r>
          </a:p>
          <a:p>
            <a:pPr lvl="1">
              <a:lnSpc>
                <a:spcPct val="100000"/>
              </a:lnSpc>
              <a:buFont typeface="Arial" panose="020B0604020202020204" pitchFamily="34" charset="0"/>
              <a:buChar char="•"/>
            </a:pPr>
            <a:r>
              <a:rPr lang="en-US" altLang="en-US" sz="1800" dirty="0"/>
              <a:t>Lung transplant for select patients (early referral encouraged)</a:t>
            </a:r>
          </a:p>
          <a:p>
            <a:pPr lvl="1">
              <a:lnSpc>
                <a:spcPct val="100000"/>
              </a:lnSpc>
              <a:buFont typeface="Arial" panose="020B0604020202020204" pitchFamily="34" charset="0"/>
              <a:buChar char="•"/>
            </a:pPr>
            <a:r>
              <a:rPr lang="en-US" altLang="en-US" sz="1800" dirty="0"/>
              <a:t>Clinical trial enrollment.</a:t>
            </a:r>
          </a:p>
          <a:p>
            <a:pPr>
              <a:lnSpc>
                <a:spcPct val="100000"/>
              </a:lnSpc>
            </a:pPr>
            <a:endParaRPr lang="en-US" sz="1800" dirty="0"/>
          </a:p>
          <a:p>
            <a:pPr>
              <a:lnSpc>
                <a:spcPct val="100000"/>
              </a:lnSpc>
            </a:pPr>
            <a:endParaRPr lang="en-US" sz="1800" dirty="0"/>
          </a:p>
        </p:txBody>
      </p:sp>
    </p:spTree>
    <p:extLst>
      <p:ext uri="{BB962C8B-B14F-4D97-AF65-F5344CB8AC3E}">
        <p14:creationId xmlns:p14="http://schemas.microsoft.com/office/powerpoint/2010/main" val="116144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Differentiating IPF</a:t>
            </a:r>
            <a:r>
              <a:rPr lang="is-IS" dirty="0"/>
              <a:t>…</a:t>
            </a:r>
            <a:r>
              <a:rPr lang="en-US" dirty="0"/>
              <a:t> </a:t>
            </a:r>
            <a:r>
              <a:rPr lang="en-US" b="0" i="1" dirty="0"/>
              <a:t>continued</a:t>
            </a:r>
          </a:p>
        </p:txBody>
      </p:sp>
      <p:graphicFrame>
        <p:nvGraphicFramePr>
          <p:cNvPr id="6" name="Content Placeholder 5"/>
          <p:cNvGraphicFramePr>
            <a:graphicFrameLocks noGrp="1"/>
          </p:cNvGraphicFramePr>
          <p:nvPr>
            <p:ph idx="1"/>
            <p:extLst/>
          </p:nvPr>
        </p:nvGraphicFramePr>
        <p:xfrm>
          <a:off x="200025" y="1007269"/>
          <a:ext cx="8760618" cy="26974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920206">
                  <a:extLst>
                    <a:ext uri="{9D8B030D-6E8A-4147-A177-3AD203B41FA5}">
                      <a16:colId xmlns:a16="http://schemas.microsoft.com/office/drawing/2014/main" val="20000"/>
                    </a:ext>
                  </a:extLst>
                </a:gridCol>
                <a:gridCol w="2920206">
                  <a:extLst>
                    <a:ext uri="{9D8B030D-6E8A-4147-A177-3AD203B41FA5}">
                      <a16:colId xmlns:a16="http://schemas.microsoft.com/office/drawing/2014/main" val="20001"/>
                    </a:ext>
                  </a:extLst>
                </a:gridCol>
                <a:gridCol w="2920206">
                  <a:extLst>
                    <a:ext uri="{9D8B030D-6E8A-4147-A177-3AD203B41FA5}">
                      <a16:colId xmlns:a16="http://schemas.microsoft.com/office/drawing/2014/main" val="20002"/>
                    </a:ext>
                  </a:extLst>
                </a:gridCol>
              </a:tblGrid>
              <a:tr h="297180">
                <a:tc>
                  <a:txBody>
                    <a:bodyPr/>
                    <a:lstStyle/>
                    <a:p>
                      <a:r>
                        <a:rPr lang="en-US" sz="1500" dirty="0">
                          <a:latin typeface="+mn-lt"/>
                        </a:rPr>
                        <a:t>Category</a:t>
                      </a:r>
                    </a:p>
                  </a:txBody>
                  <a:tcPr marL="68580" marR="68580" marT="34290" marB="34290"/>
                </a:tc>
                <a:tc>
                  <a:txBody>
                    <a:bodyPr/>
                    <a:lstStyle/>
                    <a:p>
                      <a:r>
                        <a:rPr lang="en-US" sz="1500" dirty="0">
                          <a:latin typeface="+mn-lt"/>
                        </a:rPr>
                        <a:t>Diseases</a:t>
                      </a:r>
                    </a:p>
                  </a:txBody>
                  <a:tcPr marL="68580" marR="68580" marT="34290" marB="34290"/>
                </a:tc>
                <a:tc>
                  <a:txBody>
                    <a:bodyPr/>
                    <a:lstStyle/>
                    <a:p>
                      <a:r>
                        <a:rPr lang="en-US" sz="1500" dirty="0">
                          <a:latin typeface="+mn-lt"/>
                        </a:rPr>
                        <a:t>Subcategories/Examples</a:t>
                      </a:r>
                    </a:p>
                  </a:txBody>
                  <a:tcPr marL="68580" marR="68580" marT="34290" marB="34290"/>
                </a:tc>
                <a:extLst>
                  <a:ext uri="{0D108BD9-81ED-4DB2-BD59-A6C34878D82A}">
                    <a16:rowId xmlns:a16="http://schemas.microsoft.com/office/drawing/2014/main" val="10000"/>
                  </a:ext>
                </a:extLst>
              </a:tr>
              <a:tr h="7543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effectLst/>
                          <a:latin typeface="+mn-lt"/>
                        </a:rPr>
                        <a:t>Iatrogenic</a:t>
                      </a:r>
                      <a:endParaRPr lang="en-US" sz="1500" dirty="0">
                        <a:effectLst/>
                        <a:latin typeface="+mn-lt"/>
                        <a:ea typeface="Calibri" charset="0"/>
                        <a:cs typeface="Times New Roman" charset="0"/>
                      </a:endParaRPr>
                    </a:p>
                  </a:txBody>
                  <a:tcPr marL="68580" marR="68580" marT="34290" marB="34290"/>
                </a:tc>
                <a:tc>
                  <a:txBody>
                    <a:bodyPr/>
                    <a:lstStyle/>
                    <a:p>
                      <a:pPr marL="0" marR="0">
                        <a:spcBef>
                          <a:spcPts val="0"/>
                        </a:spcBef>
                        <a:spcAft>
                          <a:spcPts val="0"/>
                        </a:spcAft>
                      </a:pPr>
                      <a:r>
                        <a:rPr lang="en-US" sz="1500" dirty="0" err="1">
                          <a:effectLst/>
                          <a:latin typeface="+mn-lt"/>
                        </a:rPr>
                        <a:t>Antiarrhythmics</a:t>
                      </a:r>
                      <a:r>
                        <a:rPr lang="en-US" sz="1500" dirty="0">
                          <a:effectLst/>
                          <a:latin typeface="+mn-lt"/>
                        </a:rPr>
                        <a:t>, Antimicrobials, </a:t>
                      </a:r>
                      <a:br>
                        <a:rPr lang="en-US" sz="1500" dirty="0">
                          <a:effectLst/>
                          <a:latin typeface="+mn-lt"/>
                        </a:rPr>
                      </a:br>
                      <a:r>
                        <a:rPr lang="en-US" sz="1500" dirty="0">
                          <a:effectLst/>
                          <a:latin typeface="+mn-lt"/>
                        </a:rPr>
                        <a:t>Chemotherapy agents, Biologics, </a:t>
                      </a:r>
                    </a:p>
                    <a:p>
                      <a:pPr marL="0" marR="0">
                        <a:spcBef>
                          <a:spcPts val="0"/>
                        </a:spcBef>
                        <a:spcAft>
                          <a:spcPts val="0"/>
                        </a:spcAft>
                      </a:pPr>
                      <a:r>
                        <a:rPr lang="en-US" sz="1500" dirty="0">
                          <a:effectLst/>
                          <a:latin typeface="+mn-lt"/>
                        </a:rPr>
                        <a:t>Radiation </a:t>
                      </a:r>
                      <a:endParaRPr lang="en-US" sz="1500" dirty="0">
                        <a:effectLst/>
                        <a:latin typeface="+mn-lt"/>
                        <a:ea typeface="Calibri" charset="0"/>
                        <a:cs typeface="Times New Roman" charset="0"/>
                      </a:endParaRPr>
                    </a:p>
                  </a:txBody>
                  <a:tcPr marL="68580" marR="68580" marT="34290" marB="34290"/>
                </a:tc>
                <a:tc>
                  <a:txBody>
                    <a:bodyPr/>
                    <a:lstStyle/>
                    <a:p>
                      <a:pPr marL="0" marR="0">
                        <a:spcBef>
                          <a:spcPts val="0"/>
                        </a:spcBef>
                        <a:spcAft>
                          <a:spcPts val="0"/>
                        </a:spcAft>
                      </a:pPr>
                      <a:endParaRPr lang="en-US" sz="1500" dirty="0">
                        <a:effectLst/>
                        <a:latin typeface="+mn-lt"/>
                        <a:ea typeface="Calibri" charset="0"/>
                        <a:cs typeface="Times New Roman" charset="0"/>
                      </a:endParaRPr>
                    </a:p>
                  </a:txBody>
                  <a:tcPr marL="68580" marR="68580" marT="34290" marB="34290"/>
                </a:tc>
                <a:extLst>
                  <a:ext uri="{0D108BD9-81ED-4DB2-BD59-A6C34878D82A}">
                    <a16:rowId xmlns:a16="http://schemas.microsoft.com/office/drawing/2014/main" val="10001"/>
                  </a:ext>
                </a:extLst>
              </a:tr>
              <a:tr h="297180">
                <a:tc>
                  <a:txBody>
                    <a:bodyPr/>
                    <a:lstStyle/>
                    <a:p>
                      <a:pPr marL="0" marR="0">
                        <a:spcBef>
                          <a:spcPts val="0"/>
                        </a:spcBef>
                        <a:spcAft>
                          <a:spcPts val="0"/>
                        </a:spcAft>
                      </a:pPr>
                      <a:r>
                        <a:rPr lang="en-US" sz="1500" dirty="0">
                          <a:effectLst/>
                          <a:latin typeface="+mn-lt"/>
                        </a:rPr>
                        <a:t>Infectious</a:t>
                      </a:r>
                      <a:endParaRPr lang="en-US" sz="1500" dirty="0">
                        <a:effectLst/>
                        <a:latin typeface="+mn-lt"/>
                        <a:ea typeface="Calibri" charset="0"/>
                        <a:cs typeface="Times New Roman" charset="0"/>
                      </a:endParaRPr>
                    </a:p>
                  </a:txBody>
                  <a:tcPr marL="68580" marR="68580" marT="34290" marB="34290"/>
                </a:tc>
                <a:tc>
                  <a:txBody>
                    <a:bodyPr/>
                    <a:lstStyle/>
                    <a:p>
                      <a:r>
                        <a:rPr lang="en-US" sz="1500" dirty="0">
                          <a:latin typeface="+mn-lt"/>
                        </a:rPr>
                        <a:t>Viral</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effectLst/>
                          <a:latin typeface="+mn-lt"/>
                        </a:rPr>
                        <a:t>CMV, influenza</a:t>
                      </a:r>
                      <a:endParaRPr lang="en-US" sz="1500" dirty="0">
                        <a:effectLst/>
                        <a:latin typeface="+mn-lt"/>
                        <a:ea typeface="Calibri" charset="0"/>
                        <a:cs typeface="Times New Roman" charset="0"/>
                      </a:endParaRPr>
                    </a:p>
                  </a:txBody>
                  <a:tcPr marL="68580" marR="68580" marT="34290" marB="34290"/>
                </a:tc>
                <a:extLst>
                  <a:ext uri="{0D108BD9-81ED-4DB2-BD59-A6C34878D82A}">
                    <a16:rowId xmlns:a16="http://schemas.microsoft.com/office/drawing/2014/main" val="10002"/>
                  </a:ext>
                </a:extLst>
              </a:tr>
              <a:tr h="297180">
                <a:tc>
                  <a:txBody>
                    <a:bodyPr/>
                    <a:lstStyle/>
                    <a:p>
                      <a:endParaRPr lang="en-US" sz="1500" dirty="0">
                        <a:latin typeface="+mn-l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latin typeface="+mn-lt"/>
                        </a:rPr>
                        <a:t>Fungal</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effectLst/>
                          <a:latin typeface="+mn-lt"/>
                        </a:rPr>
                        <a:t>Pneumocystis </a:t>
                      </a:r>
                      <a:r>
                        <a:rPr lang="en-US" sz="1500" dirty="0" err="1">
                          <a:effectLst/>
                          <a:latin typeface="+mn-lt"/>
                        </a:rPr>
                        <a:t>carinii</a:t>
                      </a:r>
                      <a:endParaRPr lang="en-US" sz="1500" dirty="0">
                        <a:effectLst/>
                        <a:latin typeface="+mn-lt"/>
                      </a:endParaRPr>
                    </a:p>
                  </a:txBody>
                  <a:tcPr marL="68580" marR="68580" marT="34290" marB="34290"/>
                </a:tc>
                <a:extLst>
                  <a:ext uri="{0D108BD9-81ED-4DB2-BD59-A6C34878D82A}">
                    <a16:rowId xmlns:a16="http://schemas.microsoft.com/office/drawing/2014/main" val="10003"/>
                  </a:ext>
                </a:extLst>
              </a:tr>
              <a:tr h="5257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effectLst/>
                          <a:latin typeface="+mn-lt"/>
                        </a:rPr>
                        <a:t>Neoplastic</a:t>
                      </a:r>
                    </a:p>
                  </a:txBody>
                  <a:tcPr marL="68580" marR="68580" marT="34290" marB="34290"/>
                </a:tc>
                <a:tc>
                  <a:txBody>
                    <a:bodyPr/>
                    <a:lstStyle/>
                    <a:p>
                      <a:pPr marL="0" marR="0">
                        <a:spcBef>
                          <a:spcPts val="0"/>
                        </a:spcBef>
                        <a:spcAft>
                          <a:spcPts val="0"/>
                        </a:spcAft>
                      </a:pPr>
                      <a:r>
                        <a:rPr lang="en-US" sz="1500" dirty="0" err="1">
                          <a:effectLst/>
                          <a:latin typeface="+mn-lt"/>
                        </a:rPr>
                        <a:t>Lymphangitic</a:t>
                      </a:r>
                      <a:r>
                        <a:rPr lang="en-US" sz="1500" dirty="0">
                          <a:effectLst/>
                          <a:latin typeface="+mn-lt"/>
                        </a:rPr>
                        <a:t> </a:t>
                      </a:r>
                      <a:r>
                        <a:rPr lang="en-US" sz="1500" dirty="0" err="1">
                          <a:effectLst/>
                          <a:latin typeface="+mn-lt"/>
                        </a:rPr>
                        <a:t>carcinomatosis</a:t>
                      </a:r>
                      <a:endParaRPr lang="en-US" sz="1500" dirty="0">
                        <a:effectLst/>
                        <a:latin typeface="+mn-lt"/>
                      </a:endParaRPr>
                    </a:p>
                    <a:p>
                      <a:pPr marL="0" marR="0">
                        <a:spcBef>
                          <a:spcPts val="0"/>
                        </a:spcBef>
                        <a:spcAft>
                          <a:spcPts val="0"/>
                        </a:spcAft>
                      </a:pPr>
                      <a:r>
                        <a:rPr lang="en-US" sz="1500" dirty="0" err="1">
                          <a:effectLst/>
                          <a:latin typeface="+mn-lt"/>
                        </a:rPr>
                        <a:t>Bronchoalveolar</a:t>
                      </a:r>
                      <a:r>
                        <a:rPr lang="en-US" sz="1500" dirty="0">
                          <a:effectLst/>
                          <a:latin typeface="+mn-lt"/>
                        </a:rPr>
                        <a:t> carcinoma</a:t>
                      </a:r>
                      <a:endParaRPr lang="en-US" sz="1500" dirty="0">
                        <a:effectLst/>
                        <a:latin typeface="+mn-lt"/>
                        <a:ea typeface="Calibri" charset="0"/>
                        <a:cs typeface="Times New Roman" charset="0"/>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x-none" sz="1500" b="0" i="0" u="none" strike="noStrike" cap="none" normalizeH="0" baseline="0" dirty="0">
                        <a:ln>
                          <a:noFill/>
                        </a:ln>
                        <a:solidFill>
                          <a:schemeClr val="tx1"/>
                        </a:solidFill>
                        <a:effectLst/>
                        <a:latin typeface="+mn-lt"/>
                        <a:ea typeface="Calibri" charset="0"/>
                        <a:cs typeface="Times New Roman" charset="0"/>
                      </a:endParaRPr>
                    </a:p>
                  </a:txBody>
                  <a:tcPr marL="68580" marR="68580" marT="34290" marB="34290"/>
                </a:tc>
                <a:extLst>
                  <a:ext uri="{0D108BD9-81ED-4DB2-BD59-A6C34878D82A}">
                    <a16:rowId xmlns:a16="http://schemas.microsoft.com/office/drawing/2014/main" val="10004"/>
                  </a:ext>
                </a:extLst>
              </a:tr>
              <a:tr h="5257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effectLst/>
                          <a:latin typeface="+mn-lt"/>
                        </a:rPr>
                        <a:t>Chronic CHF</a:t>
                      </a:r>
                      <a:endParaRPr lang="en-US" sz="1500" dirty="0">
                        <a:effectLst/>
                        <a:latin typeface="+mn-lt"/>
                        <a:ea typeface="Calibri" charset="0"/>
                        <a:cs typeface="Times New Roman"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500" dirty="0">
                        <a:effectLst/>
                        <a:latin typeface="+mn-lt"/>
                        <a:ea typeface="Calibri" charset="0"/>
                        <a:cs typeface="Times New Roman" charset="0"/>
                      </a:endParaRPr>
                    </a:p>
                  </a:txBody>
                  <a:tcPr marL="68580" marR="68580" marT="34290" marB="34290"/>
                </a:tc>
                <a:tc>
                  <a:txBody>
                    <a:bodyPr/>
                    <a:lstStyle/>
                    <a:p>
                      <a:pPr marL="0" marR="0">
                        <a:spcBef>
                          <a:spcPts val="0"/>
                        </a:spcBef>
                        <a:spcAft>
                          <a:spcPts val="0"/>
                        </a:spcAft>
                      </a:pPr>
                      <a:endParaRPr lang="en-US" sz="1500" dirty="0">
                        <a:effectLst/>
                        <a:latin typeface="+mn-lt"/>
                        <a:ea typeface="Calibri" charset="0"/>
                        <a:cs typeface="Times New Roman" charset="0"/>
                      </a:endParaRPr>
                    </a:p>
                  </a:txBody>
                  <a:tcPr marL="68580" marR="68580" marT="34290" marB="34290"/>
                </a:tc>
                <a:tc>
                  <a:txBody>
                    <a:bodyPr/>
                    <a:lstStyle/>
                    <a:p>
                      <a:endParaRPr lang="en-US" sz="1500" dirty="0">
                        <a:latin typeface="+mn-lt"/>
                      </a:endParaRPr>
                    </a:p>
                  </a:txBody>
                  <a:tcPr marL="68580" marR="68580" marT="34290" marB="34290"/>
                </a:tc>
                <a:extLst>
                  <a:ext uri="{0D108BD9-81ED-4DB2-BD59-A6C34878D82A}">
                    <a16:rowId xmlns:a16="http://schemas.microsoft.com/office/drawing/2014/main" val="10005"/>
                  </a:ext>
                </a:extLst>
              </a:tr>
            </a:tbl>
          </a:graphicData>
        </a:graphic>
      </p:graphicFrame>
      <p:sp>
        <p:nvSpPr>
          <p:cNvPr id="4" name="Text Placeholder 3"/>
          <p:cNvSpPr>
            <a:spLocks noGrp="1"/>
          </p:cNvSpPr>
          <p:nvPr>
            <p:ph type="body" sz="quarter" idx="10"/>
          </p:nvPr>
        </p:nvSpPr>
        <p:spPr>
          <a:xfrm>
            <a:off x="3125821" y="4507706"/>
            <a:ext cx="5835242" cy="548879"/>
          </a:xfrm>
        </p:spPr>
        <p:txBody>
          <a:bodyPr>
            <a:normAutofit/>
          </a:bodyPr>
          <a:lstStyle/>
          <a:p>
            <a:endParaRPr lang="en-US" sz="1050" dirty="0"/>
          </a:p>
        </p:txBody>
      </p:sp>
      <p:sp>
        <p:nvSpPr>
          <p:cNvPr id="5" name="Text Placeholder 4"/>
          <p:cNvSpPr>
            <a:spLocks noGrp="1"/>
          </p:cNvSpPr>
          <p:nvPr>
            <p:ph type="body" sz="quarter" idx="11"/>
          </p:nvPr>
        </p:nvSpPr>
        <p:spPr>
          <a:xfrm>
            <a:off x="199506" y="4096128"/>
            <a:ext cx="8761558" cy="203597"/>
          </a:xfrm>
        </p:spPr>
        <p:txBody>
          <a:bodyPr>
            <a:normAutofit fontScale="92500" lnSpcReduction="10000"/>
          </a:bodyPr>
          <a:lstStyle/>
          <a:p>
            <a:r>
              <a:rPr lang="en-US" sz="900" dirty="0">
                <a:ea typeface="Calibri" charset="0"/>
                <a:cs typeface="Times New Roman" charset="0"/>
              </a:rPr>
              <a:t>CHF, </a:t>
            </a:r>
            <a:r>
              <a:rPr lang="en-US" sz="900" dirty="0"/>
              <a:t>congestive heart failure; CMV</a:t>
            </a:r>
            <a:r>
              <a:rPr lang="en-US" sz="900" dirty="0">
                <a:ea typeface="Calibri" charset="0"/>
                <a:cs typeface="Times New Roman" charset="0"/>
              </a:rPr>
              <a:t>, cytomegalovirus.</a:t>
            </a:r>
          </a:p>
        </p:txBody>
      </p:sp>
    </p:spTree>
    <p:extLst>
      <p:ext uri="{BB962C8B-B14F-4D97-AF65-F5344CB8AC3E}">
        <p14:creationId xmlns:p14="http://schemas.microsoft.com/office/powerpoint/2010/main" val="1817797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Misdiagnosis and Its Consequences</a:t>
            </a:r>
          </a:p>
        </p:txBody>
      </p:sp>
      <p:sp>
        <p:nvSpPr>
          <p:cNvPr id="7" name="Arrow: Bent-Up 6">
            <a:extLst>
              <a:ext uri="{FF2B5EF4-FFF2-40B4-BE49-F238E27FC236}">
                <a16:creationId xmlns:a16="http://schemas.microsoft.com/office/drawing/2014/main" id="{CA6294CC-BD8D-405C-B5DB-A2BF01043EDE}"/>
              </a:ext>
            </a:extLst>
          </p:cNvPr>
          <p:cNvSpPr/>
          <p:nvPr/>
        </p:nvSpPr>
        <p:spPr>
          <a:xfrm rot="5400000">
            <a:off x="1667023" y="1635347"/>
            <a:ext cx="857251" cy="1518177"/>
          </a:xfrm>
          <a:prstGeom prst="bentUpArrow">
            <a:avLst>
              <a:gd name="adj1" fmla="val 32840"/>
              <a:gd name="adj2" fmla="val 25000"/>
              <a:gd name="adj3" fmla="val 35780"/>
            </a:avLst>
          </a:prstGeom>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8" name="Freeform: Shape 7">
            <a:extLst>
              <a:ext uri="{FF2B5EF4-FFF2-40B4-BE49-F238E27FC236}">
                <a16:creationId xmlns:a16="http://schemas.microsoft.com/office/drawing/2014/main" id="{A8F2EAD2-0F6C-464A-9C26-CABE5DE2B9DE}"/>
              </a:ext>
            </a:extLst>
          </p:cNvPr>
          <p:cNvSpPr/>
          <p:nvPr/>
        </p:nvSpPr>
        <p:spPr>
          <a:xfrm>
            <a:off x="843738" y="1052704"/>
            <a:ext cx="1316850" cy="921752"/>
          </a:xfrm>
          <a:custGeom>
            <a:avLst/>
            <a:gdLst>
              <a:gd name="connsiteX0" fmla="*/ 0 w 1755800"/>
              <a:gd name="connsiteY0" fmla="*/ 204875 h 1229003"/>
              <a:gd name="connsiteX1" fmla="*/ 204875 w 1755800"/>
              <a:gd name="connsiteY1" fmla="*/ 0 h 1229003"/>
              <a:gd name="connsiteX2" fmla="*/ 1550925 w 1755800"/>
              <a:gd name="connsiteY2" fmla="*/ 0 h 1229003"/>
              <a:gd name="connsiteX3" fmla="*/ 1755800 w 1755800"/>
              <a:gd name="connsiteY3" fmla="*/ 204875 h 1229003"/>
              <a:gd name="connsiteX4" fmla="*/ 1755800 w 1755800"/>
              <a:gd name="connsiteY4" fmla="*/ 1024128 h 1229003"/>
              <a:gd name="connsiteX5" fmla="*/ 1550925 w 1755800"/>
              <a:gd name="connsiteY5" fmla="*/ 1229003 h 1229003"/>
              <a:gd name="connsiteX6" fmla="*/ 204875 w 1755800"/>
              <a:gd name="connsiteY6" fmla="*/ 1229003 h 1229003"/>
              <a:gd name="connsiteX7" fmla="*/ 0 w 1755800"/>
              <a:gd name="connsiteY7" fmla="*/ 1024128 h 1229003"/>
              <a:gd name="connsiteX8" fmla="*/ 0 w 1755800"/>
              <a:gd name="connsiteY8" fmla="*/ 204875 h 122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00" h="1229003">
                <a:moveTo>
                  <a:pt x="0" y="204875"/>
                </a:moveTo>
                <a:cubicBezTo>
                  <a:pt x="0" y="91726"/>
                  <a:pt x="91726" y="0"/>
                  <a:pt x="204875" y="0"/>
                </a:cubicBezTo>
                <a:lnTo>
                  <a:pt x="1550925" y="0"/>
                </a:lnTo>
                <a:cubicBezTo>
                  <a:pt x="1664074" y="0"/>
                  <a:pt x="1755800" y="91726"/>
                  <a:pt x="1755800" y="204875"/>
                </a:cubicBezTo>
                <a:lnTo>
                  <a:pt x="1755800" y="1024128"/>
                </a:lnTo>
                <a:cubicBezTo>
                  <a:pt x="1755800" y="1137277"/>
                  <a:pt x="1664074" y="1229003"/>
                  <a:pt x="1550925" y="1229003"/>
                </a:cubicBezTo>
                <a:lnTo>
                  <a:pt x="204875" y="1229003"/>
                </a:lnTo>
                <a:cubicBezTo>
                  <a:pt x="91726" y="1229003"/>
                  <a:pt x="0" y="1137277"/>
                  <a:pt x="0" y="1024128"/>
                </a:cubicBezTo>
                <a:lnTo>
                  <a:pt x="0" y="204875"/>
                </a:lnTo>
                <a:close/>
              </a:path>
            </a:pathLst>
          </a:custGeom>
          <a:solidFill>
            <a:schemeClr val="accent1"/>
          </a:solidFill>
          <a:ln w="19050">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02155" tIns="102155" rIns="102155" bIns="102155" numCol="1" spcCol="1270" anchor="ctr" anchorCtr="0">
            <a:noAutofit/>
          </a:bodyPr>
          <a:lstStyle/>
          <a:p>
            <a:pPr algn="ctr" defTabSz="666750">
              <a:lnSpc>
                <a:spcPct val="90000"/>
              </a:lnSpc>
              <a:spcBef>
                <a:spcPct val="0"/>
              </a:spcBef>
              <a:spcAft>
                <a:spcPct val="35000"/>
              </a:spcAft>
            </a:pPr>
            <a:r>
              <a:rPr lang="en-US" sz="1500" dirty="0"/>
              <a:t>IPF is often misdiagnosed or undiagnosed</a:t>
            </a:r>
          </a:p>
        </p:txBody>
      </p:sp>
      <p:sp>
        <p:nvSpPr>
          <p:cNvPr id="10" name="Arrow: Bent-Up 9">
            <a:extLst>
              <a:ext uri="{FF2B5EF4-FFF2-40B4-BE49-F238E27FC236}">
                <a16:creationId xmlns:a16="http://schemas.microsoft.com/office/drawing/2014/main" id="{A44D91EA-DCAC-4799-98B3-5FE4F8E8F304}"/>
              </a:ext>
            </a:extLst>
          </p:cNvPr>
          <p:cNvSpPr/>
          <p:nvPr/>
        </p:nvSpPr>
        <p:spPr>
          <a:xfrm rot="5400000">
            <a:off x="3747880" y="2612687"/>
            <a:ext cx="782252" cy="1518788"/>
          </a:xfrm>
          <a:prstGeom prst="bentUpArrow">
            <a:avLst>
              <a:gd name="adj1" fmla="val 32840"/>
              <a:gd name="adj2" fmla="val 25487"/>
              <a:gd name="adj3" fmla="val 35780"/>
            </a:avLst>
          </a:prstGeom>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1" name="Freeform: Shape 10">
            <a:extLst>
              <a:ext uri="{FF2B5EF4-FFF2-40B4-BE49-F238E27FC236}">
                <a16:creationId xmlns:a16="http://schemas.microsoft.com/office/drawing/2014/main" id="{C886A899-8E6F-471E-AABC-BD5D0574D37E}"/>
              </a:ext>
            </a:extLst>
          </p:cNvPr>
          <p:cNvSpPr/>
          <p:nvPr/>
        </p:nvSpPr>
        <p:spPr>
          <a:xfrm>
            <a:off x="2871069" y="2072818"/>
            <a:ext cx="1316850" cy="921752"/>
          </a:xfrm>
          <a:custGeom>
            <a:avLst/>
            <a:gdLst>
              <a:gd name="connsiteX0" fmla="*/ 0 w 1755800"/>
              <a:gd name="connsiteY0" fmla="*/ 204875 h 1229003"/>
              <a:gd name="connsiteX1" fmla="*/ 204875 w 1755800"/>
              <a:gd name="connsiteY1" fmla="*/ 0 h 1229003"/>
              <a:gd name="connsiteX2" fmla="*/ 1550925 w 1755800"/>
              <a:gd name="connsiteY2" fmla="*/ 0 h 1229003"/>
              <a:gd name="connsiteX3" fmla="*/ 1755800 w 1755800"/>
              <a:gd name="connsiteY3" fmla="*/ 204875 h 1229003"/>
              <a:gd name="connsiteX4" fmla="*/ 1755800 w 1755800"/>
              <a:gd name="connsiteY4" fmla="*/ 1024128 h 1229003"/>
              <a:gd name="connsiteX5" fmla="*/ 1550925 w 1755800"/>
              <a:gd name="connsiteY5" fmla="*/ 1229003 h 1229003"/>
              <a:gd name="connsiteX6" fmla="*/ 204875 w 1755800"/>
              <a:gd name="connsiteY6" fmla="*/ 1229003 h 1229003"/>
              <a:gd name="connsiteX7" fmla="*/ 0 w 1755800"/>
              <a:gd name="connsiteY7" fmla="*/ 1024128 h 1229003"/>
              <a:gd name="connsiteX8" fmla="*/ 0 w 1755800"/>
              <a:gd name="connsiteY8" fmla="*/ 204875 h 122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00" h="1229003">
                <a:moveTo>
                  <a:pt x="0" y="204875"/>
                </a:moveTo>
                <a:cubicBezTo>
                  <a:pt x="0" y="91726"/>
                  <a:pt x="91726" y="0"/>
                  <a:pt x="204875" y="0"/>
                </a:cubicBezTo>
                <a:lnTo>
                  <a:pt x="1550925" y="0"/>
                </a:lnTo>
                <a:cubicBezTo>
                  <a:pt x="1664074" y="0"/>
                  <a:pt x="1755800" y="91726"/>
                  <a:pt x="1755800" y="204875"/>
                </a:cubicBezTo>
                <a:lnTo>
                  <a:pt x="1755800" y="1024128"/>
                </a:lnTo>
                <a:cubicBezTo>
                  <a:pt x="1755800" y="1137277"/>
                  <a:pt x="1664074" y="1229003"/>
                  <a:pt x="1550925" y="1229003"/>
                </a:cubicBezTo>
                <a:lnTo>
                  <a:pt x="204875" y="1229003"/>
                </a:lnTo>
                <a:cubicBezTo>
                  <a:pt x="91726" y="1229003"/>
                  <a:pt x="0" y="1137277"/>
                  <a:pt x="0" y="1024128"/>
                </a:cubicBezTo>
                <a:lnTo>
                  <a:pt x="0" y="204875"/>
                </a:lnTo>
                <a:close/>
              </a:path>
            </a:pathLst>
          </a:custGeom>
          <a:solidFill>
            <a:schemeClr val="accent1"/>
          </a:solidFill>
          <a:ln w="19050">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02155" tIns="102155" rIns="102155" bIns="102155" numCol="1" spcCol="1270" anchor="ctr" anchorCtr="0">
            <a:noAutofit/>
          </a:bodyPr>
          <a:lstStyle/>
          <a:p>
            <a:pPr algn="ctr" defTabSz="666750">
              <a:lnSpc>
                <a:spcPct val="90000"/>
              </a:lnSpc>
              <a:spcBef>
                <a:spcPct val="0"/>
              </a:spcBef>
              <a:spcAft>
                <a:spcPct val="35000"/>
              </a:spcAft>
            </a:pPr>
            <a:r>
              <a:rPr lang="en-US" sz="1500" dirty="0"/>
              <a:t>Contributing factors</a:t>
            </a:r>
          </a:p>
        </p:txBody>
      </p:sp>
      <p:sp>
        <p:nvSpPr>
          <p:cNvPr id="12" name="Freeform: Shape 11">
            <a:extLst>
              <a:ext uri="{FF2B5EF4-FFF2-40B4-BE49-F238E27FC236}">
                <a16:creationId xmlns:a16="http://schemas.microsoft.com/office/drawing/2014/main" id="{FD65F8CA-D8D7-472B-B36A-8FAD81349E5A}"/>
              </a:ext>
            </a:extLst>
          </p:cNvPr>
          <p:cNvSpPr/>
          <p:nvPr/>
        </p:nvSpPr>
        <p:spPr>
          <a:xfrm>
            <a:off x="4204251" y="2161192"/>
            <a:ext cx="3383717" cy="745001"/>
          </a:xfrm>
          <a:custGeom>
            <a:avLst/>
            <a:gdLst>
              <a:gd name="connsiteX0" fmla="*/ 0 w 4511622"/>
              <a:gd name="connsiteY0" fmla="*/ 0 h 993334"/>
              <a:gd name="connsiteX1" fmla="*/ 4511622 w 4511622"/>
              <a:gd name="connsiteY1" fmla="*/ 0 h 993334"/>
              <a:gd name="connsiteX2" fmla="*/ 4511622 w 4511622"/>
              <a:gd name="connsiteY2" fmla="*/ 993334 h 993334"/>
              <a:gd name="connsiteX3" fmla="*/ 0 w 4511622"/>
              <a:gd name="connsiteY3" fmla="*/ 993334 h 993334"/>
              <a:gd name="connsiteX4" fmla="*/ 0 w 4511622"/>
              <a:gd name="connsiteY4" fmla="*/ 0 h 99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1622" h="993334">
                <a:moveTo>
                  <a:pt x="0" y="0"/>
                </a:moveTo>
                <a:lnTo>
                  <a:pt x="4511622" y="0"/>
                </a:lnTo>
                <a:lnTo>
                  <a:pt x="4511622" y="993334"/>
                </a:lnTo>
                <a:lnTo>
                  <a:pt x="0" y="9933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ctr" anchorCtr="0">
            <a:noAutofit/>
          </a:bodyPr>
          <a:lstStyle/>
          <a:p>
            <a:pPr marL="128588" lvl="1" indent="-128588" defTabSz="600075">
              <a:lnSpc>
                <a:spcPct val="90000"/>
              </a:lnSpc>
              <a:spcBef>
                <a:spcPct val="0"/>
              </a:spcBef>
              <a:spcAft>
                <a:spcPct val="15000"/>
              </a:spcAft>
              <a:buChar char="•"/>
            </a:pPr>
            <a:r>
              <a:rPr lang="en-US" sz="1400" dirty="0">
                <a:solidFill>
                  <a:schemeClr val="tx1">
                    <a:lumMod val="65000"/>
                    <a:lumOff val="35000"/>
                  </a:schemeClr>
                </a:solidFill>
              </a:rPr>
              <a:t>Low awareness</a:t>
            </a:r>
          </a:p>
          <a:p>
            <a:pPr marL="128588" lvl="1" indent="-128588" defTabSz="600075">
              <a:lnSpc>
                <a:spcPct val="90000"/>
              </a:lnSpc>
              <a:spcBef>
                <a:spcPct val="0"/>
              </a:spcBef>
              <a:spcAft>
                <a:spcPct val="15000"/>
              </a:spcAft>
              <a:buChar char="•"/>
            </a:pPr>
            <a:r>
              <a:rPr lang="en-US" sz="1400" dirty="0">
                <a:solidFill>
                  <a:schemeClr val="tx1">
                    <a:lumMod val="65000"/>
                    <a:lumOff val="35000"/>
                  </a:schemeClr>
                </a:solidFill>
              </a:rPr>
              <a:t>Differential diagnosis</a:t>
            </a:r>
          </a:p>
          <a:p>
            <a:pPr marL="128588" lvl="1" indent="-128588" defTabSz="600075">
              <a:lnSpc>
                <a:spcPct val="90000"/>
              </a:lnSpc>
              <a:spcBef>
                <a:spcPct val="0"/>
              </a:spcBef>
              <a:spcAft>
                <a:spcPct val="15000"/>
              </a:spcAft>
              <a:buChar char="•"/>
            </a:pPr>
            <a:r>
              <a:rPr lang="en-US" sz="1400" dirty="0">
                <a:solidFill>
                  <a:schemeClr val="tx1">
                    <a:lumMod val="65000"/>
                    <a:lumOff val="35000"/>
                  </a:schemeClr>
                </a:solidFill>
              </a:rPr>
              <a:t>Failure of stepped work-up</a:t>
            </a:r>
          </a:p>
        </p:txBody>
      </p:sp>
      <p:sp>
        <p:nvSpPr>
          <p:cNvPr id="13" name="Freeform: Shape 12">
            <a:extLst>
              <a:ext uri="{FF2B5EF4-FFF2-40B4-BE49-F238E27FC236}">
                <a16:creationId xmlns:a16="http://schemas.microsoft.com/office/drawing/2014/main" id="{5E3B78C6-C329-4C80-9C9B-02573FCBF0B6}"/>
              </a:ext>
            </a:extLst>
          </p:cNvPr>
          <p:cNvSpPr/>
          <p:nvPr/>
        </p:nvSpPr>
        <p:spPr>
          <a:xfrm>
            <a:off x="4913640" y="3104922"/>
            <a:ext cx="1316850" cy="921752"/>
          </a:xfrm>
          <a:custGeom>
            <a:avLst/>
            <a:gdLst>
              <a:gd name="connsiteX0" fmla="*/ 0 w 1755800"/>
              <a:gd name="connsiteY0" fmla="*/ 204875 h 1229003"/>
              <a:gd name="connsiteX1" fmla="*/ 204875 w 1755800"/>
              <a:gd name="connsiteY1" fmla="*/ 0 h 1229003"/>
              <a:gd name="connsiteX2" fmla="*/ 1550925 w 1755800"/>
              <a:gd name="connsiteY2" fmla="*/ 0 h 1229003"/>
              <a:gd name="connsiteX3" fmla="*/ 1755800 w 1755800"/>
              <a:gd name="connsiteY3" fmla="*/ 204875 h 1229003"/>
              <a:gd name="connsiteX4" fmla="*/ 1755800 w 1755800"/>
              <a:gd name="connsiteY4" fmla="*/ 1024128 h 1229003"/>
              <a:gd name="connsiteX5" fmla="*/ 1550925 w 1755800"/>
              <a:gd name="connsiteY5" fmla="*/ 1229003 h 1229003"/>
              <a:gd name="connsiteX6" fmla="*/ 204875 w 1755800"/>
              <a:gd name="connsiteY6" fmla="*/ 1229003 h 1229003"/>
              <a:gd name="connsiteX7" fmla="*/ 0 w 1755800"/>
              <a:gd name="connsiteY7" fmla="*/ 1024128 h 1229003"/>
              <a:gd name="connsiteX8" fmla="*/ 0 w 1755800"/>
              <a:gd name="connsiteY8" fmla="*/ 204875 h 122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00" h="1229003">
                <a:moveTo>
                  <a:pt x="0" y="204875"/>
                </a:moveTo>
                <a:cubicBezTo>
                  <a:pt x="0" y="91726"/>
                  <a:pt x="91726" y="0"/>
                  <a:pt x="204875" y="0"/>
                </a:cubicBezTo>
                <a:lnTo>
                  <a:pt x="1550925" y="0"/>
                </a:lnTo>
                <a:cubicBezTo>
                  <a:pt x="1664074" y="0"/>
                  <a:pt x="1755800" y="91726"/>
                  <a:pt x="1755800" y="204875"/>
                </a:cubicBezTo>
                <a:lnTo>
                  <a:pt x="1755800" y="1024128"/>
                </a:lnTo>
                <a:cubicBezTo>
                  <a:pt x="1755800" y="1137277"/>
                  <a:pt x="1664074" y="1229003"/>
                  <a:pt x="1550925" y="1229003"/>
                </a:cubicBezTo>
                <a:lnTo>
                  <a:pt x="204875" y="1229003"/>
                </a:lnTo>
                <a:cubicBezTo>
                  <a:pt x="91726" y="1229003"/>
                  <a:pt x="0" y="1137277"/>
                  <a:pt x="0" y="1024128"/>
                </a:cubicBezTo>
                <a:lnTo>
                  <a:pt x="0" y="204875"/>
                </a:lnTo>
                <a:close/>
              </a:path>
            </a:pathLst>
          </a:custGeom>
          <a:solidFill>
            <a:schemeClr val="accent1"/>
          </a:solidFill>
          <a:ln w="19050">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02155" tIns="102155" rIns="102155" bIns="102155" numCol="1" spcCol="1270" anchor="ctr" anchorCtr="0">
            <a:noAutofit/>
          </a:bodyPr>
          <a:lstStyle/>
          <a:p>
            <a:pPr algn="ctr" defTabSz="666750">
              <a:lnSpc>
                <a:spcPct val="90000"/>
              </a:lnSpc>
              <a:spcBef>
                <a:spcPct val="0"/>
              </a:spcBef>
              <a:spcAft>
                <a:spcPct val="35000"/>
              </a:spcAft>
            </a:pPr>
            <a:r>
              <a:rPr lang="en-US" sz="1500" dirty="0"/>
              <a:t>Potential impact</a:t>
            </a:r>
          </a:p>
        </p:txBody>
      </p:sp>
      <p:sp>
        <p:nvSpPr>
          <p:cNvPr id="14" name="Freeform: Shape 13">
            <a:extLst>
              <a:ext uri="{FF2B5EF4-FFF2-40B4-BE49-F238E27FC236}">
                <a16:creationId xmlns:a16="http://schemas.microsoft.com/office/drawing/2014/main" id="{0A10A620-4990-4C9B-9D71-2BC50FAEE287}"/>
              </a:ext>
            </a:extLst>
          </p:cNvPr>
          <p:cNvSpPr/>
          <p:nvPr/>
        </p:nvSpPr>
        <p:spPr>
          <a:xfrm>
            <a:off x="6278498" y="3104921"/>
            <a:ext cx="2756916" cy="1127999"/>
          </a:xfrm>
          <a:custGeom>
            <a:avLst/>
            <a:gdLst>
              <a:gd name="connsiteX0" fmla="*/ 0 w 3675888"/>
              <a:gd name="connsiteY0" fmla="*/ 0 h 1503998"/>
              <a:gd name="connsiteX1" fmla="*/ 3675888 w 3675888"/>
              <a:gd name="connsiteY1" fmla="*/ 0 h 1503998"/>
              <a:gd name="connsiteX2" fmla="*/ 3675888 w 3675888"/>
              <a:gd name="connsiteY2" fmla="*/ 1503998 h 1503998"/>
              <a:gd name="connsiteX3" fmla="*/ 0 w 3675888"/>
              <a:gd name="connsiteY3" fmla="*/ 1503998 h 1503998"/>
              <a:gd name="connsiteX4" fmla="*/ 0 w 3675888"/>
              <a:gd name="connsiteY4" fmla="*/ 0 h 150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888" h="1503998">
                <a:moveTo>
                  <a:pt x="0" y="0"/>
                </a:moveTo>
                <a:lnTo>
                  <a:pt x="3675888" y="0"/>
                </a:lnTo>
                <a:lnTo>
                  <a:pt x="3675888" y="1503998"/>
                </a:lnTo>
                <a:lnTo>
                  <a:pt x="0" y="15039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ctr" anchorCtr="0">
            <a:noAutofit/>
          </a:bodyPr>
          <a:lstStyle/>
          <a:p>
            <a:pPr marL="128588" lvl="1" indent="-128588" defTabSz="600075">
              <a:lnSpc>
                <a:spcPct val="90000"/>
              </a:lnSpc>
              <a:spcBef>
                <a:spcPct val="0"/>
              </a:spcBef>
              <a:spcAft>
                <a:spcPct val="15000"/>
              </a:spcAft>
              <a:buChar char="•"/>
            </a:pPr>
            <a:r>
              <a:rPr lang="en-US" sz="1400" dirty="0">
                <a:solidFill>
                  <a:schemeClr val="tx1">
                    <a:lumMod val="65000"/>
                    <a:lumOff val="35000"/>
                  </a:schemeClr>
                </a:solidFill>
              </a:rPr>
              <a:t>Inappropriate treatment</a:t>
            </a:r>
          </a:p>
          <a:p>
            <a:pPr marL="128588" lvl="1" indent="-128588" defTabSz="600075">
              <a:lnSpc>
                <a:spcPct val="90000"/>
              </a:lnSpc>
              <a:spcBef>
                <a:spcPct val="0"/>
              </a:spcBef>
              <a:spcAft>
                <a:spcPct val="15000"/>
              </a:spcAft>
              <a:buChar char="•"/>
            </a:pPr>
            <a:r>
              <a:rPr lang="en-US" sz="1400" dirty="0">
                <a:solidFill>
                  <a:schemeClr val="tx1">
                    <a:lumMod val="65000"/>
                    <a:lumOff val="35000"/>
                  </a:schemeClr>
                </a:solidFill>
              </a:rPr>
              <a:t>Unchecked disease progression</a:t>
            </a:r>
          </a:p>
          <a:p>
            <a:pPr marL="128588" lvl="1" indent="-128588" defTabSz="600075">
              <a:lnSpc>
                <a:spcPct val="90000"/>
              </a:lnSpc>
              <a:spcBef>
                <a:spcPct val="0"/>
              </a:spcBef>
              <a:spcAft>
                <a:spcPct val="15000"/>
              </a:spcAft>
              <a:buChar char="•"/>
            </a:pPr>
            <a:r>
              <a:rPr lang="en-US" sz="1400" dirty="0">
                <a:solidFill>
                  <a:schemeClr val="tx1">
                    <a:lumMod val="65000"/>
                    <a:lumOff val="35000"/>
                  </a:schemeClr>
                </a:solidFill>
              </a:rPr>
              <a:t>Lower survival rates</a:t>
            </a:r>
          </a:p>
          <a:p>
            <a:pPr marL="128588" lvl="1" indent="-128588" defTabSz="600075">
              <a:lnSpc>
                <a:spcPct val="90000"/>
              </a:lnSpc>
              <a:spcBef>
                <a:spcPct val="0"/>
              </a:spcBef>
              <a:spcAft>
                <a:spcPct val="15000"/>
              </a:spcAft>
              <a:buChar char="•"/>
            </a:pPr>
            <a:r>
              <a:rPr lang="en-US" sz="1400" dirty="0">
                <a:solidFill>
                  <a:schemeClr val="tx1">
                    <a:lumMod val="65000"/>
                    <a:lumOff val="35000"/>
                  </a:schemeClr>
                </a:solidFill>
              </a:rPr>
              <a:t>Impaired quality of life</a:t>
            </a:r>
          </a:p>
          <a:p>
            <a:pPr marL="128588" lvl="1" indent="-128588" defTabSz="600075">
              <a:lnSpc>
                <a:spcPct val="90000"/>
              </a:lnSpc>
              <a:spcBef>
                <a:spcPct val="0"/>
              </a:spcBef>
              <a:spcAft>
                <a:spcPct val="15000"/>
              </a:spcAft>
              <a:buChar char="•"/>
            </a:pPr>
            <a:r>
              <a:rPr lang="en-US" sz="1400" dirty="0">
                <a:solidFill>
                  <a:schemeClr val="tx1">
                    <a:lumMod val="65000"/>
                    <a:lumOff val="35000"/>
                  </a:schemeClr>
                </a:solidFill>
              </a:rPr>
              <a:t>Death</a:t>
            </a:r>
          </a:p>
        </p:txBody>
      </p:sp>
      <p:sp>
        <p:nvSpPr>
          <p:cNvPr id="4" name="Text Placeholder 3"/>
          <p:cNvSpPr>
            <a:spLocks noGrp="1"/>
          </p:cNvSpPr>
          <p:nvPr>
            <p:ph type="body" sz="quarter" idx="10"/>
          </p:nvPr>
        </p:nvSpPr>
        <p:spPr>
          <a:xfrm>
            <a:off x="3132306" y="4671344"/>
            <a:ext cx="5828757" cy="385241"/>
          </a:xfrm>
        </p:spPr>
        <p:txBody>
          <a:bodyPr>
            <a:normAutofit/>
          </a:bodyPr>
          <a:lstStyle/>
          <a:p>
            <a:r>
              <a:rPr lang="nb-NO" sz="1000" dirty="0">
                <a:solidFill>
                  <a:schemeClr val="bg1"/>
                </a:solidFill>
              </a:rPr>
              <a:t>Lee AS, et al. </a:t>
            </a:r>
            <a:r>
              <a:rPr lang="nb-NO" sz="1000" i="1" dirty="0" err="1">
                <a:solidFill>
                  <a:schemeClr val="bg1"/>
                </a:solidFill>
              </a:rPr>
              <a:t>Respir</a:t>
            </a:r>
            <a:r>
              <a:rPr lang="nb-NO" sz="1000" i="1" dirty="0">
                <a:solidFill>
                  <a:schemeClr val="bg1"/>
                </a:solidFill>
              </a:rPr>
              <a:t> Med. </a:t>
            </a:r>
            <a:r>
              <a:rPr lang="nb-NO" sz="1000" dirty="0">
                <a:solidFill>
                  <a:schemeClr val="bg1"/>
                </a:solidFill>
              </a:rPr>
              <a:t>2014;108:955-967.</a:t>
            </a:r>
          </a:p>
        </p:txBody>
      </p:sp>
    </p:spTree>
    <p:extLst>
      <p:ext uri="{BB962C8B-B14F-4D97-AF65-F5344CB8AC3E}">
        <p14:creationId xmlns:p14="http://schemas.microsoft.com/office/powerpoint/2010/main" val="82192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Diagnosing IPF</a:t>
            </a:r>
          </a:p>
        </p:txBody>
      </p:sp>
      <p:sp>
        <p:nvSpPr>
          <p:cNvPr id="3" name="Content Placeholder 2"/>
          <p:cNvSpPr>
            <a:spLocks noGrp="1"/>
          </p:cNvSpPr>
          <p:nvPr>
            <p:ph type="subTitle" idx="1"/>
          </p:nvPr>
        </p:nvSpPr>
        <p:spPr/>
        <p:txBody>
          <a:bodyPr/>
          <a:lstStyle/>
          <a:p>
            <a:r>
              <a:rPr lang="en-US" sz="1875" dirty="0"/>
              <a:t>In this module, we discuss how to diagnose IPF, common symptoms, and the diagnostic tools and criteria used for an accurate diagnosis. In addition, we discuss what to look for in pulmonary function tests and how to measure disease severity.</a:t>
            </a:r>
          </a:p>
          <a:p>
            <a:endParaRPr lang="en-US" sz="1875" dirty="0"/>
          </a:p>
        </p:txBody>
      </p:sp>
    </p:spTree>
    <p:extLst>
      <p:ext uri="{BB962C8B-B14F-4D97-AF65-F5344CB8AC3E}">
        <p14:creationId xmlns:p14="http://schemas.microsoft.com/office/powerpoint/2010/main" val="98915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Early Diagnosis</a:t>
            </a:r>
          </a:p>
        </p:txBody>
      </p:sp>
      <p:sp>
        <p:nvSpPr>
          <p:cNvPr id="3" name="Content Placeholder 2"/>
          <p:cNvSpPr>
            <a:spLocks noGrp="1"/>
          </p:cNvSpPr>
          <p:nvPr>
            <p:ph idx="1"/>
          </p:nvPr>
        </p:nvSpPr>
        <p:spPr/>
        <p:txBody>
          <a:bodyPr/>
          <a:lstStyle/>
          <a:p>
            <a:pPr marL="287338" indent="-287338">
              <a:lnSpc>
                <a:spcPct val="100000"/>
              </a:lnSpc>
              <a:spcAft>
                <a:spcPts val="600"/>
              </a:spcAft>
            </a:pPr>
            <a:r>
              <a:rPr lang="en-US" dirty="0"/>
              <a:t>Awareness of diagnostic criteria</a:t>
            </a:r>
          </a:p>
          <a:p>
            <a:pPr marL="257175" lvl="1" indent="-257175">
              <a:lnSpc>
                <a:spcPct val="100000"/>
              </a:lnSpc>
              <a:spcAft>
                <a:spcPts val="600"/>
              </a:spcAft>
              <a:buFont typeface="Arial"/>
              <a:buChar char="•"/>
            </a:pPr>
            <a:r>
              <a:rPr lang="en-US" sz="2800" dirty="0"/>
              <a:t>Increased “comfort” with CT diagnosis</a:t>
            </a:r>
          </a:p>
          <a:p>
            <a:pPr marL="557213" lvl="2" indent="-257175">
              <a:lnSpc>
                <a:spcPct val="100000"/>
              </a:lnSpc>
              <a:spcAft>
                <a:spcPts val="600"/>
              </a:spcAft>
            </a:pPr>
            <a:r>
              <a:rPr lang="en-US" sz="2100" dirty="0"/>
              <a:t>Diagnosing IPF without surgical lung biopsy in select cases, when CT </a:t>
            </a:r>
            <a:br>
              <a:rPr lang="en-US" sz="2100" dirty="0"/>
            </a:br>
            <a:r>
              <a:rPr lang="en-US" sz="2100" dirty="0"/>
              <a:t>shows a probable UIP pattern  </a:t>
            </a:r>
          </a:p>
          <a:p>
            <a:pPr>
              <a:lnSpc>
                <a:spcPct val="100000"/>
              </a:lnSpc>
              <a:spcAft>
                <a:spcPts val="600"/>
              </a:spcAft>
            </a:pPr>
            <a:r>
              <a:rPr lang="en-US" dirty="0"/>
              <a:t>Improving pathologic review</a:t>
            </a:r>
          </a:p>
          <a:p>
            <a:pPr>
              <a:lnSpc>
                <a:spcPct val="100000"/>
              </a:lnSpc>
              <a:spcAft>
                <a:spcPts val="600"/>
              </a:spcAft>
            </a:pPr>
            <a:r>
              <a:rPr lang="en-US" dirty="0"/>
              <a:t>Exclusion of alternative diagnosis </a:t>
            </a:r>
            <a:r>
              <a:rPr lang="en-US" sz="2100" dirty="0"/>
              <a:t>(</a:t>
            </a:r>
            <a:r>
              <a:rPr lang="en-US" sz="2100" dirty="0" err="1"/>
              <a:t>eg</a:t>
            </a:r>
            <a:r>
              <a:rPr lang="en-US" sz="2100" dirty="0"/>
              <a:t>, autoimmune conditions, chronic hypersensitivity pneumonitis)</a:t>
            </a:r>
          </a:p>
          <a:p>
            <a:endParaRPr lang="en-US" dirty="0"/>
          </a:p>
        </p:txBody>
      </p:sp>
      <p:sp>
        <p:nvSpPr>
          <p:cNvPr id="4" name="Text Placeholder 3"/>
          <p:cNvSpPr>
            <a:spLocks noGrp="1"/>
          </p:cNvSpPr>
          <p:nvPr>
            <p:ph type="body" sz="quarter" idx="10"/>
          </p:nvPr>
        </p:nvSpPr>
        <p:spPr>
          <a:xfrm>
            <a:off x="3135086" y="4663440"/>
            <a:ext cx="5825977" cy="393145"/>
          </a:xfrm>
        </p:spPr>
        <p:txBody>
          <a:bodyPr>
            <a:normAutofit/>
          </a:bodyPr>
          <a:lstStyle/>
          <a:p>
            <a:r>
              <a:rPr lang="en-US" sz="1000" dirty="0">
                <a:solidFill>
                  <a:schemeClr val="bg1"/>
                </a:solidFill>
              </a:rPr>
              <a:t>Lynch DA, et al. </a:t>
            </a:r>
            <a:r>
              <a:rPr lang="en-US" sz="1000" i="1" dirty="0">
                <a:solidFill>
                  <a:schemeClr val="bg1"/>
                </a:solidFill>
              </a:rPr>
              <a:t>Lancet </a:t>
            </a:r>
            <a:r>
              <a:rPr lang="en-US" sz="1000" i="1" dirty="0" err="1">
                <a:solidFill>
                  <a:schemeClr val="bg1"/>
                </a:solidFill>
              </a:rPr>
              <a:t>Respir</a:t>
            </a:r>
            <a:r>
              <a:rPr lang="en-US" sz="1000" i="1" dirty="0">
                <a:solidFill>
                  <a:schemeClr val="bg1"/>
                </a:solidFill>
              </a:rPr>
              <a:t> Med.</a:t>
            </a:r>
            <a:r>
              <a:rPr lang="en-US" sz="1000" dirty="0">
                <a:solidFill>
                  <a:schemeClr val="bg1"/>
                </a:solidFill>
              </a:rPr>
              <a:t> 2018;6:138-153. </a:t>
            </a:r>
          </a:p>
        </p:txBody>
      </p:sp>
      <p:sp>
        <p:nvSpPr>
          <p:cNvPr id="5" name="Text Placeholder 4"/>
          <p:cNvSpPr>
            <a:spLocks noGrp="1"/>
          </p:cNvSpPr>
          <p:nvPr>
            <p:ph type="body" sz="quarter" idx="11"/>
          </p:nvPr>
        </p:nvSpPr>
        <p:spPr>
          <a:xfrm>
            <a:off x="199506" y="4279004"/>
            <a:ext cx="8761558" cy="203597"/>
          </a:xfrm>
        </p:spPr>
        <p:txBody>
          <a:bodyPr>
            <a:normAutofit fontScale="77500" lnSpcReduction="20000"/>
          </a:bodyPr>
          <a:lstStyle/>
          <a:p>
            <a:r>
              <a:rPr lang="en-US" sz="1050" dirty="0"/>
              <a:t>CT, computerized tomography.</a:t>
            </a:r>
            <a:endParaRPr lang="en-US" dirty="0"/>
          </a:p>
        </p:txBody>
      </p:sp>
    </p:spTree>
    <p:extLst>
      <p:ext uri="{BB962C8B-B14F-4D97-AF65-F5344CB8AC3E}">
        <p14:creationId xmlns:p14="http://schemas.microsoft.com/office/powerpoint/2010/main" val="1031173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4548</Words>
  <Application>Microsoft Office PowerPoint</Application>
  <PresentationFormat>On-screen Show (16:9)</PresentationFormat>
  <Paragraphs>779</Paragraphs>
  <Slides>50</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ＭＳ Ｐゴシック</vt:lpstr>
      <vt:lpstr>Aharoni</vt:lpstr>
      <vt:lpstr>Arial</vt:lpstr>
      <vt:lpstr>Calibri</vt:lpstr>
      <vt:lpstr>Calisto MT</vt:lpstr>
      <vt:lpstr>Times New Roman</vt:lpstr>
      <vt:lpstr>Wingdings</vt:lpstr>
      <vt:lpstr>ヒラギノ角ゴ Pro W3</vt:lpstr>
      <vt:lpstr>Office Theme</vt:lpstr>
      <vt:lpstr>PowerPoint Presentation</vt:lpstr>
      <vt:lpstr>Burden of Disease</vt:lpstr>
      <vt:lpstr>Current Definition of IPF</vt:lpstr>
      <vt:lpstr>Increasing Prevalence of  Idiopathic Pulmonary Fibrosis</vt:lpstr>
      <vt:lpstr>Differentiating IPF From Other ILDs…</vt:lpstr>
      <vt:lpstr>Differentiating IPF… continued</vt:lpstr>
      <vt:lpstr>Misdiagnosis and Its Consequences</vt:lpstr>
      <vt:lpstr>Diagnosing IPF</vt:lpstr>
      <vt:lpstr>Improving Early Diagnosis</vt:lpstr>
      <vt:lpstr>Common Symptoms of IPF</vt:lpstr>
      <vt:lpstr>Improving Diagnostic Tools:  Pulmonary Function Tests</vt:lpstr>
      <vt:lpstr>Pulmonary Function Testing</vt:lpstr>
      <vt:lpstr>Measuring Disease Severity</vt:lpstr>
      <vt:lpstr>PowerPoint Presentation</vt:lpstr>
      <vt:lpstr>Specialist Evaluation</vt:lpstr>
      <vt:lpstr>HRCT Presentation</vt:lpstr>
      <vt:lpstr>Radiological Criteria: HRCT</vt:lpstr>
      <vt:lpstr>Interpreting HRCT Scans</vt:lpstr>
      <vt:lpstr>Clinical Presentation</vt:lpstr>
      <vt:lpstr>What IPF Looks Like on an HRCT Scan</vt:lpstr>
      <vt:lpstr>CT Changes With IPF (images)</vt:lpstr>
      <vt:lpstr>The Question of a Surgical Biopsy</vt:lpstr>
      <vt:lpstr>Surgical Lung Biopsy</vt:lpstr>
      <vt:lpstr>Transbronchial Cryobiopsy</vt:lpstr>
      <vt:lpstr>Pathology: UIP Pattern</vt:lpstr>
      <vt:lpstr>Honeycombing: Pathological Review</vt:lpstr>
      <vt:lpstr>Multidisciplinary Collaboration</vt:lpstr>
      <vt:lpstr>Impact of Multidisciplinary Team Discussion</vt:lpstr>
      <vt:lpstr>PowerPoint Presentation</vt:lpstr>
      <vt:lpstr>IPF Comorbidities</vt:lpstr>
      <vt:lpstr>Therapeutic Strategies</vt:lpstr>
      <vt:lpstr>Current Treatment Options</vt:lpstr>
      <vt:lpstr>Supportive Care and Other Interventions</vt:lpstr>
      <vt:lpstr>Drugs Not To Use for IPF Per ATS/ERS/JRS/ALAT 2011 Guidelines</vt:lpstr>
      <vt:lpstr>Differentiating Between  Disease-Modifying Agents</vt:lpstr>
      <vt:lpstr>Current Therapeutic Strategies for IPF </vt:lpstr>
      <vt:lpstr>Nintedanib Reduces Loss of FVC</vt:lpstr>
      <vt:lpstr>Time to First Acute Exacerbation (Investigator-reported): INPULSIS Pooled</vt:lpstr>
      <vt:lpstr>PowerPoint Presentation</vt:lpstr>
      <vt:lpstr>Pirfenidone and Mortality</vt:lpstr>
      <vt:lpstr>Dosing</vt:lpstr>
      <vt:lpstr>Disease Monitoring and Management</vt:lpstr>
      <vt:lpstr>Common Side Effects</vt:lpstr>
      <vt:lpstr>Pulmonary Fibrosis Foundation Patient Registry</vt:lpstr>
      <vt:lpstr>PFF Data Results</vt:lpstr>
      <vt:lpstr>PFF Patient Registry Conclusions</vt:lpstr>
      <vt:lpstr>Latest Research on Emerging Therapies</vt:lpstr>
      <vt:lpstr>Latest Research on Emerging Therapies (cont)</vt:lpstr>
      <vt:lpstr>Emerging Treatments (cont)</vt:lpstr>
      <vt:lpstr>Key Takeaways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Gretchen  Irmiger</dc:creator>
  <cp:lastModifiedBy>Brett Mutschler</cp:lastModifiedBy>
  <cp:revision>5</cp:revision>
  <dcterms:created xsi:type="dcterms:W3CDTF">2018-06-05T18:35:11Z</dcterms:created>
  <dcterms:modified xsi:type="dcterms:W3CDTF">2018-06-05T20:13:09Z</dcterms:modified>
</cp:coreProperties>
</file>