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3"/>
  </p:notesMasterIdLst>
  <p:sldIdLst>
    <p:sldId id="378" r:id="rId2"/>
    <p:sldId id="371" r:id="rId3"/>
    <p:sldId id="372" r:id="rId4"/>
    <p:sldId id="373" r:id="rId5"/>
    <p:sldId id="374" r:id="rId6"/>
    <p:sldId id="329" r:id="rId7"/>
    <p:sldId id="330" r:id="rId8"/>
    <p:sldId id="331" r:id="rId9"/>
    <p:sldId id="332" r:id="rId10"/>
    <p:sldId id="268" r:id="rId11"/>
    <p:sldId id="354" r:id="rId12"/>
    <p:sldId id="381" r:id="rId13"/>
    <p:sldId id="266" r:id="rId14"/>
    <p:sldId id="352" r:id="rId15"/>
    <p:sldId id="379" r:id="rId16"/>
    <p:sldId id="295" r:id="rId17"/>
    <p:sldId id="376" r:id="rId18"/>
    <p:sldId id="271" r:id="rId19"/>
    <p:sldId id="395" r:id="rId20"/>
    <p:sldId id="368" r:id="rId21"/>
    <p:sldId id="380" r:id="rId22"/>
    <p:sldId id="339" r:id="rId23"/>
    <p:sldId id="363" r:id="rId24"/>
    <p:sldId id="300" r:id="rId25"/>
    <p:sldId id="355" r:id="rId26"/>
    <p:sldId id="382" r:id="rId27"/>
    <p:sldId id="383" r:id="rId28"/>
    <p:sldId id="396" r:id="rId29"/>
    <p:sldId id="384" r:id="rId30"/>
    <p:sldId id="356" r:id="rId31"/>
    <p:sldId id="273" r:id="rId32"/>
    <p:sldId id="367" r:id="rId33"/>
    <p:sldId id="342" r:id="rId34"/>
    <p:sldId id="385" r:id="rId35"/>
    <p:sldId id="386" r:id="rId36"/>
    <p:sldId id="277" r:id="rId37"/>
    <p:sldId id="346" r:id="rId38"/>
    <p:sldId id="284" r:id="rId39"/>
    <p:sldId id="377" r:id="rId40"/>
    <p:sldId id="348" r:id="rId41"/>
    <p:sldId id="305" r:id="rId42"/>
    <p:sldId id="309" r:id="rId43"/>
    <p:sldId id="310" r:id="rId44"/>
    <p:sldId id="358" r:id="rId45"/>
    <p:sldId id="370" r:id="rId46"/>
    <p:sldId id="288" r:id="rId47"/>
    <p:sldId id="289" r:id="rId48"/>
    <p:sldId id="388" r:id="rId49"/>
    <p:sldId id="392" r:id="rId50"/>
    <p:sldId id="393" r:id="rId51"/>
    <p:sldId id="394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13BFC637-D661-4B42-8FC7-5485AA7C53D2}">
          <p14:sldIdLst>
            <p14:sldId id="378"/>
            <p14:sldId id="371"/>
            <p14:sldId id="372"/>
            <p14:sldId id="373"/>
          </p14:sldIdLst>
        </p14:section>
        <p14:section name="Establishing Severity" id="{55026891-E653-400F-85C7-0C9A9DBB7E61}">
          <p14:sldIdLst>
            <p14:sldId id="374"/>
            <p14:sldId id="329"/>
            <p14:sldId id="330"/>
            <p14:sldId id="331"/>
            <p14:sldId id="332"/>
            <p14:sldId id="268"/>
            <p14:sldId id="354"/>
            <p14:sldId id="381"/>
            <p14:sldId id="266"/>
            <p14:sldId id="352"/>
            <p14:sldId id="379"/>
            <p14:sldId id="295"/>
            <p14:sldId id="376"/>
          </p14:sldIdLst>
        </p14:section>
        <p14:section name="Current Landscape" id="{A41FC58A-853C-457A-9E04-A06CBB7B369C}">
          <p14:sldIdLst>
            <p14:sldId id="271"/>
            <p14:sldId id="395"/>
            <p14:sldId id="368"/>
            <p14:sldId id="380"/>
            <p14:sldId id="339"/>
            <p14:sldId id="363"/>
            <p14:sldId id="300"/>
            <p14:sldId id="355"/>
            <p14:sldId id="382"/>
            <p14:sldId id="383"/>
            <p14:sldId id="396"/>
            <p14:sldId id="384"/>
          </p14:sldIdLst>
        </p14:section>
        <p14:section name="Recent Therapies" id="{C9656352-3CCD-4D30-A753-D9C70A42D15D}">
          <p14:sldIdLst>
            <p14:sldId id="356"/>
            <p14:sldId id="273"/>
            <p14:sldId id="367"/>
          </p14:sldIdLst>
        </p14:section>
        <p14:section name="Emerging Therapies" id="{65A7FEF9-6A6A-42F0-9C0E-E18B4159EB1C}">
          <p14:sldIdLst>
            <p14:sldId id="342"/>
            <p14:sldId id="385"/>
            <p14:sldId id="386"/>
            <p14:sldId id="277"/>
            <p14:sldId id="346"/>
          </p14:sldIdLst>
        </p14:section>
        <p14:section name="Treatment Success" id="{EED4EC57-5F9C-46F5-8620-89F4A6D32E29}">
          <p14:sldIdLst>
            <p14:sldId id="284"/>
            <p14:sldId id="377"/>
            <p14:sldId id="348"/>
            <p14:sldId id="305"/>
            <p14:sldId id="309"/>
            <p14:sldId id="310"/>
            <p14:sldId id="358"/>
            <p14:sldId id="370"/>
            <p14:sldId id="288"/>
            <p14:sldId id="289"/>
          </p14:sldIdLst>
        </p14:section>
        <p14:section name="Summary + Takeaways" id="{AE299761-4275-4D7B-9627-3C6AABBD3E8E}">
          <p14:sldIdLst>
            <p14:sldId id="388"/>
            <p14:sldId id="392"/>
            <p14:sldId id="393"/>
            <p14:sldId id="3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1337"/>
    <a:srgbClr val="FFF452"/>
    <a:srgbClr val="333333"/>
    <a:srgbClr val="014D71"/>
    <a:srgbClr val="76AFA6"/>
    <a:srgbClr val="E9EFF1"/>
    <a:srgbClr val="990033"/>
    <a:srgbClr val="EDEBEC"/>
    <a:srgbClr val="0F3B1D"/>
    <a:srgbClr val="6093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22"/>
    <p:restoredTop sz="90398" autoAdjust="0"/>
  </p:normalViewPr>
  <p:slideViewPr>
    <p:cSldViewPr snapToGrid="0" snapToObjects="1">
      <p:cViewPr varScale="1">
        <p:scale>
          <a:sx n="100" d="100"/>
          <a:sy n="100" d="100"/>
        </p:scale>
        <p:origin x="1218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846256197142199"/>
          <c:y val="4.4057617797775499E-2"/>
          <c:w val="0.84310878912019283"/>
          <c:h val="0.6445180810731999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14D7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Sheet1!$B$2:$B$14</c:f>
              <c:numCache>
                <c:formatCode>0%</c:formatCode>
                <c:ptCount val="13"/>
                <c:pt idx="0">
                  <c:v>0.83</c:v>
                </c:pt>
                <c:pt idx="1">
                  <c:v>0.83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0.76</c:v>
                </c:pt>
                <c:pt idx="6">
                  <c:v>0.71</c:v>
                </c:pt>
                <c:pt idx="7">
                  <c:v>0.63</c:v>
                </c:pt>
                <c:pt idx="8">
                  <c:v>0.6</c:v>
                </c:pt>
                <c:pt idx="9">
                  <c:v>0.57999999999999996</c:v>
                </c:pt>
                <c:pt idx="10">
                  <c:v>0.55000000000000004</c:v>
                </c:pt>
                <c:pt idx="11">
                  <c:v>0.52</c:v>
                </c:pt>
                <c:pt idx="12">
                  <c:v>0.49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Sheet1!$A$2:$A$14</c15:sqref>
                        </c15:formulaRef>
                      </c:ext>
                    </c:extLst>
                    <c:strCache>
                      <c:ptCount val="13"/>
                      <c:pt idx="0">
                        <c:v>Ixekizumab*</c:v>
                      </c:pt>
                      <c:pt idx="1">
                        <c:v>Certolizumab*</c:v>
                      </c:pt>
                      <c:pt idx="2">
                        <c:v>Cyclosporin</c:v>
                      </c:pt>
                      <c:pt idx="3">
                        <c:v>Infliximab</c:v>
                      </c:pt>
                      <c:pt idx="4">
                        <c:v>Adalimumab 40 mg/week</c:v>
                      </c:pt>
                      <c:pt idx="5">
                        <c:v>Ustekinumab</c:v>
                      </c:pt>
                      <c:pt idx="6">
                        <c:v>Adalimumab 40 mg QOW</c:v>
                      </c:pt>
                      <c:pt idx="7">
                        <c:v>PUVA</c:v>
                      </c:pt>
                      <c:pt idx="8">
                        <c:v>Methotrexate</c:v>
                      </c:pt>
                      <c:pt idx="9">
                        <c:v>Golimumab 100 mg Q4W†</c:v>
                      </c:pt>
                      <c:pt idx="10">
                        <c:v>NB-UVB</c:v>
                      </c:pt>
                      <c:pt idx="11">
                        <c:v>Acitretin</c:v>
                      </c:pt>
                      <c:pt idx="12">
                        <c:v>Etanercept 50 mg BIW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CBCE-4A8F-9AE3-2C2D61BE01EE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Sheet1!$C$2:$C$14</c:f>
              <c:numCache>
                <c:formatCode>General</c:formatCode>
                <c:ptCount val="13"/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Sheet1!$A$2:$A$14</c15:sqref>
                        </c15:formulaRef>
                      </c:ext>
                    </c:extLst>
                    <c:strCache>
                      <c:ptCount val="13"/>
                      <c:pt idx="0">
                        <c:v>Ixekizumab*</c:v>
                      </c:pt>
                      <c:pt idx="1">
                        <c:v>Certolizumab*</c:v>
                      </c:pt>
                      <c:pt idx="2">
                        <c:v>Cyclosporin</c:v>
                      </c:pt>
                      <c:pt idx="3">
                        <c:v>Infliximab</c:v>
                      </c:pt>
                      <c:pt idx="4">
                        <c:v>Adalimumab 40 mg/week</c:v>
                      </c:pt>
                      <c:pt idx="5">
                        <c:v>Ustekinumab</c:v>
                      </c:pt>
                      <c:pt idx="6">
                        <c:v>Adalimumab 40 mg QOW</c:v>
                      </c:pt>
                      <c:pt idx="7">
                        <c:v>PUVA</c:v>
                      </c:pt>
                      <c:pt idx="8">
                        <c:v>Methotrexate</c:v>
                      </c:pt>
                      <c:pt idx="9">
                        <c:v>Golimumab 100 mg Q4W†</c:v>
                      </c:pt>
                      <c:pt idx="10">
                        <c:v>NB-UVB</c:v>
                      </c:pt>
                      <c:pt idx="11">
                        <c:v>Acitretin</c:v>
                      </c:pt>
                      <c:pt idx="12">
                        <c:v>Etanercept 50 mg BIW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CBCE-4A8F-9AE3-2C2D61BE01EE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Sheet1!$D$2:$D$14</c:f>
              <c:numCache>
                <c:formatCode>General</c:formatCode>
                <c:ptCount val="13"/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Column2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Sheet1!$A$2:$A$14</c15:sqref>
                        </c15:formulaRef>
                      </c:ext>
                    </c:extLst>
                    <c:strCache>
                      <c:ptCount val="13"/>
                      <c:pt idx="0">
                        <c:v>Ixekizumab*</c:v>
                      </c:pt>
                      <c:pt idx="1">
                        <c:v>Certolizumab*</c:v>
                      </c:pt>
                      <c:pt idx="2">
                        <c:v>Cyclosporin</c:v>
                      </c:pt>
                      <c:pt idx="3">
                        <c:v>Infliximab</c:v>
                      </c:pt>
                      <c:pt idx="4">
                        <c:v>Adalimumab 40 mg/week</c:v>
                      </c:pt>
                      <c:pt idx="5">
                        <c:v>Ustekinumab</c:v>
                      </c:pt>
                      <c:pt idx="6">
                        <c:v>Adalimumab 40 mg QOW</c:v>
                      </c:pt>
                      <c:pt idx="7">
                        <c:v>PUVA</c:v>
                      </c:pt>
                      <c:pt idx="8">
                        <c:v>Methotrexate</c:v>
                      </c:pt>
                      <c:pt idx="9">
                        <c:v>Golimumab 100 mg Q4W†</c:v>
                      </c:pt>
                      <c:pt idx="10">
                        <c:v>NB-UVB</c:v>
                      </c:pt>
                      <c:pt idx="11">
                        <c:v>Acitretin</c:v>
                      </c:pt>
                      <c:pt idx="12">
                        <c:v>Etanercept 50 mg BIW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CBCE-4A8F-9AE3-2C2D61BE01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-2002866128"/>
        <c:axId val="-2038950912"/>
      </c:barChart>
      <c:catAx>
        <c:axId val="-2002866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8950912"/>
        <c:crosses val="autoZero"/>
        <c:auto val="1"/>
        <c:lblAlgn val="ctr"/>
        <c:lblOffset val="100"/>
        <c:noMultiLvlLbl val="0"/>
      </c:catAx>
      <c:valAx>
        <c:axId val="-2038950912"/>
        <c:scaling>
          <c:orientation val="minMax"/>
          <c:max val="1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Patients Achieving PASI-75</a:t>
                </a:r>
              </a:p>
              <a:p>
                <a:pPr>
                  <a:defRPr/>
                </a:pPr>
                <a:r>
                  <a:rPr lang="en-US"/>
                  <a:t>at Week 12 </a:t>
                </a:r>
              </a:p>
            </c:rich>
          </c:tx>
          <c:layout>
            <c:manualLayout>
              <c:xMode val="edge"/>
              <c:yMode val="edge"/>
              <c:x val="7.2381389992033487E-2"/>
              <c:y val="0.140809873329144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crossAx val="-2002866128"/>
        <c:crosses val="autoZero"/>
        <c:crossBetween val="between"/>
        <c:majorUnit val="0.1"/>
        <c:minorUnit val="8.0000000000000099E-2"/>
      </c:valAx>
      <c:spPr>
        <a:gradFill>
          <a:gsLst>
            <a:gs pos="0">
              <a:srgbClr val="EDEBEC">
                <a:alpha val="0"/>
              </a:srgb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none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Number of Days Between Doses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none" spc="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noFill/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val>
            <c:numRef>
              <c:f>Sheet2!$C$9:$I$9</c:f>
              <c:numCache>
                <c:formatCode>General</c:formatCode>
                <c:ptCount val="7"/>
                <c:pt idx="0">
                  <c:v>7</c:v>
                </c:pt>
                <c:pt idx="1">
                  <c:v>7</c:v>
                </c:pt>
                <c:pt idx="2">
                  <c:v>8</c:v>
                </c:pt>
                <c:pt idx="3">
                  <c:v>8</c:v>
                </c:pt>
                <c:pt idx="4">
                  <c:v>7</c:v>
                </c:pt>
                <c:pt idx="5">
                  <c:v>14</c:v>
                </c:pt>
                <c:pt idx="6">
                  <c:v>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Sheet2!$C$8:$I$8</c15:sqref>
                        </c15:formulaRef>
                      </c:ext>
                    </c:extLst>
                    <c:strCache>
                      <c:ptCount val="7"/>
                      <c:pt idx="0">
                        <c:v>Patient 1</c:v>
                      </c:pt>
                      <c:pt idx="1">
                        <c:v>Patient 2</c:v>
                      </c:pt>
                      <c:pt idx="2">
                        <c:v>Patient 3</c:v>
                      </c:pt>
                      <c:pt idx="3">
                        <c:v>Patient 4</c:v>
                      </c:pt>
                      <c:pt idx="4">
                        <c:v>Patient 5</c:v>
                      </c:pt>
                      <c:pt idx="5">
                        <c:v>Patient 6</c:v>
                      </c:pt>
                      <c:pt idx="6">
                        <c:v>Patient 7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F84D-41A5-9C83-841C48C7AB71}"/>
            </c:ext>
          </c:extLst>
        </c:ser>
        <c:ser>
          <c:idx val="1"/>
          <c:order val="1"/>
          <c:spPr>
            <a:noFill/>
            <a:ln w="25400" cap="flat" cmpd="sng" algn="ctr">
              <a:solidFill>
                <a:schemeClr val="accent2"/>
              </a:solidFill>
              <a:miter lim="800000"/>
            </a:ln>
            <a:effectLst/>
          </c:spPr>
          <c:invertIfNegative val="0"/>
          <c:val>
            <c:numRef>
              <c:f>Sheet2!$C$10:$I$10</c:f>
              <c:numCache>
                <c:formatCode>General</c:formatCode>
                <c:ptCount val="7"/>
                <c:pt idx="0">
                  <c:v>21</c:v>
                </c:pt>
                <c:pt idx="1">
                  <c:v>14</c:v>
                </c:pt>
                <c:pt idx="2">
                  <c:v>13</c:v>
                </c:pt>
                <c:pt idx="3">
                  <c:v>42</c:v>
                </c:pt>
                <c:pt idx="4">
                  <c:v>15</c:v>
                </c:pt>
                <c:pt idx="5">
                  <c:v>14</c:v>
                </c:pt>
                <c:pt idx="6">
                  <c:v>14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Sheet2!$C$8:$I$8</c15:sqref>
                        </c15:formulaRef>
                      </c:ext>
                    </c:extLst>
                    <c:strCache>
                      <c:ptCount val="7"/>
                      <c:pt idx="0">
                        <c:v>Patient 1</c:v>
                      </c:pt>
                      <c:pt idx="1">
                        <c:v>Patient 2</c:v>
                      </c:pt>
                      <c:pt idx="2">
                        <c:v>Patient 3</c:v>
                      </c:pt>
                      <c:pt idx="3">
                        <c:v>Patient 4</c:v>
                      </c:pt>
                      <c:pt idx="4">
                        <c:v>Patient 5</c:v>
                      </c:pt>
                      <c:pt idx="5">
                        <c:v>Patient 6</c:v>
                      </c:pt>
                      <c:pt idx="6">
                        <c:v>Patient 7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F84D-41A5-9C83-841C48C7AB71}"/>
            </c:ext>
          </c:extLst>
        </c:ser>
        <c:ser>
          <c:idx val="2"/>
          <c:order val="2"/>
          <c:spPr>
            <a:noFill/>
            <a:ln w="25400" cap="flat" cmpd="sng" algn="ctr">
              <a:solidFill>
                <a:schemeClr val="accent3"/>
              </a:solidFill>
              <a:miter lim="800000"/>
            </a:ln>
            <a:effectLst/>
          </c:spPr>
          <c:invertIfNegative val="0"/>
          <c:val>
            <c:numRef>
              <c:f>Sheet2!$C$11:$I$11</c:f>
              <c:numCache>
                <c:formatCode>General</c:formatCode>
                <c:ptCount val="7"/>
                <c:pt idx="0">
                  <c:v>9</c:v>
                </c:pt>
                <c:pt idx="1">
                  <c:v>28</c:v>
                </c:pt>
                <c:pt idx="2">
                  <c:v>15</c:v>
                </c:pt>
                <c:pt idx="3">
                  <c:v>22</c:v>
                </c:pt>
                <c:pt idx="4">
                  <c:v>14</c:v>
                </c:pt>
                <c:pt idx="5">
                  <c:v>14</c:v>
                </c:pt>
                <c:pt idx="6">
                  <c:v>14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Sheet2!$C$8:$I$8</c15:sqref>
                        </c15:formulaRef>
                      </c:ext>
                    </c:extLst>
                    <c:strCache>
                      <c:ptCount val="7"/>
                      <c:pt idx="0">
                        <c:v>Patient 1</c:v>
                      </c:pt>
                      <c:pt idx="1">
                        <c:v>Patient 2</c:v>
                      </c:pt>
                      <c:pt idx="2">
                        <c:v>Patient 3</c:v>
                      </c:pt>
                      <c:pt idx="3">
                        <c:v>Patient 4</c:v>
                      </c:pt>
                      <c:pt idx="4">
                        <c:v>Patient 5</c:v>
                      </c:pt>
                      <c:pt idx="5">
                        <c:v>Patient 6</c:v>
                      </c:pt>
                      <c:pt idx="6">
                        <c:v>Patient 7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F84D-41A5-9C83-841C48C7AB71}"/>
            </c:ext>
          </c:extLst>
        </c:ser>
        <c:ser>
          <c:idx val="3"/>
          <c:order val="3"/>
          <c:spPr>
            <a:noFill/>
            <a:ln w="25400" cap="flat" cmpd="sng" algn="ctr">
              <a:solidFill>
                <a:schemeClr val="accent4"/>
              </a:solidFill>
              <a:miter lim="800000"/>
            </a:ln>
            <a:effectLst/>
          </c:spPr>
          <c:invertIfNegative val="0"/>
          <c:val>
            <c:numRef>
              <c:f>Sheet2!$C$12:$I$12</c:f>
              <c:numCache>
                <c:formatCode>General</c:formatCode>
                <c:ptCount val="7"/>
                <c:pt idx="0">
                  <c:v>14</c:v>
                </c:pt>
                <c:pt idx="1">
                  <c:v>30</c:v>
                </c:pt>
                <c:pt idx="2">
                  <c:v>13</c:v>
                </c:pt>
                <c:pt idx="3">
                  <c:v>13</c:v>
                </c:pt>
                <c:pt idx="4">
                  <c:v>14</c:v>
                </c:pt>
                <c:pt idx="5">
                  <c:v>14</c:v>
                </c:pt>
                <c:pt idx="6">
                  <c:v>14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Sheet2!$C$8:$I$8</c15:sqref>
                        </c15:formulaRef>
                      </c:ext>
                    </c:extLst>
                    <c:strCache>
                      <c:ptCount val="7"/>
                      <c:pt idx="0">
                        <c:v>Patient 1</c:v>
                      </c:pt>
                      <c:pt idx="1">
                        <c:v>Patient 2</c:v>
                      </c:pt>
                      <c:pt idx="2">
                        <c:v>Patient 3</c:v>
                      </c:pt>
                      <c:pt idx="3">
                        <c:v>Patient 4</c:v>
                      </c:pt>
                      <c:pt idx="4">
                        <c:v>Patient 5</c:v>
                      </c:pt>
                      <c:pt idx="5">
                        <c:v>Patient 6</c:v>
                      </c:pt>
                      <c:pt idx="6">
                        <c:v>Patient 7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3-F84D-41A5-9C83-841C48C7AB71}"/>
            </c:ext>
          </c:extLst>
        </c:ser>
        <c:ser>
          <c:idx val="4"/>
          <c:order val="4"/>
          <c:spPr>
            <a:noFill/>
            <a:ln w="25400" cap="flat" cmpd="sng" algn="ctr">
              <a:solidFill>
                <a:schemeClr val="accent5"/>
              </a:solidFill>
              <a:miter lim="800000"/>
            </a:ln>
            <a:effectLst/>
          </c:spPr>
          <c:invertIfNegative val="0"/>
          <c:val>
            <c:numRef>
              <c:f>Sheet2!$C$13:$I$13</c:f>
              <c:numCache>
                <c:formatCode>General</c:formatCode>
                <c:ptCount val="7"/>
                <c:pt idx="0">
                  <c:v>14</c:v>
                </c:pt>
                <c:pt idx="1">
                  <c:v>41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  <c:pt idx="5">
                  <c:v>14</c:v>
                </c:pt>
                <c:pt idx="6">
                  <c:v>14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Sheet2!$C$8:$I$8</c15:sqref>
                        </c15:formulaRef>
                      </c:ext>
                    </c:extLst>
                    <c:strCache>
                      <c:ptCount val="7"/>
                      <c:pt idx="0">
                        <c:v>Patient 1</c:v>
                      </c:pt>
                      <c:pt idx="1">
                        <c:v>Patient 2</c:v>
                      </c:pt>
                      <c:pt idx="2">
                        <c:v>Patient 3</c:v>
                      </c:pt>
                      <c:pt idx="3">
                        <c:v>Patient 4</c:v>
                      </c:pt>
                      <c:pt idx="4">
                        <c:v>Patient 5</c:v>
                      </c:pt>
                      <c:pt idx="5">
                        <c:v>Patient 6</c:v>
                      </c:pt>
                      <c:pt idx="6">
                        <c:v>Patient 7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F84D-41A5-9C83-841C48C7AB71}"/>
            </c:ext>
          </c:extLst>
        </c:ser>
        <c:ser>
          <c:idx val="5"/>
          <c:order val="5"/>
          <c:spPr>
            <a:noFill/>
            <a:ln w="25400" cap="flat" cmpd="sng" algn="ctr">
              <a:solidFill>
                <a:schemeClr val="accent6"/>
              </a:solidFill>
              <a:miter lim="800000"/>
            </a:ln>
            <a:effectLst/>
          </c:spPr>
          <c:invertIfNegative val="0"/>
          <c:val>
            <c:numRef>
              <c:f>Sheet2!$C$14:$I$14</c:f>
              <c:numCache>
                <c:formatCode>General</c:formatCode>
                <c:ptCount val="7"/>
                <c:pt idx="0">
                  <c:v>13</c:v>
                </c:pt>
                <c:pt idx="1">
                  <c:v>57</c:v>
                </c:pt>
                <c:pt idx="2">
                  <c:v>14</c:v>
                </c:pt>
                <c:pt idx="3">
                  <c:v>14</c:v>
                </c:pt>
                <c:pt idx="4">
                  <c:v>13</c:v>
                </c:pt>
                <c:pt idx="5">
                  <c:v>14</c:v>
                </c:pt>
                <c:pt idx="6">
                  <c:v>14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Sheet2!$C$8:$I$8</c15:sqref>
                        </c15:formulaRef>
                      </c:ext>
                    </c:extLst>
                    <c:strCache>
                      <c:ptCount val="7"/>
                      <c:pt idx="0">
                        <c:v>Patient 1</c:v>
                      </c:pt>
                      <c:pt idx="1">
                        <c:v>Patient 2</c:v>
                      </c:pt>
                      <c:pt idx="2">
                        <c:v>Patient 3</c:v>
                      </c:pt>
                      <c:pt idx="3">
                        <c:v>Patient 4</c:v>
                      </c:pt>
                      <c:pt idx="4">
                        <c:v>Patient 5</c:v>
                      </c:pt>
                      <c:pt idx="5">
                        <c:v>Patient 6</c:v>
                      </c:pt>
                      <c:pt idx="6">
                        <c:v>Patient 7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5-F84D-41A5-9C83-841C48C7AB71}"/>
            </c:ext>
          </c:extLst>
        </c:ser>
        <c:ser>
          <c:idx val="6"/>
          <c:order val="6"/>
          <c:spPr>
            <a:noFill/>
            <a:ln w="25400" cap="flat" cmpd="sng" algn="ctr">
              <a:solidFill>
                <a:schemeClr val="accent1">
                  <a:lumMod val="60000"/>
                </a:schemeClr>
              </a:solidFill>
              <a:miter lim="800000"/>
            </a:ln>
            <a:effectLst/>
          </c:spPr>
          <c:invertIfNegative val="0"/>
          <c:val>
            <c:numRef>
              <c:f>Sheet2!$C$15:$I$15</c:f>
              <c:numCache>
                <c:formatCode>General</c:formatCode>
                <c:ptCount val="7"/>
                <c:pt idx="0">
                  <c:v>12</c:v>
                </c:pt>
                <c:pt idx="1">
                  <c:v>27</c:v>
                </c:pt>
                <c:pt idx="2">
                  <c:v>27</c:v>
                </c:pt>
                <c:pt idx="3">
                  <c:v>21</c:v>
                </c:pt>
                <c:pt idx="4">
                  <c:v>14</c:v>
                </c:pt>
                <c:pt idx="5">
                  <c:v>14</c:v>
                </c:pt>
                <c:pt idx="6">
                  <c:v>14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Sheet2!$C$8:$I$8</c15:sqref>
                        </c15:formulaRef>
                      </c:ext>
                    </c:extLst>
                    <c:strCache>
                      <c:ptCount val="7"/>
                      <c:pt idx="0">
                        <c:v>Patient 1</c:v>
                      </c:pt>
                      <c:pt idx="1">
                        <c:v>Patient 2</c:v>
                      </c:pt>
                      <c:pt idx="2">
                        <c:v>Patient 3</c:v>
                      </c:pt>
                      <c:pt idx="3">
                        <c:v>Patient 4</c:v>
                      </c:pt>
                      <c:pt idx="4">
                        <c:v>Patient 5</c:v>
                      </c:pt>
                      <c:pt idx="5">
                        <c:v>Patient 6</c:v>
                      </c:pt>
                      <c:pt idx="6">
                        <c:v>Patient 7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6-F84D-41A5-9C83-841C48C7AB71}"/>
            </c:ext>
          </c:extLst>
        </c:ser>
        <c:ser>
          <c:idx val="7"/>
          <c:order val="7"/>
          <c:spPr>
            <a:noFill/>
            <a:ln w="25400" cap="flat" cmpd="sng" algn="ctr">
              <a:solidFill>
                <a:schemeClr val="accent2">
                  <a:lumMod val="60000"/>
                </a:schemeClr>
              </a:solidFill>
              <a:miter lim="800000"/>
            </a:ln>
            <a:effectLst/>
          </c:spPr>
          <c:invertIfNegative val="0"/>
          <c:val>
            <c:numRef>
              <c:f>Sheet2!$C$16:$I$16</c:f>
              <c:numCache>
                <c:formatCode>General</c:formatCode>
                <c:ptCount val="7"/>
                <c:pt idx="0">
                  <c:v>18</c:v>
                </c:pt>
                <c:pt idx="1">
                  <c:v>39</c:v>
                </c:pt>
                <c:pt idx="2">
                  <c:v>14</c:v>
                </c:pt>
                <c:pt idx="3">
                  <c:v>42</c:v>
                </c:pt>
                <c:pt idx="4">
                  <c:v>14</c:v>
                </c:pt>
                <c:pt idx="5">
                  <c:v>14</c:v>
                </c:pt>
                <c:pt idx="6">
                  <c:v>16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Sheet2!$C$8:$I$8</c15:sqref>
                        </c15:formulaRef>
                      </c:ext>
                    </c:extLst>
                    <c:strCache>
                      <c:ptCount val="7"/>
                      <c:pt idx="0">
                        <c:v>Patient 1</c:v>
                      </c:pt>
                      <c:pt idx="1">
                        <c:v>Patient 2</c:v>
                      </c:pt>
                      <c:pt idx="2">
                        <c:v>Patient 3</c:v>
                      </c:pt>
                      <c:pt idx="3">
                        <c:v>Patient 4</c:v>
                      </c:pt>
                      <c:pt idx="4">
                        <c:v>Patient 5</c:v>
                      </c:pt>
                      <c:pt idx="5">
                        <c:v>Patient 6</c:v>
                      </c:pt>
                      <c:pt idx="6">
                        <c:v>Patient 7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7-F84D-41A5-9C83-841C48C7AB71}"/>
            </c:ext>
          </c:extLst>
        </c:ser>
        <c:ser>
          <c:idx val="8"/>
          <c:order val="8"/>
          <c:spPr>
            <a:noFill/>
            <a:ln w="25400" cap="flat" cmpd="sng" algn="ctr">
              <a:solidFill>
                <a:schemeClr val="accent3">
                  <a:lumMod val="60000"/>
                </a:schemeClr>
              </a:solidFill>
              <a:miter lim="800000"/>
            </a:ln>
            <a:effectLst/>
          </c:spPr>
          <c:invertIfNegative val="0"/>
          <c:val>
            <c:numRef>
              <c:f>Sheet2!$C$17:$I$17</c:f>
              <c:numCache>
                <c:formatCode>General</c:formatCode>
                <c:ptCount val="7"/>
                <c:pt idx="0">
                  <c:v>28</c:v>
                </c:pt>
                <c:pt idx="1">
                  <c:v>23</c:v>
                </c:pt>
                <c:pt idx="2">
                  <c:v>14</c:v>
                </c:pt>
                <c:pt idx="3">
                  <c:v>26</c:v>
                </c:pt>
                <c:pt idx="4">
                  <c:v>18</c:v>
                </c:pt>
                <c:pt idx="5">
                  <c:v>14</c:v>
                </c:pt>
                <c:pt idx="6">
                  <c:v>12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Sheet2!$C$8:$I$8</c15:sqref>
                        </c15:formulaRef>
                      </c:ext>
                    </c:extLst>
                    <c:strCache>
                      <c:ptCount val="7"/>
                      <c:pt idx="0">
                        <c:v>Patient 1</c:v>
                      </c:pt>
                      <c:pt idx="1">
                        <c:v>Patient 2</c:v>
                      </c:pt>
                      <c:pt idx="2">
                        <c:v>Patient 3</c:v>
                      </c:pt>
                      <c:pt idx="3">
                        <c:v>Patient 4</c:v>
                      </c:pt>
                      <c:pt idx="4">
                        <c:v>Patient 5</c:v>
                      </c:pt>
                      <c:pt idx="5">
                        <c:v>Patient 6</c:v>
                      </c:pt>
                      <c:pt idx="6">
                        <c:v>Patient 7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8-F84D-41A5-9C83-841C48C7AB71}"/>
            </c:ext>
          </c:extLst>
        </c:ser>
        <c:ser>
          <c:idx val="9"/>
          <c:order val="9"/>
          <c:spPr>
            <a:noFill/>
            <a:ln w="25400" cap="flat" cmpd="sng" algn="ctr">
              <a:solidFill>
                <a:schemeClr val="accent4">
                  <a:lumMod val="60000"/>
                </a:schemeClr>
              </a:solidFill>
              <a:miter lim="800000"/>
            </a:ln>
            <a:effectLst/>
          </c:spPr>
          <c:invertIfNegative val="0"/>
          <c:val>
            <c:numRef>
              <c:f>Sheet2!$C$18:$I$18</c:f>
              <c:numCache>
                <c:formatCode>General</c:formatCode>
                <c:ptCount val="7"/>
                <c:pt idx="0">
                  <c:v>33</c:v>
                </c:pt>
                <c:pt idx="2">
                  <c:v>14</c:v>
                </c:pt>
                <c:pt idx="3">
                  <c:v>20</c:v>
                </c:pt>
                <c:pt idx="4">
                  <c:v>10</c:v>
                </c:pt>
                <c:pt idx="5">
                  <c:v>14</c:v>
                </c:pt>
                <c:pt idx="6">
                  <c:v>14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Sheet2!$C$8:$I$8</c15:sqref>
                        </c15:formulaRef>
                      </c:ext>
                    </c:extLst>
                    <c:strCache>
                      <c:ptCount val="7"/>
                      <c:pt idx="0">
                        <c:v>Patient 1</c:v>
                      </c:pt>
                      <c:pt idx="1">
                        <c:v>Patient 2</c:v>
                      </c:pt>
                      <c:pt idx="2">
                        <c:v>Patient 3</c:v>
                      </c:pt>
                      <c:pt idx="3">
                        <c:v>Patient 4</c:v>
                      </c:pt>
                      <c:pt idx="4">
                        <c:v>Patient 5</c:v>
                      </c:pt>
                      <c:pt idx="5">
                        <c:v>Patient 6</c:v>
                      </c:pt>
                      <c:pt idx="6">
                        <c:v>Patient 7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9-F84D-41A5-9C83-841C48C7AB71}"/>
            </c:ext>
          </c:extLst>
        </c:ser>
        <c:ser>
          <c:idx val="10"/>
          <c:order val="10"/>
          <c:spPr>
            <a:noFill/>
            <a:ln w="25400" cap="flat" cmpd="sng" algn="ctr">
              <a:solidFill>
                <a:schemeClr val="accent5">
                  <a:lumMod val="60000"/>
                </a:schemeClr>
              </a:solidFill>
              <a:miter lim="800000"/>
            </a:ln>
            <a:effectLst/>
          </c:spPr>
          <c:invertIfNegative val="0"/>
          <c:val>
            <c:numRef>
              <c:f>Sheet2!$C$19:$I$19</c:f>
              <c:numCache>
                <c:formatCode>General</c:formatCode>
                <c:ptCount val="7"/>
                <c:pt idx="0">
                  <c:v>12</c:v>
                </c:pt>
                <c:pt idx="2">
                  <c:v>15</c:v>
                </c:pt>
                <c:pt idx="3">
                  <c:v>32</c:v>
                </c:pt>
                <c:pt idx="4">
                  <c:v>13</c:v>
                </c:pt>
                <c:pt idx="5">
                  <c:v>14</c:v>
                </c:pt>
                <c:pt idx="6">
                  <c:v>15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Sheet2!$C$8:$I$8</c15:sqref>
                        </c15:formulaRef>
                      </c:ext>
                    </c:extLst>
                    <c:strCache>
                      <c:ptCount val="7"/>
                      <c:pt idx="0">
                        <c:v>Patient 1</c:v>
                      </c:pt>
                      <c:pt idx="1">
                        <c:v>Patient 2</c:v>
                      </c:pt>
                      <c:pt idx="2">
                        <c:v>Patient 3</c:v>
                      </c:pt>
                      <c:pt idx="3">
                        <c:v>Patient 4</c:v>
                      </c:pt>
                      <c:pt idx="4">
                        <c:v>Patient 5</c:v>
                      </c:pt>
                      <c:pt idx="5">
                        <c:v>Patient 6</c:v>
                      </c:pt>
                      <c:pt idx="6">
                        <c:v>Patient 7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A-F84D-41A5-9C83-841C48C7AB71}"/>
            </c:ext>
          </c:extLst>
        </c:ser>
        <c:ser>
          <c:idx val="11"/>
          <c:order val="11"/>
          <c:spPr>
            <a:noFill/>
            <a:ln w="25400" cap="flat" cmpd="sng" algn="ctr">
              <a:solidFill>
                <a:schemeClr val="accent6">
                  <a:lumMod val="60000"/>
                </a:schemeClr>
              </a:solidFill>
              <a:miter lim="800000"/>
            </a:ln>
            <a:effectLst/>
          </c:spPr>
          <c:invertIfNegative val="0"/>
          <c:val>
            <c:numRef>
              <c:f>Sheet2!$C$20:$I$20</c:f>
              <c:numCache>
                <c:formatCode>General</c:formatCode>
                <c:ptCount val="7"/>
                <c:pt idx="0">
                  <c:v>14</c:v>
                </c:pt>
                <c:pt idx="2">
                  <c:v>13</c:v>
                </c:pt>
                <c:pt idx="3">
                  <c:v>7</c:v>
                </c:pt>
                <c:pt idx="4">
                  <c:v>14</c:v>
                </c:pt>
                <c:pt idx="5">
                  <c:v>14</c:v>
                </c:pt>
                <c:pt idx="6">
                  <c:v>12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Sheet2!$C$8:$I$8</c15:sqref>
                        </c15:formulaRef>
                      </c:ext>
                    </c:extLst>
                    <c:strCache>
                      <c:ptCount val="7"/>
                      <c:pt idx="0">
                        <c:v>Patient 1</c:v>
                      </c:pt>
                      <c:pt idx="1">
                        <c:v>Patient 2</c:v>
                      </c:pt>
                      <c:pt idx="2">
                        <c:v>Patient 3</c:v>
                      </c:pt>
                      <c:pt idx="3">
                        <c:v>Patient 4</c:v>
                      </c:pt>
                      <c:pt idx="4">
                        <c:v>Patient 5</c:v>
                      </c:pt>
                      <c:pt idx="5">
                        <c:v>Patient 6</c:v>
                      </c:pt>
                      <c:pt idx="6">
                        <c:v>Patient 7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B-F84D-41A5-9C83-841C48C7AB71}"/>
            </c:ext>
          </c:extLst>
        </c:ser>
        <c:ser>
          <c:idx val="12"/>
          <c:order val="12"/>
          <c:spPr>
            <a:noFill/>
            <a:ln w="25400" cap="flat" cmpd="sng" algn="ctr">
              <a:solidFill>
                <a:schemeClr val="accent1">
                  <a:lumMod val="80000"/>
                  <a:lumOff val="20000"/>
                </a:schemeClr>
              </a:solidFill>
              <a:miter lim="800000"/>
            </a:ln>
            <a:effectLst/>
          </c:spPr>
          <c:invertIfNegative val="0"/>
          <c:val>
            <c:numRef>
              <c:f>Sheet2!$C$21:$I$21</c:f>
              <c:numCache>
                <c:formatCode>General</c:formatCode>
                <c:ptCount val="7"/>
                <c:pt idx="0">
                  <c:v>14</c:v>
                </c:pt>
                <c:pt idx="2">
                  <c:v>14</c:v>
                </c:pt>
                <c:pt idx="4">
                  <c:v>16</c:v>
                </c:pt>
                <c:pt idx="5">
                  <c:v>14</c:v>
                </c:pt>
                <c:pt idx="6">
                  <c:v>18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Sheet2!$C$8:$I$8</c15:sqref>
                        </c15:formulaRef>
                      </c:ext>
                    </c:extLst>
                    <c:strCache>
                      <c:ptCount val="7"/>
                      <c:pt idx="0">
                        <c:v>Patient 1</c:v>
                      </c:pt>
                      <c:pt idx="1">
                        <c:v>Patient 2</c:v>
                      </c:pt>
                      <c:pt idx="2">
                        <c:v>Patient 3</c:v>
                      </c:pt>
                      <c:pt idx="3">
                        <c:v>Patient 4</c:v>
                      </c:pt>
                      <c:pt idx="4">
                        <c:v>Patient 5</c:v>
                      </c:pt>
                      <c:pt idx="5">
                        <c:v>Patient 6</c:v>
                      </c:pt>
                      <c:pt idx="6">
                        <c:v>Patient 7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C-F84D-41A5-9C83-841C48C7AB71}"/>
            </c:ext>
          </c:extLst>
        </c:ser>
        <c:ser>
          <c:idx val="13"/>
          <c:order val="13"/>
          <c:spPr>
            <a:noFill/>
            <a:ln w="25400" cap="flat" cmpd="sng" algn="ctr">
              <a:solidFill>
                <a:schemeClr val="accent2">
                  <a:lumMod val="80000"/>
                  <a:lumOff val="20000"/>
                </a:schemeClr>
              </a:solidFill>
              <a:miter lim="800000"/>
            </a:ln>
            <a:effectLst/>
          </c:spPr>
          <c:invertIfNegative val="0"/>
          <c:val>
            <c:numRef>
              <c:f>Sheet2!$C$22:$I$22</c:f>
              <c:numCache>
                <c:formatCode>General</c:formatCode>
                <c:ptCount val="7"/>
                <c:pt idx="0">
                  <c:v>14</c:v>
                </c:pt>
                <c:pt idx="4">
                  <c:v>13</c:v>
                </c:pt>
                <c:pt idx="5">
                  <c:v>14</c:v>
                </c:pt>
                <c:pt idx="6">
                  <c:v>12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Sheet2!$C$8:$I$8</c15:sqref>
                        </c15:formulaRef>
                      </c:ext>
                    </c:extLst>
                    <c:strCache>
                      <c:ptCount val="7"/>
                      <c:pt idx="0">
                        <c:v>Patient 1</c:v>
                      </c:pt>
                      <c:pt idx="1">
                        <c:v>Patient 2</c:v>
                      </c:pt>
                      <c:pt idx="2">
                        <c:v>Patient 3</c:v>
                      </c:pt>
                      <c:pt idx="3">
                        <c:v>Patient 4</c:v>
                      </c:pt>
                      <c:pt idx="4">
                        <c:v>Patient 5</c:v>
                      </c:pt>
                      <c:pt idx="5">
                        <c:v>Patient 6</c:v>
                      </c:pt>
                      <c:pt idx="6">
                        <c:v>Patient 7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D-F84D-41A5-9C83-841C48C7AB71}"/>
            </c:ext>
          </c:extLst>
        </c:ser>
        <c:ser>
          <c:idx val="14"/>
          <c:order val="14"/>
          <c:spPr>
            <a:noFill/>
            <a:ln w="25400" cap="flat" cmpd="sng" algn="ctr">
              <a:solidFill>
                <a:schemeClr val="accent3">
                  <a:lumMod val="80000"/>
                  <a:lumOff val="20000"/>
                </a:schemeClr>
              </a:solidFill>
              <a:miter lim="800000"/>
            </a:ln>
            <a:effectLst/>
          </c:spPr>
          <c:invertIfNegative val="0"/>
          <c:val>
            <c:numRef>
              <c:f>Sheet2!$C$23:$I$23</c:f>
              <c:numCache>
                <c:formatCode>General</c:formatCode>
                <c:ptCount val="7"/>
                <c:pt idx="0">
                  <c:v>50</c:v>
                </c:pt>
                <c:pt idx="4">
                  <c:v>18</c:v>
                </c:pt>
                <c:pt idx="5">
                  <c:v>14</c:v>
                </c:pt>
                <c:pt idx="6">
                  <c:v>13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Sheet2!$C$8:$I$8</c15:sqref>
                        </c15:formulaRef>
                      </c:ext>
                    </c:extLst>
                    <c:strCache>
                      <c:ptCount val="7"/>
                      <c:pt idx="0">
                        <c:v>Patient 1</c:v>
                      </c:pt>
                      <c:pt idx="1">
                        <c:v>Patient 2</c:v>
                      </c:pt>
                      <c:pt idx="2">
                        <c:v>Patient 3</c:v>
                      </c:pt>
                      <c:pt idx="3">
                        <c:v>Patient 4</c:v>
                      </c:pt>
                      <c:pt idx="4">
                        <c:v>Patient 5</c:v>
                      </c:pt>
                      <c:pt idx="5">
                        <c:v>Patient 6</c:v>
                      </c:pt>
                      <c:pt idx="6">
                        <c:v>Patient 7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E-F84D-41A5-9C83-841C48C7AB71}"/>
            </c:ext>
          </c:extLst>
        </c:ser>
        <c:ser>
          <c:idx val="15"/>
          <c:order val="15"/>
          <c:spPr>
            <a:noFill/>
            <a:ln w="25400" cap="flat" cmpd="sng" algn="ctr">
              <a:solidFill>
                <a:schemeClr val="accent4">
                  <a:lumMod val="80000"/>
                  <a:lumOff val="20000"/>
                </a:schemeClr>
              </a:solidFill>
              <a:miter lim="800000"/>
            </a:ln>
            <a:effectLst/>
          </c:spPr>
          <c:invertIfNegative val="0"/>
          <c:val>
            <c:numRef>
              <c:f>Sheet2!$C$24:$I$24</c:f>
              <c:numCache>
                <c:formatCode>General</c:formatCode>
                <c:ptCount val="7"/>
                <c:pt idx="0">
                  <c:v>43</c:v>
                </c:pt>
                <c:pt idx="4">
                  <c:v>11</c:v>
                </c:pt>
                <c:pt idx="5">
                  <c:v>24</c:v>
                </c:pt>
                <c:pt idx="6">
                  <c:v>16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Sheet2!$C$8:$I$8</c15:sqref>
                        </c15:formulaRef>
                      </c:ext>
                    </c:extLst>
                    <c:strCache>
                      <c:ptCount val="7"/>
                      <c:pt idx="0">
                        <c:v>Patient 1</c:v>
                      </c:pt>
                      <c:pt idx="1">
                        <c:v>Patient 2</c:v>
                      </c:pt>
                      <c:pt idx="2">
                        <c:v>Patient 3</c:v>
                      </c:pt>
                      <c:pt idx="3">
                        <c:v>Patient 4</c:v>
                      </c:pt>
                      <c:pt idx="4">
                        <c:v>Patient 5</c:v>
                      </c:pt>
                      <c:pt idx="5">
                        <c:v>Patient 6</c:v>
                      </c:pt>
                      <c:pt idx="6">
                        <c:v>Patient 7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F-F84D-41A5-9C83-841C48C7AB71}"/>
            </c:ext>
          </c:extLst>
        </c:ser>
        <c:ser>
          <c:idx val="16"/>
          <c:order val="16"/>
          <c:spPr>
            <a:noFill/>
            <a:ln w="25400" cap="flat" cmpd="sng" algn="ctr">
              <a:solidFill>
                <a:schemeClr val="accent5">
                  <a:lumMod val="80000"/>
                  <a:lumOff val="20000"/>
                </a:schemeClr>
              </a:solidFill>
              <a:miter lim="800000"/>
            </a:ln>
            <a:effectLst/>
          </c:spPr>
          <c:invertIfNegative val="0"/>
          <c:val>
            <c:numRef>
              <c:f>Sheet2!$C$25:$I$25</c:f>
              <c:numCache>
                <c:formatCode>General</c:formatCode>
                <c:ptCount val="7"/>
                <c:pt idx="4">
                  <c:v>15</c:v>
                </c:pt>
                <c:pt idx="5">
                  <c:v>14</c:v>
                </c:pt>
                <c:pt idx="6">
                  <c:v>12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Sheet2!$C$8:$I$8</c15:sqref>
                        </c15:formulaRef>
                      </c:ext>
                    </c:extLst>
                    <c:strCache>
                      <c:ptCount val="7"/>
                      <c:pt idx="0">
                        <c:v>Patient 1</c:v>
                      </c:pt>
                      <c:pt idx="1">
                        <c:v>Patient 2</c:v>
                      </c:pt>
                      <c:pt idx="2">
                        <c:v>Patient 3</c:v>
                      </c:pt>
                      <c:pt idx="3">
                        <c:v>Patient 4</c:v>
                      </c:pt>
                      <c:pt idx="4">
                        <c:v>Patient 5</c:v>
                      </c:pt>
                      <c:pt idx="5">
                        <c:v>Patient 6</c:v>
                      </c:pt>
                      <c:pt idx="6">
                        <c:v>Patient 7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10-F84D-41A5-9C83-841C48C7AB71}"/>
            </c:ext>
          </c:extLst>
        </c:ser>
        <c:ser>
          <c:idx val="17"/>
          <c:order val="17"/>
          <c:spPr>
            <a:noFill/>
            <a:ln w="25400" cap="flat" cmpd="sng" algn="ctr">
              <a:solidFill>
                <a:schemeClr val="accent6">
                  <a:lumMod val="80000"/>
                  <a:lumOff val="20000"/>
                </a:schemeClr>
              </a:solidFill>
              <a:miter lim="800000"/>
            </a:ln>
            <a:effectLst/>
          </c:spPr>
          <c:invertIfNegative val="0"/>
          <c:val>
            <c:numRef>
              <c:f>Sheet2!$C$26:$I$26</c:f>
              <c:numCache>
                <c:formatCode>General</c:formatCode>
                <c:ptCount val="7"/>
                <c:pt idx="4">
                  <c:v>32</c:v>
                </c:pt>
                <c:pt idx="5">
                  <c:v>14</c:v>
                </c:pt>
                <c:pt idx="6">
                  <c:v>14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Sheet2!$C$8:$I$8</c15:sqref>
                        </c15:formulaRef>
                      </c:ext>
                    </c:extLst>
                    <c:strCache>
                      <c:ptCount val="7"/>
                      <c:pt idx="0">
                        <c:v>Patient 1</c:v>
                      </c:pt>
                      <c:pt idx="1">
                        <c:v>Patient 2</c:v>
                      </c:pt>
                      <c:pt idx="2">
                        <c:v>Patient 3</c:v>
                      </c:pt>
                      <c:pt idx="3">
                        <c:v>Patient 4</c:v>
                      </c:pt>
                      <c:pt idx="4">
                        <c:v>Patient 5</c:v>
                      </c:pt>
                      <c:pt idx="5">
                        <c:v>Patient 6</c:v>
                      </c:pt>
                      <c:pt idx="6">
                        <c:v>Patient 7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11-F84D-41A5-9C83-841C48C7AB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-2038987760"/>
        <c:axId val="-1454183296"/>
      </c:barChart>
      <c:catAx>
        <c:axId val="-2038987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454183296"/>
        <c:crosses val="autoZero"/>
        <c:auto val="1"/>
        <c:lblAlgn val="ctr"/>
        <c:lblOffset val="100"/>
        <c:noMultiLvlLbl val="0"/>
      </c:catAx>
      <c:valAx>
        <c:axId val="-14541832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Days Between Doses</a:t>
                </a:r>
              </a:p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8987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58685-4382-0E40-9F2D-A322BCFF87AC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00551-29E8-5A4F-947D-625A00FE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91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89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29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20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56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60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32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55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61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 dirty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D414E56D-8304-5D4A-B057-46082025186D}" type="slidenum">
              <a:rPr lang="en-US" altLang="x-none"/>
              <a:pPr/>
              <a:t>23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5883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23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79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26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 dirty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D414E56D-8304-5D4A-B057-46082025186D}" type="slidenum">
              <a:rPr lang="en-US" altLang="x-none"/>
              <a:pPr/>
              <a:t>26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299533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33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864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30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3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486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D414E56D-8304-5D4A-B057-46082025186D}" type="slidenum">
              <a:rPr lang="en-US" altLang="x-none"/>
              <a:pPr/>
              <a:t>34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84094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301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17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27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335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24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207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178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934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3916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719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919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86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8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7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48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14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63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00551-29E8-5A4F-947D-625A00FEFF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25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0712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1821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3038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8495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6010275"/>
            <a:ext cx="6526212" cy="7318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 sz="1100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2926525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0843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04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7" y="174882"/>
            <a:ext cx="8761615" cy="1143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77" y="1342498"/>
            <a:ext cx="8761615" cy="431015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6010275"/>
            <a:ext cx="6526212" cy="7318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 sz="1100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5" y="5653088"/>
            <a:ext cx="8761558" cy="2714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3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417543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e 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F63BCD-9DF0-4193-9C75-CD25B374C222}"/>
              </a:ext>
            </a:extLst>
          </p:cNvPr>
          <p:cNvSpPr/>
          <p:nvPr userDrawn="1"/>
        </p:nvSpPr>
        <p:spPr>
          <a:xfrm>
            <a:off x="0" y="0"/>
            <a:ext cx="2128058" cy="5960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E62930-6241-4048-BF07-4A1001A0663D}"/>
              </a:ext>
            </a:extLst>
          </p:cNvPr>
          <p:cNvSpPr/>
          <p:nvPr userDrawn="1"/>
        </p:nvSpPr>
        <p:spPr>
          <a:xfrm>
            <a:off x="0" y="-1"/>
            <a:ext cx="2075688" cy="6775704"/>
          </a:xfrm>
          <a:prstGeom prst="rect">
            <a:avLst/>
          </a:prstGeom>
          <a:solidFill>
            <a:srgbClr val="6D13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3B1633-CACD-46D3-939D-9BA1A3FDF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910" y="174882"/>
            <a:ext cx="667089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5FCBB1-253A-45F1-8101-20B52047D80D}"/>
              </a:ext>
            </a:extLst>
          </p:cNvPr>
          <p:cNvSpPr/>
          <p:nvPr/>
        </p:nvSpPr>
        <p:spPr>
          <a:xfrm rot="20627522">
            <a:off x="227595" y="227595"/>
            <a:ext cx="1901537" cy="1901537"/>
          </a:xfrm>
          <a:prstGeom prst="roundRect">
            <a:avLst/>
          </a:prstGeom>
          <a:gradFill>
            <a:gsLst>
              <a:gs pos="0">
                <a:srgbClr val="014D71"/>
              </a:gs>
              <a:gs pos="100000">
                <a:srgbClr val="76AFA6"/>
              </a:gs>
            </a:gsLst>
          </a:gradFill>
          <a:ln>
            <a:noFill/>
          </a:ln>
          <a:effectLst>
            <a:outerShdw blurRad="88900" dist="76200" dir="5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205279-E516-4894-8AC4-7C6808A16603}"/>
              </a:ext>
            </a:extLst>
          </p:cNvPr>
          <p:cNvSpPr/>
          <p:nvPr/>
        </p:nvSpPr>
        <p:spPr>
          <a:xfrm rot="20586434">
            <a:off x="509451" y="1403385"/>
            <a:ext cx="1641764" cy="531700"/>
          </a:xfrm>
          <a:prstGeom prst="roundRect">
            <a:avLst/>
          </a:prstGeom>
          <a:solidFill>
            <a:srgbClr val="FFF45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E06ED8-D098-4ACC-8473-02E530104B5C}"/>
              </a:ext>
            </a:extLst>
          </p:cNvPr>
          <p:cNvSpPr txBox="1"/>
          <p:nvPr/>
        </p:nvSpPr>
        <p:spPr>
          <a:xfrm rot="20586434">
            <a:off x="576528" y="1344157"/>
            <a:ext cx="164176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6D13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7A6207-C528-42B6-8CC3-E05C65840A81}"/>
              </a:ext>
            </a:extLst>
          </p:cNvPr>
          <p:cNvSpPr txBox="1"/>
          <p:nvPr/>
        </p:nvSpPr>
        <p:spPr>
          <a:xfrm rot="20586434">
            <a:off x="417341" y="810479"/>
            <a:ext cx="1641764" cy="64633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spc="100" dirty="0">
                <a:solidFill>
                  <a:srgbClr val="FFF4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C8C8B-AAF7-4CC1-BFEA-A808842E8F04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2287245" y="1342497"/>
            <a:ext cx="6673847" cy="4526287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64ED05-8AC3-46D2-B932-897B913DC7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535121">
            <a:off x="402618" y="-15406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10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76856"/>
            <a:ext cx="7772400" cy="1362075"/>
          </a:xfrm>
        </p:spPr>
        <p:txBody>
          <a:bodyPr anchor="ctr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38728"/>
            <a:ext cx="7772400" cy="1500187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5906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193" y="1334193"/>
            <a:ext cx="4304607" cy="431889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/>
            </a:lvl1pPr>
            <a:lvl2pPr>
              <a:lnSpc>
                <a:spcPct val="90000"/>
              </a:lnSpc>
              <a:spcBef>
                <a:spcPts val="0"/>
              </a:spcBef>
              <a:defRPr sz="2000"/>
            </a:lvl2pPr>
            <a:lvl3pPr>
              <a:lnSpc>
                <a:spcPct val="90000"/>
              </a:lnSpc>
              <a:spcBef>
                <a:spcPts val="0"/>
              </a:spcBef>
              <a:defRPr sz="1800"/>
            </a:lvl3pPr>
            <a:lvl4pPr>
              <a:lnSpc>
                <a:spcPct val="90000"/>
              </a:lnSpc>
              <a:spcBef>
                <a:spcPts val="0"/>
              </a:spcBef>
              <a:defRPr sz="1600"/>
            </a:lvl4pPr>
            <a:lvl5pPr>
              <a:lnSpc>
                <a:spcPct val="90000"/>
              </a:lnSpc>
              <a:spcBef>
                <a:spcPts val="0"/>
              </a:spcBef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4193"/>
            <a:ext cx="4306824" cy="431889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/>
            </a:lvl1pPr>
            <a:lvl2pPr>
              <a:lnSpc>
                <a:spcPct val="90000"/>
              </a:lnSpc>
              <a:spcBef>
                <a:spcPts val="0"/>
              </a:spcBef>
              <a:defRPr sz="2000"/>
            </a:lvl2pPr>
            <a:lvl3pPr>
              <a:lnSpc>
                <a:spcPct val="90000"/>
              </a:lnSpc>
              <a:spcBef>
                <a:spcPts val="0"/>
              </a:spcBef>
              <a:defRPr sz="1800"/>
            </a:lvl3pPr>
            <a:lvl4pPr>
              <a:lnSpc>
                <a:spcPct val="90000"/>
              </a:lnSpc>
              <a:spcBef>
                <a:spcPts val="0"/>
              </a:spcBef>
              <a:defRPr sz="1600"/>
            </a:lvl4pPr>
            <a:lvl5pPr>
              <a:lnSpc>
                <a:spcPct val="90000"/>
              </a:lnSpc>
              <a:spcBef>
                <a:spcPts val="0"/>
              </a:spcBef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5" y="5653088"/>
            <a:ext cx="8761558" cy="2714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3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6010275"/>
            <a:ext cx="6526212" cy="7318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 sz="1100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6864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93" y="174882"/>
            <a:ext cx="876161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193" y="1335601"/>
            <a:ext cx="430682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1193" y="1975363"/>
            <a:ext cx="4306824" cy="367772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400"/>
            </a:lvl1pPr>
            <a:lvl2pPr>
              <a:lnSpc>
                <a:spcPct val="90000"/>
              </a:lnSpc>
              <a:spcBef>
                <a:spcPts val="0"/>
              </a:spcBef>
              <a:defRPr sz="2000"/>
            </a:lvl2pPr>
            <a:lvl3pPr>
              <a:lnSpc>
                <a:spcPct val="90000"/>
              </a:lnSpc>
              <a:spcBef>
                <a:spcPts val="0"/>
              </a:spcBef>
              <a:defRPr sz="1800"/>
            </a:lvl3pPr>
            <a:lvl4pPr>
              <a:lnSpc>
                <a:spcPct val="90000"/>
              </a:lnSpc>
              <a:spcBef>
                <a:spcPts val="0"/>
              </a:spcBef>
              <a:defRPr sz="1600"/>
            </a:lvl4pPr>
            <a:lvl5pPr>
              <a:lnSpc>
                <a:spcPct val="90000"/>
              </a:lnSpc>
              <a:spcBef>
                <a:spcPts val="0"/>
              </a:spcBef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4" y="1335601"/>
            <a:ext cx="430682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4" y="1975363"/>
            <a:ext cx="4306824" cy="367772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400"/>
            </a:lvl1pPr>
            <a:lvl2pPr>
              <a:lnSpc>
                <a:spcPct val="90000"/>
              </a:lnSpc>
              <a:spcBef>
                <a:spcPts val="0"/>
              </a:spcBef>
              <a:defRPr sz="2000"/>
            </a:lvl2pPr>
            <a:lvl3pPr>
              <a:lnSpc>
                <a:spcPct val="90000"/>
              </a:lnSpc>
              <a:spcBef>
                <a:spcPts val="0"/>
              </a:spcBef>
              <a:defRPr sz="1800"/>
            </a:lvl3pPr>
            <a:lvl4pPr>
              <a:lnSpc>
                <a:spcPct val="90000"/>
              </a:lnSpc>
              <a:spcBef>
                <a:spcPts val="0"/>
              </a:spcBef>
              <a:defRPr sz="1600"/>
            </a:lvl4pPr>
            <a:lvl5pPr>
              <a:lnSpc>
                <a:spcPct val="90000"/>
              </a:lnSpc>
              <a:spcBef>
                <a:spcPts val="0"/>
              </a:spcBef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5" y="5653088"/>
            <a:ext cx="8761558" cy="2714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3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6010275"/>
            <a:ext cx="6526212" cy="7318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 sz="1100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3967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6010275"/>
            <a:ext cx="6526212" cy="7318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 sz="1100" dirty="0"/>
              <a:t>Click to edit reference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99505" y="5653088"/>
            <a:ext cx="8761558" cy="2714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3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339038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6010275"/>
            <a:ext cx="6526212" cy="7318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 sz="1100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828888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58742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800"/>
            </a:lvl1pPr>
            <a:lvl2pPr>
              <a:lnSpc>
                <a:spcPct val="90000"/>
              </a:lnSpc>
              <a:spcBef>
                <a:spcPts val="0"/>
              </a:spcBef>
              <a:defRPr sz="2400"/>
            </a:lvl2pPr>
            <a:lvl3pPr>
              <a:lnSpc>
                <a:spcPct val="90000"/>
              </a:lnSpc>
              <a:spcBef>
                <a:spcPts val="0"/>
              </a:spcBef>
              <a:defRPr sz="2000"/>
            </a:lvl3pPr>
            <a:lvl4pPr>
              <a:lnSpc>
                <a:spcPct val="90000"/>
              </a:lnSpc>
              <a:spcBef>
                <a:spcPts val="0"/>
              </a:spcBef>
              <a:defRPr sz="1800"/>
            </a:lvl4pPr>
            <a:lvl5pPr>
              <a:lnSpc>
                <a:spcPct val="90000"/>
              </a:lnSpc>
              <a:spcBef>
                <a:spcPts val="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4253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88" y="6010275"/>
            <a:ext cx="6526212" cy="73183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 sz="1100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152623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1193" y="174882"/>
            <a:ext cx="876161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193" y="1342498"/>
            <a:ext cx="8761615" cy="4310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59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90000"/>
        </a:lnSpc>
        <a:spcBef>
          <a:spcPts val="0"/>
        </a:spcBef>
        <a:buFont typeface="Arial"/>
        <a:buChar char="•"/>
        <a:defRPr sz="2800" kern="1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90000"/>
        </a:lnSpc>
        <a:spcBef>
          <a:spcPts val="0"/>
        </a:spcBef>
        <a:buFont typeface="Arial"/>
        <a:buChar char="–"/>
        <a:defRPr sz="2400" kern="12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90000"/>
        </a:lnSpc>
        <a:spcBef>
          <a:spcPts val="0"/>
        </a:spcBef>
        <a:buFont typeface="Arial"/>
        <a:buChar char="•"/>
        <a:defRPr sz="2000" kern="12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90000"/>
        </a:lnSpc>
        <a:spcBef>
          <a:spcPts val="0"/>
        </a:spcBef>
        <a:buFont typeface="Arial"/>
        <a:buChar char="–"/>
        <a:defRPr sz="1800" kern="12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90000"/>
        </a:lnSpc>
        <a:spcBef>
          <a:spcPts val="0"/>
        </a:spcBef>
        <a:buFont typeface="Arial"/>
        <a:buChar char="»"/>
        <a:defRPr sz="18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30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ound2DiagRect">
            <a:avLst/>
          </a:prstGeom>
          <a:gradFill>
            <a:gsLst>
              <a:gs pos="25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8900000" scaled="0"/>
          </a:gradFill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400" dirty="0">
                <a:solidFill>
                  <a:srgbClr val="333333"/>
                </a:solidFill>
              </a:rPr>
              <a:t>How would you classify the distribution of disease on this figure?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748" y="1650310"/>
            <a:ext cx="5810486" cy="4310158"/>
          </a:xfrm>
        </p:spPr>
        <p:txBody>
          <a:bodyPr anchor="ctr"/>
          <a:lstStyle/>
          <a:p>
            <a:pPr marL="0" indent="0">
              <a:spcBef>
                <a:spcPts val="3600"/>
              </a:spcBef>
              <a:buNone/>
            </a:pPr>
            <a:r>
              <a:rPr lang="en-US" dirty="0">
                <a:solidFill>
                  <a:srgbClr val="333333"/>
                </a:solidFill>
              </a:rPr>
              <a:t>&lt;1%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US" dirty="0">
                <a:solidFill>
                  <a:srgbClr val="333333"/>
                </a:solidFill>
              </a:rPr>
              <a:t>&lt;3%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US" dirty="0">
                <a:solidFill>
                  <a:srgbClr val="333333"/>
                </a:solidFill>
              </a:rPr>
              <a:t>3%-10%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US" dirty="0">
                <a:solidFill>
                  <a:srgbClr val="333333"/>
                </a:solidFill>
              </a:rPr>
              <a:t>&gt;10%</a:t>
            </a:r>
          </a:p>
          <a:p>
            <a:pPr marL="0" indent="0">
              <a:spcBef>
                <a:spcPts val="3600"/>
              </a:spcBef>
              <a:buNone/>
            </a:pPr>
            <a:endParaRPr lang="en-US" dirty="0">
              <a:solidFill>
                <a:srgbClr val="33333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09" y="1368080"/>
            <a:ext cx="2286000" cy="4572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DD220F9-9963-41E9-9504-4D4C08D807FD}"/>
              </a:ext>
            </a:extLst>
          </p:cNvPr>
          <p:cNvSpPr/>
          <p:nvPr/>
        </p:nvSpPr>
        <p:spPr>
          <a:xfrm>
            <a:off x="3077980" y="3470495"/>
            <a:ext cx="640080" cy="640080"/>
          </a:xfrm>
          <a:prstGeom prst="ellipse">
            <a:avLst/>
          </a:prstGeom>
          <a:solidFill>
            <a:srgbClr val="014D71"/>
          </a:solidFill>
          <a:effectLst>
            <a:outerShdw blurRad="50800" dist="38100" dir="2700000" algn="tl" rotWithShape="0">
              <a:srgbClr val="60939E">
                <a:alpha val="40000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17" tIns="68581" rIns="128016" bIns="68581" numCol="1" spcCol="1270" anchor="ctr" anchorCtr="0">
            <a:noAutofit/>
          </a:bodyPr>
          <a:lstStyle/>
          <a:p>
            <a:pPr marL="182880" defTabSz="800100">
              <a:lnSpc>
                <a:spcPct val="90000"/>
              </a:lnSpc>
              <a:spcBef>
                <a:spcPct val="0"/>
              </a:spcBef>
            </a:pP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F28FED-BE9D-43A8-9A96-29A65D983DEB}"/>
              </a:ext>
            </a:extLst>
          </p:cNvPr>
          <p:cNvSpPr txBox="1"/>
          <p:nvPr/>
        </p:nvSpPr>
        <p:spPr>
          <a:xfrm>
            <a:off x="3077980" y="3459326"/>
            <a:ext cx="64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EF788C-7A68-417B-B4BC-2B3504AAE96E}"/>
              </a:ext>
            </a:extLst>
          </p:cNvPr>
          <p:cNvGrpSpPr/>
          <p:nvPr/>
        </p:nvGrpSpPr>
        <p:grpSpPr>
          <a:xfrm>
            <a:off x="3077980" y="1751031"/>
            <a:ext cx="667239" cy="3183714"/>
            <a:chOff x="3077980" y="1751031"/>
            <a:chExt cx="667239" cy="318371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F77B4E6-E8C3-491D-98F8-A18FAB47A147}"/>
                </a:ext>
              </a:extLst>
            </p:cNvPr>
            <p:cNvSpPr/>
            <p:nvPr/>
          </p:nvSpPr>
          <p:spPr>
            <a:xfrm>
              <a:off x="3077980" y="1779305"/>
              <a:ext cx="640080" cy="640080"/>
            </a:xfrm>
            <a:prstGeom prst="ellipse">
              <a:avLst/>
            </a:prstGeom>
            <a:solidFill>
              <a:srgbClr val="014D71"/>
            </a:solidFill>
            <a:effectLst>
              <a:outerShdw blurRad="50800" dist="38100" dir="2700000" algn="tl" rotWithShape="0">
                <a:srgbClr val="60939E">
                  <a:alpha val="40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3117" tIns="68581" rIns="128016" bIns="68581" numCol="1" spcCol="1270" anchor="ctr" anchorCtr="0">
              <a:noAutofit/>
            </a:bodyPr>
            <a:lstStyle/>
            <a:p>
              <a:pPr marL="182880" defTabSz="800100">
                <a:lnSpc>
                  <a:spcPct val="90000"/>
                </a:lnSpc>
                <a:spcBef>
                  <a:spcPct val="0"/>
                </a:spcBef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F3252B-3907-43BC-82C5-89B03E7A146A}"/>
                </a:ext>
              </a:extLst>
            </p:cNvPr>
            <p:cNvSpPr txBox="1"/>
            <p:nvPr/>
          </p:nvSpPr>
          <p:spPr>
            <a:xfrm>
              <a:off x="3087033" y="1751031"/>
              <a:ext cx="640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4920211-5126-40B0-BFB4-C3F55BF785A1}"/>
                </a:ext>
              </a:extLst>
            </p:cNvPr>
            <p:cNvSpPr/>
            <p:nvPr/>
          </p:nvSpPr>
          <p:spPr>
            <a:xfrm>
              <a:off x="3077980" y="2639591"/>
              <a:ext cx="640080" cy="640080"/>
            </a:xfrm>
            <a:prstGeom prst="ellipse">
              <a:avLst/>
            </a:prstGeom>
            <a:solidFill>
              <a:srgbClr val="014D71"/>
            </a:solidFill>
            <a:effectLst>
              <a:outerShdw blurRad="50800" dist="38100" dir="2700000" algn="tl" rotWithShape="0">
                <a:srgbClr val="60939E">
                  <a:alpha val="40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3117" tIns="68581" rIns="128016" bIns="68581" numCol="1" spcCol="1270" anchor="ctr" anchorCtr="0">
              <a:noAutofit/>
            </a:bodyPr>
            <a:lstStyle/>
            <a:p>
              <a:pPr marL="182880" defTabSz="800100">
                <a:lnSpc>
                  <a:spcPct val="90000"/>
                </a:lnSpc>
                <a:spcBef>
                  <a:spcPct val="0"/>
                </a:spcBef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1AFF02-0D56-4738-829A-D6DD46515E4E}"/>
                </a:ext>
              </a:extLst>
            </p:cNvPr>
            <p:cNvSpPr txBox="1"/>
            <p:nvPr/>
          </p:nvSpPr>
          <p:spPr>
            <a:xfrm>
              <a:off x="3087033" y="2619369"/>
              <a:ext cx="640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FA2EBCA-D795-4985-9AB7-FEBF47D84D3F}"/>
                </a:ext>
              </a:extLst>
            </p:cNvPr>
            <p:cNvSpPr/>
            <p:nvPr/>
          </p:nvSpPr>
          <p:spPr>
            <a:xfrm>
              <a:off x="3077980" y="4294665"/>
              <a:ext cx="640080" cy="640080"/>
            </a:xfrm>
            <a:prstGeom prst="ellipse">
              <a:avLst/>
            </a:prstGeom>
            <a:solidFill>
              <a:srgbClr val="014D71"/>
            </a:solidFill>
            <a:effectLst>
              <a:outerShdw blurRad="50800" dist="38100" dir="2700000" algn="tl" rotWithShape="0">
                <a:srgbClr val="60939E">
                  <a:alpha val="40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3117" tIns="68581" rIns="128016" bIns="68581" numCol="1" spcCol="1270" anchor="ctr" anchorCtr="0">
              <a:noAutofit/>
            </a:bodyPr>
            <a:lstStyle/>
            <a:p>
              <a:pPr marL="182880" defTabSz="800100">
                <a:lnSpc>
                  <a:spcPct val="90000"/>
                </a:lnSpc>
                <a:spcBef>
                  <a:spcPct val="0"/>
                </a:spcBef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0A72B5-7E7E-4119-B17B-E98EB8938AFB}"/>
                </a:ext>
              </a:extLst>
            </p:cNvPr>
            <p:cNvSpPr txBox="1"/>
            <p:nvPr/>
          </p:nvSpPr>
          <p:spPr>
            <a:xfrm>
              <a:off x="3105139" y="4283496"/>
              <a:ext cx="640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EBADCB-8491-4193-B716-26DA67D117D2}"/>
              </a:ext>
            </a:extLst>
          </p:cNvPr>
          <p:cNvCxnSpPr>
            <a:cxnSpLocks/>
          </p:cNvCxnSpPr>
          <p:nvPr/>
        </p:nvCxnSpPr>
        <p:spPr>
          <a:xfrm>
            <a:off x="3077980" y="2553076"/>
            <a:ext cx="57607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740F09-12B4-4396-A95F-F8523ADFD294}"/>
              </a:ext>
            </a:extLst>
          </p:cNvPr>
          <p:cNvCxnSpPr>
            <a:cxnSpLocks/>
          </p:cNvCxnSpPr>
          <p:nvPr/>
        </p:nvCxnSpPr>
        <p:spPr>
          <a:xfrm>
            <a:off x="3077980" y="3385996"/>
            <a:ext cx="57607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C5C411-9BA1-49D9-82AC-DD2E1601E8F0}"/>
              </a:ext>
            </a:extLst>
          </p:cNvPr>
          <p:cNvCxnSpPr>
            <a:cxnSpLocks/>
          </p:cNvCxnSpPr>
          <p:nvPr/>
        </p:nvCxnSpPr>
        <p:spPr>
          <a:xfrm>
            <a:off x="3077980" y="4218915"/>
            <a:ext cx="57607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9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5379BE1-3B47-42D1-B772-8991AE2CADD4}"/>
              </a:ext>
            </a:extLst>
          </p:cNvPr>
          <p:cNvSpPr/>
          <p:nvPr/>
        </p:nvSpPr>
        <p:spPr>
          <a:xfrm>
            <a:off x="2134399" y="1151885"/>
            <a:ext cx="3291840" cy="4732868"/>
          </a:xfrm>
          <a:prstGeom prst="rect">
            <a:avLst/>
          </a:prstGeom>
          <a:gradFill>
            <a:gsLst>
              <a:gs pos="25000">
                <a:srgbClr val="EDEBEC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5400000" scaled="0"/>
          </a:gradFill>
          <a:ln w="15875">
            <a:solidFill>
              <a:srgbClr val="014D7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F826182-9979-4385-9574-7B4517A2FE0A}"/>
              </a:ext>
            </a:extLst>
          </p:cNvPr>
          <p:cNvSpPr/>
          <p:nvPr/>
        </p:nvSpPr>
        <p:spPr>
          <a:xfrm>
            <a:off x="498691" y="4769483"/>
            <a:ext cx="4991546" cy="618910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91000">
                <a:srgbClr val="6D1337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Severity Classification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333333"/>
                </a:solidFill>
              </a:rPr>
              <a:t>Menter A, et al. </a:t>
            </a:r>
            <a:r>
              <a:rPr lang="en-US" i="1" dirty="0">
                <a:solidFill>
                  <a:srgbClr val="333333"/>
                </a:solidFill>
              </a:rPr>
              <a:t>J Am </a:t>
            </a:r>
            <a:r>
              <a:rPr lang="en-US" i="1" dirty="0" err="1">
                <a:solidFill>
                  <a:srgbClr val="333333"/>
                </a:solidFill>
              </a:rPr>
              <a:t>Acad</a:t>
            </a:r>
            <a:r>
              <a:rPr lang="en-US" i="1" dirty="0">
                <a:solidFill>
                  <a:srgbClr val="333333"/>
                </a:solidFill>
              </a:rPr>
              <a:t> </a:t>
            </a:r>
            <a:r>
              <a:rPr lang="en-US" i="1" dirty="0" err="1">
                <a:solidFill>
                  <a:srgbClr val="333333"/>
                </a:solidFill>
              </a:rPr>
              <a:t>Dermatol</a:t>
            </a:r>
            <a:r>
              <a:rPr lang="en-US" i="1" dirty="0">
                <a:solidFill>
                  <a:srgbClr val="333333"/>
                </a:solidFill>
              </a:rPr>
              <a:t>. </a:t>
            </a:r>
            <a:r>
              <a:rPr lang="en-US" dirty="0">
                <a:solidFill>
                  <a:srgbClr val="333333"/>
                </a:solidFill>
              </a:rPr>
              <a:t>2008;58(5):826-850.</a:t>
            </a:r>
          </a:p>
          <a:p>
            <a:r>
              <a:rPr lang="en-US" dirty="0">
                <a:solidFill>
                  <a:srgbClr val="333333"/>
                </a:solidFill>
              </a:rPr>
              <a:t>National Psoriasis Foundation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91" y="1381924"/>
            <a:ext cx="1671376" cy="3342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89" y="1381924"/>
            <a:ext cx="1672900" cy="334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11" y="1381924"/>
            <a:ext cx="1693562" cy="3387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676" y="4745175"/>
            <a:ext cx="1581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333333"/>
                </a:solidFill>
              </a:rPr>
              <a:t>MILD</a:t>
            </a:r>
          </a:p>
          <a:p>
            <a:pPr algn="ctr"/>
            <a:r>
              <a:rPr lang="en-US" sz="1600" b="1" dirty="0">
                <a:solidFill>
                  <a:srgbClr val="333333"/>
                </a:solidFill>
              </a:rPr>
              <a:t>&lt;3% of body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70092" y="4745175"/>
            <a:ext cx="1797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MODERATE</a:t>
            </a:r>
          </a:p>
          <a:p>
            <a:pPr algn="ctr"/>
            <a:r>
              <a:rPr lang="en-US" sz="1600" b="1" dirty="0"/>
              <a:t>3%-10% of body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93914" y="4745175"/>
            <a:ext cx="1966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SEVERE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&gt;10% of body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274" y="862176"/>
            <a:ext cx="2444496" cy="24444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08411" y="2845664"/>
            <a:ext cx="3426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333333"/>
                </a:solidFill>
              </a:rPr>
              <a:t>Patient’s palm (wrist to tips of fingers) = 1% of BSA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538516" y="3494846"/>
            <a:ext cx="3366013" cy="1232878"/>
          </a:xfrm>
          <a:prstGeom prst="rect">
            <a:avLst/>
          </a:prstGeom>
          <a:solidFill>
            <a:srgbClr val="76AFA6"/>
          </a:solidFill>
          <a:ln w="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lvl="0" indent="-182880"/>
            <a:endParaRPr lang="en-US" sz="1600" dirty="0">
              <a:solidFill>
                <a:schemeClr val="tx1"/>
              </a:solidFill>
            </a:endParaRPr>
          </a:p>
          <a:p>
            <a:pPr marL="182880" lvl="0" indent="-182880">
              <a:buFont typeface="Wingdings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Area of involvement = body surface area (BSA)</a:t>
            </a:r>
          </a:p>
          <a:p>
            <a:pPr marL="182880" lvl="0" indent="-182880">
              <a:buFont typeface="Wingdings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Measure % of body surface area affected</a:t>
            </a:r>
          </a:p>
          <a:p>
            <a:pPr marL="182880" lvl="0" indent="-182880">
              <a:buFont typeface="Wingdings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Determine the location of lesions</a:t>
            </a:r>
          </a:p>
          <a:p>
            <a:pPr marL="182880" indent="-182880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70067" y="5376886"/>
            <a:ext cx="31130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333333"/>
                </a:solidFill>
              </a:rPr>
              <a:t>~25% of patients with plaque psoriasis have moderate-to-severe disease</a:t>
            </a:r>
          </a:p>
        </p:txBody>
      </p:sp>
    </p:spTree>
    <p:extLst>
      <p:ext uri="{BB962C8B-B14F-4D97-AF65-F5344CB8AC3E}">
        <p14:creationId xmlns:p14="http://schemas.microsoft.com/office/powerpoint/2010/main" val="847335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8882-7E7C-46BB-9963-2124C3D87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Comorbidity Evaluation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33D90-38FA-4233-A06A-88FD08D32D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Menter A, et al. </a:t>
            </a:r>
            <a:r>
              <a:rPr lang="en-US" i="1" dirty="0"/>
              <a:t>J Am </a:t>
            </a:r>
            <a:r>
              <a:rPr lang="en-US" i="1" dirty="0" err="1"/>
              <a:t>Acad</a:t>
            </a:r>
            <a:r>
              <a:rPr lang="en-US" i="1" dirty="0"/>
              <a:t> </a:t>
            </a:r>
            <a:r>
              <a:rPr lang="en-US" i="1" dirty="0" err="1"/>
              <a:t>Dermatol</a:t>
            </a:r>
            <a:r>
              <a:rPr lang="en-US" i="1" dirty="0"/>
              <a:t>.</a:t>
            </a:r>
            <a:r>
              <a:rPr lang="en-US" dirty="0"/>
              <a:t> 2008;58(5):826-850.</a:t>
            </a:r>
          </a:p>
          <a:p>
            <a:r>
              <a:rPr lang="en-US" dirty="0" err="1"/>
              <a:t>Boehncke</a:t>
            </a:r>
            <a:r>
              <a:rPr lang="en-US" dirty="0"/>
              <a:t> W-H, et al. </a:t>
            </a:r>
            <a:r>
              <a:rPr lang="en-US" i="1" dirty="0"/>
              <a:t>Lancet.</a:t>
            </a:r>
            <a:r>
              <a:rPr lang="en-US" dirty="0"/>
              <a:t> 2015;386(9997):983-994.</a:t>
            </a:r>
          </a:p>
          <a:p>
            <a:r>
              <a:rPr lang="en-US" dirty="0"/>
              <a:t>Takeshita J, et al. </a:t>
            </a:r>
            <a:r>
              <a:rPr lang="en-US" i="1" dirty="0"/>
              <a:t>J Am </a:t>
            </a:r>
            <a:r>
              <a:rPr lang="en-US" i="1" dirty="0" err="1"/>
              <a:t>Acad</a:t>
            </a:r>
            <a:r>
              <a:rPr lang="en-US" i="1" dirty="0"/>
              <a:t> </a:t>
            </a:r>
            <a:r>
              <a:rPr lang="en-US" i="1" dirty="0" err="1"/>
              <a:t>Dermatol</a:t>
            </a:r>
            <a:r>
              <a:rPr lang="en-US" i="1" dirty="0"/>
              <a:t>.</a:t>
            </a:r>
            <a:r>
              <a:rPr lang="en-US" dirty="0"/>
              <a:t> 2017;76(3):393-403.</a:t>
            </a:r>
          </a:p>
          <a:p>
            <a:r>
              <a:rPr lang="en-US" dirty="0"/>
              <a:t>Feldman SR, et al. </a:t>
            </a:r>
            <a:r>
              <a:rPr lang="en-US" i="1" dirty="0"/>
              <a:t>J Man Care Spec Pharm.</a:t>
            </a:r>
            <a:r>
              <a:rPr lang="en-US" dirty="0"/>
              <a:t> 2015;21(10):874-888.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04AFF-1CD3-435D-ADC0-6B77D7757F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70419" y="4971999"/>
            <a:ext cx="1089036" cy="341632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Dactylitis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530A2-4EE3-4EB4-8B06-D3922800BC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3138" y="847323"/>
            <a:ext cx="3502202" cy="4754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C935F6-056D-4C49-AB3A-4429378F3E8C}"/>
              </a:ext>
            </a:extLst>
          </p:cNvPr>
          <p:cNvSpPr txBox="1"/>
          <p:nvPr/>
        </p:nvSpPr>
        <p:spPr>
          <a:xfrm>
            <a:off x="44375" y="1419018"/>
            <a:ext cx="2960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Autoimmune ophthalmic disease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712D10-079F-4570-B9D3-E22422860350}"/>
              </a:ext>
            </a:extLst>
          </p:cNvPr>
          <p:cNvSpPr txBox="1"/>
          <p:nvPr/>
        </p:nvSpPr>
        <p:spPr>
          <a:xfrm>
            <a:off x="746290" y="2677933"/>
            <a:ext cx="2258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Cardiovascular disease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355C1-CD90-4C9D-8100-273F80C23719}"/>
              </a:ext>
            </a:extLst>
          </p:cNvPr>
          <p:cNvSpPr txBox="1"/>
          <p:nvPr/>
        </p:nvSpPr>
        <p:spPr>
          <a:xfrm>
            <a:off x="1535288" y="3048327"/>
            <a:ext cx="1469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Kidney disease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AF9652-2651-44A1-B991-E04CD46EEF7E}"/>
              </a:ext>
            </a:extLst>
          </p:cNvPr>
          <p:cNvSpPr txBox="1"/>
          <p:nvPr/>
        </p:nvSpPr>
        <p:spPr>
          <a:xfrm>
            <a:off x="330073" y="3789115"/>
            <a:ext cx="2674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Inflammatory bowel disease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BCF494-71A6-4EA8-BC95-DD4DB5F75B1C}"/>
              </a:ext>
            </a:extLst>
          </p:cNvPr>
          <p:cNvSpPr txBox="1"/>
          <p:nvPr/>
        </p:nvSpPr>
        <p:spPr>
          <a:xfrm>
            <a:off x="746290" y="3418721"/>
            <a:ext cx="2258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Fatty liver disease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0810CD-CEB1-49BC-BC27-3180F54EBDE0}"/>
              </a:ext>
            </a:extLst>
          </p:cNvPr>
          <p:cNvSpPr txBox="1"/>
          <p:nvPr/>
        </p:nvSpPr>
        <p:spPr>
          <a:xfrm>
            <a:off x="1057095" y="4159509"/>
            <a:ext cx="1947763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600" dirty="0"/>
              <a:t>Diabetes</a:t>
            </a:r>
            <a:br>
              <a:rPr lang="en-US" sz="1600" dirty="0"/>
            </a:br>
            <a:r>
              <a:rPr lang="en-US" sz="1600" dirty="0"/>
              <a:t>Metabolic syndrome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A81340-7827-4164-A9A5-3FB181074182}"/>
              </a:ext>
            </a:extLst>
          </p:cNvPr>
          <p:cNvSpPr txBox="1"/>
          <p:nvPr/>
        </p:nvSpPr>
        <p:spPr>
          <a:xfrm>
            <a:off x="1607886" y="4682511"/>
            <a:ext cx="1396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Osteoporosis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29CDC4-6486-4362-AF50-C38628CE2DF5}"/>
              </a:ext>
            </a:extLst>
          </p:cNvPr>
          <p:cNvSpPr txBox="1"/>
          <p:nvPr/>
        </p:nvSpPr>
        <p:spPr>
          <a:xfrm>
            <a:off x="746290" y="1048624"/>
            <a:ext cx="2258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Psychosocial burden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4DC510-0B35-431F-ABD3-2E726577C654}"/>
              </a:ext>
            </a:extLst>
          </p:cNvPr>
          <p:cNvSpPr txBox="1"/>
          <p:nvPr/>
        </p:nvSpPr>
        <p:spPr>
          <a:xfrm>
            <a:off x="746290" y="1789412"/>
            <a:ext cx="2258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Obstructive sleep apnea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2AF433-6CD6-4E47-9F34-AB9441476657}"/>
              </a:ext>
            </a:extLst>
          </p:cNvPr>
          <p:cNvSpPr txBox="1"/>
          <p:nvPr/>
        </p:nvSpPr>
        <p:spPr>
          <a:xfrm>
            <a:off x="207487" y="2159806"/>
            <a:ext cx="2797371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600" dirty="0"/>
              <a:t>Chronic obstructive</a:t>
            </a:r>
            <a:br>
              <a:rPr lang="en-US" sz="1600" dirty="0"/>
            </a:br>
            <a:r>
              <a:rPr lang="en-US" sz="1600" dirty="0"/>
              <a:t>pulmonary disease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F405D0-6607-44DB-8DFE-11E9209FA545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3004858" y="1394213"/>
            <a:ext cx="737811" cy="194082"/>
          </a:xfrm>
          <a:prstGeom prst="straightConnector1">
            <a:avLst/>
          </a:prstGeom>
          <a:ln>
            <a:solidFill>
              <a:srgbClr val="014D71"/>
            </a:solidFill>
            <a:headEnd type="oval" w="sm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25CCBC5-AFC2-4FF9-A715-0721BC310A1A}"/>
              </a:ext>
            </a:extLst>
          </p:cNvPr>
          <p:cNvCxnSpPr>
            <a:cxnSpLocks/>
            <a:endCxn id="15" idx="3"/>
          </p:cNvCxnSpPr>
          <p:nvPr/>
        </p:nvCxnSpPr>
        <p:spPr>
          <a:xfrm flipH="1">
            <a:off x="3004858" y="1217901"/>
            <a:ext cx="737811" cy="0"/>
          </a:xfrm>
          <a:prstGeom prst="straightConnector1">
            <a:avLst/>
          </a:prstGeom>
          <a:ln>
            <a:solidFill>
              <a:srgbClr val="014D71"/>
            </a:solidFill>
            <a:headEnd type="oval" w="sm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EBABE2E-4C33-41C1-8C19-D48EAE09E8FF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3004858" y="1669935"/>
            <a:ext cx="829384" cy="288754"/>
          </a:xfrm>
          <a:prstGeom prst="straightConnector1">
            <a:avLst/>
          </a:prstGeom>
          <a:ln>
            <a:solidFill>
              <a:srgbClr val="014D71"/>
            </a:solidFill>
            <a:headEnd type="oval" w="sm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75374EA-13C5-4E83-BCBC-F1875DDFFE01}"/>
              </a:ext>
            </a:extLst>
          </p:cNvPr>
          <p:cNvCxnSpPr>
            <a:cxnSpLocks/>
          </p:cNvCxnSpPr>
          <p:nvPr/>
        </p:nvCxnSpPr>
        <p:spPr>
          <a:xfrm flipH="1">
            <a:off x="2931879" y="2142351"/>
            <a:ext cx="902363" cy="725957"/>
          </a:xfrm>
          <a:prstGeom prst="straightConnector1">
            <a:avLst/>
          </a:prstGeom>
          <a:ln>
            <a:solidFill>
              <a:srgbClr val="014D71"/>
            </a:solidFill>
            <a:headEnd type="oval" w="sm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F794E19-2077-462A-9545-12D781B9FC09}"/>
              </a:ext>
            </a:extLst>
          </p:cNvPr>
          <p:cNvCxnSpPr>
            <a:cxnSpLocks/>
          </p:cNvCxnSpPr>
          <p:nvPr/>
        </p:nvCxnSpPr>
        <p:spPr>
          <a:xfrm flipH="1">
            <a:off x="2924863" y="2487314"/>
            <a:ext cx="817806" cy="761364"/>
          </a:xfrm>
          <a:prstGeom prst="straightConnector1">
            <a:avLst/>
          </a:prstGeom>
          <a:ln>
            <a:solidFill>
              <a:srgbClr val="014D71"/>
            </a:solidFill>
            <a:headEnd type="oval" w="sm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32E5496-1BA0-4E3B-A11D-888DA9388BDE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3004858" y="3763213"/>
            <a:ext cx="614550" cy="1088575"/>
          </a:xfrm>
          <a:prstGeom prst="straightConnector1">
            <a:avLst/>
          </a:prstGeom>
          <a:ln>
            <a:solidFill>
              <a:srgbClr val="014D71"/>
            </a:solidFill>
            <a:headEnd type="oval" w="sm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C6C1785-77A3-4AF6-A1AF-AC9818FC8E0B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3004858" y="2839993"/>
            <a:ext cx="731486" cy="1118399"/>
          </a:xfrm>
          <a:prstGeom prst="straightConnector1">
            <a:avLst/>
          </a:prstGeom>
          <a:ln>
            <a:solidFill>
              <a:srgbClr val="014D71"/>
            </a:solidFill>
            <a:headEnd type="oval" w="sm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8BF6C20-2861-4185-B137-04D8620A79B9}"/>
              </a:ext>
            </a:extLst>
          </p:cNvPr>
          <p:cNvCxnSpPr>
            <a:cxnSpLocks/>
          </p:cNvCxnSpPr>
          <p:nvPr/>
        </p:nvCxnSpPr>
        <p:spPr>
          <a:xfrm flipH="1">
            <a:off x="2932150" y="1943790"/>
            <a:ext cx="916320" cy="450041"/>
          </a:xfrm>
          <a:prstGeom prst="straightConnector1">
            <a:avLst/>
          </a:prstGeom>
          <a:ln>
            <a:solidFill>
              <a:srgbClr val="014D71"/>
            </a:solidFill>
            <a:headEnd type="oval" w="sm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2636987-8CF2-4A96-B9BF-7F5E751B9D47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3004858" y="2646093"/>
            <a:ext cx="683506" cy="941905"/>
          </a:xfrm>
          <a:prstGeom prst="straightConnector1">
            <a:avLst/>
          </a:prstGeom>
          <a:ln>
            <a:solidFill>
              <a:srgbClr val="014D71"/>
            </a:solidFill>
            <a:headEnd type="oval" w="sm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F4C745E-C047-467B-A2EC-3E60A2ADDF07}"/>
              </a:ext>
            </a:extLst>
          </p:cNvPr>
          <p:cNvCxnSpPr>
            <a:cxnSpLocks/>
            <a:endCxn id="13" idx="3"/>
          </p:cNvCxnSpPr>
          <p:nvPr/>
        </p:nvCxnSpPr>
        <p:spPr>
          <a:xfrm flipH="1">
            <a:off x="3004858" y="2897767"/>
            <a:ext cx="826086" cy="1507322"/>
          </a:xfrm>
          <a:prstGeom prst="straightConnector1">
            <a:avLst/>
          </a:prstGeom>
          <a:ln>
            <a:solidFill>
              <a:srgbClr val="014D71"/>
            </a:solidFill>
            <a:headEnd type="oval" w="sm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6A27533F-C533-488F-83AC-8F2E822CCC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645" y="3559729"/>
            <a:ext cx="1986585" cy="15078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53DCA7D-94F8-401D-BE51-0F3948CD34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69" y="3559267"/>
            <a:ext cx="1984047" cy="1508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F003C696-39B6-4A5E-B7CD-3CDE2CA15D3A}"/>
              </a:ext>
            </a:extLst>
          </p:cNvPr>
          <p:cNvSpPr txBox="1">
            <a:spLocks/>
          </p:cNvSpPr>
          <p:nvPr/>
        </p:nvSpPr>
        <p:spPr>
          <a:xfrm>
            <a:off x="7592374" y="4971999"/>
            <a:ext cx="1089036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defRPr sz="13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–"/>
              <a:defRPr sz="13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3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–"/>
              <a:defRPr sz="13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»"/>
              <a:defRPr sz="13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/>
              <a:t>Enthesitis</a:t>
            </a:r>
            <a:endParaRPr lang="en-US" sz="18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38933BC-821F-44D7-B96F-71DCEB6E9F8E}"/>
              </a:ext>
            </a:extLst>
          </p:cNvPr>
          <p:cNvSpPr txBox="1"/>
          <p:nvPr/>
        </p:nvSpPr>
        <p:spPr>
          <a:xfrm>
            <a:off x="191280" y="5347370"/>
            <a:ext cx="8761441" cy="548640"/>
          </a:xfrm>
          <a:prstGeom prst="roundRect">
            <a:avLst/>
          </a:prstGeom>
          <a:solidFill>
            <a:srgbClr val="014D71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Patients with moderate-to-severe psoriasis are more likely to have comorbidities, especially hyperlipidemia, hypertension, cardiovascular disease, and diabetes. </a:t>
            </a:r>
          </a:p>
        </p:txBody>
      </p:sp>
      <p:sp>
        <p:nvSpPr>
          <p:cNvPr id="62" name="Content Placeholder 10">
            <a:extLst>
              <a:ext uri="{FF2B5EF4-FFF2-40B4-BE49-F238E27FC236}">
                <a16:creationId xmlns:a16="http://schemas.microsoft.com/office/drawing/2014/main" id="{E39494DA-B329-4CC6-B06F-90C71649F00E}"/>
              </a:ext>
            </a:extLst>
          </p:cNvPr>
          <p:cNvSpPr txBox="1">
            <a:spLocks/>
          </p:cNvSpPr>
          <p:nvPr/>
        </p:nvSpPr>
        <p:spPr>
          <a:xfrm>
            <a:off x="5348909" y="1778586"/>
            <a:ext cx="3435537" cy="862192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–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–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»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Psoriatic arthritis</a:t>
            </a:r>
          </a:p>
          <a:p>
            <a:pPr marL="0" indent="0">
              <a:buNone/>
            </a:pPr>
            <a:r>
              <a:rPr lang="en-US" sz="1600" dirty="0"/>
              <a:t>Joint pain evaluation is an American Academy of Dermatology competency</a:t>
            </a:r>
            <a:endParaRPr lang="en-US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B93CDCC-B849-453D-A1CF-1D21CAB51183}"/>
              </a:ext>
            </a:extLst>
          </p:cNvPr>
          <p:cNvCxnSpPr>
            <a:cxnSpLocks/>
          </p:cNvCxnSpPr>
          <p:nvPr/>
        </p:nvCxnSpPr>
        <p:spPr>
          <a:xfrm flipV="1">
            <a:off x="4040094" y="4644451"/>
            <a:ext cx="1061867" cy="588654"/>
          </a:xfrm>
          <a:prstGeom prst="straightConnector1">
            <a:avLst/>
          </a:prstGeom>
          <a:ln>
            <a:solidFill>
              <a:srgbClr val="014D71"/>
            </a:solidFill>
            <a:headEnd type="oval" w="sm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204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7" y="174882"/>
            <a:ext cx="8761615" cy="11430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Quality of Life in Psoriasis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57984" y="6007608"/>
            <a:ext cx="6526212" cy="73183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/>
              <a:t>Armstrong AW, et al. </a:t>
            </a:r>
            <a:r>
              <a:rPr lang="en-US" i="1" dirty="0"/>
              <a:t>PLOS ONE.</a:t>
            </a:r>
            <a:r>
              <a:rPr lang="en-US" dirty="0"/>
              <a:t> 2012;7;12:e52935.</a:t>
            </a:r>
          </a:p>
          <a:p>
            <a:r>
              <a:rPr lang="en-US" dirty="0"/>
              <a:t>Heller MM, et al. </a:t>
            </a:r>
            <a:r>
              <a:rPr lang="en-US" i="1" dirty="0" err="1"/>
              <a:t>Dermatol</a:t>
            </a:r>
            <a:r>
              <a:rPr lang="en-US" i="1" dirty="0"/>
              <a:t> </a:t>
            </a:r>
            <a:r>
              <a:rPr lang="en-US" i="1" dirty="0" err="1"/>
              <a:t>Clin</a:t>
            </a:r>
            <a:r>
              <a:rPr lang="en-US" i="1" dirty="0"/>
              <a:t>.</a:t>
            </a:r>
            <a:r>
              <a:rPr lang="en-US" dirty="0"/>
              <a:t> 2012;30(2):281-291.</a:t>
            </a:r>
          </a:p>
          <a:p>
            <a:r>
              <a:rPr lang="en-US" dirty="0"/>
              <a:t>Kimball AB, et al. </a:t>
            </a:r>
            <a:r>
              <a:rPr lang="en-US" i="1" dirty="0"/>
              <a:t>B</a:t>
            </a:r>
            <a:r>
              <a:rPr lang="is-IS" i="1" dirty="0"/>
              <a:t>r J Dermatol.</a:t>
            </a:r>
            <a:r>
              <a:rPr lang="is-IS" dirty="0"/>
              <a:t> 2014; 171(1):137-47. 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01168" y="5650992"/>
            <a:ext cx="3829884" cy="271462"/>
          </a:xfrm>
        </p:spPr>
        <p:txBody>
          <a:bodyPr/>
          <a:lstStyle/>
          <a:p>
            <a:r>
              <a:rPr lang="en-US" dirty="0"/>
              <a:t>Community study of patients with psoriasis (N=5,604)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9FFDB4-A7EF-447A-A888-BC99F225A619}"/>
              </a:ext>
            </a:extLst>
          </p:cNvPr>
          <p:cNvGrpSpPr/>
          <p:nvPr/>
        </p:nvGrpSpPr>
        <p:grpSpPr>
          <a:xfrm>
            <a:off x="271901" y="1317882"/>
            <a:ext cx="5910941" cy="714474"/>
            <a:chOff x="457202" y="1317882"/>
            <a:chExt cx="5910941" cy="714474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2CAAD71-A17F-4F15-9DF4-48849A85B2BB}"/>
                </a:ext>
              </a:extLst>
            </p:cNvPr>
            <p:cNvSpPr/>
            <p:nvPr/>
          </p:nvSpPr>
          <p:spPr>
            <a:xfrm>
              <a:off x="457202" y="1317882"/>
              <a:ext cx="5910941" cy="714474"/>
            </a:xfrm>
            <a:custGeom>
              <a:avLst/>
              <a:gdLst>
                <a:gd name="connsiteX0" fmla="*/ 0 w 5910941"/>
                <a:gd name="connsiteY0" fmla="*/ 71447 h 714474"/>
                <a:gd name="connsiteX1" fmla="*/ 71447 w 5910941"/>
                <a:gd name="connsiteY1" fmla="*/ 0 h 714474"/>
                <a:gd name="connsiteX2" fmla="*/ 5839494 w 5910941"/>
                <a:gd name="connsiteY2" fmla="*/ 0 h 714474"/>
                <a:gd name="connsiteX3" fmla="*/ 5910941 w 5910941"/>
                <a:gd name="connsiteY3" fmla="*/ 71447 h 714474"/>
                <a:gd name="connsiteX4" fmla="*/ 5910941 w 5910941"/>
                <a:gd name="connsiteY4" fmla="*/ 643027 h 714474"/>
                <a:gd name="connsiteX5" fmla="*/ 5839494 w 5910941"/>
                <a:gd name="connsiteY5" fmla="*/ 714474 h 714474"/>
                <a:gd name="connsiteX6" fmla="*/ 71447 w 5910941"/>
                <a:gd name="connsiteY6" fmla="*/ 714474 h 714474"/>
                <a:gd name="connsiteX7" fmla="*/ 0 w 5910941"/>
                <a:gd name="connsiteY7" fmla="*/ 643027 h 714474"/>
                <a:gd name="connsiteX8" fmla="*/ 0 w 5910941"/>
                <a:gd name="connsiteY8" fmla="*/ 71447 h 71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10941" h="714474">
                  <a:moveTo>
                    <a:pt x="0" y="71447"/>
                  </a:moveTo>
                  <a:cubicBezTo>
                    <a:pt x="0" y="31988"/>
                    <a:pt x="31988" y="0"/>
                    <a:pt x="71447" y="0"/>
                  </a:cubicBezTo>
                  <a:lnTo>
                    <a:pt x="5839494" y="0"/>
                  </a:lnTo>
                  <a:cubicBezTo>
                    <a:pt x="5878953" y="0"/>
                    <a:pt x="5910941" y="31988"/>
                    <a:pt x="5910941" y="71447"/>
                  </a:cubicBezTo>
                  <a:lnTo>
                    <a:pt x="5910941" y="643027"/>
                  </a:lnTo>
                  <a:cubicBezTo>
                    <a:pt x="5910941" y="682486"/>
                    <a:pt x="5878953" y="714474"/>
                    <a:pt x="5839494" y="714474"/>
                  </a:cubicBezTo>
                  <a:lnTo>
                    <a:pt x="71447" y="714474"/>
                  </a:lnTo>
                  <a:cubicBezTo>
                    <a:pt x="31988" y="714474"/>
                    <a:pt x="0" y="682486"/>
                    <a:pt x="0" y="643027"/>
                  </a:cubicBezTo>
                  <a:lnTo>
                    <a:pt x="0" y="71447"/>
                  </a:lnTo>
                  <a:close/>
                </a:path>
              </a:pathLst>
            </a:custGeom>
            <a:solidFill>
              <a:srgbClr val="014D71"/>
            </a:solidFill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22215" tIns="68580" rIns="68581" bIns="6858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solidFill>
                    <a:schemeClr val="bg1"/>
                  </a:solidFill>
                </a:rPr>
                <a:t>94% say psoriasis is a problem in daily life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A814C76-02A3-4A24-8AFC-5B21A3B117F1}"/>
                </a:ext>
              </a:extLst>
            </p:cNvPr>
            <p:cNvSpPr/>
            <p:nvPr/>
          </p:nvSpPr>
          <p:spPr>
            <a:xfrm>
              <a:off x="528649" y="1389329"/>
              <a:ext cx="1182188" cy="571579"/>
            </a:xfrm>
            <a:prstGeom prst="roundRect">
              <a:avLst>
                <a:gd name="adj" fmla="val 10000"/>
              </a:avLst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91F7284-6079-4D5B-AACD-D71F3E57C850}"/>
              </a:ext>
            </a:extLst>
          </p:cNvPr>
          <p:cNvGrpSpPr/>
          <p:nvPr/>
        </p:nvGrpSpPr>
        <p:grpSpPr>
          <a:xfrm>
            <a:off x="271901" y="2156560"/>
            <a:ext cx="5910941" cy="714474"/>
            <a:chOff x="457202" y="2103803"/>
            <a:chExt cx="5910941" cy="714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7CE1EF7-3733-4EC0-90C2-8BC1E5D94F83}"/>
                </a:ext>
              </a:extLst>
            </p:cNvPr>
            <p:cNvSpPr/>
            <p:nvPr/>
          </p:nvSpPr>
          <p:spPr>
            <a:xfrm>
              <a:off x="457202" y="2103803"/>
              <a:ext cx="5910941" cy="714474"/>
            </a:xfrm>
            <a:custGeom>
              <a:avLst/>
              <a:gdLst>
                <a:gd name="connsiteX0" fmla="*/ 0 w 5910941"/>
                <a:gd name="connsiteY0" fmla="*/ 71447 h 714474"/>
                <a:gd name="connsiteX1" fmla="*/ 71447 w 5910941"/>
                <a:gd name="connsiteY1" fmla="*/ 0 h 714474"/>
                <a:gd name="connsiteX2" fmla="*/ 5839494 w 5910941"/>
                <a:gd name="connsiteY2" fmla="*/ 0 h 714474"/>
                <a:gd name="connsiteX3" fmla="*/ 5910941 w 5910941"/>
                <a:gd name="connsiteY3" fmla="*/ 71447 h 714474"/>
                <a:gd name="connsiteX4" fmla="*/ 5910941 w 5910941"/>
                <a:gd name="connsiteY4" fmla="*/ 643027 h 714474"/>
                <a:gd name="connsiteX5" fmla="*/ 5839494 w 5910941"/>
                <a:gd name="connsiteY5" fmla="*/ 714474 h 714474"/>
                <a:gd name="connsiteX6" fmla="*/ 71447 w 5910941"/>
                <a:gd name="connsiteY6" fmla="*/ 714474 h 714474"/>
                <a:gd name="connsiteX7" fmla="*/ 0 w 5910941"/>
                <a:gd name="connsiteY7" fmla="*/ 643027 h 714474"/>
                <a:gd name="connsiteX8" fmla="*/ 0 w 5910941"/>
                <a:gd name="connsiteY8" fmla="*/ 71447 h 71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10941" h="714474">
                  <a:moveTo>
                    <a:pt x="0" y="71447"/>
                  </a:moveTo>
                  <a:cubicBezTo>
                    <a:pt x="0" y="31988"/>
                    <a:pt x="31988" y="0"/>
                    <a:pt x="71447" y="0"/>
                  </a:cubicBezTo>
                  <a:lnTo>
                    <a:pt x="5839494" y="0"/>
                  </a:lnTo>
                  <a:cubicBezTo>
                    <a:pt x="5878953" y="0"/>
                    <a:pt x="5910941" y="31988"/>
                    <a:pt x="5910941" y="71447"/>
                  </a:cubicBezTo>
                  <a:lnTo>
                    <a:pt x="5910941" y="643027"/>
                  </a:lnTo>
                  <a:cubicBezTo>
                    <a:pt x="5910941" y="682486"/>
                    <a:pt x="5878953" y="714474"/>
                    <a:pt x="5839494" y="714474"/>
                  </a:cubicBezTo>
                  <a:lnTo>
                    <a:pt x="71447" y="714474"/>
                  </a:lnTo>
                  <a:cubicBezTo>
                    <a:pt x="31988" y="714474"/>
                    <a:pt x="0" y="682486"/>
                    <a:pt x="0" y="643027"/>
                  </a:cubicBezTo>
                  <a:lnTo>
                    <a:pt x="0" y="71447"/>
                  </a:lnTo>
                  <a:close/>
                </a:path>
              </a:pathLst>
            </a:custGeom>
            <a:solidFill>
              <a:srgbClr val="014D71"/>
            </a:solidFill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22215" tIns="68580" rIns="68581" bIns="6858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solidFill>
                    <a:schemeClr val="bg1"/>
                  </a:solidFill>
                </a:rPr>
                <a:t>88% say psoriasis affects overall emotional</a:t>
              </a:r>
              <a:br>
                <a:rPr lang="en-US" sz="1800" b="1" kern="1200" dirty="0">
                  <a:solidFill>
                    <a:schemeClr val="bg1"/>
                  </a:solidFill>
                </a:rPr>
              </a:br>
              <a:r>
                <a:rPr lang="en-US" sz="1800" b="1" kern="1200" dirty="0">
                  <a:solidFill>
                    <a:schemeClr val="bg1"/>
                  </a:solidFill>
                </a:rPr>
                <a:t>well-being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B365460-97CD-4F45-A957-CA1E9A12BF9C}"/>
                </a:ext>
              </a:extLst>
            </p:cNvPr>
            <p:cNvSpPr/>
            <p:nvPr/>
          </p:nvSpPr>
          <p:spPr>
            <a:xfrm>
              <a:off x="528649" y="2175251"/>
              <a:ext cx="1182188" cy="571579"/>
            </a:xfrm>
            <a:prstGeom prst="roundRect">
              <a:avLst>
                <a:gd name="adj" fmla="val 10000"/>
              </a:avLst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1D068C-F9CA-4148-9E33-6DD56F46C183}"/>
              </a:ext>
            </a:extLst>
          </p:cNvPr>
          <p:cNvGrpSpPr/>
          <p:nvPr/>
        </p:nvGrpSpPr>
        <p:grpSpPr>
          <a:xfrm>
            <a:off x="271901" y="2995238"/>
            <a:ext cx="5910941" cy="822960"/>
            <a:chOff x="457202" y="2889725"/>
            <a:chExt cx="5910941" cy="82296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AED9541-21DB-4EDE-92D4-EB80820BB454}"/>
                </a:ext>
              </a:extLst>
            </p:cNvPr>
            <p:cNvSpPr/>
            <p:nvPr/>
          </p:nvSpPr>
          <p:spPr>
            <a:xfrm>
              <a:off x="457202" y="2889725"/>
              <a:ext cx="5910941" cy="822960"/>
            </a:xfrm>
            <a:custGeom>
              <a:avLst/>
              <a:gdLst>
                <a:gd name="connsiteX0" fmla="*/ 0 w 5910941"/>
                <a:gd name="connsiteY0" fmla="*/ 71447 h 714474"/>
                <a:gd name="connsiteX1" fmla="*/ 71447 w 5910941"/>
                <a:gd name="connsiteY1" fmla="*/ 0 h 714474"/>
                <a:gd name="connsiteX2" fmla="*/ 5839494 w 5910941"/>
                <a:gd name="connsiteY2" fmla="*/ 0 h 714474"/>
                <a:gd name="connsiteX3" fmla="*/ 5910941 w 5910941"/>
                <a:gd name="connsiteY3" fmla="*/ 71447 h 714474"/>
                <a:gd name="connsiteX4" fmla="*/ 5910941 w 5910941"/>
                <a:gd name="connsiteY4" fmla="*/ 643027 h 714474"/>
                <a:gd name="connsiteX5" fmla="*/ 5839494 w 5910941"/>
                <a:gd name="connsiteY5" fmla="*/ 714474 h 714474"/>
                <a:gd name="connsiteX6" fmla="*/ 71447 w 5910941"/>
                <a:gd name="connsiteY6" fmla="*/ 714474 h 714474"/>
                <a:gd name="connsiteX7" fmla="*/ 0 w 5910941"/>
                <a:gd name="connsiteY7" fmla="*/ 643027 h 714474"/>
                <a:gd name="connsiteX8" fmla="*/ 0 w 5910941"/>
                <a:gd name="connsiteY8" fmla="*/ 71447 h 71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10941" h="714474">
                  <a:moveTo>
                    <a:pt x="0" y="71447"/>
                  </a:moveTo>
                  <a:cubicBezTo>
                    <a:pt x="0" y="31988"/>
                    <a:pt x="31988" y="0"/>
                    <a:pt x="71447" y="0"/>
                  </a:cubicBezTo>
                  <a:lnTo>
                    <a:pt x="5839494" y="0"/>
                  </a:lnTo>
                  <a:cubicBezTo>
                    <a:pt x="5878953" y="0"/>
                    <a:pt x="5910941" y="31988"/>
                    <a:pt x="5910941" y="71447"/>
                  </a:cubicBezTo>
                  <a:lnTo>
                    <a:pt x="5910941" y="643027"/>
                  </a:lnTo>
                  <a:cubicBezTo>
                    <a:pt x="5910941" y="682486"/>
                    <a:pt x="5878953" y="714474"/>
                    <a:pt x="5839494" y="714474"/>
                  </a:cubicBezTo>
                  <a:lnTo>
                    <a:pt x="71447" y="714474"/>
                  </a:lnTo>
                  <a:cubicBezTo>
                    <a:pt x="31988" y="714474"/>
                    <a:pt x="0" y="682486"/>
                    <a:pt x="0" y="643027"/>
                  </a:cubicBezTo>
                  <a:lnTo>
                    <a:pt x="0" y="71447"/>
                  </a:lnTo>
                  <a:close/>
                </a:path>
              </a:pathLst>
            </a:custGeom>
            <a:solidFill>
              <a:srgbClr val="014D71"/>
            </a:solidFill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22215" tIns="68580" rIns="68581" bIns="6858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solidFill>
                    <a:schemeClr val="bg1"/>
                  </a:solidFill>
                </a:rPr>
                <a:t>&gt;85% experience anger, frustration, helplessness, embarrassment,</a:t>
              </a:r>
              <a:br>
                <a:rPr lang="en-US" sz="1800" b="1" kern="1200" dirty="0">
                  <a:solidFill>
                    <a:schemeClr val="bg1"/>
                  </a:solidFill>
                </a:rPr>
              </a:br>
              <a:r>
                <a:rPr lang="en-US" sz="1800" b="1" kern="1200" dirty="0">
                  <a:solidFill>
                    <a:schemeClr val="bg1"/>
                  </a:solidFill>
                </a:rPr>
                <a:t>self-consciousness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0538745-3E68-4FF8-9DBF-5B1636C2428B}"/>
                </a:ext>
              </a:extLst>
            </p:cNvPr>
            <p:cNvSpPr/>
            <p:nvPr/>
          </p:nvSpPr>
          <p:spPr>
            <a:xfrm>
              <a:off x="528649" y="3015416"/>
              <a:ext cx="1182188" cy="571579"/>
            </a:xfrm>
            <a:prstGeom prst="roundRect">
              <a:avLst>
                <a:gd name="adj" fmla="val 10000"/>
              </a:avLst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6A02F12-DFEF-40B2-972D-732860E7E682}"/>
              </a:ext>
            </a:extLst>
          </p:cNvPr>
          <p:cNvGrpSpPr/>
          <p:nvPr/>
        </p:nvGrpSpPr>
        <p:grpSpPr>
          <a:xfrm>
            <a:off x="271901" y="3942402"/>
            <a:ext cx="5910941" cy="714474"/>
            <a:chOff x="457202" y="3675646"/>
            <a:chExt cx="5910941" cy="71447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5B9061F-EBE7-4CEC-AC59-89AA74ED332C}"/>
                </a:ext>
              </a:extLst>
            </p:cNvPr>
            <p:cNvSpPr/>
            <p:nvPr/>
          </p:nvSpPr>
          <p:spPr>
            <a:xfrm>
              <a:off x="457202" y="3675646"/>
              <a:ext cx="5910941" cy="714474"/>
            </a:xfrm>
            <a:custGeom>
              <a:avLst/>
              <a:gdLst>
                <a:gd name="connsiteX0" fmla="*/ 0 w 5910941"/>
                <a:gd name="connsiteY0" fmla="*/ 71447 h 714474"/>
                <a:gd name="connsiteX1" fmla="*/ 71447 w 5910941"/>
                <a:gd name="connsiteY1" fmla="*/ 0 h 714474"/>
                <a:gd name="connsiteX2" fmla="*/ 5839494 w 5910941"/>
                <a:gd name="connsiteY2" fmla="*/ 0 h 714474"/>
                <a:gd name="connsiteX3" fmla="*/ 5910941 w 5910941"/>
                <a:gd name="connsiteY3" fmla="*/ 71447 h 714474"/>
                <a:gd name="connsiteX4" fmla="*/ 5910941 w 5910941"/>
                <a:gd name="connsiteY4" fmla="*/ 643027 h 714474"/>
                <a:gd name="connsiteX5" fmla="*/ 5839494 w 5910941"/>
                <a:gd name="connsiteY5" fmla="*/ 714474 h 714474"/>
                <a:gd name="connsiteX6" fmla="*/ 71447 w 5910941"/>
                <a:gd name="connsiteY6" fmla="*/ 714474 h 714474"/>
                <a:gd name="connsiteX7" fmla="*/ 0 w 5910941"/>
                <a:gd name="connsiteY7" fmla="*/ 643027 h 714474"/>
                <a:gd name="connsiteX8" fmla="*/ 0 w 5910941"/>
                <a:gd name="connsiteY8" fmla="*/ 71447 h 71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10941" h="714474">
                  <a:moveTo>
                    <a:pt x="0" y="71447"/>
                  </a:moveTo>
                  <a:cubicBezTo>
                    <a:pt x="0" y="31988"/>
                    <a:pt x="31988" y="0"/>
                    <a:pt x="71447" y="0"/>
                  </a:cubicBezTo>
                  <a:lnTo>
                    <a:pt x="5839494" y="0"/>
                  </a:lnTo>
                  <a:cubicBezTo>
                    <a:pt x="5878953" y="0"/>
                    <a:pt x="5910941" y="31988"/>
                    <a:pt x="5910941" y="71447"/>
                  </a:cubicBezTo>
                  <a:lnTo>
                    <a:pt x="5910941" y="643027"/>
                  </a:lnTo>
                  <a:cubicBezTo>
                    <a:pt x="5910941" y="682486"/>
                    <a:pt x="5878953" y="714474"/>
                    <a:pt x="5839494" y="714474"/>
                  </a:cubicBezTo>
                  <a:lnTo>
                    <a:pt x="71447" y="714474"/>
                  </a:lnTo>
                  <a:cubicBezTo>
                    <a:pt x="31988" y="714474"/>
                    <a:pt x="0" y="682486"/>
                    <a:pt x="0" y="643027"/>
                  </a:cubicBezTo>
                  <a:lnTo>
                    <a:pt x="0" y="71447"/>
                  </a:lnTo>
                  <a:close/>
                </a:path>
              </a:pathLst>
            </a:custGeom>
            <a:solidFill>
              <a:srgbClr val="014D71"/>
            </a:solidFill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22215" tIns="68580" rIns="68581" bIns="6858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solidFill>
                    <a:schemeClr val="bg1"/>
                  </a:solidFill>
                </a:rPr>
                <a:t>82% say psoriasis interferes with enjoyment</a:t>
              </a:r>
              <a:br>
                <a:rPr lang="en-US" sz="1800" b="1" kern="1200" dirty="0">
                  <a:solidFill>
                    <a:schemeClr val="bg1"/>
                  </a:solidFill>
                </a:rPr>
              </a:br>
              <a:r>
                <a:rPr lang="en-US" sz="1800" b="1" kern="1200" dirty="0">
                  <a:solidFill>
                    <a:schemeClr val="bg1"/>
                  </a:solidFill>
                </a:rPr>
                <a:t>of life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60081C4-C007-414A-A870-EA757F0C26D4}"/>
                </a:ext>
              </a:extLst>
            </p:cNvPr>
            <p:cNvSpPr/>
            <p:nvPr/>
          </p:nvSpPr>
          <p:spPr>
            <a:xfrm>
              <a:off x="528649" y="3747094"/>
              <a:ext cx="1182188" cy="571579"/>
            </a:xfrm>
            <a:prstGeom prst="roundRect">
              <a:avLst>
                <a:gd name="adj" fmla="val 10000"/>
              </a:avLst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CB8C403-CEA4-4708-AF41-AA2A8F5A7A02}"/>
              </a:ext>
            </a:extLst>
          </p:cNvPr>
          <p:cNvGrpSpPr/>
          <p:nvPr/>
        </p:nvGrpSpPr>
        <p:grpSpPr>
          <a:xfrm>
            <a:off x="271901" y="4781080"/>
            <a:ext cx="5910941" cy="822960"/>
            <a:chOff x="457202" y="4464207"/>
            <a:chExt cx="5910941" cy="82296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660877-A651-4FA4-BFA8-91ADBD60FD5D}"/>
                </a:ext>
              </a:extLst>
            </p:cNvPr>
            <p:cNvSpPr/>
            <p:nvPr/>
          </p:nvSpPr>
          <p:spPr>
            <a:xfrm>
              <a:off x="457202" y="4464207"/>
              <a:ext cx="5910941" cy="822960"/>
            </a:xfrm>
            <a:custGeom>
              <a:avLst/>
              <a:gdLst>
                <a:gd name="connsiteX0" fmla="*/ 0 w 5910941"/>
                <a:gd name="connsiteY0" fmla="*/ 71447 h 714474"/>
                <a:gd name="connsiteX1" fmla="*/ 71447 w 5910941"/>
                <a:gd name="connsiteY1" fmla="*/ 0 h 714474"/>
                <a:gd name="connsiteX2" fmla="*/ 5839494 w 5910941"/>
                <a:gd name="connsiteY2" fmla="*/ 0 h 714474"/>
                <a:gd name="connsiteX3" fmla="*/ 5910941 w 5910941"/>
                <a:gd name="connsiteY3" fmla="*/ 71447 h 714474"/>
                <a:gd name="connsiteX4" fmla="*/ 5910941 w 5910941"/>
                <a:gd name="connsiteY4" fmla="*/ 643027 h 714474"/>
                <a:gd name="connsiteX5" fmla="*/ 5839494 w 5910941"/>
                <a:gd name="connsiteY5" fmla="*/ 714474 h 714474"/>
                <a:gd name="connsiteX6" fmla="*/ 71447 w 5910941"/>
                <a:gd name="connsiteY6" fmla="*/ 714474 h 714474"/>
                <a:gd name="connsiteX7" fmla="*/ 0 w 5910941"/>
                <a:gd name="connsiteY7" fmla="*/ 643027 h 714474"/>
                <a:gd name="connsiteX8" fmla="*/ 0 w 5910941"/>
                <a:gd name="connsiteY8" fmla="*/ 71447 h 71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10941" h="714474">
                  <a:moveTo>
                    <a:pt x="0" y="71447"/>
                  </a:moveTo>
                  <a:cubicBezTo>
                    <a:pt x="0" y="31988"/>
                    <a:pt x="31988" y="0"/>
                    <a:pt x="71447" y="0"/>
                  </a:cubicBezTo>
                  <a:lnTo>
                    <a:pt x="5839494" y="0"/>
                  </a:lnTo>
                  <a:cubicBezTo>
                    <a:pt x="5878953" y="0"/>
                    <a:pt x="5910941" y="31988"/>
                    <a:pt x="5910941" y="71447"/>
                  </a:cubicBezTo>
                  <a:lnTo>
                    <a:pt x="5910941" y="643027"/>
                  </a:lnTo>
                  <a:cubicBezTo>
                    <a:pt x="5910941" y="682486"/>
                    <a:pt x="5878953" y="714474"/>
                    <a:pt x="5839494" y="714474"/>
                  </a:cubicBezTo>
                  <a:lnTo>
                    <a:pt x="71447" y="714474"/>
                  </a:lnTo>
                  <a:cubicBezTo>
                    <a:pt x="31988" y="714474"/>
                    <a:pt x="0" y="682486"/>
                    <a:pt x="0" y="643027"/>
                  </a:cubicBezTo>
                  <a:lnTo>
                    <a:pt x="0" y="71447"/>
                  </a:lnTo>
                  <a:close/>
                </a:path>
              </a:pathLst>
            </a:custGeom>
            <a:solidFill>
              <a:srgbClr val="014D71"/>
            </a:solidFill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14595" tIns="60960" rIns="60961" bIns="6096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b="1" kern="1200" dirty="0">
                  <a:solidFill>
                    <a:schemeClr val="bg1"/>
                  </a:solidFill>
                </a:rPr>
                <a:t>83% actively conceal physical manifestations</a:t>
              </a:r>
            </a:p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b="1" kern="1200" dirty="0">
                  <a:solidFill>
                    <a:schemeClr val="bg1"/>
                  </a:solidFill>
                </a:rPr>
                <a:t>83% experience pain regularly</a:t>
              </a:r>
            </a:p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b="1" kern="1200" dirty="0">
                  <a:solidFill>
                    <a:schemeClr val="bg1"/>
                  </a:solidFill>
                </a:rPr>
                <a:t>75% experience frequent itching 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08EEA3C-9479-4D87-904B-6D631F82CF08}"/>
                </a:ext>
              </a:extLst>
            </p:cNvPr>
            <p:cNvSpPr/>
            <p:nvPr/>
          </p:nvSpPr>
          <p:spPr>
            <a:xfrm>
              <a:off x="528649" y="4589898"/>
              <a:ext cx="1182188" cy="571579"/>
            </a:xfrm>
            <a:prstGeom prst="roundRect">
              <a:avLst>
                <a:gd name="adj" fmla="val 10000"/>
              </a:avLst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9" name="Rectangle: Diagonal Corners Rounded 8"/>
          <p:cNvSpPr/>
          <p:nvPr/>
        </p:nvSpPr>
        <p:spPr>
          <a:xfrm>
            <a:off x="6314631" y="4085487"/>
            <a:ext cx="2710543" cy="1511611"/>
          </a:xfrm>
          <a:prstGeom prst="round2DiagRect">
            <a:avLst/>
          </a:prstGeom>
          <a:solidFill>
            <a:srgbClr val="6D1337"/>
          </a:solidFill>
          <a:ln>
            <a:noFill/>
          </a:ln>
          <a:effectLst>
            <a:outerShdw blurRad="41275" dist="22860" dir="54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600" b="1" dirty="0"/>
              <a:t>Assessing quality of life is an important baseline for treatment decisions. Disease severity and impact on </a:t>
            </a:r>
            <a:r>
              <a:rPr lang="en-US" sz="1600" b="1" dirty="0" err="1"/>
              <a:t>QoL</a:t>
            </a:r>
            <a:r>
              <a:rPr lang="en-US" sz="1600" b="1" dirty="0"/>
              <a:t> may warrant more aggressive therapy.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387770" y="1335011"/>
            <a:ext cx="2564267" cy="2424417"/>
          </a:xfrm>
          <a:prstGeom prst="roundRect">
            <a:avLst/>
          </a:prstGeom>
          <a:solidFill>
            <a:srgbClr val="76AFA6"/>
          </a:solidFill>
          <a:ln>
            <a:noFill/>
          </a:ln>
          <a:effectLst>
            <a:outerShdw blurRad="41275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90000"/>
              </a:lnSpc>
            </a:pPr>
            <a:r>
              <a:rPr lang="en-US" sz="1900" b="1" dirty="0">
                <a:solidFill>
                  <a:schemeClr val="tx1"/>
                </a:solidFill>
              </a:rPr>
              <a:t>Psoriasis Longitudinal Assessment and Registry</a:t>
            </a:r>
          </a:p>
          <a:p>
            <a:pPr algn="ctr">
              <a:lnSpc>
                <a:spcPct val="90000"/>
              </a:lnSpc>
            </a:pPr>
            <a:endParaRPr lang="en-US" sz="1900" b="1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1900" b="1" dirty="0">
                <a:solidFill>
                  <a:schemeClr val="tx1"/>
                </a:solidFill>
              </a:rPr>
              <a:t>Depression = 14.7%</a:t>
            </a:r>
          </a:p>
          <a:p>
            <a:pPr algn="ctr">
              <a:lnSpc>
                <a:spcPct val="90000"/>
              </a:lnSpc>
            </a:pPr>
            <a:r>
              <a:rPr lang="en-US" sz="1900" b="1" dirty="0">
                <a:solidFill>
                  <a:schemeClr val="tx1"/>
                </a:solidFill>
              </a:rPr>
              <a:t>Anxiety = 11.1%</a:t>
            </a:r>
            <a:br>
              <a:rPr lang="en-US" sz="1900" b="1" dirty="0">
                <a:solidFill>
                  <a:schemeClr val="tx1"/>
                </a:solidFill>
              </a:rPr>
            </a:br>
            <a:r>
              <a:rPr lang="en-US" sz="1900" b="1" dirty="0">
                <a:solidFill>
                  <a:schemeClr val="tx1"/>
                </a:solidFill>
              </a:rPr>
              <a:t>Suicide ideation = 1%</a:t>
            </a:r>
          </a:p>
        </p:txBody>
      </p:sp>
    </p:spTree>
    <p:extLst>
      <p:ext uri="{BB962C8B-B14F-4D97-AF65-F5344CB8AC3E}">
        <p14:creationId xmlns:p14="http://schemas.microsoft.com/office/powerpoint/2010/main" val="1065878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of Life Assessment Tools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Dermatology-Specific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dirty="0"/>
              <a:t>Dermatology Life Quality Index</a:t>
            </a:r>
          </a:p>
          <a:p>
            <a:pPr>
              <a:spcBef>
                <a:spcPts val="2400"/>
              </a:spcBef>
            </a:pPr>
            <a:r>
              <a:rPr lang="en-US" dirty="0"/>
              <a:t>Dermatology Quality of Life Scales</a:t>
            </a:r>
          </a:p>
          <a:p>
            <a:pPr>
              <a:spcBef>
                <a:spcPts val="2400"/>
              </a:spcBef>
            </a:pPr>
            <a:r>
              <a:rPr lang="en-US" dirty="0"/>
              <a:t>Dermatology Specific Quality of Life</a:t>
            </a:r>
          </a:p>
          <a:p>
            <a:pPr>
              <a:spcBef>
                <a:spcPts val="2400"/>
              </a:spcBef>
            </a:pPr>
            <a:r>
              <a:rPr lang="en-US" dirty="0"/>
              <a:t>Skindex-61, Skindex-29</a:t>
            </a:r>
          </a:p>
          <a:p>
            <a:pPr>
              <a:spcBef>
                <a:spcPts val="2400"/>
              </a:spcBef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Psoriasis-Specific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Psoriasis Disability Index</a:t>
            </a:r>
          </a:p>
          <a:p>
            <a:pPr>
              <a:spcBef>
                <a:spcPts val="1800"/>
              </a:spcBef>
            </a:pPr>
            <a:r>
              <a:rPr lang="en-US" dirty="0"/>
              <a:t>Psoriasis Symptom Inventory</a:t>
            </a:r>
          </a:p>
          <a:p>
            <a:pPr>
              <a:spcBef>
                <a:spcPts val="1800"/>
              </a:spcBef>
            </a:pPr>
            <a:r>
              <a:rPr lang="en-US" dirty="0"/>
              <a:t>Psoriasis Life Stress Inventory</a:t>
            </a:r>
          </a:p>
          <a:p>
            <a:pPr>
              <a:spcBef>
                <a:spcPts val="1800"/>
              </a:spcBef>
            </a:pPr>
            <a:r>
              <a:rPr lang="en-US" dirty="0"/>
              <a:t>Psoriasis Index Quality of Life</a:t>
            </a:r>
          </a:p>
          <a:p>
            <a:pPr>
              <a:spcBef>
                <a:spcPts val="1800"/>
              </a:spcBef>
            </a:pPr>
            <a:r>
              <a:rPr lang="en-US" dirty="0" err="1"/>
              <a:t>Salford</a:t>
            </a:r>
            <a:r>
              <a:rPr lang="en-US" dirty="0"/>
              <a:t> Psoriasis Index</a:t>
            </a:r>
          </a:p>
          <a:p>
            <a:pPr>
              <a:spcBef>
                <a:spcPts val="1800"/>
              </a:spcBef>
            </a:pPr>
            <a:r>
              <a:rPr lang="en-US" dirty="0"/>
              <a:t>Koo-</a:t>
            </a:r>
            <a:r>
              <a:rPr lang="en-US" dirty="0" err="1"/>
              <a:t>Menter</a:t>
            </a:r>
            <a:r>
              <a:rPr lang="en-US" dirty="0"/>
              <a:t> Psoriasis Instrument 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Menter A, et al. </a:t>
            </a:r>
            <a:r>
              <a:rPr lang="en-US" i="1" dirty="0"/>
              <a:t>J Am </a:t>
            </a:r>
            <a:r>
              <a:rPr lang="en-US" i="1" dirty="0" err="1"/>
              <a:t>Acad</a:t>
            </a:r>
            <a:r>
              <a:rPr lang="en-US" i="1" dirty="0"/>
              <a:t> </a:t>
            </a:r>
            <a:r>
              <a:rPr lang="en-US" i="1" dirty="0" err="1"/>
              <a:t>Dermatol</a:t>
            </a:r>
            <a:r>
              <a:rPr lang="en-US" i="1" dirty="0"/>
              <a:t>. </a:t>
            </a:r>
            <a:r>
              <a:rPr lang="en-US" dirty="0"/>
              <a:t>2008;58(5):826-850.</a:t>
            </a:r>
          </a:p>
          <a:p>
            <a:r>
              <a:rPr lang="en-US" dirty="0"/>
              <a:t>Heller MM, et al. </a:t>
            </a:r>
            <a:r>
              <a:rPr lang="en-US" i="1" dirty="0" err="1"/>
              <a:t>Dermatol</a:t>
            </a:r>
            <a:r>
              <a:rPr lang="en-US" i="1" dirty="0"/>
              <a:t> </a:t>
            </a:r>
            <a:r>
              <a:rPr lang="en-US" i="1" dirty="0" err="1"/>
              <a:t>Clin</a:t>
            </a:r>
            <a:r>
              <a:rPr lang="en-US" i="1" dirty="0"/>
              <a:t>. </a:t>
            </a:r>
            <a:r>
              <a:rPr lang="en-US" dirty="0"/>
              <a:t>2012;30(2):281-291, ix.</a:t>
            </a:r>
          </a:p>
        </p:txBody>
      </p:sp>
    </p:spTree>
    <p:extLst>
      <p:ext uri="{BB962C8B-B14F-4D97-AF65-F5344CB8AC3E}">
        <p14:creationId xmlns:p14="http://schemas.microsoft.com/office/powerpoint/2010/main" val="1604993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F50F8-8DA7-4F7A-8379-1F16C0E7B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Koo-Menter Psoriasis Instrument (KMPI)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45CA1D-8CB5-4D30-8D04-2E23BBFEE1DE}"/>
              </a:ext>
            </a:extLst>
          </p:cNvPr>
          <p:cNvGrpSpPr/>
          <p:nvPr/>
        </p:nvGrpSpPr>
        <p:grpSpPr>
          <a:xfrm>
            <a:off x="1268195" y="1036405"/>
            <a:ext cx="6607611" cy="4754880"/>
            <a:chOff x="1371182" y="1036405"/>
            <a:chExt cx="6607611" cy="47548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F279F7F-F2B1-4B78-99C3-A25C7A2F6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182" y="1036405"/>
              <a:ext cx="3090672" cy="475488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95F2CC-9D53-46E2-8916-FA096FBEB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069" y="1036405"/>
              <a:ext cx="3059724" cy="475488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91246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+mn-lt"/>
                <a:ea typeface="ＭＳ Ｐゴシック" charset="-128"/>
              </a:rPr>
              <a:t>Standard Model of Psoriasis Treatment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altLang="en-US" baseline="30000" dirty="0"/>
              <a:t>✝</a:t>
            </a:r>
            <a:r>
              <a:rPr lang="en-US" dirty="0"/>
              <a:t>American Academy of Dermatology. Position statement on treatment of psoriatic patients. April 27, 2013.</a:t>
            </a:r>
          </a:p>
          <a:p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903C3F5-EE69-41BB-A91A-2FA2B08112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*Not for women of childbearing age</a:t>
            </a:r>
          </a:p>
        </p:txBody>
      </p:sp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4017658" y="1016724"/>
            <a:ext cx="1108685" cy="519351"/>
          </a:xfrm>
          <a:prstGeom prst="flowChartTerminator">
            <a:avLst/>
          </a:prstGeom>
          <a:solidFill>
            <a:srgbClr val="014D71"/>
          </a:solidFill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+mn-lt"/>
              </a:rPr>
              <a:t>Psoriasis</a:t>
            </a:r>
          </a:p>
        </p:txBody>
      </p:sp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3815484" y="1712755"/>
            <a:ext cx="1513033" cy="519351"/>
          </a:xfrm>
          <a:prstGeom prst="flowChartTerminator">
            <a:avLst/>
          </a:prstGeom>
          <a:solidFill>
            <a:srgbClr val="014D71"/>
          </a:solidFill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SzTx/>
              <a:buFontTx/>
              <a:buNone/>
              <a:defRPr b="1">
                <a:solidFill>
                  <a:schemeClr val="bg1"/>
                </a:solidFill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dirty="0"/>
              <a:t>Psychosocial</a:t>
            </a:r>
          </a:p>
        </p:txBody>
      </p:sp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3639469" y="2438962"/>
            <a:ext cx="1865062" cy="519351"/>
          </a:xfrm>
          <a:prstGeom prst="flowChartTerminator">
            <a:avLst/>
          </a:prstGeom>
          <a:solidFill>
            <a:srgbClr val="014D71"/>
          </a:solidFill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SzTx/>
              <a:buFontTx/>
              <a:buNone/>
              <a:defRPr b="1">
                <a:solidFill>
                  <a:schemeClr val="bg1"/>
                </a:solidFill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dirty="0"/>
              <a:t>Joint Symptoms</a:t>
            </a:r>
          </a:p>
        </p:txBody>
      </p:sp>
      <p:sp>
        <p:nvSpPr>
          <p:cNvPr id="10245" name="TextBox 6"/>
          <p:cNvSpPr txBox="1">
            <a:spLocks noChangeArrowheads="1"/>
          </p:cNvSpPr>
          <p:nvPr/>
        </p:nvSpPr>
        <p:spPr bwMode="auto">
          <a:xfrm>
            <a:off x="6516162" y="2428114"/>
            <a:ext cx="1598963" cy="541046"/>
          </a:xfrm>
          <a:prstGeom prst="rect">
            <a:avLst/>
          </a:prstGeom>
          <a:solidFill>
            <a:srgbClr val="76AFA6"/>
          </a:solidFill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+mn-lt"/>
              </a:rPr>
              <a:t>Rheumatology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+mn-lt"/>
              </a:rPr>
              <a:t>collaboration</a:t>
            </a:r>
          </a:p>
        </p:txBody>
      </p:sp>
      <p:sp>
        <p:nvSpPr>
          <p:cNvPr id="10246" name="TextBox 7"/>
          <p:cNvSpPr txBox="1">
            <a:spLocks noChangeArrowheads="1"/>
          </p:cNvSpPr>
          <p:nvPr/>
        </p:nvSpPr>
        <p:spPr bwMode="auto">
          <a:xfrm>
            <a:off x="1065821" y="3730375"/>
            <a:ext cx="1675475" cy="519351"/>
          </a:xfrm>
          <a:prstGeom prst="flowChartTerminator">
            <a:avLst/>
          </a:prstGeom>
          <a:solidFill>
            <a:srgbClr val="014D71"/>
          </a:solidFill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SzTx/>
              <a:buFontTx/>
              <a:buNone/>
              <a:defRPr b="1">
                <a:solidFill>
                  <a:schemeClr val="bg1"/>
                </a:solidFill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dirty="0"/>
              <a:t>Topical agents</a:t>
            </a:r>
          </a:p>
        </p:txBody>
      </p:sp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535845" y="4551035"/>
            <a:ext cx="2735428" cy="908864"/>
          </a:xfrm>
          <a:prstGeom prst="flowChartTerminator">
            <a:avLst/>
          </a:prstGeom>
          <a:solidFill>
            <a:srgbClr val="014D71"/>
          </a:solidFill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SzTx/>
              <a:buFontTx/>
              <a:buNone/>
              <a:defRPr b="1">
                <a:solidFill>
                  <a:schemeClr val="bg1"/>
                </a:solidFill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dirty="0"/>
              <a:t>Promote good</a:t>
            </a:r>
          </a:p>
          <a:p>
            <a:r>
              <a:rPr lang="en-US" altLang="en-US" dirty="0"/>
              <a:t>Adherence to treatment</a:t>
            </a:r>
          </a:p>
        </p:txBody>
      </p:sp>
      <p:cxnSp>
        <p:nvCxnSpPr>
          <p:cNvPr id="10248" name="Straight Arrow Connector 10"/>
          <p:cNvCxnSpPr>
            <a:cxnSpLocks noChangeShapeType="1"/>
          </p:cNvCxnSpPr>
          <p:nvPr/>
        </p:nvCxnSpPr>
        <p:spPr bwMode="auto">
          <a:xfrm>
            <a:off x="4572000" y="1527010"/>
            <a:ext cx="0" cy="189246"/>
          </a:xfrm>
          <a:prstGeom prst="straightConnector1">
            <a:avLst/>
          </a:prstGeom>
          <a:noFill/>
          <a:ln w="25400" cap="rnd">
            <a:solidFill>
              <a:srgbClr val="6D13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49" name="Straight Arrow Connector 12"/>
          <p:cNvCxnSpPr>
            <a:cxnSpLocks noChangeShapeType="1"/>
          </p:cNvCxnSpPr>
          <p:nvPr/>
        </p:nvCxnSpPr>
        <p:spPr bwMode="auto">
          <a:xfrm flipH="1">
            <a:off x="4571999" y="2235607"/>
            <a:ext cx="2" cy="201553"/>
          </a:xfrm>
          <a:prstGeom prst="straightConnector1">
            <a:avLst/>
          </a:prstGeom>
          <a:noFill/>
          <a:ln w="25400" cap="rnd">
            <a:solidFill>
              <a:srgbClr val="6D13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0" name="TextBox 13"/>
          <p:cNvSpPr txBox="1">
            <a:spLocks noChangeArrowheads="1"/>
          </p:cNvSpPr>
          <p:nvPr/>
        </p:nvSpPr>
        <p:spPr bwMode="auto">
          <a:xfrm>
            <a:off x="6422682" y="3712269"/>
            <a:ext cx="1641792" cy="519351"/>
          </a:xfrm>
          <a:prstGeom prst="flowChartTerminator">
            <a:avLst/>
          </a:prstGeom>
          <a:solidFill>
            <a:srgbClr val="014D71"/>
          </a:solidFill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SzTx/>
              <a:buFontTx/>
              <a:buNone/>
              <a:defRPr b="1">
                <a:solidFill>
                  <a:schemeClr val="bg1"/>
                </a:solidFill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/>
              <a:t>Phototherapy</a:t>
            </a:r>
          </a:p>
        </p:txBody>
      </p:sp>
      <p:sp>
        <p:nvSpPr>
          <p:cNvPr id="10251" name="TextBox 14"/>
          <p:cNvSpPr txBox="1">
            <a:spLocks noChangeArrowheads="1"/>
          </p:cNvSpPr>
          <p:nvPr/>
        </p:nvSpPr>
        <p:spPr bwMode="auto">
          <a:xfrm>
            <a:off x="4001251" y="4537375"/>
            <a:ext cx="1650863" cy="1188720"/>
          </a:xfrm>
          <a:prstGeom prst="flowChartTerminator">
            <a:avLst/>
          </a:prstGeom>
          <a:solidFill>
            <a:srgbClr val="014D71"/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SzTx/>
              <a:buFontTx/>
              <a:buNone/>
              <a:defRPr b="1">
                <a:solidFill>
                  <a:schemeClr val="bg1"/>
                </a:solidFill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dirty="0"/>
              <a:t>Methotrexate</a:t>
            </a:r>
          </a:p>
          <a:p>
            <a:r>
              <a:rPr lang="en-US" altLang="en-US" dirty="0" err="1"/>
              <a:t>Acitretin</a:t>
            </a:r>
            <a:endParaRPr lang="en-US" altLang="en-US" dirty="0"/>
          </a:p>
          <a:p>
            <a:r>
              <a:rPr lang="en-US" altLang="en-US" dirty="0"/>
              <a:t>Cyclosporine</a:t>
            </a:r>
          </a:p>
          <a:p>
            <a:r>
              <a:rPr lang="en-US" altLang="en-US" dirty="0" err="1"/>
              <a:t>Apremilast</a:t>
            </a:r>
            <a:endParaRPr lang="en-US" altLang="en-US" dirty="0"/>
          </a:p>
        </p:txBody>
      </p:sp>
      <p:sp>
        <p:nvSpPr>
          <p:cNvPr id="10252" name="TextBox 15"/>
          <p:cNvSpPr txBox="1">
            <a:spLocks noChangeArrowheads="1"/>
          </p:cNvSpPr>
          <p:nvPr/>
        </p:nvSpPr>
        <p:spPr bwMode="auto">
          <a:xfrm>
            <a:off x="7326076" y="4550949"/>
            <a:ext cx="1772659" cy="519351"/>
          </a:xfrm>
          <a:prstGeom prst="flowChartTerminator">
            <a:avLst/>
          </a:prstGeom>
          <a:solidFill>
            <a:srgbClr val="014D71"/>
          </a:solidFill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SzTx/>
              <a:buFontTx/>
              <a:buNone/>
              <a:defRPr b="1">
                <a:solidFill>
                  <a:schemeClr val="bg1"/>
                </a:solidFill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/>
              <a:t>Biologic agents</a:t>
            </a:r>
          </a:p>
        </p:txBody>
      </p:sp>
      <p:cxnSp>
        <p:nvCxnSpPr>
          <p:cNvPr id="10254" name="Straight Arrow Connector 19"/>
          <p:cNvCxnSpPr>
            <a:cxnSpLocks noChangeShapeType="1"/>
            <a:endCxn id="10246" idx="0"/>
          </p:cNvCxnSpPr>
          <p:nvPr/>
        </p:nvCxnSpPr>
        <p:spPr bwMode="auto">
          <a:xfrm flipH="1">
            <a:off x="1903559" y="3513932"/>
            <a:ext cx="1576795" cy="216443"/>
          </a:xfrm>
          <a:prstGeom prst="straightConnector1">
            <a:avLst/>
          </a:prstGeom>
          <a:noFill/>
          <a:ln w="25400" cap="rnd">
            <a:solidFill>
              <a:srgbClr val="6D13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5" name="Straight Arrow Connector 21"/>
          <p:cNvCxnSpPr>
            <a:cxnSpLocks noChangeShapeType="1"/>
            <a:endCxn id="10247" idx="0"/>
          </p:cNvCxnSpPr>
          <p:nvPr/>
        </p:nvCxnSpPr>
        <p:spPr bwMode="auto">
          <a:xfrm>
            <a:off x="1898962" y="4249726"/>
            <a:ext cx="4597" cy="301309"/>
          </a:xfrm>
          <a:prstGeom prst="straightConnector1">
            <a:avLst/>
          </a:prstGeom>
          <a:noFill/>
          <a:ln w="25400" cap="rnd">
            <a:solidFill>
              <a:srgbClr val="6D13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6" name="Straight Arrow Connector 23"/>
          <p:cNvCxnSpPr>
            <a:cxnSpLocks noChangeShapeType="1"/>
            <a:stCxn id="10250" idx="2"/>
            <a:endCxn id="10251" idx="0"/>
          </p:cNvCxnSpPr>
          <p:nvPr/>
        </p:nvCxnSpPr>
        <p:spPr bwMode="auto">
          <a:xfrm flipH="1">
            <a:off x="4826683" y="4231620"/>
            <a:ext cx="2416895" cy="305755"/>
          </a:xfrm>
          <a:prstGeom prst="straightConnector1">
            <a:avLst/>
          </a:prstGeom>
          <a:noFill/>
          <a:ln w="25400" cap="rnd">
            <a:solidFill>
              <a:srgbClr val="6D13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7" name="Straight Arrow Connector 25"/>
          <p:cNvCxnSpPr>
            <a:cxnSpLocks noChangeShapeType="1"/>
            <a:stCxn id="10250" idx="2"/>
            <a:endCxn id="10252" idx="0"/>
          </p:cNvCxnSpPr>
          <p:nvPr/>
        </p:nvCxnSpPr>
        <p:spPr bwMode="auto">
          <a:xfrm>
            <a:off x="7243578" y="4231620"/>
            <a:ext cx="968828" cy="319329"/>
          </a:xfrm>
          <a:prstGeom prst="straightConnector1">
            <a:avLst/>
          </a:prstGeom>
          <a:noFill/>
          <a:ln w="25400" cap="rnd">
            <a:solidFill>
              <a:srgbClr val="6D13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58" name="Straight Arrow Connector 27"/>
          <p:cNvCxnSpPr>
            <a:cxnSpLocks noChangeShapeType="1"/>
            <a:stCxn id="10244" idx="3"/>
            <a:endCxn id="10245" idx="1"/>
          </p:cNvCxnSpPr>
          <p:nvPr/>
        </p:nvCxnSpPr>
        <p:spPr bwMode="auto">
          <a:xfrm flipV="1">
            <a:off x="5504531" y="2698637"/>
            <a:ext cx="1011631" cy="1"/>
          </a:xfrm>
          <a:prstGeom prst="straightConnector1">
            <a:avLst/>
          </a:prstGeom>
          <a:noFill/>
          <a:ln w="25400" cap="rnd">
            <a:solidFill>
              <a:srgbClr val="6D13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60" name="TextBox 29"/>
          <p:cNvSpPr txBox="1">
            <a:spLocks noChangeArrowheads="1"/>
          </p:cNvSpPr>
          <p:nvPr/>
        </p:nvSpPr>
        <p:spPr bwMode="auto">
          <a:xfrm flipH="1">
            <a:off x="3378847" y="3161077"/>
            <a:ext cx="2386307" cy="733663"/>
          </a:xfrm>
          <a:prstGeom prst="flowChartDecision">
            <a:avLst/>
          </a:prstGeom>
          <a:solidFill>
            <a:srgbClr val="6D1337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+mn-lt"/>
              </a:rPr>
              <a:t>Localized?</a:t>
            </a:r>
          </a:p>
        </p:txBody>
      </p:sp>
      <p:sp>
        <p:nvSpPr>
          <p:cNvPr id="10263" name="TextBox 32"/>
          <p:cNvSpPr txBox="1">
            <a:spLocks noChangeArrowheads="1"/>
          </p:cNvSpPr>
          <p:nvPr/>
        </p:nvSpPr>
        <p:spPr bwMode="auto">
          <a:xfrm>
            <a:off x="6687331" y="1701907"/>
            <a:ext cx="1256626" cy="541046"/>
          </a:xfrm>
          <a:prstGeom prst="rect">
            <a:avLst/>
          </a:prstGeom>
          <a:solidFill>
            <a:srgbClr val="76AFA6"/>
          </a:solidFill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SzTx/>
              <a:buFontTx/>
              <a:buNone/>
              <a:defRPr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/>
              <a:t>Psoriasis</a:t>
            </a:r>
          </a:p>
          <a:p>
            <a:pPr>
              <a:lnSpc>
                <a:spcPct val="80000"/>
              </a:lnSpc>
            </a:pPr>
            <a:r>
              <a:rPr lang="en-US" altLang="en-US"/>
              <a:t>Foundation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79289" y="5069275"/>
            <a:ext cx="321944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Stepwise therapy not required—patients with moderate-to-severe psoriasis are candidates for systemic and/or biologic therapy at diagnosis</a:t>
            </a:r>
            <a:r>
              <a:rPr lang="en-US" altLang="en-US" sz="1400" baseline="30000" dirty="0"/>
              <a:t> ✝</a:t>
            </a:r>
            <a:endParaRPr lang="en-US" sz="1400" dirty="0"/>
          </a:p>
        </p:txBody>
      </p:sp>
      <p:cxnSp>
        <p:nvCxnSpPr>
          <p:cNvPr id="27" name="Straight Arrow Connector 12">
            <a:extLst>
              <a:ext uri="{FF2B5EF4-FFF2-40B4-BE49-F238E27FC236}">
                <a16:creationId xmlns:a16="http://schemas.microsoft.com/office/drawing/2014/main" id="{B4314EE3-1C7E-4817-A089-B58C32C70B6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571999" y="2957024"/>
            <a:ext cx="2" cy="201553"/>
          </a:xfrm>
          <a:prstGeom prst="straightConnector1">
            <a:avLst/>
          </a:prstGeom>
          <a:noFill/>
          <a:ln w="25400" cap="rnd">
            <a:solidFill>
              <a:srgbClr val="6D13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Arrow Connector 19">
            <a:extLst>
              <a:ext uri="{FF2B5EF4-FFF2-40B4-BE49-F238E27FC236}">
                <a16:creationId xmlns:a16="http://schemas.microsoft.com/office/drawing/2014/main" id="{CD36C3CE-76F3-430B-8E4B-126C521E1C79}"/>
              </a:ext>
            </a:extLst>
          </p:cNvPr>
          <p:cNvCxnSpPr>
            <a:cxnSpLocks noChangeShapeType="1"/>
            <a:endCxn id="10250" idx="0"/>
          </p:cNvCxnSpPr>
          <p:nvPr/>
        </p:nvCxnSpPr>
        <p:spPr bwMode="auto">
          <a:xfrm>
            <a:off x="5670081" y="3527908"/>
            <a:ext cx="1573497" cy="184361"/>
          </a:xfrm>
          <a:prstGeom prst="straightConnector1">
            <a:avLst/>
          </a:prstGeom>
          <a:noFill/>
          <a:ln w="25400" cap="rnd">
            <a:solidFill>
              <a:srgbClr val="6D13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61" name="TextBox 30"/>
          <p:cNvSpPr txBox="1">
            <a:spLocks noChangeArrowheads="1"/>
          </p:cNvSpPr>
          <p:nvPr/>
        </p:nvSpPr>
        <p:spPr bwMode="auto">
          <a:xfrm>
            <a:off x="2573178" y="3204010"/>
            <a:ext cx="682730" cy="519351"/>
          </a:xfrm>
          <a:prstGeom prst="ellipse">
            <a:avLst/>
          </a:prstGeom>
          <a:solidFill>
            <a:srgbClr val="FFC000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+mn-lt"/>
              </a:rPr>
              <a:t>Yes</a:t>
            </a:r>
          </a:p>
        </p:txBody>
      </p:sp>
      <p:sp>
        <p:nvSpPr>
          <p:cNvPr id="10262" name="TextBox 31"/>
          <p:cNvSpPr txBox="1">
            <a:spLocks noChangeArrowheads="1"/>
          </p:cNvSpPr>
          <p:nvPr/>
        </p:nvSpPr>
        <p:spPr bwMode="auto">
          <a:xfrm>
            <a:off x="5879289" y="3204010"/>
            <a:ext cx="640623" cy="519351"/>
          </a:xfrm>
          <a:prstGeom prst="ellipse">
            <a:avLst/>
          </a:prstGeom>
          <a:solidFill>
            <a:srgbClr val="FFC000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SzTx/>
              <a:buFontTx/>
              <a:buNone/>
              <a:defRPr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/>
              <a:t>No</a:t>
            </a:r>
          </a:p>
        </p:txBody>
      </p:sp>
      <p:cxnSp>
        <p:nvCxnSpPr>
          <p:cNvPr id="46" name="Straight Arrow Connector 27">
            <a:extLst>
              <a:ext uri="{FF2B5EF4-FFF2-40B4-BE49-F238E27FC236}">
                <a16:creationId xmlns:a16="http://schemas.microsoft.com/office/drawing/2014/main" id="{F5AA5570-A092-487F-9910-D8A7D61BED91}"/>
              </a:ext>
            </a:extLst>
          </p:cNvPr>
          <p:cNvCxnSpPr>
            <a:cxnSpLocks noChangeShapeType="1"/>
            <a:endCxn id="10263" idx="1"/>
          </p:cNvCxnSpPr>
          <p:nvPr/>
        </p:nvCxnSpPr>
        <p:spPr bwMode="auto">
          <a:xfrm flipV="1">
            <a:off x="5328517" y="1972430"/>
            <a:ext cx="1358814" cy="10650"/>
          </a:xfrm>
          <a:prstGeom prst="straightConnector1">
            <a:avLst/>
          </a:prstGeom>
          <a:noFill/>
          <a:ln w="25400" cap="rnd">
            <a:solidFill>
              <a:srgbClr val="6D13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36272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7" y="174881"/>
            <a:ext cx="8761615" cy="1995499"/>
          </a:xfrm>
          <a:prstGeom prst="round2DiagRect">
            <a:avLst/>
          </a:prstGeom>
          <a:gradFill>
            <a:gsLst>
              <a:gs pos="25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8900000" scaled="0"/>
          </a:gradFill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500" dirty="0"/>
              <a:t>Which one of the following systemic therapies is currently approved to treat patients with moderate-to-severe plaque psoriasis?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3481" y="2242510"/>
            <a:ext cx="5810486" cy="3492055"/>
          </a:xfrm>
        </p:spPr>
        <p:txBody>
          <a:bodyPr anchor="ctr"/>
          <a:lstStyle/>
          <a:p>
            <a:pPr marL="0" indent="0">
              <a:spcBef>
                <a:spcPts val="3600"/>
              </a:spcBef>
              <a:buNone/>
            </a:pPr>
            <a:r>
              <a:rPr lang="en-US" dirty="0"/>
              <a:t>Guselkumab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US" dirty="0" err="1"/>
              <a:t>Ponesimod</a:t>
            </a:r>
            <a:endParaRPr lang="en-US" dirty="0"/>
          </a:p>
          <a:p>
            <a:pPr marL="0" indent="0">
              <a:spcBef>
                <a:spcPts val="3600"/>
              </a:spcBef>
              <a:buNone/>
            </a:pPr>
            <a:r>
              <a:rPr lang="en-US" dirty="0" err="1"/>
              <a:t>Risankizumab</a:t>
            </a:r>
            <a:endParaRPr lang="en-US" dirty="0"/>
          </a:p>
          <a:p>
            <a:pPr marL="0" indent="0">
              <a:spcBef>
                <a:spcPts val="3600"/>
              </a:spcBef>
              <a:buNone/>
            </a:pPr>
            <a:r>
              <a:rPr lang="en-US" dirty="0"/>
              <a:t>Tofacitinib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77B4E6-E8C3-491D-98F8-A18FAB47A147}"/>
              </a:ext>
            </a:extLst>
          </p:cNvPr>
          <p:cNvSpPr/>
          <p:nvPr/>
        </p:nvSpPr>
        <p:spPr>
          <a:xfrm>
            <a:off x="1757713" y="2371505"/>
            <a:ext cx="640080" cy="640080"/>
          </a:xfrm>
          <a:prstGeom prst="ellipse">
            <a:avLst/>
          </a:prstGeom>
          <a:solidFill>
            <a:srgbClr val="014D71"/>
          </a:solidFill>
          <a:effectLst>
            <a:outerShdw blurRad="50800" dist="38100" dir="2700000" algn="tl" rotWithShape="0">
              <a:srgbClr val="60939E">
                <a:alpha val="40000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17" tIns="68581" rIns="128016" bIns="68581" numCol="1" spcCol="1270" anchor="ctr" anchorCtr="0">
            <a:noAutofit/>
          </a:bodyPr>
          <a:lstStyle/>
          <a:p>
            <a:pPr marL="182880" defTabSz="800100">
              <a:lnSpc>
                <a:spcPct val="90000"/>
              </a:lnSpc>
              <a:spcBef>
                <a:spcPct val="0"/>
              </a:spcBef>
            </a:pP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F3252B-3907-43BC-82C5-89B03E7A146A}"/>
              </a:ext>
            </a:extLst>
          </p:cNvPr>
          <p:cNvSpPr txBox="1"/>
          <p:nvPr/>
        </p:nvSpPr>
        <p:spPr>
          <a:xfrm>
            <a:off x="1766766" y="2343231"/>
            <a:ext cx="64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3A17FA-3B06-4AD4-80BD-44133E7DCB22}"/>
              </a:ext>
            </a:extLst>
          </p:cNvPr>
          <p:cNvGrpSpPr/>
          <p:nvPr/>
        </p:nvGrpSpPr>
        <p:grpSpPr>
          <a:xfrm>
            <a:off x="1757713" y="3211569"/>
            <a:ext cx="667239" cy="2315376"/>
            <a:chOff x="1757713" y="3211569"/>
            <a:chExt cx="667239" cy="231537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4920211-5126-40B0-BFB4-C3F55BF785A1}"/>
                </a:ext>
              </a:extLst>
            </p:cNvPr>
            <p:cNvSpPr/>
            <p:nvPr/>
          </p:nvSpPr>
          <p:spPr>
            <a:xfrm>
              <a:off x="1757713" y="3231791"/>
              <a:ext cx="640080" cy="640080"/>
            </a:xfrm>
            <a:prstGeom prst="ellipse">
              <a:avLst/>
            </a:prstGeom>
            <a:solidFill>
              <a:srgbClr val="014D71"/>
            </a:solidFill>
            <a:effectLst>
              <a:outerShdw blurRad="50800" dist="38100" dir="2700000" algn="tl" rotWithShape="0">
                <a:srgbClr val="60939E">
                  <a:alpha val="40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3117" tIns="68581" rIns="128016" bIns="68581" numCol="1" spcCol="1270" anchor="ctr" anchorCtr="0">
              <a:noAutofit/>
            </a:bodyPr>
            <a:lstStyle/>
            <a:p>
              <a:pPr marL="182880" defTabSz="800100">
                <a:lnSpc>
                  <a:spcPct val="90000"/>
                </a:lnSpc>
                <a:spcBef>
                  <a:spcPct val="0"/>
                </a:spcBef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1AFF02-0D56-4738-829A-D6DD46515E4E}"/>
                </a:ext>
              </a:extLst>
            </p:cNvPr>
            <p:cNvSpPr txBox="1"/>
            <p:nvPr/>
          </p:nvSpPr>
          <p:spPr>
            <a:xfrm>
              <a:off x="1766766" y="3211569"/>
              <a:ext cx="640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DD220F9-9963-41E9-9504-4D4C08D807FD}"/>
                </a:ext>
              </a:extLst>
            </p:cNvPr>
            <p:cNvSpPr/>
            <p:nvPr/>
          </p:nvSpPr>
          <p:spPr>
            <a:xfrm>
              <a:off x="1757713" y="4062695"/>
              <a:ext cx="640080" cy="640080"/>
            </a:xfrm>
            <a:prstGeom prst="ellipse">
              <a:avLst/>
            </a:prstGeom>
            <a:solidFill>
              <a:srgbClr val="014D71"/>
            </a:solidFill>
            <a:effectLst>
              <a:outerShdw blurRad="50800" dist="38100" dir="2700000" algn="tl" rotWithShape="0">
                <a:srgbClr val="60939E">
                  <a:alpha val="40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3117" tIns="68581" rIns="128016" bIns="68581" numCol="1" spcCol="1270" anchor="ctr" anchorCtr="0">
              <a:noAutofit/>
            </a:bodyPr>
            <a:lstStyle/>
            <a:p>
              <a:pPr marL="182880" defTabSz="800100">
                <a:lnSpc>
                  <a:spcPct val="90000"/>
                </a:lnSpc>
                <a:spcBef>
                  <a:spcPct val="0"/>
                </a:spcBef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F28FED-BE9D-43A8-9A96-29A65D983DEB}"/>
                </a:ext>
              </a:extLst>
            </p:cNvPr>
            <p:cNvSpPr txBox="1"/>
            <p:nvPr/>
          </p:nvSpPr>
          <p:spPr>
            <a:xfrm>
              <a:off x="1757713" y="4051526"/>
              <a:ext cx="640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FA2EBCA-D795-4985-9AB7-FEBF47D84D3F}"/>
                </a:ext>
              </a:extLst>
            </p:cNvPr>
            <p:cNvSpPr/>
            <p:nvPr/>
          </p:nvSpPr>
          <p:spPr>
            <a:xfrm>
              <a:off x="1757713" y="4886865"/>
              <a:ext cx="640080" cy="640080"/>
            </a:xfrm>
            <a:prstGeom prst="ellipse">
              <a:avLst/>
            </a:prstGeom>
            <a:solidFill>
              <a:srgbClr val="014D71"/>
            </a:solidFill>
            <a:effectLst>
              <a:outerShdw blurRad="50800" dist="38100" dir="2700000" algn="tl" rotWithShape="0">
                <a:srgbClr val="60939E">
                  <a:alpha val="40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3117" tIns="68581" rIns="128016" bIns="68581" numCol="1" spcCol="1270" anchor="ctr" anchorCtr="0">
              <a:noAutofit/>
            </a:bodyPr>
            <a:lstStyle/>
            <a:p>
              <a:pPr marL="182880" defTabSz="800100">
                <a:lnSpc>
                  <a:spcPct val="90000"/>
                </a:lnSpc>
                <a:spcBef>
                  <a:spcPct val="0"/>
                </a:spcBef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0A72B5-7E7E-4119-B17B-E98EB8938AFB}"/>
                </a:ext>
              </a:extLst>
            </p:cNvPr>
            <p:cNvSpPr txBox="1"/>
            <p:nvPr/>
          </p:nvSpPr>
          <p:spPr>
            <a:xfrm>
              <a:off x="1784872" y="4875696"/>
              <a:ext cx="640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EBADCB-8491-4193-B716-26DA67D117D2}"/>
              </a:ext>
            </a:extLst>
          </p:cNvPr>
          <p:cNvCxnSpPr>
            <a:cxnSpLocks/>
          </p:cNvCxnSpPr>
          <p:nvPr/>
        </p:nvCxnSpPr>
        <p:spPr>
          <a:xfrm>
            <a:off x="1757713" y="3145276"/>
            <a:ext cx="57607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740F09-12B4-4396-A95F-F8523ADFD294}"/>
              </a:ext>
            </a:extLst>
          </p:cNvPr>
          <p:cNvCxnSpPr>
            <a:cxnSpLocks/>
          </p:cNvCxnSpPr>
          <p:nvPr/>
        </p:nvCxnSpPr>
        <p:spPr>
          <a:xfrm>
            <a:off x="1757713" y="3978196"/>
            <a:ext cx="57607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C5C411-9BA1-49D9-82AC-DD2E1601E8F0}"/>
              </a:ext>
            </a:extLst>
          </p:cNvPr>
          <p:cNvCxnSpPr>
            <a:cxnSpLocks/>
          </p:cNvCxnSpPr>
          <p:nvPr/>
        </p:nvCxnSpPr>
        <p:spPr>
          <a:xfrm>
            <a:off x="1757713" y="4811115"/>
            <a:ext cx="57607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72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76856"/>
            <a:ext cx="7772400" cy="1362075"/>
          </a:xfrm>
        </p:spPr>
        <p:txBody>
          <a:bodyPr/>
          <a:lstStyle/>
          <a:p>
            <a:r>
              <a:rPr lang="en-US" dirty="0"/>
              <a:t>Current treatment landscape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6D1337"/>
                </a:solidFill>
              </a:rPr>
              <a:t>Biologics and Recently Approved Options for Initiating Treatment</a:t>
            </a:r>
          </a:p>
        </p:txBody>
      </p:sp>
    </p:spTree>
    <p:extLst>
      <p:ext uri="{BB962C8B-B14F-4D97-AF65-F5344CB8AC3E}">
        <p14:creationId xmlns:p14="http://schemas.microsoft.com/office/powerpoint/2010/main" val="219682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3BBCB-0C45-443C-BF8D-0F434FF95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Efficacy of </a:t>
            </a:r>
            <a:r>
              <a:rPr lang="en-US" dirty="0" err="1"/>
              <a:t>Secukinumab</a:t>
            </a:r>
            <a:r>
              <a:rPr lang="en-US" dirty="0"/>
              <a:t> vs </a:t>
            </a:r>
            <a:r>
              <a:rPr lang="en-US" dirty="0" err="1"/>
              <a:t>Ustekinumab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04CDD3-6509-458F-925F-38A955BB2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77" y="4068903"/>
            <a:ext cx="8761615" cy="134476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/>
              <a:t>52-week double-blind study, n=676 patients randomized 1:1 to subcutaneous injection of </a:t>
            </a:r>
            <a:r>
              <a:rPr lang="en-US" sz="2000" dirty="0" err="1"/>
              <a:t>secukinumab</a:t>
            </a:r>
            <a:r>
              <a:rPr lang="en-US" sz="2000" dirty="0"/>
              <a:t> 300 mg or </a:t>
            </a:r>
            <a:r>
              <a:rPr lang="en-US" sz="2000" dirty="0" err="1"/>
              <a:t>ustekinumab</a:t>
            </a:r>
            <a:r>
              <a:rPr lang="en-US" sz="2000" dirty="0"/>
              <a:t> per label 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Primary end point was 90% or more improvement from baseline Psoriasis Area and Severity Index (PASI) score (PASI-90) at week 16 </a:t>
            </a:r>
          </a:p>
          <a:p>
            <a:pPr>
              <a:spcBef>
                <a:spcPts val="1200"/>
              </a:spcBef>
            </a:pPr>
            <a:endParaRPr lang="en-US" sz="20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FE8A0D-7CD5-48CC-917A-A2D81BA04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Thaci D, et al. </a:t>
            </a:r>
            <a:r>
              <a:rPr lang="da-DK" i="1" dirty="0"/>
              <a:t>J Am Acad Dermatol.</a:t>
            </a:r>
            <a:r>
              <a:rPr lang="da-DK" dirty="0"/>
              <a:t> 2015;73(3):400-409. Used under CC BY-NC-ND 4.0.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11E54F-4AC9-4810-901D-0C46CCD26E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842" b="35981"/>
          <a:stretch/>
        </p:blipFill>
        <p:spPr>
          <a:xfrm>
            <a:off x="267775" y="1403607"/>
            <a:ext cx="8625017" cy="2579571"/>
          </a:xfrm>
          <a:prstGeom prst="rect">
            <a:avLst/>
          </a:prstGeom>
          <a:ln w="15875">
            <a:solidFill>
              <a:srgbClr val="6D13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39B8A7-A147-42FC-9921-B7D895FAEA92}"/>
              </a:ext>
            </a:extLst>
          </p:cNvPr>
          <p:cNvSpPr txBox="1"/>
          <p:nvPr/>
        </p:nvSpPr>
        <p:spPr>
          <a:xfrm>
            <a:off x="600566" y="5426562"/>
            <a:ext cx="7959436" cy="442674"/>
          </a:xfrm>
          <a:prstGeom prst="roundRect">
            <a:avLst/>
          </a:prstGeom>
          <a:solidFill>
            <a:srgbClr val="014D71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Secukinumab</a:t>
            </a:r>
            <a:r>
              <a:rPr lang="en-US" dirty="0"/>
              <a:t> approved 2015 for adults with moderate-to-severe psoriasis</a:t>
            </a:r>
          </a:p>
        </p:txBody>
      </p:sp>
    </p:spTree>
    <p:extLst>
      <p:ext uri="{BB962C8B-B14F-4D97-AF65-F5344CB8AC3E}">
        <p14:creationId xmlns:p14="http://schemas.microsoft.com/office/powerpoint/2010/main" val="2022554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3000" dirty="0"/>
              <a:t>Steven R. Feldman</a:t>
            </a:r>
            <a:r>
              <a:rPr lang="nb-NO" sz="2000" b="0" dirty="0"/>
              <a:t>, MD, PhD</a:t>
            </a:r>
            <a:endParaRPr lang="nb-NO" sz="3000" b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91193" y="2145671"/>
            <a:ext cx="4306824" cy="350741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Professor of Dermatology,</a:t>
            </a:r>
            <a:br>
              <a:rPr lang="en-US" sz="2000" dirty="0"/>
            </a:br>
            <a:r>
              <a:rPr lang="en-US" sz="2000" dirty="0"/>
              <a:t>Pathology and Public Health Sciences</a:t>
            </a:r>
          </a:p>
          <a:p>
            <a:pPr marL="0" indent="0">
              <a:buNone/>
            </a:pPr>
            <a:r>
              <a:rPr lang="en-US" sz="2000" dirty="0"/>
              <a:t>Director, Psoriasis Treatment Center </a:t>
            </a:r>
          </a:p>
          <a:p>
            <a:pPr marL="0" indent="0">
              <a:buNone/>
            </a:pPr>
            <a:r>
              <a:rPr lang="en-US" sz="2000" dirty="0"/>
              <a:t>Wake Forest University School of Medicine</a:t>
            </a:r>
          </a:p>
          <a:p>
            <a:pPr marL="0" indent="0">
              <a:buNone/>
            </a:pPr>
            <a:r>
              <a:rPr lang="en-US" sz="2000" dirty="0"/>
              <a:t>Winston-Salem, North Carolina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000" dirty="0"/>
              <a:t>Alan Menter</a:t>
            </a:r>
            <a:r>
              <a:rPr lang="en-US" sz="2000" b="0" dirty="0"/>
              <a:t>, MD</a:t>
            </a:r>
            <a:endParaRPr lang="en-US" sz="3000" b="0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5024" y="2145671"/>
            <a:ext cx="4306824" cy="350741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Chair, Division of Dermatology </a:t>
            </a:r>
          </a:p>
          <a:p>
            <a:pPr marL="0" indent="0">
              <a:buNone/>
            </a:pPr>
            <a:r>
              <a:rPr lang="en-US" sz="2000" dirty="0"/>
              <a:t>Baylor University Medical Center</a:t>
            </a:r>
          </a:p>
          <a:p>
            <a:pPr marL="0" indent="0">
              <a:buNone/>
            </a:pPr>
            <a:r>
              <a:rPr lang="en-US" sz="2000" dirty="0"/>
              <a:t>Clinical Professor of Dermatology</a:t>
            </a:r>
            <a:br>
              <a:rPr lang="en-US" sz="2000" dirty="0"/>
            </a:br>
            <a:r>
              <a:rPr lang="en-US" sz="2000" dirty="0"/>
              <a:t>University of Texas Southwestern Medical Center</a:t>
            </a:r>
            <a:br>
              <a:rPr lang="en-US" sz="2000" dirty="0"/>
            </a:br>
            <a:r>
              <a:rPr lang="en-US" sz="2000" dirty="0"/>
              <a:t>Dallas, Texas </a:t>
            </a:r>
          </a:p>
          <a:p>
            <a:pPr marL="0" indent="0">
              <a:buNone/>
            </a:pPr>
            <a:endParaRPr lang="en-US" sz="20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91193" y="1975363"/>
            <a:ext cx="8761615" cy="0"/>
          </a:xfrm>
          <a:prstGeom prst="line">
            <a:avLst/>
          </a:prstGeom>
          <a:ln w="25400" cap="rnd">
            <a:gradFill>
              <a:gsLst>
                <a:gs pos="25000">
                  <a:srgbClr val="EDEBEC">
                    <a:alpha val="0"/>
                  </a:srgbClr>
                </a:gs>
                <a:gs pos="50000">
                  <a:srgbClr val="6D1337"/>
                </a:gs>
                <a:gs pos="75000">
                  <a:srgbClr val="EDEBEC">
                    <a:alpha val="0"/>
                  </a:srgbClr>
                </a:gs>
              </a:gsLst>
              <a:lin ang="0" scaled="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 flipV="1">
            <a:off x="4572000" y="1317882"/>
            <a:ext cx="0" cy="4335206"/>
          </a:xfrm>
          <a:prstGeom prst="line">
            <a:avLst/>
          </a:prstGeom>
          <a:ln w="25400" cap="rnd">
            <a:gradFill>
              <a:gsLst>
                <a:gs pos="25000">
                  <a:srgbClr val="EDEBEC">
                    <a:alpha val="0"/>
                  </a:srgbClr>
                </a:gs>
                <a:gs pos="86000">
                  <a:srgbClr val="6D1337"/>
                </a:gs>
                <a:gs pos="100000">
                  <a:srgbClr val="EDEBEC">
                    <a:alpha val="0"/>
                  </a:srgbClr>
                </a:gs>
              </a:gsLst>
              <a:lin ang="5400000" scaled="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864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ea typeface="ＭＳ Ｐゴシック" charset="-128"/>
              </a:rPr>
              <a:t>Long-Term Efficacy of </a:t>
            </a:r>
            <a:r>
              <a:rPr lang="en-US" altLang="x-none" dirty="0" err="1">
                <a:ea typeface="ＭＳ Ｐゴシック" charset="-128"/>
              </a:rPr>
              <a:t>Secukinumab</a:t>
            </a:r>
            <a:endParaRPr lang="en-US" altLang="x-none" dirty="0">
              <a:ea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57984" y="6007608"/>
            <a:ext cx="6526212" cy="731838"/>
          </a:xfrm>
        </p:spPr>
        <p:txBody>
          <a:bodyPr>
            <a:normAutofit/>
          </a:bodyPr>
          <a:lstStyle/>
          <a:p>
            <a:r>
              <a:rPr lang="en-US" dirty="0"/>
              <a:t>Bissonnette R, Luger T, </a:t>
            </a:r>
            <a:r>
              <a:rPr lang="en-US" dirty="0" err="1"/>
              <a:t>Thaçi</a:t>
            </a:r>
            <a:r>
              <a:rPr lang="en-US" dirty="0"/>
              <a:t> D, et al. </a:t>
            </a:r>
            <a:r>
              <a:rPr lang="en-US" dirty="0" err="1"/>
              <a:t>Secukinumab</a:t>
            </a:r>
            <a:r>
              <a:rPr lang="en-US" dirty="0"/>
              <a:t> sustains good efficacy and </a:t>
            </a:r>
            <a:r>
              <a:rPr lang="en-US" dirty="0" err="1"/>
              <a:t>favourable</a:t>
            </a:r>
            <a:r>
              <a:rPr lang="en-US" dirty="0"/>
              <a:t> safety in moderate to severe psoriasis up to 3 years of treatment: Results from A double-blind extension study [published online June 5, 2017]. </a:t>
            </a:r>
            <a:r>
              <a:rPr lang="en-US" i="1" dirty="0"/>
              <a:t>Br J </a:t>
            </a:r>
            <a:r>
              <a:rPr lang="en-US" i="1" dirty="0" err="1"/>
              <a:t>Dermatol</a:t>
            </a:r>
            <a:r>
              <a:rPr lang="en-US" i="1" dirty="0"/>
              <a:t>.</a:t>
            </a:r>
            <a:r>
              <a:rPr lang="en-US" dirty="0"/>
              <a:t> Accepted Author Manuscript. doi:10.1111/bjd.15706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82442" y="5683334"/>
            <a:ext cx="8761558" cy="271462"/>
          </a:xfrm>
        </p:spPr>
        <p:txBody>
          <a:bodyPr/>
          <a:lstStyle/>
          <a:p>
            <a:r>
              <a:rPr lang="en-US" dirty="0"/>
              <a:t>642 patients who completed 52 weeks treatment with </a:t>
            </a:r>
            <a:r>
              <a:rPr lang="en-US" dirty="0" err="1"/>
              <a:t>secukinumab</a:t>
            </a:r>
            <a:r>
              <a:rPr lang="en-US" dirty="0"/>
              <a:t> randomized to </a:t>
            </a:r>
            <a:r>
              <a:rPr lang="en-US" dirty="0" err="1"/>
              <a:t>secukinumab</a:t>
            </a:r>
            <a:r>
              <a:rPr lang="en-US" dirty="0"/>
              <a:t> or treatment as needed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1BBB4-14D6-4CD9-94F9-9CCA8850D4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1" t="25000" r="10796" b="20757"/>
          <a:stretch/>
        </p:blipFill>
        <p:spPr>
          <a:xfrm>
            <a:off x="436417" y="1226129"/>
            <a:ext cx="8271166" cy="4135582"/>
          </a:xfrm>
          <a:prstGeom prst="rect">
            <a:avLst/>
          </a:prstGeom>
          <a:ln w="15875">
            <a:solidFill>
              <a:srgbClr val="6D13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1713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953B680-6769-4180-B9F8-00D47E717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Survival:</a:t>
            </a:r>
            <a:br>
              <a:rPr lang="en-US" dirty="0"/>
            </a:br>
            <a:r>
              <a:rPr lang="en-US" dirty="0"/>
              <a:t>Data from the PSOLAR Registry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362707-E3ED-4A21-A138-F0E26B8789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Menter A, et al. </a:t>
            </a:r>
            <a:r>
              <a:rPr lang="da-DK" i="1" dirty="0"/>
              <a:t>JEADV.</a:t>
            </a:r>
            <a:r>
              <a:rPr lang="da-DK" dirty="0"/>
              <a:t> 2016;30(7):1148-1158. Used under CC BY-NC 4.0.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2766E5-A1E6-49E2-ACEC-400A041BC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0" y="1929284"/>
            <a:ext cx="8989301" cy="215221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179183-8C34-4131-BCAD-47DAFE713664}"/>
              </a:ext>
            </a:extLst>
          </p:cNvPr>
          <p:cNvSpPr txBox="1">
            <a:spLocks/>
          </p:cNvSpPr>
          <p:nvPr/>
        </p:nvSpPr>
        <p:spPr>
          <a:xfrm>
            <a:off x="77350" y="4167224"/>
            <a:ext cx="8761558" cy="712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defRPr sz="13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–"/>
              <a:defRPr sz="13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3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–"/>
              <a:defRPr sz="13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»"/>
              <a:defRPr sz="13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sz="1700" dirty="0"/>
              <a:t>Comparison across PSOLAR cohorts (N=4,000) undergoing first‐, second‐ or third‐line treatment of drug survival time from initiation to discontinuation (stop/switch) of biologic therapy.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DF69A7-A4BB-4291-B13D-1E89A3318892}"/>
              </a:ext>
            </a:extLst>
          </p:cNvPr>
          <p:cNvCxnSpPr/>
          <p:nvPr/>
        </p:nvCxnSpPr>
        <p:spPr>
          <a:xfrm>
            <a:off x="77350" y="4167224"/>
            <a:ext cx="8989301" cy="0"/>
          </a:xfrm>
          <a:prstGeom prst="line">
            <a:avLst/>
          </a:prstGeom>
          <a:ln cap="rnd">
            <a:solidFill>
              <a:srgbClr val="6D133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280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Ixekizumab: Pooled Results of Phase 3 Efficacy Data in Plaque Psoriasis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4124726"/>
              </p:ext>
            </p:extLst>
          </p:nvPr>
        </p:nvGraphicFramePr>
        <p:xfrm>
          <a:off x="199651" y="1974396"/>
          <a:ext cx="8761411" cy="2021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8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2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2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26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8288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PASI-75</a:t>
                      </a:r>
                    </a:p>
                  </a:txBody>
                  <a:tcPr marL="27432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PASI-90</a:t>
                      </a:r>
                    </a:p>
                  </a:txBody>
                  <a:tcPr marL="27432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PASI-100</a:t>
                      </a:r>
                    </a:p>
                  </a:txBody>
                  <a:tcPr marL="274320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Placebo</a:t>
                      </a:r>
                      <a:r>
                        <a:rPr lang="en-US" sz="18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2000" baseline="30000" dirty="0"/>
                    </a:p>
                  </a:txBody>
                  <a:tcPr marL="18288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4.4%</a:t>
                      </a:r>
                    </a:p>
                  </a:txBody>
                  <a:tcPr marL="274320"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2000" dirty="0">
                          <a:effectLst/>
                        </a:rPr>
                        <a:t>1.1%</a:t>
                      </a:r>
                    </a:p>
                  </a:txBody>
                  <a:tcPr marL="274320" marR="50800" marT="50800" marB="508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2000" dirty="0">
                          <a:effectLst/>
                        </a:rPr>
                        <a:t>0.1%</a:t>
                      </a:r>
                    </a:p>
                  </a:txBody>
                  <a:tcPr marL="274320" marR="50800" marT="50800" marB="5080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effectLst/>
                        </a:rPr>
                        <a:t>Etanercept</a:t>
                      </a:r>
                      <a:r>
                        <a:rPr lang="en-US" sz="18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†</a:t>
                      </a:r>
                      <a:endParaRPr lang="en-US" sz="2000" b="1" baseline="30000" dirty="0">
                        <a:effectLst/>
                      </a:endParaRPr>
                    </a:p>
                  </a:txBody>
                  <a:tcPr marL="182880" marR="50800" marT="50800" marB="508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2000">
                          <a:effectLst/>
                        </a:rPr>
                        <a:t>47.7%</a:t>
                      </a:r>
                    </a:p>
                  </a:txBody>
                  <a:tcPr marL="274320" marR="50800" marT="50800" marB="508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2000">
                          <a:effectLst/>
                        </a:rPr>
                        <a:t>22.3%</a:t>
                      </a:r>
                    </a:p>
                  </a:txBody>
                  <a:tcPr marL="274320" marR="50800" marT="50800" marB="508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2000" dirty="0">
                          <a:effectLst/>
                        </a:rPr>
                        <a:t>6.3%</a:t>
                      </a:r>
                    </a:p>
                  </a:txBody>
                  <a:tcPr marL="274320" marR="50800" marT="50800" marB="5080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effectLst/>
                        </a:rPr>
                        <a:t>Ixekizumab every 4 weeks</a:t>
                      </a:r>
                      <a:r>
                        <a:rPr lang="en-US" sz="2000" baseline="30000" dirty="0">
                          <a:effectLst/>
                        </a:rPr>
                        <a:t>*</a:t>
                      </a:r>
                    </a:p>
                  </a:txBody>
                  <a:tcPr marL="182880" marR="50800" marT="50800" marB="508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000" dirty="0">
                          <a:effectLst/>
                        </a:rPr>
                        <a:t>80.9%</a:t>
                      </a:r>
                    </a:p>
                  </a:txBody>
                  <a:tcPr marL="274320" marR="50800" marT="50800" marB="508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2000" dirty="0">
                          <a:effectLst/>
                        </a:rPr>
                        <a:t>62.5%</a:t>
                      </a:r>
                    </a:p>
                  </a:txBody>
                  <a:tcPr marL="274320" marR="50800" marT="50800" marB="508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000" dirty="0">
                          <a:effectLst/>
                        </a:rPr>
                        <a:t>32.9%</a:t>
                      </a:r>
                    </a:p>
                  </a:txBody>
                  <a:tcPr marL="274320" marR="50800" marT="50800" marB="5080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effectLst/>
                        </a:rPr>
                        <a:t>Ixekizumab every 2 weeks</a:t>
                      </a:r>
                      <a:r>
                        <a:rPr lang="en-US" sz="18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‡</a:t>
                      </a:r>
                      <a:endParaRPr lang="en-US" sz="2000" baseline="30000" dirty="0">
                        <a:effectLst/>
                      </a:endParaRPr>
                    </a:p>
                  </a:txBody>
                  <a:tcPr marL="182880" marR="50800" marT="50800" marB="508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2000" dirty="0">
                          <a:effectLst/>
                        </a:rPr>
                        <a:t>89.3%</a:t>
                      </a:r>
                    </a:p>
                  </a:txBody>
                  <a:tcPr marL="274320" marR="50800" marT="50800" marB="5080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000">
                          <a:effectLst/>
                        </a:rPr>
                        <a:t>70.7%</a:t>
                      </a:r>
                    </a:p>
                  </a:txBody>
                  <a:tcPr marL="274320" marR="50800" marT="50800" marB="5080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2000" dirty="0">
                          <a:effectLst/>
                        </a:rPr>
                        <a:t>37.3%</a:t>
                      </a:r>
                    </a:p>
                  </a:txBody>
                  <a:tcPr marL="274320" marR="50800" marT="50800" marB="5080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Gordon KB, et al. </a:t>
            </a:r>
            <a:r>
              <a:rPr lang="en-US" i="1" dirty="0"/>
              <a:t>N </a:t>
            </a:r>
            <a:r>
              <a:rPr lang="en-US" i="1" dirty="0" err="1"/>
              <a:t>Engl</a:t>
            </a:r>
            <a:r>
              <a:rPr lang="en-US" i="1" dirty="0"/>
              <a:t> J Med. </a:t>
            </a:r>
            <a:r>
              <a:rPr lang="en-US" dirty="0"/>
              <a:t>2016;375(4):345-356.</a:t>
            </a:r>
          </a:p>
          <a:p>
            <a:r>
              <a:rPr lang="en-US" dirty="0"/>
              <a:t>Saeki H, et al. </a:t>
            </a:r>
            <a:r>
              <a:rPr lang="en-US" i="1" dirty="0"/>
              <a:t>J </a:t>
            </a:r>
            <a:r>
              <a:rPr lang="en-US" i="1" dirty="0" err="1"/>
              <a:t>Dermatol</a:t>
            </a:r>
            <a:r>
              <a:rPr lang="en-US" i="1" dirty="0"/>
              <a:t>. </a:t>
            </a:r>
            <a:r>
              <a:rPr lang="en-US" dirty="0"/>
              <a:t>2017;44(4):355-362.</a:t>
            </a:r>
          </a:p>
          <a:p>
            <a:r>
              <a:rPr lang="en-US" kern="0" dirty="0"/>
              <a:t>Griffiths CE, et al</a:t>
            </a:r>
            <a:r>
              <a:rPr lang="fr-FR" kern="0" dirty="0"/>
              <a:t>. </a:t>
            </a:r>
            <a:r>
              <a:rPr lang="fr-FR" i="1" kern="0" dirty="0"/>
              <a:t>Lancet. </a:t>
            </a:r>
            <a:r>
              <a:rPr lang="fr-FR" kern="0" dirty="0"/>
              <a:t>2015 </a:t>
            </a:r>
            <a:r>
              <a:rPr lang="fr-FR" kern="0" dirty="0" err="1"/>
              <a:t>Aug</a:t>
            </a:r>
            <a:r>
              <a:rPr lang="fr-FR" kern="0" dirty="0"/>
              <a:t> 8;386(9993):541-51.</a:t>
            </a:r>
            <a:endParaRPr lang="en-IN" kern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99505" y="5142368"/>
            <a:ext cx="8761558" cy="751437"/>
          </a:xfrm>
        </p:spPr>
        <p:txBody>
          <a:bodyPr/>
          <a:lstStyle/>
          <a:p>
            <a:pPr marL="91440" indent="-91440"/>
            <a:r>
              <a:rPr lang="en-US" dirty="0"/>
              <a:t>*Average of UNCOVER-1, UNCOVER-2, and UNCOVER-3 phase 3 trials</a:t>
            </a:r>
          </a:p>
          <a:p>
            <a:pPr marL="91440" indent="-91440"/>
            <a:r>
              <a:rPr lang="en-US" dirty="0"/>
              <a:t>†Average of UNCOVER-2 and UNCOVER-3 phase 3 trials</a:t>
            </a:r>
          </a:p>
          <a:p>
            <a:pPr marL="91440" indent="-91440"/>
            <a:r>
              <a:rPr lang="en-US" dirty="0"/>
              <a:t>‡Average of open-label trial of </a:t>
            </a:r>
            <a:r>
              <a:rPr lang="en-US" dirty="0" err="1"/>
              <a:t>ixekizumab</a:t>
            </a:r>
            <a:r>
              <a:rPr lang="en-US" dirty="0"/>
              <a:t> treatment in Japanese patients with plaque psoriasis, UNCOVER-1, UNCOVER-2, and UNCOVER-3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650" y="4122695"/>
            <a:ext cx="8761441" cy="442674"/>
          </a:xfrm>
          <a:prstGeom prst="roundRect">
            <a:avLst/>
          </a:prstGeom>
          <a:solidFill>
            <a:srgbClr val="014D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Ixekizumab approved 2016 for adults with moderate-to-severe psoriasis</a:t>
            </a:r>
          </a:p>
        </p:txBody>
      </p:sp>
    </p:spTree>
    <p:extLst>
      <p:ext uri="{BB962C8B-B14F-4D97-AF65-F5344CB8AC3E}">
        <p14:creationId xmlns:p14="http://schemas.microsoft.com/office/powerpoint/2010/main" val="1748840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712" y="627940"/>
            <a:ext cx="6276778" cy="5382335"/>
          </a:xfrm>
          <a:prstGeom prst="rect">
            <a:avLst/>
          </a:prstGeom>
          <a:effectLst/>
        </p:spPr>
      </p:pic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191194" y="174882"/>
            <a:ext cx="2852676" cy="1545276"/>
          </a:xfr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80000"/>
              </a:lnSpc>
            </a:pPr>
            <a:r>
              <a:rPr lang="en-US" altLang="x-none" sz="4100" dirty="0"/>
              <a:t>Ixekizumab:</a:t>
            </a:r>
            <a:br>
              <a:rPr lang="en-US" altLang="x-none" sz="4100" dirty="0"/>
            </a:br>
            <a:r>
              <a:rPr lang="en-US" altLang="x-none" sz="4100" dirty="0"/>
              <a:t>UNCOVER-2</a:t>
            </a:r>
            <a:br>
              <a:rPr lang="en-US" altLang="x-none" sz="4100" dirty="0"/>
            </a:br>
            <a:r>
              <a:rPr lang="en-US" altLang="x-none" sz="4100" dirty="0"/>
              <a:t>UNCOVER-3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2D2E8-1656-475F-BDA7-0DD968EF57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Griffiths CE, et al. </a:t>
            </a:r>
            <a:r>
              <a:rPr lang="fr-FR" i="1" dirty="0"/>
              <a:t>Lancet.</a:t>
            </a:r>
            <a:r>
              <a:rPr lang="fr-FR" dirty="0"/>
              <a:t> 2015 </a:t>
            </a:r>
            <a:r>
              <a:rPr lang="fr-FR" dirty="0" err="1"/>
              <a:t>Aug</a:t>
            </a:r>
            <a:r>
              <a:rPr lang="fr-FR" dirty="0"/>
              <a:t> 8;386(9993):541-51.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30350" y="174882"/>
            <a:ext cx="4231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x-none" sz="2400" dirty="0">
                <a:solidFill>
                  <a:srgbClr val="333333"/>
                </a:solidFill>
              </a:rPr>
              <a:t>PASI-90 &amp; PASI-100</a:t>
            </a:r>
            <a:endParaRPr lang="en-US" sz="24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1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ea typeface="ＭＳ Ｐゴシック" charset="-128"/>
              </a:rPr>
              <a:t>Ixekizumab vs Etanercept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kern="0" dirty="0"/>
              <a:t>Griffiths CE, et al</a:t>
            </a:r>
            <a:r>
              <a:rPr lang="fr-FR" kern="0" dirty="0"/>
              <a:t>. </a:t>
            </a:r>
            <a:r>
              <a:rPr lang="fr-FR" i="1" kern="0" dirty="0"/>
              <a:t>Lancet. </a:t>
            </a:r>
            <a:r>
              <a:rPr lang="fr-FR" kern="0" dirty="0"/>
              <a:t>2015 </a:t>
            </a:r>
            <a:r>
              <a:rPr lang="fr-FR" kern="0" dirty="0" err="1"/>
              <a:t>Aug</a:t>
            </a:r>
            <a:r>
              <a:rPr lang="fr-FR" kern="0" dirty="0"/>
              <a:t> 8;386(9993):541-51.</a:t>
            </a:r>
            <a:endParaRPr lang="en-IN" kern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ECE061C6-2163-4965-BBDA-359877AB0DA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52413" y="1338263"/>
            <a:ext cx="865505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AEE8011F-6181-446C-A273-6EAFA5615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338263"/>
            <a:ext cx="8664575" cy="41719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45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ea typeface="ＭＳ Ｐゴシック" charset="-128"/>
              </a:rPr>
              <a:t>Ixekizumab vs </a:t>
            </a:r>
            <a:r>
              <a:rPr lang="en-US" altLang="x-none" dirty="0" err="1">
                <a:ea typeface="ＭＳ Ｐゴシック" charset="-128"/>
              </a:rPr>
              <a:t>Ustekinumab</a:t>
            </a:r>
            <a:endParaRPr lang="en-US" altLang="x-none" dirty="0">
              <a:ea typeface="ＭＳ Ｐゴシック" charset="-128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Reich K, Pinter A, </a:t>
            </a:r>
            <a:r>
              <a:rPr lang="en-US" dirty="0" err="1"/>
              <a:t>Lacour</a:t>
            </a:r>
            <a:r>
              <a:rPr lang="en-US" dirty="0"/>
              <a:t> JP, et al. Comparison of </a:t>
            </a:r>
            <a:r>
              <a:rPr lang="en-US" dirty="0" err="1"/>
              <a:t>ixekizumab</a:t>
            </a:r>
            <a:r>
              <a:rPr lang="en-US" dirty="0"/>
              <a:t> with </a:t>
            </a:r>
            <a:r>
              <a:rPr lang="en-US" dirty="0" err="1"/>
              <a:t>ustekinumab</a:t>
            </a:r>
            <a:r>
              <a:rPr lang="en-US" dirty="0"/>
              <a:t> in moderate-to-severe psoriasis: 24-week results from IXORA-S, a phase 111 study [published online May 19, 2017]. </a:t>
            </a:r>
            <a:r>
              <a:rPr lang="en-US" i="1" dirty="0"/>
              <a:t>Br J </a:t>
            </a:r>
            <a:r>
              <a:rPr lang="en-US" i="1" dirty="0" err="1"/>
              <a:t>Dermatol</a:t>
            </a:r>
            <a:r>
              <a:rPr lang="en-US" dirty="0"/>
              <a:t>. doi:10.1111/bjd.15666. Used under CC BY-NC-ND 4.0.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38" y="1119188"/>
            <a:ext cx="6969125" cy="4754562"/>
          </a:xfrm>
          <a:prstGeom prst="rect">
            <a:avLst/>
          </a:prstGeom>
          <a:ln w="15875">
            <a:solidFill>
              <a:srgbClr val="6D13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891039" y="4639728"/>
            <a:ext cx="29583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</a:rPr>
              <a:t>(IXE)-treated (N=136) patients</a:t>
            </a:r>
          </a:p>
          <a:p>
            <a:r>
              <a:rPr lang="en-US" sz="1400" dirty="0">
                <a:solidFill>
                  <a:srgbClr val="333333"/>
                </a:solidFill>
              </a:rPr>
              <a:t>(UST)-treated (N=166) patients from</a:t>
            </a:r>
            <a:br>
              <a:rPr lang="en-US" sz="1400" dirty="0">
                <a:solidFill>
                  <a:srgbClr val="333333"/>
                </a:solidFill>
              </a:rPr>
            </a:br>
            <a:r>
              <a:rPr lang="en-US" sz="1400" dirty="0">
                <a:solidFill>
                  <a:srgbClr val="333333"/>
                </a:solidFill>
              </a:rPr>
              <a:t>Week 0 to Week 24.</a:t>
            </a:r>
          </a:p>
        </p:txBody>
      </p:sp>
    </p:spTree>
    <p:extLst>
      <p:ext uri="{BB962C8B-B14F-4D97-AF65-F5344CB8AC3E}">
        <p14:creationId xmlns:p14="http://schemas.microsoft.com/office/powerpoint/2010/main" val="443577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191193" y="174882"/>
            <a:ext cx="3061161" cy="1545276"/>
          </a:xfr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80000"/>
              </a:lnSpc>
            </a:pPr>
            <a:r>
              <a:rPr lang="en-US" altLang="x-none" sz="4100" dirty="0" err="1"/>
              <a:t>Brodalumab</a:t>
            </a:r>
            <a:r>
              <a:rPr lang="en-US" altLang="x-none" sz="4100" dirty="0"/>
              <a:t>: AMAGINE-2 AMAGINE-3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2D2E8-1656-475F-BDA7-0DD968EF57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/>
              <a:t>Lebwohl</a:t>
            </a:r>
            <a:r>
              <a:rPr lang="fr-FR" dirty="0"/>
              <a:t> M, et al. </a:t>
            </a:r>
            <a:r>
              <a:rPr lang="fr-FR" i="1" dirty="0"/>
              <a:t>N </a:t>
            </a:r>
            <a:r>
              <a:rPr lang="fr-FR" i="1" dirty="0" err="1"/>
              <a:t>Engl</a:t>
            </a:r>
            <a:r>
              <a:rPr lang="fr-FR" i="1" dirty="0"/>
              <a:t> J Med.</a:t>
            </a:r>
            <a:r>
              <a:rPr lang="fr-FR" dirty="0"/>
              <a:t> 2015;373(14):1318-1328</a:t>
            </a:r>
            <a:r>
              <a:rPr lang="en-US" dirty="0"/>
              <a:t>. Copyright © 2015 Massachusetts Medical Society. Reprinted with permission from Massachusetts Medical Society.</a:t>
            </a:r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450FB7-7BB9-4DB1-9690-E33CF0359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569" y="292192"/>
            <a:ext cx="5767064" cy="5486400"/>
          </a:xfrm>
          <a:prstGeom prst="rect">
            <a:avLst/>
          </a:prstGeom>
          <a:ln w="15875">
            <a:solidFill>
              <a:srgbClr val="6D13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8821DF-5576-4628-961B-82CB40203450}"/>
              </a:ext>
            </a:extLst>
          </p:cNvPr>
          <p:cNvSpPr txBox="1"/>
          <p:nvPr/>
        </p:nvSpPr>
        <p:spPr>
          <a:xfrm>
            <a:off x="345175" y="2395122"/>
            <a:ext cx="2525187" cy="1634490"/>
          </a:xfrm>
          <a:prstGeom prst="roundRect">
            <a:avLst/>
          </a:prstGeom>
          <a:solidFill>
            <a:srgbClr val="014D7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>
              <a:lnSpc>
                <a:spcPct val="90000"/>
              </a:lnSpc>
            </a:pPr>
            <a:r>
              <a:rPr lang="en-US" dirty="0" err="1"/>
              <a:t>Brodalumab</a:t>
            </a:r>
            <a:r>
              <a:rPr lang="en-US" dirty="0"/>
              <a:t> approved 2017 for adults with moderate-to-severe psoriasis</a:t>
            </a: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92E2FCEC-C97C-4DF6-9881-67499ABD4BBD}"/>
              </a:ext>
            </a:extLst>
          </p:cNvPr>
          <p:cNvSpPr/>
          <p:nvPr/>
        </p:nvSpPr>
        <p:spPr>
          <a:xfrm>
            <a:off x="345175" y="4772752"/>
            <a:ext cx="2525187" cy="1005840"/>
          </a:xfrm>
          <a:prstGeom prst="snip1Rect">
            <a:avLst/>
          </a:prstGeom>
          <a:solidFill>
            <a:srgbClr val="FFF45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90000"/>
              </a:lnSpc>
            </a:pPr>
            <a:r>
              <a:rPr lang="en-US" b="1" dirty="0"/>
              <a:t>Boxed Warning:</a:t>
            </a:r>
            <a:br>
              <a:rPr lang="en-US" b="1" dirty="0"/>
            </a:br>
            <a:r>
              <a:rPr lang="en-US" dirty="0"/>
              <a:t>Risk of suicidal ideation and behavior</a:t>
            </a:r>
          </a:p>
        </p:txBody>
      </p:sp>
    </p:spTree>
    <p:extLst>
      <p:ext uri="{BB962C8B-B14F-4D97-AF65-F5344CB8AC3E}">
        <p14:creationId xmlns:p14="http://schemas.microsoft.com/office/powerpoint/2010/main" val="478433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AF282A-504C-4895-993A-A07466456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With Biologic Therapies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97AD51-9D1D-45F3-AC6C-8CAF985A7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77" y="1342498"/>
            <a:ext cx="8761615" cy="4580320"/>
          </a:xfrm>
        </p:spPr>
        <p:txBody>
          <a:bodyPr/>
          <a:lstStyle/>
          <a:p>
            <a:r>
              <a:rPr lang="en-US" sz="2400" dirty="0"/>
              <a:t>TNF-alpha inhibitors have the potential to activate latent infections</a:t>
            </a:r>
            <a:r>
              <a:rPr lang="en-US" sz="2400" baseline="30000" dirty="0"/>
              <a:t>*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PSOLAR registry analysis (N=11,466)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Cumulative incidence rate of serious infections was 1.45 per 100</a:t>
            </a:r>
            <a:br>
              <a:rPr lang="en-US" sz="2000" dirty="0"/>
            </a:br>
            <a:r>
              <a:rPr lang="en-US" sz="2000" dirty="0"/>
              <a:t>patient-years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Most common = pneumonia and cellulitis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Treatment with </a:t>
            </a:r>
            <a:r>
              <a:rPr lang="en-US" sz="2000" dirty="0" err="1"/>
              <a:t>ustekinumab</a:t>
            </a:r>
            <a:r>
              <a:rPr lang="en-US" sz="2000" dirty="0"/>
              <a:t> or etanercept was not associated with</a:t>
            </a:r>
            <a:br>
              <a:rPr lang="en-US" sz="2000" dirty="0"/>
            </a:br>
            <a:r>
              <a:rPr lang="en-US" sz="2000" dirty="0"/>
              <a:t>serious infection</a:t>
            </a:r>
          </a:p>
          <a:p>
            <a:pPr>
              <a:spcBef>
                <a:spcPts val="2400"/>
              </a:spcBef>
            </a:pPr>
            <a:r>
              <a:rPr lang="en-US" sz="2400" dirty="0"/>
              <a:t>No specific guidelines recommendation for sequencing</a:t>
            </a:r>
          </a:p>
          <a:p>
            <a:pPr>
              <a:spcBef>
                <a:spcPts val="2400"/>
              </a:spcBef>
            </a:pPr>
            <a:r>
              <a:rPr lang="en-US" sz="2400" dirty="0"/>
              <a:t>Requirement for repeated infusions/injections and cost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CB4A18-93BE-4CBC-B72F-2AF1B09935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0587" y="6010275"/>
            <a:ext cx="6692468" cy="731838"/>
          </a:xfrm>
        </p:spPr>
        <p:txBody>
          <a:bodyPr>
            <a:noAutofit/>
          </a:bodyPr>
          <a:lstStyle/>
          <a:p>
            <a:r>
              <a:rPr lang="en-US" dirty="0"/>
              <a:t>*Kalb RE, et al. </a:t>
            </a:r>
            <a:r>
              <a:rPr lang="en-US" i="1" dirty="0"/>
              <a:t>JAMA </a:t>
            </a:r>
            <a:r>
              <a:rPr lang="en-US" i="1" dirty="0" err="1"/>
              <a:t>Dermatol</a:t>
            </a:r>
            <a:r>
              <a:rPr lang="en-US" i="1" dirty="0"/>
              <a:t>.</a:t>
            </a:r>
            <a:r>
              <a:rPr lang="en-US" dirty="0"/>
              <a:t> 2015;151(9):961-969.</a:t>
            </a:r>
          </a:p>
        </p:txBody>
      </p:sp>
    </p:spTree>
    <p:extLst>
      <p:ext uri="{BB962C8B-B14F-4D97-AF65-F5344CB8AC3E}">
        <p14:creationId xmlns:p14="http://schemas.microsoft.com/office/powerpoint/2010/main" val="1340288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AF282A-504C-4895-993A-A07466456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With Biologic Therapies</a:t>
            </a:r>
            <a:r>
              <a:rPr lang="en-US" sz="3200" b="0" i="1" dirty="0"/>
              <a:t> (cont.)</a:t>
            </a:r>
            <a:endParaRPr lang="en-US" b="0" i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97AD51-9D1D-45F3-AC6C-8CAF985A7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77" y="1342498"/>
            <a:ext cx="8761615" cy="4580320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2300" dirty="0"/>
              <a:t>Biologic fatigue: response to biologic agents can decrease over time as a result of immunogenicity and antidrug antibodies.</a:t>
            </a:r>
            <a:r>
              <a:rPr lang="en-US" sz="2300" baseline="30000" dirty="0"/>
              <a:t>1,2</a:t>
            </a:r>
          </a:p>
          <a:p>
            <a:pPr marL="457200" lvl="1" indent="0">
              <a:spcBef>
                <a:spcPts val="4200"/>
              </a:spcBef>
              <a:buNone/>
            </a:pPr>
            <a:r>
              <a:rPr lang="en-US" sz="1900" dirty="0"/>
              <a:t>One review of phase 3 trial data found that 20%-32% lost PASI-75 response in</a:t>
            </a:r>
            <a:br>
              <a:rPr lang="en-US" sz="1900" dirty="0"/>
            </a:br>
            <a:r>
              <a:rPr lang="en-US" sz="1900" dirty="0"/>
              <a:t>0.8-3.9 years of follow-up</a:t>
            </a:r>
          </a:p>
          <a:p>
            <a:pPr>
              <a:spcBef>
                <a:spcPts val="2400"/>
              </a:spcBef>
            </a:pPr>
            <a:r>
              <a:rPr lang="en-US" sz="2300" dirty="0"/>
              <a:t>Cardiovascular risk reduction benefit is suggestive</a:t>
            </a:r>
            <a:r>
              <a:rPr lang="en-US" sz="2300" baseline="30000" dirty="0"/>
              <a:t>3</a:t>
            </a:r>
            <a:r>
              <a:rPr lang="en-US" sz="2300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CB4A18-93BE-4CBC-B72F-2AF1B09935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0587" y="6010275"/>
            <a:ext cx="6692468" cy="731838"/>
          </a:xfrm>
        </p:spPr>
        <p:txBody>
          <a:bodyPr>
            <a:noAutofit/>
          </a:bodyPr>
          <a:lstStyle/>
          <a:p>
            <a:pPr marL="228600" indent="-228600">
              <a:buAutoNum type="arabicPeriod"/>
            </a:pPr>
            <a:r>
              <a:rPr lang="en-US" dirty="0"/>
              <a:t>Levin EC, et al. </a:t>
            </a:r>
            <a:r>
              <a:rPr lang="en-US" i="1" dirty="0"/>
              <a:t>J </a:t>
            </a:r>
            <a:r>
              <a:rPr lang="en-US" i="1" dirty="0" err="1"/>
              <a:t>Dermatolog</a:t>
            </a:r>
            <a:r>
              <a:rPr lang="en-US" i="1" dirty="0"/>
              <a:t> Treat.</a:t>
            </a:r>
            <a:r>
              <a:rPr lang="en-US" dirty="0"/>
              <a:t> 2014;25(1):78-82.</a:t>
            </a:r>
          </a:p>
          <a:p>
            <a:pPr marL="228600" indent="-228600">
              <a:buAutoNum type="arabicPeriod"/>
            </a:pPr>
            <a:r>
              <a:rPr lang="en-US" dirty="0"/>
              <a:t>Feldman SR, et al. </a:t>
            </a:r>
            <a:r>
              <a:rPr lang="en-US" i="1" dirty="0"/>
              <a:t>Am Health Drug Benefits.</a:t>
            </a:r>
            <a:r>
              <a:rPr lang="en-US" dirty="0"/>
              <a:t> 2016;9(9):504-513.</a:t>
            </a:r>
          </a:p>
          <a:p>
            <a:pPr marL="228600" indent="-228600">
              <a:buAutoNum type="arabicPeriod"/>
            </a:pPr>
            <a:r>
              <a:rPr lang="en-US" dirty="0"/>
              <a:t>Nguyen T, et al. </a:t>
            </a:r>
            <a:r>
              <a:rPr lang="en-US" i="1" dirty="0"/>
              <a:t>Perm J.</a:t>
            </a:r>
            <a:r>
              <a:rPr lang="en-US" dirty="0"/>
              <a:t> 2014;18(1):49-54.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6AE899-A445-4E67-AEF7-B0873587EC03}"/>
              </a:ext>
            </a:extLst>
          </p:cNvPr>
          <p:cNvSpPr txBox="1"/>
          <p:nvPr/>
        </p:nvSpPr>
        <p:spPr>
          <a:xfrm>
            <a:off x="3200400" y="2060061"/>
            <a:ext cx="2743200" cy="365760"/>
          </a:xfrm>
          <a:prstGeom prst="roundRect">
            <a:avLst/>
          </a:prstGeom>
          <a:solidFill>
            <a:srgbClr val="014D71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/>
              <a:t>Especially infliximab</a:t>
            </a:r>
          </a:p>
        </p:txBody>
      </p:sp>
    </p:spTree>
    <p:extLst>
      <p:ext uri="{BB962C8B-B14F-4D97-AF65-F5344CB8AC3E}">
        <p14:creationId xmlns:p14="http://schemas.microsoft.com/office/powerpoint/2010/main" val="1292097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28CD9CF5-81C4-43DD-AC95-0242418BC9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1907758"/>
              </p:ext>
            </p:extLst>
          </p:nvPr>
        </p:nvGraphicFramePr>
        <p:xfrm>
          <a:off x="-303219" y="1744663"/>
          <a:ext cx="9256027" cy="4252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3A4393B6-6B0E-4BA2-9BB4-B9BB8097E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Sometimes Treatment Is Not Potent Enough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B0E0C0-358E-47E3-A037-10AD07F17E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Anderson KL, Feldman SR. </a:t>
            </a:r>
            <a:r>
              <a:rPr lang="da-DK" i="1" dirty="0"/>
              <a:t>J Cut Med Surg.</a:t>
            </a:r>
            <a:r>
              <a:rPr lang="da-DK" dirty="0"/>
              <a:t> 2015;19(4):361-366. Leon A, et al. </a:t>
            </a:r>
            <a:r>
              <a:rPr lang="da-DK" i="1" dirty="0"/>
              <a:t>Expert Opin Pharmacother.</a:t>
            </a:r>
            <a:r>
              <a:rPr lang="da-DK" dirty="0"/>
              <a:t> 2007;8(5):617-632. Kim IH, et al. </a:t>
            </a:r>
            <a:r>
              <a:rPr lang="da-DK" i="1" dirty="0"/>
              <a:t>Am J Clin Dermatol.</a:t>
            </a:r>
            <a:r>
              <a:rPr lang="da-DK" dirty="0"/>
              <a:t> 2012;13(6):365-374. Reich K, et al. </a:t>
            </a:r>
            <a:r>
              <a:rPr lang="da-DK" i="1" dirty="0"/>
              <a:t>Br J Dermatol.</a:t>
            </a:r>
            <a:r>
              <a:rPr lang="da-DK" dirty="0"/>
              <a:t> 2012;166(1):179-188. Gordon KB, et al. </a:t>
            </a:r>
            <a:r>
              <a:rPr lang="da-DK" i="1" dirty="0"/>
              <a:t>J Invest Dermatol.</a:t>
            </a:r>
            <a:r>
              <a:rPr lang="da-DK" dirty="0"/>
              <a:t> 2012;132(2):304-314. Kavanaugh A, et al. </a:t>
            </a:r>
            <a:r>
              <a:rPr lang="da-DK" i="1" dirty="0"/>
              <a:t>Arthritis Rheum.</a:t>
            </a:r>
            <a:r>
              <a:rPr lang="da-DK" dirty="0"/>
              <a:t> 2009;60(4):976-986.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F73BFB-2D6A-496B-883C-861ABB89DE6A}"/>
              </a:ext>
            </a:extLst>
          </p:cNvPr>
          <p:cNvSpPr txBox="1"/>
          <p:nvPr/>
        </p:nvSpPr>
        <p:spPr>
          <a:xfrm>
            <a:off x="199650" y="1096545"/>
            <a:ext cx="8761441" cy="715089"/>
          </a:xfrm>
          <a:prstGeom prst="roundRect">
            <a:avLst/>
          </a:prstGeom>
          <a:solidFill>
            <a:srgbClr val="014D7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The most common reason a physician changes the treatment for a patient with moderate-to-severe psoriasis is inadequate control by their current therapy.</a:t>
            </a:r>
          </a:p>
        </p:txBody>
      </p:sp>
    </p:spTree>
    <p:extLst>
      <p:ext uri="{BB962C8B-B14F-4D97-AF65-F5344CB8AC3E}">
        <p14:creationId xmlns:p14="http://schemas.microsoft.com/office/powerpoint/2010/main" val="752411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9275315"/>
              </p:ext>
            </p:extLst>
          </p:nvPr>
        </p:nvGraphicFramePr>
        <p:xfrm>
          <a:off x="200025" y="1343025"/>
          <a:ext cx="8761414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6949">
                  <a:extLst>
                    <a:ext uri="{9D8B030D-6E8A-4147-A177-3AD203B41FA5}">
                      <a16:colId xmlns:a16="http://schemas.microsoft.com/office/drawing/2014/main" val="1900870489"/>
                    </a:ext>
                  </a:extLst>
                </a:gridCol>
                <a:gridCol w="6834465">
                  <a:extLst>
                    <a:ext uri="{9D8B030D-6E8A-4147-A177-3AD203B41FA5}">
                      <a16:colId xmlns:a16="http://schemas.microsoft.com/office/drawing/2014/main" val="419898708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nb-NO" sz="3000" b="1" dirty="0"/>
                        <a:t>Steven R. Feldman</a:t>
                      </a:r>
                      <a:r>
                        <a:rPr lang="nb-NO" sz="2000" b="0" dirty="0"/>
                        <a:t>, MD, PhD</a:t>
                      </a:r>
                      <a:endParaRPr lang="nb-NO" sz="3000" b="0" dirty="0"/>
                    </a:p>
                  </a:txBody>
                  <a:tcP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414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/>
                        <a:t>Consultant</a:t>
                      </a:r>
                    </a:p>
                  </a:txBody>
                  <a:tcP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Novartis</a:t>
                      </a:r>
                    </a:p>
                  </a:txBody>
                  <a:tcP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248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/>
                        <a:t>Speaker</a:t>
                      </a:r>
                    </a:p>
                  </a:txBody>
                  <a:tcP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AbbVie, Celgene, Janssen Biotech, LEO Pharma, Lilly, Novartis, Pfizer, Regeneron, Sanofi, Taro, Valeant</a:t>
                      </a:r>
                    </a:p>
                  </a:txBody>
                  <a:tcP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95220062"/>
                  </a:ext>
                </a:extLst>
              </a:tr>
            </a:tbl>
          </a:graphicData>
        </a:graphic>
      </p:graphicFrame>
      <p:graphicFrame>
        <p:nvGraphicFramePr>
          <p:cNvPr id="5" name="Content Placeholder 12">
            <a:extLst>
              <a:ext uri="{FF2B5EF4-FFF2-40B4-BE49-F238E27FC236}">
                <a16:creationId xmlns:a16="http://schemas.microsoft.com/office/drawing/2014/main" id="{05C34CF4-872C-4A3B-A385-4BCE600B07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282935"/>
              </p:ext>
            </p:extLst>
          </p:nvPr>
        </p:nvGraphicFramePr>
        <p:xfrm>
          <a:off x="199477" y="3303394"/>
          <a:ext cx="8761414" cy="1920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6949">
                  <a:extLst>
                    <a:ext uri="{9D8B030D-6E8A-4147-A177-3AD203B41FA5}">
                      <a16:colId xmlns:a16="http://schemas.microsoft.com/office/drawing/2014/main" val="1900870489"/>
                    </a:ext>
                  </a:extLst>
                </a:gridCol>
                <a:gridCol w="6834465">
                  <a:extLst>
                    <a:ext uri="{9D8B030D-6E8A-4147-A177-3AD203B41FA5}">
                      <a16:colId xmlns:a16="http://schemas.microsoft.com/office/drawing/2014/main" val="419898708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kumimoji="0" lang="en-US" sz="3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Alan Menter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MD</a:t>
                      </a:r>
                      <a:endParaRPr lang="nb-NO" sz="3000" b="0" dirty="0"/>
                    </a:p>
                  </a:txBody>
                  <a:tcP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414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/>
                        <a:t>Consultant</a:t>
                      </a:r>
                    </a:p>
                  </a:txBody>
                  <a:tcP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Novartis</a:t>
                      </a:r>
                    </a:p>
                  </a:txBody>
                  <a:tcP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248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/>
                        <a:t>Investigator</a:t>
                      </a:r>
                    </a:p>
                  </a:txBody>
                  <a:tcP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Novartis</a:t>
                      </a:r>
                    </a:p>
                  </a:txBody>
                  <a:tcP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5220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/>
                        <a:t>Speaker</a:t>
                      </a:r>
                    </a:p>
                  </a:txBody>
                  <a:tcP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AbbVie, Amgen, Janssen Biotech, LEO Pharma</a:t>
                      </a:r>
                    </a:p>
                  </a:txBody>
                  <a:tcP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690210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736EEB5-84D4-49FA-9C68-1EF3AF2FB295}"/>
              </a:ext>
            </a:extLst>
          </p:cNvPr>
          <p:cNvSpPr txBox="1"/>
          <p:nvPr/>
        </p:nvSpPr>
        <p:spPr>
          <a:xfrm>
            <a:off x="199477" y="5386099"/>
            <a:ext cx="8507895" cy="366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a complete list of disclosures, please see our syllabus.</a:t>
            </a:r>
          </a:p>
        </p:txBody>
      </p:sp>
    </p:spTree>
    <p:extLst>
      <p:ext uri="{BB962C8B-B14F-4D97-AF65-F5344CB8AC3E}">
        <p14:creationId xmlns:p14="http://schemas.microsoft.com/office/powerpoint/2010/main" val="3442922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76856"/>
            <a:ext cx="7772400" cy="1362075"/>
          </a:xfrm>
        </p:spPr>
        <p:txBody>
          <a:bodyPr/>
          <a:lstStyle/>
          <a:p>
            <a:r>
              <a:rPr lang="en-US" dirty="0"/>
              <a:t>Recently approved oral therapies</a:t>
            </a:r>
          </a:p>
        </p:txBody>
      </p:sp>
    </p:spTree>
    <p:extLst>
      <p:ext uri="{BB962C8B-B14F-4D97-AF65-F5344CB8AC3E}">
        <p14:creationId xmlns:p14="http://schemas.microsoft.com/office/powerpoint/2010/main" val="1776521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Apremilast</a:t>
            </a:r>
            <a:r>
              <a:rPr lang="en-US" dirty="0"/>
              <a:t>: Phase 3 Efficacy Data in Plaque Psoriasis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7C23E4-B1E1-4AAE-AE28-9D8EE6E36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77" y="1603630"/>
            <a:ext cx="2899211" cy="372647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ESTEEM1: PASI-75 response induced in 33.1% of </a:t>
            </a:r>
            <a:r>
              <a:rPr lang="en-US" dirty="0" err="1"/>
              <a:t>apremilast</a:t>
            </a:r>
            <a:r>
              <a:rPr lang="en-US" dirty="0"/>
              <a:t>-treated patients vs 5.3% of placebo-treated patients.</a:t>
            </a:r>
            <a:r>
              <a:rPr lang="en-US" baseline="30000" dirty="0"/>
              <a:t>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1200" dirty="0"/>
              <a:t>1. Papp K, et al. </a:t>
            </a:r>
            <a:r>
              <a:rPr lang="en-US" sz="1200" i="1" dirty="0"/>
              <a:t>J Am </a:t>
            </a:r>
            <a:r>
              <a:rPr lang="en-US" sz="1200" i="1" dirty="0" err="1"/>
              <a:t>Acad</a:t>
            </a:r>
            <a:r>
              <a:rPr lang="en-US" sz="1200" i="1" dirty="0"/>
              <a:t> </a:t>
            </a:r>
            <a:r>
              <a:rPr lang="en-US" sz="1200" i="1" dirty="0" err="1"/>
              <a:t>Dermatol</a:t>
            </a:r>
            <a:r>
              <a:rPr lang="en-US" sz="1200" i="1" dirty="0"/>
              <a:t>. </a:t>
            </a:r>
            <a:r>
              <a:rPr lang="en-US" sz="1200" dirty="0"/>
              <a:t>2015;73(1):37-49. Used under CC BY-NC-ND 4.0.</a:t>
            </a:r>
          </a:p>
          <a:p>
            <a:r>
              <a:rPr lang="en-US" sz="1200" dirty="0"/>
              <a:t>2. Reich K, et al. </a:t>
            </a:r>
            <a:r>
              <a:rPr lang="en-US" sz="1200" i="1" dirty="0"/>
              <a:t>J </a:t>
            </a:r>
            <a:r>
              <a:rPr lang="en-US" sz="1200" i="1" dirty="0" err="1"/>
              <a:t>Eur</a:t>
            </a:r>
            <a:r>
              <a:rPr lang="en-US" sz="1200" i="1" dirty="0"/>
              <a:t> </a:t>
            </a:r>
            <a:r>
              <a:rPr lang="en-US" sz="1200" i="1" dirty="0" err="1"/>
              <a:t>Acad</a:t>
            </a:r>
            <a:r>
              <a:rPr lang="en-US" sz="1200" i="1" dirty="0"/>
              <a:t> </a:t>
            </a:r>
            <a:r>
              <a:rPr lang="en-US" sz="1200" i="1" dirty="0" err="1"/>
              <a:t>Dermatol</a:t>
            </a:r>
            <a:r>
              <a:rPr lang="en-US" sz="1200" i="1" dirty="0"/>
              <a:t> </a:t>
            </a:r>
            <a:r>
              <a:rPr lang="en-US" sz="1200" i="1" dirty="0" err="1"/>
              <a:t>Venereol</a:t>
            </a:r>
            <a:r>
              <a:rPr lang="en-US" sz="1200" dirty="0"/>
              <a:t>. 2017;31:507-517.</a:t>
            </a:r>
            <a:endParaRPr lang="en-US" sz="1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094039" y="5725512"/>
            <a:ext cx="5867023" cy="271462"/>
          </a:xfrm>
        </p:spPr>
        <p:txBody>
          <a:bodyPr/>
          <a:lstStyle/>
          <a:p>
            <a:pPr algn="ctr"/>
            <a:r>
              <a:rPr lang="en-US" dirty="0"/>
              <a:t>PASI-75 Response at Week 16 (LOCF) and Week 52 (EOP). *</a:t>
            </a:r>
            <a:r>
              <a:rPr lang="en-US" i="1" dirty="0"/>
              <a:t>P </a:t>
            </a:r>
            <a:r>
              <a:rPr lang="en-US" dirty="0"/>
              <a:t>&lt;</a:t>
            </a:r>
            <a:r>
              <a:rPr lang="en-US" i="1" dirty="0"/>
              <a:t> </a:t>
            </a:r>
            <a:r>
              <a:rPr lang="en-US" dirty="0"/>
              <a:t>0.0001 vs placebo</a:t>
            </a:r>
            <a:r>
              <a:rPr lang="en-US" baseline="30000" dirty="0"/>
              <a:t>2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42F879-A420-4DCC-9989-5B3928DBD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8688" y="1206207"/>
            <a:ext cx="5778236" cy="4518320"/>
          </a:xfrm>
          <a:prstGeom prst="rect">
            <a:avLst/>
          </a:prstGeom>
          <a:noFill/>
          <a:ln w="15875">
            <a:solidFill>
              <a:srgbClr val="6D1337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963FF1-D387-49EB-A21E-25081E564386}"/>
              </a:ext>
            </a:extLst>
          </p:cNvPr>
          <p:cNvSpPr/>
          <p:nvPr/>
        </p:nvSpPr>
        <p:spPr>
          <a:xfrm>
            <a:off x="266657" y="5330108"/>
            <a:ext cx="2528685" cy="442674"/>
          </a:xfrm>
          <a:prstGeom prst="roundRect">
            <a:avLst/>
          </a:prstGeom>
          <a:solidFill>
            <a:srgbClr val="014D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Approved 2014</a:t>
            </a:r>
          </a:p>
        </p:txBody>
      </p:sp>
    </p:spTree>
    <p:extLst>
      <p:ext uri="{BB962C8B-B14F-4D97-AF65-F5344CB8AC3E}">
        <p14:creationId xmlns:p14="http://schemas.microsoft.com/office/powerpoint/2010/main" val="2089419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Guselkumab: Phase 2 Efficacy Data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Gordon KB, et al. </a:t>
            </a:r>
            <a:r>
              <a:rPr lang="en-US" i="1" dirty="0"/>
              <a:t>N </a:t>
            </a:r>
            <a:r>
              <a:rPr lang="en-US" i="1" dirty="0" err="1"/>
              <a:t>Engl</a:t>
            </a:r>
            <a:r>
              <a:rPr lang="en-US" i="1" dirty="0"/>
              <a:t> J Med</a:t>
            </a:r>
            <a:r>
              <a:rPr lang="en-US" dirty="0"/>
              <a:t>. 2015;373(2):136-44. Copyright © 2015 Massachusetts Medical Society. Reprinted with permission from Massachusetts Medical Society. </a:t>
            </a:r>
          </a:p>
          <a:p>
            <a:endParaRPr lang="en-US" dirty="0"/>
          </a:p>
        </p:txBody>
      </p:sp>
      <p:sp>
        <p:nvSpPr>
          <p:cNvPr id="5" name="Rectangle: Rounded Corners 4"/>
          <p:cNvSpPr/>
          <p:nvPr/>
        </p:nvSpPr>
        <p:spPr>
          <a:xfrm>
            <a:off x="583525" y="5330108"/>
            <a:ext cx="2528685" cy="442674"/>
          </a:xfrm>
          <a:prstGeom prst="roundRect">
            <a:avLst/>
          </a:prstGeom>
          <a:solidFill>
            <a:srgbClr val="014D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Approved 2017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C96DA240-0DB1-4CF6-AF2D-9A79C6F6DC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9492" y="2738053"/>
            <a:ext cx="4023359" cy="2200631"/>
          </a:xfrm>
          <a:prstGeom prst="rect">
            <a:avLst/>
          </a:prstGeom>
          <a:ln w="15875">
            <a:solidFill>
              <a:srgbClr val="6D13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F1304AD-81A4-450D-A9A8-A3D362C16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77" y="1342498"/>
            <a:ext cx="8761615" cy="67642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Percentage of patients with at least a 75% improvement from baseline in PASI score was significantly higher in each guselkumab group.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AA3638B4-D0F1-4D02-BC3A-64DFC15E9A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925" y="2073237"/>
            <a:ext cx="4023359" cy="3096604"/>
          </a:xfrm>
          <a:prstGeom prst="rect">
            <a:avLst/>
          </a:prstGeom>
          <a:ln w="15875">
            <a:solidFill>
              <a:srgbClr val="6D13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0328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76856"/>
            <a:ext cx="7772400" cy="1362075"/>
          </a:xfrm>
        </p:spPr>
        <p:txBody>
          <a:bodyPr/>
          <a:lstStyle/>
          <a:p>
            <a:r>
              <a:rPr lang="en-US" dirty="0"/>
              <a:t>emerging oral therapies</a:t>
            </a:r>
          </a:p>
        </p:txBody>
      </p:sp>
    </p:spTree>
    <p:extLst>
      <p:ext uri="{BB962C8B-B14F-4D97-AF65-F5344CB8AC3E}">
        <p14:creationId xmlns:p14="http://schemas.microsoft.com/office/powerpoint/2010/main" val="7589580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191193" y="174882"/>
            <a:ext cx="3341715" cy="1545276"/>
          </a:xfr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80000"/>
              </a:lnSpc>
            </a:pPr>
            <a:r>
              <a:rPr lang="en-US" altLang="x-none" sz="4100" dirty="0"/>
              <a:t>Tofacitinib: OPT Pivotal 1/</a:t>
            </a:r>
            <a:br>
              <a:rPr lang="en-US" altLang="x-none" sz="4100" dirty="0"/>
            </a:br>
            <a:r>
              <a:rPr lang="en-US" altLang="x-none" sz="4100" dirty="0"/>
              <a:t>OPT Pivotal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2D2E8-1656-475F-BDA7-0DD968EF57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Papp KA, et al. </a:t>
            </a:r>
            <a:r>
              <a:rPr lang="da-DK" i="1" dirty="0"/>
              <a:t>Br J Dermatol.</a:t>
            </a:r>
            <a:r>
              <a:rPr lang="da-DK" dirty="0"/>
              <a:t> 2015;173(4):949-961. </a:t>
            </a:r>
            <a:r>
              <a:rPr lang="en-US" dirty="0"/>
              <a:t>Used under CC BY-NC-ND 4.0.</a:t>
            </a:r>
            <a:endParaRPr lang="da-DK" dirty="0"/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3CAF3589-6C08-4068-80D1-D2DD50CFD7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996" y="237228"/>
            <a:ext cx="5486400" cy="5479305"/>
          </a:xfrm>
          <a:prstGeom prst="rect">
            <a:avLst/>
          </a:prstGeom>
          <a:ln w="15875">
            <a:solidFill>
              <a:srgbClr val="6D13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1809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2AB90-1F12-441A-9ACC-74D92DE8A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Baricitinib: Dose-ranging phase 2b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A4DB5-FFED-4832-9870-904040A82C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Papp KA, et al. </a:t>
            </a:r>
            <a:r>
              <a:rPr lang="en-US" i="1" dirty="0"/>
              <a:t>Br J </a:t>
            </a:r>
            <a:r>
              <a:rPr lang="en-US" i="1" dirty="0" err="1"/>
              <a:t>Dermatol</a:t>
            </a:r>
            <a:r>
              <a:rPr lang="en-US" i="1" dirty="0"/>
              <a:t>.</a:t>
            </a:r>
            <a:r>
              <a:rPr lang="en-US" dirty="0"/>
              <a:t> 2016 Jun;174(6):1266-76. Used under CC BY-NC-ND 4.0.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07F07-9DF5-47D2-88D1-6AC60445F4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5909" y="4842165"/>
            <a:ext cx="4285154" cy="623453"/>
          </a:xfrm>
        </p:spPr>
        <p:txBody>
          <a:bodyPr>
            <a:noAutofit/>
          </a:bodyPr>
          <a:lstStyle/>
          <a:p>
            <a:r>
              <a:rPr lang="en-US" dirty="0"/>
              <a:t>(DLQI) total score mean change from baseline and SE (LOCF) and percentage of patients achieving MCID</a:t>
            </a:r>
          </a:p>
          <a:p>
            <a:r>
              <a:rPr lang="en-US" dirty="0"/>
              <a:t>at weeks 4 and 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359E3-6ABD-43FF-A396-C98DBBFC4C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9" y="1758644"/>
            <a:ext cx="4343400" cy="3180706"/>
          </a:xfrm>
          <a:prstGeom prst="rect">
            <a:avLst/>
          </a:prstGeom>
          <a:ln w="15875">
            <a:solidFill>
              <a:srgbClr val="6D13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01DD72-FD24-430A-90D0-0AC5822DC7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909" y="1860125"/>
            <a:ext cx="4343400" cy="2898911"/>
          </a:xfrm>
          <a:prstGeom prst="rect">
            <a:avLst/>
          </a:prstGeom>
          <a:ln w="15875">
            <a:solidFill>
              <a:srgbClr val="6D13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0E5EBE-99DE-4900-A2CF-915EA3B5AD15}"/>
              </a:ext>
            </a:extLst>
          </p:cNvPr>
          <p:cNvSpPr txBox="1"/>
          <p:nvPr/>
        </p:nvSpPr>
        <p:spPr>
          <a:xfrm>
            <a:off x="191194" y="5010335"/>
            <a:ext cx="4344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PASI-75 through week 12 and change in baseline PASI score</a:t>
            </a:r>
          </a:p>
        </p:txBody>
      </p:sp>
    </p:spTree>
    <p:extLst>
      <p:ext uri="{BB962C8B-B14F-4D97-AF65-F5344CB8AC3E}">
        <p14:creationId xmlns:p14="http://schemas.microsoft.com/office/powerpoint/2010/main" val="4079727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/>
            <a:r>
              <a:rPr lang="is-IS" sz="3600" b="1" dirty="0"/>
              <a:t>Risankizumab (BI655066</a:t>
            </a:r>
            <a:r>
              <a:rPr lang="en-US" sz="3600" b="1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n-US" dirty="0"/>
              <a:t>Mean PASI percentage improvement from baseline over 24 weeks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83442"/>
            <a:ext cx="4306888" cy="2912902"/>
          </a:xfrm>
          <a:prstGeom prst="rect">
            <a:avLst/>
          </a:prstGeom>
          <a:ln w="15875">
            <a:solidFill>
              <a:srgbClr val="6D13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2000" dirty="0"/>
              <a:t>PASI improvements with BI 655066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991601"/>
            <a:ext cx="4306888" cy="2896583"/>
          </a:xfrm>
          <a:prstGeom prst="rect">
            <a:avLst/>
          </a:prstGeom>
          <a:ln w="15875">
            <a:solidFill>
              <a:srgbClr val="6D13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45024" y="4904422"/>
            <a:ext cx="4316039" cy="448372"/>
          </a:xfrm>
        </p:spPr>
        <p:txBody>
          <a:bodyPr/>
          <a:lstStyle/>
          <a:p>
            <a:pPr algn="ctr"/>
            <a:r>
              <a:rPr lang="en-US" sz="1200"/>
              <a:t>Male </a:t>
            </a:r>
            <a:r>
              <a:rPr lang="en-US" sz="1200" dirty="0"/>
              <a:t>(A) and female (B</a:t>
            </a:r>
            <a:r>
              <a:rPr lang="en-US" sz="1200"/>
              <a:t>) patient from </a:t>
            </a:r>
            <a:r>
              <a:rPr lang="en-US" sz="1200" dirty="0"/>
              <a:t>baseline (left panel) and week 12 (right panel).</a:t>
            </a:r>
          </a:p>
          <a:p>
            <a:pPr algn="ctr"/>
            <a:endParaRPr lang="en-US" sz="12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Krueger JG, et al. </a:t>
            </a:r>
            <a:r>
              <a:rPr lang="en-US" i="1" dirty="0"/>
              <a:t>J Allergy </a:t>
            </a:r>
            <a:r>
              <a:rPr lang="en-US" i="1" dirty="0" err="1"/>
              <a:t>Clin</a:t>
            </a:r>
            <a:r>
              <a:rPr lang="en-US" i="1" dirty="0"/>
              <a:t> Immunol. </a:t>
            </a:r>
            <a:r>
              <a:rPr lang="en-US" dirty="0"/>
              <a:t>2015; 136:116–124. Copyright 2015. Reprinted with permission from Elsevier.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8949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/>
            <a:r>
              <a:rPr lang="en-US" sz="3600" b="1" dirty="0" err="1"/>
              <a:t>Tildrakizumab</a:t>
            </a:r>
            <a:endParaRPr lang="en-US" sz="36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449577" y="1055246"/>
            <a:ext cx="2976012" cy="31767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000" dirty="0"/>
              <a:t>PASI-75 over time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470508" y="733157"/>
            <a:ext cx="3442218" cy="639762"/>
          </a:xfr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/>
            <a:r>
              <a:rPr lang="en-US" sz="2000" dirty="0"/>
              <a:t>Improvement in patient with baseline PASI-75 score of 14.5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Papp K, et al. </a:t>
            </a:r>
            <a:r>
              <a:rPr lang="en-US" i="1" dirty="0"/>
              <a:t>Br J </a:t>
            </a:r>
            <a:r>
              <a:rPr lang="en-US" i="1" dirty="0" err="1"/>
              <a:t>Dermatol</a:t>
            </a:r>
            <a:r>
              <a:rPr lang="en-US" dirty="0"/>
              <a:t>. 2015 Oct;173(4):930-939. Used under CC BY-NC-ND 4.0.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FE9A14-3CEA-4655-9CCF-B888F8FA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105" y="1316457"/>
            <a:ext cx="2021025" cy="4572000"/>
          </a:xfrm>
          <a:prstGeom prst="rect">
            <a:avLst/>
          </a:prstGeom>
          <a:ln w="15875">
            <a:solidFill>
              <a:srgbClr val="6D13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16CD84-3C24-47A1-AEC1-DB6F9BC8B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9577" y="1310540"/>
            <a:ext cx="2962611" cy="4572000"/>
          </a:xfrm>
          <a:prstGeom prst="rect">
            <a:avLst/>
          </a:prstGeom>
          <a:ln w="15875">
            <a:solidFill>
              <a:srgbClr val="6D13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6557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Treatment Success</a:t>
            </a:r>
          </a:p>
        </p:txBody>
      </p:sp>
    </p:spTree>
    <p:extLst>
      <p:ext uri="{BB962C8B-B14F-4D97-AF65-F5344CB8AC3E}">
        <p14:creationId xmlns:p14="http://schemas.microsoft.com/office/powerpoint/2010/main" val="13610670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77" y="292570"/>
            <a:ext cx="8761615" cy="1995499"/>
          </a:xfrm>
          <a:prstGeom prst="round2DiagRect">
            <a:avLst/>
          </a:prstGeom>
          <a:gradFill>
            <a:gsLst>
              <a:gs pos="25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8900000" scaled="0"/>
          </a:gradFill>
          <a:ln>
            <a:solidFill>
              <a:schemeClr val="bg1">
                <a:lumMod val="6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3400" dirty="0"/>
              <a:t>3 months after starting therapy with infliximab, your patient has not achieved BSA ≤3%. Which of the following strategies is </a:t>
            </a:r>
            <a:r>
              <a:rPr lang="en-US" sz="3400" i="1" dirty="0"/>
              <a:t>least likely</a:t>
            </a:r>
            <a:r>
              <a:rPr lang="en-US" sz="3400" dirty="0"/>
              <a:t> to achieve a target response of ≤1%?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3479" y="2396411"/>
            <a:ext cx="5810486" cy="3492055"/>
          </a:xfrm>
        </p:spPr>
        <p:txBody>
          <a:bodyPr anchor="ctr"/>
          <a:lstStyle/>
          <a:p>
            <a:pPr marL="0" indent="0">
              <a:spcBef>
                <a:spcPts val="3600"/>
              </a:spcBef>
              <a:buNone/>
            </a:pPr>
            <a:r>
              <a:rPr lang="en-US" dirty="0"/>
              <a:t>Continue current therapy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US" dirty="0"/>
              <a:t>Adjust dose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US" dirty="0"/>
              <a:t>Add methotrexate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US" dirty="0"/>
              <a:t>Switch to a new therapy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0728D1-E993-4679-A6A8-84E8528AFE6D}"/>
              </a:ext>
            </a:extLst>
          </p:cNvPr>
          <p:cNvGrpSpPr/>
          <p:nvPr/>
        </p:nvGrpSpPr>
        <p:grpSpPr>
          <a:xfrm>
            <a:off x="1757711" y="2497132"/>
            <a:ext cx="649133" cy="668354"/>
            <a:chOff x="1757711" y="2497132"/>
            <a:chExt cx="649133" cy="66835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F77B4E6-E8C3-491D-98F8-A18FAB47A147}"/>
                </a:ext>
              </a:extLst>
            </p:cNvPr>
            <p:cNvSpPr/>
            <p:nvPr/>
          </p:nvSpPr>
          <p:spPr>
            <a:xfrm>
              <a:off x="1757711" y="2525406"/>
              <a:ext cx="640080" cy="640080"/>
            </a:xfrm>
            <a:prstGeom prst="ellipse">
              <a:avLst/>
            </a:prstGeom>
            <a:solidFill>
              <a:srgbClr val="014D71"/>
            </a:solidFill>
            <a:effectLst>
              <a:outerShdw blurRad="50800" dist="38100" dir="2700000" algn="tl" rotWithShape="0">
                <a:srgbClr val="60939E">
                  <a:alpha val="40000"/>
                </a:srgb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3117" tIns="68581" rIns="128016" bIns="68581" numCol="1" spcCol="1270" anchor="ctr" anchorCtr="0">
              <a:noAutofit/>
            </a:bodyPr>
            <a:lstStyle/>
            <a:p>
              <a:pPr marL="182880" defTabSz="800100">
                <a:lnSpc>
                  <a:spcPct val="90000"/>
                </a:lnSpc>
                <a:spcBef>
                  <a:spcPct val="0"/>
                </a:spcBef>
              </a:pPr>
              <a:endParaRPr lang="en-US" sz="22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F3252B-3907-43BC-82C5-89B03E7A146A}"/>
                </a:ext>
              </a:extLst>
            </p:cNvPr>
            <p:cNvSpPr txBox="1"/>
            <p:nvPr/>
          </p:nvSpPr>
          <p:spPr>
            <a:xfrm>
              <a:off x="1766764" y="2497132"/>
              <a:ext cx="640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1FEB44-51E7-4DA5-BC1E-FD665FFA675A}"/>
              </a:ext>
            </a:extLst>
          </p:cNvPr>
          <p:cNvGrpSpPr/>
          <p:nvPr/>
        </p:nvGrpSpPr>
        <p:grpSpPr>
          <a:xfrm>
            <a:off x="1757711" y="3365470"/>
            <a:ext cx="667239" cy="2315376"/>
            <a:chOff x="1757711" y="3365470"/>
            <a:chExt cx="667239" cy="231537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EE4C317-7D44-40A8-ACC4-5F73C1861857}"/>
                </a:ext>
              </a:extLst>
            </p:cNvPr>
            <p:cNvGrpSpPr/>
            <p:nvPr/>
          </p:nvGrpSpPr>
          <p:grpSpPr>
            <a:xfrm>
              <a:off x="1757711" y="3365470"/>
              <a:ext cx="649133" cy="660302"/>
              <a:chOff x="1757711" y="3365470"/>
              <a:chExt cx="649133" cy="66030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4920211-5126-40B0-BFB4-C3F55BF785A1}"/>
                  </a:ext>
                </a:extLst>
              </p:cNvPr>
              <p:cNvSpPr/>
              <p:nvPr/>
            </p:nvSpPr>
            <p:spPr>
              <a:xfrm>
                <a:off x="1757711" y="3385692"/>
                <a:ext cx="640080" cy="640080"/>
              </a:xfrm>
              <a:prstGeom prst="ellipse">
                <a:avLst/>
              </a:prstGeom>
              <a:solidFill>
                <a:srgbClr val="014D71"/>
              </a:solidFill>
              <a:effectLst>
                <a:outerShdw blurRad="50800" dist="38100" dir="2700000" algn="tl" rotWithShape="0">
                  <a:srgbClr val="60939E">
                    <a:alpha val="40000"/>
                  </a:srgb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73117" tIns="68581" rIns="128016" bIns="68581" numCol="1" spcCol="1270" anchor="ctr" anchorCtr="0">
                <a:noAutofit/>
              </a:bodyPr>
              <a:lstStyle/>
              <a:p>
                <a:pPr marL="182880" defTabSz="800100">
                  <a:lnSpc>
                    <a:spcPct val="90000"/>
                  </a:lnSpc>
                  <a:spcBef>
                    <a:spcPct val="0"/>
                  </a:spcBef>
                </a:pP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01AFF02-0D56-4738-829A-D6DD46515E4E}"/>
                  </a:ext>
                </a:extLst>
              </p:cNvPr>
              <p:cNvSpPr txBox="1"/>
              <p:nvPr/>
            </p:nvSpPr>
            <p:spPr>
              <a:xfrm>
                <a:off x="1766764" y="3365470"/>
                <a:ext cx="6400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D142802-1DD1-4A3A-ACD6-0D5F5D142500}"/>
                </a:ext>
              </a:extLst>
            </p:cNvPr>
            <p:cNvGrpSpPr/>
            <p:nvPr/>
          </p:nvGrpSpPr>
          <p:grpSpPr>
            <a:xfrm>
              <a:off x="1757711" y="4205427"/>
              <a:ext cx="640080" cy="651249"/>
              <a:chOff x="1757711" y="4205427"/>
              <a:chExt cx="640080" cy="651249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6DD220F9-9963-41E9-9504-4D4C08D807FD}"/>
                  </a:ext>
                </a:extLst>
              </p:cNvPr>
              <p:cNvSpPr/>
              <p:nvPr/>
            </p:nvSpPr>
            <p:spPr>
              <a:xfrm>
                <a:off x="1757711" y="4216596"/>
                <a:ext cx="640080" cy="640080"/>
              </a:xfrm>
              <a:prstGeom prst="ellipse">
                <a:avLst/>
              </a:prstGeom>
              <a:solidFill>
                <a:srgbClr val="014D71"/>
              </a:solidFill>
              <a:effectLst>
                <a:outerShdw blurRad="50800" dist="38100" dir="2700000" algn="tl" rotWithShape="0">
                  <a:srgbClr val="60939E">
                    <a:alpha val="40000"/>
                  </a:srgb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73117" tIns="68581" rIns="128016" bIns="68581" numCol="1" spcCol="1270" anchor="ctr" anchorCtr="0">
                <a:noAutofit/>
              </a:bodyPr>
              <a:lstStyle/>
              <a:p>
                <a:pPr marL="182880" defTabSz="800100">
                  <a:lnSpc>
                    <a:spcPct val="90000"/>
                  </a:lnSpc>
                  <a:spcBef>
                    <a:spcPct val="0"/>
                  </a:spcBef>
                </a:pP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F28FED-BE9D-43A8-9A96-29A65D983DEB}"/>
                  </a:ext>
                </a:extLst>
              </p:cNvPr>
              <p:cNvSpPr txBox="1"/>
              <p:nvPr/>
            </p:nvSpPr>
            <p:spPr>
              <a:xfrm>
                <a:off x="1757711" y="4205427"/>
                <a:ext cx="6400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1CDC0A-97E7-4095-B74C-3E8D2189B61E}"/>
                </a:ext>
              </a:extLst>
            </p:cNvPr>
            <p:cNvGrpSpPr/>
            <p:nvPr/>
          </p:nvGrpSpPr>
          <p:grpSpPr>
            <a:xfrm>
              <a:off x="1757711" y="5029597"/>
              <a:ext cx="667239" cy="651249"/>
              <a:chOff x="1757711" y="5029597"/>
              <a:chExt cx="667239" cy="65124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FA2EBCA-D795-4985-9AB7-FEBF47D84D3F}"/>
                  </a:ext>
                </a:extLst>
              </p:cNvPr>
              <p:cNvSpPr/>
              <p:nvPr/>
            </p:nvSpPr>
            <p:spPr>
              <a:xfrm>
                <a:off x="1757711" y="5040766"/>
                <a:ext cx="640080" cy="640080"/>
              </a:xfrm>
              <a:prstGeom prst="ellipse">
                <a:avLst/>
              </a:prstGeom>
              <a:solidFill>
                <a:srgbClr val="014D71"/>
              </a:solidFill>
              <a:effectLst>
                <a:outerShdw blurRad="50800" dist="38100" dir="2700000" algn="tl" rotWithShape="0">
                  <a:srgbClr val="60939E">
                    <a:alpha val="40000"/>
                  </a:srgbClr>
                </a:outerShd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73117" tIns="68581" rIns="128016" bIns="68581" numCol="1" spcCol="1270" anchor="ctr" anchorCtr="0">
                <a:noAutofit/>
              </a:bodyPr>
              <a:lstStyle/>
              <a:p>
                <a:pPr marL="182880" defTabSz="800100">
                  <a:lnSpc>
                    <a:spcPct val="90000"/>
                  </a:lnSpc>
                  <a:spcBef>
                    <a:spcPct val="0"/>
                  </a:spcBef>
                </a:pP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0A72B5-7E7E-4119-B17B-E98EB8938AFB}"/>
                  </a:ext>
                </a:extLst>
              </p:cNvPr>
              <p:cNvSpPr txBox="1"/>
              <p:nvPr/>
            </p:nvSpPr>
            <p:spPr>
              <a:xfrm>
                <a:off x="1784870" y="5029597"/>
                <a:ext cx="6400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EBADCB-8491-4193-B716-26DA67D117D2}"/>
              </a:ext>
            </a:extLst>
          </p:cNvPr>
          <p:cNvCxnSpPr>
            <a:cxnSpLocks/>
          </p:cNvCxnSpPr>
          <p:nvPr/>
        </p:nvCxnSpPr>
        <p:spPr>
          <a:xfrm>
            <a:off x="1757711" y="3299177"/>
            <a:ext cx="57607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740F09-12B4-4396-A95F-F8523ADFD294}"/>
              </a:ext>
            </a:extLst>
          </p:cNvPr>
          <p:cNvCxnSpPr>
            <a:cxnSpLocks/>
          </p:cNvCxnSpPr>
          <p:nvPr/>
        </p:nvCxnSpPr>
        <p:spPr>
          <a:xfrm>
            <a:off x="1757711" y="4132097"/>
            <a:ext cx="57607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C5C411-9BA1-49D9-82AC-DD2E1601E8F0}"/>
              </a:ext>
            </a:extLst>
          </p:cNvPr>
          <p:cNvCxnSpPr>
            <a:cxnSpLocks/>
          </p:cNvCxnSpPr>
          <p:nvPr/>
        </p:nvCxnSpPr>
        <p:spPr>
          <a:xfrm>
            <a:off x="1757711" y="4965016"/>
            <a:ext cx="57607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07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94AD-0807-46F8-9CBC-C6A70AC8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2F4D7E-899B-4FE0-815D-4CBF2EC010A5}"/>
              </a:ext>
            </a:extLst>
          </p:cNvPr>
          <p:cNvSpPr/>
          <p:nvPr/>
        </p:nvSpPr>
        <p:spPr>
          <a:xfrm>
            <a:off x="280118" y="2885490"/>
            <a:ext cx="829435" cy="829435"/>
          </a:xfrm>
          <a:prstGeom prst="ellipse">
            <a:avLst/>
          </a:prstGeom>
          <a:gradFill flip="none" rotWithShape="1">
            <a:gsLst>
              <a:gs pos="0">
                <a:srgbClr val="014D71"/>
              </a:gs>
              <a:gs pos="100000">
                <a:srgbClr val="6D1337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9556AF1-BFA9-4915-9780-E84AF3703BA2}"/>
              </a:ext>
            </a:extLst>
          </p:cNvPr>
          <p:cNvSpPr/>
          <p:nvPr/>
        </p:nvSpPr>
        <p:spPr>
          <a:xfrm>
            <a:off x="280118" y="4057679"/>
            <a:ext cx="829435" cy="829435"/>
          </a:xfrm>
          <a:prstGeom prst="ellipse">
            <a:avLst/>
          </a:prstGeom>
          <a:gradFill flip="none" rotWithShape="1">
            <a:gsLst>
              <a:gs pos="0">
                <a:srgbClr val="014D71"/>
              </a:gs>
              <a:gs pos="100000">
                <a:srgbClr val="6D1337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ABEDA0-5500-4D45-BA14-ED98E18EA007}"/>
              </a:ext>
            </a:extLst>
          </p:cNvPr>
          <p:cNvSpPr/>
          <p:nvPr/>
        </p:nvSpPr>
        <p:spPr>
          <a:xfrm>
            <a:off x="280118" y="1713301"/>
            <a:ext cx="829435" cy="829435"/>
          </a:xfrm>
          <a:prstGeom prst="ellipse">
            <a:avLst/>
          </a:prstGeom>
          <a:gradFill flip="none" rotWithShape="1">
            <a:gsLst>
              <a:gs pos="0">
                <a:srgbClr val="014D71"/>
              </a:gs>
              <a:gs pos="100000">
                <a:srgbClr val="6D1337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FA306FD-61CD-457F-A072-725A9E808BE8}"/>
              </a:ext>
            </a:extLst>
          </p:cNvPr>
          <p:cNvSpPr/>
          <p:nvPr/>
        </p:nvSpPr>
        <p:spPr>
          <a:xfrm>
            <a:off x="694836" y="1713301"/>
            <a:ext cx="8088946" cy="829437"/>
          </a:xfrm>
          <a:custGeom>
            <a:avLst/>
            <a:gdLst>
              <a:gd name="connsiteX0" fmla="*/ 0 w 6592404"/>
              <a:gd name="connsiteY0" fmla="*/ 0 h 829435"/>
              <a:gd name="connsiteX1" fmla="*/ 6177687 w 6592404"/>
              <a:gd name="connsiteY1" fmla="*/ 0 h 829435"/>
              <a:gd name="connsiteX2" fmla="*/ 6592404 w 6592404"/>
              <a:gd name="connsiteY2" fmla="*/ 414718 h 829435"/>
              <a:gd name="connsiteX3" fmla="*/ 6177687 w 6592404"/>
              <a:gd name="connsiteY3" fmla="*/ 829435 h 829435"/>
              <a:gd name="connsiteX4" fmla="*/ 0 w 6592404"/>
              <a:gd name="connsiteY4" fmla="*/ 829435 h 829435"/>
              <a:gd name="connsiteX5" fmla="*/ 0 w 6592404"/>
              <a:gd name="connsiteY5" fmla="*/ 0 h 82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2404" h="829435">
                <a:moveTo>
                  <a:pt x="6592404" y="829434"/>
                </a:moveTo>
                <a:lnTo>
                  <a:pt x="414717" y="829434"/>
                </a:lnTo>
                <a:lnTo>
                  <a:pt x="0" y="414717"/>
                </a:lnTo>
                <a:lnTo>
                  <a:pt x="414717" y="1"/>
                </a:lnTo>
                <a:lnTo>
                  <a:pt x="6592404" y="1"/>
                </a:lnTo>
                <a:lnTo>
                  <a:pt x="6592404" y="829434"/>
                </a:lnTo>
                <a:close/>
              </a:path>
            </a:pathLst>
          </a:custGeom>
          <a:solidFill>
            <a:srgbClr val="76AFA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17" tIns="68581" rIns="128016" bIns="68581" numCol="1" spcCol="1270" anchor="ctr" anchorCtr="0">
            <a:no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1" dirty="0">
                <a:solidFill>
                  <a:schemeClr val="tx1"/>
                </a:solidFill>
              </a:rPr>
              <a:t>Assess psoriasis patients for disease severity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8E1BCE6-9D3C-4737-8303-77E04C707931}"/>
              </a:ext>
            </a:extLst>
          </p:cNvPr>
          <p:cNvSpPr/>
          <p:nvPr/>
        </p:nvSpPr>
        <p:spPr>
          <a:xfrm>
            <a:off x="694836" y="2885490"/>
            <a:ext cx="8088946" cy="829436"/>
          </a:xfrm>
          <a:custGeom>
            <a:avLst/>
            <a:gdLst>
              <a:gd name="connsiteX0" fmla="*/ 0 w 6592404"/>
              <a:gd name="connsiteY0" fmla="*/ 0 h 829435"/>
              <a:gd name="connsiteX1" fmla="*/ 6177687 w 6592404"/>
              <a:gd name="connsiteY1" fmla="*/ 0 h 829435"/>
              <a:gd name="connsiteX2" fmla="*/ 6592404 w 6592404"/>
              <a:gd name="connsiteY2" fmla="*/ 414718 h 829435"/>
              <a:gd name="connsiteX3" fmla="*/ 6177687 w 6592404"/>
              <a:gd name="connsiteY3" fmla="*/ 829435 h 829435"/>
              <a:gd name="connsiteX4" fmla="*/ 0 w 6592404"/>
              <a:gd name="connsiteY4" fmla="*/ 829435 h 829435"/>
              <a:gd name="connsiteX5" fmla="*/ 0 w 6592404"/>
              <a:gd name="connsiteY5" fmla="*/ 0 h 82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2404" h="829435">
                <a:moveTo>
                  <a:pt x="6592404" y="829434"/>
                </a:moveTo>
                <a:lnTo>
                  <a:pt x="414717" y="829434"/>
                </a:lnTo>
                <a:lnTo>
                  <a:pt x="0" y="414717"/>
                </a:lnTo>
                <a:lnTo>
                  <a:pt x="414717" y="1"/>
                </a:lnTo>
                <a:lnTo>
                  <a:pt x="6592404" y="1"/>
                </a:lnTo>
                <a:lnTo>
                  <a:pt x="6592404" y="829434"/>
                </a:lnTo>
                <a:close/>
              </a:path>
            </a:pathLst>
          </a:custGeom>
          <a:solidFill>
            <a:srgbClr val="76AFA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17" tIns="68580" rIns="128016" bIns="68580" numCol="1" spcCol="1270" anchor="ctr" anchorCtr="0">
            <a:no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1" dirty="0">
                <a:solidFill>
                  <a:schemeClr val="tx1"/>
                </a:solidFill>
              </a:rPr>
              <a:t>Discuss safety and efficacy of newly approved and emerging agents for the treatment of plaque psoriasis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3BD6627-4618-48C7-ABBA-D8E34A95F87A}"/>
              </a:ext>
            </a:extLst>
          </p:cNvPr>
          <p:cNvSpPr/>
          <p:nvPr/>
        </p:nvSpPr>
        <p:spPr>
          <a:xfrm>
            <a:off x="694836" y="4057678"/>
            <a:ext cx="8088946" cy="829436"/>
          </a:xfrm>
          <a:custGeom>
            <a:avLst/>
            <a:gdLst>
              <a:gd name="connsiteX0" fmla="*/ 0 w 6592404"/>
              <a:gd name="connsiteY0" fmla="*/ 0 h 829435"/>
              <a:gd name="connsiteX1" fmla="*/ 6177687 w 6592404"/>
              <a:gd name="connsiteY1" fmla="*/ 0 h 829435"/>
              <a:gd name="connsiteX2" fmla="*/ 6592404 w 6592404"/>
              <a:gd name="connsiteY2" fmla="*/ 414718 h 829435"/>
              <a:gd name="connsiteX3" fmla="*/ 6177687 w 6592404"/>
              <a:gd name="connsiteY3" fmla="*/ 829435 h 829435"/>
              <a:gd name="connsiteX4" fmla="*/ 0 w 6592404"/>
              <a:gd name="connsiteY4" fmla="*/ 829435 h 829435"/>
              <a:gd name="connsiteX5" fmla="*/ 0 w 6592404"/>
              <a:gd name="connsiteY5" fmla="*/ 0 h 82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2404" h="829435">
                <a:moveTo>
                  <a:pt x="6592404" y="829434"/>
                </a:moveTo>
                <a:lnTo>
                  <a:pt x="414717" y="829434"/>
                </a:lnTo>
                <a:lnTo>
                  <a:pt x="0" y="414717"/>
                </a:lnTo>
                <a:lnTo>
                  <a:pt x="414717" y="1"/>
                </a:lnTo>
                <a:lnTo>
                  <a:pt x="6592404" y="1"/>
                </a:lnTo>
                <a:lnTo>
                  <a:pt x="6592404" y="829434"/>
                </a:lnTo>
                <a:close/>
              </a:path>
            </a:pathLst>
          </a:custGeom>
          <a:solidFill>
            <a:srgbClr val="76AFA6"/>
          </a:solidFill>
          <a:effectLst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17" tIns="68581" rIns="128016" bIns="68580" numCol="1" spcCol="1270" anchor="ctr" anchorCtr="0">
            <a:no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1" dirty="0">
                <a:solidFill>
                  <a:schemeClr val="tx1"/>
                </a:solidFill>
              </a:rPr>
              <a:t>Optimize treatment for patients with chronic psoriasis</a:t>
            </a:r>
          </a:p>
        </p:txBody>
      </p:sp>
    </p:spTree>
    <p:extLst>
      <p:ext uri="{BB962C8B-B14F-4D97-AF65-F5344CB8AC3E}">
        <p14:creationId xmlns:p14="http://schemas.microsoft.com/office/powerpoint/2010/main" val="29139365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Treatment Efficacy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89B919A-FF6B-4DCC-8BD2-47012721D970}"/>
              </a:ext>
            </a:extLst>
          </p:cNvPr>
          <p:cNvSpPr/>
          <p:nvPr/>
        </p:nvSpPr>
        <p:spPr>
          <a:xfrm>
            <a:off x="836898" y="1257159"/>
            <a:ext cx="6949440" cy="708480"/>
          </a:xfrm>
          <a:custGeom>
            <a:avLst/>
            <a:gdLst>
              <a:gd name="connsiteX0" fmla="*/ 0 w 5339450"/>
              <a:gd name="connsiteY0" fmla="*/ 118082 h 708480"/>
              <a:gd name="connsiteX1" fmla="*/ 118082 w 5339450"/>
              <a:gd name="connsiteY1" fmla="*/ 0 h 708480"/>
              <a:gd name="connsiteX2" fmla="*/ 5221368 w 5339450"/>
              <a:gd name="connsiteY2" fmla="*/ 0 h 708480"/>
              <a:gd name="connsiteX3" fmla="*/ 5339450 w 5339450"/>
              <a:gd name="connsiteY3" fmla="*/ 118082 h 708480"/>
              <a:gd name="connsiteX4" fmla="*/ 5339450 w 5339450"/>
              <a:gd name="connsiteY4" fmla="*/ 590398 h 708480"/>
              <a:gd name="connsiteX5" fmla="*/ 5221368 w 5339450"/>
              <a:gd name="connsiteY5" fmla="*/ 708480 h 708480"/>
              <a:gd name="connsiteX6" fmla="*/ 118082 w 5339450"/>
              <a:gd name="connsiteY6" fmla="*/ 708480 h 708480"/>
              <a:gd name="connsiteX7" fmla="*/ 0 w 5339450"/>
              <a:gd name="connsiteY7" fmla="*/ 590398 h 708480"/>
              <a:gd name="connsiteX8" fmla="*/ 0 w 5339450"/>
              <a:gd name="connsiteY8" fmla="*/ 118082 h 70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9450" h="708480">
                <a:moveTo>
                  <a:pt x="0" y="118082"/>
                </a:moveTo>
                <a:cubicBezTo>
                  <a:pt x="0" y="52867"/>
                  <a:pt x="52867" y="0"/>
                  <a:pt x="118082" y="0"/>
                </a:cubicBezTo>
                <a:lnTo>
                  <a:pt x="5221368" y="0"/>
                </a:lnTo>
                <a:cubicBezTo>
                  <a:pt x="5286583" y="0"/>
                  <a:pt x="5339450" y="52867"/>
                  <a:pt x="5339450" y="118082"/>
                </a:cubicBezTo>
                <a:lnTo>
                  <a:pt x="5339450" y="590398"/>
                </a:lnTo>
                <a:cubicBezTo>
                  <a:pt x="5339450" y="655613"/>
                  <a:pt x="5286583" y="708480"/>
                  <a:pt x="5221368" y="708480"/>
                </a:cubicBezTo>
                <a:lnTo>
                  <a:pt x="118082" y="708480"/>
                </a:lnTo>
                <a:cubicBezTo>
                  <a:pt x="52867" y="708480"/>
                  <a:pt x="0" y="655613"/>
                  <a:pt x="0" y="590398"/>
                </a:cubicBezTo>
                <a:lnTo>
                  <a:pt x="0" y="118082"/>
                </a:lnTo>
                <a:close/>
              </a:path>
            </a:pathLst>
          </a:custGeom>
          <a:solidFill>
            <a:srgbClr val="014D71"/>
          </a:solidFill>
          <a:ln w="25400">
            <a:solidFill>
              <a:srgbClr val="014D71"/>
            </a:solidFill>
          </a:ln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0895" tIns="59083" rIns="290895" bIns="59083" numCol="1" spcCol="1270" anchor="ctr" anchorCtr="0">
            <a:no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bg1"/>
                </a:solidFill>
              </a:rPr>
              <a:t>Establish and revisit treatment goals with patients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1EB1B8-6B6B-46C4-B865-2CC98ADDC258}"/>
              </a:ext>
            </a:extLst>
          </p:cNvPr>
          <p:cNvSpPr/>
          <p:nvPr/>
        </p:nvSpPr>
        <p:spPr>
          <a:xfrm>
            <a:off x="455509" y="2596129"/>
            <a:ext cx="8231291" cy="1188720"/>
          </a:xfrm>
          <a:custGeom>
            <a:avLst/>
            <a:gdLst>
              <a:gd name="connsiteX0" fmla="*/ 0 w 7627787"/>
              <a:gd name="connsiteY0" fmla="*/ 0 h 1247400"/>
              <a:gd name="connsiteX1" fmla="*/ 7627787 w 7627787"/>
              <a:gd name="connsiteY1" fmla="*/ 0 h 1247400"/>
              <a:gd name="connsiteX2" fmla="*/ 7627787 w 7627787"/>
              <a:gd name="connsiteY2" fmla="*/ 1247400 h 1247400"/>
              <a:gd name="connsiteX3" fmla="*/ 0 w 7627787"/>
              <a:gd name="connsiteY3" fmla="*/ 1247400 h 1247400"/>
              <a:gd name="connsiteX4" fmla="*/ 0 w 7627787"/>
              <a:gd name="connsiteY4" fmla="*/ 0 h 124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7787" h="1247400">
                <a:moveTo>
                  <a:pt x="0" y="0"/>
                </a:moveTo>
                <a:lnTo>
                  <a:pt x="7627787" y="0"/>
                </a:lnTo>
                <a:lnTo>
                  <a:pt x="7627787" y="1247400"/>
                </a:lnTo>
                <a:lnTo>
                  <a:pt x="0" y="1247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014D71"/>
            </a:solidFill>
          </a:ln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31520" tIns="457200" rIns="182880" bIns="0" numCol="1" spcCol="1270" anchor="t" anchorCtr="0">
            <a:noAutofit/>
          </a:bodyPr>
          <a:lstStyle/>
          <a:p>
            <a:pPr marL="182880" lvl="1" indent="-182880" defTabSz="711200">
              <a:lnSpc>
                <a:spcPct val="90000"/>
              </a:lnSpc>
              <a:spcBef>
                <a:spcPts val="600"/>
              </a:spcBef>
              <a:buChar char="•"/>
            </a:pPr>
            <a:r>
              <a:rPr lang="en-US" sz="2200" dirty="0">
                <a:solidFill>
                  <a:srgbClr val="333333"/>
                </a:solidFill>
              </a:rPr>
              <a:t>Dose escalation or intensification with select agents</a:t>
            </a:r>
          </a:p>
          <a:p>
            <a:pPr marL="182880" lvl="1" indent="-182880" defTabSz="711200">
              <a:lnSpc>
                <a:spcPct val="90000"/>
              </a:lnSpc>
              <a:spcBef>
                <a:spcPts val="600"/>
              </a:spcBef>
              <a:buChar char="•"/>
            </a:pPr>
            <a:r>
              <a:rPr lang="en-US" sz="2200" dirty="0">
                <a:solidFill>
                  <a:srgbClr val="333333"/>
                </a:solidFill>
              </a:rPr>
              <a:t>Select systemic agents comorbidities in mind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0FF3B59-5BB1-479D-A320-5AF6C02C0289}"/>
              </a:ext>
            </a:extLst>
          </p:cNvPr>
          <p:cNvSpPr/>
          <p:nvPr/>
        </p:nvSpPr>
        <p:spPr>
          <a:xfrm>
            <a:off x="836898" y="2241889"/>
            <a:ext cx="6949440" cy="708480"/>
          </a:xfrm>
          <a:custGeom>
            <a:avLst/>
            <a:gdLst>
              <a:gd name="connsiteX0" fmla="*/ 0 w 5339450"/>
              <a:gd name="connsiteY0" fmla="*/ 118082 h 708480"/>
              <a:gd name="connsiteX1" fmla="*/ 118082 w 5339450"/>
              <a:gd name="connsiteY1" fmla="*/ 0 h 708480"/>
              <a:gd name="connsiteX2" fmla="*/ 5221368 w 5339450"/>
              <a:gd name="connsiteY2" fmla="*/ 0 h 708480"/>
              <a:gd name="connsiteX3" fmla="*/ 5339450 w 5339450"/>
              <a:gd name="connsiteY3" fmla="*/ 118082 h 708480"/>
              <a:gd name="connsiteX4" fmla="*/ 5339450 w 5339450"/>
              <a:gd name="connsiteY4" fmla="*/ 590398 h 708480"/>
              <a:gd name="connsiteX5" fmla="*/ 5221368 w 5339450"/>
              <a:gd name="connsiteY5" fmla="*/ 708480 h 708480"/>
              <a:gd name="connsiteX6" fmla="*/ 118082 w 5339450"/>
              <a:gd name="connsiteY6" fmla="*/ 708480 h 708480"/>
              <a:gd name="connsiteX7" fmla="*/ 0 w 5339450"/>
              <a:gd name="connsiteY7" fmla="*/ 590398 h 708480"/>
              <a:gd name="connsiteX8" fmla="*/ 0 w 5339450"/>
              <a:gd name="connsiteY8" fmla="*/ 118082 h 70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9450" h="708480">
                <a:moveTo>
                  <a:pt x="0" y="118082"/>
                </a:moveTo>
                <a:cubicBezTo>
                  <a:pt x="0" y="52867"/>
                  <a:pt x="52867" y="0"/>
                  <a:pt x="118082" y="0"/>
                </a:cubicBezTo>
                <a:lnTo>
                  <a:pt x="5221368" y="0"/>
                </a:lnTo>
                <a:cubicBezTo>
                  <a:pt x="5286583" y="0"/>
                  <a:pt x="5339450" y="52867"/>
                  <a:pt x="5339450" y="118082"/>
                </a:cubicBezTo>
                <a:lnTo>
                  <a:pt x="5339450" y="590398"/>
                </a:lnTo>
                <a:cubicBezTo>
                  <a:pt x="5339450" y="655613"/>
                  <a:pt x="5286583" y="708480"/>
                  <a:pt x="5221368" y="708480"/>
                </a:cubicBezTo>
                <a:lnTo>
                  <a:pt x="118082" y="708480"/>
                </a:lnTo>
                <a:cubicBezTo>
                  <a:pt x="52867" y="708480"/>
                  <a:pt x="0" y="655613"/>
                  <a:pt x="0" y="590398"/>
                </a:cubicBezTo>
                <a:lnTo>
                  <a:pt x="0" y="118082"/>
                </a:lnTo>
                <a:close/>
              </a:path>
            </a:pathLst>
          </a:custGeom>
          <a:solidFill>
            <a:srgbClr val="014D71"/>
          </a:solidFill>
          <a:ln w="25400">
            <a:solidFill>
              <a:srgbClr val="014D71"/>
            </a:solidFill>
          </a:ln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0895" tIns="59083" rIns="290895" bIns="59083" numCol="1" spcCol="1270" anchor="ctr" anchorCtr="0">
            <a:no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bg1"/>
                </a:solidFill>
              </a:rPr>
              <a:t>Tailor therapies to maximize treatment response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6F8FC3D-BC77-4B27-AB15-5509AE94AFAA}"/>
              </a:ext>
            </a:extLst>
          </p:cNvPr>
          <p:cNvSpPr/>
          <p:nvPr/>
        </p:nvSpPr>
        <p:spPr>
          <a:xfrm>
            <a:off x="455509" y="4327369"/>
            <a:ext cx="8231291" cy="1463040"/>
          </a:xfrm>
          <a:custGeom>
            <a:avLst/>
            <a:gdLst>
              <a:gd name="connsiteX0" fmla="*/ 0 w 7627787"/>
              <a:gd name="connsiteY0" fmla="*/ 0 h 1549800"/>
              <a:gd name="connsiteX1" fmla="*/ 7627787 w 7627787"/>
              <a:gd name="connsiteY1" fmla="*/ 0 h 1549800"/>
              <a:gd name="connsiteX2" fmla="*/ 7627787 w 7627787"/>
              <a:gd name="connsiteY2" fmla="*/ 1549800 h 1549800"/>
              <a:gd name="connsiteX3" fmla="*/ 0 w 7627787"/>
              <a:gd name="connsiteY3" fmla="*/ 1549800 h 1549800"/>
              <a:gd name="connsiteX4" fmla="*/ 0 w 7627787"/>
              <a:gd name="connsiteY4" fmla="*/ 0 h 154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7787" h="1549800">
                <a:moveTo>
                  <a:pt x="0" y="0"/>
                </a:moveTo>
                <a:lnTo>
                  <a:pt x="7627787" y="0"/>
                </a:lnTo>
                <a:lnTo>
                  <a:pt x="7627787" y="1549800"/>
                </a:lnTo>
                <a:lnTo>
                  <a:pt x="0" y="154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014D71"/>
            </a:solidFill>
          </a:ln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31520" tIns="457200" rIns="182880" bIns="0" numCol="1" spcCol="1270" anchor="t" anchorCtr="0">
            <a:noAutofit/>
          </a:bodyPr>
          <a:lstStyle/>
          <a:p>
            <a:pPr marL="182880" lvl="1" indent="-182880" defTabSz="711200">
              <a:lnSpc>
                <a:spcPct val="90000"/>
              </a:lnSpc>
              <a:spcBef>
                <a:spcPts val="600"/>
              </a:spcBef>
              <a:buChar char="•"/>
            </a:pPr>
            <a:r>
              <a:rPr lang="en-US" sz="2200" dirty="0">
                <a:solidFill>
                  <a:srgbClr val="333333"/>
                </a:solidFill>
              </a:rPr>
              <a:t>Solicit patient preferences for medication administration</a:t>
            </a:r>
          </a:p>
          <a:p>
            <a:pPr marL="182880" lvl="1" indent="-182880" defTabSz="711200">
              <a:lnSpc>
                <a:spcPct val="90000"/>
              </a:lnSpc>
              <a:spcBef>
                <a:spcPts val="600"/>
              </a:spcBef>
              <a:buChar char="•"/>
            </a:pPr>
            <a:r>
              <a:rPr lang="en-US" sz="2200" dirty="0">
                <a:solidFill>
                  <a:srgbClr val="333333"/>
                </a:solidFill>
              </a:rPr>
              <a:t>Consider decision-making aids that present options, and answer questions that patients have about those options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428950E-FA1A-4FEF-B6F2-CAEDD80CAE94}"/>
              </a:ext>
            </a:extLst>
          </p:cNvPr>
          <p:cNvSpPr/>
          <p:nvPr/>
        </p:nvSpPr>
        <p:spPr>
          <a:xfrm>
            <a:off x="836898" y="3973129"/>
            <a:ext cx="6949440" cy="708480"/>
          </a:xfrm>
          <a:custGeom>
            <a:avLst/>
            <a:gdLst>
              <a:gd name="connsiteX0" fmla="*/ 0 w 5339450"/>
              <a:gd name="connsiteY0" fmla="*/ 118082 h 708480"/>
              <a:gd name="connsiteX1" fmla="*/ 118082 w 5339450"/>
              <a:gd name="connsiteY1" fmla="*/ 0 h 708480"/>
              <a:gd name="connsiteX2" fmla="*/ 5221368 w 5339450"/>
              <a:gd name="connsiteY2" fmla="*/ 0 h 708480"/>
              <a:gd name="connsiteX3" fmla="*/ 5339450 w 5339450"/>
              <a:gd name="connsiteY3" fmla="*/ 118082 h 708480"/>
              <a:gd name="connsiteX4" fmla="*/ 5339450 w 5339450"/>
              <a:gd name="connsiteY4" fmla="*/ 590398 h 708480"/>
              <a:gd name="connsiteX5" fmla="*/ 5221368 w 5339450"/>
              <a:gd name="connsiteY5" fmla="*/ 708480 h 708480"/>
              <a:gd name="connsiteX6" fmla="*/ 118082 w 5339450"/>
              <a:gd name="connsiteY6" fmla="*/ 708480 h 708480"/>
              <a:gd name="connsiteX7" fmla="*/ 0 w 5339450"/>
              <a:gd name="connsiteY7" fmla="*/ 590398 h 708480"/>
              <a:gd name="connsiteX8" fmla="*/ 0 w 5339450"/>
              <a:gd name="connsiteY8" fmla="*/ 118082 h 70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9450" h="708480">
                <a:moveTo>
                  <a:pt x="0" y="118082"/>
                </a:moveTo>
                <a:cubicBezTo>
                  <a:pt x="0" y="52867"/>
                  <a:pt x="52867" y="0"/>
                  <a:pt x="118082" y="0"/>
                </a:cubicBezTo>
                <a:lnTo>
                  <a:pt x="5221368" y="0"/>
                </a:lnTo>
                <a:cubicBezTo>
                  <a:pt x="5286583" y="0"/>
                  <a:pt x="5339450" y="52867"/>
                  <a:pt x="5339450" y="118082"/>
                </a:cubicBezTo>
                <a:lnTo>
                  <a:pt x="5339450" y="590398"/>
                </a:lnTo>
                <a:cubicBezTo>
                  <a:pt x="5339450" y="655613"/>
                  <a:pt x="5286583" y="708480"/>
                  <a:pt x="5221368" y="708480"/>
                </a:cubicBezTo>
                <a:lnTo>
                  <a:pt x="118082" y="708480"/>
                </a:lnTo>
                <a:cubicBezTo>
                  <a:pt x="52867" y="708480"/>
                  <a:pt x="0" y="655613"/>
                  <a:pt x="0" y="590398"/>
                </a:cubicBezTo>
                <a:lnTo>
                  <a:pt x="0" y="118082"/>
                </a:lnTo>
                <a:close/>
              </a:path>
            </a:pathLst>
          </a:custGeom>
          <a:solidFill>
            <a:srgbClr val="014D71"/>
          </a:solidFill>
          <a:ln w="25400">
            <a:solidFill>
              <a:srgbClr val="014D71"/>
            </a:solidFill>
          </a:ln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0895" tIns="59083" rIns="290895" bIns="59083" numCol="1" spcCol="1270" anchor="ctr" anchorCtr="0">
            <a:noAutofit/>
          </a:bodyPr>
          <a:lstStyle/>
          <a:p>
            <a:pPr marL="0" lvl="0" indent="0" algn="l" defTabSz="8001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Shared decision-making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1200" dirty="0" err="1"/>
              <a:t>Brezinski</a:t>
            </a:r>
            <a:r>
              <a:rPr lang="en-US" sz="1200" dirty="0"/>
              <a:t> E, et al. </a:t>
            </a:r>
            <a:r>
              <a:rPr lang="en-US" sz="1200" i="1" dirty="0"/>
              <a:t>Seminars in Cutaneous Medicine and Surgery. </a:t>
            </a:r>
            <a:r>
              <a:rPr lang="en-US" sz="1200" dirty="0"/>
              <a:t>2014;33(2):91-97.</a:t>
            </a:r>
          </a:p>
          <a:p>
            <a:r>
              <a:rPr lang="en-US" sz="1200" dirty="0"/>
              <a:t>Anstey A, et al. </a:t>
            </a:r>
            <a:r>
              <a:rPr lang="en-US" sz="1200" i="1" dirty="0"/>
              <a:t>Br J </a:t>
            </a:r>
            <a:r>
              <a:rPr lang="en-US" sz="1200" i="1" dirty="0" err="1"/>
              <a:t>Derm</a:t>
            </a:r>
            <a:r>
              <a:rPr lang="en-US" sz="1200" i="1" dirty="0"/>
              <a:t>. </a:t>
            </a:r>
            <a:r>
              <a:rPr lang="en-US" sz="1200" dirty="0"/>
              <a:t>2014;170(4):759-760.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7" name="Speech Bubble: Oval 6"/>
          <p:cNvSpPr/>
          <p:nvPr/>
        </p:nvSpPr>
        <p:spPr>
          <a:xfrm>
            <a:off x="6256158" y="3434439"/>
            <a:ext cx="2794324" cy="1169184"/>
          </a:xfrm>
          <a:prstGeom prst="wedgeEllipseCallout">
            <a:avLst/>
          </a:prstGeom>
          <a:solidFill>
            <a:srgbClr val="6D1337"/>
          </a:solidFill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endParaRPr lang="en-US" sz="1900" b="1" dirty="0"/>
          </a:p>
          <a:p>
            <a:pPr algn="ctr">
              <a:lnSpc>
                <a:spcPct val="90000"/>
              </a:lnSpc>
            </a:pPr>
            <a:endParaRPr lang="en-US" sz="1900" b="1" dirty="0"/>
          </a:p>
          <a:p>
            <a:pPr algn="ctr">
              <a:lnSpc>
                <a:spcPct val="90000"/>
              </a:lnSpc>
            </a:pPr>
            <a:r>
              <a:rPr lang="en-US" sz="1900" i="1" dirty="0"/>
              <a:t>Ask the patient,</a:t>
            </a:r>
          </a:p>
          <a:p>
            <a:pPr algn="ctr">
              <a:lnSpc>
                <a:spcPct val="90000"/>
              </a:lnSpc>
            </a:pPr>
            <a:r>
              <a:rPr lang="en-US" sz="1900" b="1" dirty="0"/>
              <a:t>“What is most important to you?”</a:t>
            </a:r>
          </a:p>
          <a:p>
            <a:pPr algn="ctr">
              <a:lnSpc>
                <a:spcPct val="90000"/>
              </a:lnSpc>
            </a:pPr>
            <a:endParaRPr lang="en-US" sz="1900" b="1" dirty="0"/>
          </a:p>
          <a:p>
            <a:pPr algn="ctr">
              <a:lnSpc>
                <a:spcPct val="90000"/>
              </a:lnSpc>
            </a:pPr>
            <a:endParaRPr lang="en-US" sz="1900" b="1" dirty="0"/>
          </a:p>
        </p:txBody>
      </p:sp>
    </p:spTree>
    <p:extLst>
      <p:ext uri="{BB962C8B-B14F-4D97-AF65-F5344CB8AC3E}">
        <p14:creationId xmlns:p14="http://schemas.microsoft.com/office/powerpoint/2010/main" val="9690864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latin typeface="+mn-lt"/>
                <a:ea typeface="ＭＳ Ｐゴシック" charset="-128"/>
              </a:rPr>
              <a:t>Real Patients: Primary Nonadherence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Storm A, et al. </a:t>
            </a:r>
            <a:r>
              <a:rPr lang="en-US" i="1" dirty="0"/>
              <a:t>J Am </a:t>
            </a:r>
            <a:r>
              <a:rPr lang="en-US" i="1" dirty="0" err="1"/>
              <a:t>Acad</a:t>
            </a:r>
            <a:r>
              <a:rPr lang="en-US" i="1" dirty="0"/>
              <a:t> </a:t>
            </a:r>
            <a:r>
              <a:rPr lang="en-US" i="1" dirty="0" err="1"/>
              <a:t>Dermatol</a:t>
            </a:r>
            <a:r>
              <a:rPr lang="en-US" i="1" dirty="0"/>
              <a:t>. </a:t>
            </a:r>
            <a:r>
              <a:rPr lang="en-US" dirty="0"/>
              <a:t>2008;59(1):27-33.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199505" y="1090771"/>
            <a:ext cx="8761558" cy="731520"/>
          </a:xfrm>
          <a:prstGeom prst="roundRect">
            <a:avLst/>
          </a:prstGeom>
          <a:solidFill>
            <a:srgbClr val="014D71"/>
          </a:solidFill>
          <a:ln w="25400">
            <a:solidFill>
              <a:srgbClr val="014D71"/>
            </a:solidFill>
          </a:ln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0895" tIns="59083" rIns="290895" bIns="59083" numCol="1" spcCol="1270" anchor="ctr" anchorCtr="0">
            <a:noAutofit/>
          </a:bodyPr>
          <a:lstStyle/>
          <a:p>
            <a:pPr algn="ctr" defTabSz="800100">
              <a:spcBef>
                <a:spcPct val="0"/>
              </a:spcBef>
              <a:spcAft>
                <a:spcPct val="35000"/>
              </a:spcAft>
            </a:pPr>
            <a:r>
              <a:rPr lang="en-US" altLang="x-none" sz="2400" b="1" dirty="0">
                <a:solidFill>
                  <a:schemeClr val="bg1"/>
                </a:solidFill>
              </a:rPr>
              <a:t>~40% of psoriasis patients </a:t>
            </a:r>
            <a:r>
              <a:rPr lang="en-US" sz="2400" b="1" dirty="0">
                <a:solidFill>
                  <a:schemeClr val="bg1"/>
                </a:solidFill>
              </a:rPr>
              <a:t>do not use their medication as recommended by their clinician</a:t>
            </a:r>
            <a:endParaRPr lang="en-US" altLang="x-none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96" y="1870366"/>
            <a:ext cx="4258470" cy="357447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6D9F0A-EC7A-4A59-8689-6BBFFEC69A65}"/>
              </a:ext>
            </a:extLst>
          </p:cNvPr>
          <p:cNvCxnSpPr>
            <a:cxnSpLocks/>
          </p:cNvCxnSpPr>
          <p:nvPr/>
        </p:nvCxnSpPr>
        <p:spPr>
          <a:xfrm>
            <a:off x="2670464" y="5443603"/>
            <a:ext cx="0" cy="19866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C69DB0-8392-440B-BDDD-09AD42E2942B}"/>
              </a:ext>
            </a:extLst>
          </p:cNvPr>
          <p:cNvCxnSpPr>
            <a:cxnSpLocks/>
          </p:cNvCxnSpPr>
          <p:nvPr/>
        </p:nvCxnSpPr>
        <p:spPr>
          <a:xfrm>
            <a:off x="3615171" y="5443603"/>
            <a:ext cx="0" cy="19866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3D5F6D-8A6F-4C99-9701-9A5DB9D2BCC0}"/>
              </a:ext>
            </a:extLst>
          </p:cNvPr>
          <p:cNvCxnSpPr>
            <a:cxnSpLocks/>
          </p:cNvCxnSpPr>
          <p:nvPr/>
        </p:nvCxnSpPr>
        <p:spPr>
          <a:xfrm>
            <a:off x="4559878" y="5443603"/>
            <a:ext cx="0" cy="19866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0A548B-F4C5-4432-B830-EDF54D8E8515}"/>
              </a:ext>
            </a:extLst>
          </p:cNvPr>
          <p:cNvCxnSpPr>
            <a:cxnSpLocks/>
          </p:cNvCxnSpPr>
          <p:nvPr/>
        </p:nvCxnSpPr>
        <p:spPr>
          <a:xfrm>
            <a:off x="5504585" y="5443603"/>
            <a:ext cx="0" cy="19866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345019-64C3-4E6C-BBFF-45340EF3B1B3}"/>
              </a:ext>
            </a:extLst>
          </p:cNvPr>
          <p:cNvCxnSpPr>
            <a:cxnSpLocks/>
          </p:cNvCxnSpPr>
          <p:nvPr/>
        </p:nvCxnSpPr>
        <p:spPr>
          <a:xfrm>
            <a:off x="6449291" y="5443603"/>
            <a:ext cx="0" cy="19866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41F9404-9DD6-4555-87A9-8702C761260F}"/>
              </a:ext>
            </a:extLst>
          </p:cNvPr>
          <p:cNvSpPr txBox="1"/>
          <p:nvPr/>
        </p:nvSpPr>
        <p:spPr>
          <a:xfrm>
            <a:off x="2524991" y="5593660"/>
            <a:ext cx="309707" cy="371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6FF98F-2498-4915-AB14-AEE8DEDB7C16}"/>
              </a:ext>
            </a:extLst>
          </p:cNvPr>
          <p:cNvSpPr txBox="1"/>
          <p:nvPr/>
        </p:nvSpPr>
        <p:spPr>
          <a:xfrm>
            <a:off x="3464502" y="5593660"/>
            <a:ext cx="309707" cy="371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E294C9-20EF-4A78-A979-C29B47A9F5D0}"/>
              </a:ext>
            </a:extLst>
          </p:cNvPr>
          <p:cNvSpPr txBox="1"/>
          <p:nvPr/>
        </p:nvSpPr>
        <p:spPr>
          <a:xfrm>
            <a:off x="4372840" y="5593660"/>
            <a:ext cx="414664" cy="371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</a:rPr>
              <a:t>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69BFE3-2C11-4C08-98C3-1E5E74FE1660}"/>
              </a:ext>
            </a:extLst>
          </p:cNvPr>
          <p:cNvSpPr txBox="1"/>
          <p:nvPr/>
        </p:nvSpPr>
        <p:spPr>
          <a:xfrm>
            <a:off x="5301960" y="5593660"/>
            <a:ext cx="419823" cy="371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</a:rPr>
              <a:t>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094976-0325-4C72-B785-D67FDC1B2BB1}"/>
              </a:ext>
            </a:extLst>
          </p:cNvPr>
          <p:cNvSpPr txBox="1"/>
          <p:nvPr/>
        </p:nvSpPr>
        <p:spPr>
          <a:xfrm>
            <a:off x="6179126" y="5593660"/>
            <a:ext cx="546873" cy="371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626421807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Adherence to Biologics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0B2DD4-885A-4C32-B706-7B72382787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West C, et al. </a:t>
            </a:r>
            <a:r>
              <a:rPr lang="da-DK" i="1" dirty="0"/>
              <a:t>Dermatol Online J.</a:t>
            </a:r>
            <a:r>
              <a:rPr lang="da-DK" dirty="0"/>
              <a:t> 2013;19(5):18182.</a:t>
            </a:r>
          </a:p>
          <a:p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043255931"/>
              </p:ext>
            </p:extLst>
          </p:nvPr>
        </p:nvGraphicFramePr>
        <p:xfrm>
          <a:off x="505206" y="1103098"/>
          <a:ext cx="8133588" cy="4975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0385807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latin typeface="Arial" charset="0"/>
                <a:ea typeface="ＭＳ Ｐゴシック" charset="-128"/>
              </a:rPr>
              <a:t>Why Are Patients Nonadherent?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5829553"/>
              </p:ext>
            </p:extLst>
          </p:nvPr>
        </p:nvGraphicFramePr>
        <p:xfrm>
          <a:off x="304800" y="1689034"/>
          <a:ext cx="8610600" cy="3479932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08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Perceived burden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+mn-ea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Sometimes treatment seems worse than the disease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Arial" pitchFamily="-108" charset="0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7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Passing the responsibility buck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+mn-ea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With multiple caregivers, no one may take responsibility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Arial" pitchFamily="-108" charset="0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Forgetfulness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+mn-ea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“Pavlov’s dog” problem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Arial" pitchFamily="-108" charset="0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Laziness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+mn-ea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No energy to follow treatment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Arial" pitchFamily="-108" charset="0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Resignation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+mn-ea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Some patients have just given up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Arial" pitchFamily="-108" charset="0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Cost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+mn-ea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Annual cost to patient can</a:t>
                      </a:r>
                      <a:r>
                        <a:rPr lang="en-US" sz="2000" baseline="0" dirty="0"/>
                        <a:t> be more than </a:t>
                      </a:r>
                      <a:r>
                        <a:rPr lang="en-US" sz="2000" dirty="0"/>
                        <a:t>$2,000/year</a:t>
                      </a: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8252399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latin typeface="Arial" charset="0"/>
                <a:ea typeface="ＭＳ Ｐゴシック" charset="-128"/>
              </a:rPr>
              <a:t>Why Are Patients Nonadherent?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7544299"/>
              </p:ext>
            </p:extLst>
          </p:nvPr>
        </p:nvGraphicFramePr>
        <p:xfrm>
          <a:off x="304800" y="1713012"/>
          <a:ext cx="8610600" cy="3431976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4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Poor motivation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Arial" pitchFamily="-108" charset="0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The patient may not be particularly bothered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Arial" pitchFamily="-108" charset="0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Secondary gain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Arial" pitchFamily="-108" charset="0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Seeking disability or other gain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Arial" pitchFamily="-108" charset="0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Lack of trust in doctor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Arial" pitchFamily="-108" charset="0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Physician-patient relationship is the foundation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Arial" pitchFamily="-108" charset="0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Fear of medication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Arial" pitchFamily="-108" charset="0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Founded or unfounded fear of treatment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Arial" pitchFamily="-108" charset="0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Don’t know what to do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Arial" pitchFamily="-108" charset="0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Patients may not remember oral instructions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Arial" pitchFamily="-108" charset="0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4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Burden of treatment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Arial" pitchFamily="-108" charset="0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Sometimes treatment </a:t>
                      </a:r>
                      <a:r>
                        <a:rPr kumimoji="0" lang="en-US" sz="20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is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worse than the disease!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Arial" pitchFamily="-108" charset="0"/>
                        <a:cs typeface="Arial" pitchFamily="-108" charset="0"/>
                      </a:endParaRPr>
                    </a:p>
                  </a:txBody>
                  <a:tcPr marL="68580" marR="6858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4268389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Primary Medication Adherence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gradFill>
            <a:gsLst>
              <a:gs pos="0">
                <a:srgbClr val="E9EFF1">
                  <a:alpha val="0"/>
                </a:srgbClr>
              </a:gs>
              <a:gs pos="100000">
                <a:srgbClr val="E9EFF1"/>
              </a:gs>
            </a:gsLst>
            <a:lin ang="5400000" scaled="1"/>
          </a:gradFill>
          <a:ln w="19050">
            <a:solidFill>
              <a:srgbClr val="6D1337"/>
            </a:solidFill>
          </a:ln>
        </p:spPr>
        <p:txBody>
          <a:bodyPr tIns="274320" anchor="ctr">
            <a:noAutofit/>
          </a:bodyPr>
          <a:lstStyle/>
          <a:p>
            <a:pPr lvl="0"/>
            <a:r>
              <a:rPr lang="en-US" sz="2100" dirty="0"/>
              <a:t>Initiate treatment during the first consultation</a:t>
            </a:r>
          </a:p>
          <a:p>
            <a:pPr lvl="0"/>
            <a:endParaRPr lang="en-US" sz="2100" dirty="0"/>
          </a:p>
          <a:p>
            <a:pPr lvl="0"/>
            <a:r>
              <a:rPr lang="en-US" sz="2100" dirty="0"/>
              <a:t>Be aware of patients with chronic conditions</a:t>
            </a:r>
          </a:p>
          <a:p>
            <a:pPr lvl="0"/>
            <a:endParaRPr lang="en-US" sz="2100" dirty="0"/>
          </a:p>
          <a:p>
            <a:pPr lvl="0"/>
            <a:r>
              <a:rPr lang="en-US" sz="2100" dirty="0"/>
              <a:t>Always follow up if in doubt about adherence</a:t>
            </a:r>
          </a:p>
          <a:p>
            <a:pPr lvl="0"/>
            <a:endParaRPr lang="en-US" sz="2100" dirty="0"/>
          </a:p>
          <a:p>
            <a:pPr lvl="0"/>
            <a:r>
              <a:rPr lang="en-US" sz="2100" dirty="0"/>
              <a:t>Consider nonadherence when a given therapy fails</a:t>
            </a:r>
          </a:p>
          <a:p>
            <a:pPr lvl="0"/>
            <a:endParaRPr lang="en-US" sz="2100" dirty="0"/>
          </a:p>
          <a:p>
            <a:pPr lvl="0"/>
            <a:r>
              <a:rPr lang="en-US" sz="2100" dirty="0"/>
              <a:t>Build physician-patient relationship: empathy is key</a:t>
            </a:r>
          </a:p>
          <a:p>
            <a:endParaRPr lang="en-US" sz="21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gradFill>
            <a:gsLst>
              <a:gs pos="0">
                <a:srgbClr val="E9EFF1">
                  <a:alpha val="0"/>
                </a:srgbClr>
              </a:gs>
              <a:gs pos="100000">
                <a:srgbClr val="E9EFF1"/>
              </a:gs>
            </a:gsLst>
            <a:lin ang="5400000" scaled="1"/>
          </a:gradFill>
          <a:ln w="19050">
            <a:solidFill>
              <a:srgbClr val="6D1337"/>
            </a:solidFill>
          </a:ln>
        </p:spPr>
        <p:txBody>
          <a:bodyPr tIns="274320" anchor="ctr">
            <a:normAutofit/>
          </a:bodyPr>
          <a:lstStyle/>
          <a:p>
            <a:pPr lvl="0"/>
            <a:r>
              <a:rPr lang="en-US" sz="2100" dirty="0"/>
              <a:t>Use EMR for educational materials and an action plan</a:t>
            </a:r>
          </a:p>
          <a:p>
            <a:pPr lvl="0"/>
            <a:endParaRPr lang="en-US" sz="2100" dirty="0"/>
          </a:p>
          <a:p>
            <a:pPr lvl="0"/>
            <a:r>
              <a:rPr lang="en-US" sz="2100" dirty="0"/>
              <a:t>Support patient self-efficacy</a:t>
            </a:r>
          </a:p>
          <a:p>
            <a:pPr marL="548640" lvl="1" indent="0">
              <a:buNone/>
            </a:pPr>
            <a:r>
              <a:rPr lang="en-US" sz="2100" dirty="0" err="1"/>
              <a:t>eg</a:t>
            </a:r>
            <a:r>
              <a:rPr lang="en-US" sz="2100" dirty="0"/>
              <a:t>, use shorter follow-up intervals and motivational interviewing</a:t>
            </a:r>
          </a:p>
          <a:p>
            <a:pPr lvl="0"/>
            <a:endParaRPr lang="en-US" sz="2100" dirty="0"/>
          </a:p>
          <a:p>
            <a:pPr lvl="0"/>
            <a:r>
              <a:rPr lang="en-US" sz="2100" dirty="0"/>
              <a:t>Simplify regimens </a:t>
            </a:r>
          </a:p>
          <a:p>
            <a:pPr lvl="0"/>
            <a:endParaRPr lang="en-US" sz="2100" dirty="0"/>
          </a:p>
          <a:p>
            <a:pPr lvl="0"/>
            <a:r>
              <a:rPr lang="en-US" sz="2100" dirty="0"/>
              <a:t>Use reminder strategies</a:t>
            </a:r>
          </a:p>
          <a:p>
            <a:pPr marL="548640" lvl="1" indent="0">
              <a:buNone/>
            </a:pPr>
            <a:r>
              <a:rPr lang="en-US" sz="2100" dirty="0" err="1"/>
              <a:t>eg</a:t>
            </a:r>
            <a:r>
              <a:rPr lang="en-US" sz="2100" dirty="0"/>
              <a:t>, text messages, weekly pill boxes, multidrug punch cards</a:t>
            </a:r>
          </a:p>
          <a:p>
            <a:endParaRPr lang="en-US" sz="21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Storm A, et al. </a:t>
            </a:r>
            <a:r>
              <a:rPr lang="en-US" i="1" dirty="0"/>
              <a:t>J Am </a:t>
            </a:r>
            <a:r>
              <a:rPr lang="en-US" i="1" dirty="0" err="1"/>
              <a:t>Acad</a:t>
            </a:r>
            <a:r>
              <a:rPr lang="en-US" i="1" dirty="0"/>
              <a:t> </a:t>
            </a:r>
            <a:r>
              <a:rPr lang="en-US" i="1" dirty="0" err="1"/>
              <a:t>Dermatol</a:t>
            </a:r>
            <a:r>
              <a:rPr lang="en-US" i="1" dirty="0"/>
              <a:t>. </a:t>
            </a:r>
            <a:r>
              <a:rPr lang="en-US" dirty="0"/>
              <a:t>2008;59(1):27-33.</a:t>
            </a:r>
          </a:p>
          <a:p>
            <a:r>
              <a:rPr lang="en-US" dirty="0"/>
              <a:t>Aslam I, Feldman SR. </a:t>
            </a:r>
            <a:r>
              <a:rPr lang="en-US" i="1" dirty="0"/>
              <a:t>Southern Med J. </a:t>
            </a:r>
            <a:r>
              <a:rPr lang="en-US" dirty="0"/>
              <a:t>2015;108(6):325-331.</a:t>
            </a:r>
          </a:p>
          <a:p>
            <a:r>
              <a:rPr lang="en-US" dirty="0"/>
              <a:t>Feldman SR, et al. </a:t>
            </a:r>
            <a:r>
              <a:rPr lang="en-US" i="1" dirty="0" err="1"/>
              <a:t>Derm</a:t>
            </a:r>
            <a:r>
              <a:rPr lang="en-US" i="1" dirty="0"/>
              <a:t> Online J. </a:t>
            </a:r>
            <a:r>
              <a:rPr lang="en-US" dirty="0"/>
              <a:t>2014;20(8).</a:t>
            </a:r>
          </a:p>
        </p:txBody>
      </p:sp>
    </p:spTree>
    <p:extLst>
      <p:ext uri="{BB962C8B-B14F-4D97-AF65-F5344CB8AC3E}">
        <p14:creationId xmlns:p14="http://schemas.microsoft.com/office/powerpoint/2010/main" val="12279666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Medication Access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0F674D7-8592-4E27-BD7D-EA79D6DDC9AD}"/>
              </a:ext>
            </a:extLst>
          </p:cNvPr>
          <p:cNvSpPr/>
          <p:nvPr/>
        </p:nvSpPr>
        <p:spPr>
          <a:xfrm>
            <a:off x="200025" y="1849706"/>
            <a:ext cx="8761413" cy="1371600"/>
          </a:xfrm>
          <a:custGeom>
            <a:avLst/>
            <a:gdLst>
              <a:gd name="connsiteX0" fmla="*/ 0 w 8761413"/>
              <a:gd name="connsiteY0" fmla="*/ 0 h 1559250"/>
              <a:gd name="connsiteX1" fmla="*/ 8761413 w 8761413"/>
              <a:gd name="connsiteY1" fmla="*/ 0 h 1559250"/>
              <a:gd name="connsiteX2" fmla="*/ 8761413 w 8761413"/>
              <a:gd name="connsiteY2" fmla="*/ 1559250 h 1559250"/>
              <a:gd name="connsiteX3" fmla="*/ 0 w 8761413"/>
              <a:gd name="connsiteY3" fmla="*/ 1559250 h 1559250"/>
              <a:gd name="connsiteX4" fmla="*/ 0 w 8761413"/>
              <a:gd name="connsiteY4" fmla="*/ 0 h 15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1413" h="1559250">
                <a:moveTo>
                  <a:pt x="0" y="0"/>
                </a:moveTo>
                <a:lnTo>
                  <a:pt x="8761413" y="0"/>
                </a:lnTo>
                <a:lnTo>
                  <a:pt x="8761413" y="1559250"/>
                </a:lnTo>
                <a:lnTo>
                  <a:pt x="0" y="15592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014D71"/>
            </a:solidFill>
          </a:ln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31520" tIns="365760" rIns="182880" bIns="0" numCol="1" spcCol="1270" anchor="t" anchorCtr="0">
            <a:noAutofit/>
          </a:bodyPr>
          <a:lstStyle/>
          <a:p>
            <a:pPr marL="182880" lvl="1" indent="-182880" defTabSz="711200">
              <a:lnSpc>
                <a:spcPct val="90000"/>
              </a:lnSpc>
              <a:buChar char="•"/>
            </a:pPr>
            <a:r>
              <a:rPr lang="en-US" sz="2200">
                <a:solidFill>
                  <a:srgbClr val="333333"/>
                </a:solidFill>
              </a:rPr>
              <a:t>Incremental medical costs = $12.2 billion</a:t>
            </a:r>
            <a:endParaRPr lang="en-US" sz="2200" dirty="0">
              <a:solidFill>
                <a:srgbClr val="333333"/>
              </a:solidFill>
            </a:endParaRPr>
          </a:p>
          <a:p>
            <a:pPr marL="182880" lvl="1" indent="-182880" defTabSz="711200">
              <a:lnSpc>
                <a:spcPct val="90000"/>
              </a:lnSpc>
              <a:buChar char="•"/>
            </a:pPr>
            <a:r>
              <a:rPr lang="en-US" sz="2200" dirty="0">
                <a:solidFill>
                  <a:srgbClr val="333333"/>
                </a:solidFill>
              </a:rPr>
              <a:t>Reduced quality of life = $11.8 billion</a:t>
            </a:r>
          </a:p>
          <a:p>
            <a:pPr marL="182880" lvl="1" indent="-182880" defTabSz="711200">
              <a:lnSpc>
                <a:spcPct val="90000"/>
              </a:lnSpc>
              <a:buChar char="•"/>
            </a:pPr>
            <a:r>
              <a:rPr lang="en-US" sz="2200">
                <a:solidFill>
                  <a:srgbClr val="333333"/>
                </a:solidFill>
              </a:rPr>
              <a:t>Productivity losses = $11.2 billion</a:t>
            </a:r>
            <a:endParaRPr lang="en-US" sz="2200" dirty="0">
              <a:solidFill>
                <a:srgbClr val="333333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3766FBB-34B1-47A9-AEEC-124193F21556}"/>
              </a:ext>
            </a:extLst>
          </p:cNvPr>
          <p:cNvSpPr/>
          <p:nvPr/>
        </p:nvSpPr>
        <p:spPr>
          <a:xfrm>
            <a:off x="638094" y="1362626"/>
            <a:ext cx="7040880" cy="731520"/>
          </a:xfrm>
          <a:custGeom>
            <a:avLst/>
            <a:gdLst>
              <a:gd name="connsiteX0" fmla="*/ 0 w 6132989"/>
              <a:gd name="connsiteY0" fmla="*/ 162363 h 974160"/>
              <a:gd name="connsiteX1" fmla="*/ 162363 w 6132989"/>
              <a:gd name="connsiteY1" fmla="*/ 0 h 974160"/>
              <a:gd name="connsiteX2" fmla="*/ 5970626 w 6132989"/>
              <a:gd name="connsiteY2" fmla="*/ 0 h 974160"/>
              <a:gd name="connsiteX3" fmla="*/ 6132989 w 6132989"/>
              <a:gd name="connsiteY3" fmla="*/ 162363 h 974160"/>
              <a:gd name="connsiteX4" fmla="*/ 6132989 w 6132989"/>
              <a:gd name="connsiteY4" fmla="*/ 811797 h 974160"/>
              <a:gd name="connsiteX5" fmla="*/ 5970626 w 6132989"/>
              <a:gd name="connsiteY5" fmla="*/ 974160 h 974160"/>
              <a:gd name="connsiteX6" fmla="*/ 162363 w 6132989"/>
              <a:gd name="connsiteY6" fmla="*/ 974160 h 974160"/>
              <a:gd name="connsiteX7" fmla="*/ 0 w 6132989"/>
              <a:gd name="connsiteY7" fmla="*/ 811797 h 974160"/>
              <a:gd name="connsiteX8" fmla="*/ 0 w 6132989"/>
              <a:gd name="connsiteY8" fmla="*/ 162363 h 97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32989" h="974160">
                <a:moveTo>
                  <a:pt x="0" y="162363"/>
                </a:moveTo>
                <a:cubicBezTo>
                  <a:pt x="0" y="72692"/>
                  <a:pt x="72692" y="0"/>
                  <a:pt x="162363" y="0"/>
                </a:cubicBezTo>
                <a:lnTo>
                  <a:pt x="5970626" y="0"/>
                </a:lnTo>
                <a:cubicBezTo>
                  <a:pt x="6060297" y="0"/>
                  <a:pt x="6132989" y="72692"/>
                  <a:pt x="6132989" y="162363"/>
                </a:cubicBezTo>
                <a:lnTo>
                  <a:pt x="6132989" y="811797"/>
                </a:lnTo>
                <a:cubicBezTo>
                  <a:pt x="6132989" y="901468"/>
                  <a:pt x="6060297" y="974160"/>
                  <a:pt x="5970626" y="974160"/>
                </a:cubicBezTo>
                <a:lnTo>
                  <a:pt x="162363" y="974160"/>
                </a:lnTo>
                <a:cubicBezTo>
                  <a:pt x="72692" y="974160"/>
                  <a:pt x="0" y="901468"/>
                  <a:pt x="0" y="811797"/>
                </a:cubicBezTo>
                <a:lnTo>
                  <a:pt x="0" y="162363"/>
                </a:lnTo>
                <a:close/>
              </a:path>
            </a:pathLst>
          </a:custGeom>
          <a:solidFill>
            <a:srgbClr val="014D71"/>
          </a:solidFill>
          <a:ln w="25400">
            <a:solidFill>
              <a:srgbClr val="014D71"/>
            </a:solidFill>
          </a:ln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8450" tIns="106638" rIns="338450" bIns="106638" numCol="1" spcCol="1270" anchor="ctr" anchorCtr="0">
            <a:no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bg1"/>
                </a:solidFill>
              </a:rPr>
              <a:t>Total cost burden = $35.2 billion</a:t>
            </a:r>
            <a:r>
              <a:rPr lang="en-US" sz="2400" b="1" baseline="30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9A67825-FED7-4DDE-8E0C-5A3F7E34B666}"/>
              </a:ext>
            </a:extLst>
          </p:cNvPr>
          <p:cNvSpPr/>
          <p:nvPr/>
        </p:nvSpPr>
        <p:spPr>
          <a:xfrm>
            <a:off x="200025" y="4074236"/>
            <a:ext cx="8761413" cy="1559250"/>
          </a:xfrm>
          <a:custGeom>
            <a:avLst/>
            <a:gdLst>
              <a:gd name="connsiteX0" fmla="*/ 0 w 8761413"/>
              <a:gd name="connsiteY0" fmla="*/ 0 h 1559250"/>
              <a:gd name="connsiteX1" fmla="*/ 8761413 w 8761413"/>
              <a:gd name="connsiteY1" fmla="*/ 0 h 1559250"/>
              <a:gd name="connsiteX2" fmla="*/ 8761413 w 8761413"/>
              <a:gd name="connsiteY2" fmla="*/ 1559250 h 1559250"/>
              <a:gd name="connsiteX3" fmla="*/ 0 w 8761413"/>
              <a:gd name="connsiteY3" fmla="*/ 1559250 h 1559250"/>
              <a:gd name="connsiteX4" fmla="*/ 0 w 8761413"/>
              <a:gd name="connsiteY4" fmla="*/ 0 h 15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1413" h="1559250">
                <a:moveTo>
                  <a:pt x="0" y="0"/>
                </a:moveTo>
                <a:lnTo>
                  <a:pt x="8761413" y="0"/>
                </a:lnTo>
                <a:lnTo>
                  <a:pt x="8761413" y="1559250"/>
                </a:lnTo>
                <a:lnTo>
                  <a:pt x="0" y="15592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014D71"/>
            </a:solidFill>
          </a:ln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31520" tIns="548640" rIns="182880" bIns="0" numCol="1" spcCol="1270" anchor="t" anchorCtr="0">
            <a:noAutofit/>
          </a:bodyPr>
          <a:lstStyle/>
          <a:p>
            <a:pPr marL="182880" lvl="1" indent="-182880" defTabSz="711200">
              <a:lnSpc>
                <a:spcPct val="90000"/>
              </a:lnSpc>
              <a:buChar char="•"/>
            </a:pPr>
            <a:r>
              <a:rPr lang="en-US" sz="2200" dirty="0">
                <a:solidFill>
                  <a:srgbClr val="333333"/>
                </a:solidFill>
              </a:rPr>
              <a:t>Encourage patients to fully understand their insurance plan</a:t>
            </a:r>
          </a:p>
          <a:p>
            <a:pPr marL="182880" lvl="1" indent="-182880" defTabSz="711200">
              <a:lnSpc>
                <a:spcPct val="90000"/>
              </a:lnSpc>
              <a:buChar char="•"/>
            </a:pPr>
            <a:r>
              <a:rPr lang="en-US" sz="2200" dirty="0">
                <a:solidFill>
                  <a:srgbClr val="333333"/>
                </a:solidFill>
              </a:rPr>
              <a:t>Consider patient assistance programs</a:t>
            </a:r>
          </a:p>
          <a:p>
            <a:pPr marL="182880" lvl="1" indent="-182880" defTabSz="711200">
              <a:lnSpc>
                <a:spcPct val="90000"/>
              </a:lnSpc>
              <a:buChar char="•"/>
            </a:pPr>
            <a:r>
              <a:rPr lang="en-US" sz="2200" dirty="0">
                <a:solidFill>
                  <a:srgbClr val="333333"/>
                </a:solidFill>
              </a:rPr>
              <a:t>Communicate about costs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7F0D11-D54D-4B96-8CDB-06767584E3BA}"/>
              </a:ext>
            </a:extLst>
          </p:cNvPr>
          <p:cNvSpPr/>
          <p:nvPr/>
        </p:nvSpPr>
        <p:spPr>
          <a:xfrm>
            <a:off x="638094" y="3587156"/>
            <a:ext cx="7040880" cy="974160"/>
          </a:xfrm>
          <a:custGeom>
            <a:avLst/>
            <a:gdLst>
              <a:gd name="connsiteX0" fmla="*/ 0 w 6132989"/>
              <a:gd name="connsiteY0" fmla="*/ 162363 h 974160"/>
              <a:gd name="connsiteX1" fmla="*/ 162363 w 6132989"/>
              <a:gd name="connsiteY1" fmla="*/ 0 h 974160"/>
              <a:gd name="connsiteX2" fmla="*/ 5970626 w 6132989"/>
              <a:gd name="connsiteY2" fmla="*/ 0 h 974160"/>
              <a:gd name="connsiteX3" fmla="*/ 6132989 w 6132989"/>
              <a:gd name="connsiteY3" fmla="*/ 162363 h 974160"/>
              <a:gd name="connsiteX4" fmla="*/ 6132989 w 6132989"/>
              <a:gd name="connsiteY4" fmla="*/ 811797 h 974160"/>
              <a:gd name="connsiteX5" fmla="*/ 5970626 w 6132989"/>
              <a:gd name="connsiteY5" fmla="*/ 974160 h 974160"/>
              <a:gd name="connsiteX6" fmla="*/ 162363 w 6132989"/>
              <a:gd name="connsiteY6" fmla="*/ 974160 h 974160"/>
              <a:gd name="connsiteX7" fmla="*/ 0 w 6132989"/>
              <a:gd name="connsiteY7" fmla="*/ 811797 h 974160"/>
              <a:gd name="connsiteX8" fmla="*/ 0 w 6132989"/>
              <a:gd name="connsiteY8" fmla="*/ 162363 h 97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32989" h="974160">
                <a:moveTo>
                  <a:pt x="0" y="162363"/>
                </a:moveTo>
                <a:cubicBezTo>
                  <a:pt x="0" y="72692"/>
                  <a:pt x="72692" y="0"/>
                  <a:pt x="162363" y="0"/>
                </a:cubicBezTo>
                <a:lnTo>
                  <a:pt x="5970626" y="0"/>
                </a:lnTo>
                <a:cubicBezTo>
                  <a:pt x="6060297" y="0"/>
                  <a:pt x="6132989" y="72692"/>
                  <a:pt x="6132989" y="162363"/>
                </a:cubicBezTo>
                <a:lnTo>
                  <a:pt x="6132989" y="811797"/>
                </a:lnTo>
                <a:cubicBezTo>
                  <a:pt x="6132989" y="901468"/>
                  <a:pt x="6060297" y="974160"/>
                  <a:pt x="5970626" y="974160"/>
                </a:cubicBezTo>
                <a:lnTo>
                  <a:pt x="162363" y="974160"/>
                </a:lnTo>
                <a:cubicBezTo>
                  <a:pt x="72692" y="974160"/>
                  <a:pt x="0" y="901468"/>
                  <a:pt x="0" y="811797"/>
                </a:cubicBezTo>
                <a:lnTo>
                  <a:pt x="0" y="162363"/>
                </a:lnTo>
                <a:close/>
              </a:path>
            </a:pathLst>
          </a:custGeom>
          <a:solidFill>
            <a:srgbClr val="014D71"/>
          </a:solidFill>
          <a:ln w="25400">
            <a:solidFill>
              <a:srgbClr val="014D71"/>
            </a:solidFill>
          </a:ln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8450" tIns="106638" rIns="338450" bIns="106638" numCol="1" spcCol="1270" anchor="ctr" anchorCtr="0">
            <a:noAutofit/>
          </a:bodyPr>
          <a:lstStyle/>
          <a:p>
            <a:pPr marL="0" lvl="0" indent="0" algn="l" defTabSz="8001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Annual WAC costs for newer systemic and biologic therapies range from $30,001 to $88,402</a:t>
            </a:r>
            <a:r>
              <a:rPr lang="en-US" sz="2400" b="1" kern="1200" baseline="30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137160" indent="-137160">
              <a:buFont typeface="+mj-lt"/>
              <a:buAutoNum type="arabicPeriod"/>
            </a:pPr>
            <a:r>
              <a:rPr lang="en-US" dirty="0" err="1"/>
              <a:t>Vanderpuye-Orgle</a:t>
            </a:r>
            <a:r>
              <a:rPr lang="en-US" dirty="0"/>
              <a:t> J, et al. </a:t>
            </a:r>
            <a:r>
              <a:rPr lang="en-US" i="1" dirty="0"/>
              <a:t>J Am </a:t>
            </a:r>
            <a:r>
              <a:rPr lang="en-US" i="1" dirty="0" err="1"/>
              <a:t>Dermatol</a:t>
            </a:r>
            <a:r>
              <a:rPr lang="en-US" dirty="0"/>
              <a:t>. 2015;72:961-967.</a:t>
            </a:r>
          </a:p>
          <a:p>
            <a:pPr marL="137160" indent="-137160">
              <a:buFont typeface="+mj-lt"/>
              <a:buAutoNum type="arabicPeriod"/>
            </a:pPr>
            <a:r>
              <a:rPr lang="en-US" dirty="0"/>
              <a:t>Feldman SR, et al. </a:t>
            </a:r>
            <a:r>
              <a:rPr lang="en-US" i="1" dirty="0"/>
              <a:t>Am Health Drug Ben. </a:t>
            </a:r>
            <a:r>
              <a:rPr lang="en-US" dirty="0"/>
              <a:t>2016;9(9):504-513.</a:t>
            </a:r>
          </a:p>
          <a:p>
            <a:pPr marL="137160" indent="-137160"/>
            <a:endParaRPr lang="en-US" dirty="0"/>
          </a:p>
          <a:p>
            <a:pPr marL="137160" indent="-137160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WAC, wholesale acquisition costs.</a:t>
            </a:r>
          </a:p>
        </p:txBody>
      </p:sp>
    </p:spTree>
    <p:extLst>
      <p:ext uri="{BB962C8B-B14F-4D97-AF65-F5344CB8AC3E}">
        <p14:creationId xmlns:p14="http://schemas.microsoft.com/office/powerpoint/2010/main" val="4003126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From the Field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C7154E7-D1C4-462A-8AEA-564271C8D97E}"/>
              </a:ext>
            </a:extLst>
          </p:cNvPr>
          <p:cNvSpPr/>
          <p:nvPr/>
        </p:nvSpPr>
        <p:spPr>
          <a:xfrm>
            <a:off x="204930" y="1662155"/>
            <a:ext cx="2797898" cy="1119159"/>
          </a:xfrm>
          <a:custGeom>
            <a:avLst/>
            <a:gdLst>
              <a:gd name="connsiteX0" fmla="*/ 0 w 2797898"/>
              <a:gd name="connsiteY0" fmla="*/ 0 h 1119159"/>
              <a:gd name="connsiteX1" fmla="*/ 2238319 w 2797898"/>
              <a:gd name="connsiteY1" fmla="*/ 0 h 1119159"/>
              <a:gd name="connsiteX2" fmla="*/ 2797898 w 2797898"/>
              <a:gd name="connsiteY2" fmla="*/ 559580 h 1119159"/>
              <a:gd name="connsiteX3" fmla="*/ 2238319 w 2797898"/>
              <a:gd name="connsiteY3" fmla="*/ 1119159 h 1119159"/>
              <a:gd name="connsiteX4" fmla="*/ 0 w 2797898"/>
              <a:gd name="connsiteY4" fmla="*/ 1119159 h 1119159"/>
              <a:gd name="connsiteX5" fmla="*/ 559580 w 2797898"/>
              <a:gd name="connsiteY5" fmla="*/ 559580 h 1119159"/>
              <a:gd name="connsiteX6" fmla="*/ 0 w 2797898"/>
              <a:gd name="connsiteY6" fmla="*/ 0 h 1119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7898" h="1119159">
                <a:moveTo>
                  <a:pt x="0" y="0"/>
                </a:moveTo>
                <a:lnTo>
                  <a:pt x="2238319" y="0"/>
                </a:lnTo>
                <a:lnTo>
                  <a:pt x="2797898" y="559580"/>
                </a:lnTo>
                <a:lnTo>
                  <a:pt x="2238319" y="1119159"/>
                </a:lnTo>
                <a:lnTo>
                  <a:pt x="0" y="1119159"/>
                </a:lnTo>
                <a:lnTo>
                  <a:pt x="559580" y="559580"/>
                </a:lnTo>
                <a:lnTo>
                  <a:pt x="0" y="0"/>
                </a:lnTo>
                <a:close/>
              </a:path>
            </a:pathLst>
          </a:custGeom>
          <a:solidFill>
            <a:srgbClr val="014D71"/>
          </a:solidFill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6090" tIns="8255" rIns="559579" bIns="8255" numCol="1" spcCol="1270" anchor="ctr" anchorCtr="0">
            <a:noAutofit/>
          </a:bodyPr>
          <a:lstStyle/>
          <a:p>
            <a:pPr marL="0" lvl="0" indent="0" algn="ctr" defTabSz="577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solidFill>
                  <a:schemeClr val="bg1"/>
                </a:solidFill>
              </a:rPr>
              <a:t>Educate patient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BF5C392-4987-413B-A84E-B0A48936C6FE}"/>
              </a:ext>
            </a:extLst>
          </p:cNvPr>
          <p:cNvSpPr/>
          <p:nvPr/>
        </p:nvSpPr>
        <p:spPr>
          <a:xfrm>
            <a:off x="2639102" y="1757284"/>
            <a:ext cx="2322255" cy="928902"/>
          </a:xfrm>
          <a:custGeom>
            <a:avLst/>
            <a:gdLst>
              <a:gd name="connsiteX0" fmla="*/ 0 w 2322255"/>
              <a:gd name="connsiteY0" fmla="*/ 0 h 928902"/>
              <a:gd name="connsiteX1" fmla="*/ 1857804 w 2322255"/>
              <a:gd name="connsiteY1" fmla="*/ 0 h 928902"/>
              <a:gd name="connsiteX2" fmla="*/ 2322255 w 2322255"/>
              <a:gd name="connsiteY2" fmla="*/ 464451 h 928902"/>
              <a:gd name="connsiteX3" fmla="*/ 1857804 w 2322255"/>
              <a:gd name="connsiteY3" fmla="*/ 928902 h 928902"/>
              <a:gd name="connsiteX4" fmla="*/ 0 w 2322255"/>
              <a:gd name="connsiteY4" fmla="*/ 928902 h 928902"/>
              <a:gd name="connsiteX5" fmla="*/ 464451 w 2322255"/>
              <a:gd name="connsiteY5" fmla="*/ 464451 h 928902"/>
              <a:gd name="connsiteX6" fmla="*/ 0 w 2322255"/>
              <a:gd name="connsiteY6" fmla="*/ 0 h 92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2255" h="928902">
                <a:moveTo>
                  <a:pt x="0" y="0"/>
                </a:moveTo>
                <a:lnTo>
                  <a:pt x="1857804" y="0"/>
                </a:lnTo>
                <a:lnTo>
                  <a:pt x="2322255" y="464451"/>
                </a:lnTo>
                <a:lnTo>
                  <a:pt x="1857804" y="928902"/>
                </a:lnTo>
                <a:lnTo>
                  <a:pt x="0" y="928902"/>
                </a:lnTo>
                <a:lnTo>
                  <a:pt x="464451" y="464451"/>
                </a:lnTo>
                <a:lnTo>
                  <a:pt x="0" y="0"/>
                </a:lnTo>
                <a:close/>
              </a:path>
            </a:pathLst>
          </a:custGeom>
          <a:solidFill>
            <a:srgbClr val="76AFA6">
              <a:alpha val="90000"/>
            </a:srgbClr>
          </a:solidFill>
          <a:ln>
            <a:noFill/>
          </a:ln>
        </p:spPr>
        <p:style>
          <a:lnRef idx="1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2231" tIns="8890" rIns="464451" bIns="8890" numCol="1" spcCol="1270" anchor="ctr" anchorCtr="0">
            <a:noAutofit/>
          </a:bodyPr>
          <a:lstStyle/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b="1" kern="1200" dirty="0"/>
              <a:t>Psoriasis is a lifelong disease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C02B935-A764-4591-AB49-9AF6E7E83A07}"/>
              </a:ext>
            </a:extLst>
          </p:cNvPr>
          <p:cNvSpPr/>
          <p:nvPr/>
        </p:nvSpPr>
        <p:spPr>
          <a:xfrm>
            <a:off x="4636242" y="1757284"/>
            <a:ext cx="2322255" cy="928902"/>
          </a:xfrm>
          <a:custGeom>
            <a:avLst/>
            <a:gdLst>
              <a:gd name="connsiteX0" fmla="*/ 0 w 2322255"/>
              <a:gd name="connsiteY0" fmla="*/ 0 h 928902"/>
              <a:gd name="connsiteX1" fmla="*/ 1857804 w 2322255"/>
              <a:gd name="connsiteY1" fmla="*/ 0 h 928902"/>
              <a:gd name="connsiteX2" fmla="*/ 2322255 w 2322255"/>
              <a:gd name="connsiteY2" fmla="*/ 464451 h 928902"/>
              <a:gd name="connsiteX3" fmla="*/ 1857804 w 2322255"/>
              <a:gd name="connsiteY3" fmla="*/ 928902 h 928902"/>
              <a:gd name="connsiteX4" fmla="*/ 0 w 2322255"/>
              <a:gd name="connsiteY4" fmla="*/ 928902 h 928902"/>
              <a:gd name="connsiteX5" fmla="*/ 464451 w 2322255"/>
              <a:gd name="connsiteY5" fmla="*/ 464451 h 928902"/>
              <a:gd name="connsiteX6" fmla="*/ 0 w 2322255"/>
              <a:gd name="connsiteY6" fmla="*/ 0 h 92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2255" h="928902">
                <a:moveTo>
                  <a:pt x="0" y="0"/>
                </a:moveTo>
                <a:lnTo>
                  <a:pt x="1857804" y="0"/>
                </a:lnTo>
                <a:lnTo>
                  <a:pt x="2322255" y="464451"/>
                </a:lnTo>
                <a:lnTo>
                  <a:pt x="1857804" y="928902"/>
                </a:lnTo>
                <a:lnTo>
                  <a:pt x="0" y="928902"/>
                </a:lnTo>
                <a:lnTo>
                  <a:pt x="464451" y="464451"/>
                </a:lnTo>
                <a:lnTo>
                  <a:pt x="0" y="0"/>
                </a:lnTo>
                <a:close/>
              </a:path>
            </a:pathLst>
          </a:custGeom>
          <a:solidFill>
            <a:srgbClr val="76AFA6">
              <a:alpha val="90000"/>
            </a:srgbClr>
          </a:solidFill>
          <a:ln>
            <a:noFill/>
          </a:ln>
        </p:spPr>
        <p:style>
          <a:lnRef idx="1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2231" tIns="8890" rIns="464451" bIns="8890" numCol="1" spcCol="1270" anchor="ctr" anchorCtr="0">
            <a:noAutofit/>
          </a:bodyPr>
          <a:lstStyle/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b="1" kern="1200" dirty="0"/>
              <a:t>Requires lifelong, safe control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716E34A-CB51-40B4-88D8-2D1E8F59F875}"/>
              </a:ext>
            </a:extLst>
          </p:cNvPr>
          <p:cNvSpPr/>
          <p:nvPr/>
        </p:nvSpPr>
        <p:spPr>
          <a:xfrm>
            <a:off x="204930" y="2937997"/>
            <a:ext cx="2797898" cy="1119159"/>
          </a:xfrm>
          <a:custGeom>
            <a:avLst/>
            <a:gdLst>
              <a:gd name="connsiteX0" fmla="*/ 0 w 2797898"/>
              <a:gd name="connsiteY0" fmla="*/ 0 h 1119159"/>
              <a:gd name="connsiteX1" fmla="*/ 2238319 w 2797898"/>
              <a:gd name="connsiteY1" fmla="*/ 0 h 1119159"/>
              <a:gd name="connsiteX2" fmla="*/ 2797898 w 2797898"/>
              <a:gd name="connsiteY2" fmla="*/ 559580 h 1119159"/>
              <a:gd name="connsiteX3" fmla="*/ 2238319 w 2797898"/>
              <a:gd name="connsiteY3" fmla="*/ 1119159 h 1119159"/>
              <a:gd name="connsiteX4" fmla="*/ 0 w 2797898"/>
              <a:gd name="connsiteY4" fmla="*/ 1119159 h 1119159"/>
              <a:gd name="connsiteX5" fmla="*/ 559580 w 2797898"/>
              <a:gd name="connsiteY5" fmla="*/ 559580 h 1119159"/>
              <a:gd name="connsiteX6" fmla="*/ 0 w 2797898"/>
              <a:gd name="connsiteY6" fmla="*/ 0 h 1119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7898" h="1119159">
                <a:moveTo>
                  <a:pt x="0" y="0"/>
                </a:moveTo>
                <a:lnTo>
                  <a:pt x="2238319" y="0"/>
                </a:lnTo>
                <a:lnTo>
                  <a:pt x="2797898" y="559580"/>
                </a:lnTo>
                <a:lnTo>
                  <a:pt x="2238319" y="1119159"/>
                </a:lnTo>
                <a:lnTo>
                  <a:pt x="0" y="1119159"/>
                </a:lnTo>
                <a:lnTo>
                  <a:pt x="559580" y="559580"/>
                </a:lnTo>
                <a:lnTo>
                  <a:pt x="0" y="0"/>
                </a:lnTo>
                <a:close/>
              </a:path>
            </a:pathLst>
          </a:custGeom>
          <a:solidFill>
            <a:srgbClr val="014D71"/>
          </a:solidFill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6090" tIns="8255" rIns="559579" bIns="8255" numCol="1" spcCol="1270" anchor="ctr" anchorCtr="0">
            <a:noAutofit/>
          </a:bodyPr>
          <a:lstStyle/>
          <a:p>
            <a:pPr marL="0" lvl="0" indent="0" algn="ctr" defTabSz="577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solidFill>
                  <a:schemeClr val="bg1"/>
                </a:solidFill>
              </a:rPr>
              <a:t>Emphasize adherence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C19A653-E139-43D6-B1ED-38433FE92049}"/>
              </a:ext>
            </a:extLst>
          </p:cNvPr>
          <p:cNvSpPr/>
          <p:nvPr/>
        </p:nvSpPr>
        <p:spPr>
          <a:xfrm>
            <a:off x="2639102" y="3033125"/>
            <a:ext cx="2322255" cy="928902"/>
          </a:xfrm>
          <a:custGeom>
            <a:avLst/>
            <a:gdLst>
              <a:gd name="connsiteX0" fmla="*/ 0 w 2322255"/>
              <a:gd name="connsiteY0" fmla="*/ 0 h 928902"/>
              <a:gd name="connsiteX1" fmla="*/ 1857804 w 2322255"/>
              <a:gd name="connsiteY1" fmla="*/ 0 h 928902"/>
              <a:gd name="connsiteX2" fmla="*/ 2322255 w 2322255"/>
              <a:gd name="connsiteY2" fmla="*/ 464451 h 928902"/>
              <a:gd name="connsiteX3" fmla="*/ 1857804 w 2322255"/>
              <a:gd name="connsiteY3" fmla="*/ 928902 h 928902"/>
              <a:gd name="connsiteX4" fmla="*/ 0 w 2322255"/>
              <a:gd name="connsiteY4" fmla="*/ 928902 h 928902"/>
              <a:gd name="connsiteX5" fmla="*/ 464451 w 2322255"/>
              <a:gd name="connsiteY5" fmla="*/ 464451 h 928902"/>
              <a:gd name="connsiteX6" fmla="*/ 0 w 2322255"/>
              <a:gd name="connsiteY6" fmla="*/ 0 h 92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2255" h="928902">
                <a:moveTo>
                  <a:pt x="0" y="0"/>
                </a:moveTo>
                <a:lnTo>
                  <a:pt x="1857804" y="0"/>
                </a:lnTo>
                <a:lnTo>
                  <a:pt x="2322255" y="464451"/>
                </a:lnTo>
                <a:lnTo>
                  <a:pt x="1857804" y="928902"/>
                </a:lnTo>
                <a:lnTo>
                  <a:pt x="0" y="928902"/>
                </a:lnTo>
                <a:lnTo>
                  <a:pt x="464451" y="464451"/>
                </a:lnTo>
                <a:lnTo>
                  <a:pt x="0" y="0"/>
                </a:lnTo>
                <a:close/>
              </a:path>
            </a:pathLst>
          </a:custGeom>
          <a:solidFill>
            <a:srgbClr val="76AFA6">
              <a:alpha val="90000"/>
            </a:srgbClr>
          </a:solidFill>
          <a:ln>
            <a:noFill/>
          </a:ln>
        </p:spPr>
        <p:style>
          <a:lnRef idx="1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2231" tIns="8890" rIns="464451" bIns="8890" numCol="1" spcCol="1270" anchor="ctr" anchorCtr="0">
            <a:noAutofit/>
          </a:bodyPr>
          <a:lstStyle/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b="1" kern="1200" dirty="0"/>
              <a:t>Establish the perception of caring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5FC1B6A-9BDE-4BC7-BC71-6BCFB45635DC}"/>
              </a:ext>
            </a:extLst>
          </p:cNvPr>
          <p:cNvSpPr/>
          <p:nvPr/>
        </p:nvSpPr>
        <p:spPr>
          <a:xfrm>
            <a:off x="4636242" y="3033125"/>
            <a:ext cx="2322255" cy="928902"/>
          </a:xfrm>
          <a:custGeom>
            <a:avLst/>
            <a:gdLst>
              <a:gd name="connsiteX0" fmla="*/ 0 w 2322255"/>
              <a:gd name="connsiteY0" fmla="*/ 0 h 928902"/>
              <a:gd name="connsiteX1" fmla="*/ 1857804 w 2322255"/>
              <a:gd name="connsiteY1" fmla="*/ 0 h 928902"/>
              <a:gd name="connsiteX2" fmla="*/ 2322255 w 2322255"/>
              <a:gd name="connsiteY2" fmla="*/ 464451 h 928902"/>
              <a:gd name="connsiteX3" fmla="*/ 1857804 w 2322255"/>
              <a:gd name="connsiteY3" fmla="*/ 928902 h 928902"/>
              <a:gd name="connsiteX4" fmla="*/ 0 w 2322255"/>
              <a:gd name="connsiteY4" fmla="*/ 928902 h 928902"/>
              <a:gd name="connsiteX5" fmla="*/ 464451 w 2322255"/>
              <a:gd name="connsiteY5" fmla="*/ 464451 h 928902"/>
              <a:gd name="connsiteX6" fmla="*/ 0 w 2322255"/>
              <a:gd name="connsiteY6" fmla="*/ 0 h 92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2255" h="928902">
                <a:moveTo>
                  <a:pt x="0" y="0"/>
                </a:moveTo>
                <a:lnTo>
                  <a:pt x="1857804" y="0"/>
                </a:lnTo>
                <a:lnTo>
                  <a:pt x="2322255" y="464451"/>
                </a:lnTo>
                <a:lnTo>
                  <a:pt x="1857804" y="928902"/>
                </a:lnTo>
                <a:lnTo>
                  <a:pt x="0" y="928902"/>
                </a:lnTo>
                <a:lnTo>
                  <a:pt x="464451" y="464451"/>
                </a:lnTo>
                <a:lnTo>
                  <a:pt x="0" y="0"/>
                </a:lnTo>
                <a:close/>
              </a:path>
            </a:pathLst>
          </a:custGeom>
          <a:solidFill>
            <a:srgbClr val="76AFA6">
              <a:alpha val="90000"/>
            </a:srgbClr>
          </a:solidFill>
          <a:ln>
            <a:noFill/>
          </a:ln>
        </p:spPr>
        <p:style>
          <a:lnRef idx="1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2231" tIns="8890" rIns="464451" bIns="8890" numCol="1" spcCol="1270" anchor="ctr" anchorCtr="0">
            <a:noAutofit/>
          </a:bodyPr>
          <a:lstStyle/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b="1" kern="1200"/>
              <a:t>Plan treatment based on patient preferences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61053B8-1BE3-478E-A212-FBC7020CD82D}"/>
              </a:ext>
            </a:extLst>
          </p:cNvPr>
          <p:cNvSpPr/>
          <p:nvPr/>
        </p:nvSpPr>
        <p:spPr>
          <a:xfrm>
            <a:off x="6633382" y="3033125"/>
            <a:ext cx="2322255" cy="928902"/>
          </a:xfrm>
          <a:custGeom>
            <a:avLst/>
            <a:gdLst>
              <a:gd name="connsiteX0" fmla="*/ 0 w 2322255"/>
              <a:gd name="connsiteY0" fmla="*/ 0 h 928902"/>
              <a:gd name="connsiteX1" fmla="*/ 1857804 w 2322255"/>
              <a:gd name="connsiteY1" fmla="*/ 0 h 928902"/>
              <a:gd name="connsiteX2" fmla="*/ 2322255 w 2322255"/>
              <a:gd name="connsiteY2" fmla="*/ 464451 h 928902"/>
              <a:gd name="connsiteX3" fmla="*/ 1857804 w 2322255"/>
              <a:gd name="connsiteY3" fmla="*/ 928902 h 928902"/>
              <a:gd name="connsiteX4" fmla="*/ 0 w 2322255"/>
              <a:gd name="connsiteY4" fmla="*/ 928902 h 928902"/>
              <a:gd name="connsiteX5" fmla="*/ 464451 w 2322255"/>
              <a:gd name="connsiteY5" fmla="*/ 464451 h 928902"/>
              <a:gd name="connsiteX6" fmla="*/ 0 w 2322255"/>
              <a:gd name="connsiteY6" fmla="*/ 0 h 92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2255" h="928902">
                <a:moveTo>
                  <a:pt x="0" y="0"/>
                </a:moveTo>
                <a:lnTo>
                  <a:pt x="1857804" y="0"/>
                </a:lnTo>
                <a:lnTo>
                  <a:pt x="2322255" y="464451"/>
                </a:lnTo>
                <a:lnTo>
                  <a:pt x="1857804" y="928902"/>
                </a:lnTo>
                <a:lnTo>
                  <a:pt x="0" y="928902"/>
                </a:lnTo>
                <a:lnTo>
                  <a:pt x="464451" y="464451"/>
                </a:lnTo>
                <a:lnTo>
                  <a:pt x="0" y="0"/>
                </a:lnTo>
                <a:close/>
              </a:path>
            </a:pathLst>
          </a:custGeom>
          <a:solidFill>
            <a:srgbClr val="76AFA6">
              <a:alpha val="90000"/>
            </a:srgbClr>
          </a:solidFill>
          <a:ln>
            <a:noFill/>
          </a:ln>
        </p:spPr>
        <p:style>
          <a:lnRef idx="1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2231" tIns="8890" rIns="464451" bIns="8890" numCol="1" spcCol="1270" anchor="ctr" anchorCtr="0">
            <a:noAutofit/>
          </a:bodyPr>
          <a:lstStyle/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Initiate contact with patient shortly after starting treatment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7E18E86-A2E8-4102-81D1-8D9CFEA8A481}"/>
              </a:ext>
            </a:extLst>
          </p:cNvPr>
          <p:cNvSpPr/>
          <p:nvPr/>
        </p:nvSpPr>
        <p:spPr>
          <a:xfrm>
            <a:off x="204930" y="4213839"/>
            <a:ext cx="2797898" cy="1119159"/>
          </a:xfrm>
          <a:custGeom>
            <a:avLst/>
            <a:gdLst>
              <a:gd name="connsiteX0" fmla="*/ 0 w 2797898"/>
              <a:gd name="connsiteY0" fmla="*/ 0 h 1119159"/>
              <a:gd name="connsiteX1" fmla="*/ 2238319 w 2797898"/>
              <a:gd name="connsiteY1" fmla="*/ 0 h 1119159"/>
              <a:gd name="connsiteX2" fmla="*/ 2797898 w 2797898"/>
              <a:gd name="connsiteY2" fmla="*/ 559580 h 1119159"/>
              <a:gd name="connsiteX3" fmla="*/ 2238319 w 2797898"/>
              <a:gd name="connsiteY3" fmla="*/ 1119159 h 1119159"/>
              <a:gd name="connsiteX4" fmla="*/ 0 w 2797898"/>
              <a:gd name="connsiteY4" fmla="*/ 1119159 h 1119159"/>
              <a:gd name="connsiteX5" fmla="*/ 559580 w 2797898"/>
              <a:gd name="connsiteY5" fmla="*/ 559580 h 1119159"/>
              <a:gd name="connsiteX6" fmla="*/ 0 w 2797898"/>
              <a:gd name="connsiteY6" fmla="*/ 0 h 1119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7898" h="1119159">
                <a:moveTo>
                  <a:pt x="0" y="0"/>
                </a:moveTo>
                <a:lnTo>
                  <a:pt x="2238319" y="0"/>
                </a:lnTo>
                <a:lnTo>
                  <a:pt x="2797898" y="559580"/>
                </a:lnTo>
                <a:lnTo>
                  <a:pt x="2238319" y="1119159"/>
                </a:lnTo>
                <a:lnTo>
                  <a:pt x="0" y="1119159"/>
                </a:lnTo>
                <a:lnTo>
                  <a:pt x="559580" y="559580"/>
                </a:lnTo>
                <a:lnTo>
                  <a:pt x="0" y="0"/>
                </a:lnTo>
                <a:close/>
              </a:path>
            </a:pathLst>
          </a:custGeom>
          <a:solidFill>
            <a:srgbClr val="014D71"/>
          </a:solidFill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76090" tIns="8255" rIns="559579" bIns="8255" numCol="1" spcCol="1270" anchor="ctr" anchorCtr="0">
            <a:noAutofit/>
          </a:bodyPr>
          <a:lstStyle/>
          <a:p>
            <a:pPr marL="0" lvl="0" indent="0" algn="ctr" defTabSz="577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300" kern="1200" dirty="0">
                <a:solidFill>
                  <a:schemeClr val="bg1"/>
                </a:solidFill>
              </a:rPr>
              <a:t>Less than 16% of eligible psoriasis patients with moderate-to-severe psoriasis being treated with systemic or biologic therapy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563276F-9658-469F-8E3C-B0C827DF7445}"/>
              </a:ext>
            </a:extLst>
          </p:cNvPr>
          <p:cNvSpPr/>
          <p:nvPr/>
        </p:nvSpPr>
        <p:spPr>
          <a:xfrm>
            <a:off x="2639102" y="4308967"/>
            <a:ext cx="2322255" cy="928902"/>
          </a:xfrm>
          <a:custGeom>
            <a:avLst/>
            <a:gdLst>
              <a:gd name="connsiteX0" fmla="*/ 0 w 2322255"/>
              <a:gd name="connsiteY0" fmla="*/ 0 h 928902"/>
              <a:gd name="connsiteX1" fmla="*/ 1857804 w 2322255"/>
              <a:gd name="connsiteY1" fmla="*/ 0 h 928902"/>
              <a:gd name="connsiteX2" fmla="*/ 2322255 w 2322255"/>
              <a:gd name="connsiteY2" fmla="*/ 464451 h 928902"/>
              <a:gd name="connsiteX3" fmla="*/ 1857804 w 2322255"/>
              <a:gd name="connsiteY3" fmla="*/ 928902 h 928902"/>
              <a:gd name="connsiteX4" fmla="*/ 0 w 2322255"/>
              <a:gd name="connsiteY4" fmla="*/ 928902 h 928902"/>
              <a:gd name="connsiteX5" fmla="*/ 464451 w 2322255"/>
              <a:gd name="connsiteY5" fmla="*/ 464451 h 928902"/>
              <a:gd name="connsiteX6" fmla="*/ 0 w 2322255"/>
              <a:gd name="connsiteY6" fmla="*/ 0 h 92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2255" h="928902">
                <a:moveTo>
                  <a:pt x="0" y="0"/>
                </a:moveTo>
                <a:lnTo>
                  <a:pt x="1857804" y="0"/>
                </a:lnTo>
                <a:lnTo>
                  <a:pt x="2322255" y="464451"/>
                </a:lnTo>
                <a:lnTo>
                  <a:pt x="1857804" y="928902"/>
                </a:lnTo>
                <a:lnTo>
                  <a:pt x="0" y="928902"/>
                </a:lnTo>
                <a:lnTo>
                  <a:pt x="464451" y="464451"/>
                </a:lnTo>
                <a:lnTo>
                  <a:pt x="0" y="0"/>
                </a:lnTo>
                <a:close/>
              </a:path>
            </a:pathLst>
          </a:custGeom>
          <a:solidFill>
            <a:srgbClr val="76AFA6">
              <a:alpha val="90000"/>
            </a:srgbClr>
          </a:solidFill>
          <a:ln>
            <a:noFill/>
          </a:ln>
        </p:spPr>
        <p:style>
          <a:lnRef idx="1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2231" tIns="8890" rIns="464451" bIns="8890" numCol="1" spcCol="1270" anchor="ctr" anchorCtr="0">
            <a:noAutofit/>
          </a:bodyPr>
          <a:lstStyle/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b="1" kern="1200"/>
              <a:t>Dermatologists too busy to treat?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F6B95F6-4DB3-483D-B75E-310D3582C76D}"/>
              </a:ext>
            </a:extLst>
          </p:cNvPr>
          <p:cNvSpPr/>
          <p:nvPr/>
        </p:nvSpPr>
        <p:spPr>
          <a:xfrm>
            <a:off x="4636242" y="4308967"/>
            <a:ext cx="2322255" cy="928902"/>
          </a:xfrm>
          <a:custGeom>
            <a:avLst/>
            <a:gdLst>
              <a:gd name="connsiteX0" fmla="*/ 0 w 2322255"/>
              <a:gd name="connsiteY0" fmla="*/ 0 h 928902"/>
              <a:gd name="connsiteX1" fmla="*/ 1857804 w 2322255"/>
              <a:gd name="connsiteY1" fmla="*/ 0 h 928902"/>
              <a:gd name="connsiteX2" fmla="*/ 2322255 w 2322255"/>
              <a:gd name="connsiteY2" fmla="*/ 464451 h 928902"/>
              <a:gd name="connsiteX3" fmla="*/ 1857804 w 2322255"/>
              <a:gd name="connsiteY3" fmla="*/ 928902 h 928902"/>
              <a:gd name="connsiteX4" fmla="*/ 0 w 2322255"/>
              <a:gd name="connsiteY4" fmla="*/ 928902 h 928902"/>
              <a:gd name="connsiteX5" fmla="*/ 464451 w 2322255"/>
              <a:gd name="connsiteY5" fmla="*/ 464451 h 928902"/>
              <a:gd name="connsiteX6" fmla="*/ 0 w 2322255"/>
              <a:gd name="connsiteY6" fmla="*/ 0 h 92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2255" h="928902">
                <a:moveTo>
                  <a:pt x="0" y="0"/>
                </a:moveTo>
                <a:lnTo>
                  <a:pt x="1857804" y="0"/>
                </a:lnTo>
                <a:lnTo>
                  <a:pt x="2322255" y="464451"/>
                </a:lnTo>
                <a:lnTo>
                  <a:pt x="1857804" y="928902"/>
                </a:lnTo>
                <a:lnTo>
                  <a:pt x="0" y="928902"/>
                </a:lnTo>
                <a:lnTo>
                  <a:pt x="464451" y="464451"/>
                </a:lnTo>
                <a:lnTo>
                  <a:pt x="0" y="0"/>
                </a:lnTo>
                <a:close/>
              </a:path>
            </a:pathLst>
          </a:custGeom>
          <a:solidFill>
            <a:srgbClr val="76AFA6">
              <a:alpha val="90000"/>
            </a:srgbClr>
          </a:solidFill>
          <a:ln>
            <a:noFill/>
          </a:ln>
        </p:spPr>
        <p:style>
          <a:lnRef idx="1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2231" tIns="8890" rIns="464451" bIns="8890" numCol="1" spcCol="1270" anchor="ctr" anchorCtr="0">
            <a:noAutofit/>
          </a:bodyPr>
          <a:lstStyle/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b="1" kern="1200"/>
              <a:t>Payers declining treatment?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9EC8937-EAE4-45C3-BC4B-2CCB9FBDB9A7}"/>
              </a:ext>
            </a:extLst>
          </p:cNvPr>
          <p:cNvSpPr/>
          <p:nvPr/>
        </p:nvSpPr>
        <p:spPr>
          <a:xfrm>
            <a:off x="6633382" y="4308967"/>
            <a:ext cx="2322255" cy="928902"/>
          </a:xfrm>
          <a:custGeom>
            <a:avLst/>
            <a:gdLst>
              <a:gd name="connsiteX0" fmla="*/ 0 w 2322255"/>
              <a:gd name="connsiteY0" fmla="*/ 0 h 928902"/>
              <a:gd name="connsiteX1" fmla="*/ 1857804 w 2322255"/>
              <a:gd name="connsiteY1" fmla="*/ 0 h 928902"/>
              <a:gd name="connsiteX2" fmla="*/ 2322255 w 2322255"/>
              <a:gd name="connsiteY2" fmla="*/ 464451 h 928902"/>
              <a:gd name="connsiteX3" fmla="*/ 1857804 w 2322255"/>
              <a:gd name="connsiteY3" fmla="*/ 928902 h 928902"/>
              <a:gd name="connsiteX4" fmla="*/ 0 w 2322255"/>
              <a:gd name="connsiteY4" fmla="*/ 928902 h 928902"/>
              <a:gd name="connsiteX5" fmla="*/ 464451 w 2322255"/>
              <a:gd name="connsiteY5" fmla="*/ 464451 h 928902"/>
              <a:gd name="connsiteX6" fmla="*/ 0 w 2322255"/>
              <a:gd name="connsiteY6" fmla="*/ 0 h 92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2255" h="928902">
                <a:moveTo>
                  <a:pt x="0" y="0"/>
                </a:moveTo>
                <a:lnTo>
                  <a:pt x="1857804" y="0"/>
                </a:lnTo>
                <a:lnTo>
                  <a:pt x="2322255" y="464451"/>
                </a:lnTo>
                <a:lnTo>
                  <a:pt x="1857804" y="928902"/>
                </a:lnTo>
                <a:lnTo>
                  <a:pt x="0" y="928902"/>
                </a:lnTo>
                <a:lnTo>
                  <a:pt x="464451" y="464451"/>
                </a:lnTo>
                <a:lnTo>
                  <a:pt x="0" y="0"/>
                </a:lnTo>
                <a:close/>
              </a:path>
            </a:pathLst>
          </a:custGeom>
          <a:solidFill>
            <a:srgbClr val="76AFA6">
              <a:alpha val="90000"/>
            </a:srgbClr>
          </a:solidFill>
          <a:ln>
            <a:noFill/>
          </a:ln>
        </p:spPr>
        <p:style>
          <a:lnRef idx="1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2231" tIns="8890" rIns="464451" bIns="8890" numCol="1" spcCol="1270" anchor="ctr" anchorCtr="0">
            <a:noAutofit/>
          </a:bodyPr>
          <a:lstStyle/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/>
              <a:t>Patient reluctance to accept systemic nature of psoriasis?</a:t>
            </a:r>
          </a:p>
        </p:txBody>
      </p:sp>
    </p:spTree>
    <p:extLst>
      <p:ext uri="{BB962C8B-B14F-4D97-AF65-F5344CB8AC3E}">
        <p14:creationId xmlns:p14="http://schemas.microsoft.com/office/powerpoint/2010/main" val="21365480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A2594E-5E13-4D0C-A52E-13D23581F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Key Takeaways</a:t>
            </a:r>
          </a:p>
        </p:txBody>
      </p:sp>
    </p:spTree>
    <p:extLst>
      <p:ext uri="{BB962C8B-B14F-4D97-AF65-F5344CB8AC3E}">
        <p14:creationId xmlns:p14="http://schemas.microsoft.com/office/powerpoint/2010/main" val="17191498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87171D-A17F-4ABE-B4B8-476E25F38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 psoriasis patients for disease severity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16CAAC-5680-4DEA-8CB8-31C2789E8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History and physical examination as basis for diagnosis</a:t>
            </a:r>
          </a:p>
          <a:p>
            <a:pPr>
              <a:spcBef>
                <a:spcPts val="1200"/>
              </a:spcBef>
            </a:pPr>
            <a:r>
              <a:rPr lang="en-US" dirty="0"/>
              <a:t>Be aware that psoriasis can affect all body surfaces</a:t>
            </a:r>
          </a:p>
          <a:p>
            <a:pPr>
              <a:spcBef>
                <a:spcPts val="1200"/>
              </a:spcBef>
            </a:pPr>
            <a:r>
              <a:rPr lang="en-US" dirty="0"/>
              <a:t>Include exam of scalp, nails, body folds, and genitals</a:t>
            </a:r>
          </a:p>
          <a:p>
            <a:pPr>
              <a:spcBef>
                <a:spcPts val="1200"/>
              </a:spcBef>
            </a:pPr>
            <a:r>
              <a:rPr lang="en-US" dirty="0"/>
              <a:t>Evaluate physical, emotional, social, impact on patients using a quality of life assessment tool</a:t>
            </a:r>
          </a:p>
          <a:p>
            <a:pPr>
              <a:spcBef>
                <a:spcPts val="1200"/>
              </a:spcBef>
            </a:pPr>
            <a:r>
              <a:rPr lang="en-US" dirty="0"/>
              <a:t>Assess patient for comorbidities</a:t>
            </a:r>
          </a:p>
        </p:txBody>
      </p:sp>
    </p:spTree>
    <p:extLst>
      <p:ext uri="{BB962C8B-B14F-4D97-AF65-F5344CB8AC3E}">
        <p14:creationId xmlns:p14="http://schemas.microsoft.com/office/powerpoint/2010/main" val="1435498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AFCEC-A033-4925-BF60-25F7EDE0F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2279446"/>
            <a:ext cx="7772400" cy="1362075"/>
          </a:xfrm>
        </p:spPr>
        <p:txBody>
          <a:bodyPr/>
          <a:lstStyle/>
          <a:p>
            <a:r>
              <a:rPr lang="en-US" dirty="0"/>
              <a:t>Establishing Psoriasis Severity</a:t>
            </a:r>
          </a:p>
        </p:txBody>
      </p:sp>
    </p:spTree>
    <p:extLst>
      <p:ext uri="{BB962C8B-B14F-4D97-AF65-F5344CB8AC3E}">
        <p14:creationId xmlns:p14="http://schemas.microsoft.com/office/powerpoint/2010/main" val="22596710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08C6F-60F7-44DF-8A50-670ECC277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Tailor therapies to maximize treatment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AD07E-0270-42E8-BEB8-767DFEA06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0"/>
              </a:spcBef>
            </a:pPr>
            <a:r>
              <a:rPr lang="en-US" dirty="0"/>
              <a:t>Establish and revisit treatment goals with patients</a:t>
            </a:r>
          </a:p>
          <a:p>
            <a:pPr>
              <a:spcBef>
                <a:spcPts val="3000"/>
              </a:spcBef>
            </a:pPr>
            <a:r>
              <a:rPr lang="en-US" dirty="0"/>
              <a:t>Dose escalation or intensification with select agents</a:t>
            </a:r>
          </a:p>
          <a:p>
            <a:pPr>
              <a:spcBef>
                <a:spcPts val="3000"/>
              </a:spcBef>
            </a:pPr>
            <a:r>
              <a:rPr lang="en-US" dirty="0"/>
              <a:t>Select systemic agents comorbidities in mind</a:t>
            </a:r>
          </a:p>
          <a:p>
            <a:pPr>
              <a:spcBef>
                <a:spcPts val="3000"/>
              </a:spcBef>
            </a:pPr>
            <a:r>
              <a:rPr lang="en-US" dirty="0"/>
              <a:t>Practice shared decision-making</a:t>
            </a:r>
          </a:p>
        </p:txBody>
      </p:sp>
    </p:spTree>
    <p:extLst>
      <p:ext uri="{BB962C8B-B14F-4D97-AF65-F5344CB8AC3E}">
        <p14:creationId xmlns:p14="http://schemas.microsoft.com/office/powerpoint/2010/main" val="30469231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D5361-5684-4E38-AAEC-B88102F38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to consider in treatment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0C27F-26FB-44B8-8F79-3B54163D5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0"/>
              </a:spcBef>
            </a:pPr>
            <a:r>
              <a:rPr lang="en-US" dirty="0"/>
              <a:t>Efficacy</a:t>
            </a:r>
          </a:p>
          <a:p>
            <a:pPr>
              <a:spcBef>
                <a:spcPts val="3000"/>
              </a:spcBef>
            </a:pPr>
            <a:r>
              <a:rPr lang="en-US" dirty="0"/>
              <a:t>Patient preference</a:t>
            </a:r>
          </a:p>
          <a:p>
            <a:pPr>
              <a:spcBef>
                <a:spcPts val="3000"/>
              </a:spcBef>
            </a:pPr>
            <a:r>
              <a:rPr lang="en-US" dirty="0"/>
              <a:t>Duration</a:t>
            </a:r>
          </a:p>
          <a:p>
            <a:pPr>
              <a:spcBef>
                <a:spcPts val="3000"/>
              </a:spcBef>
            </a:pPr>
            <a:r>
              <a:rPr lang="en-US" dirty="0"/>
              <a:t>Side effects</a:t>
            </a:r>
          </a:p>
          <a:p>
            <a:pPr>
              <a:spcBef>
                <a:spcPts val="3000"/>
              </a:spcBef>
            </a:pPr>
            <a:r>
              <a:rPr lang="en-US" dirty="0"/>
              <a:t>Disease severity</a:t>
            </a:r>
          </a:p>
          <a:p>
            <a:pPr>
              <a:spcBef>
                <a:spcPts val="3000"/>
              </a:spcBef>
            </a:pPr>
            <a:r>
              <a:rPr lang="en-US" dirty="0"/>
              <a:t>Medical risk factors</a:t>
            </a:r>
          </a:p>
        </p:txBody>
      </p:sp>
    </p:spTree>
    <p:extLst>
      <p:ext uri="{BB962C8B-B14F-4D97-AF65-F5344CB8AC3E}">
        <p14:creationId xmlns:p14="http://schemas.microsoft.com/office/powerpoint/2010/main" val="3404510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Plaque Psoriasis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199477" y="1342498"/>
            <a:ext cx="8761615" cy="122688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Most common variant</a:t>
            </a:r>
          </a:p>
          <a:p>
            <a:pPr>
              <a:spcBef>
                <a:spcPts val="600"/>
              </a:spcBef>
            </a:pPr>
            <a:r>
              <a:rPr lang="en-US" dirty="0"/>
              <a:t>Characterized by well-demarcated erythematous plaques with silver scale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Nijsten</a:t>
            </a:r>
            <a:r>
              <a:rPr lang="en-US" dirty="0"/>
              <a:t> T, et al. </a:t>
            </a:r>
            <a:r>
              <a:rPr lang="en-US" i="1" dirty="0"/>
              <a:t>Arch </a:t>
            </a:r>
            <a:r>
              <a:rPr lang="en-US" i="1" dirty="0" err="1"/>
              <a:t>Derm</a:t>
            </a:r>
            <a:r>
              <a:rPr lang="en-US" i="1" dirty="0"/>
              <a:t>. </a:t>
            </a:r>
            <a:r>
              <a:rPr lang="en-US" dirty="0"/>
              <a:t>2007;143(9):1113-1121.</a:t>
            </a:r>
          </a:p>
          <a:p>
            <a:r>
              <a:rPr lang="en-US" dirty="0"/>
              <a:t>Photos courtesy Alan Menter, MD.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28506" y="4773361"/>
            <a:ext cx="2880360" cy="535067"/>
          </a:xfrm>
          <a:prstGeom prst="flowChartDocumen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sz="2200" b="1" dirty="0">
                <a:solidFill>
                  <a:schemeClr val="bg1"/>
                </a:solidFill>
              </a:rPr>
              <a:t>Small plaque psoriasis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BDB5DB6-5BF8-499F-B450-E5F3AADF7EAA}"/>
              </a:ext>
            </a:extLst>
          </p:cNvPr>
          <p:cNvGrpSpPr/>
          <p:nvPr/>
        </p:nvGrpSpPr>
        <p:grpSpPr>
          <a:xfrm>
            <a:off x="160580" y="2947866"/>
            <a:ext cx="8822841" cy="2492801"/>
            <a:chOff x="160580" y="2947866"/>
            <a:chExt cx="8822841" cy="2492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8781" y="2947867"/>
              <a:ext cx="2834640" cy="249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5875" cap="sq">
              <a:solidFill>
                <a:schemeClr val="tx1"/>
              </a:solidFill>
              <a:miter lim="800000"/>
            </a:ln>
            <a:effectLst/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80" y="2947866"/>
              <a:ext cx="2834640" cy="2492800"/>
            </a:xfrm>
            <a:prstGeom prst="rect">
              <a:avLst/>
            </a:prstGeom>
            <a:noFill/>
            <a:ln w="15875" cap="sq">
              <a:solidFill>
                <a:schemeClr val="tx1"/>
              </a:solidFill>
              <a:miter lim="800000"/>
            </a:ln>
            <a:effectLst/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46612" y="3628118"/>
              <a:ext cx="2834640" cy="114524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5875" cap="sq">
              <a:solidFill>
                <a:schemeClr val="tx1"/>
              </a:solidFill>
              <a:miter lim="800000"/>
            </a:ln>
            <a:effectLst/>
          </p:spPr>
        </p:pic>
      </p:grpSp>
      <p:sp>
        <p:nvSpPr>
          <p:cNvPr id="10" name="TextBox 9"/>
          <p:cNvSpPr txBox="1"/>
          <p:nvPr/>
        </p:nvSpPr>
        <p:spPr>
          <a:xfrm>
            <a:off x="157083" y="4773361"/>
            <a:ext cx="2834640" cy="430887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Large plaque psoriasis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48063" y="4773361"/>
            <a:ext cx="2834640" cy="430887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2200" dirty="0" err="1"/>
              <a:t>Koebnerization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0552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F9853CE3-15FF-4B4C-A587-73DEEB186708}"/>
              </a:ext>
            </a:extLst>
          </p:cNvPr>
          <p:cNvSpPr txBox="1"/>
          <p:nvPr/>
        </p:nvSpPr>
        <p:spPr>
          <a:xfrm>
            <a:off x="716910" y="4898816"/>
            <a:ext cx="7692074" cy="733806"/>
          </a:xfrm>
          <a:prstGeom prst="flowChartDocumen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>
              <a:tabLst>
                <a:tab pos="502920" algn="ctr"/>
                <a:tab pos="1920240" algn="ctr"/>
                <a:tab pos="3520440" algn="ctr"/>
                <a:tab pos="5029200" algn="ctr"/>
                <a:tab pos="6675120" algn="ctr"/>
              </a:tabLst>
            </a:pPr>
            <a:r>
              <a:rPr lang="en-US" b="1" dirty="0">
                <a:solidFill>
                  <a:schemeClr val="bg1"/>
                </a:solidFill>
              </a:rPr>
              <a:t>	Pitting	</a:t>
            </a:r>
            <a:r>
              <a:rPr lang="en-US" b="1" dirty="0" err="1">
                <a:solidFill>
                  <a:schemeClr val="bg1"/>
                </a:solidFill>
              </a:rPr>
              <a:t>Onycholysis</a:t>
            </a:r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err="1">
                <a:solidFill>
                  <a:schemeClr val="bg1"/>
                </a:solidFill>
              </a:rPr>
              <a:t>Subungal</a:t>
            </a:r>
            <a:r>
              <a:rPr lang="en-US" b="1" dirty="0">
                <a:solidFill>
                  <a:schemeClr val="bg1"/>
                </a:solidFill>
              </a:rPr>
              <a:t>	Oil drop	Nail plate</a:t>
            </a:r>
          </a:p>
          <a:p>
            <a:pPr>
              <a:lnSpc>
                <a:spcPct val="80000"/>
              </a:lnSpc>
              <a:tabLst>
                <a:tab pos="502920" algn="ctr"/>
                <a:tab pos="1920240" algn="ctr"/>
                <a:tab pos="3520440" algn="ctr"/>
                <a:tab pos="5029200" algn="ctr"/>
                <a:tab pos="6675120" algn="ctr"/>
              </a:tabLst>
            </a:pPr>
            <a:r>
              <a:rPr lang="en-US" b="1" dirty="0">
                <a:solidFill>
                  <a:schemeClr val="bg1"/>
                </a:solidFill>
              </a:rPr>
              <a:t>			Hyperkeratosis	sign	dystrophy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Clinical Psoriasis Manifestations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393812-7E1F-4476-87C4-90EDAAEEEFE8}"/>
              </a:ext>
            </a:extLst>
          </p:cNvPr>
          <p:cNvGrpSpPr/>
          <p:nvPr/>
        </p:nvGrpSpPr>
        <p:grpSpPr>
          <a:xfrm>
            <a:off x="134954" y="1387087"/>
            <a:ext cx="8874093" cy="1802623"/>
            <a:chOff x="137864" y="1993645"/>
            <a:chExt cx="8874093" cy="180262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5581230-0647-4AFB-BA69-9A306AB99598}"/>
                </a:ext>
              </a:extLst>
            </p:cNvPr>
            <p:cNvGrpSpPr/>
            <p:nvPr/>
          </p:nvGrpSpPr>
          <p:grpSpPr>
            <a:xfrm>
              <a:off x="137864" y="1993645"/>
              <a:ext cx="2103120" cy="1802623"/>
              <a:chOff x="237447" y="1993645"/>
              <a:chExt cx="2103120" cy="180262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584502D-981C-447D-8D04-90E07A1AA2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7447" y="1993645"/>
                <a:ext cx="2103120" cy="1802623"/>
              </a:xfrm>
              <a:prstGeom prst="rect">
                <a:avLst/>
              </a:prstGeom>
              <a:blipFill>
                <a:blip r:embed="rId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42D2763-0BAC-450A-AD51-E06DB584306F}"/>
                  </a:ext>
                </a:extLst>
              </p:cNvPr>
              <p:cNvSpPr/>
              <p:nvPr/>
            </p:nvSpPr>
            <p:spPr>
              <a:xfrm>
                <a:off x="237447" y="3271329"/>
                <a:ext cx="2103120" cy="461665"/>
              </a:xfrm>
              <a:prstGeom prst="rect">
                <a:avLst/>
              </a:prstGeom>
              <a:solidFill>
                <a:schemeClr val="tx1">
                  <a:alpha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solidFill>
                      <a:schemeClr val="bg1"/>
                    </a:solidFill>
                  </a:rPr>
                  <a:t>Guttate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CCD1F27-9BDB-4E95-8B65-6874FE57CE6E}"/>
                </a:ext>
              </a:extLst>
            </p:cNvPr>
            <p:cNvGrpSpPr/>
            <p:nvPr/>
          </p:nvGrpSpPr>
          <p:grpSpPr>
            <a:xfrm>
              <a:off x="2394855" y="1993645"/>
              <a:ext cx="2103120" cy="1802623"/>
              <a:chOff x="2441505" y="1993645"/>
              <a:chExt cx="2103120" cy="1802623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B98F785-8DB4-4DA3-A130-1632767B8B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41505" y="1993645"/>
                <a:ext cx="2103120" cy="1802623"/>
              </a:xfrm>
              <a:prstGeom prst="rect">
                <a:avLst/>
              </a:prstGeom>
              <a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79B2030-CDFB-4D25-8188-2BD2F44B6336}"/>
                  </a:ext>
                </a:extLst>
              </p:cNvPr>
              <p:cNvSpPr/>
              <p:nvPr/>
            </p:nvSpPr>
            <p:spPr>
              <a:xfrm>
                <a:off x="2441505" y="3271329"/>
                <a:ext cx="2103120" cy="461665"/>
              </a:xfrm>
              <a:prstGeom prst="rect">
                <a:avLst/>
              </a:prstGeom>
              <a:solidFill>
                <a:schemeClr val="tx1">
                  <a:alpha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Pustular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3460BBD-96E8-4AF8-96CF-AA1281CCFE3E}"/>
                </a:ext>
              </a:extLst>
            </p:cNvPr>
            <p:cNvGrpSpPr/>
            <p:nvPr/>
          </p:nvGrpSpPr>
          <p:grpSpPr>
            <a:xfrm>
              <a:off x="4651846" y="1993645"/>
              <a:ext cx="2103120" cy="1802623"/>
              <a:chOff x="4654799" y="1993645"/>
              <a:chExt cx="2103120" cy="180262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62114AD-5B11-435E-87CB-88A8BE19D1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54799" y="1993645"/>
                <a:ext cx="2103120" cy="1802623"/>
              </a:xfrm>
              <a:prstGeom prst="rect">
                <a:avLst/>
              </a:prstGeom>
              <a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D5F40F4-304A-45A0-8534-AB75A6FDF35E}"/>
                  </a:ext>
                </a:extLst>
              </p:cNvPr>
              <p:cNvSpPr/>
              <p:nvPr/>
            </p:nvSpPr>
            <p:spPr>
              <a:xfrm>
                <a:off x="4654799" y="3271329"/>
                <a:ext cx="2103120" cy="461665"/>
              </a:xfrm>
              <a:prstGeom prst="rect">
                <a:avLst/>
              </a:prstGeom>
              <a:solidFill>
                <a:schemeClr val="tx1">
                  <a:alpha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solidFill>
                      <a:schemeClr val="bg1"/>
                    </a:solidFill>
                  </a:rPr>
                  <a:t>Erythrodermic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3C5829D-911F-40D6-9C6A-2FDB728BC380}"/>
                </a:ext>
              </a:extLst>
            </p:cNvPr>
            <p:cNvGrpSpPr/>
            <p:nvPr/>
          </p:nvGrpSpPr>
          <p:grpSpPr>
            <a:xfrm>
              <a:off x="6908837" y="1993645"/>
              <a:ext cx="2103120" cy="1802623"/>
              <a:chOff x="6745875" y="1993645"/>
              <a:chExt cx="2103120" cy="1802623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AC96FF2-CFD5-47A3-BF7A-8B640FAFC2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5875" y="1993645"/>
                <a:ext cx="2103120" cy="1802623"/>
              </a:xfrm>
              <a:prstGeom prst="rect">
                <a:avLst/>
              </a:prstGeom>
              <a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2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06EBEB-CED4-4C3C-84A0-780C83F17655}"/>
                  </a:ext>
                </a:extLst>
              </p:cNvPr>
              <p:cNvSpPr/>
              <p:nvPr/>
            </p:nvSpPr>
            <p:spPr>
              <a:xfrm>
                <a:off x="6745875" y="3271329"/>
                <a:ext cx="2103120" cy="461665"/>
              </a:xfrm>
              <a:prstGeom prst="rect">
                <a:avLst/>
              </a:prstGeom>
              <a:solidFill>
                <a:schemeClr val="tx1">
                  <a:alpha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Inverse</a:t>
                </a: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4E3AF48-BC0B-4380-B1D1-47660229A7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963" y="3340141"/>
            <a:ext cx="7692074" cy="1558675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5051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3333"/>
                </a:solidFill>
              </a:rPr>
              <a:t>Prevalence of Psoriasis 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9747F1D-C9E9-4B23-AA0A-562E810BA5F2}"/>
              </a:ext>
            </a:extLst>
          </p:cNvPr>
          <p:cNvSpPr/>
          <p:nvPr/>
        </p:nvSpPr>
        <p:spPr>
          <a:xfrm>
            <a:off x="199679" y="1485445"/>
            <a:ext cx="8761413" cy="914400"/>
          </a:xfrm>
          <a:custGeom>
            <a:avLst/>
            <a:gdLst>
              <a:gd name="connsiteX0" fmla="*/ 0 w 8761413"/>
              <a:gd name="connsiteY0" fmla="*/ 0 h 963900"/>
              <a:gd name="connsiteX1" fmla="*/ 8761413 w 8761413"/>
              <a:gd name="connsiteY1" fmla="*/ 0 h 963900"/>
              <a:gd name="connsiteX2" fmla="*/ 8761413 w 8761413"/>
              <a:gd name="connsiteY2" fmla="*/ 963900 h 963900"/>
              <a:gd name="connsiteX3" fmla="*/ 0 w 8761413"/>
              <a:gd name="connsiteY3" fmla="*/ 963900 h 963900"/>
              <a:gd name="connsiteX4" fmla="*/ 0 w 8761413"/>
              <a:gd name="connsiteY4" fmla="*/ 0 h 9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1413" h="963900">
                <a:moveTo>
                  <a:pt x="0" y="0"/>
                </a:moveTo>
                <a:lnTo>
                  <a:pt x="8761413" y="0"/>
                </a:lnTo>
                <a:lnTo>
                  <a:pt x="8761413" y="963900"/>
                </a:lnTo>
                <a:lnTo>
                  <a:pt x="0" y="9639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014D71"/>
            </a:solidFill>
          </a:ln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31520" tIns="320040" rIns="182880" bIns="113792" numCol="1" spcCol="1270" anchor="t" anchorCtr="0">
            <a:noAutofit/>
          </a:bodyPr>
          <a:lstStyle/>
          <a:p>
            <a:pPr marL="182880" lvl="1" indent="-182880" algn="l" defTabSz="711200">
              <a:lnSpc>
                <a:spcPct val="90000"/>
              </a:lnSpc>
              <a:spcBef>
                <a:spcPct val="0"/>
              </a:spcBef>
              <a:buChar char="•"/>
            </a:pPr>
            <a:r>
              <a:rPr lang="en-US" sz="2000" kern="1200" dirty="0">
                <a:solidFill>
                  <a:srgbClr val="333333"/>
                </a:solidFill>
              </a:rPr>
              <a:t>3.2% (~7.5 million adults)</a:t>
            </a:r>
          </a:p>
          <a:p>
            <a:pPr marL="182880" lvl="1" indent="-182880" algn="l" defTabSz="711200">
              <a:lnSpc>
                <a:spcPct val="90000"/>
              </a:lnSpc>
              <a:spcBef>
                <a:spcPct val="0"/>
              </a:spcBef>
              <a:buChar char="•"/>
            </a:pPr>
            <a:r>
              <a:rPr lang="en-US" sz="2000" kern="1200" dirty="0">
                <a:solidFill>
                  <a:srgbClr val="333333"/>
                </a:solidFill>
              </a:rPr>
              <a:t>27.3% report moderate-to-severe disease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719E2FF-E83C-4601-9C8C-860129C653FA}"/>
              </a:ext>
            </a:extLst>
          </p:cNvPr>
          <p:cNvSpPr/>
          <p:nvPr/>
        </p:nvSpPr>
        <p:spPr>
          <a:xfrm>
            <a:off x="637748" y="1234525"/>
            <a:ext cx="7040880" cy="501840"/>
          </a:xfrm>
          <a:custGeom>
            <a:avLst/>
            <a:gdLst>
              <a:gd name="connsiteX0" fmla="*/ 0 w 6132989"/>
              <a:gd name="connsiteY0" fmla="*/ 83642 h 501840"/>
              <a:gd name="connsiteX1" fmla="*/ 83642 w 6132989"/>
              <a:gd name="connsiteY1" fmla="*/ 0 h 501840"/>
              <a:gd name="connsiteX2" fmla="*/ 6049347 w 6132989"/>
              <a:gd name="connsiteY2" fmla="*/ 0 h 501840"/>
              <a:gd name="connsiteX3" fmla="*/ 6132989 w 6132989"/>
              <a:gd name="connsiteY3" fmla="*/ 83642 h 501840"/>
              <a:gd name="connsiteX4" fmla="*/ 6132989 w 6132989"/>
              <a:gd name="connsiteY4" fmla="*/ 418198 h 501840"/>
              <a:gd name="connsiteX5" fmla="*/ 6049347 w 6132989"/>
              <a:gd name="connsiteY5" fmla="*/ 501840 h 501840"/>
              <a:gd name="connsiteX6" fmla="*/ 83642 w 6132989"/>
              <a:gd name="connsiteY6" fmla="*/ 501840 h 501840"/>
              <a:gd name="connsiteX7" fmla="*/ 0 w 6132989"/>
              <a:gd name="connsiteY7" fmla="*/ 418198 h 501840"/>
              <a:gd name="connsiteX8" fmla="*/ 0 w 6132989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32989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6049347" y="0"/>
                </a:lnTo>
                <a:cubicBezTo>
                  <a:pt x="6095541" y="0"/>
                  <a:pt x="6132989" y="37448"/>
                  <a:pt x="6132989" y="83642"/>
                </a:cubicBezTo>
                <a:lnTo>
                  <a:pt x="6132989" y="418198"/>
                </a:lnTo>
                <a:cubicBezTo>
                  <a:pt x="6132989" y="464392"/>
                  <a:pt x="6095541" y="501840"/>
                  <a:pt x="6049347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  <a:solidFill>
            <a:srgbClr val="014D71"/>
          </a:solidFill>
          <a:ln w="25400">
            <a:solidFill>
              <a:srgbClr val="014D71"/>
            </a:solidFill>
          </a:ln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310" tIns="24498" rIns="256310" bIns="24498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solidFill>
                  <a:schemeClr val="bg1"/>
                </a:solidFill>
              </a:rPr>
              <a:t>Overall prevalence among adults 20-59 years in US</a:t>
            </a:r>
            <a:r>
              <a:rPr lang="en-US" sz="2400" b="1" kern="1200" baseline="30000" dirty="0">
                <a:solidFill>
                  <a:schemeClr val="bg1"/>
                </a:solidFill>
              </a:rPr>
              <a:t>1</a:t>
            </a:r>
            <a:endParaRPr lang="en-US" sz="2400" b="1" kern="12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C83582-D2B9-407D-AA64-8FB8B76D5D81}"/>
              </a:ext>
            </a:extLst>
          </p:cNvPr>
          <p:cNvSpPr/>
          <p:nvPr/>
        </p:nvSpPr>
        <p:spPr>
          <a:xfrm>
            <a:off x="199679" y="2728694"/>
            <a:ext cx="8761413" cy="365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14D71"/>
            </a:solidFill>
          </a:ln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6BAD37-CB4F-465A-991A-98213F50C2AF}"/>
              </a:ext>
            </a:extLst>
          </p:cNvPr>
          <p:cNvSpPr/>
          <p:nvPr/>
        </p:nvSpPr>
        <p:spPr>
          <a:xfrm>
            <a:off x="637748" y="2477774"/>
            <a:ext cx="7040880" cy="501840"/>
          </a:xfrm>
          <a:custGeom>
            <a:avLst/>
            <a:gdLst>
              <a:gd name="connsiteX0" fmla="*/ 0 w 6132989"/>
              <a:gd name="connsiteY0" fmla="*/ 83642 h 501840"/>
              <a:gd name="connsiteX1" fmla="*/ 83642 w 6132989"/>
              <a:gd name="connsiteY1" fmla="*/ 0 h 501840"/>
              <a:gd name="connsiteX2" fmla="*/ 6049347 w 6132989"/>
              <a:gd name="connsiteY2" fmla="*/ 0 h 501840"/>
              <a:gd name="connsiteX3" fmla="*/ 6132989 w 6132989"/>
              <a:gd name="connsiteY3" fmla="*/ 83642 h 501840"/>
              <a:gd name="connsiteX4" fmla="*/ 6132989 w 6132989"/>
              <a:gd name="connsiteY4" fmla="*/ 418198 h 501840"/>
              <a:gd name="connsiteX5" fmla="*/ 6049347 w 6132989"/>
              <a:gd name="connsiteY5" fmla="*/ 501840 h 501840"/>
              <a:gd name="connsiteX6" fmla="*/ 83642 w 6132989"/>
              <a:gd name="connsiteY6" fmla="*/ 501840 h 501840"/>
              <a:gd name="connsiteX7" fmla="*/ 0 w 6132989"/>
              <a:gd name="connsiteY7" fmla="*/ 418198 h 501840"/>
              <a:gd name="connsiteX8" fmla="*/ 0 w 6132989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32989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6049347" y="0"/>
                </a:lnTo>
                <a:cubicBezTo>
                  <a:pt x="6095541" y="0"/>
                  <a:pt x="6132989" y="37448"/>
                  <a:pt x="6132989" y="83642"/>
                </a:cubicBezTo>
                <a:lnTo>
                  <a:pt x="6132989" y="418198"/>
                </a:lnTo>
                <a:cubicBezTo>
                  <a:pt x="6132989" y="464392"/>
                  <a:pt x="6095541" y="501840"/>
                  <a:pt x="6049347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  <a:solidFill>
            <a:srgbClr val="014D71"/>
          </a:solidFill>
          <a:ln w="25400">
            <a:solidFill>
              <a:srgbClr val="014D71"/>
            </a:solidFill>
          </a:ln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310" tIns="24498" rIns="256310" bIns="24498" numCol="1" spcCol="1270" anchor="ctr" anchorCtr="0">
            <a:no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bg1"/>
                </a:solidFill>
              </a:rPr>
              <a:t>Men and women equally affected</a:t>
            </a:r>
            <a:r>
              <a:rPr lang="en-US" sz="2400" b="1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D377AE6-142B-4177-B502-8CBEA983863B}"/>
              </a:ext>
            </a:extLst>
          </p:cNvPr>
          <p:cNvSpPr/>
          <p:nvPr/>
        </p:nvSpPr>
        <p:spPr>
          <a:xfrm>
            <a:off x="199679" y="3427390"/>
            <a:ext cx="8761413" cy="914400"/>
          </a:xfrm>
          <a:custGeom>
            <a:avLst/>
            <a:gdLst>
              <a:gd name="connsiteX0" fmla="*/ 0 w 8761413"/>
              <a:gd name="connsiteY0" fmla="*/ 0 h 963900"/>
              <a:gd name="connsiteX1" fmla="*/ 8761413 w 8761413"/>
              <a:gd name="connsiteY1" fmla="*/ 0 h 963900"/>
              <a:gd name="connsiteX2" fmla="*/ 8761413 w 8761413"/>
              <a:gd name="connsiteY2" fmla="*/ 963900 h 963900"/>
              <a:gd name="connsiteX3" fmla="*/ 0 w 8761413"/>
              <a:gd name="connsiteY3" fmla="*/ 963900 h 963900"/>
              <a:gd name="connsiteX4" fmla="*/ 0 w 8761413"/>
              <a:gd name="connsiteY4" fmla="*/ 0 h 9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1413" h="963900">
                <a:moveTo>
                  <a:pt x="0" y="0"/>
                </a:moveTo>
                <a:lnTo>
                  <a:pt x="8761413" y="0"/>
                </a:lnTo>
                <a:lnTo>
                  <a:pt x="8761413" y="963900"/>
                </a:lnTo>
                <a:lnTo>
                  <a:pt x="0" y="9639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014D71"/>
            </a:solidFill>
          </a:ln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9983" tIns="320040" rIns="182880" bIns="113792" numCol="1" spcCol="1270" anchor="t" anchorCtr="0">
            <a:noAutofit/>
          </a:bodyPr>
          <a:lstStyle/>
          <a:p>
            <a:pPr marL="182880" lvl="1" indent="-182880" defTabSz="711200">
              <a:lnSpc>
                <a:spcPct val="90000"/>
              </a:lnSpc>
              <a:spcBef>
                <a:spcPct val="0"/>
              </a:spcBef>
              <a:buChar char="•"/>
            </a:pPr>
            <a:r>
              <a:rPr lang="en-US" sz="2000" dirty="0">
                <a:solidFill>
                  <a:srgbClr val="333333"/>
                </a:solidFill>
              </a:rPr>
              <a:t>30-39 years: Type I (majority of patients)</a:t>
            </a:r>
          </a:p>
          <a:p>
            <a:pPr marL="182880" lvl="1" indent="-182880" defTabSz="711200">
              <a:lnSpc>
                <a:spcPct val="90000"/>
              </a:lnSpc>
              <a:spcBef>
                <a:spcPct val="0"/>
              </a:spcBef>
              <a:buChar char="•"/>
            </a:pPr>
            <a:r>
              <a:rPr lang="en-US" sz="2000" dirty="0">
                <a:solidFill>
                  <a:srgbClr val="333333"/>
                </a:solidFill>
              </a:rPr>
              <a:t>50-69 years: Type II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FBA13F3-A915-43B3-B4DF-79F69D2A1325}"/>
              </a:ext>
            </a:extLst>
          </p:cNvPr>
          <p:cNvSpPr/>
          <p:nvPr/>
        </p:nvSpPr>
        <p:spPr>
          <a:xfrm>
            <a:off x="637748" y="3176470"/>
            <a:ext cx="7040880" cy="501840"/>
          </a:xfrm>
          <a:custGeom>
            <a:avLst/>
            <a:gdLst>
              <a:gd name="connsiteX0" fmla="*/ 0 w 6132989"/>
              <a:gd name="connsiteY0" fmla="*/ 83642 h 501840"/>
              <a:gd name="connsiteX1" fmla="*/ 83642 w 6132989"/>
              <a:gd name="connsiteY1" fmla="*/ 0 h 501840"/>
              <a:gd name="connsiteX2" fmla="*/ 6049347 w 6132989"/>
              <a:gd name="connsiteY2" fmla="*/ 0 h 501840"/>
              <a:gd name="connsiteX3" fmla="*/ 6132989 w 6132989"/>
              <a:gd name="connsiteY3" fmla="*/ 83642 h 501840"/>
              <a:gd name="connsiteX4" fmla="*/ 6132989 w 6132989"/>
              <a:gd name="connsiteY4" fmla="*/ 418198 h 501840"/>
              <a:gd name="connsiteX5" fmla="*/ 6049347 w 6132989"/>
              <a:gd name="connsiteY5" fmla="*/ 501840 h 501840"/>
              <a:gd name="connsiteX6" fmla="*/ 83642 w 6132989"/>
              <a:gd name="connsiteY6" fmla="*/ 501840 h 501840"/>
              <a:gd name="connsiteX7" fmla="*/ 0 w 6132989"/>
              <a:gd name="connsiteY7" fmla="*/ 418198 h 501840"/>
              <a:gd name="connsiteX8" fmla="*/ 0 w 6132989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32989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6049347" y="0"/>
                </a:lnTo>
                <a:cubicBezTo>
                  <a:pt x="6095541" y="0"/>
                  <a:pt x="6132989" y="37448"/>
                  <a:pt x="6132989" y="83642"/>
                </a:cubicBezTo>
                <a:lnTo>
                  <a:pt x="6132989" y="418198"/>
                </a:lnTo>
                <a:cubicBezTo>
                  <a:pt x="6132989" y="464392"/>
                  <a:pt x="6095541" y="501840"/>
                  <a:pt x="6049347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  <a:solidFill>
            <a:srgbClr val="014D71"/>
          </a:solidFill>
          <a:ln w="25400">
            <a:solidFill>
              <a:srgbClr val="014D71"/>
            </a:solidFill>
          </a:ln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310" tIns="24498" rIns="256310" bIns="24498" numCol="1" spcCol="1270" anchor="ctr" anchorCtr="0">
            <a:no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bg1"/>
                </a:solidFill>
              </a:rPr>
              <a:t>Age of onset</a:t>
            </a:r>
            <a:r>
              <a:rPr lang="en-US" sz="2400" b="1" baseline="30000" dirty="0">
                <a:solidFill>
                  <a:schemeClr val="bg1"/>
                </a:solidFill>
              </a:rPr>
              <a:t>2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59F164-F687-46DB-9464-FFDC53E9B36C}"/>
              </a:ext>
            </a:extLst>
          </p:cNvPr>
          <p:cNvSpPr/>
          <p:nvPr/>
        </p:nvSpPr>
        <p:spPr>
          <a:xfrm>
            <a:off x="199679" y="4679692"/>
            <a:ext cx="8761413" cy="1140470"/>
          </a:xfrm>
          <a:custGeom>
            <a:avLst/>
            <a:gdLst>
              <a:gd name="connsiteX0" fmla="*/ 0 w 8761413"/>
              <a:gd name="connsiteY0" fmla="*/ 0 h 963900"/>
              <a:gd name="connsiteX1" fmla="*/ 8761413 w 8761413"/>
              <a:gd name="connsiteY1" fmla="*/ 0 h 963900"/>
              <a:gd name="connsiteX2" fmla="*/ 8761413 w 8761413"/>
              <a:gd name="connsiteY2" fmla="*/ 963900 h 963900"/>
              <a:gd name="connsiteX3" fmla="*/ 0 w 8761413"/>
              <a:gd name="connsiteY3" fmla="*/ 963900 h 963900"/>
              <a:gd name="connsiteX4" fmla="*/ 0 w 8761413"/>
              <a:gd name="connsiteY4" fmla="*/ 0 h 9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1413" h="963900">
                <a:moveTo>
                  <a:pt x="0" y="0"/>
                </a:moveTo>
                <a:lnTo>
                  <a:pt x="8761413" y="0"/>
                </a:lnTo>
                <a:lnTo>
                  <a:pt x="8761413" y="963900"/>
                </a:lnTo>
                <a:lnTo>
                  <a:pt x="0" y="9639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014D71"/>
            </a:solidFill>
          </a:ln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0080" tIns="320040" rIns="0" bIns="113792" numCol="1" spcCol="1270" anchor="t" anchorCtr="0">
            <a:noAutofit/>
          </a:bodyPr>
          <a:lstStyle/>
          <a:p>
            <a:pPr marL="182880" lvl="1" indent="-182880" defTabSz="711200">
              <a:lnSpc>
                <a:spcPct val="90000"/>
              </a:lnSpc>
              <a:spcBef>
                <a:spcPct val="0"/>
              </a:spcBef>
              <a:buChar char="•"/>
            </a:pPr>
            <a:r>
              <a:rPr lang="en-US" sz="2000" dirty="0">
                <a:solidFill>
                  <a:srgbClr val="333333"/>
                </a:solidFill>
              </a:rPr>
              <a:t>Retrospective studies suggest incidence increases 1970-1974 and 1995-1999</a:t>
            </a:r>
          </a:p>
          <a:p>
            <a:pPr marL="182880" lvl="1" indent="-182880" defTabSz="711200">
              <a:lnSpc>
                <a:spcPct val="90000"/>
              </a:lnSpc>
              <a:spcBef>
                <a:spcPct val="0"/>
              </a:spcBef>
              <a:buChar char="•"/>
            </a:pPr>
            <a:r>
              <a:rPr lang="en-US" sz="2000" dirty="0">
                <a:solidFill>
                  <a:srgbClr val="333333"/>
                </a:solidFill>
              </a:rPr>
              <a:t>Rise could be due to increasing diagnosis and/or improved understanding of psoriasis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A731675-4111-4086-87EE-96C2CDFC9437}"/>
              </a:ext>
            </a:extLst>
          </p:cNvPr>
          <p:cNvSpPr/>
          <p:nvPr/>
        </p:nvSpPr>
        <p:spPr>
          <a:xfrm>
            <a:off x="637748" y="4428772"/>
            <a:ext cx="7040880" cy="501840"/>
          </a:xfrm>
          <a:custGeom>
            <a:avLst/>
            <a:gdLst>
              <a:gd name="connsiteX0" fmla="*/ 0 w 6132989"/>
              <a:gd name="connsiteY0" fmla="*/ 83642 h 501840"/>
              <a:gd name="connsiteX1" fmla="*/ 83642 w 6132989"/>
              <a:gd name="connsiteY1" fmla="*/ 0 h 501840"/>
              <a:gd name="connsiteX2" fmla="*/ 6049347 w 6132989"/>
              <a:gd name="connsiteY2" fmla="*/ 0 h 501840"/>
              <a:gd name="connsiteX3" fmla="*/ 6132989 w 6132989"/>
              <a:gd name="connsiteY3" fmla="*/ 83642 h 501840"/>
              <a:gd name="connsiteX4" fmla="*/ 6132989 w 6132989"/>
              <a:gd name="connsiteY4" fmla="*/ 418198 h 501840"/>
              <a:gd name="connsiteX5" fmla="*/ 6049347 w 6132989"/>
              <a:gd name="connsiteY5" fmla="*/ 501840 h 501840"/>
              <a:gd name="connsiteX6" fmla="*/ 83642 w 6132989"/>
              <a:gd name="connsiteY6" fmla="*/ 501840 h 501840"/>
              <a:gd name="connsiteX7" fmla="*/ 0 w 6132989"/>
              <a:gd name="connsiteY7" fmla="*/ 418198 h 501840"/>
              <a:gd name="connsiteX8" fmla="*/ 0 w 6132989"/>
              <a:gd name="connsiteY8" fmla="*/ 83642 h 50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32989" h="501840">
                <a:moveTo>
                  <a:pt x="0" y="83642"/>
                </a:moveTo>
                <a:cubicBezTo>
                  <a:pt x="0" y="37448"/>
                  <a:pt x="37448" y="0"/>
                  <a:pt x="83642" y="0"/>
                </a:cubicBezTo>
                <a:lnTo>
                  <a:pt x="6049347" y="0"/>
                </a:lnTo>
                <a:cubicBezTo>
                  <a:pt x="6095541" y="0"/>
                  <a:pt x="6132989" y="37448"/>
                  <a:pt x="6132989" y="83642"/>
                </a:cubicBezTo>
                <a:lnTo>
                  <a:pt x="6132989" y="418198"/>
                </a:lnTo>
                <a:cubicBezTo>
                  <a:pt x="6132989" y="464392"/>
                  <a:pt x="6095541" y="501840"/>
                  <a:pt x="6049347" y="501840"/>
                </a:cubicBezTo>
                <a:lnTo>
                  <a:pt x="83642" y="501840"/>
                </a:lnTo>
                <a:cubicBezTo>
                  <a:pt x="37448" y="501840"/>
                  <a:pt x="0" y="464392"/>
                  <a:pt x="0" y="418198"/>
                </a:cubicBezTo>
                <a:lnTo>
                  <a:pt x="0" y="83642"/>
                </a:lnTo>
                <a:close/>
              </a:path>
            </a:pathLst>
          </a:custGeom>
          <a:solidFill>
            <a:srgbClr val="014D71"/>
          </a:solidFill>
          <a:ln w="25400">
            <a:solidFill>
              <a:srgbClr val="014D71"/>
            </a:solidFill>
          </a:ln>
        </p:spPr>
        <p:style>
          <a:lnRef idx="0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310" tIns="24498" rIns="256310" bIns="24498" numCol="1" spcCol="1270" anchor="ctr" anchorCtr="0">
            <a:no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bg1"/>
                </a:solidFill>
              </a:rPr>
              <a:t>Rising incidence?</a:t>
            </a:r>
            <a:r>
              <a:rPr lang="en-US" sz="2400" b="1" baseline="30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137160" indent="-137160" defTabSz="914400">
              <a:lnSpc>
                <a:spcPct val="100000"/>
              </a:lnSpc>
              <a:buFontTx/>
              <a:buAutoNum type="arabicPeriod"/>
              <a:defRPr/>
            </a:pPr>
            <a:r>
              <a:rPr lang="en-US" dirty="0" err="1"/>
              <a:t>Helmick</a:t>
            </a:r>
            <a:r>
              <a:rPr lang="en-US" dirty="0"/>
              <a:t> CG, et al. </a:t>
            </a:r>
            <a:r>
              <a:rPr lang="en-US" i="1" dirty="0"/>
              <a:t>Am J </a:t>
            </a:r>
            <a:r>
              <a:rPr lang="en-US" i="1" dirty="0" err="1"/>
              <a:t>Prev</a:t>
            </a:r>
            <a:r>
              <a:rPr lang="en-US" i="1" dirty="0"/>
              <a:t> Med. </a:t>
            </a:r>
            <a:r>
              <a:rPr lang="en-US" dirty="0"/>
              <a:t>2014;47(1):37-45.</a:t>
            </a:r>
          </a:p>
          <a:p>
            <a:pPr marL="137160" indent="-137160" defTabSz="914400">
              <a:lnSpc>
                <a:spcPct val="100000"/>
              </a:lnSpc>
              <a:buFontTx/>
              <a:buAutoNum type="arabicPeriod"/>
              <a:defRPr/>
            </a:pPr>
            <a:r>
              <a:rPr lang="en-US" dirty="0" err="1"/>
              <a:t>Parisi</a:t>
            </a:r>
            <a:r>
              <a:rPr lang="en-US" dirty="0"/>
              <a:t> R, et al. </a:t>
            </a:r>
            <a:r>
              <a:rPr lang="en-US" i="1" dirty="0"/>
              <a:t>J </a:t>
            </a:r>
            <a:r>
              <a:rPr lang="en-US" i="1" dirty="0" err="1"/>
              <a:t>Investig</a:t>
            </a:r>
            <a:r>
              <a:rPr lang="en-US" i="1" dirty="0"/>
              <a:t> </a:t>
            </a:r>
            <a:r>
              <a:rPr lang="en-US" i="1" dirty="0" err="1"/>
              <a:t>Derm</a:t>
            </a:r>
            <a:r>
              <a:rPr lang="en-US" i="1" dirty="0"/>
              <a:t>. </a:t>
            </a:r>
            <a:r>
              <a:rPr lang="en-US" dirty="0"/>
              <a:t>2013;133(2):377-385.</a:t>
            </a:r>
          </a:p>
          <a:p>
            <a:pPr marL="137160" indent="-137160" defTabSz="914400">
              <a:lnSpc>
                <a:spcPct val="100000"/>
              </a:lnSpc>
              <a:buFontTx/>
              <a:buAutoNum type="arabicPeriod"/>
              <a:defRPr/>
            </a:pPr>
            <a:r>
              <a:rPr lang="en-US" dirty="0" err="1"/>
              <a:t>Icen</a:t>
            </a:r>
            <a:r>
              <a:rPr lang="en-US" dirty="0"/>
              <a:t> M, et al. </a:t>
            </a:r>
            <a:r>
              <a:rPr lang="en-US" i="1" dirty="0"/>
              <a:t>J Am </a:t>
            </a:r>
            <a:r>
              <a:rPr lang="en-US" i="1" dirty="0" err="1"/>
              <a:t>Acad</a:t>
            </a:r>
            <a:r>
              <a:rPr lang="en-US" i="1" dirty="0"/>
              <a:t> </a:t>
            </a:r>
            <a:r>
              <a:rPr lang="en-US" i="1" dirty="0" err="1"/>
              <a:t>Dermatol</a:t>
            </a:r>
            <a:r>
              <a:rPr lang="en-US" i="1" dirty="0"/>
              <a:t>. </a:t>
            </a:r>
            <a:r>
              <a:rPr lang="en-US" dirty="0"/>
              <a:t>2009;60(3):394-401.</a:t>
            </a:r>
          </a:p>
        </p:txBody>
      </p:sp>
    </p:spTree>
    <p:extLst>
      <p:ext uri="{BB962C8B-B14F-4D97-AF65-F5344CB8AC3E}">
        <p14:creationId xmlns:p14="http://schemas.microsoft.com/office/powerpoint/2010/main" val="2098001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23" y="246813"/>
            <a:ext cx="8761615" cy="1143000"/>
          </a:xfrm>
        </p:spPr>
        <p:txBody>
          <a:bodyPr/>
          <a:lstStyle/>
          <a:p>
            <a:r>
              <a:rPr lang="en-US" dirty="0"/>
              <a:t>Risk Factors for Psoriasis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1351C35-5821-4A61-B229-838E28E8DB53}"/>
              </a:ext>
            </a:extLst>
          </p:cNvPr>
          <p:cNvSpPr/>
          <p:nvPr/>
        </p:nvSpPr>
        <p:spPr>
          <a:xfrm>
            <a:off x="199822" y="1737334"/>
            <a:ext cx="1711213" cy="3239915"/>
          </a:xfrm>
          <a:custGeom>
            <a:avLst/>
            <a:gdLst>
              <a:gd name="connsiteX0" fmla="*/ 0 w 1711213"/>
              <a:gd name="connsiteY0" fmla="*/ 171121 h 4064000"/>
              <a:gd name="connsiteX1" fmla="*/ 171121 w 1711213"/>
              <a:gd name="connsiteY1" fmla="*/ 0 h 4064000"/>
              <a:gd name="connsiteX2" fmla="*/ 1540092 w 1711213"/>
              <a:gd name="connsiteY2" fmla="*/ 0 h 4064000"/>
              <a:gd name="connsiteX3" fmla="*/ 1711213 w 1711213"/>
              <a:gd name="connsiteY3" fmla="*/ 171121 h 4064000"/>
              <a:gd name="connsiteX4" fmla="*/ 1711213 w 1711213"/>
              <a:gd name="connsiteY4" fmla="*/ 3892879 h 4064000"/>
              <a:gd name="connsiteX5" fmla="*/ 1540092 w 1711213"/>
              <a:gd name="connsiteY5" fmla="*/ 4064000 h 4064000"/>
              <a:gd name="connsiteX6" fmla="*/ 171121 w 1711213"/>
              <a:gd name="connsiteY6" fmla="*/ 4064000 h 4064000"/>
              <a:gd name="connsiteX7" fmla="*/ 0 w 1711213"/>
              <a:gd name="connsiteY7" fmla="*/ 3892879 h 4064000"/>
              <a:gd name="connsiteX8" fmla="*/ 0 w 1711213"/>
              <a:gd name="connsiteY8" fmla="*/ 171121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1213" h="4064000">
                <a:moveTo>
                  <a:pt x="0" y="171121"/>
                </a:moveTo>
                <a:cubicBezTo>
                  <a:pt x="0" y="76613"/>
                  <a:pt x="76613" y="0"/>
                  <a:pt x="171121" y="0"/>
                </a:cubicBezTo>
                <a:lnTo>
                  <a:pt x="1540092" y="0"/>
                </a:lnTo>
                <a:cubicBezTo>
                  <a:pt x="1634600" y="0"/>
                  <a:pt x="1711213" y="76613"/>
                  <a:pt x="1711213" y="171121"/>
                </a:cubicBezTo>
                <a:lnTo>
                  <a:pt x="1711213" y="3892879"/>
                </a:lnTo>
                <a:cubicBezTo>
                  <a:pt x="1711213" y="3987387"/>
                  <a:pt x="1634600" y="4064000"/>
                  <a:pt x="1540092" y="4064000"/>
                </a:cubicBezTo>
                <a:lnTo>
                  <a:pt x="171121" y="4064000"/>
                </a:lnTo>
                <a:cubicBezTo>
                  <a:pt x="76613" y="4064000"/>
                  <a:pt x="0" y="3987387"/>
                  <a:pt x="0" y="3892879"/>
                </a:cubicBezTo>
                <a:lnTo>
                  <a:pt x="0" y="171121"/>
                </a:lnTo>
                <a:close/>
              </a:path>
            </a:pathLst>
          </a:custGeom>
          <a:solidFill>
            <a:srgbClr val="014D7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912" tIns="1828800" rIns="184912" bIns="274320" numCol="1" spcCol="1270" anchor="b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b="1" kern="1200" dirty="0"/>
              <a:t>Family History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50BA72-9FCE-40CA-959E-8D151AA39EA6}"/>
              </a:ext>
            </a:extLst>
          </p:cNvPr>
          <p:cNvSpPr/>
          <p:nvPr/>
        </p:nvSpPr>
        <p:spPr>
          <a:xfrm>
            <a:off x="378772" y="1981174"/>
            <a:ext cx="1353312" cy="135331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1CCA875-29CB-4993-9743-D7242C69BE60}"/>
              </a:ext>
            </a:extLst>
          </p:cNvPr>
          <p:cNvSpPr/>
          <p:nvPr/>
        </p:nvSpPr>
        <p:spPr>
          <a:xfrm>
            <a:off x="1962371" y="1737334"/>
            <a:ext cx="1711213" cy="3239915"/>
          </a:xfrm>
          <a:custGeom>
            <a:avLst/>
            <a:gdLst>
              <a:gd name="connsiteX0" fmla="*/ 0 w 1711213"/>
              <a:gd name="connsiteY0" fmla="*/ 171121 h 4064000"/>
              <a:gd name="connsiteX1" fmla="*/ 171121 w 1711213"/>
              <a:gd name="connsiteY1" fmla="*/ 0 h 4064000"/>
              <a:gd name="connsiteX2" fmla="*/ 1540092 w 1711213"/>
              <a:gd name="connsiteY2" fmla="*/ 0 h 4064000"/>
              <a:gd name="connsiteX3" fmla="*/ 1711213 w 1711213"/>
              <a:gd name="connsiteY3" fmla="*/ 171121 h 4064000"/>
              <a:gd name="connsiteX4" fmla="*/ 1711213 w 1711213"/>
              <a:gd name="connsiteY4" fmla="*/ 3892879 h 4064000"/>
              <a:gd name="connsiteX5" fmla="*/ 1540092 w 1711213"/>
              <a:gd name="connsiteY5" fmla="*/ 4064000 h 4064000"/>
              <a:gd name="connsiteX6" fmla="*/ 171121 w 1711213"/>
              <a:gd name="connsiteY6" fmla="*/ 4064000 h 4064000"/>
              <a:gd name="connsiteX7" fmla="*/ 0 w 1711213"/>
              <a:gd name="connsiteY7" fmla="*/ 3892879 h 4064000"/>
              <a:gd name="connsiteX8" fmla="*/ 0 w 1711213"/>
              <a:gd name="connsiteY8" fmla="*/ 171121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1213" h="4064000">
                <a:moveTo>
                  <a:pt x="0" y="171121"/>
                </a:moveTo>
                <a:cubicBezTo>
                  <a:pt x="0" y="76613"/>
                  <a:pt x="76613" y="0"/>
                  <a:pt x="171121" y="0"/>
                </a:cubicBezTo>
                <a:lnTo>
                  <a:pt x="1540092" y="0"/>
                </a:lnTo>
                <a:cubicBezTo>
                  <a:pt x="1634600" y="0"/>
                  <a:pt x="1711213" y="76613"/>
                  <a:pt x="1711213" y="171121"/>
                </a:cubicBezTo>
                <a:lnTo>
                  <a:pt x="1711213" y="3892879"/>
                </a:lnTo>
                <a:cubicBezTo>
                  <a:pt x="1711213" y="3987387"/>
                  <a:pt x="1634600" y="4064000"/>
                  <a:pt x="1540092" y="4064000"/>
                </a:cubicBezTo>
                <a:lnTo>
                  <a:pt x="171121" y="4064000"/>
                </a:lnTo>
                <a:cubicBezTo>
                  <a:pt x="76613" y="4064000"/>
                  <a:pt x="0" y="3987387"/>
                  <a:pt x="0" y="3892879"/>
                </a:cubicBezTo>
                <a:lnTo>
                  <a:pt x="0" y="171121"/>
                </a:lnTo>
                <a:close/>
              </a:path>
            </a:pathLst>
          </a:custGeom>
          <a:solidFill>
            <a:srgbClr val="014D7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912" tIns="1828800" rIns="184912" bIns="274320" numCol="1" spcCol="1270" anchor="b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b="1" kern="1200" dirty="0"/>
              <a:t>Smoking</a:t>
            </a:r>
            <a:br>
              <a:rPr lang="en-US" sz="2500" b="1" kern="1200" dirty="0"/>
            </a:br>
            <a:r>
              <a:rPr lang="en-US" sz="2500" b="1" kern="1200" dirty="0"/>
              <a:t>&amp;</a:t>
            </a:r>
            <a:br>
              <a:rPr lang="en-US" sz="2500" b="1" kern="1200" dirty="0"/>
            </a:br>
            <a:r>
              <a:rPr lang="en-US" sz="2500" b="1" kern="1200" dirty="0"/>
              <a:t>Alcohol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203B41-6B4F-4CA6-8248-A959C5F373EF}"/>
              </a:ext>
            </a:extLst>
          </p:cNvPr>
          <p:cNvSpPr/>
          <p:nvPr/>
        </p:nvSpPr>
        <p:spPr>
          <a:xfrm>
            <a:off x="2141322" y="1981174"/>
            <a:ext cx="1353312" cy="1353312"/>
          </a:xfrm>
          <a:prstGeom prst="ellipse">
            <a:avLst/>
          </a:prstGeom>
          <a:blipFill>
            <a:blip r:embed="rId4"/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A48F3A-0915-4665-BB09-C9688F1C0242}"/>
              </a:ext>
            </a:extLst>
          </p:cNvPr>
          <p:cNvSpPr/>
          <p:nvPr/>
        </p:nvSpPr>
        <p:spPr>
          <a:xfrm>
            <a:off x="3724921" y="1737334"/>
            <a:ext cx="1711213" cy="3239915"/>
          </a:xfrm>
          <a:custGeom>
            <a:avLst/>
            <a:gdLst>
              <a:gd name="connsiteX0" fmla="*/ 0 w 1711213"/>
              <a:gd name="connsiteY0" fmla="*/ 171121 h 4064000"/>
              <a:gd name="connsiteX1" fmla="*/ 171121 w 1711213"/>
              <a:gd name="connsiteY1" fmla="*/ 0 h 4064000"/>
              <a:gd name="connsiteX2" fmla="*/ 1540092 w 1711213"/>
              <a:gd name="connsiteY2" fmla="*/ 0 h 4064000"/>
              <a:gd name="connsiteX3" fmla="*/ 1711213 w 1711213"/>
              <a:gd name="connsiteY3" fmla="*/ 171121 h 4064000"/>
              <a:gd name="connsiteX4" fmla="*/ 1711213 w 1711213"/>
              <a:gd name="connsiteY4" fmla="*/ 3892879 h 4064000"/>
              <a:gd name="connsiteX5" fmla="*/ 1540092 w 1711213"/>
              <a:gd name="connsiteY5" fmla="*/ 4064000 h 4064000"/>
              <a:gd name="connsiteX6" fmla="*/ 171121 w 1711213"/>
              <a:gd name="connsiteY6" fmla="*/ 4064000 h 4064000"/>
              <a:gd name="connsiteX7" fmla="*/ 0 w 1711213"/>
              <a:gd name="connsiteY7" fmla="*/ 3892879 h 4064000"/>
              <a:gd name="connsiteX8" fmla="*/ 0 w 1711213"/>
              <a:gd name="connsiteY8" fmla="*/ 171121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1213" h="4064000">
                <a:moveTo>
                  <a:pt x="0" y="171121"/>
                </a:moveTo>
                <a:cubicBezTo>
                  <a:pt x="0" y="76613"/>
                  <a:pt x="76613" y="0"/>
                  <a:pt x="171121" y="0"/>
                </a:cubicBezTo>
                <a:lnTo>
                  <a:pt x="1540092" y="0"/>
                </a:lnTo>
                <a:cubicBezTo>
                  <a:pt x="1634600" y="0"/>
                  <a:pt x="1711213" y="76613"/>
                  <a:pt x="1711213" y="171121"/>
                </a:cubicBezTo>
                <a:lnTo>
                  <a:pt x="1711213" y="3892879"/>
                </a:lnTo>
                <a:cubicBezTo>
                  <a:pt x="1711213" y="3987387"/>
                  <a:pt x="1634600" y="4064000"/>
                  <a:pt x="1540092" y="4064000"/>
                </a:cubicBezTo>
                <a:lnTo>
                  <a:pt x="171121" y="4064000"/>
                </a:lnTo>
                <a:cubicBezTo>
                  <a:pt x="76613" y="4064000"/>
                  <a:pt x="0" y="3987387"/>
                  <a:pt x="0" y="3892879"/>
                </a:cubicBezTo>
                <a:lnTo>
                  <a:pt x="0" y="171121"/>
                </a:lnTo>
                <a:close/>
              </a:path>
            </a:pathLst>
          </a:custGeom>
          <a:solidFill>
            <a:srgbClr val="014D7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912" tIns="1828800" rIns="184912" bIns="274320" numCol="1" spcCol="1270" anchor="b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b="1" kern="1200" dirty="0"/>
              <a:t>Obesity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9AA97C-6DCF-4756-A07C-46B1434138AB}"/>
              </a:ext>
            </a:extLst>
          </p:cNvPr>
          <p:cNvSpPr/>
          <p:nvPr/>
        </p:nvSpPr>
        <p:spPr>
          <a:xfrm>
            <a:off x="3903871" y="1981174"/>
            <a:ext cx="1353312" cy="1353312"/>
          </a:xfrm>
          <a:prstGeom prst="ellipse">
            <a:avLst/>
          </a:prstGeom>
          <a:blipFill>
            <a:blip r:embed="rId5"/>
            <a:srcRect/>
            <a:stretch>
              <a:fillRect l="-13559" r="-36441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C6E74DD-4897-4C0F-8F5A-999AE5664352}"/>
              </a:ext>
            </a:extLst>
          </p:cNvPr>
          <p:cNvSpPr/>
          <p:nvPr/>
        </p:nvSpPr>
        <p:spPr>
          <a:xfrm>
            <a:off x="5487471" y="1737334"/>
            <a:ext cx="1711213" cy="3239915"/>
          </a:xfrm>
          <a:custGeom>
            <a:avLst/>
            <a:gdLst>
              <a:gd name="connsiteX0" fmla="*/ 0 w 1711213"/>
              <a:gd name="connsiteY0" fmla="*/ 171121 h 4064000"/>
              <a:gd name="connsiteX1" fmla="*/ 171121 w 1711213"/>
              <a:gd name="connsiteY1" fmla="*/ 0 h 4064000"/>
              <a:gd name="connsiteX2" fmla="*/ 1540092 w 1711213"/>
              <a:gd name="connsiteY2" fmla="*/ 0 h 4064000"/>
              <a:gd name="connsiteX3" fmla="*/ 1711213 w 1711213"/>
              <a:gd name="connsiteY3" fmla="*/ 171121 h 4064000"/>
              <a:gd name="connsiteX4" fmla="*/ 1711213 w 1711213"/>
              <a:gd name="connsiteY4" fmla="*/ 3892879 h 4064000"/>
              <a:gd name="connsiteX5" fmla="*/ 1540092 w 1711213"/>
              <a:gd name="connsiteY5" fmla="*/ 4064000 h 4064000"/>
              <a:gd name="connsiteX6" fmla="*/ 171121 w 1711213"/>
              <a:gd name="connsiteY6" fmla="*/ 4064000 h 4064000"/>
              <a:gd name="connsiteX7" fmla="*/ 0 w 1711213"/>
              <a:gd name="connsiteY7" fmla="*/ 3892879 h 4064000"/>
              <a:gd name="connsiteX8" fmla="*/ 0 w 1711213"/>
              <a:gd name="connsiteY8" fmla="*/ 171121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1213" h="4064000">
                <a:moveTo>
                  <a:pt x="0" y="171121"/>
                </a:moveTo>
                <a:cubicBezTo>
                  <a:pt x="0" y="76613"/>
                  <a:pt x="76613" y="0"/>
                  <a:pt x="171121" y="0"/>
                </a:cubicBezTo>
                <a:lnTo>
                  <a:pt x="1540092" y="0"/>
                </a:lnTo>
                <a:cubicBezTo>
                  <a:pt x="1634600" y="0"/>
                  <a:pt x="1711213" y="76613"/>
                  <a:pt x="1711213" y="171121"/>
                </a:cubicBezTo>
                <a:lnTo>
                  <a:pt x="1711213" y="3892879"/>
                </a:lnTo>
                <a:cubicBezTo>
                  <a:pt x="1711213" y="3987387"/>
                  <a:pt x="1634600" y="4064000"/>
                  <a:pt x="1540092" y="4064000"/>
                </a:cubicBezTo>
                <a:lnTo>
                  <a:pt x="171121" y="4064000"/>
                </a:lnTo>
                <a:cubicBezTo>
                  <a:pt x="76613" y="4064000"/>
                  <a:pt x="0" y="3987387"/>
                  <a:pt x="0" y="3892879"/>
                </a:cubicBezTo>
                <a:lnTo>
                  <a:pt x="0" y="171121"/>
                </a:lnTo>
                <a:close/>
              </a:path>
            </a:pathLst>
          </a:custGeom>
          <a:solidFill>
            <a:srgbClr val="014D7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912" tIns="1828800" rIns="184912" bIns="274320" numCol="1" spcCol="1270" anchor="b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b="1" kern="1200" dirty="0"/>
              <a:t>Drugs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E6A6C0C-6DA9-42DE-AA5D-EA1BB9CB349E}"/>
              </a:ext>
            </a:extLst>
          </p:cNvPr>
          <p:cNvSpPr/>
          <p:nvPr/>
        </p:nvSpPr>
        <p:spPr>
          <a:xfrm>
            <a:off x="5666422" y="1981174"/>
            <a:ext cx="1353312" cy="1353312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EE29731-ABBA-4EE6-9E71-5064D62477D7}"/>
              </a:ext>
            </a:extLst>
          </p:cNvPr>
          <p:cNvSpPr/>
          <p:nvPr/>
        </p:nvSpPr>
        <p:spPr>
          <a:xfrm>
            <a:off x="7250021" y="1737334"/>
            <a:ext cx="1711213" cy="3239915"/>
          </a:xfrm>
          <a:custGeom>
            <a:avLst/>
            <a:gdLst>
              <a:gd name="connsiteX0" fmla="*/ 0 w 1711213"/>
              <a:gd name="connsiteY0" fmla="*/ 171121 h 4064000"/>
              <a:gd name="connsiteX1" fmla="*/ 171121 w 1711213"/>
              <a:gd name="connsiteY1" fmla="*/ 0 h 4064000"/>
              <a:gd name="connsiteX2" fmla="*/ 1540092 w 1711213"/>
              <a:gd name="connsiteY2" fmla="*/ 0 h 4064000"/>
              <a:gd name="connsiteX3" fmla="*/ 1711213 w 1711213"/>
              <a:gd name="connsiteY3" fmla="*/ 171121 h 4064000"/>
              <a:gd name="connsiteX4" fmla="*/ 1711213 w 1711213"/>
              <a:gd name="connsiteY4" fmla="*/ 3892879 h 4064000"/>
              <a:gd name="connsiteX5" fmla="*/ 1540092 w 1711213"/>
              <a:gd name="connsiteY5" fmla="*/ 4064000 h 4064000"/>
              <a:gd name="connsiteX6" fmla="*/ 171121 w 1711213"/>
              <a:gd name="connsiteY6" fmla="*/ 4064000 h 4064000"/>
              <a:gd name="connsiteX7" fmla="*/ 0 w 1711213"/>
              <a:gd name="connsiteY7" fmla="*/ 3892879 h 4064000"/>
              <a:gd name="connsiteX8" fmla="*/ 0 w 1711213"/>
              <a:gd name="connsiteY8" fmla="*/ 171121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1213" h="4064000">
                <a:moveTo>
                  <a:pt x="0" y="171121"/>
                </a:moveTo>
                <a:cubicBezTo>
                  <a:pt x="0" y="76613"/>
                  <a:pt x="76613" y="0"/>
                  <a:pt x="171121" y="0"/>
                </a:cubicBezTo>
                <a:lnTo>
                  <a:pt x="1540092" y="0"/>
                </a:lnTo>
                <a:cubicBezTo>
                  <a:pt x="1634600" y="0"/>
                  <a:pt x="1711213" y="76613"/>
                  <a:pt x="1711213" y="171121"/>
                </a:cubicBezTo>
                <a:lnTo>
                  <a:pt x="1711213" y="3892879"/>
                </a:lnTo>
                <a:cubicBezTo>
                  <a:pt x="1711213" y="3987387"/>
                  <a:pt x="1634600" y="4064000"/>
                  <a:pt x="1540092" y="4064000"/>
                </a:cubicBezTo>
                <a:lnTo>
                  <a:pt x="171121" y="4064000"/>
                </a:lnTo>
                <a:cubicBezTo>
                  <a:pt x="76613" y="4064000"/>
                  <a:pt x="0" y="3987387"/>
                  <a:pt x="0" y="3892879"/>
                </a:cubicBezTo>
                <a:lnTo>
                  <a:pt x="0" y="171121"/>
                </a:lnTo>
                <a:close/>
              </a:path>
            </a:pathLst>
          </a:custGeom>
          <a:solidFill>
            <a:srgbClr val="014D7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912" tIns="1828800" rIns="184912" bIns="274320" numCol="1" spcCol="1270" anchor="b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500" b="1" kern="1200" dirty="0"/>
              <a:t>Infections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2494D-526B-4778-9C8D-10B6B66498DB}"/>
              </a:ext>
            </a:extLst>
          </p:cNvPr>
          <p:cNvSpPr/>
          <p:nvPr/>
        </p:nvSpPr>
        <p:spPr>
          <a:xfrm>
            <a:off x="7428972" y="1981174"/>
            <a:ext cx="1353312" cy="1353312"/>
          </a:xfrm>
          <a:prstGeom prst="ellipse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440286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2748</Words>
  <Application>Microsoft Office PowerPoint</Application>
  <PresentationFormat>On-screen Show (4:3)</PresentationFormat>
  <Paragraphs>442</Paragraphs>
  <Slides>51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ＭＳ Ｐゴシック</vt:lpstr>
      <vt:lpstr>Arial</vt:lpstr>
      <vt:lpstr>Calibri</vt:lpstr>
      <vt:lpstr>Times New Roman</vt:lpstr>
      <vt:lpstr>Wingdings</vt:lpstr>
      <vt:lpstr>Office Theme</vt:lpstr>
      <vt:lpstr>PowerPoint Presentation</vt:lpstr>
      <vt:lpstr>Faculty</vt:lpstr>
      <vt:lpstr>Disclosures</vt:lpstr>
      <vt:lpstr>Learning Objectives</vt:lpstr>
      <vt:lpstr>Establishing Psoriasis Severity</vt:lpstr>
      <vt:lpstr>Chronic Plaque Psoriasis</vt:lpstr>
      <vt:lpstr>Other Clinical Psoriasis Manifestations </vt:lpstr>
      <vt:lpstr>Prevalence of Psoriasis </vt:lpstr>
      <vt:lpstr>Risk Factors for Psoriasis</vt:lpstr>
      <vt:lpstr>How would you classify the distribution of disease on this figure?</vt:lpstr>
      <vt:lpstr>Severity Classification</vt:lpstr>
      <vt:lpstr>Comorbidity Evaluation</vt:lpstr>
      <vt:lpstr>Quality of Life in Psoriasis</vt:lpstr>
      <vt:lpstr>Quality of Life Assessment Tools</vt:lpstr>
      <vt:lpstr>Koo-Menter Psoriasis Instrument (KMPI)</vt:lpstr>
      <vt:lpstr>Standard Model of Psoriasis Treatment</vt:lpstr>
      <vt:lpstr>Which one of the following systemic therapies is currently approved to treat patients with moderate-to-severe plaque psoriasis?</vt:lpstr>
      <vt:lpstr>Current treatment landscape</vt:lpstr>
      <vt:lpstr>Efficacy of Secukinumab vs Ustekinumab</vt:lpstr>
      <vt:lpstr>Long-Term Efficacy of Secukinumab</vt:lpstr>
      <vt:lpstr>Drug Survival: Data from the PSOLAR Registry</vt:lpstr>
      <vt:lpstr>Ixekizumab: Pooled Results of Phase 3 Efficacy Data in Plaque Psoriasis </vt:lpstr>
      <vt:lpstr>Ixekizumab: UNCOVER-2 UNCOVER-3</vt:lpstr>
      <vt:lpstr>Ixekizumab vs Etanercept</vt:lpstr>
      <vt:lpstr>Ixekizumab vs Ustekinumab</vt:lpstr>
      <vt:lpstr>Brodalumab: AMAGINE-2 AMAGINE-3</vt:lpstr>
      <vt:lpstr>Challenges With Biologic Therapies</vt:lpstr>
      <vt:lpstr>Challenges With Biologic Therapies (cont.)</vt:lpstr>
      <vt:lpstr>Sometimes Treatment Is Not Potent Enough</vt:lpstr>
      <vt:lpstr>Recently approved oral therapies</vt:lpstr>
      <vt:lpstr>Apremilast: Phase 3 Efficacy Data in Plaque Psoriasis</vt:lpstr>
      <vt:lpstr>Guselkumab: Phase 2 Efficacy Data </vt:lpstr>
      <vt:lpstr>emerging oral therapies</vt:lpstr>
      <vt:lpstr>Tofacitinib: OPT Pivotal 1/ OPT Pivotal 2</vt:lpstr>
      <vt:lpstr>Baricitinib: Dose-ranging phase 2b study</vt:lpstr>
      <vt:lpstr>Risankizumab (BI655066)</vt:lpstr>
      <vt:lpstr>Tildrakizumab</vt:lpstr>
      <vt:lpstr>Optimizing Treatment Success</vt:lpstr>
      <vt:lpstr>3 months after starting therapy with infliximab, your patient has not achieved BSA ≤3%. Which of the following strategies is least likely to achieve a target response of ≤1%?</vt:lpstr>
      <vt:lpstr>Optimizing Treatment Efficacy</vt:lpstr>
      <vt:lpstr>Real Patients: Primary Nonadherence</vt:lpstr>
      <vt:lpstr>Adherence to Biologics</vt:lpstr>
      <vt:lpstr>Why Are Patients Nonadherent?</vt:lpstr>
      <vt:lpstr>Why Are Patients Nonadherent?</vt:lpstr>
      <vt:lpstr>Optimizing Primary Medication Adherence </vt:lpstr>
      <vt:lpstr>Optimizing Medication Access </vt:lpstr>
      <vt:lpstr>Notes From the Field</vt:lpstr>
      <vt:lpstr>Summary &amp; Key Takeaways</vt:lpstr>
      <vt:lpstr>Assess psoriasis patients for disease severity</vt:lpstr>
      <vt:lpstr>Tailor therapies to maximize treatment response</vt:lpstr>
      <vt:lpstr>Factors to consider in treatment selection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2017-08-08T21:47:39Z</dcterms:created>
  <dcterms:modified xsi:type="dcterms:W3CDTF">2017-10-13T23:45:29Z</dcterms:modified>
</cp:coreProperties>
</file>