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0"/>
  </p:notesMasterIdLst>
  <p:sldIdLst>
    <p:sldId id="260" r:id="rId2"/>
    <p:sldId id="259" r:id="rId3"/>
    <p:sldId id="307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73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1" r:id="rId45"/>
    <p:sldId id="303" r:id="rId46"/>
    <p:sldId id="304" r:id="rId47"/>
    <p:sldId id="305" r:id="rId48"/>
    <p:sldId id="306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BC"/>
    <a:srgbClr val="333333"/>
    <a:srgbClr val="FAE6BE"/>
    <a:srgbClr val="EFA819"/>
    <a:srgbClr val="F4C261"/>
    <a:srgbClr val="CFD5C9"/>
    <a:srgbClr val="E31921"/>
    <a:srgbClr val="FFFFFF"/>
    <a:srgbClr val="60939E"/>
    <a:srgbClr val="BC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57"/>
  </p:normalViewPr>
  <p:slideViewPr>
    <p:cSldViewPr snapToGrid="0" snapToObjects="1">
      <p:cViewPr varScale="1">
        <p:scale>
          <a:sx n="104" d="100"/>
          <a:sy n="104" d="100"/>
        </p:scale>
        <p:origin x="187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13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32367149758454E-2"/>
          <c:y val="0.16553620978191075"/>
          <c:w val="0.96457326892109496"/>
          <c:h val="0.71382273682255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'FDA PCSK9mAb comparsion '!$B$2</c:f>
              <c:strCache>
                <c:ptCount val="1"/>
                <c:pt idx="0">
                  <c:v>Heterozygous Familial Hypercholesterolemia</c:v>
                </c:pt>
              </c:strCache>
            </c:strRef>
          </c:tx>
          <c:spPr>
            <a:gradFill>
              <a:gsLst>
                <a:gs pos="0">
                  <a:srgbClr val="005DBC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5DB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'FDA PCSK9mAb comparsion '!$A$3:$A$7</c:f>
              <c:strCache>
                <c:ptCount val="5"/>
                <c:pt idx="0">
                  <c:v>Alirocumab 75 mg q2W</c:v>
                </c:pt>
                <c:pt idx="1">
                  <c:v>Alirocumab 75/150 mg q2W</c:v>
                </c:pt>
                <c:pt idx="2">
                  <c:v>Alirocumab 150 mg q2W</c:v>
                </c:pt>
                <c:pt idx="3">
                  <c:v>Evolocumab 140 mg q2W</c:v>
                </c:pt>
                <c:pt idx="4">
                  <c:v>Evolocumab 420 mg q4W</c:v>
                </c:pt>
              </c:strCache>
            </c:strRef>
          </c:cat>
          <c:val>
            <c:numRef>
              <c:f>'FDA PCSK9mAb comparsion '!$B$3:$B$7</c:f>
              <c:numCache>
                <c:formatCode>0%</c:formatCode>
                <c:ptCount val="5"/>
                <c:pt idx="0">
                  <c:v>-0.48</c:v>
                </c:pt>
                <c:pt idx="1">
                  <c:v>-0.54</c:v>
                </c:pt>
                <c:pt idx="2">
                  <c:v>-0.63</c:v>
                </c:pt>
                <c:pt idx="3">
                  <c:v>-0.61</c:v>
                </c:pt>
                <c:pt idx="4">
                  <c:v>-0.6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B-4070-B7EE-CF65AE89FFD1}"/>
            </c:ext>
          </c:extLst>
        </c:ser>
        <c:ser>
          <c:idx val="1"/>
          <c:order val="1"/>
          <c:tx>
            <c:strRef>
              <c:f>'FDA PCSK9mAb comparsion '!$C$2</c:f>
              <c:strCache>
                <c:ptCount val="1"/>
                <c:pt idx="0">
                  <c:v>Clinical ASCVD</c:v>
                </c:pt>
              </c:strCache>
            </c:strRef>
          </c:tx>
          <c:spPr>
            <a:gradFill>
              <a:gsLst>
                <a:gs pos="0">
                  <a:srgbClr val="F4C261"/>
                </a:gs>
                <a:gs pos="100000">
                  <a:srgbClr val="EFA819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'FDA PCSK9mAb comparsion '!$A$3:$A$7</c:f>
              <c:strCache>
                <c:ptCount val="5"/>
                <c:pt idx="0">
                  <c:v>Alirocumab 75 mg q2W</c:v>
                </c:pt>
                <c:pt idx="1">
                  <c:v>Alirocumab 75/150 mg q2W</c:v>
                </c:pt>
                <c:pt idx="2">
                  <c:v>Alirocumab 150 mg q2W</c:v>
                </c:pt>
                <c:pt idx="3">
                  <c:v>Evolocumab 140 mg q2W</c:v>
                </c:pt>
                <c:pt idx="4">
                  <c:v>Evolocumab 420 mg q4W</c:v>
                </c:pt>
              </c:strCache>
            </c:strRef>
          </c:cat>
          <c:val>
            <c:numRef>
              <c:f>'FDA PCSK9mAb comparsion '!$C$3:$C$7</c:f>
              <c:numCache>
                <c:formatCode>0%</c:formatCode>
                <c:ptCount val="5"/>
                <c:pt idx="0">
                  <c:v>-0.47</c:v>
                </c:pt>
                <c:pt idx="1">
                  <c:v>-0.46</c:v>
                </c:pt>
                <c:pt idx="2">
                  <c:v>-0.62</c:v>
                </c:pt>
                <c:pt idx="3">
                  <c:v>-0.71</c:v>
                </c:pt>
                <c:pt idx="4">
                  <c:v>-0.63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4B-4070-B7EE-CF65AE89F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609432"/>
        <c:axId val="376609824"/>
      </c:barChart>
      <c:catAx>
        <c:axId val="37660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609824"/>
        <c:crosses val="autoZero"/>
        <c:auto val="1"/>
        <c:lblAlgn val="ctr"/>
        <c:lblOffset val="100"/>
        <c:noMultiLvlLbl val="0"/>
      </c:catAx>
      <c:valAx>
        <c:axId val="3766098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660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47771564786303E-2"/>
          <c:y val="7.3116820619313003E-2"/>
          <c:w val="0.90148008672828905"/>
          <c:h val="0.894478893618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Percent</c:v>
                </c:pt>
              </c:strCache>
            </c:strRef>
          </c:tx>
          <c:spPr>
            <a:gradFill>
              <a:gsLst>
                <a:gs pos="0">
                  <a:srgbClr val="005DBC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63F-4803-AD13-3AEDC78855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Sheet1!$A$3:$A$11</c:f>
              <c:strCache>
                <c:ptCount val="9"/>
                <c:pt idx="0">
                  <c:v>Lp(a)</c:v>
                </c:pt>
                <c:pt idx="1">
                  <c:v>Apo B</c:v>
                </c:pt>
                <c:pt idx="2">
                  <c:v>Non-HDL-C</c:v>
                </c:pt>
                <c:pt idx="3">
                  <c:v>VLDL-C</c:v>
                </c:pt>
                <c:pt idx="4">
                  <c:v>Total chol</c:v>
                </c:pt>
                <c:pt idx="5">
                  <c:v>Triglycerides</c:v>
                </c:pt>
                <c:pt idx="6">
                  <c:v>HDL-C</c:v>
                </c:pt>
                <c:pt idx="7">
                  <c:v>Apo A1</c:v>
                </c:pt>
                <c:pt idx="8">
                  <c:v>hs-CRP</c:v>
                </c:pt>
              </c:strCache>
            </c:strRef>
          </c:cat>
          <c:val>
            <c:numRef>
              <c:f>Sheet1!$B$3:$B$11</c:f>
              <c:numCache>
                <c:formatCode>0</c:formatCode>
                <c:ptCount val="9"/>
                <c:pt idx="0">
                  <c:v>-22.2</c:v>
                </c:pt>
                <c:pt idx="1">
                  <c:v>-44.2</c:v>
                </c:pt>
                <c:pt idx="2">
                  <c:v>-50.3</c:v>
                </c:pt>
                <c:pt idx="3">
                  <c:v>-29.2</c:v>
                </c:pt>
                <c:pt idx="4">
                  <c:v>-33.5</c:v>
                </c:pt>
                <c:pt idx="5">
                  <c:v>-11.5</c:v>
                </c:pt>
                <c:pt idx="6">
                  <c:v>5.4</c:v>
                </c:pt>
                <c:pt idx="7">
                  <c:v>2.2000000000000002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F-4803-AD13-3AEDC78855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5"/>
        <c:overlap val="-27"/>
        <c:axId val="2600824"/>
        <c:axId val="2843096"/>
      </c:barChart>
      <c:catAx>
        <c:axId val="2600824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high"/>
        <c:txPr>
          <a:bodyPr rot="-60000000" vert="horz"/>
          <a:lstStyle/>
          <a:p>
            <a:pPr>
              <a:defRPr/>
            </a:pPr>
            <a:endParaRPr lang="en-US"/>
          </a:p>
        </c:txPr>
        <c:crossAx val="2843096"/>
        <c:crosses val="autoZero"/>
        <c:auto val="1"/>
        <c:lblAlgn val="ctr"/>
        <c:lblOffset val="150"/>
        <c:noMultiLvlLbl val="0"/>
      </c:catAx>
      <c:valAx>
        <c:axId val="284309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600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Per 1 mmol/L (39 mg/dl)</c:v>
                </c:pt>
              </c:strCache>
            </c:strRef>
          </c:tx>
          <c:spPr>
            <a:gradFill>
              <a:gsLst>
                <a:gs pos="0">
                  <a:srgbClr val="005DBC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Sheet1!$B$12:$D$12</c:f>
              <c:strCache>
                <c:ptCount val="3"/>
                <c:pt idx="0">
                  <c:v>CTT </c:v>
                </c:pt>
                <c:pt idx="1">
                  <c:v>SPIRE</c:v>
                </c:pt>
                <c:pt idx="2">
                  <c:v>FOURIER</c:v>
                </c:pt>
              </c:strCache>
            </c:strRef>
          </c:cat>
          <c:val>
            <c:numRef>
              <c:f>Sheet1!$B$13:$D$13</c:f>
              <c:numCache>
                <c:formatCode>0%</c:formatCode>
                <c:ptCount val="3"/>
                <c:pt idx="0">
                  <c:v>0.12</c:v>
                </c:pt>
                <c:pt idx="1">
                  <c:v>0.14000000000000001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9-4162-B863-B0F0503243CE}"/>
            </c:ext>
          </c:extLst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Per 1.5 mmol/L (58 mg/dl)</c:v>
                </c:pt>
              </c:strCache>
            </c:strRef>
          </c:tx>
          <c:spPr>
            <a:gradFill>
              <a:gsLst>
                <a:gs pos="0">
                  <a:srgbClr val="F4C261"/>
                </a:gs>
                <a:gs pos="100000">
                  <a:srgbClr val="EFA819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Sheet1!$B$12:$D$12</c:f>
              <c:strCache>
                <c:ptCount val="3"/>
                <c:pt idx="0">
                  <c:v>CTT </c:v>
                </c:pt>
                <c:pt idx="1">
                  <c:v>SPIRE</c:v>
                </c:pt>
                <c:pt idx="2">
                  <c:v>FOURIER</c:v>
                </c:pt>
              </c:strCache>
            </c:strRef>
          </c:cat>
          <c:val>
            <c:numRef>
              <c:f>Sheet1!$B$14:$D$14</c:f>
              <c:numCache>
                <c:formatCode>0%</c:formatCode>
                <c:ptCount val="3"/>
                <c:pt idx="0">
                  <c:v>0.18</c:v>
                </c:pt>
                <c:pt idx="1">
                  <c:v>0.21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9-4162-B863-B0F0503243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3344088"/>
        <c:axId val="371636552"/>
      </c:barChart>
      <c:catAx>
        <c:axId val="31334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36552"/>
        <c:crosses val="autoZero"/>
        <c:auto val="1"/>
        <c:lblAlgn val="ctr"/>
        <c:lblOffset val="100"/>
        <c:noMultiLvlLbl val="0"/>
      </c:catAx>
      <c:valAx>
        <c:axId val="37163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CVD Relative Risk Reduction 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4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781338697373"/>
          <c:y val="2.72510097556265E-3"/>
          <c:w val="0.68664632545931803"/>
          <c:h val="7.1023224369681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Any musculoskeletal symptoms</c:v>
                </c:pt>
              </c:strCache>
            </c:strRef>
          </c:tx>
          <c:spPr>
            <a:gradFill rotWithShape="1">
              <a:gsLst>
                <a:gs pos="0">
                  <a:srgbClr val="005DBC"/>
                </a:gs>
                <a:gs pos="100000">
                  <a:schemeClr val="tx2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5DB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Placebo</c:v>
                </c:pt>
                <c:pt idx="1">
                  <c:v>Alirocumab</c:v>
                </c:pt>
                <c:pt idx="2">
                  <c:v>Ezetimibe</c:v>
                </c:pt>
                <c:pt idx="3">
                  <c:v>Atorvastatin 20 mg</c:v>
                </c:pt>
                <c:pt idx="4">
                  <c:v>Open label Alirocumab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0.08</c:v>
                </c:pt>
                <c:pt idx="1">
                  <c:v>0.33</c:v>
                </c:pt>
                <c:pt idx="2">
                  <c:v>0.41</c:v>
                </c:pt>
                <c:pt idx="3">
                  <c:v>0.46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3-4377-A772-3C581B8C9E9C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Musculoskeletal symptoms leading to discontinuation</c:v>
                </c:pt>
              </c:strCache>
            </c:strRef>
          </c:tx>
          <c:spPr>
            <a:gradFill rotWithShape="1">
              <a:gsLst>
                <a:gs pos="0">
                  <a:srgbClr val="F4C261"/>
                </a:gs>
                <a:gs pos="100000">
                  <a:srgbClr val="EFA819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Placebo</c:v>
                </c:pt>
                <c:pt idx="1">
                  <c:v>Alirocumab</c:v>
                </c:pt>
                <c:pt idx="2">
                  <c:v>Ezetimibe</c:v>
                </c:pt>
                <c:pt idx="3">
                  <c:v>Atorvastatin 20 mg</c:v>
                </c:pt>
                <c:pt idx="4">
                  <c:v>Open label Alirocumab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0.16</c:v>
                </c:pt>
                <c:pt idx="2">
                  <c:v>0.2</c:v>
                </c:pt>
                <c:pt idx="3">
                  <c:v>0.22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03-4377-A772-3C581B8C9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3372416"/>
        <c:axId val="93373952"/>
      </c:barChart>
      <c:catAx>
        <c:axId val="9337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73952"/>
        <c:crosses val="autoZero"/>
        <c:auto val="1"/>
        <c:lblAlgn val="ctr"/>
        <c:lblOffset val="100"/>
        <c:noMultiLvlLbl val="0"/>
      </c:catAx>
      <c:valAx>
        <c:axId val="93373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33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53125303781498E-2"/>
          <c:y val="3.4584463019251402E-2"/>
          <c:w val="0.85512540099154299"/>
          <c:h val="0.825230564191531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Ezetimibe</c:v>
                </c:pt>
              </c:strCache>
            </c:strRef>
          </c:tx>
          <c:spPr>
            <a:ln w="31750">
              <a:solidFill>
                <a:srgbClr val="005DBC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5DBC"/>
              </a:solidFill>
              <a:ln>
                <a:solidFill>
                  <a:srgbClr val="005DBC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Sheet1!$H$2:$H$9</c:f>
                <c:numCache>
                  <c:formatCode>General</c:formatCode>
                  <c:ptCount val="8"/>
                  <c:pt idx="0">
                    <c:v>4.3999999999999997E-2</c:v>
                  </c:pt>
                  <c:pt idx="1">
                    <c:v>3.1E-2</c:v>
                  </c:pt>
                  <c:pt idx="2">
                    <c:v>3.2000000000000001E-2</c:v>
                  </c:pt>
                  <c:pt idx="3">
                    <c:v>3.5000000000000003E-2</c:v>
                  </c:pt>
                  <c:pt idx="4">
                    <c:v>3.5000000000000003E-2</c:v>
                  </c:pt>
                  <c:pt idx="5">
                    <c:v>3.5999999999999997E-2</c:v>
                  </c:pt>
                  <c:pt idx="6">
                    <c:v>4.1000000000000002E-2</c:v>
                  </c:pt>
                  <c:pt idx="7">
                    <c:v>4.3999999999999997E-2</c:v>
                  </c:pt>
                </c:numCache>
              </c:numRef>
            </c:plus>
            <c:minus>
              <c:numRef>
                <c:f>Sheet1!$H$2:$H$9</c:f>
                <c:numCache>
                  <c:formatCode>General</c:formatCode>
                  <c:ptCount val="8"/>
                  <c:pt idx="0">
                    <c:v>4.3999999999999997E-2</c:v>
                  </c:pt>
                  <c:pt idx="1">
                    <c:v>3.1E-2</c:v>
                  </c:pt>
                  <c:pt idx="2">
                    <c:v>3.2000000000000001E-2</c:v>
                  </c:pt>
                  <c:pt idx="3">
                    <c:v>3.5000000000000003E-2</c:v>
                  </c:pt>
                  <c:pt idx="4">
                    <c:v>3.5000000000000003E-2</c:v>
                  </c:pt>
                  <c:pt idx="5">
                    <c:v>3.5999999999999997E-2</c:v>
                  </c:pt>
                  <c:pt idx="6">
                    <c:v>4.1000000000000002E-2</c:v>
                  </c:pt>
                  <c:pt idx="7">
                    <c:v>4.3999999999999997E-2</c:v>
                  </c:pt>
                </c:numCache>
              </c:numRef>
            </c:minus>
            <c:spPr>
              <a:ln>
                <a:solidFill>
                  <a:srgbClr val="005DBC"/>
                </a:solidFill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36</c:v>
                </c:pt>
                <c:pt idx="7">
                  <c:v>52</c:v>
                </c:pt>
                <c:pt idx="8">
                  <c:v>56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2.706</c:v>
                </c:pt>
                <c:pt idx="1">
                  <c:v>2.0019999999999998</c:v>
                </c:pt>
                <c:pt idx="2">
                  <c:v>2.0470000000000002</c:v>
                </c:pt>
                <c:pt idx="3">
                  <c:v>2.1019999999999999</c:v>
                </c:pt>
                <c:pt idx="4">
                  <c:v>2.069</c:v>
                </c:pt>
                <c:pt idx="5">
                  <c:v>2.1379999999999999</c:v>
                </c:pt>
                <c:pt idx="6">
                  <c:v>2.1869999999999998</c:v>
                </c:pt>
                <c:pt idx="7">
                  <c:v>2.21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26-4CCC-AF83-11A546330F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Alirocumab</c:v>
                </c:pt>
              </c:strCache>
            </c:strRef>
          </c:tx>
          <c:spPr>
            <a:ln w="31750">
              <a:solidFill>
                <a:srgbClr val="BC5F00"/>
              </a:solidFill>
            </a:ln>
          </c:spPr>
          <c:marker>
            <c:spPr>
              <a:solidFill>
                <a:srgbClr val="BC5F00"/>
              </a:solidFill>
              <a:ln>
                <a:solidFill>
                  <a:srgbClr val="BC5F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Sheet1!$G$2:$G$9</c:f>
                <c:numCache>
                  <c:formatCode>General</c:formatCode>
                  <c:ptCount val="8"/>
                  <c:pt idx="0">
                    <c:v>5.7000000000000002E-2</c:v>
                  </c:pt>
                  <c:pt idx="1">
                    <c:v>4.3999999999999997E-2</c:v>
                  </c:pt>
                  <c:pt idx="2">
                    <c:v>4.4999999999999998E-2</c:v>
                  </c:pt>
                  <c:pt idx="3">
                    <c:v>4.9000000000000002E-2</c:v>
                  </c:pt>
                  <c:pt idx="4">
                    <c:v>4.8000000000000001E-2</c:v>
                  </c:pt>
                  <c:pt idx="5">
                    <c:v>5.0999999999999997E-2</c:v>
                  </c:pt>
                  <c:pt idx="6">
                    <c:v>5.8000000000000003E-2</c:v>
                  </c:pt>
                  <c:pt idx="7">
                    <c:v>6.0999999999999999E-2</c:v>
                  </c:pt>
                </c:numCache>
              </c:numRef>
            </c:plus>
            <c:minus>
              <c:numRef>
                <c:f>Sheet1!$G$2:$G$9</c:f>
                <c:numCache>
                  <c:formatCode>General</c:formatCode>
                  <c:ptCount val="8"/>
                  <c:pt idx="0">
                    <c:v>5.7000000000000002E-2</c:v>
                  </c:pt>
                  <c:pt idx="1">
                    <c:v>4.3999999999999997E-2</c:v>
                  </c:pt>
                  <c:pt idx="2">
                    <c:v>4.4999999999999998E-2</c:v>
                  </c:pt>
                  <c:pt idx="3">
                    <c:v>4.9000000000000002E-2</c:v>
                  </c:pt>
                  <c:pt idx="4">
                    <c:v>4.8000000000000001E-2</c:v>
                  </c:pt>
                  <c:pt idx="5">
                    <c:v>5.0999999999999997E-2</c:v>
                  </c:pt>
                  <c:pt idx="6">
                    <c:v>5.8000000000000003E-2</c:v>
                  </c:pt>
                  <c:pt idx="7">
                    <c:v>6.0999999999999999E-2</c:v>
                  </c:pt>
                </c:numCache>
              </c:numRef>
            </c:minus>
            <c:spPr>
              <a:ln>
                <a:solidFill>
                  <a:srgbClr val="BC5F00"/>
                </a:solidFill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36</c:v>
                </c:pt>
                <c:pt idx="7">
                  <c:v>52</c:v>
                </c:pt>
                <c:pt idx="8">
                  <c:v>56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2.8050000000000002</c:v>
                </c:pt>
                <c:pt idx="1">
                  <c:v>1.254</c:v>
                </c:pt>
                <c:pt idx="2">
                  <c:v>1.2589999999999999</c:v>
                </c:pt>
                <c:pt idx="3">
                  <c:v>1.35</c:v>
                </c:pt>
                <c:pt idx="4">
                  <c:v>1.194</c:v>
                </c:pt>
                <c:pt idx="5">
                  <c:v>1.337</c:v>
                </c:pt>
                <c:pt idx="6">
                  <c:v>1.337</c:v>
                </c:pt>
                <c:pt idx="7">
                  <c:v>1.381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26-4CCC-AF83-11A546330F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1.81 mmol</c:v>
                </c:pt>
              </c:strCache>
            </c:strRef>
          </c:tx>
          <c:spPr>
            <a:ln w="635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ymbol val="none"/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2-F926-4CCC-AF83-11A546330FEE}"/>
              </c:ext>
            </c:extLst>
          </c:dPt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36</c:v>
                </c:pt>
                <c:pt idx="7">
                  <c:v>52</c:v>
                </c:pt>
                <c:pt idx="8">
                  <c:v>56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0">
                  <c:v>1.81</c:v>
                </c:pt>
                <c:pt idx="1">
                  <c:v>1.81</c:v>
                </c:pt>
                <c:pt idx="2">
                  <c:v>1.81</c:v>
                </c:pt>
                <c:pt idx="3">
                  <c:v>1.81</c:v>
                </c:pt>
                <c:pt idx="4">
                  <c:v>1.81</c:v>
                </c:pt>
                <c:pt idx="5">
                  <c:v>1.81</c:v>
                </c:pt>
                <c:pt idx="6">
                  <c:v>1.81</c:v>
                </c:pt>
                <c:pt idx="7">
                  <c:v>1.81</c:v>
                </c:pt>
                <c:pt idx="8">
                  <c:v>1.81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926-4CCC-AF83-11A546330F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2.59 mmol</c:v>
                </c:pt>
              </c:strCache>
            </c:strRef>
          </c:tx>
          <c:spPr>
            <a:ln w="6350">
              <a:solidFill>
                <a:schemeClr val="bg1">
                  <a:lumMod val="75000"/>
                </a:schemeClr>
              </a:solidFill>
              <a:prstDash val="sysDash"/>
            </a:ln>
          </c:spPr>
          <c:marker>
            <c:spPr>
              <a:noFill/>
              <a:ln>
                <a:noFill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F926-4CCC-AF83-11A546330FEE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F926-4CCC-AF83-11A546330FEE}"/>
              </c:ext>
            </c:extLst>
          </c:dPt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36</c:v>
                </c:pt>
                <c:pt idx="7">
                  <c:v>52</c:v>
                </c:pt>
                <c:pt idx="8">
                  <c:v>56</c:v>
                </c:pt>
              </c:numCache>
            </c:numRef>
          </c:xVal>
          <c:yVal>
            <c:numRef>
              <c:f>Sheet1!$E$2:$E$10</c:f>
              <c:numCache>
                <c:formatCode>General</c:formatCode>
                <c:ptCount val="9"/>
                <c:pt idx="0">
                  <c:v>2.59</c:v>
                </c:pt>
                <c:pt idx="1">
                  <c:v>2.59</c:v>
                </c:pt>
                <c:pt idx="2">
                  <c:v>2.59</c:v>
                </c:pt>
                <c:pt idx="3">
                  <c:v>2.59</c:v>
                </c:pt>
                <c:pt idx="4">
                  <c:v>2.59</c:v>
                </c:pt>
                <c:pt idx="5">
                  <c:v>2.59</c:v>
                </c:pt>
                <c:pt idx="6">
                  <c:v>2.59</c:v>
                </c:pt>
                <c:pt idx="7">
                  <c:v>2.59</c:v>
                </c:pt>
                <c:pt idx="8">
                  <c:v>2.59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926-4CCC-AF83-11A546330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767728"/>
        <c:axId val="169300776"/>
      </c:scatterChart>
      <c:scatterChart>
        <c:scatterStyle val="lineMarker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mg dl</c:v>
                </c:pt>
              </c:strCache>
            </c:strRef>
          </c:tx>
          <c:marker>
            <c:symbol val="none"/>
          </c:marker>
          <c:dPt>
            <c:idx val="7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F926-4CCC-AF83-11A546330FEE}"/>
              </c:ext>
            </c:extLst>
          </c:dPt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24</c:v>
                </c:pt>
                <c:pt idx="6">
                  <c:v>36</c:v>
                </c:pt>
                <c:pt idx="7">
                  <c:v>52</c:v>
                </c:pt>
                <c:pt idx="8">
                  <c:v>56</c:v>
                </c:pt>
              </c:numCache>
            </c:numRef>
          </c:xVal>
          <c:yVal>
            <c:numRef>
              <c:f>Sheet1!$F$2:$F$10</c:f>
              <c:numCache>
                <c:formatCode>General</c:formatCode>
                <c:ptCount val="9"/>
                <c:pt idx="0">
                  <c:v>116</c:v>
                </c:pt>
                <c:pt idx="7">
                  <c:v>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F926-4CCC-AF83-11A546330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301560"/>
        <c:axId val="169301168"/>
      </c:scatterChart>
      <c:valAx>
        <c:axId val="166767728"/>
        <c:scaling>
          <c:orientation val="minMax"/>
          <c:max val="5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69300776"/>
        <c:crosses val="autoZero"/>
        <c:crossBetween val="midCat"/>
        <c:majorUnit val="4"/>
      </c:valAx>
      <c:valAx>
        <c:axId val="169300776"/>
        <c:scaling>
          <c:orientation val="minMax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66767728"/>
        <c:crosses val="autoZero"/>
        <c:crossBetween val="midCat"/>
      </c:valAx>
      <c:valAx>
        <c:axId val="169301168"/>
        <c:scaling>
          <c:orientation val="minMax"/>
          <c:max val="116"/>
          <c:min val="39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69301560"/>
        <c:crosses val="max"/>
        <c:crossBetween val="midCat"/>
        <c:majorUnit val="7"/>
      </c:valAx>
      <c:valAx>
        <c:axId val="169301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301168"/>
        <c:crosses val="autoZero"/>
        <c:crossBetween val="midCat"/>
      </c:valAx>
    </c:plotArea>
    <c:plotVisOnly val="1"/>
    <c:dispBlanksAs val="span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0.68562</cdr:x>
      <cdr:y>0.31564</cdr:y>
    </cdr:from>
    <cdr:to>
      <cdr:x>0.77258</cdr:x>
      <cdr:y>0.4032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187438" y="1225578"/>
          <a:ext cx="784782" cy="33998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  <a:effectLst xmlns:a="http://schemas.openxmlformats.org/drawingml/2006/main">
          <a:glow rad="50800">
            <a:schemeClr val="accent6">
              <a:satMod val="175000"/>
              <a:alpha val="55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0.69548</cdr:x>
      <cdr:y>0.04943</cdr:y>
    </cdr:from>
    <cdr:to>
      <cdr:x>0.81683</cdr:x>
      <cdr:y>0.3836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76459" y="191917"/>
          <a:ext cx="1095135" cy="1297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>
            <a:lnSpc>
              <a:spcPct val="90000"/>
            </a:lnSpc>
          </a:pPr>
          <a:r>
            <a:rPr lang="en-US" sz="1400" b="1" dirty="0">
              <a:solidFill>
                <a:srgbClr val="BC5F00"/>
              </a:solidFill>
              <a:effectLst/>
            </a:rPr>
            <a:t>78% </a:t>
          </a:r>
        </a:p>
        <a:p xmlns:a="http://schemas.openxmlformats.org/drawingml/2006/main">
          <a:pPr algn="l">
            <a:lnSpc>
              <a:spcPct val="90000"/>
            </a:lnSpc>
          </a:pPr>
          <a:r>
            <a:rPr lang="en-US" sz="1400" b="1" dirty="0">
              <a:solidFill>
                <a:srgbClr val="BC5F00"/>
              </a:solidFill>
              <a:effectLst/>
            </a:rPr>
            <a:t>tolerated blinded atorvastatin </a:t>
          </a:r>
        </a:p>
        <a:p xmlns:a="http://schemas.openxmlformats.org/drawingml/2006/main">
          <a:pPr algn="l">
            <a:lnSpc>
              <a:spcPct val="90000"/>
            </a:lnSpc>
          </a:pPr>
          <a:r>
            <a:rPr lang="en-US" sz="1400" b="1" dirty="0">
              <a:solidFill>
                <a:srgbClr val="BC5F00"/>
              </a:solidFill>
              <a:effectLst/>
            </a:rPr>
            <a:t>20 mg</a:t>
          </a:r>
        </a:p>
      </cdr:txBody>
    </cdr:sp>
  </cdr:relSizeAnchor>
  <cdr:relSizeAnchor xmlns:cdr="http://schemas.openxmlformats.org/drawingml/2006/chartDrawing">
    <cdr:from>
      <cdr:x>0.88013</cdr:x>
      <cdr:y>0.58988</cdr:y>
    </cdr:from>
    <cdr:to>
      <cdr:x>0.96709</cdr:x>
      <cdr:y>0.67744</cdr:y>
    </cdr:to>
    <cdr:sp macro="" textlink="">
      <cdr:nvSpPr>
        <cdr:cNvPr id="4" name="Oval 3"/>
        <cdr:cNvSpPr/>
      </cdr:nvSpPr>
      <cdr:spPr>
        <a:xfrm xmlns:a="http://schemas.openxmlformats.org/drawingml/2006/main">
          <a:off x="7942870" y="2290415"/>
          <a:ext cx="784782" cy="33998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  <a:effectLst xmlns:a="http://schemas.openxmlformats.org/drawingml/2006/main">
          <a:glow rad="50800">
            <a:schemeClr val="accent6">
              <a:satMod val="175000"/>
              <a:alpha val="55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0.8848</cdr:x>
      <cdr:y>0.36</cdr:y>
    </cdr:from>
    <cdr:to>
      <cdr:x>1</cdr:x>
      <cdr:y>0.58766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984991" y="1397851"/>
          <a:ext cx="1039637" cy="883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90000"/>
            </a:lnSpc>
          </a:pPr>
          <a:r>
            <a:rPr lang="en-US" sz="1400" b="1" dirty="0">
              <a:solidFill>
                <a:srgbClr val="BC5F00"/>
              </a:solidFill>
              <a:effectLst/>
            </a:rPr>
            <a:t>98% tolerated open-label</a:t>
          </a:r>
        </a:p>
        <a:p xmlns:a="http://schemas.openxmlformats.org/drawingml/2006/main">
          <a:pPr algn="l">
            <a:lnSpc>
              <a:spcPct val="90000"/>
            </a:lnSpc>
          </a:pPr>
          <a:r>
            <a:rPr lang="en-US" sz="1400" b="1" dirty="0">
              <a:solidFill>
                <a:srgbClr val="BC5F00"/>
              </a:solidFill>
              <a:effectLst/>
            </a:rPr>
            <a:t>alirocumab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03EE-2C36-40A8-9032-5E8414D3CAAC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7EC2-54D9-4183-B8C8-422418AD00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2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7EC2-54D9-4183-B8C8-422418AD002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2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7EC2-54D9-4183-B8C8-422418AD002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6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7120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821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038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4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5979658"/>
            <a:ext cx="6526212" cy="822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29265258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5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7" y="174882"/>
            <a:ext cx="8761615" cy="1143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7" y="1342498"/>
            <a:ext cx="8761615" cy="431015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/>
            </a:lvl1pPr>
            <a:lvl2pPr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/>
            </a:lvl2pPr>
            <a:lvl3pPr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5980176"/>
            <a:ext cx="6800504" cy="82184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5" y="5653088"/>
            <a:ext cx="8761558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4175435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6316"/>
            <a:ext cx="7772400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38728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9065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6316"/>
            <a:ext cx="7772400" cy="1362075"/>
          </a:xfrm>
        </p:spPr>
        <p:txBody>
          <a:bodyPr anchor="ctr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38728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1228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193" y="1334193"/>
            <a:ext cx="4304607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4193"/>
            <a:ext cx="4306824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5" y="5653088"/>
            <a:ext cx="8761558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5979658"/>
            <a:ext cx="6792220" cy="822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686489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3" y="174882"/>
            <a:ext cx="87616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193" y="1335601"/>
            <a:ext cx="43068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193" y="1975363"/>
            <a:ext cx="4306824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335601"/>
            <a:ext cx="43068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75363"/>
            <a:ext cx="4306824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5" y="5653088"/>
            <a:ext cx="8761558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7" y="5975771"/>
            <a:ext cx="6800475" cy="822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396740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5975771"/>
            <a:ext cx="6792220" cy="822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5" y="5653088"/>
            <a:ext cx="8761558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390386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5979658"/>
            <a:ext cx="6526212" cy="822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8288880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8742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800"/>
            </a:lvl1pPr>
            <a:lvl2pPr>
              <a:lnSpc>
                <a:spcPct val="90000"/>
              </a:lnSpc>
              <a:spcBef>
                <a:spcPts val="0"/>
              </a:spcBef>
              <a:defRPr sz="2400"/>
            </a:lvl2pPr>
            <a:lvl3pPr>
              <a:lnSpc>
                <a:spcPct val="90000"/>
              </a:lnSpc>
              <a:spcBef>
                <a:spcPts val="0"/>
              </a:spcBef>
              <a:defRPr sz="2000"/>
            </a:lvl3pPr>
            <a:lvl4pPr>
              <a:lnSpc>
                <a:spcPct val="90000"/>
              </a:lnSpc>
              <a:spcBef>
                <a:spcPts val="0"/>
              </a:spcBef>
              <a:defRPr sz="1800"/>
            </a:lvl4pPr>
            <a:lvl5pPr>
              <a:lnSpc>
                <a:spcPct val="90000"/>
              </a:lnSpc>
              <a:spcBef>
                <a:spcPts val="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253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5979658"/>
            <a:ext cx="6526212" cy="822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526239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193" y="174882"/>
            <a:ext cx="87616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193" y="1342498"/>
            <a:ext cx="8761615" cy="431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/>
  </p:transition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Arial"/>
        <a:buChar char="–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Arial"/>
        <a:buChar char="–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Arial"/>
        <a:buChar char="»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2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FF4F-690A-4B62-AEA3-E1F48F08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Effect of PCSK9 mAbs on Other Blood Lipids</a:t>
            </a:r>
            <a:br>
              <a:rPr lang="en-US" sz="3200" dirty="0"/>
            </a:br>
            <a:r>
              <a:rPr lang="en-US" sz="3200" dirty="0"/>
              <a:t>and Proteins</a:t>
            </a:r>
            <a:br>
              <a:rPr lang="en-US" sz="3200" dirty="0"/>
            </a:br>
            <a:r>
              <a:rPr lang="en-US" sz="3200" dirty="0">
                <a:solidFill>
                  <a:srgbClr val="005DBC"/>
                </a:solidFill>
              </a:rPr>
              <a:t>Added to background statin therapy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83ECF-788B-4DEF-B22F-ED31B2E78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Blom DJ, et al. </a:t>
            </a:r>
            <a:r>
              <a:rPr lang="en-US" i="1" dirty="0"/>
              <a:t>N Engl J Med.</a:t>
            </a:r>
            <a:r>
              <a:rPr lang="en-US" dirty="0"/>
              <a:t> 2014; 370(19):1809-1819.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2C71A-39CA-4E3D-96FE-AACCC70C96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05" y="5681709"/>
            <a:ext cx="8761558" cy="242841"/>
          </a:xfrm>
        </p:spPr>
        <p:txBody>
          <a:bodyPr/>
          <a:lstStyle/>
          <a:p>
            <a:r>
              <a:rPr lang="en-US" dirty="0"/>
              <a:t>DESCARTES 52 weeks: Evolocumab 420 mg Q4W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24056E3-E83F-4B6E-9752-D780D5692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01681"/>
              </p:ext>
            </p:extLst>
          </p:nvPr>
        </p:nvGraphicFramePr>
        <p:xfrm>
          <a:off x="313084" y="1232404"/>
          <a:ext cx="8534400" cy="400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96E476-7756-41DD-9FF5-2CBC2716B338}"/>
              </a:ext>
            </a:extLst>
          </p:cNvPr>
          <p:cNvSpPr txBox="1"/>
          <p:nvPr/>
        </p:nvSpPr>
        <p:spPr>
          <a:xfrm>
            <a:off x="342531" y="5188087"/>
            <a:ext cx="8627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14400" algn="ctr"/>
                <a:tab pos="1828800" algn="ctr"/>
                <a:tab pos="2743200" algn="ctr"/>
                <a:tab pos="3657600" algn="ctr"/>
                <a:tab pos="4480560" algn="ctr"/>
                <a:tab pos="5303520" algn="ctr"/>
                <a:tab pos="6217920" algn="ctr"/>
                <a:tab pos="7132320" algn="ctr"/>
              </a:tabLst>
            </a:pPr>
            <a:r>
              <a:rPr lang="en-US" sz="1100" dirty="0"/>
              <a:t>Baseline	38 nmol/L	87 mg/dL	124 mg/dL	20 mg/dL	177 mg/dL	105 mg/dL	53 mg/dL	152 mg/dL	0.1 mg/dL</a:t>
            </a:r>
          </a:p>
          <a:p>
            <a:pPr lvl="1">
              <a:tabLst>
                <a:tab pos="914400" algn="ctr"/>
                <a:tab pos="1828800" algn="ctr"/>
                <a:tab pos="2743200" algn="ctr"/>
                <a:tab pos="3657600" algn="ctr"/>
                <a:tab pos="4480560" algn="ctr"/>
                <a:tab pos="5303520" algn="ctr"/>
                <a:tab pos="6217920" algn="ctr"/>
                <a:tab pos="7132320" algn="ctr"/>
              </a:tabLst>
            </a:pPr>
            <a:r>
              <a:rPr lang="en-US" sz="1100" dirty="0"/>
              <a:t>	(median)	(mean)	(mean)	(mean)	(mean)	(median)	(mean)	(mean)	(median)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74E3F-5E4C-4252-BEF1-C2F2B07C0836}"/>
              </a:ext>
            </a:extLst>
          </p:cNvPr>
          <p:cNvSpPr txBox="1"/>
          <p:nvPr/>
        </p:nvSpPr>
        <p:spPr>
          <a:xfrm rot="16200000">
            <a:off x="-1227587" y="3570159"/>
            <a:ext cx="296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change from baseline</a:t>
            </a:r>
          </a:p>
        </p:txBody>
      </p:sp>
    </p:spTree>
    <p:extLst>
      <p:ext uri="{BB962C8B-B14F-4D97-AF65-F5344CB8AC3E}">
        <p14:creationId xmlns:p14="http://schemas.microsoft.com/office/powerpoint/2010/main" val="4965581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BEDB-9241-4D2C-987E-90FAD6B7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PCSK9 mAbs Approved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1A12-96AC-4A5A-B135-E6A48247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7" y="1342498"/>
            <a:ext cx="8761615" cy="1853284"/>
          </a:xfrm>
          <a:solidFill>
            <a:srgbClr val="CFD5C9"/>
          </a:solidFill>
          <a:ln w="19050">
            <a:solidFill>
              <a:srgbClr val="EFA819"/>
            </a:solidFill>
          </a:ln>
        </p:spPr>
        <p:txBody>
          <a:bodyPr anchor="t"/>
          <a:lstStyle/>
          <a:p>
            <a:pPr marL="0" indent="0">
              <a:buNone/>
            </a:pPr>
            <a:r>
              <a:rPr lang="en-US" b="1" dirty="0">
                <a:solidFill>
                  <a:srgbClr val="005DBC"/>
                </a:solidFill>
              </a:rPr>
              <a:t>Alirocumab &amp; Evolocumab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dirty="0"/>
              <a:t>Use as an adjunct to diet and </a:t>
            </a:r>
            <a:r>
              <a:rPr lang="en-US" b="1" dirty="0">
                <a:solidFill>
                  <a:srgbClr val="C00000"/>
                </a:solidFill>
              </a:rPr>
              <a:t>maximally tolerated statin </a:t>
            </a:r>
            <a:r>
              <a:rPr lang="en-US" dirty="0"/>
              <a:t>therapy in patients who </a:t>
            </a:r>
            <a:r>
              <a:rPr lang="en-US" b="1" dirty="0">
                <a:solidFill>
                  <a:srgbClr val="C00000"/>
                </a:solidFill>
              </a:rPr>
              <a:t>require</a:t>
            </a:r>
            <a:r>
              <a:rPr lang="en-US" dirty="0"/>
              <a:t> additional LDL-C lowering:</a:t>
            </a:r>
          </a:p>
          <a:p>
            <a:pPr lvl="1"/>
            <a:r>
              <a:rPr lang="en-US" dirty="0"/>
              <a:t>Adults with </a:t>
            </a:r>
            <a:r>
              <a:rPr lang="en-US" b="1" dirty="0">
                <a:solidFill>
                  <a:srgbClr val="C00000"/>
                </a:solidFill>
              </a:rPr>
              <a:t>heterozygous familial hypercholesterolemia</a:t>
            </a:r>
          </a:p>
          <a:p>
            <a:pPr lvl="1"/>
            <a:r>
              <a:rPr lang="en-US" dirty="0"/>
              <a:t>Adults with </a:t>
            </a:r>
            <a:r>
              <a:rPr lang="en-US" b="1" dirty="0">
                <a:solidFill>
                  <a:srgbClr val="C00000"/>
                </a:solidFill>
              </a:rPr>
              <a:t>clinical cardiovascular disease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AA6ED-8A1A-4E9D-A591-443AEEC23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Praluent [package insert]. Bridgewater, NJ: sanofi-aventis U.S. LLC; April 2017.</a:t>
            </a:r>
          </a:p>
          <a:p>
            <a:r>
              <a:rPr lang="en-US" dirty="0"/>
              <a:t>Repatha [package insert]. Thousand Oaks, CA: Amgen Inc.; February 2017.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3041A9-CBC4-446A-88C2-AE57A6C01276}"/>
              </a:ext>
            </a:extLst>
          </p:cNvPr>
          <p:cNvSpPr txBox="1">
            <a:spLocks/>
          </p:cNvSpPr>
          <p:nvPr/>
        </p:nvSpPr>
        <p:spPr>
          <a:xfrm>
            <a:off x="199476" y="3309845"/>
            <a:ext cx="8761615" cy="1206737"/>
          </a:xfrm>
          <a:prstGeom prst="rect">
            <a:avLst/>
          </a:prstGeom>
          <a:solidFill>
            <a:srgbClr val="CFD5C9"/>
          </a:solidFill>
          <a:ln w="19050">
            <a:solidFill>
              <a:srgbClr val="EFA819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b="1" dirty="0">
                <a:solidFill>
                  <a:srgbClr val="005DBC"/>
                </a:solidFill>
              </a:rPr>
              <a:t>Evolocumab</a:t>
            </a:r>
          </a:p>
          <a:p>
            <a:pPr marL="400050" lvl="1" indent="0">
              <a:spcBef>
                <a:spcPts val="600"/>
              </a:spcBef>
              <a:buFont typeface="Arial"/>
              <a:buNone/>
            </a:pPr>
            <a:r>
              <a:rPr lang="en-US" dirty="0"/>
              <a:t>Patients with </a:t>
            </a:r>
            <a:r>
              <a:rPr lang="en-US" b="1" dirty="0">
                <a:solidFill>
                  <a:srgbClr val="C00000"/>
                </a:solidFill>
              </a:rPr>
              <a:t>homozygous</a:t>
            </a:r>
            <a:r>
              <a:rPr lang="en-US" dirty="0"/>
              <a:t> familial hypercholesterolemia on statins, ezetimibe, and/or LDL apheresis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FCC9B8-B9B0-4A39-922B-1E4D052F7290}"/>
              </a:ext>
            </a:extLst>
          </p:cNvPr>
          <p:cNvSpPr txBox="1">
            <a:spLocks/>
          </p:cNvSpPr>
          <p:nvPr/>
        </p:nvSpPr>
        <p:spPr>
          <a:xfrm>
            <a:off x="199477" y="4630645"/>
            <a:ext cx="8761615" cy="117902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2200" dirty="0"/>
              <a:t>The FDA further noted as a limitation of use that the effect of alirocumab or evolocumab on cardiovascular morbidity and mortality has not yet been determined.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252C5D-98EF-414B-87A9-DDDFD9643007}"/>
              </a:ext>
            </a:extLst>
          </p:cNvPr>
          <p:cNvCxnSpPr/>
          <p:nvPr/>
        </p:nvCxnSpPr>
        <p:spPr>
          <a:xfrm>
            <a:off x="286327" y="1773382"/>
            <a:ext cx="848821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D5C9">
                    <a:alpha val="0"/>
                  </a:srgbClr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0AD334-6A6C-4BBF-839D-F07909C86D4B}"/>
              </a:ext>
            </a:extLst>
          </p:cNvPr>
          <p:cNvCxnSpPr/>
          <p:nvPr/>
        </p:nvCxnSpPr>
        <p:spPr>
          <a:xfrm>
            <a:off x="286327" y="3754582"/>
            <a:ext cx="848821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D5C9">
                    <a:alpha val="0"/>
                  </a:srgbClr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858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32D0-A428-4E69-BB26-E61495EE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PCSK9 mAbs: Preliminary Data</a:t>
            </a:r>
            <a:br>
              <a:rPr lang="en-US" dirty="0"/>
            </a:br>
            <a:r>
              <a:rPr lang="en-US" sz="3200" dirty="0">
                <a:solidFill>
                  <a:srgbClr val="005DBC"/>
                </a:solidFill>
              </a:rPr>
              <a:t>Cardiovascular Disease Event Reduction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1992C-A27C-4A1D-B355-0057C3D57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Robinson JG, et al. </a:t>
            </a:r>
            <a:r>
              <a:rPr lang="da-DK" i="1" dirty="0"/>
              <a:t>N Engl J Med.</a:t>
            </a:r>
            <a:r>
              <a:rPr lang="da-DK" dirty="0"/>
              <a:t> 2015;372(16):1489-1499.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CC4D19-6DFE-4ADE-AE02-32DCCB2AF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470" y="2000142"/>
            <a:ext cx="4362746" cy="3749040"/>
          </a:xfrm>
          <a:prstGeom prst="rect">
            <a:avLst/>
          </a:prstGeom>
          <a:solidFill>
            <a:srgbClr val="CFD5C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875B4D-8923-437F-821C-C2BD86CA1970}"/>
              </a:ext>
            </a:extLst>
          </p:cNvPr>
          <p:cNvSpPr txBox="1"/>
          <p:nvPr/>
        </p:nvSpPr>
        <p:spPr>
          <a:xfrm>
            <a:off x="2324100" y="1214502"/>
            <a:ext cx="449580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333333"/>
                </a:solidFill>
              </a:rPr>
              <a:t>ODYSSEY LONG TERM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rgbClr val="333333"/>
                </a:solidFill>
              </a:rPr>
              <a:t>Alirocumab 150 mg q2W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Mean 80-week  follow-up</a:t>
            </a:r>
          </a:p>
        </p:txBody>
      </p:sp>
    </p:spTree>
    <p:extLst>
      <p:ext uri="{BB962C8B-B14F-4D97-AF65-F5344CB8AC3E}">
        <p14:creationId xmlns:p14="http://schemas.microsoft.com/office/powerpoint/2010/main" val="39723642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32D0-A428-4E69-BB26-E61495EE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PCSK9 mAbs: Preliminary Data</a:t>
            </a:r>
            <a:br>
              <a:rPr lang="en-US" dirty="0"/>
            </a:br>
            <a:r>
              <a:rPr lang="en-US" sz="3200" dirty="0">
                <a:solidFill>
                  <a:srgbClr val="005DBC"/>
                </a:solidFill>
              </a:rPr>
              <a:t>Cardiovascular Disease Event Reduction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1992C-A27C-4A1D-B355-0057C3D57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Sabatine MS, et al. </a:t>
            </a:r>
            <a:r>
              <a:rPr lang="da-DK" i="1" dirty="0"/>
              <a:t>N Engl J Med.</a:t>
            </a:r>
            <a:r>
              <a:rPr lang="da-DK" dirty="0"/>
              <a:t> 2015;372(16):1500-1509.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75B4D-8923-437F-821C-C2BD86CA1970}"/>
              </a:ext>
            </a:extLst>
          </p:cNvPr>
          <p:cNvSpPr txBox="1"/>
          <p:nvPr/>
        </p:nvSpPr>
        <p:spPr>
          <a:xfrm>
            <a:off x="1101139" y="1454195"/>
            <a:ext cx="449580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333333"/>
                </a:solidFill>
              </a:rPr>
              <a:t>OSLER</a:t>
            </a:r>
            <a:br>
              <a:rPr lang="en-US" sz="2000" dirty="0">
                <a:solidFill>
                  <a:srgbClr val="333333"/>
                </a:solidFill>
              </a:rPr>
            </a:br>
            <a:r>
              <a:rPr lang="pl-PL" sz="2000" dirty="0">
                <a:solidFill>
                  <a:srgbClr val="333333"/>
                </a:solidFill>
              </a:rPr>
              <a:t>Evolocumab 140 q2W/420 q4W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Mean 11-month  follow-up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8F737B4-6F17-4879-BF40-E9AD75E7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24" y="2239835"/>
            <a:ext cx="6367830" cy="33537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31054E-052B-43A0-A024-DF9C9FEE8DB8}"/>
              </a:ext>
            </a:extLst>
          </p:cNvPr>
          <p:cNvSpPr txBox="1"/>
          <p:nvPr/>
        </p:nvSpPr>
        <p:spPr>
          <a:xfrm>
            <a:off x="6585969" y="2651190"/>
            <a:ext cx="2531397" cy="2585323"/>
          </a:xfrm>
          <a:prstGeom prst="rect">
            <a:avLst/>
          </a:prstGeom>
          <a:noFill/>
        </p:spPr>
        <p:txBody>
          <a:bodyPr wrap="square" lIns="45720" rIns="0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LDL-C at baseline: 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~120 mg/dL (3.2 mmol/L)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sym typeface="Symbol" panose="05050102010706020507" pitchFamily="18" charset="2"/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LDL-C at study end: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~50 mg/dL (1.3 mmol/L)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sym typeface="Symbol" panose="05050102010706020507" pitchFamily="18" charset="2"/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LDL-C absolute reduction: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~70 mg/dL (1.8 mmol/L)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2380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CA7A-29A9-4ECD-AB15-AF0876FC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A7443-E960-46F9-B5F7-D5C47DD7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7" y="1342498"/>
            <a:ext cx="3919941" cy="431015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200" dirty="0"/>
              <a:t>Evolocumab vs Placebo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N=27,564 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CVD “plus” (very high risk)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3.4% ASCVD/year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34% 10-year ASCVD risk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Guideline-based statin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High intensity (69%)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Moderate intensity (30%) 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Median follow-up 2.2 years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LDL-C reduction 59%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AA792-46EE-488E-9F27-78106382AB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Sabatine MS, et al. </a:t>
            </a:r>
            <a:r>
              <a:rPr lang="da-DK" i="1" dirty="0"/>
              <a:t>N Engl J Med.</a:t>
            </a:r>
            <a:r>
              <a:rPr lang="da-DK" dirty="0"/>
              <a:t> 2017;376(18):1713-1722.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49C579C-BD74-47CB-88F0-1FE69CAD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56" y="1317882"/>
            <a:ext cx="5278380" cy="32541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1893F0-DBEF-4CBD-AC51-DF8ADD6D4430}"/>
              </a:ext>
            </a:extLst>
          </p:cNvPr>
          <p:cNvSpPr txBox="1"/>
          <p:nvPr/>
        </p:nvSpPr>
        <p:spPr>
          <a:xfrm>
            <a:off x="5609966" y="1690726"/>
            <a:ext cx="303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Baseline LDL-C 92 mg/dL (2.4 mmol/L)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BE224-F221-45E2-A46C-21F2BD0FE24B}"/>
              </a:ext>
            </a:extLst>
          </p:cNvPr>
          <p:cNvSpPr txBox="1"/>
          <p:nvPr/>
        </p:nvSpPr>
        <p:spPr>
          <a:xfrm>
            <a:off x="5377514" y="2819359"/>
            <a:ext cx="3645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Evolocumab  LDL-C 30 mg/dL (0.78 mmol/L)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00F70-9350-46A8-851E-2CEB0173A6EB}"/>
              </a:ext>
            </a:extLst>
          </p:cNvPr>
          <p:cNvSpPr txBox="1"/>
          <p:nvPr/>
        </p:nvSpPr>
        <p:spPr>
          <a:xfrm>
            <a:off x="6125358" y="1941981"/>
            <a:ext cx="263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005DBC"/>
                </a:solidFill>
              </a:rPr>
              <a:t>LDL-C reduction ≈</a:t>
            </a:r>
          </a:p>
          <a:p>
            <a:pPr algn="r"/>
            <a:r>
              <a:rPr lang="en-US" sz="1600" b="1" dirty="0">
                <a:solidFill>
                  <a:srgbClr val="005DBC"/>
                </a:solidFill>
              </a:rPr>
              <a:t>60 mg/dL (1.55 mmol/L)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48FB77-53F9-476F-A589-FC3BC6D57C97}"/>
              </a:ext>
            </a:extLst>
          </p:cNvPr>
          <p:cNvCxnSpPr>
            <a:cxnSpLocks/>
          </p:cNvCxnSpPr>
          <p:nvPr/>
        </p:nvCxnSpPr>
        <p:spPr>
          <a:xfrm>
            <a:off x="8772540" y="1672254"/>
            <a:ext cx="0" cy="987819"/>
          </a:xfrm>
          <a:prstGeom prst="straightConnector1">
            <a:avLst/>
          </a:prstGeom>
          <a:ln w="22225">
            <a:solidFill>
              <a:srgbClr val="005DB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551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EA4495-651B-44D3-BB83-26A3FEB6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F5CEA-6D44-4CEB-9F29-10EA4DA6E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Major CVD </a:t>
            </a:r>
          </a:p>
          <a:p>
            <a:pPr algn="ctr"/>
            <a:r>
              <a:rPr lang="en-US" sz="1600" b="0" dirty="0"/>
              <a:t>(CVD death, MI, stroke, hospitalized unstable angina, coronary revascularization)</a:t>
            </a:r>
            <a:endParaRPr lang="en-US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405D95-6656-4890-8396-79B92FA5A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ASCVD </a:t>
            </a:r>
          </a:p>
          <a:p>
            <a:pPr algn="ctr"/>
            <a:r>
              <a:rPr lang="en-US" sz="1600" b="0" dirty="0"/>
              <a:t>(CVD death, MI, stroke)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38950F-1060-45C4-A789-F594E304A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Sabatine MS, et al. </a:t>
            </a:r>
            <a:r>
              <a:rPr lang="da-DK" i="1" dirty="0"/>
              <a:t>N Engl J Med.</a:t>
            </a:r>
            <a:r>
              <a:rPr lang="da-DK" dirty="0"/>
              <a:t> 2017;376(18):1713-1722.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BB07330B-8B9D-4AB8-A786-2D0A1BB7EC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500" y="2025516"/>
            <a:ext cx="4306888" cy="35478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320CCF69-927A-4135-A3F1-0879B0773B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b="812"/>
          <a:stretch/>
        </p:blipFill>
        <p:spPr>
          <a:xfrm>
            <a:off x="4645025" y="2025516"/>
            <a:ext cx="4306888" cy="35478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</p:pic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DE503B58-F7CE-45E8-B893-C36428CEF1D1}"/>
              </a:ext>
            </a:extLst>
          </p:cNvPr>
          <p:cNvSpPr/>
          <p:nvPr/>
        </p:nvSpPr>
        <p:spPr>
          <a:xfrm>
            <a:off x="3722255" y="3454400"/>
            <a:ext cx="683490" cy="457200"/>
          </a:xfrm>
          <a:prstGeom prst="round2DiagRect">
            <a:avLst/>
          </a:prstGeom>
          <a:solidFill>
            <a:srgbClr val="EFA8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</a:rPr>
              <a:t>RRR</a:t>
            </a:r>
            <a:br>
              <a:rPr lang="en-US" b="1" dirty="0">
                <a:solidFill>
                  <a:srgbClr val="333333"/>
                </a:solidFill>
              </a:rPr>
            </a:br>
            <a:r>
              <a:rPr lang="en-US" b="1" dirty="0">
                <a:solidFill>
                  <a:srgbClr val="333333"/>
                </a:solidFill>
              </a:rPr>
              <a:t>15%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28B78EA6-27C6-47F0-872D-EE7AD3D088AE}"/>
              </a:ext>
            </a:extLst>
          </p:cNvPr>
          <p:cNvSpPr/>
          <p:nvPr/>
        </p:nvSpPr>
        <p:spPr>
          <a:xfrm>
            <a:off x="8157728" y="3454400"/>
            <a:ext cx="683490" cy="457200"/>
          </a:xfrm>
          <a:prstGeom prst="round2DiagRect">
            <a:avLst/>
          </a:prstGeom>
          <a:solidFill>
            <a:srgbClr val="EFA8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333333"/>
                </a:solidFill>
              </a:rPr>
              <a:t>RRR</a:t>
            </a:r>
            <a:br>
              <a:rPr lang="en-US" b="1" dirty="0">
                <a:solidFill>
                  <a:srgbClr val="333333"/>
                </a:solidFill>
              </a:rPr>
            </a:br>
            <a:r>
              <a:rPr lang="en-US" b="1" dirty="0">
                <a:solidFill>
                  <a:srgbClr val="333333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41373024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7C5F9C8-B98A-4ED2-99C5-EA3F54E3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CTT Meta-Analysis LDL-C &amp;</a:t>
            </a:r>
            <a:br>
              <a:rPr lang="en-US" dirty="0"/>
            </a:br>
            <a:r>
              <a:rPr lang="en-US" dirty="0"/>
              <a:t>CVD Event Reduction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107FAE-2184-4F91-83C8-A4294380C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000" dirty="0"/>
              <a:t>CTT Collaboration. </a:t>
            </a:r>
            <a:r>
              <a:rPr lang="en-US" sz="1000" i="1" dirty="0"/>
              <a:t>Lancet.</a:t>
            </a:r>
            <a:r>
              <a:rPr lang="en-US" sz="1000" dirty="0"/>
              <a:t> 2005;366(9493):1267-1278. Cannon CP, et al. </a:t>
            </a:r>
            <a:r>
              <a:rPr lang="en-US" sz="1000" i="1" dirty="0"/>
              <a:t>N Engl J Med.</a:t>
            </a:r>
            <a:r>
              <a:rPr lang="en-US" sz="1000" dirty="0"/>
              <a:t> 2015;372(25):2387-2397.</a:t>
            </a:r>
            <a:br>
              <a:rPr lang="en-US" sz="1000" dirty="0"/>
            </a:br>
            <a:r>
              <a:rPr lang="en-US" sz="1000" dirty="0"/>
              <a:t>Robinson JG, et al. </a:t>
            </a:r>
            <a:r>
              <a:rPr lang="en-US" sz="1000" i="1" dirty="0"/>
              <a:t>N Engl J Med.</a:t>
            </a:r>
            <a:r>
              <a:rPr lang="en-US" sz="1000" dirty="0"/>
              <a:t> 2015;372(16):1489-1499. Sabatine MS, et al. </a:t>
            </a:r>
            <a:r>
              <a:rPr lang="en-US" sz="1000" i="1" dirty="0"/>
              <a:t>N Engl J Med.</a:t>
            </a:r>
            <a:r>
              <a:rPr lang="en-US" sz="1000" dirty="0"/>
              <a:t> 2015;372(16):1500-1509.</a:t>
            </a:r>
            <a:br>
              <a:rPr lang="en-US" sz="1000" dirty="0"/>
            </a:br>
            <a:r>
              <a:rPr lang="en-US" sz="1000" dirty="0"/>
              <a:t>HPS2-THRIVE Collaborative Group. </a:t>
            </a:r>
            <a:r>
              <a:rPr lang="en-US" sz="1000" i="1" dirty="0"/>
              <a:t>N Engl J Med.</a:t>
            </a:r>
            <a:r>
              <a:rPr lang="en-US" sz="1000" dirty="0"/>
              <a:t> 2014;371(3):203-212. ACCORD Study Group. </a:t>
            </a:r>
            <a:r>
              <a:rPr lang="en-US" sz="1000" i="1" dirty="0"/>
              <a:t>N Engl J Med.</a:t>
            </a:r>
            <a:r>
              <a:rPr lang="en-US" sz="1000" dirty="0"/>
              <a:t> 2010;362(17):1563-1574. AIM-HIGH Investigators. </a:t>
            </a:r>
            <a:r>
              <a:rPr lang="en-US" sz="1000" i="1" dirty="0"/>
              <a:t>N Engl J Med.</a:t>
            </a:r>
            <a:r>
              <a:rPr lang="en-US" sz="1000" dirty="0"/>
              <a:t> 2011; 365(24):2255-2267. Sabatine M, et al. </a:t>
            </a:r>
            <a:r>
              <a:rPr lang="en-US" sz="1000" i="1" dirty="0"/>
              <a:t>N Engl J Med.</a:t>
            </a:r>
            <a:r>
              <a:rPr lang="en-US" sz="1000" dirty="0"/>
              <a:t> 2017;376(18):1713-1722. Robinson JG, et al. </a:t>
            </a:r>
            <a:r>
              <a:rPr lang="en-US" sz="1000" i="1" dirty="0"/>
              <a:t>J Am Coll Cardiol.</a:t>
            </a:r>
            <a:r>
              <a:rPr lang="en-US" sz="1000" dirty="0"/>
              <a:t> 2017’69(11 Suppl):151. Poster 1203-305. 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189807-EFCD-4FAE-8B14-BF90A4F72D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*Applied FOURIER inclusion criteria to LONG TERM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2EEDBB7-E80A-4B62-9BBF-6207F9BFE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044" y="1292194"/>
            <a:ext cx="6966916" cy="4406636"/>
          </a:xfrm>
          <a:prstGeom prst="rect">
            <a:avLst/>
          </a:prstGeom>
          <a:solidFill>
            <a:srgbClr val="CFD5C9"/>
          </a:solidFill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E16F477-F300-40E7-BD7A-C9A8ADBC1212}"/>
              </a:ext>
            </a:extLst>
          </p:cNvPr>
          <p:cNvSpPr txBox="1"/>
          <p:nvPr/>
        </p:nvSpPr>
        <p:spPr>
          <a:xfrm>
            <a:off x="0" y="1905837"/>
            <a:ext cx="3410857" cy="175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b="1" dirty="0">
                <a:solidFill>
                  <a:srgbClr val="3333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Statins</a:t>
            </a:r>
          </a:p>
          <a:p>
            <a:r>
              <a:rPr lang="en-US" sz="1351" b="1" dirty="0">
                <a:solidFill>
                  <a:srgbClr val="3333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(5 years)</a:t>
            </a:r>
          </a:p>
          <a:p>
            <a:endParaRPr lang="en-US" sz="1351" b="1" dirty="0">
              <a:solidFill>
                <a:srgbClr val="333333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sz="1351" b="1" dirty="0">
                <a:solidFill>
                  <a:srgbClr val="3333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Ezetimibe</a:t>
            </a:r>
          </a:p>
          <a:p>
            <a:r>
              <a:rPr lang="en-US" sz="1351" b="1" dirty="0">
                <a:solidFill>
                  <a:srgbClr val="3333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(7 years)</a:t>
            </a:r>
          </a:p>
          <a:p>
            <a:endParaRPr lang="en-US" sz="1351" b="1" dirty="0">
              <a:solidFill>
                <a:srgbClr val="333333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sz="1351" b="1" dirty="0">
                <a:solidFill>
                  <a:srgbClr val="3333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PCSK9 mAbs</a:t>
            </a:r>
          </a:p>
          <a:p>
            <a:r>
              <a:rPr lang="en-US" sz="1351" b="1" dirty="0">
                <a:solidFill>
                  <a:srgbClr val="33333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(11-26 months)</a:t>
            </a:r>
            <a:endParaRPr lang="en-US" sz="135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926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CE29-F4C9-41AF-A330-FB1CF9DB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4" y="174881"/>
            <a:ext cx="4149898" cy="279922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FOURIER</a:t>
            </a:r>
            <a:br>
              <a:rPr lang="en-US" dirty="0"/>
            </a:br>
            <a:r>
              <a:rPr lang="en-US" sz="3300" dirty="0">
                <a:solidFill>
                  <a:srgbClr val="005DBC"/>
                </a:solidFill>
              </a:rPr>
              <a:t>Comparison of Cardiovascular Endpoints to Cholesterol Treatment Trialists’ Collaboration (CTT)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F5DC1-E8A4-4C7E-A7B4-668B60A6BC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Sabatine M, et al. </a:t>
            </a:r>
            <a:r>
              <a:rPr lang="da-DK" i="1" dirty="0"/>
              <a:t>N Engl J Med.</a:t>
            </a:r>
            <a:r>
              <a:rPr lang="da-DK" dirty="0"/>
              <a:t> 2017;376(18):1713-1722</a:t>
            </a:r>
            <a:r>
              <a:rPr lang="en-US" dirty="0"/>
              <a:t>.</a:t>
            </a:r>
            <a:endParaRPr lang="da-DK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10D8131-1BFC-4CAB-85F1-87A0629F9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6" t="1708" r="2214" b="2328"/>
          <a:stretch/>
        </p:blipFill>
        <p:spPr>
          <a:xfrm>
            <a:off x="4404108" y="56410"/>
            <a:ext cx="4545933" cy="58353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08472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3843B2-B04D-45C6-9E53-F129BFA2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SPIRE-2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DAC3E-4530-433C-9519-DD6FDE26BE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Bococizumab</a:t>
            </a:r>
            <a:r>
              <a:rPr lang="en-US" baseline="30000" dirty="0"/>
              <a:t>*</a:t>
            </a:r>
            <a:r>
              <a:rPr lang="en-US" dirty="0"/>
              <a:t> vs Placebo</a:t>
            </a:r>
          </a:p>
          <a:p>
            <a:pPr>
              <a:spcBef>
                <a:spcPts val="600"/>
              </a:spcBef>
            </a:pPr>
            <a:r>
              <a:rPr lang="en-US" dirty="0"/>
              <a:t>N=10,621 </a:t>
            </a:r>
          </a:p>
          <a:p>
            <a:pPr>
              <a:spcBef>
                <a:spcPts val="600"/>
              </a:spcBef>
            </a:pPr>
            <a:r>
              <a:rPr lang="en-US" dirty="0"/>
              <a:t>LDL-C ≥100 mg/dL</a:t>
            </a:r>
          </a:p>
          <a:p>
            <a:pPr>
              <a:spcBef>
                <a:spcPts val="600"/>
              </a:spcBef>
            </a:pPr>
            <a:r>
              <a:rPr lang="en-US" dirty="0"/>
              <a:t>CVD or Diabetes “plus”</a:t>
            </a:r>
            <a:br>
              <a:rPr lang="en-US" dirty="0"/>
            </a:br>
            <a:r>
              <a:rPr lang="en-US" dirty="0"/>
              <a:t>(very high risk)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3.4% ASCVD/year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34% 10-year ASCVD risk</a:t>
            </a:r>
          </a:p>
          <a:p>
            <a:pPr>
              <a:spcBef>
                <a:spcPts val="600"/>
              </a:spcBef>
            </a:pPr>
            <a:r>
              <a:rPr lang="en-US" dirty="0"/>
              <a:t>Background statin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High intensity (73%)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No statin 17%</a:t>
            </a:r>
          </a:p>
          <a:p>
            <a:pPr>
              <a:spcBef>
                <a:spcPts val="600"/>
              </a:spcBef>
            </a:pPr>
            <a:r>
              <a:rPr lang="en-US" dirty="0"/>
              <a:t>Median follow-up 1 year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0DF5AC-4939-443E-A871-58990E1CF7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*Humanized antibody; development terminated early for lack of efficacy due to neutralizing antibodies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790515-6A04-46F6-B10B-876493B49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Ridker PM, et al. </a:t>
            </a:r>
            <a:r>
              <a:rPr lang="da-DK" i="1" dirty="0"/>
              <a:t>N Engl J Med.</a:t>
            </a:r>
            <a:r>
              <a:rPr lang="da-DK" dirty="0"/>
              <a:t> 2017;376(16):1527-1539.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16DA8F-A5E1-4785-A819-9A7A9C530F4F}"/>
              </a:ext>
            </a:extLst>
          </p:cNvPr>
          <p:cNvGrpSpPr/>
          <p:nvPr/>
        </p:nvGrpSpPr>
        <p:grpSpPr>
          <a:xfrm>
            <a:off x="4486564" y="280995"/>
            <a:ext cx="4695053" cy="5355063"/>
            <a:chOff x="6433512" y="960790"/>
            <a:chExt cx="4695053" cy="5355063"/>
          </a:xfrm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E3E0A66A-B680-4E57-BE0F-3B2AFA4E4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3512" y="960790"/>
              <a:ext cx="4484493" cy="53550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D45CF9-EDCB-4A69-A57F-E0CBFE2E064C}"/>
                </a:ext>
              </a:extLst>
            </p:cNvPr>
            <p:cNvSpPr txBox="1"/>
            <p:nvPr/>
          </p:nvSpPr>
          <p:spPr>
            <a:xfrm>
              <a:off x="6492117" y="4335617"/>
              <a:ext cx="4453719" cy="1231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Bococizumab </a:t>
              </a:r>
            </a:p>
            <a:p>
              <a:pPr algn="ctr"/>
              <a:r>
                <a:rPr lang="en-US" sz="1351" dirty="0"/>
                <a:t>Mean LDL-C reduction 75 mg/dL (1.9 mmol/L)</a:t>
              </a:r>
            </a:p>
            <a:p>
              <a:pPr algn="ctr"/>
              <a:r>
                <a:rPr lang="en-US" sz="1351" dirty="0"/>
                <a:t>(1.5 mmol/L</a:t>
              </a:r>
              <a:r>
                <a:rPr lang="en-US" sz="1351" dirty="0">
                  <a:sym typeface="Symbol" panose="05050102010706020507" pitchFamily="18" charset="2"/>
                </a:rPr>
                <a:t>2.3 mmol/L)</a:t>
              </a:r>
            </a:p>
            <a:p>
              <a:pPr algn="ctr"/>
              <a:endParaRPr lang="en-US" sz="1351" dirty="0">
                <a:sym typeface="Symbol" panose="05050102010706020507" pitchFamily="18" charset="2"/>
              </a:endParaRPr>
            </a:p>
            <a:p>
              <a:pPr algn="ctr"/>
              <a:r>
                <a:rPr lang="en-US" sz="1351" dirty="0"/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44B638-B944-488B-BF39-AC85412048F6}"/>
                </a:ext>
              </a:extLst>
            </p:cNvPr>
            <p:cNvSpPr txBox="1"/>
            <p:nvPr/>
          </p:nvSpPr>
          <p:spPr>
            <a:xfrm>
              <a:off x="6569989" y="1515610"/>
              <a:ext cx="3335739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Placebo </a:t>
              </a:r>
            </a:p>
            <a:p>
              <a:r>
                <a:rPr lang="en-US" sz="1351" dirty="0">
                  <a:sym typeface="Symbol" panose="05050102010706020507" pitchFamily="18" charset="2"/>
                </a:rPr>
                <a:t>134 mg/dl (3.5 mmol/L)</a:t>
              </a:r>
            </a:p>
            <a:p>
              <a:endParaRPr lang="en-US" sz="1351" dirty="0">
                <a:sym typeface="Symbol" panose="05050102010706020507" pitchFamily="18" charset="2"/>
              </a:endParaRPr>
            </a:p>
            <a:p>
              <a:r>
                <a:rPr lang="en-US" sz="1351" dirty="0"/>
                <a:t>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D4E0BB-8C7A-4793-AA42-26C8E5BC9C80}"/>
                </a:ext>
              </a:extLst>
            </p:cNvPr>
            <p:cNvCxnSpPr/>
            <p:nvPr/>
          </p:nvCxnSpPr>
          <p:spPr>
            <a:xfrm>
              <a:off x="8675757" y="2249390"/>
              <a:ext cx="0" cy="1568817"/>
            </a:xfrm>
            <a:prstGeom prst="straightConnector1">
              <a:avLst/>
            </a:prstGeom>
            <a:ln w="38100">
              <a:solidFill>
                <a:srgbClr val="005DB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4E4B52-D3AD-45FF-ACAA-C097FEE67AB4}"/>
                </a:ext>
              </a:extLst>
            </p:cNvPr>
            <p:cNvSpPr txBox="1"/>
            <p:nvPr/>
          </p:nvSpPr>
          <p:spPr>
            <a:xfrm>
              <a:off x="8675758" y="2386156"/>
              <a:ext cx="2452807" cy="113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1" dirty="0">
                  <a:solidFill>
                    <a:srgbClr val="005DBC"/>
                  </a:solidFill>
                  <a:sym typeface="Symbol" panose="05050102010706020507" pitchFamily="18" charset="2"/>
                </a:rPr>
                <a:t>Mean LDL-C </a:t>
              </a:r>
            </a:p>
            <a:p>
              <a:r>
                <a:rPr lang="en-US" sz="1351" dirty="0">
                  <a:solidFill>
                    <a:srgbClr val="005DBC"/>
                  </a:solidFill>
                  <a:sym typeface="Symbol" panose="05050102010706020507" pitchFamily="18" charset="2"/>
                </a:rPr>
                <a:t>reduction @ 6 months</a:t>
              </a:r>
            </a:p>
            <a:p>
              <a:r>
                <a:rPr lang="en-US" sz="1351" dirty="0">
                  <a:solidFill>
                    <a:srgbClr val="005DBC"/>
                  </a:solidFill>
                  <a:sym typeface="Symbol" panose="05050102010706020507" pitchFamily="18" charset="2"/>
                </a:rPr>
                <a:t>59 mg/dL (1.5 mmol/L)</a:t>
              </a:r>
            </a:p>
            <a:p>
              <a:endParaRPr lang="en-US" sz="1351" dirty="0">
                <a:solidFill>
                  <a:srgbClr val="005DBC"/>
                </a:solidFill>
                <a:sym typeface="Symbol" panose="05050102010706020507" pitchFamily="18" charset="2"/>
              </a:endParaRPr>
            </a:p>
            <a:p>
              <a:r>
                <a:rPr lang="en-US" sz="1351" dirty="0">
                  <a:solidFill>
                    <a:srgbClr val="005DBC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91028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E4C2DA-1335-4211-BDFA-2622F94F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vs CTT vs SPIRE-2 at 1 year</a:t>
            </a:r>
            <a:br>
              <a:rPr lang="en-US" dirty="0"/>
            </a:br>
            <a:r>
              <a:rPr lang="en-US" sz="1800" b="0" dirty="0">
                <a:solidFill>
                  <a:srgbClr val="005DBC"/>
                </a:solidFill>
              </a:rPr>
              <a:t>Observed &amp; Expected Relative Risk Reduction Major CVD per mmol/L reduction in LDL-C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79462D-9A1F-4FBF-85B9-E5DEC5520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CTT </a:t>
            </a:r>
            <a:r>
              <a:rPr lang="da-DK" i="1" dirty="0"/>
              <a:t>Lancet.</a:t>
            </a:r>
            <a:r>
              <a:rPr lang="da-DK" dirty="0"/>
              <a:t> 2010;376:1670-1681.</a:t>
            </a:r>
          </a:p>
          <a:p>
            <a:r>
              <a:rPr lang="da-DK" dirty="0"/>
              <a:t>Ridker PM, et al. </a:t>
            </a:r>
            <a:r>
              <a:rPr lang="da-DK" i="1" dirty="0"/>
              <a:t>N Engl J Med.</a:t>
            </a:r>
            <a:r>
              <a:rPr lang="da-DK" dirty="0"/>
              <a:t> 2017;376(16):1527-1539.</a:t>
            </a:r>
          </a:p>
          <a:p>
            <a:r>
              <a:rPr lang="da-DK" dirty="0"/>
              <a:t>Sabatine M, et al. </a:t>
            </a:r>
            <a:r>
              <a:rPr lang="da-DK" i="1" dirty="0"/>
              <a:t>N Engl J Med.</a:t>
            </a:r>
            <a:r>
              <a:rPr lang="da-DK" dirty="0"/>
              <a:t> 2017;376(18):1713-1722.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BCE70-C7DD-4516-8D45-A72C4362B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05" y="5329382"/>
            <a:ext cx="8761558" cy="595168"/>
          </a:xfrm>
        </p:spPr>
        <p:txBody>
          <a:bodyPr/>
          <a:lstStyle/>
          <a:p>
            <a:r>
              <a:rPr lang="en-US" dirty="0">
                <a:solidFill>
                  <a:srgbClr val="005DBC"/>
                </a:solidFill>
              </a:rPr>
              <a:t>SPIRE-2 Major CVD: </a:t>
            </a:r>
            <a:r>
              <a:rPr lang="en-US" dirty="0"/>
              <a:t>CVD death, nonfatal MI, nonfatal stroke, hospitalized unstable angina-urgent revascularization;</a:t>
            </a:r>
            <a:br>
              <a:rPr lang="en-US" dirty="0"/>
            </a:br>
            <a:r>
              <a:rPr lang="en-US" dirty="0">
                <a:solidFill>
                  <a:srgbClr val="005DBC"/>
                </a:solidFill>
              </a:rPr>
              <a:t>FOURIER Major CVD: </a:t>
            </a:r>
            <a:r>
              <a:rPr lang="en-US" dirty="0"/>
              <a:t>CVD death, MI, stroke, hospitalized unstable angina, coronary revascularization;</a:t>
            </a:r>
            <a:br>
              <a:rPr lang="en-US" dirty="0"/>
            </a:br>
            <a:r>
              <a:rPr lang="en-US" dirty="0">
                <a:solidFill>
                  <a:srgbClr val="005DBC"/>
                </a:solidFill>
              </a:rPr>
              <a:t>CTT Major CVD: </a:t>
            </a:r>
            <a:r>
              <a:rPr lang="en-US" dirty="0"/>
              <a:t>CHD death, nonfatal MI, stroke, coronary revascularization.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9BD633-9DF1-405D-91E0-6CBED9A33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578294"/>
              </p:ext>
            </p:extLst>
          </p:nvPr>
        </p:nvGraphicFramePr>
        <p:xfrm>
          <a:off x="670215" y="1273493"/>
          <a:ext cx="7803571" cy="405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FE3CDE20-DF25-4241-A801-0E4844F7024C}"/>
              </a:ext>
            </a:extLst>
          </p:cNvPr>
          <p:cNvSpPr txBox="1"/>
          <p:nvPr/>
        </p:nvSpPr>
        <p:spPr>
          <a:xfrm>
            <a:off x="2160588" y="4873463"/>
            <a:ext cx="3370200" cy="4100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333333"/>
                </a:solidFill>
                <a:cs typeface="Arial" panose="020B0604020202020204" pitchFamily="34" charset="0"/>
              </a:rPr>
              <a:t>Baseline</a:t>
            </a:r>
            <a:r>
              <a:rPr lang="en-US" sz="1400" b="1" baseline="0" dirty="0">
                <a:solidFill>
                  <a:srgbClr val="333333"/>
                </a:solidFill>
                <a:cs typeface="Arial" panose="020B0604020202020204" pitchFamily="34" charset="0"/>
              </a:rPr>
              <a:t> LDL-C 3.4 mmol/L </a:t>
            </a:r>
          </a:p>
          <a:p>
            <a:pPr algn="ctr"/>
            <a:r>
              <a:rPr lang="en-US" sz="1400" b="1" baseline="0" dirty="0">
                <a:solidFill>
                  <a:srgbClr val="333333"/>
                </a:solidFill>
                <a:cs typeface="Arial" panose="020B0604020202020204" pitchFamily="34" charset="0"/>
              </a:rPr>
              <a:t>(≈130 mg/dL)           </a:t>
            </a:r>
            <a:endParaRPr lang="en-US" sz="1400" b="1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EDD3FA5-BD21-4ABF-A6FE-349C5B2BA808}"/>
              </a:ext>
            </a:extLst>
          </p:cNvPr>
          <p:cNvSpPr txBox="1"/>
          <p:nvPr/>
        </p:nvSpPr>
        <p:spPr>
          <a:xfrm>
            <a:off x="6119133" y="4873463"/>
            <a:ext cx="2194560" cy="4100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/>
          <a:lstStyle>
            <a:defPPr>
              <a:defRPr lang="en-US"/>
            </a:defPPr>
            <a:lvl1pPr indent="0" algn="ctr">
              <a:defRPr sz="1400" b="1">
                <a:solidFill>
                  <a:srgbClr val="333333"/>
                </a:solidFill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Baseline LDL-C 2.4 mmol/L </a:t>
            </a:r>
          </a:p>
          <a:p>
            <a:r>
              <a:rPr lang="en-US" dirty="0"/>
              <a:t>(≈90 mg/dL)           </a:t>
            </a:r>
          </a:p>
        </p:txBody>
      </p:sp>
    </p:spTree>
    <p:extLst>
      <p:ext uri="{BB962C8B-B14F-4D97-AF65-F5344CB8AC3E}">
        <p14:creationId xmlns:p14="http://schemas.microsoft.com/office/powerpoint/2010/main" val="13162205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2B43757-87E9-4974-B927-F4213A22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Faculty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26B703-E3AA-4ED3-A1C3-7A4373311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Jennifer G. Robinson, MD, MPH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D7DBB74-9186-4F91-95EA-1A48684E8D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Professor</a:t>
            </a:r>
          </a:p>
          <a:p>
            <a:pPr marL="0" indent="0">
              <a:buNone/>
            </a:pPr>
            <a:r>
              <a:rPr lang="en-US" dirty="0"/>
              <a:t>Departments of Epidemiology &amp; Medicine</a:t>
            </a:r>
          </a:p>
          <a:p>
            <a:pPr marL="0" indent="0">
              <a:buNone/>
            </a:pPr>
            <a:r>
              <a:rPr lang="en-US" dirty="0"/>
              <a:t>Director</a:t>
            </a:r>
            <a:br>
              <a:rPr lang="en-US" dirty="0"/>
            </a:br>
            <a:r>
              <a:rPr lang="en-US" dirty="0"/>
              <a:t>Prevention Intervention Center</a:t>
            </a:r>
          </a:p>
          <a:p>
            <a:pPr marL="0" indent="0">
              <a:buNone/>
            </a:pPr>
            <a:r>
              <a:rPr lang="en-US" dirty="0"/>
              <a:t>College of Public Health</a:t>
            </a:r>
          </a:p>
          <a:p>
            <a:pPr marL="0" indent="0">
              <a:buNone/>
            </a:pPr>
            <a:r>
              <a:rPr lang="en-US" dirty="0"/>
              <a:t>University of Iowa</a:t>
            </a:r>
          </a:p>
          <a:p>
            <a:pPr marL="0" indent="0">
              <a:buNone/>
            </a:pPr>
            <a:r>
              <a:rPr lang="en-US" dirty="0"/>
              <a:t>Iowa City, Iowa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3DC3B1-1C81-4886-A953-BA1FBD8E4621}"/>
              </a:ext>
            </a:extLst>
          </p:cNvPr>
          <p:cNvCxnSpPr/>
          <p:nvPr/>
        </p:nvCxnSpPr>
        <p:spPr>
          <a:xfrm>
            <a:off x="191193" y="1975363"/>
            <a:ext cx="8761615" cy="0"/>
          </a:xfrm>
          <a:prstGeom prst="line">
            <a:avLst/>
          </a:prstGeom>
          <a:ln w="25400" cap="rnd">
            <a:gradFill>
              <a:gsLst>
                <a:gs pos="50000">
                  <a:srgbClr val="005DBC"/>
                </a:gs>
                <a:gs pos="100000">
                  <a:srgbClr val="F4C261">
                    <a:alpha val="0"/>
                  </a:srgbClr>
                </a:gs>
                <a:gs pos="75000">
                  <a:srgbClr val="F4C261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65A860-7C2A-462E-BDC0-85836610EDA0}"/>
              </a:ext>
            </a:extLst>
          </p:cNvPr>
          <p:cNvCxnSpPr>
            <a:cxnSpLocks/>
          </p:cNvCxnSpPr>
          <p:nvPr/>
        </p:nvCxnSpPr>
        <p:spPr>
          <a:xfrm flipV="1">
            <a:off x="175488" y="1317882"/>
            <a:ext cx="0" cy="4335206"/>
          </a:xfrm>
          <a:prstGeom prst="line">
            <a:avLst/>
          </a:prstGeom>
          <a:ln w="25400" cap="rnd">
            <a:gradFill>
              <a:gsLst>
                <a:gs pos="25000">
                  <a:srgbClr val="F4C261"/>
                </a:gs>
                <a:gs pos="0">
                  <a:srgbClr val="F4C261">
                    <a:alpha val="0"/>
                  </a:srgbClr>
                </a:gs>
                <a:gs pos="86000">
                  <a:srgbClr val="005DBC"/>
                </a:gs>
                <a:gs pos="100000">
                  <a:srgbClr val="F4C261"/>
                </a:gs>
              </a:gsLst>
              <a:lin ang="54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788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A5C8-E76C-4B57-B01D-F925AC27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 does it take longer for CVD event reduction in statin-treated patients with lower LDL-C?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8662F-154A-4343-8BB4-466C187BD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Cannon CP, et al. </a:t>
            </a:r>
            <a:r>
              <a:rPr lang="en-US" i="1" dirty="0"/>
              <a:t>N Engl J Med.</a:t>
            </a:r>
            <a:r>
              <a:rPr lang="en-US" dirty="0"/>
              <a:t> 2015;372(25):2387-2397.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Nicholls SJ, et al. </a:t>
            </a:r>
            <a:r>
              <a:rPr lang="en-US" i="1" dirty="0"/>
              <a:t>JAMA.</a:t>
            </a:r>
            <a:r>
              <a:rPr lang="en-US" dirty="0"/>
              <a:t> 2016;316(22):2373-2384.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9C373B96-FC9A-41CF-8EC5-00718DA5A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" y="2078182"/>
            <a:ext cx="4484167" cy="36773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</p:pic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6C2E74E7-AD10-49AE-8455-5F287E54A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56" y="2470188"/>
            <a:ext cx="4144094" cy="2706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FADA9E-B31B-4C8C-857F-07BA67FF775F}"/>
              </a:ext>
            </a:extLst>
          </p:cNvPr>
          <p:cNvSpPr txBox="1"/>
          <p:nvPr/>
        </p:nvSpPr>
        <p:spPr>
          <a:xfrm>
            <a:off x="3507658" y="3088299"/>
            <a:ext cx="1288326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005DBC"/>
                </a:solidFill>
              </a:rPr>
              <a:t>Simvastatin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005DBC"/>
                </a:solidFill>
              </a:rPr>
              <a:t>LDL-C 70 mg/dL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005DBC"/>
                </a:solidFill>
              </a:rPr>
              <a:t>(1.8 mmol/L)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9A40E-1CBD-4D54-9926-62520766A171}"/>
              </a:ext>
            </a:extLst>
          </p:cNvPr>
          <p:cNvSpPr txBox="1"/>
          <p:nvPr/>
        </p:nvSpPr>
        <p:spPr>
          <a:xfrm>
            <a:off x="6113617" y="2847823"/>
            <a:ext cx="1545771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005DBC"/>
                </a:solidFill>
              </a:rPr>
              <a:t>Mean baseline 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005DBC"/>
                </a:solidFill>
              </a:rPr>
              <a:t>LDL-C 92 mg/dL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rgbClr val="005DBC"/>
                </a:solidFill>
              </a:rPr>
              <a:t>(2.4 mmol/L)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B2FE0C-5F02-4600-90F4-EFB54C4B6A4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1192" y="1335601"/>
            <a:ext cx="4484167" cy="6397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5DBC"/>
                </a:solidFill>
              </a:rPr>
              <a:t>IMPROVE-IT</a:t>
            </a:r>
            <a:r>
              <a:rPr lang="en-US" baseline="30000" dirty="0">
                <a:solidFill>
                  <a:srgbClr val="005DBC"/>
                </a:solidFill>
              </a:rPr>
              <a:t>1</a:t>
            </a:r>
            <a:r>
              <a:rPr lang="en-US" dirty="0"/>
              <a:t> </a:t>
            </a:r>
            <a:r>
              <a:rPr lang="en-US" sz="1800" dirty="0"/>
              <a:t>(7 years)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1800" dirty="0"/>
              <a:t>Ezetimibe added to moderate intensity statin</a:t>
            </a:r>
            <a:endParaRPr lang="en-US" sz="1800" b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1084EB4-DAF1-4EB1-88B0-765C4117ED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49408" y="1338247"/>
            <a:ext cx="4484167" cy="6397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5DBC"/>
                </a:solidFill>
              </a:rPr>
              <a:t>GLAGOV</a:t>
            </a:r>
            <a:r>
              <a:rPr lang="en-US" baseline="30000" dirty="0">
                <a:solidFill>
                  <a:srgbClr val="005DBC"/>
                </a:solidFill>
              </a:rPr>
              <a:t>2</a:t>
            </a:r>
            <a:r>
              <a:rPr lang="en-US" dirty="0"/>
              <a:t> </a:t>
            </a:r>
            <a:r>
              <a:rPr lang="en-US" sz="1800" dirty="0"/>
              <a:t>(18 months IVUS regression)</a:t>
            </a:r>
            <a:endParaRPr lang="en-US" dirty="0"/>
          </a:p>
          <a:p>
            <a:pPr marL="0" indent="0" algn="ctr">
              <a:buNone/>
            </a:pPr>
            <a:r>
              <a:rPr lang="en-US" sz="1800" dirty="0"/>
              <a:t>Evolocumab added to moderate/high intensity statin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1556094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4">
            <a:extLst>
              <a:ext uri="{FF2B5EF4-FFF2-40B4-BE49-F238E27FC236}">
                <a16:creationId xmlns:a16="http://schemas.microsoft.com/office/drawing/2014/main" id="{34CCA50B-C7BA-4223-BE0C-18158F7A8B9E}"/>
              </a:ext>
            </a:extLst>
          </p:cNvPr>
          <p:cNvSpPr/>
          <p:nvPr/>
        </p:nvSpPr>
        <p:spPr>
          <a:xfrm>
            <a:off x="1619474" y="2050799"/>
            <a:ext cx="4004319" cy="109728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3600" rIns="3600" rtlCol="0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Dose increased (blinded) to </a:t>
            </a:r>
            <a:br>
              <a:rPr lang="en-GB" sz="1400" b="1" kern="0" dirty="0">
                <a:solidFill>
                  <a:srgbClr val="000000"/>
                </a:solidFill>
              </a:rPr>
            </a:br>
            <a:r>
              <a:rPr lang="en-GB" sz="1400" b="1" kern="0" dirty="0">
                <a:solidFill>
                  <a:srgbClr val="000000"/>
                </a:solidFill>
              </a:rPr>
              <a:t>150 mg Q2W if LDL-C remains ≥50 mg/dL</a:t>
            </a:r>
            <a:br>
              <a:rPr lang="en-GB" sz="1400" b="1" kern="0" dirty="0">
                <a:solidFill>
                  <a:srgbClr val="000000"/>
                </a:solidFill>
              </a:rPr>
            </a:br>
            <a:r>
              <a:rPr lang="en-GB" sz="1400" b="1" kern="0" dirty="0">
                <a:solidFill>
                  <a:srgbClr val="000000"/>
                </a:solidFill>
              </a:rPr>
              <a:t>(1.29 mmol/L) at month 1</a:t>
            </a:r>
            <a:endParaRPr lang="en-GB" sz="1400" kern="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9584-5228-4BF6-B1B1-0F3C5193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ODYSSEY OUTCOMES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68B28-5EC7-4A83-AEF4-9B9962C3CE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Goodman SG, et al. </a:t>
            </a:r>
            <a:r>
              <a:rPr lang="en-US" i="1" dirty="0"/>
              <a:t>J Am Coll Cardiol.</a:t>
            </a:r>
            <a:r>
              <a:rPr lang="en-US" dirty="0"/>
              <a:t> 2017;69(11 Suppl):153. Poster 1203-307.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14929-3275-4772-8A63-16908C7EB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05" y="5660403"/>
            <a:ext cx="8761558" cy="264147"/>
          </a:xfrm>
        </p:spPr>
        <p:txBody>
          <a:bodyPr/>
          <a:lstStyle/>
          <a:p>
            <a:r>
              <a:rPr lang="en-US" dirty="0"/>
              <a:t>†Placebo maintained for the duration of the study.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D30782-E8AE-448D-87F5-4439F174E042}"/>
              </a:ext>
            </a:extLst>
          </p:cNvPr>
          <p:cNvCxnSpPr>
            <a:cxnSpLocks/>
          </p:cNvCxnSpPr>
          <p:nvPr/>
        </p:nvCxnSpPr>
        <p:spPr bwMode="auto">
          <a:xfrm>
            <a:off x="5463608" y="4120375"/>
            <a:ext cx="407624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or: Elbow 24">
            <a:extLst>
              <a:ext uri="{FF2B5EF4-FFF2-40B4-BE49-F238E27FC236}">
                <a16:creationId xmlns:a16="http://schemas.microsoft.com/office/drawing/2014/main" id="{3A63D6E6-DEAC-40C4-BDF8-FC45B74DB64D}"/>
              </a:ext>
            </a:extLst>
          </p:cNvPr>
          <p:cNvCxnSpPr>
            <a:cxnSpLocks/>
          </p:cNvCxnSpPr>
          <p:nvPr/>
        </p:nvCxnSpPr>
        <p:spPr bwMode="auto">
          <a:xfrm>
            <a:off x="5587967" y="1702883"/>
            <a:ext cx="221097" cy="2421577"/>
          </a:xfrm>
          <a:prstGeom prst="bentConnector2">
            <a:avLst/>
          </a:prstGeom>
          <a:solidFill>
            <a:srgbClr val="BBE0E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C207F490-7121-478F-B24A-17CAEEDCC5DF}"/>
              </a:ext>
            </a:extLst>
          </p:cNvPr>
          <p:cNvSpPr/>
          <p:nvPr/>
        </p:nvSpPr>
        <p:spPr bwMode="auto">
          <a:xfrm>
            <a:off x="1624590" y="4940178"/>
            <a:ext cx="7443216" cy="590203"/>
          </a:xfrm>
          <a:prstGeom prst="roundRect">
            <a:avLst/>
          </a:prstGeom>
          <a:solidFill>
            <a:srgbClr val="005DB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i="1" kern="0" dirty="0">
                <a:solidFill>
                  <a:schemeClr val="bg1"/>
                </a:solidFill>
                <a:ea typeface="MS PGothic" pitchFamily="34" charset="-128"/>
                <a:cs typeface="MS PGothic" pitchFamily="34" charset="-128"/>
              </a:rPr>
              <a:t>Primary outcome:</a:t>
            </a:r>
            <a:r>
              <a:rPr lang="en-GB" sz="1600" b="1" kern="0" dirty="0">
                <a:solidFill>
                  <a:schemeClr val="bg1"/>
                </a:solidFill>
                <a:ea typeface="MS PGothic" pitchFamily="34" charset="-128"/>
                <a:cs typeface="MS PGothic" pitchFamily="34" charset="-128"/>
              </a:rPr>
              <a:t>	Time to first occurrence of </a:t>
            </a:r>
            <a:r>
              <a:rPr lang="en-GB" sz="1600" b="1" u="sng" kern="0" dirty="0">
                <a:solidFill>
                  <a:schemeClr val="bg1"/>
                </a:solidFill>
                <a:ea typeface="MS PGothic" pitchFamily="34" charset="-128"/>
                <a:cs typeface="MS PGothic" pitchFamily="34" charset="-128"/>
              </a:rPr>
              <a:t>CHD death</a:t>
            </a:r>
            <a:r>
              <a:rPr lang="en-GB" sz="1600" b="1" kern="0" dirty="0">
                <a:solidFill>
                  <a:schemeClr val="bg1"/>
                </a:solidFill>
                <a:ea typeface="MS PGothic" pitchFamily="34" charset="-128"/>
                <a:cs typeface="MS PGothic" pitchFamily="34" charset="-128"/>
              </a:rPr>
              <a:t>, non-fatal MI, ischemic</a:t>
            </a:r>
            <a:br>
              <a:rPr lang="en-GB" sz="1600" b="1" kern="0" dirty="0">
                <a:solidFill>
                  <a:schemeClr val="bg1"/>
                </a:solidFill>
                <a:ea typeface="MS PGothic" pitchFamily="34" charset="-128"/>
                <a:cs typeface="MS PGothic" pitchFamily="34" charset="-128"/>
              </a:rPr>
            </a:br>
            <a:r>
              <a:rPr lang="en-GB" sz="1600" b="1" kern="0" dirty="0">
                <a:solidFill>
                  <a:schemeClr val="bg1"/>
                </a:solidFill>
                <a:ea typeface="MS PGothic" pitchFamily="34" charset="-128"/>
                <a:cs typeface="MS PGothic" pitchFamily="34" charset="-128"/>
              </a:rPr>
              <a:t>				stroke, or hospitalization for unstable angina</a:t>
            </a:r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ACB0615E-3B48-453F-B247-9B2A2CA8B9E0}"/>
              </a:ext>
            </a:extLst>
          </p:cNvPr>
          <p:cNvSpPr/>
          <p:nvPr/>
        </p:nvSpPr>
        <p:spPr>
          <a:xfrm>
            <a:off x="1619474" y="1471791"/>
            <a:ext cx="4004319" cy="415319"/>
          </a:xfrm>
          <a:prstGeom prst="roundRect">
            <a:avLst/>
          </a:prstGeom>
          <a:solidFill>
            <a:srgbClr val="F4C26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3600" rIns="36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000000"/>
                </a:solidFill>
              </a:rPr>
              <a:t>Alirocumab 75 mg Q2W</a:t>
            </a: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81D3BA32-99F5-4275-A9C6-1D205938DCCD}"/>
              </a:ext>
            </a:extLst>
          </p:cNvPr>
          <p:cNvSpPr/>
          <p:nvPr/>
        </p:nvSpPr>
        <p:spPr>
          <a:xfrm>
            <a:off x="1622261" y="3341157"/>
            <a:ext cx="3998745" cy="1463040"/>
          </a:xfrm>
          <a:prstGeom prst="roundRect">
            <a:avLst/>
          </a:prstGeom>
          <a:solidFill>
            <a:srgbClr val="F4C26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3600" tIns="0" rIns="3600" bIns="0" rtlCol="0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Dose decreased (blinded) to 75 mg Q2W if </a:t>
            </a:r>
            <a:r>
              <a:rPr lang="en-GB" sz="1400" b="1" u="sng" kern="0" dirty="0">
                <a:solidFill>
                  <a:srgbClr val="000000"/>
                </a:solidFill>
              </a:rPr>
              <a:t>two</a:t>
            </a:r>
            <a:r>
              <a:rPr lang="en-GB" sz="1400" b="1" kern="0" dirty="0">
                <a:solidFill>
                  <a:srgbClr val="000000"/>
                </a:solidFill>
              </a:rPr>
              <a:t> consecutive direct measurements of LDL-C are</a:t>
            </a:r>
            <a:br>
              <a:rPr lang="en-GB" sz="1400" b="1" kern="0" dirty="0">
                <a:solidFill>
                  <a:srgbClr val="000000"/>
                </a:solidFill>
              </a:rPr>
            </a:br>
            <a:r>
              <a:rPr lang="en-GB" sz="1400" b="1" u="sng" kern="0" dirty="0">
                <a:solidFill>
                  <a:srgbClr val="000000"/>
                </a:solidFill>
              </a:rPr>
              <a:t>&lt;25 mg/dL </a:t>
            </a:r>
            <a:r>
              <a:rPr lang="en-GB" sz="1400" b="1" kern="0" dirty="0">
                <a:solidFill>
                  <a:srgbClr val="000000"/>
                </a:solidFill>
              </a:rPr>
              <a:t>(0.65 mmol/L)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srgbClr val="000000"/>
                </a:solidFill>
              </a:rPr>
              <a:t>Patients are monitored by independent,</a:t>
            </a:r>
            <a:br>
              <a:rPr lang="en-GB" sz="1400" b="1" kern="0" dirty="0">
                <a:solidFill>
                  <a:srgbClr val="000000"/>
                </a:solidFill>
              </a:rPr>
            </a:br>
            <a:r>
              <a:rPr lang="en-GB" sz="1400" b="1" kern="0" dirty="0">
                <a:solidFill>
                  <a:srgbClr val="000000"/>
                </a:solidFill>
              </a:rPr>
              <a:t>blinded safety physician</a:t>
            </a:r>
            <a:endParaRPr lang="en-GB" sz="1400" kern="0" dirty="0">
              <a:solidFill>
                <a:srgbClr val="000000"/>
              </a:solidFill>
            </a:endParaRPr>
          </a:p>
        </p:txBody>
      </p:sp>
      <p:sp>
        <p:nvSpPr>
          <p:cNvPr id="11" name="Rounded Rectangle 35">
            <a:extLst>
              <a:ext uri="{FF2B5EF4-FFF2-40B4-BE49-F238E27FC236}">
                <a16:creationId xmlns:a16="http://schemas.microsoft.com/office/drawing/2014/main" id="{9F9419DD-9826-4DDD-82BD-8310B4F0E2F5}"/>
              </a:ext>
            </a:extLst>
          </p:cNvPr>
          <p:cNvSpPr/>
          <p:nvPr/>
        </p:nvSpPr>
        <p:spPr bwMode="auto">
          <a:xfrm>
            <a:off x="5917824" y="3341157"/>
            <a:ext cx="3160006" cy="147686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Switched to placebo (blinded) for the remainder of the study if patients on alirocumab 75 mg Q2W experience </a:t>
            </a:r>
            <a:r>
              <a:rPr lang="en-GB" sz="1400" b="1" u="sng" dirty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two</a:t>
            </a:r>
            <a:r>
              <a:rPr lang="en-GB" sz="1400" b="1" dirty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 consecutive measurements of </a:t>
            </a:r>
            <a:br>
              <a:rPr lang="en-GB" sz="1400" b="1" dirty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</a:br>
            <a:r>
              <a:rPr lang="en-GB" sz="1400" b="1" dirty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LDL-C </a:t>
            </a:r>
            <a:r>
              <a:rPr lang="en-GB" sz="1400" b="1" u="sng" dirty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&lt;15 mg/dL </a:t>
            </a:r>
            <a:r>
              <a:rPr lang="en-GB" sz="1400" b="1" dirty="0">
                <a:solidFill>
                  <a:srgbClr val="000000"/>
                </a:solidFill>
                <a:ea typeface="MS PGothic" pitchFamily="34" charset="-128"/>
                <a:cs typeface="MS PGothic" pitchFamily="34" charset="-128"/>
              </a:rPr>
              <a:t>(0.39 mmol/L)</a:t>
            </a:r>
            <a:endParaRPr lang="en-US" sz="1400" b="1" dirty="0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67159BDF-18FD-48B5-9200-039242DE3815}"/>
              </a:ext>
            </a:extLst>
          </p:cNvPr>
          <p:cNvSpPr/>
          <p:nvPr/>
        </p:nvSpPr>
        <p:spPr>
          <a:xfrm>
            <a:off x="5892800" y="1494164"/>
            <a:ext cx="3185030" cy="41531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3600" rIns="36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000000"/>
                </a:solidFill>
              </a:rPr>
              <a:t>Placebo</a:t>
            </a:r>
            <a:r>
              <a:rPr lang="en-GB" b="1" kern="0" baseline="30000" dirty="0">
                <a:solidFill>
                  <a:srgbClr val="000000"/>
                </a:solidFill>
              </a:rPr>
              <a:t>†</a:t>
            </a:r>
            <a:endParaRPr lang="en-GB" kern="0" baseline="30000" dirty="0">
              <a:solidFill>
                <a:srgbClr val="000000"/>
              </a:solidFill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3223F9BF-66DD-478D-B10F-86054654F2A3}"/>
              </a:ext>
            </a:extLst>
          </p:cNvPr>
          <p:cNvSpPr/>
          <p:nvPr/>
        </p:nvSpPr>
        <p:spPr>
          <a:xfrm>
            <a:off x="1619474" y="1009319"/>
            <a:ext cx="7445678" cy="326492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3600" rIns="36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chemeClr val="accent1">
                    <a:lumMod val="50000"/>
                  </a:schemeClr>
                </a:solidFill>
              </a:rPr>
              <a:t>18,536 patients with recent ACS were randomized</a:t>
            </a:r>
            <a:endParaRPr lang="en-GB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3D428D-3DF5-470C-8719-F0D6F2557C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064" y="4119610"/>
            <a:ext cx="246516" cy="1531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64E72DD-9E1B-46B6-82A5-1E6115B3877B}"/>
              </a:ext>
            </a:extLst>
          </p:cNvPr>
          <p:cNvSpPr/>
          <p:nvPr/>
        </p:nvSpPr>
        <p:spPr>
          <a:xfrm>
            <a:off x="1648600" y="2060034"/>
            <a:ext cx="3946067" cy="330964"/>
          </a:xfrm>
          <a:custGeom>
            <a:avLst/>
            <a:gdLst>
              <a:gd name="connsiteX0" fmla="*/ 197018 w 4004319"/>
              <a:gd name="connsiteY0" fmla="*/ 0 h 365278"/>
              <a:gd name="connsiteX1" fmla="*/ 3807301 w 4004319"/>
              <a:gd name="connsiteY1" fmla="*/ 0 h 365278"/>
              <a:gd name="connsiteX2" fmla="*/ 4004319 w 4004319"/>
              <a:gd name="connsiteY2" fmla="*/ 197018 h 365278"/>
              <a:gd name="connsiteX3" fmla="*/ 4004319 w 4004319"/>
              <a:gd name="connsiteY3" fmla="*/ 302297 h 365278"/>
              <a:gd name="connsiteX4" fmla="*/ 3941338 w 4004319"/>
              <a:gd name="connsiteY4" fmla="*/ 365278 h 365278"/>
              <a:gd name="connsiteX5" fmla="*/ 62981 w 4004319"/>
              <a:gd name="connsiteY5" fmla="*/ 365278 h 365278"/>
              <a:gd name="connsiteX6" fmla="*/ 0 w 4004319"/>
              <a:gd name="connsiteY6" fmla="*/ 302297 h 365278"/>
              <a:gd name="connsiteX7" fmla="*/ 0 w 4004319"/>
              <a:gd name="connsiteY7" fmla="*/ 197018 h 365278"/>
              <a:gd name="connsiteX8" fmla="*/ 197018 w 4004319"/>
              <a:gd name="connsiteY8" fmla="*/ 0 h 3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4319" h="365278">
                <a:moveTo>
                  <a:pt x="197018" y="0"/>
                </a:moveTo>
                <a:lnTo>
                  <a:pt x="3807301" y="0"/>
                </a:lnTo>
                <a:cubicBezTo>
                  <a:pt x="3916111" y="0"/>
                  <a:pt x="4004319" y="88208"/>
                  <a:pt x="4004319" y="197018"/>
                </a:cubicBezTo>
                <a:lnTo>
                  <a:pt x="4004319" y="302297"/>
                </a:lnTo>
                <a:cubicBezTo>
                  <a:pt x="4004319" y="337080"/>
                  <a:pt x="3976121" y="365278"/>
                  <a:pt x="3941338" y="365278"/>
                </a:cubicBezTo>
                <a:lnTo>
                  <a:pt x="62981" y="365278"/>
                </a:lnTo>
                <a:cubicBezTo>
                  <a:pt x="28198" y="365278"/>
                  <a:pt x="0" y="337080"/>
                  <a:pt x="0" y="302297"/>
                </a:cubicBezTo>
                <a:lnTo>
                  <a:pt x="0" y="197018"/>
                </a:lnTo>
                <a:cubicBezTo>
                  <a:pt x="0" y="88208"/>
                  <a:pt x="88208" y="0"/>
                  <a:pt x="197018" y="0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" rIns="36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/>
              <a:t>Dose increase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969B1B7-3FE7-4832-B4AA-AC229527A4BD}"/>
              </a:ext>
            </a:extLst>
          </p:cNvPr>
          <p:cNvSpPr/>
          <p:nvPr/>
        </p:nvSpPr>
        <p:spPr>
          <a:xfrm>
            <a:off x="1648600" y="3350393"/>
            <a:ext cx="3946067" cy="330964"/>
          </a:xfrm>
          <a:custGeom>
            <a:avLst/>
            <a:gdLst>
              <a:gd name="connsiteX0" fmla="*/ 197018 w 4004319"/>
              <a:gd name="connsiteY0" fmla="*/ 0 h 365278"/>
              <a:gd name="connsiteX1" fmla="*/ 3807301 w 4004319"/>
              <a:gd name="connsiteY1" fmla="*/ 0 h 365278"/>
              <a:gd name="connsiteX2" fmla="*/ 4004319 w 4004319"/>
              <a:gd name="connsiteY2" fmla="*/ 197018 h 365278"/>
              <a:gd name="connsiteX3" fmla="*/ 4004319 w 4004319"/>
              <a:gd name="connsiteY3" fmla="*/ 302297 h 365278"/>
              <a:gd name="connsiteX4" fmla="*/ 3941338 w 4004319"/>
              <a:gd name="connsiteY4" fmla="*/ 365278 h 365278"/>
              <a:gd name="connsiteX5" fmla="*/ 62981 w 4004319"/>
              <a:gd name="connsiteY5" fmla="*/ 365278 h 365278"/>
              <a:gd name="connsiteX6" fmla="*/ 0 w 4004319"/>
              <a:gd name="connsiteY6" fmla="*/ 302297 h 365278"/>
              <a:gd name="connsiteX7" fmla="*/ 0 w 4004319"/>
              <a:gd name="connsiteY7" fmla="*/ 197018 h 365278"/>
              <a:gd name="connsiteX8" fmla="*/ 197018 w 4004319"/>
              <a:gd name="connsiteY8" fmla="*/ 0 h 3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4319" h="365278">
                <a:moveTo>
                  <a:pt x="197018" y="0"/>
                </a:moveTo>
                <a:lnTo>
                  <a:pt x="3807301" y="0"/>
                </a:lnTo>
                <a:cubicBezTo>
                  <a:pt x="3916111" y="0"/>
                  <a:pt x="4004319" y="88208"/>
                  <a:pt x="4004319" y="197018"/>
                </a:cubicBezTo>
                <a:lnTo>
                  <a:pt x="4004319" y="302297"/>
                </a:lnTo>
                <a:cubicBezTo>
                  <a:pt x="4004319" y="337080"/>
                  <a:pt x="3976121" y="365278"/>
                  <a:pt x="3941338" y="365278"/>
                </a:cubicBezTo>
                <a:lnTo>
                  <a:pt x="62981" y="365278"/>
                </a:lnTo>
                <a:cubicBezTo>
                  <a:pt x="28198" y="365278"/>
                  <a:pt x="0" y="337080"/>
                  <a:pt x="0" y="302297"/>
                </a:cubicBezTo>
                <a:lnTo>
                  <a:pt x="0" y="197018"/>
                </a:lnTo>
                <a:cubicBezTo>
                  <a:pt x="0" y="88208"/>
                  <a:pt x="88208" y="0"/>
                  <a:pt x="197018" y="0"/>
                </a:cubicBezTo>
                <a:close/>
              </a:path>
            </a:pathLst>
          </a:custGeom>
          <a:solidFill>
            <a:srgbClr val="F4C261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" rIns="36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/>
              <a:t>Dose decrease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732389-AD73-46A3-B807-21BE430BA9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621633" y="3194067"/>
            <a:ext cx="1" cy="206244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399AFF-BAD7-419B-81CC-10E85EE26053}"/>
              </a:ext>
            </a:extLst>
          </p:cNvPr>
          <p:cNvCxnSpPr>
            <a:cxnSpLocks/>
          </p:cNvCxnSpPr>
          <p:nvPr/>
        </p:nvCxnSpPr>
        <p:spPr bwMode="auto">
          <a:xfrm flipH="1">
            <a:off x="3621633" y="1877950"/>
            <a:ext cx="1" cy="206244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CE6DFFB-62A6-44AE-A0C4-B44DC35FE5E5}"/>
              </a:ext>
            </a:extLst>
          </p:cNvPr>
          <p:cNvCxnSpPr>
            <a:cxnSpLocks/>
          </p:cNvCxnSpPr>
          <p:nvPr/>
        </p:nvCxnSpPr>
        <p:spPr bwMode="auto">
          <a:xfrm flipH="1">
            <a:off x="3621633" y="1334250"/>
            <a:ext cx="1" cy="206244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96FD9C-5551-43B6-BBB7-63C4B31B7538}"/>
              </a:ext>
            </a:extLst>
          </p:cNvPr>
          <p:cNvCxnSpPr>
            <a:cxnSpLocks/>
          </p:cNvCxnSpPr>
          <p:nvPr/>
        </p:nvCxnSpPr>
        <p:spPr bwMode="auto">
          <a:xfrm flipH="1">
            <a:off x="7485315" y="1329964"/>
            <a:ext cx="1" cy="206244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F7B7F66-A209-4892-8CE9-5414E2B0CC61}"/>
              </a:ext>
            </a:extLst>
          </p:cNvPr>
          <p:cNvSpPr/>
          <p:nvPr/>
        </p:nvSpPr>
        <p:spPr>
          <a:xfrm>
            <a:off x="5943347" y="3350393"/>
            <a:ext cx="3108960" cy="330964"/>
          </a:xfrm>
          <a:custGeom>
            <a:avLst/>
            <a:gdLst>
              <a:gd name="connsiteX0" fmla="*/ 197018 w 4004319"/>
              <a:gd name="connsiteY0" fmla="*/ 0 h 365278"/>
              <a:gd name="connsiteX1" fmla="*/ 3807301 w 4004319"/>
              <a:gd name="connsiteY1" fmla="*/ 0 h 365278"/>
              <a:gd name="connsiteX2" fmla="*/ 4004319 w 4004319"/>
              <a:gd name="connsiteY2" fmla="*/ 197018 h 365278"/>
              <a:gd name="connsiteX3" fmla="*/ 4004319 w 4004319"/>
              <a:gd name="connsiteY3" fmla="*/ 302297 h 365278"/>
              <a:gd name="connsiteX4" fmla="*/ 3941338 w 4004319"/>
              <a:gd name="connsiteY4" fmla="*/ 365278 h 365278"/>
              <a:gd name="connsiteX5" fmla="*/ 62981 w 4004319"/>
              <a:gd name="connsiteY5" fmla="*/ 365278 h 365278"/>
              <a:gd name="connsiteX6" fmla="*/ 0 w 4004319"/>
              <a:gd name="connsiteY6" fmla="*/ 302297 h 365278"/>
              <a:gd name="connsiteX7" fmla="*/ 0 w 4004319"/>
              <a:gd name="connsiteY7" fmla="*/ 197018 h 365278"/>
              <a:gd name="connsiteX8" fmla="*/ 197018 w 4004319"/>
              <a:gd name="connsiteY8" fmla="*/ 0 h 3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4319" h="365278">
                <a:moveTo>
                  <a:pt x="197018" y="0"/>
                </a:moveTo>
                <a:lnTo>
                  <a:pt x="3807301" y="0"/>
                </a:lnTo>
                <a:cubicBezTo>
                  <a:pt x="3916111" y="0"/>
                  <a:pt x="4004319" y="88208"/>
                  <a:pt x="4004319" y="197018"/>
                </a:cubicBezTo>
                <a:lnTo>
                  <a:pt x="4004319" y="302297"/>
                </a:lnTo>
                <a:cubicBezTo>
                  <a:pt x="4004319" y="337080"/>
                  <a:pt x="3976121" y="365278"/>
                  <a:pt x="3941338" y="365278"/>
                </a:cubicBezTo>
                <a:lnTo>
                  <a:pt x="62981" y="365278"/>
                </a:lnTo>
                <a:cubicBezTo>
                  <a:pt x="28198" y="365278"/>
                  <a:pt x="0" y="337080"/>
                  <a:pt x="0" y="302297"/>
                </a:cubicBezTo>
                <a:lnTo>
                  <a:pt x="0" y="197018"/>
                </a:lnTo>
                <a:cubicBezTo>
                  <a:pt x="0" y="88208"/>
                  <a:pt x="88208" y="0"/>
                  <a:pt x="19701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" rIns="36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/>
              <a:t>Alirocumab stopped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B01FCB-1B84-4818-AD54-05C0B0803AF7}"/>
              </a:ext>
            </a:extLst>
          </p:cNvPr>
          <p:cNvSpPr txBox="1"/>
          <p:nvPr/>
        </p:nvSpPr>
        <p:spPr>
          <a:xfrm>
            <a:off x="269464" y="1133896"/>
            <a:ext cx="12954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333333"/>
                </a:solidFill>
              </a:rPr>
              <a:t>Planned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333333"/>
                </a:solidFill>
              </a:rPr>
              <a:t>mean 3.3-year follow-up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333333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333333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333333"/>
                </a:solidFill>
              </a:rPr>
              <a:t>All patients followed for ≥2 years</a:t>
            </a:r>
          </a:p>
        </p:txBody>
      </p:sp>
    </p:spTree>
    <p:extLst>
      <p:ext uri="{BB962C8B-B14F-4D97-AF65-F5344CB8AC3E}">
        <p14:creationId xmlns:p14="http://schemas.microsoft.com/office/powerpoint/2010/main" val="396739535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D917A3-5569-451A-A8AD-E5AFB14C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/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Is PCSK9 inhibition safe?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0860894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ADB73-CEC8-45A0-80CA-CB9B5ED8CA0C}"/>
              </a:ext>
            </a:extLst>
          </p:cNvPr>
          <p:cNvSpPr/>
          <p:nvPr/>
        </p:nvSpPr>
        <p:spPr>
          <a:xfrm>
            <a:off x="1145309" y="1847273"/>
            <a:ext cx="1173018" cy="387927"/>
          </a:xfrm>
          <a:prstGeom prst="roundRect">
            <a:avLst/>
          </a:prstGeom>
          <a:solidFill>
            <a:srgbClr val="CFD5C9"/>
          </a:solidFill>
          <a:ln w="6350">
            <a:solidFill>
              <a:schemeClr val="tx1"/>
            </a:solidFill>
          </a:ln>
          <a:effectLst>
            <a:glow rad="254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4D0B67-A0D4-4F77-95AC-7595C652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of PCSK9 mAbs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F8C0DD-BDE2-490A-B7C1-A83B36AC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7" y="1342498"/>
            <a:ext cx="8761615" cy="4310158"/>
          </a:xfrm>
        </p:spPr>
        <p:txBody>
          <a:bodyPr/>
          <a:lstStyle/>
          <a:p>
            <a:r>
              <a:rPr lang="en-US" dirty="0"/>
              <a:t>Highly specific to target PCSK9</a:t>
            </a:r>
          </a:p>
          <a:p>
            <a:pPr>
              <a:spcBef>
                <a:spcPts val="600"/>
              </a:spcBef>
            </a:pPr>
            <a:r>
              <a:rPr lang="en-US" dirty="0"/>
              <a:t>Act outside cell to bind PCSK9 </a:t>
            </a:r>
          </a:p>
          <a:p>
            <a:pPr>
              <a:spcBef>
                <a:spcPts val="600"/>
              </a:spcBef>
            </a:pPr>
            <a:r>
              <a:rPr lang="en-US" dirty="0"/>
              <a:t>Metabolized in reticuloendothelial system </a:t>
            </a:r>
          </a:p>
          <a:p>
            <a:pPr lvl="1"/>
            <a:r>
              <a:rPr lang="en-US" dirty="0"/>
              <a:t>No hepatic metabolism or renal excretion</a:t>
            </a:r>
          </a:p>
          <a:p>
            <a:pPr>
              <a:spcBef>
                <a:spcPts val="600"/>
              </a:spcBef>
            </a:pPr>
            <a:r>
              <a:rPr lang="en-US" dirty="0"/>
              <a:t>Fully human PCSK9 mAbs = alirocumab &amp; evolocumab</a:t>
            </a:r>
          </a:p>
          <a:p>
            <a:pPr lvl="1"/>
            <a:r>
              <a:rPr lang="en-US" dirty="0"/>
              <a:t>Least immunogenicity</a:t>
            </a:r>
          </a:p>
          <a:p>
            <a:pPr lvl="1"/>
            <a:r>
              <a:rPr lang="en-US" dirty="0"/>
              <a:t>No neutralizing antibodies</a:t>
            </a:r>
          </a:p>
          <a:p>
            <a:pPr lvl="1"/>
            <a:r>
              <a:rPr lang="en-US" dirty="0"/>
              <a:t>Minimal excess injection site reactions over placebo injection–mild, reversible</a:t>
            </a:r>
          </a:p>
          <a:p>
            <a:pPr>
              <a:spcBef>
                <a:spcPts val="600"/>
              </a:spcBef>
            </a:pPr>
            <a:r>
              <a:rPr lang="en-US" dirty="0"/>
              <a:t>Humanized PCSK9 mAb = bococizumab</a:t>
            </a:r>
          </a:p>
          <a:p>
            <a:pPr lvl="1"/>
            <a:r>
              <a:rPr lang="en-US" dirty="0"/>
              <a:t>Injection site reaction in 10% of patients over 1 year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A2D0EC-A0CC-462F-817A-4FC0A40A2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Foltz I, et al. </a:t>
            </a:r>
            <a:r>
              <a:rPr lang="en-US" i="1" dirty="0"/>
              <a:t>Circulation.</a:t>
            </a:r>
            <a:r>
              <a:rPr lang="en-US" dirty="0"/>
              <a:t> 2013;127(22):2222-30.</a:t>
            </a:r>
            <a:br>
              <a:rPr lang="en-US" dirty="0"/>
            </a:br>
            <a:r>
              <a:rPr lang="en-US" dirty="0"/>
              <a:t>Nelson AL, et al. </a:t>
            </a:r>
            <a:r>
              <a:rPr lang="en-US" i="1" dirty="0"/>
              <a:t>Nat Rev Drug Discovery.</a:t>
            </a:r>
            <a:r>
              <a:rPr lang="en-US" dirty="0"/>
              <a:t> 2010;9(10):767-774.</a:t>
            </a:r>
            <a:br>
              <a:rPr lang="en-US" dirty="0"/>
            </a:br>
            <a:r>
              <a:rPr lang="en-US" dirty="0"/>
              <a:t>Roth EM, et al. </a:t>
            </a:r>
            <a:r>
              <a:rPr lang="en-US" i="1" dirty="0"/>
              <a:t>N Engl J Med.</a:t>
            </a:r>
            <a:r>
              <a:rPr lang="en-US" dirty="0"/>
              <a:t> 2017;376(16):1589-1590.</a:t>
            </a:r>
            <a:br>
              <a:rPr lang="en-US" dirty="0"/>
            </a:br>
            <a:r>
              <a:rPr lang="en-US" dirty="0"/>
              <a:t>Sabatine M, et al. </a:t>
            </a:r>
            <a:r>
              <a:rPr lang="en-US" i="1" dirty="0"/>
              <a:t>N Engl J Med.</a:t>
            </a:r>
            <a:r>
              <a:rPr lang="en-US" dirty="0"/>
              <a:t> 2017;376(18):1713-1722.</a:t>
            </a:r>
          </a:p>
        </p:txBody>
      </p:sp>
    </p:spTree>
    <p:extLst>
      <p:ext uri="{BB962C8B-B14F-4D97-AF65-F5344CB8AC3E}">
        <p14:creationId xmlns:p14="http://schemas.microsoft.com/office/powerpoint/2010/main" val="153618818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4EBC-E5B9-4417-A49B-9BF57036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FOURIER–No Significant Safety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4A23-5F32-4A7C-8423-9DD4B439C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8" y="1348652"/>
            <a:ext cx="3110650" cy="453182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200" dirty="0"/>
              <a:t>Evolocumab vs placebo 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Largest patient experience to date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N&gt;27,500 for 1-3 years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Median 2.2 years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Slight excess injection site reactions (uncommon)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No excess of neurocognitive events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No excess of other adverse events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D8954-65FE-4D61-913E-5880B617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Sabatine M, et al. </a:t>
            </a:r>
            <a:r>
              <a:rPr lang="da-DK" i="1" dirty="0"/>
              <a:t>N Engl J Med.</a:t>
            </a:r>
            <a:r>
              <a:rPr lang="da-DK" dirty="0"/>
              <a:t> 2017;376(18):1713-1722.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B82B9BD3-3D7D-471D-8193-815CBB266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417" y="1348652"/>
            <a:ext cx="5847583" cy="42902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23570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9C02D8-46D2-4E6A-BF0E-0920F9E9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cap="none" dirty="0"/>
              <a:t>PCSK9 mAbs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A2DA33-0AF4-4B3B-B844-E1A46C851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Statin-intolerant Patients</a:t>
            </a:r>
          </a:p>
        </p:txBody>
      </p:sp>
    </p:spTree>
    <p:extLst>
      <p:ext uri="{BB962C8B-B14F-4D97-AF65-F5344CB8AC3E}">
        <p14:creationId xmlns:p14="http://schemas.microsoft.com/office/powerpoint/2010/main" val="389462532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7F40DF-4BEF-4C2D-9F99-A33432C4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dirty="0"/>
              <a:t>Statin-intolerant Patients</a:t>
            </a:r>
            <a:br>
              <a:rPr lang="en-US" dirty="0"/>
            </a:br>
            <a:r>
              <a:rPr lang="en-US" sz="2400" dirty="0">
                <a:solidFill>
                  <a:srgbClr val="005DBC"/>
                </a:solidFill>
              </a:rPr>
              <a:t>&gt;75% can tolerate blinded atorvastatin 20 mg</a:t>
            </a:r>
            <a:br>
              <a:rPr lang="en-US" sz="2400" dirty="0">
                <a:solidFill>
                  <a:srgbClr val="005DBC"/>
                </a:solidFill>
              </a:rPr>
            </a:br>
            <a:r>
              <a:rPr lang="en-US" sz="2400" dirty="0">
                <a:solidFill>
                  <a:srgbClr val="005DBC"/>
                </a:solidFill>
              </a:rPr>
              <a:t>Placebo effect: </a:t>
            </a:r>
            <a:r>
              <a:rPr lang="en-US" sz="2400" b="0" dirty="0">
                <a:solidFill>
                  <a:srgbClr val="005DBC"/>
                </a:solidFill>
              </a:rPr>
              <a:t>Symptomatic on blinded alirocumab,</a:t>
            </a:r>
            <a:br>
              <a:rPr lang="en-US" sz="2400" b="0" dirty="0">
                <a:solidFill>
                  <a:srgbClr val="005DBC"/>
                </a:solidFill>
              </a:rPr>
            </a:br>
            <a:r>
              <a:rPr lang="en-US" sz="2400" b="0" dirty="0">
                <a:solidFill>
                  <a:srgbClr val="005DBC"/>
                </a:solidFill>
              </a:rPr>
              <a:t>but asymptomatic on unblinded alirocumab </a:t>
            </a:r>
            <a:endParaRPr lang="en-US" b="0" dirty="0">
              <a:solidFill>
                <a:srgbClr val="005DBC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33672-1A3C-445A-99C1-CA5EDD747A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Moriarty PM, et al. </a:t>
            </a:r>
            <a:r>
              <a:rPr lang="en-US" i="1" dirty="0"/>
              <a:t>J Clin Lipidol.</a:t>
            </a:r>
            <a:r>
              <a:rPr lang="en-US" dirty="0"/>
              <a:t> 2015;9:758-769.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A61FA41-D528-49A1-9260-49DA0DA5E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519703"/>
              </p:ext>
            </p:extLst>
          </p:nvPr>
        </p:nvGraphicFramePr>
        <p:xfrm>
          <a:off x="59686" y="1760539"/>
          <a:ext cx="9024628" cy="388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02374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0C8F-623B-4CA3-AE18-961DC22F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Muscle Symptoms in Statin-intolerant Patients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FE05E-D548-4EA9-AA5B-4AE8CA164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Nissen SE, et al. </a:t>
            </a:r>
            <a:r>
              <a:rPr lang="en-US" i="1" dirty="0"/>
              <a:t>JAMA.</a:t>
            </a:r>
            <a:r>
              <a:rPr lang="en-US" dirty="0"/>
              <a:t> 2016; 315(15):1580-1590.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DCAD6-12B9-47E7-B21A-F59F69242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05" y="5524440"/>
            <a:ext cx="8761558" cy="400110"/>
          </a:xfrm>
        </p:spPr>
        <p:txBody>
          <a:bodyPr/>
          <a:lstStyle/>
          <a:p>
            <a:r>
              <a:rPr lang="en-US" b="1" i="1" dirty="0"/>
              <a:t>GAUSS-3</a:t>
            </a:r>
            <a:r>
              <a:rPr lang="en-US" dirty="0"/>
              <a:t>–Evolocumab double-blind randomized, controlled trial; mean intolerant ≥2 statins</a:t>
            </a:r>
          </a:p>
          <a:p>
            <a:r>
              <a:rPr lang="en-US" dirty="0"/>
              <a:t>Time to first occurrence of muscle symptoms resulting in discontinuation of study drug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597D86F-0D1D-4F09-8D57-445F9C733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3" b="1395"/>
          <a:stretch/>
        </p:blipFill>
        <p:spPr>
          <a:xfrm>
            <a:off x="34638" y="1793764"/>
            <a:ext cx="4503725" cy="32144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FA06F95-D661-471E-8787-DF2D8685E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87" y="1793764"/>
            <a:ext cx="4507992" cy="32150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2CCF73-67FE-4E65-B785-00504411C83F}"/>
              </a:ext>
            </a:extLst>
          </p:cNvPr>
          <p:cNvSpPr txBox="1"/>
          <p:nvPr/>
        </p:nvSpPr>
        <p:spPr>
          <a:xfrm>
            <a:off x="155140" y="1058288"/>
            <a:ext cx="4262719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333333"/>
                </a:solidFill>
              </a:rPr>
              <a:t>Phase A1: Nocebo effect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BC5F00"/>
                </a:solidFill>
              </a:rPr>
              <a:t>Power of expectation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DEE91-158D-4AE1-9DF1-BFADE87F5E25}"/>
              </a:ext>
            </a:extLst>
          </p:cNvPr>
          <p:cNvSpPr txBox="1"/>
          <p:nvPr/>
        </p:nvSpPr>
        <p:spPr>
          <a:xfrm>
            <a:off x="5044877" y="1058288"/>
            <a:ext cx="3603812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333333"/>
                </a:solidFill>
              </a:rPr>
              <a:t>Phase A2: 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BC5F00"/>
                </a:solidFill>
              </a:rPr>
              <a:t>≈20% truly intolerant?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C7E42-8D4E-49AA-B9AC-645BBFFAF092}"/>
              </a:ext>
            </a:extLst>
          </p:cNvPr>
          <p:cNvSpPr txBox="1"/>
          <p:nvPr/>
        </p:nvSpPr>
        <p:spPr>
          <a:xfrm>
            <a:off x="34639" y="5093973"/>
            <a:ext cx="9109362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2000" b="1" dirty="0">
                <a:solidFill>
                  <a:srgbClr val="005DBC"/>
                </a:solidFill>
              </a:rPr>
              <a:t>Phase B: Ezetimibe 29% vs </a:t>
            </a:r>
            <a:r>
              <a:rPr lang="en-US" sz="2000" b="1" dirty="0" err="1">
                <a:solidFill>
                  <a:srgbClr val="005DBC"/>
                </a:solidFill>
              </a:rPr>
              <a:t>Evolocumab</a:t>
            </a:r>
            <a:r>
              <a:rPr lang="en-US" sz="2000" b="1" dirty="0">
                <a:solidFill>
                  <a:srgbClr val="005DBC"/>
                </a:solidFill>
              </a:rPr>
              <a:t> 21% reported muscle symptoms</a:t>
            </a:r>
          </a:p>
        </p:txBody>
      </p:sp>
    </p:spTree>
    <p:extLst>
      <p:ext uri="{BB962C8B-B14F-4D97-AF65-F5344CB8AC3E}">
        <p14:creationId xmlns:p14="http://schemas.microsoft.com/office/powerpoint/2010/main" val="104393029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EF94C3-3C97-4ED1-98DF-8EAB181B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Framework</a:t>
            </a:r>
            <a:br>
              <a:rPr lang="en-US" sz="5000" dirty="0"/>
            </a:br>
            <a:r>
              <a:rPr lang="en-US" sz="5000" dirty="0"/>
              <a:t>for Using Nonstatins</a:t>
            </a:r>
            <a:br>
              <a:rPr lang="en-US" sz="5000" dirty="0"/>
            </a:br>
            <a:r>
              <a:rPr lang="en-US" sz="5000" dirty="0"/>
              <a:t>in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405272215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B1FD8-F7FF-40A2-B2EA-C068F7DE7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60939E"/>
              </a:gs>
              <a:gs pos="33000">
                <a:srgbClr val="CFD5C9">
                  <a:alpha val="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Case 1: Adam</a:t>
            </a:r>
            <a:br>
              <a:rPr lang="en-US" dirty="0"/>
            </a:br>
            <a:r>
              <a:rPr lang="en-US" dirty="0"/>
              <a:t>Very High ASCVD risk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FA04C2-C500-4964-8694-2CE614C0D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193" y="1600527"/>
            <a:ext cx="4304607" cy="431889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65-year-old man </a:t>
            </a:r>
          </a:p>
          <a:p>
            <a:pPr>
              <a:spcBef>
                <a:spcPts val="1800"/>
              </a:spcBef>
            </a:pPr>
            <a:r>
              <a:rPr lang="en-US" dirty="0"/>
              <a:t>S/P MI &amp; CABG </a:t>
            </a:r>
          </a:p>
          <a:p>
            <a:pPr>
              <a:spcBef>
                <a:spcPts val="1800"/>
              </a:spcBef>
            </a:pPr>
            <a:r>
              <a:rPr lang="en-US" dirty="0"/>
              <a:t>Type 2 diabetes mellitus</a:t>
            </a:r>
          </a:p>
          <a:p>
            <a:pPr>
              <a:spcBef>
                <a:spcPts val="1800"/>
              </a:spcBef>
            </a:pPr>
            <a:r>
              <a:rPr lang="en-US" dirty="0"/>
              <a:t>Maximally tolerated statin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Pravastatin 10 mg daily  </a:t>
            </a:r>
          </a:p>
          <a:p>
            <a:pPr>
              <a:spcBef>
                <a:spcPts val="1800"/>
              </a:spcBef>
            </a:pPr>
            <a:r>
              <a:rPr lang="en-US" dirty="0"/>
              <a:t>LDL-C 98 mg/dL</a:t>
            </a:r>
          </a:p>
          <a:p>
            <a:pPr>
              <a:spcBef>
                <a:spcPts val="1800"/>
              </a:spcBef>
            </a:pPr>
            <a:r>
              <a:rPr lang="en-US" dirty="0"/>
              <a:t>Baseline LDL-C unknown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65A8E3-CA68-472B-B8AA-A4E7A9A37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5982" y="1600526"/>
            <a:ext cx="3424382" cy="3657600"/>
          </a:xfrm>
          <a:solidFill>
            <a:srgbClr val="CFD5C9"/>
          </a:solidFill>
          <a:ln w="25400">
            <a:solidFill>
              <a:srgbClr val="005DB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>
                <a:solidFill>
                  <a:srgbClr val="C00000"/>
                </a:solidFill>
              </a:rPr>
              <a:t>TREATMENT OPTIONS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No change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Work on lifestyle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Atorvastatin 80 mg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Add ezetimibe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Add PCSK9 mAb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63E081-8BF1-430D-897A-56D4C36F6572}"/>
              </a:ext>
            </a:extLst>
          </p:cNvPr>
          <p:cNvCxnSpPr/>
          <p:nvPr/>
        </p:nvCxnSpPr>
        <p:spPr>
          <a:xfrm>
            <a:off x="369454" y="1247182"/>
            <a:ext cx="848821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D5C9">
                    <a:alpha val="0"/>
                  </a:srgbClr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298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2B43757-87E9-4974-B927-F4213A22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Faculty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26B703-E3AA-4ED3-A1C3-7A4373311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Leslie Cho, MD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D7DBB74-9186-4F91-95EA-1A48684E8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193" y="1975363"/>
            <a:ext cx="5277452" cy="3677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Director</a:t>
            </a:r>
          </a:p>
          <a:p>
            <a:pPr marL="0" indent="0">
              <a:buNone/>
            </a:pPr>
            <a:r>
              <a:rPr lang="en-US" dirty="0"/>
              <a:t>Women's Cardiovascular Center</a:t>
            </a:r>
            <a:br>
              <a:rPr lang="en-US" dirty="0"/>
            </a:br>
            <a:r>
              <a:rPr lang="en-US" dirty="0"/>
              <a:t>Section Head</a:t>
            </a:r>
          </a:p>
          <a:p>
            <a:pPr marL="0" indent="0">
              <a:buNone/>
            </a:pPr>
            <a:r>
              <a:rPr lang="en-US" dirty="0"/>
              <a:t>Preventive Cardiology and Rehabilitation</a:t>
            </a:r>
          </a:p>
          <a:p>
            <a:pPr marL="0" indent="0">
              <a:buNone/>
            </a:pPr>
            <a:r>
              <a:rPr lang="en-US" dirty="0"/>
              <a:t>Cleveland Clinic</a:t>
            </a:r>
          </a:p>
          <a:p>
            <a:pPr marL="0" indent="0">
              <a:buNone/>
            </a:pPr>
            <a:r>
              <a:rPr lang="en-US" dirty="0"/>
              <a:t>Cleveland, Ohio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3DC3B1-1C81-4886-A953-BA1FBD8E4621}"/>
              </a:ext>
            </a:extLst>
          </p:cNvPr>
          <p:cNvCxnSpPr/>
          <p:nvPr/>
        </p:nvCxnSpPr>
        <p:spPr>
          <a:xfrm>
            <a:off x="191193" y="1975363"/>
            <a:ext cx="8761615" cy="0"/>
          </a:xfrm>
          <a:prstGeom prst="line">
            <a:avLst/>
          </a:prstGeom>
          <a:ln w="25400" cap="rnd">
            <a:gradFill>
              <a:gsLst>
                <a:gs pos="50000">
                  <a:srgbClr val="005DBC"/>
                </a:gs>
                <a:gs pos="100000">
                  <a:srgbClr val="F4C261">
                    <a:alpha val="0"/>
                  </a:srgbClr>
                </a:gs>
                <a:gs pos="75000">
                  <a:srgbClr val="F4C261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65A860-7C2A-462E-BDC0-85836610EDA0}"/>
              </a:ext>
            </a:extLst>
          </p:cNvPr>
          <p:cNvCxnSpPr>
            <a:cxnSpLocks/>
          </p:cNvCxnSpPr>
          <p:nvPr/>
        </p:nvCxnSpPr>
        <p:spPr>
          <a:xfrm flipV="1">
            <a:off x="175488" y="1317882"/>
            <a:ext cx="0" cy="4335206"/>
          </a:xfrm>
          <a:prstGeom prst="line">
            <a:avLst/>
          </a:prstGeom>
          <a:ln w="25400" cap="rnd">
            <a:gradFill>
              <a:gsLst>
                <a:gs pos="25000">
                  <a:srgbClr val="F4C261"/>
                </a:gs>
                <a:gs pos="0">
                  <a:srgbClr val="F4C261">
                    <a:alpha val="0"/>
                  </a:srgbClr>
                </a:gs>
                <a:gs pos="86000">
                  <a:srgbClr val="005DBC"/>
                </a:gs>
                <a:gs pos="100000">
                  <a:srgbClr val="F4C261"/>
                </a:gs>
              </a:gsLst>
              <a:lin ang="54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38319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7C79B725-3DD1-46F5-A6EA-1B076B44D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29" r="4962"/>
          <a:stretch/>
        </p:blipFill>
        <p:spPr>
          <a:xfrm>
            <a:off x="94315" y="113534"/>
            <a:ext cx="5271777" cy="571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8F5925-F0C8-4A66-914C-8ADBAE8F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514" y="174881"/>
            <a:ext cx="3575294" cy="2300463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2016 ACC Nonstatin Decision Pathway</a:t>
            </a:r>
            <a:br>
              <a:rPr lang="en-US" dirty="0"/>
            </a:br>
            <a:r>
              <a:rPr lang="en-US" dirty="0"/>
              <a:t>NET BENEFIT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900E-AE9B-4824-A1E4-9AEDE716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7514" y="2475345"/>
            <a:ext cx="3577510" cy="336557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LDL-C thresholds </a:t>
            </a:r>
          </a:p>
          <a:p>
            <a:pPr marL="0" indent="0">
              <a:buNone/>
            </a:pPr>
            <a:r>
              <a:rPr lang="en-US" b="1" dirty="0"/>
              <a:t>to trigger consideration of potential for net benefit from adding </a:t>
            </a:r>
          </a:p>
          <a:p>
            <a:pPr marL="0" indent="0">
              <a:buNone/>
            </a:pPr>
            <a:r>
              <a:rPr lang="en-US" b="1" dirty="0"/>
              <a:t>ezetimibe or PCSK9 mAb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FD9F0-8D31-40FA-B467-83D166E8C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Lloyd-Jones D, et al. </a:t>
            </a:r>
            <a:r>
              <a:rPr lang="en-US" i="1" dirty="0"/>
              <a:t>J Am Coll Cardiol.</a:t>
            </a:r>
            <a:r>
              <a:rPr lang="en-US" dirty="0"/>
              <a:t> 2016;68(1):92-125.</a:t>
            </a:r>
          </a:p>
        </p:txBody>
      </p:sp>
    </p:spTree>
    <p:extLst>
      <p:ext uri="{BB962C8B-B14F-4D97-AF65-F5344CB8AC3E}">
        <p14:creationId xmlns:p14="http://schemas.microsoft.com/office/powerpoint/2010/main" val="412772312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E763B8B-A868-4B19-B064-77DD8D99B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62" r="5236" b="3158"/>
          <a:stretch/>
        </p:blipFill>
        <p:spPr>
          <a:xfrm>
            <a:off x="92098" y="98177"/>
            <a:ext cx="5262888" cy="571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8F5925-F0C8-4A66-914C-8ADBAE8F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514" y="174881"/>
            <a:ext cx="3575294" cy="23004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Inform Nonstatin Decision-making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900E-AE9B-4824-A1E4-9AEDE716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7514" y="2475345"/>
            <a:ext cx="3577510" cy="33655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Determine potential for NET BENEFIT from adding LDL-C lowering or other CVD risk reduction therapy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FD9F0-8D31-40FA-B467-83D166E8C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Robinson JG, et al. </a:t>
            </a:r>
            <a:r>
              <a:rPr lang="en-US" i="1" dirty="0"/>
              <a:t>J Am Coll Cardiol.</a:t>
            </a:r>
            <a:r>
              <a:rPr lang="en-US" dirty="0"/>
              <a:t> 2016;68(22):2412-2421.</a:t>
            </a:r>
          </a:p>
        </p:txBody>
      </p:sp>
    </p:spTree>
    <p:extLst>
      <p:ext uri="{BB962C8B-B14F-4D97-AF65-F5344CB8AC3E}">
        <p14:creationId xmlns:p14="http://schemas.microsoft.com/office/powerpoint/2010/main" val="223815020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3466-E2EC-487D-AC6E-BA42768F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dirty="0"/>
              <a:t>LDL-C Lowering with Ezetimibe vs Alirocumab</a:t>
            </a:r>
            <a:br>
              <a:rPr lang="en-US" dirty="0"/>
            </a:br>
            <a:r>
              <a:rPr lang="en-US" sz="2400" dirty="0">
                <a:solidFill>
                  <a:srgbClr val="005DBC"/>
                </a:solidFill>
              </a:rPr>
              <a:t>Achieved LDL-C Over Time on Background of Maximally-Tolerated Statin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7958B-CB05-4EDF-AA89-B9736BB6E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en-US" dirty="0"/>
              <a:t>Intent-to-treat (ITT)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FFC5FF-ED98-4899-93EA-13DC31F94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Cannon C, et al. </a:t>
            </a:r>
            <a:r>
              <a:rPr lang="fr-FR" i="1" dirty="0"/>
              <a:t>Eur Heart J.</a:t>
            </a:r>
            <a:r>
              <a:rPr lang="fr-FR" dirty="0"/>
              <a:t> 2015;36:1186-1194.</a:t>
            </a:r>
          </a:p>
        </p:txBody>
      </p:sp>
      <p:sp>
        <p:nvSpPr>
          <p:cNvPr id="7" name="TextBox 52">
            <a:extLst>
              <a:ext uri="{FF2B5EF4-FFF2-40B4-BE49-F238E27FC236}">
                <a16:creationId xmlns:a16="http://schemas.microsoft.com/office/drawing/2014/main" id="{AEB52657-8C9D-443C-B84E-36EEB720687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42252" y="2882432"/>
            <a:ext cx="3789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8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LDL-C, LS mean (SE), mmol/L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8771005-3215-4BD5-9BE3-6C9B548220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060823"/>
              </p:ext>
            </p:extLst>
          </p:nvPr>
        </p:nvGraphicFramePr>
        <p:xfrm>
          <a:off x="762999" y="1113500"/>
          <a:ext cx="7950273" cy="454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52">
            <a:extLst>
              <a:ext uri="{FF2B5EF4-FFF2-40B4-BE49-F238E27FC236}">
                <a16:creationId xmlns:a16="http://schemas.microsoft.com/office/drawing/2014/main" id="{59FABB54-402A-44E6-9570-1358D6D0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870" y="2364370"/>
            <a:ext cx="189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800" b="1" dirty="0">
                <a:solidFill>
                  <a:srgbClr val="005DBC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Ezetimibe 10 mg</a:t>
            </a:r>
            <a:endParaRPr lang="en-GB" sz="1800" dirty="0">
              <a:solidFill>
                <a:srgbClr val="005DBC"/>
              </a:solidFill>
              <a:latin typeface="+mn-lt"/>
              <a:ea typeface="MS PGothic" panose="020B0600070205080204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0" name="TextBox 52">
            <a:extLst>
              <a:ext uri="{FF2B5EF4-FFF2-40B4-BE49-F238E27FC236}">
                <a16:creationId xmlns:a16="http://schemas.microsoft.com/office/drawing/2014/main" id="{0FE26EEC-CB0D-4581-AE53-7C39EB064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421" y="5394040"/>
            <a:ext cx="748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20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Week</a:t>
            </a:r>
          </a:p>
        </p:txBody>
      </p:sp>
      <p:sp>
        <p:nvSpPr>
          <p:cNvPr id="11" name="TextBox 52">
            <a:extLst>
              <a:ext uri="{FF2B5EF4-FFF2-40B4-BE49-F238E27FC236}">
                <a16:creationId xmlns:a16="http://schemas.microsoft.com/office/drawing/2014/main" id="{EE73116D-E1A6-4710-AE9D-A7FBA5E11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638" y="2264950"/>
            <a:ext cx="1150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2.1 mmol/L</a:t>
            </a:r>
            <a:b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</a:br>
            <a: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82.5 mg/dL</a:t>
            </a:r>
          </a:p>
        </p:txBody>
      </p:sp>
      <p:sp>
        <p:nvSpPr>
          <p:cNvPr id="12" name="TextBox 52">
            <a:extLst>
              <a:ext uri="{FF2B5EF4-FFF2-40B4-BE49-F238E27FC236}">
                <a16:creationId xmlns:a16="http://schemas.microsoft.com/office/drawing/2014/main" id="{3A05D87B-EDDF-42BD-8560-BB4C12458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312" y="3735550"/>
            <a:ext cx="1270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1.3 mmol/L</a:t>
            </a:r>
            <a:b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</a:br>
            <a: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51.6 mg/dL</a:t>
            </a: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647E8DE9-D800-44F6-AF23-8762CA414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746" y="3701828"/>
            <a:ext cx="16362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800" b="1" dirty="0">
                <a:solidFill>
                  <a:srgbClr val="BC5F00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Alirocumab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800" b="1" dirty="0">
                <a:solidFill>
                  <a:srgbClr val="BC5F00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75/150 mg q2w</a:t>
            </a:r>
            <a:endParaRPr lang="en-GB" sz="1800" dirty="0">
              <a:solidFill>
                <a:srgbClr val="BC5F00"/>
              </a:solidFill>
              <a:latin typeface="+mn-lt"/>
              <a:ea typeface="MS PGothic" panose="020B0600070205080204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668CF90C-9DBB-43DF-8690-B34E4174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934" y="2058345"/>
            <a:ext cx="11500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2.2 mmol/L</a:t>
            </a:r>
            <a:b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</a:br>
            <a: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85.3 mg/dL</a:t>
            </a:r>
            <a:b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</a:br>
            <a:endParaRPr lang="en-GB" sz="1400" b="1" dirty="0">
              <a:solidFill>
                <a:srgbClr val="333333"/>
              </a:solidFill>
              <a:latin typeface="+mn-lt"/>
              <a:ea typeface="MS PGothic" panose="020B0600070205080204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15" name="TextBox 52">
            <a:extLst>
              <a:ext uri="{FF2B5EF4-FFF2-40B4-BE49-F238E27FC236}">
                <a16:creationId xmlns:a16="http://schemas.microsoft.com/office/drawing/2014/main" id="{1B2454F4-A823-4AC5-89D7-B07E24A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934" y="3654245"/>
            <a:ext cx="11500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1.4 mmol/L</a:t>
            </a:r>
            <a:b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</a:br>
            <a:r>
              <a:rPr lang="en-GB" sz="14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53.3 mg/dL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8E5B3F-8984-4D65-8EBE-4942D49E30A4}"/>
              </a:ext>
            </a:extLst>
          </p:cNvPr>
          <p:cNvSpPr txBox="1"/>
          <p:nvPr/>
        </p:nvSpPr>
        <p:spPr>
          <a:xfrm>
            <a:off x="8570848" y="2315479"/>
            <a:ext cx="392543" cy="16213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351" b="1" dirty="0">
                <a:solidFill>
                  <a:srgbClr val="333333"/>
                </a:solidFill>
              </a:rPr>
              <a:t>mg/dL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B45A1A-F051-4324-B944-0768B68454C3}"/>
              </a:ext>
            </a:extLst>
          </p:cNvPr>
          <p:cNvSpPr txBox="1"/>
          <p:nvPr/>
        </p:nvSpPr>
        <p:spPr>
          <a:xfrm>
            <a:off x="1332759" y="5531295"/>
            <a:ext cx="2982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C5F00"/>
                </a:solidFill>
              </a:rPr>
              <a:t>Dose ↑if LDL-C &gt;70 mg/dL at W8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C3208B-AA04-4197-925F-405CF858EA36}"/>
              </a:ext>
            </a:extLst>
          </p:cNvPr>
          <p:cNvCxnSpPr/>
          <p:nvPr/>
        </p:nvCxnSpPr>
        <p:spPr bwMode="auto">
          <a:xfrm flipV="1">
            <a:off x="2816555" y="5408623"/>
            <a:ext cx="0" cy="1879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BC5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52">
            <a:extLst>
              <a:ext uri="{FF2B5EF4-FFF2-40B4-BE49-F238E27FC236}">
                <a16:creationId xmlns:a16="http://schemas.microsoft.com/office/drawing/2014/main" id="{5212CACA-D6F2-44D5-A8DC-C1E597256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638" y="3007255"/>
            <a:ext cx="11500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600" b="1" dirty="0">
                <a:solidFill>
                  <a:srgbClr val="005DBC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−20.7% </a:t>
            </a:r>
          </a:p>
        </p:txBody>
      </p:sp>
      <p:sp>
        <p:nvSpPr>
          <p:cNvPr id="20" name="TextBox 52">
            <a:extLst>
              <a:ext uri="{FF2B5EF4-FFF2-40B4-BE49-F238E27FC236}">
                <a16:creationId xmlns:a16="http://schemas.microsoft.com/office/drawing/2014/main" id="{CE2B6078-ED71-4103-949A-C99159619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312" y="4519464"/>
            <a:ext cx="12706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600" b="1" dirty="0">
                <a:solidFill>
                  <a:srgbClr val="BC5F00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−50.6% </a:t>
            </a:r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E89765B2-06B4-42FC-8820-4B625D5AC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934" y="2899532"/>
            <a:ext cx="11500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6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−18.3% </a:t>
            </a:r>
            <a:endParaRPr lang="en-GB" sz="1400" b="1" dirty="0">
              <a:solidFill>
                <a:srgbClr val="333333"/>
              </a:solidFill>
              <a:latin typeface="+mn-lt"/>
              <a:ea typeface="MS PGothic" panose="020B0600070205080204" pitchFamily="34" charset="-128"/>
              <a:cs typeface="Arial" pitchFamily="34" charset="0"/>
              <a:sym typeface="Lucida Grande"/>
            </a:endParaRP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ED21A976-CD12-412D-8752-1CE37E044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418" y="4447455"/>
            <a:ext cx="11500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51D28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sz="1600" b="1" dirty="0">
                <a:solidFill>
                  <a:srgbClr val="333333"/>
                </a:solidFill>
                <a:latin typeface="+mn-lt"/>
                <a:ea typeface="MS PGothic" panose="020B0600070205080204" pitchFamily="34" charset="-128"/>
                <a:cs typeface="Arial" pitchFamily="34" charset="0"/>
                <a:sym typeface="Lucida Grande"/>
              </a:rPr>
              <a:t>−49.5% </a:t>
            </a:r>
            <a:endParaRPr lang="en-GB" sz="1400" b="1" dirty="0">
              <a:solidFill>
                <a:srgbClr val="333333"/>
              </a:solidFill>
              <a:latin typeface="+mn-lt"/>
              <a:ea typeface="MS PGothic" panose="020B0600070205080204" pitchFamily="34" charset="-128"/>
              <a:cs typeface="Arial" pitchFamily="34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65992839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BA72-2B7F-4617-B49B-C5D26D8C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LDL-C &amp; CVD Event Reduction–</a:t>
            </a:r>
            <a:br>
              <a:rPr lang="en-US" dirty="0"/>
            </a:br>
            <a:r>
              <a:rPr lang="en-US" dirty="0"/>
              <a:t>Statins, Ezetimibe, PCSK9 mAbs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EE26B-B2FF-4152-BD33-988B83BD4A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RRR, relative risk reduction.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8EDC95-308E-4B3F-BBC1-61FE981ADC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CTT Collaboration. </a:t>
            </a:r>
            <a:r>
              <a:rPr lang="en-US" i="1" dirty="0"/>
              <a:t>Lancet.</a:t>
            </a:r>
            <a:r>
              <a:rPr lang="en-US" dirty="0"/>
              <a:t> 2005;366(9493):1267-1278. Cannon CP, et al. </a:t>
            </a:r>
            <a:r>
              <a:rPr lang="en-US" i="1" dirty="0"/>
              <a:t>N Engl J Med.</a:t>
            </a:r>
            <a:r>
              <a:rPr lang="en-US" dirty="0"/>
              <a:t> 2015;372(25):2387-2397. Robinson JG, et al. </a:t>
            </a:r>
            <a:r>
              <a:rPr lang="en-US" i="1" dirty="0"/>
              <a:t>N Engl J Med.</a:t>
            </a:r>
            <a:r>
              <a:rPr lang="en-US" dirty="0"/>
              <a:t> 2015;372(16):1489-1499. Sabatine MS, et al. </a:t>
            </a:r>
            <a:r>
              <a:rPr lang="en-US" i="1" dirty="0"/>
              <a:t>N Engl J Med.</a:t>
            </a:r>
            <a:r>
              <a:rPr lang="en-US" dirty="0"/>
              <a:t> 2015;372(16):1500-1509. HPS2-THRIVE Collaborative Group. </a:t>
            </a:r>
            <a:r>
              <a:rPr lang="en-US" i="1" dirty="0"/>
              <a:t>N Engl J Med.</a:t>
            </a:r>
            <a:r>
              <a:rPr lang="en-US" dirty="0"/>
              <a:t> 2014;371(3):203-212.</a:t>
            </a:r>
            <a:br>
              <a:rPr lang="en-US" dirty="0"/>
            </a:br>
            <a:r>
              <a:rPr lang="en-US" dirty="0"/>
              <a:t>ACCORD Study Group. </a:t>
            </a:r>
            <a:r>
              <a:rPr lang="en-US" i="1" dirty="0"/>
              <a:t>N Engl J Med.</a:t>
            </a:r>
            <a:r>
              <a:rPr lang="en-US" dirty="0"/>
              <a:t> 2010;362(17):1563-1574.</a:t>
            </a:r>
            <a:br>
              <a:rPr lang="en-US" dirty="0"/>
            </a:br>
            <a:r>
              <a:rPr lang="en-US" dirty="0"/>
              <a:t>AIM-HIGH Investigators. </a:t>
            </a:r>
            <a:r>
              <a:rPr lang="en-US" i="1" dirty="0"/>
              <a:t>N Engl J Med.</a:t>
            </a:r>
            <a:r>
              <a:rPr lang="en-US" dirty="0"/>
              <a:t> 2011; 365(24):2255-2267.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CA4041-69E8-462B-A53B-11D7123F9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327" y="1364364"/>
            <a:ext cx="5891652" cy="4300717"/>
          </a:xfrm>
          <a:prstGeom prst="rect">
            <a:avLst/>
          </a:prstGeom>
          <a:solidFill>
            <a:srgbClr val="CFD5C9"/>
          </a:solid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22A087-1F2E-45FA-B589-4E560B5BBE59}"/>
              </a:ext>
            </a:extLst>
          </p:cNvPr>
          <p:cNvSpPr txBox="1"/>
          <p:nvPr/>
        </p:nvSpPr>
        <p:spPr>
          <a:xfrm>
            <a:off x="78007" y="2508882"/>
            <a:ext cx="1695929" cy="2336024"/>
          </a:xfrm>
          <a:prstGeom prst="rect">
            <a:avLst/>
          </a:prstGeom>
          <a:noFill/>
          <a:ln>
            <a:solidFill>
              <a:srgbClr val="005DB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33333"/>
                </a:solidFill>
              </a:rPr>
              <a:t>No clear benefit from adding niacin or fenofibrate to background statin therapy in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33333"/>
                </a:solidFill>
              </a:rPr>
              <a:t>AIM-HIGH,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>
                <a:solidFill>
                  <a:srgbClr val="333333"/>
                </a:solidFill>
              </a:rPr>
              <a:t>HPS2-THRIVE, ACCORD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2B5667-4715-4685-8B76-749AEF75218C}"/>
              </a:ext>
            </a:extLst>
          </p:cNvPr>
          <p:cNvSpPr txBox="1"/>
          <p:nvPr/>
        </p:nvSpPr>
        <p:spPr>
          <a:xfrm>
            <a:off x="6672687" y="2914557"/>
            <a:ext cx="2059833" cy="1338828"/>
          </a:xfrm>
          <a:prstGeom prst="rect">
            <a:avLst/>
          </a:prstGeom>
          <a:noFill/>
          <a:ln>
            <a:solidFill>
              <a:srgbClr val="005DB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333333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/>
              <a:t>Assumed </a:t>
            </a:r>
          </a:p>
          <a:p>
            <a:pPr>
              <a:lnSpc>
                <a:spcPct val="90000"/>
              </a:lnSpc>
            </a:pPr>
            <a:r>
              <a:rPr lang="en-US" dirty="0"/>
              <a:t>5-year RRR from PCSK9 mAbs 21% for each 1 mmol/L </a:t>
            </a:r>
            <a:r>
              <a:rPr lang="en-US" dirty="0">
                <a:sym typeface="Symbol" panose="05050102010706020507" pitchFamily="18" charset="2"/>
              </a:rPr>
              <a:t>LDL-C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9268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6763-B2C0-490F-87D6-2ED0E403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</a:t>
            </a:r>
            <a:r>
              <a:rPr lang="en-US" dirty="0">
                <a:solidFill>
                  <a:srgbClr val="C00000"/>
                </a:solidFill>
              </a:rPr>
              <a:t>Net Benefit </a:t>
            </a:r>
            <a:r>
              <a:rPr lang="en-US" dirty="0"/>
              <a:t>to Inform Decision-making in Statin-treated Patients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4F8CF3-C629-4DA5-A4DD-E6FE7EE95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Robinson JG, et al. </a:t>
            </a:r>
            <a:r>
              <a:rPr lang="en-US" i="1" dirty="0"/>
              <a:t>J Am Coll Cardiol.</a:t>
            </a:r>
            <a:r>
              <a:rPr lang="en-US" dirty="0"/>
              <a:t> 2016;68(22):2412-2421.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Shepherd J, et al. </a:t>
            </a:r>
            <a:r>
              <a:rPr lang="en-US" i="1" dirty="0"/>
              <a:t>Diabetes Care.</a:t>
            </a:r>
            <a:r>
              <a:rPr lang="en-US" dirty="0"/>
              <a:t> 2006;29:1220-1226.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The ACCORD Study Group. </a:t>
            </a:r>
            <a:r>
              <a:rPr lang="en-US" i="1" dirty="0"/>
              <a:t>N Engl J Med.</a:t>
            </a:r>
            <a:r>
              <a:rPr lang="en-US" dirty="0"/>
              <a:t> 2010;362(17):1563-1574.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Callahan A, et al. </a:t>
            </a:r>
            <a:r>
              <a:rPr lang="en-US" i="1" dirty="0"/>
              <a:t>Arch Neurol.</a:t>
            </a:r>
            <a:r>
              <a:rPr lang="en-US" dirty="0"/>
              <a:t> 2011;68(10):1245-1251.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Shepherd J, et al. </a:t>
            </a:r>
            <a:r>
              <a:rPr lang="en-US" i="1" dirty="0"/>
              <a:t>Mayo Clin Proc.</a:t>
            </a:r>
            <a:r>
              <a:rPr lang="en-US" dirty="0"/>
              <a:t> 2008;83(8):870-879.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A3FA74F-97C2-4C86-AC73-890489364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868343"/>
              </p:ext>
            </p:extLst>
          </p:nvPr>
        </p:nvGraphicFramePr>
        <p:xfrm>
          <a:off x="118531" y="1677832"/>
          <a:ext cx="8619072" cy="3587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2534">
                  <a:extLst>
                    <a:ext uri="{9D8B030D-6E8A-4147-A177-3AD203B41FA5}">
                      <a16:colId xmlns:a16="http://schemas.microsoft.com/office/drawing/2014/main" val="2958121224"/>
                    </a:ext>
                  </a:extLst>
                </a:gridCol>
                <a:gridCol w="1297955">
                  <a:extLst>
                    <a:ext uri="{9D8B030D-6E8A-4147-A177-3AD203B41FA5}">
                      <a16:colId xmlns:a16="http://schemas.microsoft.com/office/drawing/2014/main" val="885351396"/>
                    </a:ext>
                  </a:extLst>
                </a:gridCol>
                <a:gridCol w="1972733">
                  <a:extLst>
                    <a:ext uri="{9D8B030D-6E8A-4147-A177-3AD203B41FA5}">
                      <a16:colId xmlns:a16="http://schemas.microsoft.com/office/drawing/2014/main" val="396778855"/>
                    </a:ext>
                  </a:extLst>
                </a:gridCol>
                <a:gridCol w="2115850">
                  <a:extLst>
                    <a:ext uri="{9D8B030D-6E8A-4147-A177-3AD203B41FA5}">
                      <a16:colId xmlns:a16="http://schemas.microsoft.com/office/drawing/2014/main" val="2662347200"/>
                    </a:ext>
                  </a:extLst>
                </a:gridCol>
              </a:tblGrid>
              <a:tr h="39527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Projected 10-year ASCVD risk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796110"/>
                  </a:ext>
                </a:extLst>
              </a:tr>
              <a:tr h="213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Moderate-intensity statin</a:t>
                      </a:r>
                      <a:endParaRPr lang="en-US" sz="2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High-intensity </a:t>
                      </a:r>
                    </a:p>
                    <a:p>
                      <a:pPr algn="ctr"/>
                      <a:r>
                        <a:rPr lang="en-US" sz="2400" dirty="0"/>
                        <a:t>statin</a:t>
                      </a:r>
                    </a:p>
                  </a:txBody>
                  <a:tcPr>
                    <a:lnL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277864"/>
                  </a:ext>
                </a:extLst>
              </a:tr>
              <a:tr h="609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156930"/>
                  </a:ext>
                </a:extLst>
              </a:tr>
              <a:tr h="4127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Clinical ASCVD + Diabetes</a:t>
                      </a:r>
                      <a:r>
                        <a:rPr lang="en-US" sz="22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6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 &gt;30% 10-year ASCVD risk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5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696965"/>
                  </a:ext>
                </a:extLst>
              </a:tr>
              <a:tr h="9363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CHD + Diabetes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CVD + Diabetes</a:t>
                      </a:r>
                      <a:r>
                        <a:rPr lang="en-US" sz="2000" baseline="30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Stroke/TIA + Diabetes</a:t>
                      </a:r>
                      <a:r>
                        <a:rPr lang="en-US" sz="2000" baseline="30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ACCORD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SPARCL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37%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38%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N/A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28%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--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38%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233663"/>
                  </a:ext>
                </a:extLst>
              </a:tr>
              <a:tr h="312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CHD + Diabetes– No CKD</a:t>
                      </a:r>
                      <a:r>
                        <a:rPr lang="en-US" sz="2000" baseline="30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TNT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29%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26%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27912"/>
                  </a:ext>
                </a:extLst>
              </a:tr>
              <a:tr h="312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CHD + Diabetes + CKD</a:t>
                      </a:r>
                      <a:r>
                        <a:rPr lang="en-US" sz="2000" baseline="30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TNT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43%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28%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3683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C5B527A-23DA-4C42-B206-8515B8FDCCB1}"/>
              </a:ext>
            </a:extLst>
          </p:cNvPr>
          <p:cNvSpPr/>
          <p:nvPr/>
        </p:nvSpPr>
        <p:spPr>
          <a:xfrm>
            <a:off x="4932223" y="3233191"/>
            <a:ext cx="3371274" cy="532435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5B5AD-7C89-44E4-A3C9-CD930B5D333A}"/>
              </a:ext>
            </a:extLst>
          </p:cNvPr>
          <p:cNvSpPr txBox="1"/>
          <p:nvPr/>
        </p:nvSpPr>
        <p:spPr>
          <a:xfrm>
            <a:off x="8016275" y="3235115"/>
            <a:ext cx="1081545" cy="1254323"/>
          </a:xfrm>
          <a:prstGeom prst="snip2Diag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lIns="45720" r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Uptitrate to high-intensity statin if possible!</a:t>
            </a:r>
          </a:p>
        </p:txBody>
      </p:sp>
    </p:spTree>
    <p:extLst>
      <p:ext uri="{BB962C8B-B14F-4D97-AF65-F5344CB8AC3E}">
        <p14:creationId xmlns:p14="http://schemas.microsoft.com/office/powerpoint/2010/main" val="202410701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2898DE-FD71-45B0-A488-E2F70343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High Risk– CVD “plus”</a:t>
            </a:r>
            <a:br>
              <a:rPr lang="en-US" dirty="0"/>
            </a:br>
            <a:r>
              <a:rPr lang="en-US" b="0" dirty="0">
                <a:solidFill>
                  <a:srgbClr val="005DBC"/>
                </a:solidFill>
              </a:rPr>
              <a:t>(≥30% 10-year ASCVD risk ON statin therapy)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D683ED-96F8-4AFE-BD06-835F2AB97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solidFill>
                  <a:srgbClr val="C00000"/>
                </a:solidFill>
              </a:rPr>
              <a:t>Clinical ASCVD + diabetes  </a:t>
            </a:r>
          </a:p>
          <a:p>
            <a:pPr>
              <a:spcBef>
                <a:spcPts val="1000"/>
              </a:spcBef>
            </a:pPr>
            <a:r>
              <a:rPr lang="en-US" dirty="0">
                <a:solidFill>
                  <a:srgbClr val="C00000"/>
                </a:solidFill>
              </a:rPr>
              <a:t>Clinical ASCVD + familial hypercholesterolemia (FH)</a:t>
            </a:r>
          </a:p>
          <a:p>
            <a:pPr>
              <a:spcBef>
                <a:spcPts val="1000"/>
              </a:spcBef>
            </a:pPr>
            <a:r>
              <a:rPr lang="en-US" dirty="0"/>
              <a:t>Clinical ASCVD + poorly controlled risk factors</a:t>
            </a:r>
          </a:p>
          <a:p>
            <a:pPr>
              <a:spcBef>
                <a:spcPts val="1000"/>
              </a:spcBef>
            </a:pPr>
            <a:r>
              <a:rPr lang="en-US" dirty="0"/>
              <a:t>Clinical ASCVD + chronic kidney disease</a:t>
            </a:r>
          </a:p>
          <a:p>
            <a:pPr>
              <a:spcBef>
                <a:spcPts val="1000"/>
              </a:spcBef>
            </a:pPr>
            <a:r>
              <a:rPr lang="en-US" dirty="0"/>
              <a:t>Recent acute coronary syndrome (&lt;3 months)</a:t>
            </a:r>
          </a:p>
          <a:p>
            <a:pPr>
              <a:spcBef>
                <a:spcPts val="1000"/>
              </a:spcBef>
            </a:pPr>
            <a:r>
              <a:rPr lang="en-US" dirty="0"/>
              <a:t>Clinical ASCVD + polyvascular disease</a:t>
            </a:r>
            <a:r>
              <a:rPr lang="en-US" baseline="30000" dirty="0"/>
              <a:t>*</a:t>
            </a:r>
          </a:p>
          <a:p>
            <a:pPr>
              <a:spcBef>
                <a:spcPts val="1000"/>
              </a:spcBef>
            </a:pPr>
            <a:r>
              <a:rPr lang="en-US" dirty="0"/>
              <a:t>Clinical ASCVD + age ≥65 years</a:t>
            </a:r>
            <a:r>
              <a:rPr lang="en-US" baseline="30000" dirty="0"/>
              <a:t>*</a:t>
            </a:r>
          </a:p>
          <a:p>
            <a:pPr>
              <a:spcBef>
                <a:spcPts val="1000"/>
              </a:spcBef>
            </a:pPr>
            <a:r>
              <a:rPr lang="en-US" dirty="0"/>
              <a:t>Clinical ASCVD + multiple recurrent events</a:t>
            </a:r>
            <a:r>
              <a:rPr lang="en-US" baseline="30000" dirty="0"/>
              <a:t>**</a:t>
            </a:r>
          </a:p>
          <a:p>
            <a:pPr>
              <a:spcBef>
                <a:spcPts val="1000"/>
              </a:spcBef>
            </a:pPr>
            <a:r>
              <a:rPr lang="en-US" dirty="0"/>
              <a:t>Clinical ASCVD + elevated lipoprotein(a)</a:t>
            </a:r>
            <a:r>
              <a:rPr lang="en-US" baseline="30000" dirty="0"/>
              <a:t>**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2553AE-F27A-4B9A-AD58-0FB50D14F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Robinson JG, et al. </a:t>
            </a:r>
            <a:r>
              <a:rPr lang="en-US" i="1" dirty="0"/>
              <a:t>J Am Coll Cardiol.</a:t>
            </a:r>
            <a:r>
              <a:rPr lang="en-US" dirty="0"/>
              <a:t> 2016;68(22):2412-2421.</a:t>
            </a:r>
          </a:p>
          <a:p>
            <a:r>
              <a:rPr lang="en-US" dirty="0"/>
              <a:t>*Sabatine M, et al. </a:t>
            </a:r>
            <a:r>
              <a:rPr lang="en-US" i="1" dirty="0"/>
              <a:t>N Engl J Med.</a:t>
            </a:r>
            <a:r>
              <a:rPr lang="en-US" dirty="0"/>
              <a:t> 2017;376(18):1713-1722.</a:t>
            </a:r>
          </a:p>
          <a:p>
            <a:r>
              <a:rPr lang="en-US" dirty="0"/>
              <a:t>**Lloyd-Jones DL, et al. </a:t>
            </a:r>
            <a:r>
              <a:rPr lang="en-US" i="1" dirty="0"/>
              <a:t>J Am Coll Cardiol.</a:t>
            </a:r>
            <a:r>
              <a:rPr lang="en-US" dirty="0"/>
              <a:t> 2016;68(1):92-125.</a:t>
            </a:r>
          </a:p>
        </p:txBody>
      </p:sp>
    </p:spTree>
    <p:extLst>
      <p:ext uri="{BB962C8B-B14F-4D97-AF65-F5344CB8AC3E}">
        <p14:creationId xmlns:p14="http://schemas.microsoft.com/office/powerpoint/2010/main" val="199094170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C8BA-680B-4CCA-B10C-E54A8FC0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7" y="174882"/>
            <a:ext cx="8761615" cy="114300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CVD PLUS = Very High Risk (≥30% 10-year ASCVD risk)</a:t>
            </a:r>
            <a:br>
              <a:rPr lang="en-US" dirty="0"/>
            </a:br>
            <a:r>
              <a:rPr lang="en-US" sz="3300" i="1" dirty="0">
                <a:solidFill>
                  <a:srgbClr val="C00000"/>
                </a:solidFill>
              </a:rPr>
              <a:t>5-year</a:t>
            </a:r>
            <a:r>
              <a:rPr lang="en-US" sz="3300" dirty="0">
                <a:solidFill>
                  <a:srgbClr val="C00000"/>
                </a:solidFill>
              </a:rPr>
              <a:t> NNT</a:t>
            </a:r>
            <a:r>
              <a:rPr lang="en-US" sz="3300" dirty="0">
                <a:solidFill>
                  <a:srgbClr val="005DBC"/>
                </a:solidFill>
              </a:rPr>
              <a:t> to prevent 1 ASCVD event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EBF1B-59E4-49A0-B24B-5F81DB08F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Robinson JG, et al. </a:t>
            </a:r>
            <a:r>
              <a:rPr lang="en-US" i="1" dirty="0"/>
              <a:t>J Am Coll Cardiol.</a:t>
            </a:r>
            <a:r>
              <a:rPr lang="en-US" dirty="0"/>
              <a:t> 2016;68(22):2412-2421.</a:t>
            </a:r>
          </a:p>
          <a:p>
            <a:r>
              <a:rPr lang="en-US" dirty="0"/>
              <a:t>Steel N. </a:t>
            </a:r>
            <a:r>
              <a:rPr lang="en-US" i="1" dirty="0"/>
              <a:t>Br Med J.</a:t>
            </a:r>
            <a:r>
              <a:rPr lang="en-US" dirty="0"/>
              <a:t> 2000;320(7247):1446-1447.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15AC428-3DFA-4169-8FE5-E53A0413F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302308"/>
              </p:ext>
            </p:extLst>
          </p:nvPr>
        </p:nvGraphicFramePr>
        <p:xfrm>
          <a:off x="280989" y="1538130"/>
          <a:ext cx="6179164" cy="3380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105">
                  <a:extLst>
                    <a:ext uri="{9D8B030D-6E8A-4147-A177-3AD203B41FA5}">
                      <a16:colId xmlns:a16="http://schemas.microsoft.com/office/drawing/2014/main" val="965241074"/>
                    </a:ext>
                  </a:extLst>
                </a:gridCol>
                <a:gridCol w="1639139">
                  <a:extLst>
                    <a:ext uri="{9D8B030D-6E8A-4147-A177-3AD203B41FA5}">
                      <a16:colId xmlns:a16="http://schemas.microsoft.com/office/drawing/2014/main" val="428919978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04232742"/>
                    </a:ext>
                  </a:extLst>
                </a:gridCol>
              </a:tblGrid>
              <a:tr h="393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Initial LDL-C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Ezetimibe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LDL-C 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PCSK9 mAb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LDL-C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93829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190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(4.9 mmol/L)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2259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160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(4.1 mmol/L)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497595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130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(3.4 mmol/L)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22528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(2.6 mmol/L)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36690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(1.8 mmol/L)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722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EC2BF8-9184-4FC5-AC3E-739B1EF9E829}"/>
              </a:ext>
            </a:extLst>
          </p:cNvPr>
          <p:cNvSpPr txBox="1"/>
          <p:nvPr/>
        </p:nvSpPr>
        <p:spPr>
          <a:xfrm>
            <a:off x="6648292" y="1538130"/>
            <a:ext cx="2312800" cy="33832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5DBC"/>
                </a:solidFill>
              </a:rPr>
              <a:t>Case 1. Adam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5DBC"/>
                </a:solidFill>
              </a:rPr>
              <a:t>Very high risk CVD+DM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</a:rPr>
              <a:t>(LDL-C 98 mg/dL)</a:t>
            </a:r>
          </a:p>
          <a:p>
            <a:pPr marL="182880" indent="-182880"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  <a:cs typeface="Arial" panose="020B0604020202020204" pitchFamily="34" charset="0"/>
              </a:rPr>
              <a:t>●	</a:t>
            </a:r>
            <a:r>
              <a:rPr lang="en-US" sz="2000" dirty="0">
                <a:solidFill>
                  <a:srgbClr val="333333"/>
                </a:solidFill>
              </a:rPr>
              <a:t>Little benefit from titrating to LDL-C &lt;70 mg/dL with ezetimibe</a:t>
            </a:r>
          </a:p>
          <a:p>
            <a:pPr marL="182880" indent="-182880"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  <a:cs typeface="Arial" panose="020B0604020202020204" pitchFamily="34" charset="0"/>
              </a:rPr>
              <a:t>●	</a:t>
            </a:r>
            <a:r>
              <a:rPr lang="en-US" sz="2000" dirty="0">
                <a:solidFill>
                  <a:srgbClr val="333333"/>
                </a:solidFill>
              </a:rPr>
              <a:t>More reasonable to consider PCSK9 mAb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C0523-30F6-4E1E-9F87-F13DF7D668BE}"/>
              </a:ext>
            </a:extLst>
          </p:cNvPr>
          <p:cNvSpPr txBox="1"/>
          <p:nvPr/>
        </p:nvSpPr>
        <p:spPr>
          <a:xfrm>
            <a:off x="81350" y="5083694"/>
            <a:ext cx="89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5DBC"/>
                </a:solidFill>
              </a:rPr>
              <a:t>Reasonable NNT thresholds: Physicians: NNT &lt;50     Patients: NNT &lt;30 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5E197D-66D5-4165-818C-9F90F0E8B616}"/>
              </a:ext>
            </a:extLst>
          </p:cNvPr>
          <p:cNvSpPr/>
          <p:nvPr/>
        </p:nvSpPr>
        <p:spPr>
          <a:xfrm>
            <a:off x="3251199" y="3792743"/>
            <a:ext cx="3158838" cy="12073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0779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E694-85A1-469D-A72F-471D5580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Effectiveness–</a:t>
            </a:r>
            <a:br>
              <a:rPr lang="en-US" dirty="0"/>
            </a:br>
            <a:r>
              <a:rPr lang="en-US" dirty="0"/>
              <a:t>Based on 2016 ICER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0913B-80DB-4B8C-AA06-50617739D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Robinson JG, et al. </a:t>
            </a:r>
            <a:r>
              <a:rPr lang="en-US" i="1" dirty="0"/>
              <a:t>J Am Coll Cardiol.</a:t>
            </a:r>
            <a:r>
              <a:rPr lang="en-US" dirty="0"/>
              <a:t> 2016;68(22):2412-2421.</a:t>
            </a:r>
          </a:p>
          <a:p>
            <a:r>
              <a:rPr lang="en-US" dirty="0"/>
              <a:t>Tice JA, et al. </a:t>
            </a:r>
            <a:r>
              <a:rPr lang="en-US" i="1" dirty="0"/>
              <a:t>JAMA Intern Med.</a:t>
            </a:r>
            <a:r>
              <a:rPr lang="en-US" dirty="0"/>
              <a:t> 2016;176(1):107-108.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D332C1F-3D54-46B9-8642-7B230D5ED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321278"/>
              </p:ext>
            </p:extLst>
          </p:nvPr>
        </p:nvGraphicFramePr>
        <p:xfrm>
          <a:off x="199477" y="1548425"/>
          <a:ext cx="8761615" cy="3962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679">
                  <a:extLst>
                    <a:ext uri="{9D8B030D-6E8A-4147-A177-3AD203B41FA5}">
                      <a16:colId xmlns:a16="http://schemas.microsoft.com/office/drawing/2014/main" val="3831533382"/>
                    </a:ext>
                  </a:extLst>
                </a:gridCol>
                <a:gridCol w="7075936">
                  <a:extLst>
                    <a:ext uri="{9D8B030D-6E8A-4147-A177-3AD203B41FA5}">
                      <a16:colId xmlns:a16="http://schemas.microsoft.com/office/drawing/2014/main" val="1984207926"/>
                    </a:ext>
                  </a:extLst>
                </a:gridCol>
              </a:tblGrid>
              <a:tr h="7312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NNT 10-14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4" marR="50464" marT="7009" marB="0">
                    <a:solidFill>
                      <a:srgbClr val="005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Very high risk individuals with LDL-C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</a:rPr>
                        <a:t>≥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190 mg/dL or LDL-C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</a:rPr>
                        <a:t>≥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160 mg/dL if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</a:rPr>
                        <a:t>≥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65% LDL-C reduction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sng" dirty="0">
                          <a:solidFill>
                            <a:schemeClr val="tx1"/>
                          </a:solidFill>
                          <a:effectLst/>
                        </a:rPr>
                        <a:t>No discount </a:t>
                      </a:r>
                      <a:r>
                        <a:rPr lang="en-US" sz="2000" b="0" u="sng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2000" b="0" u="sng" dirty="0">
                          <a:solidFill>
                            <a:schemeClr val="tx1"/>
                          </a:solidFill>
                          <a:effectLst/>
                        </a:rPr>
                        <a:t> $150,000 QALY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4" marR="50464" marT="7009" marB="0" anchor="ctr">
                    <a:solidFill>
                      <a:srgbClr val="EB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79095"/>
                  </a:ext>
                </a:extLst>
              </a:tr>
              <a:tr h="24104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4C261"/>
                          </a:solidFill>
                          <a:effectLst/>
                        </a:rPr>
                        <a:t>NNT 21-28</a:t>
                      </a:r>
                      <a:endParaRPr lang="en-US" sz="2000" dirty="0">
                        <a:solidFill>
                          <a:srgbClr val="F4C2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4" marR="50464" marT="7009" marB="0">
                    <a:solidFill>
                      <a:srgbClr val="005DB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5DBC"/>
                          </a:solidFill>
                          <a:effectLst/>
                        </a:rPr>
                        <a:t>Very high risk patients with LDL-C </a:t>
                      </a:r>
                      <a:r>
                        <a:rPr lang="en-US" sz="2000" b="1" baseline="0" dirty="0">
                          <a:solidFill>
                            <a:srgbClr val="005DBC"/>
                          </a:solidFill>
                          <a:effectLst/>
                        </a:rPr>
                        <a:t>≥</a:t>
                      </a:r>
                      <a:r>
                        <a:rPr lang="en-US" sz="2000" b="1" dirty="0">
                          <a:solidFill>
                            <a:srgbClr val="005DBC"/>
                          </a:solidFill>
                          <a:effectLst/>
                        </a:rPr>
                        <a:t>100 mg/dL</a:t>
                      </a:r>
                      <a:endParaRPr lang="en-US" sz="1800" b="1" dirty="0">
                        <a:solidFill>
                          <a:srgbClr val="005DBC"/>
                        </a:solidFill>
                        <a:effectLst/>
                      </a:endParaRPr>
                    </a:p>
                    <a:p>
                      <a:pPr marL="228600" marR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5DBC"/>
                          </a:solidFill>
                          <a:effectLst/>
                        </a:rPr>
                        <a:t>High risk patients with LDL-C </a:t>
                      </a:r>
                      <a:r>
                        <a:rPr lang="en-US" sz="2000" b="1" baseline="0" dirty="0">
                          <a:solidFill>
                            <a:srgbClr val="005DBC"/>
                          </a:solidFill>
                          <a:effectLst/>
                        </a:rPr>
                        <a:t>≥</a:t>
                      </a:r>
                      <a:r>
                        <a:rPr lang="en-US" sz="2000" b="1" dirty="0">
                          <a:solidFill>
                            <a:srgbClr val="005DBC"/>
                          </a:solidFill>
                          <a:effectLst/>
                        </a:rPr>
                        <a:t>130 mg/dL</a:t>
                      </a:r>
                      <a:endParaRPr lang="en-US" sz="1800" b="1" dirty="0">
                        <a:solidFill>
                          <a:srgbClr val="005DBC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Depending on discount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Discount 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2000" dirty="0">
                          <a:effectLst/>
                        </a:rPr>
                        <a:t> 50% (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2000" dirty="0">
                          <a:effectLst/>
                        </a:rPr>
                        <a:t> $7700/year) /$150,000 QALY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Discount 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2000" dirty="0">
                          <a:effectLst/>
                        </a:rPr>
                        <a:t> 60% (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2000" dirty="0">
                          <a:effectLst/>
                        </a:rPr>
                        <a:t> $5400/year) /$100,000 QALY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Discount 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2000" dirty="0">
                          <a:effectLst/>
                        </a:rPr>
                        <a:t> 77% (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2000" dirty="0">
                          <a:effectLst/>
                        </a:rPr>
                        <a:t> $3200/year) /$50,000 QALY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Discount 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2000" dirty="0">
                          <a:effectLst/>
                        </a:rPr>
                        <a:t> 85% (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2000" dirty="0">
                          <a:effectLst/>
                        </a:rPr>
                        <a:t> $2200/year) to avoid exceeding growth targets US healthcare costs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4" marR="50464" marT="7009" marB="0" anchor="ctr"/>
                </a:tc>
                <a:extLst>
                  <a:ext uri="{0D108BD9-81ED-4DB2-BD59-A6C34878D82A}">
                    <a16:rowId xmlns:a16="http://schemas.microsoft.com/office/drawing/2014/main" val="2473185168"/>
                  </a:ext>
                </a:extLst>
              </a:tr>
              <a:tr h="59551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Cost per QALY gained over 5 years of treatment</a:t>
                      </a:r>
                      <a:r>
                        <a:rPr lang="en-US" sz="1600" b="0" baseline="0" dirty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(assuming undiscounted acquisition cost of $14,000/year and 50% relative risk reduction with PCSK9 mAb). All costs in US dollars.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4" marR="50464" marT="7009" marB="0">
                    <a:solidFill>
                      <a:srgbClr val="005D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087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6937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B1FD8-F7FF-40A2-B2EA-C068F7DE7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60939E"/>
              </a:gs>
              <a:gs pos="33000">
                <a:srgbClr val="CFD5C9">
                  <a:alpha val="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/>
              <a:t>Case 2: Ruth</a:t>
            </a:r>
            <a:br>
              <a:rPr lang="en-US" dirty="0"/>
            </a:br>
            <a:r>
              <a:rPr lang="en-US" dirty="0"/>
              <a:t>Very High ASCVD Risk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FA04C2-C500-4964-8694-2CE614C0D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193" y="1804707"/>
            <a:ext cx="4304607" cy="391306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45-year-old woman </a:t>
            </a:r>
          </a:p>
          <a:p>
            <a:pPr>
              <a:spcBef>
                <a:spcPts val="1800"/>
              </a:spcBef>
            </a:pPr>
            <a:r>
              <a:rPr lang="en-US" dirty="0"/>
              <a:t>Heterozygous FH</a:t>
            </a:r>
          </a:p>
          <a:p>
            <a:pPr>
              <a:spcBef>
                <a:spcPts val="1800"/>
              </a:spcBef>
            </a:pPr>
            <a:r>
              <a:rPr lang="en-US" dirty="0"/>
              <a:t>S/P MI &amp; CABG </a:t>
            </a:r>
          </a:p>
          <a:p>
            <a:pPr>
              <a:spcBef>
                <a:spcPts val="1800"/>
              </a:spcBef>
            </a:pPr>
            <a:r>
              <a:rPr lang="en-US" dirty="0"/>
              <a:t>Atorvastatin 80 mg </a:t>
            </a:r>
          </a:p>
          <a:p>
            <a:pPr>
              <a:spcBef>
                <a:spcPts val="1800"/>
              </a:spcBef>
            </a:pPr>
            <a:r>
              <a:rPr lang="en-US" dirty="0"/>
              <a:t>LDL-C 192 mg/dL</a:t>
            </a:r>
          </a:p>
          <a:p>
            <a:pPr>
              <a:spcBef>
                <a:spcPts val="1800"/>
              </a:spcBef>
            </a:pPr>
            <a:r>
              <a:rPr lang="en-US" dirty="0"/>
              <a:t>Baseline LDL-C 286 mg/dL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65A8E3-CA68-472B-B8AA-A4E7A9A37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5982" y="1804707"/>
            <a:ext cx="3424382" cy="3657600"/>
          </a:xfrm>
          <a:solidFill>
            <a:srgbClr val="CFD5C9"/>
          </a:solidFill>
          <a:ln w="25400">
            <a:solidFill>
              <a:srgbClr val="005DB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>
                <a:solidFill>
                  <a:srgbClr val="C00000"/>
                </a:solidFill>
              </a:rPr>
              <a:t>TREATMENT OPTIONS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No change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Work on lifestyle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Add ezetimibe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Add PCSK9 mAb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692E74-3785-4F96-9FDD-9AECCC331825}"/>
              </a:ext>
            </a:extLst>
          </p:cNvPr>
          <p:cNvCxnSpPr/>
          <p:nvPr/>
        </p:nvCxnSpPr>
        <p:spPr>
          <a:xfrm>
            <a:off x="369454" y="1238309"/>
            <a:ext cx="848821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D5C9">
                    <a:alpha val="0"/>
                  </a:srgbClr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050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C8BA-680B-4CCA-B10C-E54A8FC0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7" y="174882"/>
            <a:ext cx="8761615" cy="114300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CVD PLUS = Very High Risk (≥30% 10-year ASCVD risk)</a:t>
            </a:r>
            <a:br>
              <a:rPr lang="en-US" dirty="0"/>
            </a:br>
            <a:r>
              <a:rPr lang="en-US" sz="3300" i="1" dirty="0">
                <a:solidFill>
                  <a:srgbClr val="C00000"/>
                </a:solidFill>
              </a:rPr>
              <a:t>5-year</a:t>
            </a:r>
            <a:r>
              <a:rPr lang="en-US" sz="3300" dirty="0">
                <a:solidFill>
                  <a:srgbClr val="C00000"/>
                </a:solidFill>
              </a:rPr>
              <a:t> NNT</a:t>
            </a:r>
            <a:r>
              <a:rPr lang="en-US" sz="3300" dirty="0">
                <a:solidFill>
                  <a:srgbClr val="005DBC"/>
                </a:solidFill>
              </a:rPr>
              <a:t> to prevent 1 ASCVD event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EBF1B-59E4-49A0-B24B-5F81DB08F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Robinson JG, et al. </a:t>
            </a:r>
            <a:r>
              <a:rPr lang="en-US" i="1" dirty="0"/>
              <a:t>J Am Coll Cardiol.</a:t>
            </a:r>
            <a:r>
              <a:rPr lang="en-US" dirty="0"/>
              <a:t> 2016;68(22):2412-2421.</a:t>
            </a:r>
          </a:p>
          <a:p>
            <a:r>
              <a:rPr lang="en-US" dirty="0"/>
              <a:t>Steel N. </a:t>
            </a:r>
            <a:r>
              <a:rPr lang="en-US" i="1" dirty="0"/>
              <a:t>Br Med J.</a:t>
            </a:r>
            <a:r>
              <a:rPr lang="en-US" dirty="0"/>
              <a:t> 2000;320(7247):1446-1447.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15AC428-3DFA-4169-8FE5-E53A0413F98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0989" y="1538130"/>
          <a:ext cx="6179164" cy="3380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105">
                  <a:extLst>
                    <a:ext uri="{9D8B030D-6E8A-4147-A177-3AD203B41FA5}">
                      <a16:colId xmlns:a16="http://schemas.microsoft.com/office/drawing/2014/main" val="965241074"/>
                    </a:ext>
                  </a:extLst>
                </a:gridCol>
                <a:gridCol w="1639139">
                  <a:extLst>
                    <a:ext uri="{9D8B030D-6E8A-4147-A177-3AD203B41FA5}">
                      <a16:colId xmlns:a16="http://schemas.microsoft.com/office/drawing/2014/main" val="428919978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04232742"/>
                    </a:ext>
                  </a:extLst>
                </a:gridCol>
              </a:tblGrid>
              <a:tr h="393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Initial LDL-C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Ezetimibe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LDL-C 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PCSK9 mAb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LDL-C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93829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190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(4.9 mmol/L)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2259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160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(4.1 mmol/L)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497595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130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(3.4 mmol/L)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22528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(2.6 mmol/L)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36690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(1.8 mmol/L)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722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EC2BF8-9184-4FC5-AC3E-739B1EF9E829}"/>
              </a:ext>
            </a:extLst>
          </p:cNvPr>
          <p:cNvSpPr txBox="1"/>
          <p:nvPr/>
        </p:nvSpPr>
        <p:spPr>
          <a:xfrm>
            <a:off x="6648292" y="2131007"/>
            <a:ext cx="2312800" cy="21975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5DBC"/>
                </a:solidFill>
              </a:rPr>
              <a:t>Case 2. Ruth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5DBC"/>
                </a:solidFill>
              </a:rPr>
              <a:t>Very high risk CVD+FH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</a:rPr>
              <a:t>(LDL-C 192 mg/dL on max therapy)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</a:rPr>
              <a:t>● Add ezetimibe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</a:rPr>
              <a:t>● Add PCSK9 mAb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C0523-30F6-4E1E-9F87-F13DF7D668BE}"/>
              </a:ext>
            </a:extLst>
          </p:cNvPr>
          <p:cNvSpPr txBox="1"/>
          <p:nvPr/>
        </p:nvSpPr>
        <p:spPr>
          <a:xfrm>
            <a:off x="81350" y="5083694"/>
            <a:ext cx="89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5DBC"/>
                </a:solidFill>
              </a:rPr>
              <a:t>Reasonable NNT thresholds: Physicians: NNT &lt;50     Patients: NNT &lt;30 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5E197D-66D5-4165-818C-9F90F0E8B616}"/>
              </a:ext>
            </a:extLst>
          </p:cNvPr>
          <p:cNvSpPr/>
          <p:nvPr/>
        </p:nvSpPr>
        <p:spPr>
          <a:xfrm>
            <a:off x="3251199" y="2241040"/>
            <a:ext cx="3158838" cy="12073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260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>
            <a:extLst>
              <a:ext uri="{FF2B5EF4-FFF2-40B4-BE49-F238E27FC236}">
                <a16:creationId xmlns:a16="http://schemas.microsoft.com/office/drawing/2014/main" id="{CA2CA2CB-9274-4206-AB14-79D3DADD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7" y="174882"/>
            <a:ext cx="8761615" cy="11430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3A66D11-3C1A-48CF-A784-890F1B5D1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591742"/>
              </p:ext>
            </p:extLst>
          </p:nvPr>
        </p:nvGraphicFramePr>
        <p:xfrm>
          <a:off x="200025" y="1343025"/>
          <a:ext cx="8761414" cy="224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0811">
                  <a:extLst>
                    <a:ext uri="{9D8B030D-6E8A-4147-A177-3AD203B41FA5}">
                      <a16:colId xmlns:a16="http://schemas.microsoft.com/office/drawing/2014/main" val="1900870489"/>
                    </a:ext>
                  </a:extLst>
                </a:gridCol>
                <a:gridCol w="6310603">
                  <a:extLst>
                    <a:ext uri="{9D8B030D-6E8A-4147-A177-3AD203B41FA5}">
                      <a16:colId xmlns:a16="http://schemas.microsoft.com/office/drawing/2014/main" val="41989870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005DBC"/>
                          </a:solidFill>
                        </a:rPr>
                        <a:t>Jennifer G. Robinson, MD, MPH</a:t>
                      </a: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63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rgbClr val="333333"/>
                          </a:solidFill>
                        </a:rPr>
                        <a:t>Research Support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Research grants to Institution:</a:t>
                      </a:r>
                      <a:br>
                        <a:rPr lang="en-US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Amarin, Amgen, Astra-Zeneca, Eli Lilly, Eisai, GlaxoSmithKline, Merck, Pfizer, Regeneron/Sanofi, Takeda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41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rgbClr val="333333"/>
                          </a:solidFill>
                        </a:rPr>
                        <a:t>Consultant</a:t>
                      </a:r>
                    </a:p>
                  </a:txBody>
                  <a:tcPr marT="18288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Akcea/Ionis, Amgen, Dr Reddy, Eli Lilly, Esperion, Merck, Pfizer, Regeneron/Sanofi</a:t>
                      </a:r>
                    </a:p>
                  </a:txBody>
                  <a:tcPr marT="18288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5220062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2194C88F-C2CC-401D-9D89-6F43AD690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871670"/>
              </p:ext>
            </p:extLst>
          </p:nvPr>
        </p:nvGraphicFramePr>
        <p:xfrm>
          <a:off x="200025" y="3746988"/>
          <a:ext cx="8761414" cy="132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0811">
                  <a:extLst>
                    <a:ext uri="{9D8B030D-6E8A-4147-A177-3AD203B41FA5}">
                      <a16:colId xmlns:a16="http://schemas.microsoft.com/office/drawing/2014/main" val="1900870489"/>
                    </a:ext>
                  </a:extLst>
                </a:gridCol>
                <a:gridCol w="6310603">
                  <a:extLst>
                    <a:ext uri="{9D8B030D-6E8A-4147-A177-3AD203B41FA5}">
                      <a16:colId xmlns:a16="http://schemas.microsoft.com/office/drawing/2014/main" val="41989870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005DBC"/>
                          </a:solidFill>
                        </a:rPr>
                        <a:t>Leslie Cho, MD</a:t>
                      </a: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63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rgbClr val="333333"/>
                          </a:solidFill>
                        </a:rPr>
                        <a:t>Research Support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Amgen, Eli Lilly, Esperion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41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>
                          <a:solidFill>
                            <a:srgbClr val="333333"/>
                          </a:solidFill>
                        </a:rPr>
                        <a:t>Consultant</a:t>
                      </a:r>
                    </a:p>
                  </a:txBody>
                  <a:tcPr marT="18288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Amgen</a:t>
                      </a:r>
                    </a:p>
                  </a:txBody>
                  <a:tcPr marT="182880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522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86853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B1FD8-F7FF-40A2-B2EA-C068F7DE7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60939E"/>
              </a:gs>
              <a:gs pos="33000">
                <a:srgbClr val="CFD5C9">
                  <a:alpha val="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/>
              <a:t>Case 3: Ernie</a:t>
            </a:r>
            <a:br>
              <a:rPr lang="en-US" dirty="0"/>
            </a:br>
            <a:r>
              <a:rPr lang="en-US" dirty="0"/>
              <a:t>Very High ASCVD Risk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FA04C2-C500-4964-8694-2CE614C0D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193" y="1644914"/>
            <a:ext cx="4304607" cy="431889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72 -year-old man </a:t>
            </a:r>
          </a:p>
          <a:p>
            <a:pPr>
              <a:spcBef>
                <a:spcPts val="1800"/>
              </a:spcBef>
            </a:pPr>
            <a:r>
              <a:rPr lang="en-US" dirty="0"/>
              <a:t>S/P CABG </a:t>
            </a:r>
          </a:p>
          <a:p>
            <a:pPr>
              <a:spcBef>
                <a:spcPts val="1800"/>
              </a:spcBef>
            </a:pPr>
            <a:r>
              <a:rPr lang="en-US" dirty="0"/>
              <a:t>CKD stage 3</a:t>
            </a:r>
          </a:p>
          <a:p>
            <a:pPr>
              <a:spcBef>
                <a:spcPts val="1800"/>
              </a:spcBef>
            </a:pPr>
            <a:r>
              <a:rPr lang="en-US" dirty="0"/>
              <a:t>Maximally tolerated statin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Rosuvastatin 10 mg daily</a:t>
            </a:r>
          </a:p>
          <a:p>
            <a:pPr>
              <a:spcBef>
                <a:spcPts val="1800"/>
              </a:spcBef>
            </a:pPr>
            <a:r>
              <a:rPr lang="en-US" dirty="0"/>
              <a:t>LDL-C 72 mg/dL</a:t>
            </a:r>
          </a:p>
          <a:p>
            <a:pPr>
              <a:spcBef>
                <a:spcPts val="1800"/>
              </a:spcBef>
            </a:pPr>
            <a:r>
              <a:rPr lang="en-US" dirty="0"/>
              <a:t>Baseline LDL-C unknown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65A8E3-CA68-472B-B8AA-A4E7A9A37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5982" y="1644913"/>
            <a:ext cx="3424382" cy="3657600"/>
          </a:xfrm>
          <a:solidFill>
            <a:srgbClr val="CFD5C9"/>
          </a:solidFill>
          <a:ln w="25400">
            <a:solidFill>
              <a:srgbClr val="005DB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>
                <a:solidFill>
                  <a:srgbClr val="C00000"/>
                </a:solidFill>
              </a:rPr>
              <a:t>TREATMENT OPTIONS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No change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Work on lifestyle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Atorvastatin 80 mg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Add ezetimibe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Add PCSK9 mAb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5A81DB-25F9-456E-9AF2-89B5CC945D0E}"/>
              </a:ext>
            </a:extLst>
          </p:cNvPr>
          <p:cNvCxnSpPr/>
          <p:nvPr/>
        </p:nvCxnSpPr>
        <p:spPr>
          <a:xfrm>
            <a:off x="369454" y="1238307"/>
            <a:ext cx="848821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D5C9">
                    <a:alpha val="0"/>
                  </a:srgbClr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34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C8BA-680B-4CCA-B10C-E54A8FC0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7" y="174882"/>
            <a:ext cx="8761615" cy="114300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CVD PLUS = Very High Risk (≥30% 10-year ASCVD risk)</a:t>
            </a:r>
            <a:br>
              <a:rPr lang="en-US" dirty="0"/>
            </a:br>
            <a:r>
              <a:rPr lang="en-US" sz="3300" i="1" dirty="0">
                <a:solidFill>
                  <a:srgbClr val="C00000"/>
                </a:solidFill>
              </a:rPr>
              <a:t>5-year</a:t>
            </a:r>
            <a:r>
              <a:rPr lang="en-US" sz="3300" dirty="0">
                <a:solidFill>
                  <a:srgbClr val="C00000"/>
                </a:solidFill>
              </a:rPr>
              <a:t> NNT</a:t>
            </a:r>
            <a:r>
              <a:rPr lang="en-US" sz="3300" dirty="0">
                <a:solidFill>
                  <a:srgbClr val="005DBC"/>
                </a:solidFill>
              </a:rPr>
              <a:t> to prevent 1 ASCVD event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EBF1B-59E4-49A0-B24B-5F81DB08F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Robinson JG, et al. </a:t>
            </a:r>
            <a:r>
              <a:rPr lang="en-US" i="1" dirty="0"/>
              <a:t>J Am Coll Cardiol.</a:t>
            </a:r>
            <a:r>
              <a:rPr lang="en-US" dirty="0"/>
              <a:t> 2016;68(22):2412-2421.</a:t>
            </a:r>
          </a:p>
          <a:p>
            <a:r>
              <a:rPr lang="en-US" dirty="0"/>
              <a:t>Steel N. </a:t>
            </a:r>
            <a:r>
              <a:rPr lang="en-US" i="1" dirty="0"/>
              <a:t>Br Med J.</a:t>
            </a:r>
            <a:r>
              <a:rPr lang="en-US" dirty="0"/>
              <a:t> 2000;320(7247):1446-1447.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15AC428-3DFA-4169-8FE5-E53A0413F98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0989" y="1538130"/>
          <a:ext cx="6179164" cy="3380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105">
                  <a:extLst>
                    <a:ext uri="{9D8B030D-6E8A-4147-A177-3AD203B41FA5}">
                      <a16:colId xmlns:a16="http://schemas.microsoft.com/office/drawing/2014/main" val="965241074"/>
                    </a:ext>
                  </a:extLst>
                </a:gridCol>
                <a:gridCol w="1639139">
                  <a:extLst>
                    <a:ext uri="{9D8B030D-6E8A-4147-A177-3AD203B41FA5}">
                      <a16:colId xmlns:a16="http://schemas.microsoft.com/office/drawing/2014/main" val="428919978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04232742"/>
                    </a:ext>
                  </a:extLst>
                </a:gridCol>
              </a:tblGrid>
              <a:tr h="393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Initial LDL-C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Ezetimibe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LDL-C 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PCSK9 mAb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LDL-C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5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93829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190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(4.9 mmol/L)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2259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160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(4.1 mmol/L)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497595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130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(3.4 mmol/L)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22528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(2.6 mmol/L)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36690"/>
                  </a:ext>
                </a:extLst>
              </a:tr>
              <a:tr h="519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70 mg/dL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(1.8 mmol/L)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E6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722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EC2BF8-9184-4FC5-AC3E-739B1EF9E829}"/>
              </a:ext>
            </a:extLst>
          </p:cNvPr>
          <p:cNvSpPr txBox="1"/>
          <p:nvPr/>
        </p:nvSpPr>
        <p:spPr>
          <a:xfrm>
            <a:off x="6648292" y="1577010"/>
            <a:ext cx="2312800" cy="33055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5DBC"/>
                </a:solidFill>
              </a:rPr>
              <a:t>Case 3. Ernie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5DBC"/>
                </a:solidFill>
              </a:rPr>
              <a:t>Very high risk CVD+CKD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</a:rPr>
              <a:t>(LDL-C 72 mg/dL on max therapy)</a:t>
            </a:r>
          </a:p>
          <a:p>
            <a:pPr marL="182880" indent="-182880"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</a:rPr>
              <a:t>●	Little benefit from titrating to LDL-C &lt;70 mg/dL with ezetimibe</a:t>
            </a:r>
          </a:p>
          <a:p>
            <a:pPr marL="182880" indent="-182880"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</a:rPr>
              <a:t>●	Might consider PCSK9 mAb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C0523-30F6-4E1E-9F87-F13DF7D668BE}"/>
              </a:ext>
            </a:extLst>
          </p:cNvPr>
          <p:cNvSpPr txBox="1"/>
          <p:nvPr/>
        </p:nvSpPr>
        <p:spPr>
          <a:xfrm>
            <a:off x="81350" y="5083694"/>
            <a:ext cx="89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5DBC"/>
                </a:solidFill>
              </a:rPr>
              <a:t>Reasonable NNT thresholds: Physicians: NNT &lt;50     Patients: NNT &lt;30 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5E197D-66D5-4165-818C-9F90F0E8B616}"/>
              </a:ext>
            </a:extLst>
          </p:cNvPr>
          <p:cNvSpPr/>
          <p:nvPr/>
        </p:nvSpPr>
        <p:spPr>
          <a:xfrm>
            <a:off x="3251199" y="4328532"/>
            <a:ext cx="3158838" cy="6728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39960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A432-36B8-4FC9-AD74-85F83B44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Risk</a:t>
            </a:r>
            <a:br>
              <a:rPr lang="en-US" dirty="0"/>
            </a:br>
            <a:r>
              <a:rPr lang="en-US" dirty="0">
                <a:solidFill>
                  <a:srgbClr val="005DBC"/>
                </a:solidFill>
              </a:rPr>
              <a:t>(20-29% 10-year ASCVD risk)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4E7F5-E070-4C18-A974-5A2ECD8FB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CVD without “Plus” </a:t>
            </a:r>
            <a:r>
              <a:rPr lang="en-US" b="1" dirty="0"/>
              <a:t>on statin therapy </a:t>
            </a:r>
          </a:p>
          <a:p>
            <a:pPr>
              <a:spcBef>
                <a:spcPts val="3600"/>
              </a:spcBef>
            </a:pPr>
            <a:r>
              <a:rPr lang="en-US" dirty="0"/>
              <a:t>Primary prevention heterozygous familial hypercholesterolemia (FH)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0A5EB-2F3B-414D-8FAA-BEB277E65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Robinson JG, et al. </a:t>
            </a:r>
            <a:r>
              <a:rPr lang="en-US" i="1" dirty="0"/>
              <a:t>J Am Coll Cardiol.</a:t>
            </a:r>
            <a:r>
              <a:rPr lang="en-US" dirty="0"/>
              <a:t> 2016;68(22):2412-2421.</a:t>
            </a:r>
          </a:p>
          <a:p>
            <a:r>
              <a:rPr lang="en-US" dirty="0"/>
              <a:t>Lloyd-Jones DL, et al. </a:t>
            </a:r>
            <a:r>
              <a:rPr lang="en-US" i="1" dirty="0"/>
              <a:t>J Am Coll Cardiol.</a:t>
            </a:r>
            <a:r>
              <a:rPr lang="en-US" dirty="0"/>
              <a:t> 2016;68(1):92-125.</a:t>
            </a:r>
          </a:p>
        </p:txBody>
      </p:sp>
    </p:spTree>
    <p:extLst>
      <p:ext uri="{BB962C8B-B14F-4D97-AF65-F5344CB8AC3E}">
        <p14:creationId xmlns:p14="http://schemas.microsoft.com/office/powerpoint/2010/main" val="181020954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B1FD8-F7FF-40A2-B2EA-C068F7DE7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60939E"/>
              </a:gs>
              <a:gs pos="33000">
                <a:srgbClr val="CFD5C9">
                  <a:alpha val="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/>
              <a:t>Case 4: Adele</a:t>
            </a:r>
            <a:br>
              <a:rPr lang="en-US" dirty="0"/>
            </a:br>
            <a:r>
              <a:rPr lang="en-US" dirty="0"/>
              <a:t>High ASCVD Risk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FA04C2-C500-4964-8694-2CE614C0D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193" y="1511750"/>
            <a:ext cx="4304607" cy="431889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78-year-old woman </a:t>
            </a:r>
          </a:p>
          <a:p>
            <a:pPr>
              <a:spcBef>
                <a:spcPts val="1800"/>
              </a:spcBef>
            </a:pPr>
            <a:r>
              <a:rPr lang="en-US" dirty="0"/>
              <a:t>S/P PCI to LAD with drug-eluting stent in 2014</a:t>
            </a:r>
          </a:p>
          <a:p>
            <a:pPr>
              <a:spcBef>
                <a:spcPts val="1800"/>
              </a:spcBef>
            </a:pPr>
            <a:r>
              <a:rPr lang="en-US" dirty="0"/>
              <a:t>HTN</a:t>
            </a:r>
          </a:p>
          <a:p>
            <a:pPr>
              <a:spcBef>
                <a:spcPts val="1800"/>
              </a:spcBef>
            </a:pPr>
            <a:r>
              <a:rPr lang="en-US" dirty="0"/>
              <a:t>Maximally tolerated statin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Atorvastatin 40 mg daily   </a:t>
            </a:r>
          </a:p>
          <a:p>
            <a:pPr>
              <a:spcBef>
                <a:spcPts val="1800"/>
              </a:spcBef>
            </a:pPr>
            <a:r>
              <a:rPr lang="en-US" dirty="0"/>
              <a:t>LDL-C 82 mg/dL</a:t>
            </a:r>
          </a:p>
          <a:p>
            <a:pPr>
              <a:spcBef>
                <a:spcPts val="1800"/>
              </a:spcBef>
            </a:pPr>
            <a:r>
              <a:rPr lang="en-US" dirty="0"/>
              <a:t>Baseline LDL-C unknown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65A8E3-CA68-472B-B8AA-A4E7A9A37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5982" y="1511749"/>
            <a:ext cx="3424382" cy="3657600"/>
          </a:xfrm>
          <a:solidFill>
            <a:srgbClr val="CFD5C9"/>
          </a:solidFill>
          <a:ln w="25400">
            <a:solidFill>
              <a:srgbClr val="005DB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>
                <a:solidFill>
                  <a:srgbClr val="C00000"/>
                </a:solidFill>
              </a:rPr>
              <a:t>TREATMENT OPTIONS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No change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Work on lifestyle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Atorvastatin 80 mg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Add ezetimibe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Add PCSK9 mAb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948383-8D56-411D-9412-6EA08CC8422B}"/>
              </a:ext>
            </a:extLst>
          </p:cNvPr>
          <p:cNvCxnSpPr/>
          <p:nvPr/>
        </p:nvCxnSpPr>
        <p:spPr>
          <a:xfrm>
            <a:off x="369454" y="1247187"/>
            <a:ext cx="848821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D5C9">
                    <a:alpha val="0"/>
                  </a:srgbClr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73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E6A5-B00C-4C84-AC9A-F155FBCE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RISK</a:t>
            </a:r>
            <a:br>
              <a:rPr lang="en-US" dirty="0"/>
            </a:br>
            <a:r>
              <a:rPr lang="en-US" dirty="0">
                <a:solidFill>
                  <a:srgbClr val="005DBC"/>
                </a:solidFill>
              </a:rPr>
              <a:t>20‒&lt;30% 10y ASCVD risk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9B177F-7BF6-4DA2-A491-D5C2BA65D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46660"/>
              </p:ext>
            </p:extLst>
          </p:nvPr>
        </p:nvGraphicFramePr>
        <p:xfrm>
          <a:off x="273425" y="1362456"/>
          <a:ext cx="5943600" cy="3950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833250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2156897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29102994"/>
                    </a:ext>
                  </a:extLst>
                </a:gridCol>
              </a:tblGrid>
              <a:tr h="63275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Clinical ASCVD without high risk characteristics</a:t>
                      </a:r>
                    </a:p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(no diabetes/high risk characteristics and primary LDL-C &lt;190 mg/dL) </a:t>
                      </a:r>
                    </a:p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Primary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 prevention f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amilial hypercholesterolemia (FH)</a:t>
                      </a:r>
                    </a:p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heterozygous; no clinical ASCVD; age ≥40 years)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solidFill>
                      <a:srgbClr val="005D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821721"/>
                  </a:ext>
                </a:extLst>
              </a:tr>
              <a:tr h="240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Percent LDL-C reduction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>
                    <a:solidFill>
                      <a:srgbClr val="EFA8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484322"/>
                  </a:ext>
                </a:extLst>
              </a:tr>
              <a:tr h="404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Initial LDL-C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>
                    <a:solidFill>
                      <a:srgbClr val="EFA8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>
                    <a:solidFill>
                      <a:srgbClr val="EFA8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67034"/>
                  </a:ext>
                </a:extLst>
              </a:tr>
              <a:tr h="34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190 mg/dL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>
                    <a:solidFill>
                      <a:srgbClr val="FAE6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16972"/>
                  </a:ext>
                </a:extLst>
              </a:tr>
              <a:tr h="34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160 mg/dL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130992"/>
                  </a:ext>
                </a:extLst>
              </a:tr>
              <a:tr h="34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130 mg/dL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>
                    <a:solidFill>
                      <a:srgbClr val="F4C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22449"/>
                  </a:ext>
                </a:extLst>
              </a:tr>
              <a:tr h="346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 mg/dL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>
                    <a:solidFill>
                      <a:srgbClr val="FAE6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558249"/>
                  </a:ext>
                </a:extLst>
              </a:tr>
              <a:tr h="404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70 mg/dL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42" marR="59142" marT="0" marB="0" anchor="ctr"/>
                </a:tc>
                <a:extLst>
                  <a:ext uri="{0D108BD9-81ED-4DB2-BD59-A6C34878D82A}">
                    <a16:rowId xmlns:a16="http://schemas.microsoft.com/office/drawing/2014/main" val="30161215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E6CF41-9A9E-440F-A6F7-C653148D4EDE}"/>
              </a:ext>
            </a:extLst>
          </p:cNvPr>
          <p:cNvSpPr txBox="1"/>
          <p:nvPr/>
        </p:nvSpPr>
        <p:spPr>
          <a:xfrm>
            <a:off x="6419273" y="1826696"/>
            <a:ext cx="2541819" cy="30285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5DBC"/>
                </a:solidFill>
              </a:rPr>
              <a:t>Case 4. Adele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5DBC"/>
                </a:solidFill>
              </a:rPr>
              <a:t>High ASCVD risk</a:t>
            </a:r>
            <a:r>
              <a:rPr lang="en-US" sz="2800" b="1" dirty="0">
                <a:solidFill>
                  <a:srgbClr val="005DBC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</a:rPr>
              <a:t>(LDL-C 82 mg/dL)</a:t>
            </a:r>
          </a:p>
          <a:p>
            <a:pPr marL="182880" indent="-182880"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</a:rPr>
              <a:t>●	Little benefit from titrating to LDL-C &lt;70 mg/dL with ezetimibe</a:t>
            </a:r>
          </a:p>
          <a:p>
            <a:pPr marL="182880" indent="-182880">
              <a:lnSpc>
                <a:spcPct val="90000"/>
              </a:lnSpc>
            </a:pPr>
            <a:r>
              <a:rPr lang="en-US" sz="2000" dirty="0">
                <a:solidFill>
                  <a:srgbClr val="333333"/>
                </a:solidFill>
              </a:rPr>
              <a:t>●	Probably not reasonable to consider PCSK9 mAb</a:t>
            </a:r>
          </a:p>
        </p:txBody>
      </p:sp>
    </p:spTree>
    <p:extLst>
      <p:ext uri="{BB962C8B-B14F-4D97-AF65-F5344CB8AC3E}">
        <p14:creationId xmlns:p14="http://schemas.microsoft.com/office/powerpoint/2010/main" val="690142405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C2E51-54D1-42A1-B188-0E435A772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Robinson JG, et al. </a:t>
            </a:r>
            <a:r>
              <a:rPr lang="en-US" i="1" dirty="0"/>
              <a:t>J Am Coll Cardiol.</a:t>
            </a:r>
            <a:r>
              <a:rPr lang="en-US" dirty="0"/>
              <a:t> 2016;68(22):2412-2421.</a:t>
            </a:r>
          </a:p>
          <a:p>
            <a:r>
              <a:rPr lang="en-US" dirty="0"/>
              <a:t>Landmesser U, et al. </a:t>
            </a:r>
            <a:r>
              <a:rPr lang="en-US" i="1" dirty="0"/>
              <a:t>Eur Heart J.</a:t>
            </a:r>
            <a:r>
              <a:rPr lang="en-US" dirty="0"/>
              <a:t> 2017;38(29):2245-2255.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78904-5889-47D9-B03A-6A8F39073B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NNT Calculator in development for US CVD &amp; statin-treated patients; calibrate for other countries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CEF3F1E-1ECA-4995-BBC0-36D1118E2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15" y="88333"/>
            <a:ext cx="6117227" cy="5509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F673E4-6EF4-49D4-89E3-BDB3EF1DF63B}"/>
              </a:ext>
            </a:extLst>
          </p:cNvPr>
          <p:cNvSpPr/>
          <p:nvPr/>
        </p:nvSpPr>
        <p:spPr>
          <a:xfrm>
            <a:off x="5467927" y="1357745"/>
            <a:ext cx="286328" cy="277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451A0-C33E-44B8-A15F-AADD96DB0251}"/>
              </a:ext>
            </a:extLst>
          </p:cNvPr>
          <p:cNvSpPr txBox="1"/>
          <p:nvPr/>
        </p:nvSpPr>
        <p:spPr>
          <a:xfrm>
            <a:off x="6320765" y="91565"/>
            <a:ext cx="2721635" cy="4370427"/>
          </a:xfrm>
          <a:prstGeom prst="rect">
            <a:avLst/>
          </a:prstGeom>
          <a:solidFill>
            <a:srgbClr val="CFD5C9"/>
          </a:solidFill>
          <a:ln w="15875">
            <a:solidFill>
              <a:srgbClr val="E319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  <a:cs typeface="Arial" panose="020B0604020202020204" pitchFamily="34" charset="0"/>
              </a:rPr>
              <a:t>Very high risk</a:t>
            </a:r>
          </a:p>
          <a:p>
            <a:pPr marL="274320" indent="-27432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cs typeface="Arial" panose="020B0604020202020204" pitchFamily="34" charset="0"/>
              </a:rPr>
              <a:t>Statin intolerant CVD “Plus”</a:t>
            </a:r>
          </a:p>
          <a:p>
            <a:pPr marL="274320" indent="-27432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cs typeface="Arial" panose="020B0604020202020204" pitchFamily="34" charset="0"/>
              </a:rPr>
              <a:t>CVD + FH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cs typeface="Arial" panose="020B0604020202020204" pitchFamily="34" charset="0"/>
              </a:rPr>
              <a:t>LDL-C ≥100-130* mg/dL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cs typeface="Arial" panose="020B0604020202020204" pitchFamily="34" charset="0"/>
              </a:rPr>
              <a:t>Consider ezetimibe or PCSK9 mAb</a:t>
            </a:r>
          </a:p>
          <a:p>
            <a:endParaRPr lang="en-US" sz="2000" b="1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333333"/>
                </a:solidFill>
                <a:cs typeface="Arial" panose="020B0604020202020204" pitchFamily="34" charset="0"/>
              </a:rPr>
              <a:t>High risk </a:t>
            </a:r>
          </a:p>
          <a:p>
            <a:pPr marL="274320" indent="-27432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cs typeface="Arial" panose="020B0604020202020204" pitchFamily="34" charset="0"/>
              </a:rPr>
              <a:t>Statin intolerant CVD</a:t>
            </a:r>
          </a:p>
          <a:p>
            <a:pPr marL="274320" indent="-27432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33333"/>
                </a:solidFill>
                <a:cs typeface="Arial" panose="020B0604020202020204" pitchFamily="34" charset="0"/>
              </a:rPr>
              <a:t>FH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cs typeface="Arial" panose="020B0604020202020204" pitchFamily="34" charset="0"/>
              </a:rPr>
              <a:t>LDL-C ≥130 mg/dL 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cs typeface="Arial" panose="020B0604020202020204" pitchFamily="34" charset="0"/>
              </a:rPr>
              <a:t>Consider PCSK9 mAb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cs typeface="Arial" panose="020B0604020202020204" pitchFamily="34" charset="0"/>
              </a:rPr>
              <a:t>LDL-C ≥190 mg/dL 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cs typeface="Arial" panose="020B0604020202020204" pitchFamily="34" charset="0"/>
              </a:rPr>
              <a:t>Consider ezetimibe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D6DAD2-9C83-446B-AE05-2C086939A9DD}"/>
              </a:ext>
            </a:extLst>
          </p:cNvPr>
          <p:cNvCxnSpPr/>
          <p:nvPr/>
        </p:nvCxnSpPr>
        <p:spPr>
          <a:xfrm flipV="1">
            <a:off x="375667" y="3695330"/>
            <a:ext cx="4716049" cy="29918"/>
          </a:xfrm>
          <a:prstGeom prst="line">
            <a:avLst/>
          </a:prstGeom>
          <a:ln w="57150">
            <a:solidFill>
              <a:srgbClr val="005D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14127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7B9A-AD32-4D4D-9FDB-C3952853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Paradigms for CVD Prevention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DCD9D-ECB6-49C5-A3CC-A7FF9570E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Robinson JG, et al. </a:t>
            </a:r>
            <a:r>
              <a:rPr lang="fr-FR" i="1" dirty="0"/>
              <a:t>Circulation.</a:t>
            </a:r>
            <a:r>
              <a:rPr lang="fr-FR" dirty="0"/>
              <a:t> 2016;133:1533-1536.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5F673-664A-4190-837E-66CA608E4161}"/>
              </a:ext>
            </a:extLst>
          </p:cNvPr>
          <p:cNvSpPr/>
          <p:nvPr/>
        </p:nvSpPr>
        <p:spPr>
          <a:xfrm>
            <a:off x="75408" y="1620994"/>
            <a:ext cx="9421608" cy="3715886"/>
          </a:xfrm>
          <a:prstGeom prst="rect">
            <a:avLst/>
          </a:prstGeom>
        </p:spPr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6F3A7A-15A3-4550-89CD-10D65FA3B5D3}"/>
              </a:ext>
            </a:extLst>
          </p:cNvPr>
          <p:cNvSpPr/>
          <p:nvPr/>
        </p:nvSpPr>
        <p:spPr>
          <a:xfrm>
            <a:off x="60189" y="2437891"/>
            <a:ext cx="2286000" cy="2286000"/>
          </a:xfrm>
          <a:prstGeom prst="ellipse">
            <a:avLst/>
          </a:prstGeom>
          <a:solidFill>
            <a:srgbClr val="EFA81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TREAT TO GOAL</a:t>
            </a:r>
          </a:p>
          <a:p>
            <a:pPr algn="ctr"/>
            <a:r>
              <a:rPr lang="en-US" sz="1900" b="1" dirty="0">
                <a:solidFill>
                  <a:schemeClr val="tx1"/>
                </a:solidFill>
              </a:rPr>
              <a:t>-ATP I to III-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570C63-51F1-4556-829A-DA7B03B41C21}"/>
              </a:ext>
            </a:extLst>
          </p:cNvPr>
          <p:cNvSpPr/>
          <p:nvPr/>
        </p:nvSpPr>
        <p:spPr>
          <a:xfrm>
            <a:off x="3416877" y="2487702"/>
            <a:ext cx="2286000" cy="2286000"/>
          </a:xfrm>
          <a:prstGeom prst="ellipse">
            <a:avLst/>
          </a:prstGeom>
          <a:solidFill>
            <a:srgbClr val="005D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2B0BA7-5AAD-4865-87A9-41D79B199CE9}"/>
              </a:ext>
            </a:extLst>
          </p:cNvPr>
          <p:cNvSpPr/>
          <p:nvPr/>
        </p:nvSpPr>
        <p:spPr>
          <a:xfrm>
            <a:off x="6773564" y="2567399"/>
            <a:ext cx="2286000" cy="228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Right Arrow 8">
            <a:extLst>
              <a:ext uri="{FF2B5EF4-FFF2-40B4-BE49-F238E27FC236}">
                <a16:creationId xmlns:a16="http://schemas.microsoft.com/office/drawing/2014/main" id="{79ACBC12-852F-4274-A827-284086038021}"/>
              </a:ext>
            </a:extLst>
          </p:cNvPr>
          <p:cNvSpPr/>
          <p:nvPr/>
        </p:nvSpPr>
        <p:spPr>
          <a:xfrm>
            <a:off x="5735301" y="2805385"/>
            <a:ext cx="1005840" cy="1914948"/>
          </a:xfrm>
          <a:prstGeom prst="right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" name="Right Arrow 9">
            <a:extLst>
              <a:ext uri="{FF2B5EF4-FFF2-40B4-BE49-F238E27FC236}">
                <a16:creationId xmlns:a16="http://schemas.microsoft.com/office/drawing/2014/main" id="{81B19438-F346-41A3-9BDC-DC55CA4E1A0D}"/>
              </a:ext>
            </a:extLst>
          </p:cNvPr>
          <p:cNvSpPr/>
          <p:nvPr/>
        </p:nvSpPr>
        <p:spPr>
          <a:xfrm>
            <a:off x="2378613" y="2716832"/>
            <a:ext cx="1005840" cy="1926018"/>
          </a:xfrm>
          <a:prstGeom prst="rightArrow">
            <a:avLst/>
          </a:prstGeom>
          <a:solidFill>
            <a:srgbClr val="F4C2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1391C7D-68B2-470F-A88C-ABFE7364DD09}"/>
              </a:ext>
            </a:extLst>
          </p:cNvPr>
          <p:cNvSpPr txBox="1"/>
          <p:nvPr/>
        </p:nvSpPr>
        <p:spPr>
          <a:xfrm rot="10800000" flipH="1" flipV="1">
            <a:off x="3400481" y="2823542"/>
            <a:ext cx="2343358" cy="193352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</a:rPr>
              <a:t>STATIN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</a:rPr>
              <a:t>BENEFIT GROUPS for CVD REDUCTION &amp;</a:t>
            </a:r>
            <a:endParaRPr lang="en-US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</a:rPr>
              <a:t>SHARED DECISION-MAKING </a:t>
            </a:r>
            <a:endParaRPr lang="en-US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ea typeface="Calibri" panose="020F0502020204030204" pitchFamily="34" charset="0"/>
              </a:rPr>
              <a:t>-2013 ACC/AHA-</a:t>
            </a:r>
            <a:r>
              <a:rPr lang="en-US" sz="14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BB7DD31A-73F5-45CC-B8FD-BCEE783EF3D1}"/>
              </a:ext>
            </a:extLst>
          </p:cNvPr>
          <p:cNvSpPr txBox="1"/>
          <p:nvPr/>
        </p:nvSpPr>
        <p:spPr>
          <a:xfrm rot="10800000" flipH="1" flipV="1">
            <a:off x="453679" y="1596981"/>
            <a:ext cx="1499019" cy="7248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</a:pPr>
            <a:r>
              <a:rPr lang="en-US" sz="2000" b="1" dirty="0">
                <a:solidFill>
                  <a:srgbClr val="333333"/>
                </a:solidFill>
                <a:ea typeface="Calibri" panose="020F0502020204030204" pitchFamily="34" charset="0"/>
              </a:rPr>
              <a:t>1st Paradigm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EC29059-5A9F-43E1-BE65-2C34DF59C273}"/>
              </a:ext>
            </a:extLst>
          </p:cNvPr>
          <p:cNvSpPr txBox="1"/>
          <p:nvPr/>
        </p:nvSpPr>
        <p:spPr>
          <a:xfrm rot="10800000" flipH="1" flipV="1">
            <a:off x="5697979" y="3325185"/>
            <a:ext cx="1033259" cy="9081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</a:pP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</a:rPr>
              <a:t>New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</a:rPr>
              <a:t>Evidence/Methods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sz="1100" dirty="0">
                <a:solidFill>
                  <a:srgbClr val="000000"/>
                </a:solidFill>
                <a:ea typeface="Calibri" panose="020F0502020204030204" pitchFamily="34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1480035A-DE8C-4458-8CC3-17ED4D002CB5}"/>
              </a:ext>
            </a:extLst>
          </p:cNvPr>
          <p:cNvSpPr txBox="1"/>
          <p:nvPr/>
        </p:nvSpPr>
        <p:spPr>
          <a:xfrm rot="10800000" flipH="1" flipV="1">
            <a:off x="6868330" y="2878385"/>
            <a:ext cx="2114940" cy="19326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a typeface="Calibri" panose="020F0502020204030204" pitchFamily="34" charset="0"/>
              </a:rPr>
              <a:t>INDIVIDUAL POTENTIAL FOR NET BENEFIT &amp;</a:t>
            </a:r>
            <a:endParaRPr lang="en-US" dirty="0"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FFFF"/>
                </a:solidFill>
                <a:ea typeface="Calibri" panose="020F0502020204030204" pitchFamily="34" charset="0"/>
              </a:rPr>
              <a:t>SHARED DECISION-MAKING </a:t>
            </a:r>
            <a:endParaRPr lang="en-US" dirty="0"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ea typeface="Calibri" panose="020F0502020204030204" pitchFamily="34" charset="0"/>
              </a:rPr>
              <a:t>-Future guideline- </a:t>
            </a:r>
            <a:endParaRPr lang="en-US" sz="16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a typeface="Times New Roman" panose="02020603050405020304" pitchFamily="18" charset="0"/>
              </a:rPr>
              <a:t> </a:t>
            </a:r>
            <a:endParaRPr lang="en-US" sz="1200" dirty="0">
              <a:ea typeface="Times New Roman" panose="02020603050405020304" pitchFamily="18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3DDCA824-D395-483A-93F0-64CA38A342A3}"/>
              </a:ext>
            </a:extLst>
          </p:cNvPr>
          <p:cNvSpPr txBox="1"/>
          <p:nvPr/>
        </p:nvSpPr>
        <p:spPr>
          <a:xfrm rot="10800000" flipV="1">
            <a:off x="3779949" y="1613837"/>
            <a:ext cx="1600669" cy="69115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US" sz="2000" b="1" dirty="0">
                <a:solidFill>
                  <a:srgbClr val="333333"/>
                </a:solidFill>
                <a:ea typeface="Calibri" panose="020F0502020204030204" pitchFamily="34" charset="0"/>
              </a:rPr>
              <a:t>2</a:t>
            </a:r>
            <a:r>
              <a:rPr lang="en-US" sz="2000" b="1" baseline="30000" dirty="0">
                <a:solidFill>
                  <a:srgbClr val="333333"/>
                </a:solidFill>
                <a:ea typeface="Calibri" panose="020F0502020204030204" pitchFamily="34" charset="0"/>
              </a:rPr>
              <a:t>nd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US" sz="2000" b="1" dirty="0">
                <a:solidFill>
                  <a:srgbClr val="333333"/>
                </a:solidFill>
                <a:ea typeface="Calibri" panose="020F0502020204030204" pitchFamily="34" charset="0"/>
              </a:rPr>
              <a:t>Paradigm </a:t>
            </a:r>
            <a:endParaRPr lang="en-US" sz="20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8209A47B-C248-4C53-8B41-1F2E6AE9C690}"/>
              </a:ext>
            </a:extLst>
          </p:cNvPr>
          <p:cNvSpPr txBox="1"/>
          <p:nvPr/>
        </p:nvSpPr>
        <p:spPr>
          <a:xfrm rot="10800000" flipH="1" flipV="1">
            <a:off x="7091272" y="1620923"/>
            <a:ext cx="1650584" cy="67698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US" sz="2000" b="1" dirty="0">
                <a:solidFill>
                  <a:srgbClr val="333333"/>
                </a:solidFill>
                <a:ea typeface="Calibri" panose="020F0502020204030204" pitchFamily="34" charset="0"/>
              </a:rPr>
              <a:t>Next</a:t>
            </a:r>
            <a:endParaRPr lang="en-US" sz="2000" b="1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US" sz="2000" b="1" dirty="0">
                <a:solidFill>
                  <a:srgbClr val="333333"/>
                </a:solidFill>
                <a:ea typeface="Calibri" panose="020F0502020204030204" pitchFamily="34" charset="0"/>
              </a:rPr>
              <a:t>Paradigm</a:t>
            </a:r>
            <a:endParaRPr lang="en-US" sz="2000" b="1" dirty="0">
              <a:solidFill>
                <a:srgbClr val="333333"/>
              </a:solidFill>
              <a:ea typeface="Times New Roman" panose="02020603050405020304" pitchFamily="18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1F4C5339-A8DB-4F65-96F5-3180F874A0F7}"/>
              </a:ext>
            </a:extLst>
          </p:cNvPr>
          <p:cNvSpPr txBox="1"/>
          <p:nvPr/>
        </p:nvSpPr>
        <p:spPr>
          <a:xfrm rot="10800000" flipH="1" flipV="1">
            <a:off x="2328020" y="3238672"/>
            <a:ext cx="1056828" cy="7903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</a:pPr>
            <a:r>
              <a:rPr lang="en-US" sz="1600" b="1" dirty="0">
                <a:ea typeface="Calibri" panose="020F0502020204030204" pitchFamily="34" charset="0"/>
              </a:rPr>
              <a:t>New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sz="1600" b="1" dirty="0">
                <a:ea typeface="Calibri" panose="020F0502020204030204" pitchFamily="34" charset="0"/>
              </a:rPr>
              <a:t>Evidence/ Methods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sz="1100" dirty="0">
                <a:ea typeface="Calibri" panose="020F0502020204030204" pitchFamily="34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50713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212D03-AAED-4D90-B20E-DE0DE41F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Individual’s Potential for Net Benefit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82C053-552E-4E05-985C-785C9A606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Robinson JG, et al. </a:t>
            </a:r>
            <a:r>
              <a:rPr lang="fr-FR" i="1" dirty="0"/>
              <a:t>Circulation.</a:t>
            </a:r>
            <a:r>
              <a:rPr lang="fr-FR" dirty="0"/>
              <a:t> 2016;133:1533-1536</a:t>
            </a:r>
            <a:r>
              <a:rPr lang="en-US" dirty="0"/>
              <a:t>.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509961-A6F3-4E37-BC95-3CCA262558C2}"/>
              </a:ext>
            </a:extLst>
          </p:cNvPr>
          <p:cNvSpPr/>
          <p:nvPr/>
        </p:nvSpPr>
        <p:spPr>
          <a:xfrm>
            <a:off x="109220" y="969287"/>
            <a:ext cx="9034780" cy="5524500"/>
          </a:xfrm>
          <a:prstGeom prst="rect">
            <a:avLst/>
          </a:prstGeom>
        </p:spPr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9A88C61-7D46-4A51-A5CC-4073481DCDC1}"/>
              </a:ext>
            </a:extLst>
          </p:cNvPr>
          <p:cNvSpPr txBox="1"/>
          <p:nvPr/>
        </p:nvSpPr>
        <p:spPr>
          <a:xfrm>
            <a:off x="236137" y="1891169"/>
            <a:ext cx="1747603" cy="37490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cap="all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PATIENT’S Absolute</a:t>
            </a:r>
            <a:endParaRPr lang="en-US" sz="1400" b="1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u="sng" cap="all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ASCVD Risk</a:t>
            </a:r>
            <a:endParaRPr lang="en-US" sz="1400" b="1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Clinical ASCVD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Primary prevention 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Age, sex, race/ethnicity, diabetes, smoking, total cholesterol, HDL-C, systolic blood pressure, hypertension treatment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+/- 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noninvasive imaging plaque burden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(CAC or ABI)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Current statin treatment &amp; LDL-C level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+/- 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Genetic risk score &amp; Family history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+/-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Biomarkers?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A6798D85-98DC-4F81-8CCF-FA273CB93569}"/>
              </a:ext>
            </a:extLst>
          </p:cNvPr>
          <p:cNvSpPr txBox="1"/>
          <p:nvPr/>
        </p:nvSpPr>
        <p:spPr>
          <a:xfrm>
            <a:off x="236137" y="1283341"/>
            <a:ext cx="3616960" cy="552211"/>
          </a:xfrm>
          <a:prstGeom prst="rect">
            <a:avLst/>
          </a:prstGeom>
          <a:solidFill>
            <a:srgbClr val="005DBC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ABSOLUTE ASCVD RISK</a:t>
            </a:r>
          </a:p>
          <a:p>
            <a:pPr algn="ctr">
              <a:lnSpc>
                <a:spcPct val="107000"/>
              </a:lnSpc>
            </a:pP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REDUCTION (ARR) </a:t>
            </a: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NNT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FB9E784-557E-4E22-93A3-3A5D866E7925}"/>
              </a:ext>
            </a:extLst>
          </p:cNvPr>
          <p:cNvSpPr txBox="1"/>
          <p:nvPr/>
        </p:nvSpPr>
        <p:spPr>
          <a:xfrm>
            <a:off x="1897337" y="2704955"/>
            <a:ext cx="448776" cy="355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1A4E4939-63CD-4395-AC4D-5606214A4E0E}"/>
              </a:ext>
            </a:extLst>
          </p:cNvPr>
          <p:cNvSpPr txBox="1"/>
          <p:nvPr/>
        </p:nvSpPr>
        <p:spPr>
          <a:xfrm>
            <a:off x="2234246" y="1891169"/>
            <a:ext cx="1616710" cy="31089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cap="all" dirty="0">
                <a:solidFill>
                  <a:srgbClr val="333333"/>
                </a:solidFill>
                <a:ea typeface="Calibri" panose="020F0502020204030204" pitchFamily="34" charset="0"/>
              </a:rPr>
              <a:t>added therapy’s expected</a:t>
            </a:r>
            <a:endParaRPr lang="en-US" sz="16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cap="all" dirty="0">
                <a:solidFill>
                  <a:srgbClr val="333333"/>
                </a:solidFill>
                <a:ea typeface="Calibri" panose="020F0502020204030204" pitchFamily="34" charset="0"/>
              </a:rPr>
              <a:t>Relative Risk </a:t>
            </a:r>
            <a:endParaRPr lang="en-US" sz="16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u="sng" cap="all" dirty="0">
                <a:solidFill>
                  <a:srgbClr val="333333"/>
                </a:solidFill>
                <a:ea typeface="Calibri" panose="020F0502020204030204" pitchFamily="34" charset="0"/>
              </a:rPr>
              <a:t>Reduction</a:t>
            </a:r>
            <a:endParaRPr lang="en-US" sz="16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rgbClr val="333333"/>
                </a:solidFill>
                <a:ea typeface="Times New Roman" panose="02020603050405020304" pitchFamily="18" charset="0"/>
              </a:rPr>
              <a:t> 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For statins: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Statin intensity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+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Absolute ASCVD risk 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+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Baseline LDL-C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+/-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Genetic risk score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+/-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Biomarkers?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rgbClr val="333333"/>
                </a:solidFill>
                <a:ea typeface="Calibri" panose="020F0502020204030204" pitchFamily="34" charset="0"/>
              </a:rPr>
              <a:t> 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rgbClr val="333333"/>
                </a:solidFill>
                <a:ea typeface="Calibri" panose="020F0502020204030204" pitchFamily="34" charset="0"/>
              </a:rPr>
              <a:t> 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rgbClr val="333333"/>
                </a:solidFill>
                <a:ea typeface="Calibri" panose="020F0502020204030204" pitchFamily="34" charset="0"/>
              </a:rPr>
              <a:t> 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rgbClr val="333333"/>
                </a:solidFill>
                <a:ea typeface="Calibri" panose="020F0502020204030204" pitchFamily="34" charset="0"/>
              </a:rPr>
              <a:t> 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rgbClr val="333333"/>
                </a:solidFill>
                <a:ea typeface="Calibri" panose="020F0502020204030204" pitchFamily="34" charset="0"/>
              </a:rPr>
              <a:t> 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3030564F-0D8A-47DB-BB1F-3E6CD02DF1B5}"/>
              </a:ext>
            </a:extLst>
          </p:cNvPr>
          <p:cNvSpPr txBox="1"/>
          <p:nvPr/>
        </p:nvSpPr>
        <p:spPr>
          <a:xfrm>
            <a:off x="4208990" y="1270811"/>
            <a:ext cx="2716107" cy="577271"/>
          </a:xfrm>
          <a:prstGeom prst="rect">
            <a:avLst/>
          </a:prstGeom>
          <a:solidFill>
            <a:srgbClr val="EFA819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</a:pPr>
            <a:r>
              <a:rPr lang="en-US" sz="1400" b="1" dirty="0">
                <a:ea typeface="Calibri" panose="020F0502020204030204" pitchFamily="34" charset="0"/>
              </a:rPr>
              <a:t>ABSOLUTE  ADVERSE EVENT</a:t>
            </a:r>
          </a:p>
          <a:p>
            <a:pPr algn="ctr">
              <a:lnSpc>
                <a:spcPct val="106000"/>
              </a:lnSpc>
            </a:pPr>
            <a:r>
              <a:rPr lang="en-US" sz="1400" b="1" dirty="0">
                <a:ea typeface="Calibri" panose="020F0502020204030204" pitchFamily="34" charset="0"/>
              </a:rPr>
              <a:t>RISK </a:t>
            </a:r>
            <a:r>
              <a:rPr lang="en-US" sz="1400" b="1" dirty="0">
                <a:ea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1400" b="1" dirty="0">
                <a:ea typeface="Calibri" panose="020F0502020204030204" pitchFamily="34" charset="0"/>
              </a:rPr>
              <a:t> NNH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C0CD0E-DEFD-4E8B-A85C-28B05C526F1F}"/>
              </a:ext>
            </a:extLst>
          </p:cNvPr>
          <p:cNvCxnSpPr/>
          <p:nvPr/>
        </p:nvCxnSpPr>
        <p:spPr>
          <a:xfrm>
            <a:off x="3913399" y="1559446"/>
            <a:ext cx="245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902BD5-6BA6-46E6-BD1D-4E97AA107D7C}"/>
              </a:ext>
            </a:extLst>
          </p:cNvPr>
          <p:cNvGrpSpPr/>
          <p:nvPr/>
        </p:nvGrpSpPr>
        <p:grpSpPr>
          <a:xfrm>
            <a:off x="6975155" y="1527615"/>
            <a:ext cx="245110" cy="63662"/>
            <a:chOff x="6986142" y="1351411"/>
            <a:chExt cx="245110" cy="6366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6EB7BA-6848-487F-81C2-1761FEE2197D}"/>
                </a:ext>
              </a:extLst>
            </p:cNvPr>
            <p:cNvCxnSpPr/>
            <p:nvPr/>
          </p:nvCxnSpPr>
          <p:spPr>
            <a:xfrm>
              <a:off x="6986142" y="1415073"/>
              <a:ext cx="2451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29625E-985C-435C-9DD4-4493A2116740}"/>
                </a:ext>
              </a:extLst>
            </p:cNvPr>
            <p:cNvCxnSpPr/>
            <p:nvPr/>
          </p:nvCxnSpPr>
          <p:spPr>
            <a:xfrm>
              <a:off x="6986142" y="1351411"/>
              <a:ext cx="2451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">
            <a:extLst>
              <a:ext uri="{FF2B5EF4-FFF2-40B4-BE49-F238E27FC236}">
                <a16:creationId xmlns:a16="http://schemas.microsoft.com/office/drawing/2014/main" id="{2115EB07-FCDA-4C1C-82CC-C65D452523A7}"/>
              </a:ext>
            </a:extLst>
          </p:cNvPr>
          <p:cNvSpPr txBox="1"/>
          <p:nvPr/>
        </p:nvSpPr>
        <p:spPr>
          <a:xfrm>
            <a:off x="7270324" y="1033814"/>
            <a:ext cx="1507618" cy="10512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</a:pP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</a:rPr>
              <a:t>POTENTIAL FOR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</a:rPr>
              <a:t>NET ASCVD RISK REDUCTION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en-US" sz="1400" b="1" dirty="0">
                <a:solidFill>
                  <a:srgbClr val="FFFFFF"/>
                </a:solidFill>
                <a:ea typeface="Calibri" panose="020F0502020204030204" pitchFamily="34" charset="0"/>
              </a:rPr>
              <a:t>BENEFIT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B6A2717-09B6-4716-AF0D-D23260EF0944}"/>
              </a:ext>
            </a:extLst>
          </p:cNvPr>
          <p:cNvSpPr txBox="1"/>
          <p:nvPr/>
        </p:nvSpPr>
        <p:spPr>
          <a:xfrm>
            <a:off x="4607219" y="1891169"/>
            <a:ext cx="1962067" cy="31089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cap="all" dirty="0">
                <a:solidFill>
                  <a:srgbClr val="333333"/>
                </a:solidFill>
                <a:ea typeface="Calibri" panose="020F0502020204030204" pitchFamily="34" charset="0"/>
              </a:rPr>
              <a:t>ADDED THERAPY’S</a:t>
            </a:r>
            <a:endParaRPr lang="en-US" sz="16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cap="all" dirty="0">
                <a:solidFill>
                  <a:srgbClr val="333333"/>
                </a:solidFill>
                <a:ea typeface="Calibri" panose="020F0502020204030204" pitchFamily="34" charset="0"/>
              </a:rPr>
              <a:t>Absolute</a:t>
            </a:r>
            <a:r>
              <a:rPr lang="en-US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en-US" sz="1400" b="1" cap="all" dirty="0">
                <a:solidFill>
                  <a:srgbClr val="333333"/>
                </a:solidFill>
                <a:ea typeface="Calibri" panose="020F0502020204030204" pitchFamily="34" charset="0"/>
              </a:rPr>
              <a:t>RISK of </a:t>
            </a:r>
            <a:endParaRPr lang="en-US" sz="16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u="sng" cap="all" dirty="0">
                <a:solidFill>
                  <a:srgbClr val="333333"/>
                </a:solidFill>
                <a:ea typeface="Calibri" panose="020F0502020204030204" pitchFamily="34" charset="0"/>
              </a:rPr>
              <a:t>ADVERSE EVENTS</a:t>
            </a:r>
            <a:endParaRPr lang="en-US" sz="16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(Statin/dose)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+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Drug interactions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+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Patient characteristics 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(Age</a:t>
            </a:r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sex</a:t>
            </a:r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race/ethnicity</a:t>
            </a:r>
            <a:r>
              <a:rPr lang="en-US" sz="1200" dirty="0">
                <a:solidFill>
                  <a:srgbClr val="333333"/>
                </a:solidFill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comorbidities including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renal or hepatic insufficiency)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+/- 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Genetics &amp; Family history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+/-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</a:rPr>
              <a:t>Biomarkers?</a:t>
            </a:r>
            <a:endParaRPr lang="en-US" sz="12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C2E4EF-ACDC-4CE6-B0FE-A0718FDE2B50}"/>
              </a:ext>
            </a:extLst>
          </p:cNvPr>
          <p:cNvSpPr txBox="1"/>
          <p:nvPr/>
        </p:nvSpPr>
        <p:spPr>
          <a:xfrm>
            <a:off x="6640945" y="4191157"/>
            <a:ext cx="2401455" cy="1005840"/>
          </a:xfrm>
          <a:prstGeom prst="round2DiagRect">
            <a:avLst/>
          </a:prstGeom>
          <a:solidFill>
            <a:srgbClr val="FAE6B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33333"/>
                </a:solidFill>
              </a:rPr>
              <a:t>Anticipate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333333"/>
                </a:solidFill>
              </a:rPr>
              <a:t>NNT calculator available by AHA</a:t>
            </a:r>
          </a:p>
        </p:txBody>
      </p:sp>
    </p:spTree>
    <p:extLst>
      <p:ext uri="{BB962C8B-B14F-4D97-AF65-F5344CB8AC3E}">
        <p14:creationId xmlns:p14="http://schemas.microsoft.com/office/powerpoint/2010/main" val="2768051745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99E7-51E6-4766-82D5-3E4D9FC3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PCSK9 mAbs 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329A06-1007-4807-9B96-5F972E7EB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7" y="1342497"/>
            <a:ext cx="8761615" cy="4485647"/>
          </a:xfrm>
        </p:spPr>
        <p:txBody>
          <a:bodyPr/>
          <a:lstStyle/>
          <a:p>
            <a:r>
              <a:rPr lang="en-US" dirty="0">
                <a:solidFill>
                  <a:srgbClr val="005DBC"/>
                </a:solidFill>
              </a:rPr>
              <a:t>Maximize statin therapy</a:t>
            </a:r>
          </a:p>
          <a:p>
            <a:pPr lvl="1"/>
            <a:r>
              <a:rPr lang="en-US" dirty="0"/>
              <a:t>Most patients can tolerate some dose of statin</a:t>
            </a:r>
          </a:p>
          <a:p>
            <a:pPr lvl="2"/>
            <a:r>
              <a:rPr lang="en-US" dirty="0"/>
              <a:t>Creative dosing intervals–weekly, every other day,</a:t>
            </a:r>
            <a:br>
              <a:rPr lang="en-US" dirty="0"/>
            </a:br>
            <a:r>
              <a:rPr lang="en-US" dirty="0"/>
              <a:t>4 weeks on/1 week off</a:t>
            </a:r>
          </a:p>
          <a:p>
            <a:pPr lvl="2"/>
            <a:r>
              <a:rPr lang="en-US" dirty="0"/>
              <a:t>Try all the statins </a:t>
            </a:r>
          </a:p>
          <a:p>
            <a:r>
              <a:rPr lang="en-US" dirty="0">
                <a:solidFill>
                  <a:srgbClr val="005DBC"/>
                </a:solidFill>
              </a:rPr>
              <a:t>Alirocumab &amp; Evolocumab</a:t>
            </a:r>
          </a:p>
          <a:p>
            <a:pPr lvl="1"/>
            <a:r>
              <a:rPr lang="en-US" dirty="0"/>
              <a:t>Added 45% to 65% LDL-C reduction to further reduce</a:t>
            </a:r>
            <a:br>
              <a:rPr lang="en-US" dirty="0"/>
            </a:br>
            <a:r>
              <a:rPr lang="en-US" dirty="0"/>
              <a:t>CVD events </a:t>
            </a:r>
          </a:p>
          <a:p>
            <a:pPr lvl="1"/>
            <a:r>
              <a:rPr lang="en-US" dirty="0"/>
              <a:t>Safe &amp; well-tolerated </a:t>
            </a:r>
          </a:p>
          <a:p>
            <a:r>
              <a:rPr lang="en-US" dirty="0">
                <a:solidFill>
                  <a:srgbClr val="005DBC"/>
                </a:solidFill>
              </a:rPr>
              <a:t>Potential for net benefit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Very high risk CVD PLUS &amp; CVD+FH</a:t>
            </a:r>
          </a:p>
          <a:p>
            <a:pPr lvl="2"/>
            <a:r>
              <a:rPr lang="en-US" dirty="0"/>
              <a:t>Consider LDL-C ≥100-130 mg/dL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High risk CVD or FH</a:t>
            </a:r>
          </a:p>
          <a:p>
            <a:pPr lvl="2"/>
            <a:r>
              <a:rPr lang="en-US" dirty="0"/>
              <a:t>Consider LDL-C ≥130 mg/dL</a:t>
            </a:r>
          </a:p>
        </p:txBody>
      </p:sp>
    </p:spTree>
    <p:extLst>
      <p:ext uri="{BB962C8B-B14F-4D97-AF65-F5344CB8AC3E}">
        <p14:creationId xmlns:p14="http://schemas.microsoft.com/office/powerpoint/2010/main" val="40809555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88AA8864-9DCB-4C12-9F3C-9331B7550A3E}"/>
              </a:ext>
            </a:extLst>
          </p:cNvPr>
          <p:cNvSpPr/>
          <p:nvPr/>
        </p:nvSpPr>
        <p:spPr>
          <a:xfrm>
            <a:off x="280118" y="2516357"/>
            <a:ext cx="829435" cy="829435"/>
          </a:xfrm>
          <a:prstGeom prst="ellipse">
            <a:avLst/>
          </a:prstGeom>
          <a:gradFill flip="none" rotWithShape="1">
            <a:gsLst>
              <a:gs pos="0">
                <a:srgbClr val="F4C261"/>
              </a:gs>
              <a:gs pos="100000">
                <a:srgbClr val="BC5F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7A9F44-B8DB-49A8-B4AB-85AEE37764D7}"/>
              </a:ext>
            </a:extLst>
          </p:cNvPr>
          <p:cNvSpPr/>
          <p:nvPr/>
        </p:nvSpPr>
        <p:spPr>
          <a:xfrm>
            <a:off x="280118" y="3688546"/>
            <a:ext cx="829435" cy="829435"/>
          </a:xfrm>
          <a:prstGeom prst="ellipse">
            <a:avLst/>
          </a:prstGeom>
          <a:gradFill flip="none" rotWithShape="1">
            <a:gsLst>
              <a:gs pos="0">
                <a:srgbClr val="F4C261"/>
              </a:gs>
              <a:gs pos="100000">
                <a:srgbClr val="BC5F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BF85CA-6641-4B44-A66A-474385BAEE23}"/>
              </a:ext>
            </a:extLst>
          </p:cNvPr>
          <p:cNvSpPr/>
          <p:nvPr/>
        </p:nvSpPr>
        <p:spPr>
          <a:xfrm>
            <a:off x="280118" y="4860733"/>
            <a:ext cx="829435" cy="829435"/>
          </a:xfrm>
          <a:prstGeom prst="ellipse">
            <a:avLst/>
          </a:prstGeom>
          <a:gradFill flip="none" rotWithShape="1">
            <a:gsLst>
              <a:gs pos="0">
                <a:srgbClr val="F4C261"/>
              </a:gs>
              <a:gs pos="100000">
                <a:srgbClr val="BC5F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5DD7F3-DAF5-41B1-B1A9-D2D4E4C6CABD}"/>
              </a:ext>
            </a:extLst>
          </p:cNvPr>
          <p:cNvSpPr/>
          <p:nvPr/>
        </p:nvSpPr>
        <p:spPr>
          <a:xfrm>
            <a:off x="280118" y="1344168"/>
            <a:ext cx="829435" cy="829435"/>
          </a:xfrm>
          <a:prstGeom prst="ellipse">
            <a:avLst/>
          </a:prstGeom>
          <a:gradFill flip="none" rotWithShape="1">
            <a:gsLst>
              <a:gs pos="0">
                <a:srgbClr val="F4C261"/>
              </a:gs>
              <a:gs pos="100000">
                <a:srgbClr val="BC5F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EEF8B6-EF1A-4521-8627-71AC54A6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BA9976-E6FC-4B88-BA3F-9DCA5A00B1CE}"/>
              </a:ext>
            </a:extLst>
          </p:cNvPr>
          <p:cNvSpPr/>
          <p:nvPr/>
        </p:nvSpPr>
        <p:spPr>
          <a:xfrm>
            <a:off x="694836" y="1344168"/>
            <a:ext cx="8088946" cy="829437"/>
          </a:xfrm>
          <a:custGeom>
            <a:avLst/>
            <a:gdLst>
              <a:gd name="connsiteX0" fmla="*/ 0 w 6592404"/>
              <a:gd name="connsiteY0" fmla="*/ 0 h 829435"/>
              <a:gd name="connsiteX1" fmla="*/ 6177687 w 6592404"/>
              <a:gd name="connsiteY1" fmla="*/ 0 h 829435"/>
              <a:gd name="connsiteX2" fmla="*/ 6592404 w 6592404"/>
              <a:gd name="connsiteY2" fmla="*/ 414718 h 829435"/>
              <a:gd name="connsiteX3" fmla="*/ 6177687 w 6592404"/>
              <a:gd name="connsiteY3" fmla="*/ 829435 h 829435"/>
              <a:gd name="connsiteX4" fmla="*/ 0 w 6592404"/>
              <a:gd name="connsiteY4" fmla="*/ 829435 h 829435"/>
              <a:gd name="connsiteX5" fmla="*/ 0 w 6592404"/>
              <a:gd name="connsiteY5" fmla="*/ 0 h 82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2404" h="829435">
                <a:moveTo>
                  <a:pt x="6592404" y="829434"/>
                </a:moveTo>
                <a:lnTo>
                  <a:pt x="414717" y="829434"/>
                </a:lnTo>
                <a:lnTo>
                  <a:pt x="0" y="414717"/>
                </a:lnTo>
                <a:lnTo>
                  <a:pt x="414717" y="1"/>
                </a:lnTo>
                <a:lnTo>
                  <a:pt x="6592404" y="1"/>
                </a:lnTo>
                <a:lnTo>
                  <a:pt x="6592404" y="829434"/>
                </a:lnTo>
                <a:close/>
              </a:path>
            </a:pathLst>
          </a:custGeom>
          <a:solidFill>
            <a:srgbClr val="005D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17" tIns="68581" rIns="128016" bIns="68581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chemeClr val="bg1"/>
                </a:solidFill>
              </a:rPr>
              <a:t>Discuss the latest data on the use of PCSK9 inhibitors in patients with cardiovascular disease and hypercholesterolemia</a:t>
            </a:r>
            <a:endParaRPr lang="en-US" sz="22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1925B6-E770-4B27-AD21-AEC8BD2DA824}"/>
              </a:ext>
            </a:extLst>
          </p:cNvPr>
          <p:cNvSpPr/>
          <p:nvPr/>
        </p:nvSpPr>
        <p:spPr>
          <a:xfrm>
            <a:off x="694836" y="2516357"/>
            <a:ext cx="8088946" cy="829436"/>
          </a:xfrm>
          <a:custGeom>
            <a:avLst/>
            <a:gdLst>
              <a:gd name="connsiteX0" fmla="*/ 0 w 6592404"/>
              <a:gd name="connsiteY0" fmla="*/ 0 h 829435"/>
              <a:gd name="connsiteX1" fmla="*/ 6177687 w 6592404"/>
              <a:gd name="connsiteY1" fmla="*/ 0 h 829435"/>
              <a:gd name="connsiteX2" fmla="*/ 6592404 w 6592404"/>
              <a:gd name="connsiteY2" fmla="*/ 414718 h 829435"/>
              <a:gd name="connsiteX3" fmla="*/ 6177687 w 6592404"/>
              <a:gd name="connsiteY3" fmla="*/ 829435 h 829435"/>
              <a:gd name="connsiteX4" fmla="*/ 0 w 6592404"/>
              <a:gd name="connsiteY4" fmla="*/ 829435 h 829435"/>
              <a:gd name="connsiteX5" fmla="*/ 0 w 6592404"/>
              <a:gd name="connsiteY5" fmla="*/ 0 h 82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2404" h="829435">
                <a:moveTo>
                  <a:pt x="6592404" y="829434"/>
                </a:moveTo>
                <a:lnTo>
                  <a:pt x="414717" y="829434"/>
                </a:lnTo>
                <a:lnTo>
                  <a:pt x="0" y="414717"/>
                </a:lnTo>
                <a:lnTo>
                  <a:pt x="414717" y="1"/>
                </a:lnTo>
                <a:lnTo>
                  <a:pt x="6592404" y="1"/>
                </a:lnTo>
                <a:lnTo>
                  <a:pt x="6592404" y="829434"/>
                </a:lnTo>
                <a:close/>
              </a:path>
            </a:pathLst>
          </a:custGeom>
          <a:solidFill>
            <a:srgbClr val="005D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17" tIns="68580" rIns="128016" bIns="68580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chemeClr val="bg1"/>
                </a:solidFill>
              </a:rPr>
              <a:t>Outline the latest data on the use of PCSK9 inhibitors in patients with familial hypercholesterolemia</a:t>
            </a:r>
            <a:endParaRPr lang="en-US" sz="22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109191-3B43-49FE-998D-8E1BD7E89DB6}"/>
              </a:ext>
            </a:extLst>
          </p:cNvPr>
          <p:cNvSpPr/>
          <p:nvPr/>
        </p:nvSpPr>
        <p:spPr>
          <a:xfrm>
            <a:off x="694836" y="3688545"/>
            <a:ext cx="8088946" cy="829436"/>
          </a:xfrm>
          <a:custGeom>
            <a:avLst/>
            <a:gdLst>
              <a:gd name="connsiteX0" fmla="*/ 0 w 6592404"/>
              <a:gd name="connsiteY0" fmla="*/ 0 h 829435"/>
              <a:gd name="connsiteX1" fmla="*/ 6177687 w 6592404"/>
              <a:gd name="connsiteY1" fmla="*/ 0 h 829435"/>
              <a:gd name="connsiteX2" fmla="*/ 6592404 w 6592404"/>
              <a:gd name="connsiteY2" fmla="*/ 414718 h 829435"/>
              <a:gd name="connsiteX3" fmla="*/ 6177687 w 6592404"/>
              <a:gd name="connsiteY3" fmla="*/ 829435 h 829435"/>
              <a:gd name="connsiteX4" fmla="*/ 0 w 6592404"/>
              <a:gd name="connsiteY4" fmla="*/ 829435 h 829435"/>
              <a:gd name="connsiteX5" fmla="*/ 0 w 6592404"/>
              <a:gd name="connsiteY5" fmla="*/ 0 h 82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2404" h="829435">
                <a:moveTo>
                  <a:pt x="6592404" y="829434"/>
                </a:moveTo>
                <a:lnTo>
                  <a:pt x="414717" y="829434"/>
                </a:lnTo>
                <a:lnTo>
                  <a:pt x="0" y="414717"/>
                </a:lnTo>
                <a:lnTo>
                  <a:pt x="414717" y="1"/>
                </a:lnTo>
                <a:lnTo>
                  <a:pt x="6592404" y="1"/>
                </a:lnTo>
                <a:lnTo>
                  <a:pt x="6592404" y="829434"/>
                </a:lnTo>
                <a:close/>
              </a:path>
            </a:pathLst>
          </a:custGeom>
          <a:solidFill>
            <a:srgbClr val="005DBC"/>
          </a:solidFill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17" tIns="68581" rIns="128016" bIns="68580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chemeClr val="bg1"/>
                </a:solidFill>
              </a:rPr>
              <a:t>Identify opportunities to improve cardiovascular disease risk and outcomes in patients receiving optimal statin therapy</a:t>
            </a:r>
            <a:endParaRPr lang="en-US" sz="22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99D01E3-C0F4-4222-8DB4-1B791C61874A}"/>
              </a:ext>
            </a:extLst>
          </p:cNvPr>
          <p:cNvSpPr/>
          <p:nvPr/>
        </p:nvSpPr>
        <p:spPr>
          <a:xfrm>
            <a:off x="694836" y="4860732"/>
            <a:ext cx="8088946" cy="829436"/>
          </a:xfrm>
          <a:custGeom>
            <a:avLst/>
            <a:gdLst>
              <a:gd name="connsiteX0" fmla="*/ 0 w 6592404"/>
              <a:gd name="connsiteY0" fmla="*/ 0 h 829435"/>
              <a:gd name="connsiteX1" fmla="*/ 6177687 w 6592404"/>
              <a:gd name="connsiteY1" fmla="*/ 0 h 829435"/>
              <a:gd name="connsiteX2" fmla="*/ 6592404 w 6592404"/>
              <a:gd name="connsiteY2" fmla="*/ 414718 h 829435"/>
              <a:gd name="connsiteX3" fmla="*/ 6177687 w 6592404"/>
              <a:gd name="connsiteY3" fmla="*/ 829435 h 829435"/>
              <a:gd name="connsiteX4" fmla="*/ 0 w 6592404"/>
              <a:gd name="connsiteY4" fmla="*/ 829435 h 829435"/>
              <a:gd name="connsiteX5" fmla="*/ 0 w 6592404"/>
              <a:gd name="connsiteY5" fmla="*/ 0 h 82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2404" h="829435">
                <a:moveTo>
                  <a:pt x="6592404" y="829434"/>
                </a:moveTo>
                <a:lnTo>
                  <a:pt x="414717" y="829434"/>
                </a:lnTo>
                <a:lnTo>
                  <a:pt x="0" y="414717"/>
                </a:lnTo>
                <a:lnTo>
                  <a:pt x="414717" y="1"/>
                </a:lnTo>
                <a:lnTo>
                  <a:pt x="6592404" y="1"/>
                </a:lnTo>
                <a:lnTo>
                  <a:pt x="6592404" y="829434"/>
                </a:lnTo>
                <a:close/>
              </a:path>
            </a:pathLst>
          </a:custGeom>
          <a:solidFill>
            <a:srgbClr val="005D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17" tIns="68581" rIns="128016" bIns="68580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chemeClr val="bg1"/>
                </a:solidFill>
              </a:rPr>
              <a:t>Customize lipid management plans with appropriate therapeutic selection for optimal outcomes improvement</a:t>
            </a:r>
            <a:endParaRPr lang="en-US" sz="2200" kern="1200" dirty="0"/>
          </a:p>
        </p:txBody>
      </p:sp>
    </p:spTree>
    <p:extLst>
      <p:ext uri="{BB962C8B-B14F-4D97-AF65-F5344CB8AC3E}">
        <p14:creationId xmlns:p14="http://schemas.microsoft.com/office/powerpoint/2010/main" val="26432389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E623A9-A627-47B5-BA9E-C29A32C4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Unmet Needs of Persons with ↑LDL-C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27C88-9619-46BC-B55D-438121D8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7" y="1342497"/>
            <a:ext cx="8761615" cy="4624647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600" dirty="0"/>
              <a:t>In U.S. adults with T2DM, &lt;20% of statin prescriptions are for high-intensity dose</a:t>
            </a:r>
            <a:r>
              <a:rPr lang="en-US" sz="2600" baseline="30000" dirty="0"/>
              <a:t>1</a:t>
            </a:r>
          </a:p>
          <a:p>
            <a:pPr>
              <a:spcBef>
                <a:spcPts val="800"/>
              </a:spcBef>
            </a:pPr>
            <a:r>
              <a:rPr lang="en-US" sz="2600" dirty="0"/>
              <a:t>~50% of U.S. adults hospitalized for MI fill a prescription for high-intensity statin within 90 days post-discharge</a:t>
            </a:r>
            <a:r>
              <a:rPr lang="en-US" sz="2600" baseline="30000" dirty="0"/>
              <a:t>2</a:t>
            </a:r>
          </a:p>
          <a:p>
            <a:pPr>
              <a:spcBef>
                <a:spcPts val="800"/>
              </a:spcBef>
            </a:pPr>
            <a:r>
              <a:rPr lang="en-US" sz="2600" dirty="0"/>
              <a:t>Despite intensive medical management with high-intensity statin, RAASi, </a:t>
            </a:r>
            <a:r>
              <a:rPr lang="en-US" sz="2400" dirty="0">
                <a:sym typeface="Symbol" panose="05050102010706020507" pitchFamily="18" charset="2"/>
              </a:rPr>
              <a:t></a:t>
            </a:r>
            <a:r>
              <a:rPr lang="en-US" sz="2600" dirty="0"/>
              <a:t>-blocker, antiplatelet, most persons remain at substantial increased risk following MI</a:t>
            </a:r>
            <a:r>
              <a:rPr lang="en-US" sz="2600" baseline="30000" dirty="0"/>
              <a:t>3</a:t>
            </a:r>
          </a:p>
          <a:p>
            <a:pPr>
              <a:spcBef>
                <a:spcPts val="800"/>
              </a:spcBef>
            </a:pPr>
            <a:r>
              <a:rPr lang="en-US" sz="2600" dirty="0"/>
              <a:t>Persons with HeFH are at 100-fold greater risk for a nonfatal cardiac event than general population</a:t>
            </a:r>
            <a:r>
              <a:rPr lang="en-US" sz="2600" baseline="30000" dirty="0"/>
              <a:t>4</a:t>
            </a:r>
          </a:p>
          <a:p>
            <a:pPr>
              <a:spcBef>
                <a:spcPts val="800"/>
              </a:spcBef>
            </a:pPr>
            <a:r>
              <a:rPr lang="en-US" sz="2600" dirty="0"/>
              <a:t>Persons with HoFH are at high risk of a fatal CV event before age 20 y</a:t>
            </a:r>
            <a:r>
              <a:rPr lang="en-US" sz="2600" baseline="30000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F458B2-693F-4851-B921-B2CEFCC088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0588" y="5967145"/>
            <a:ext cx="6800504" cy="821844"/>
          </a:xfrm>
        </p:spPr>
        <p:txBody>
          <a:bodyPr>
            <a:noAutofit/>
          </a:bodyPr>
          <a:lstStyle/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Beaubrun AC, et al. </a:t>
            </a:r>
            <a:r>
              <a:rPr lang="en-US" i="1" dirty="0"/>
              <a:t>Eur Heart J.</a:t>
            </a:r>
            <a:r>
              <a:rPr lang="en-US" dirty="0"/>
              <a:t> 2016;37(Suppl):1012-1013. Abstract P4987.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Rosenson RS, et al. </a:t>
            </a:r>
            <a:r>
              <a:rPr lang="en-US" i="1" dirty="0"/>
              <a:t>Eur Heart J.</a:t>
            </a:r>
            <a:r>
              <a:rPr lang="en-US" dirty="0"/>
              <a:t> 2016;37(Suppl):345. Abstract P1716.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Muntner P, et al. </a:t>
            </a:r>
            <a:r>
              <a:rPr lang="en-US" i="1" dirty="0"/>
              <a:t>Eur Heart J.</a:t>
            </a:r>
            <a:r>
              <a:rPr lang="en-US" dirty="0"/>
              <a:t> 2016;37(Suppl):731. Abstract P3634.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Nair DR, et al. </a:t>
            </a:r>
            <a:r>
              <a:rPr lang="en-US" i="1" dirty="0"/>
              <a:t>Curr Opin Cardiol.</a:t>
            </a:r>
            <a:r>
              <a:rPr lang="en-US" dirty="0"/>
              <a:t> 2014;29(4):381-388.</a:t>
            </a:r>
          </a:p>
          <a:p>
            <a:pPr marL="137160" indent="-137160">
              <a:buClr>
                <a:srgbClr val="333333"/>
              </a:buClr>
              <a:buFont typeface="+mj-lt"/>
              <a:buAutoNum type="arabicPeriod"/>
            </a:pPr>
            <a:r>
              <a:rPr lang="en-US" dirty="0"/>
              <a:t>Nordestgaard BG, et al. </a:t>
            </a:r>
            <a:r>
              <a:rPr lang="en-US" i="1" dirty="0"/>
              <a:t>Eur Heart J.</a:t>
            </a:r>
            <a:r>
              <a:rPr lang="en-US" dirty="0"/>
              <a:t> 2013;34(45):3478-3490.</a:t>
            </a:r>
          </a:p>
        </p:txBody>
      </p:sp>
    </p:spTree>
    <p:extLst>
      <p:ext uri="{BB962C8B-B14F-4D97-AF65-F5344CB8AC3E}">
        <p14:creationId xmlns:p14="http://schemas.microsoft.com/office/powerpoint/2010/main" val="41992817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3801-B5B3-499C-936D-321C619A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  <a:cs typeface="Arial" panose="020B0604020202020204" pitchFamily="34" charset="0"/>
              </a:rPr>
              <a:t>Mechanism of Action</a:t>
            </a:r>
            <a:br>
              <a:rPr lang="en-US" dirty="0">
                <a:solidFill>
                  <a:schemeClr val="accent4"/>
                </a:solidFill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005DBC"/>
                </a:solidFill>
                <a:ea typeface="ＭＳ Ｐゴシック" pitchFamily="34" charset="-128"/>
                <a:cs typeface="Arial" panose="020B0604020202020204" pitchFamily="34" charset="0"/>
              </a:rPr>
              <a:t>Proprotein Convertase Subtilisin-like/Kexin Type 9 Targets the</a:t>
            </a:r>
            <a:br>
              <a:rPr lang="en-US" sz="2700" dirty="0">
                <a:solidFill>
                  <a:srgbClr val="005DBC"/>
                </a:solidFill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005DBC"/>
                </a:solidFill>
                <a:ea typeface="ＭＳ Ｐゴシック" pitchFamily="34" charset="-128"/>
                <a:cs typeface="Arial" panose="020B0604020202020204" pitchFamily="34" charset="0"/>
              </a:rPr>
              <a:t>LDL-Receptor for Lysosomal Degradation</a:t>
            </a:r>
            <a:endParaRPr lang="en-US" dirty="0">
              <a:solidFill>
                <a:srgbClr val="005DBC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A5F13-9623-43FA-9C75-D2B3E30EC4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Catapano</a:t>
            </a:r>
            <a:r>
              <a:rPr lang="en-US" dirty="0"/>
              <a:t> AL, et al. </a:t>
            </a:r>
            <a:r>
              <a:rPr lang="en-US" i="1" dirty="0"/>
              <a:t>Atherosclerosis.</a:t>
            </a:r>
            <a:r>
              <a:rPr lang="en-US" dirty="0"/>
              <a:t> 2013;228:18–28.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AD4311-94EF-44DD-B6A9-31627463A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51589"/>
          <a:stretch/>
        </p:blipFill>
        <p:spPr bwMode="auto">
          <a:xfrm>
            <a:off x="1280160" y="1384918"/>
            <a:ext cx="6583680" cy="4448306"/>
          </a:xfrm>
          <a:prstGeom prst="rect">
            <a:avLst/>
          </a:prstGeom>
          <a:noFill/>
          <a:ln w="9525">
            <a:solidFill>
              <a:srgbClr val="005DB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3723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31E1-2965-4797-A49D-1269DCFF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  <a:cs typeface="Arial" panose="020B0604020202020204" pitchFamily="34" charset="0"/>
              </a:rPr>
              <a:t>Mechanism of Action</a:t>
            </a:r>
            <a:br>
              <a:rPr lang="en-US" dirty="0">
                <a:solidFill>
                  <a:schemeClr val="accent4"/>
                </a:solidFill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005DBC"/>
                </a:solidFill>
                <a:ea typeface="ＭＳ Ｐゴシック" pitchFamily="34" charset="-128"/>
                <a:cs typeface="Arial" panose="020B0604020202020204" pitchFamily="34" charset="0"/>
              </a:rPr>
              <a:t>PCSK9 mAb Inactivate PCSK9 </a:t>
            </a:r>
            <a:r>
              <a:rPr lang="en-GB" sz="2400" dirty="0">
                <a:solidFill>
                  <a:srgbClr val="005DBC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700" dirty="0">
                <a:solidFill>
                  <a:srgbClr val="005DBC"/>
                </a:solidFill>
                <a:ea typeface="ＭＳ Ｐゴシック" pitchFamily="34" charset="-128"/>
                <a:cs typeface="Arial" panose="020B0604020202020204" pitchFamily="34" charset="0"/>
              </a:rPr>
              <a:t> Increase LDL-Receptor</a:t>
            </a:r>
            <a:br>
              <a:rPr lang="en-US" sz="2700" dirty="0">
                <a:solidFill>
                  <a:srgbClr val="005DBC"/>
                </a:solidFill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005DBC"/>
                </a:solidFill>
                <a:ea typeface="ＭＳ Ｐゴシック" pitchFamily="34" charset="-128"/>
                <a:cs typeface="Arial" panose="020B0604020202020204" pitchFamily="34" charset="0"/>
              </a:rPr>
              <a:t>Expression </a:t>
            </a:r>
            <a:r>
              <a:rPr lang="en-GB" sz="2400" dirty="0">
                <a:solidFill>
                  <a:srgbClr val="005DBC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</a:t>
            </a:r>
            <a:r>
              <a:rPr lang="en-US" sz="2700" dirty="0">
                <a:solidFill>
                  <a:srgbClr val="005DBC"/>
                </a:solidFill>
                <a:ea typeface="ＭＳ Ｐゴシック" pitchFamily="34" charset="-128"/>
                <a:cs typeface="Arial" panose="020B0604020202020204" pitchFamily="34" charset="0"/>
              </a:rPr>
              <a:t> LDL-C levels</a:t>
            </a:r>
            <a:endParaRPr lang="en-US" sz="27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C8055-FC8A-44C8-8529-9DFD9F3A9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Catapano</a:t>
            </a:r>
            <a:r>
              <a:rPr lang="en-US" dirty="0"/>
              <a:t> AL, et al. </a:t>
            </a:r>
            <a:r>
              <a:rPr lang="en-US" i="1" dirty="0"/>
              <a:t>Atherosclerosis.</a:t>
            </a:r>
            <a:r>
              <a:rPr lang="en-US" dirty="0"/>
              <a:t> 2013;228:18–28.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1C7A1F-067E-491C-9DFB-385711E6B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51503" b="-253"/>
          <a:stretch/>
        </p:blipFill>
        <p:spPr bwMode="auto">
          <a:xfrm>
            <a:off x="1280160" y="1317882"/>
            <a:ext cx="6583680" cy="4479414"/>
          </a:xfrm>
          <a:prstGeom prst="rect">
            <a:avLst/>
          </a:prstGeom>
          <a:noFill/>
          <a:ln w="9525">
            <a:solidFill>
              <a:srgbClr val="005DB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9428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09C5-92FE-4B2C-A56F-6CF83777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LDL-C Lowering Efficacy of PCSK9 mAbs </a:t>
            </a:r>
            <a:br>
              <a:rPr lang="en-US" dirty="0"/>
            </a:br>
            <a:r>
              <a:rPr lang="en-US" sz="3200" dirty="0">
                <a:solidFill>
                  <a:srgbClr val="005DBC"/>
                </a:solidFill>
              </a:rPr>
              <a:t>Added to background statin therapy</a:t>
            </a:r>
            <a:endParaRPr lang="en-US" dirty="0">
              <a:solidFill>
                <a:srgbClr val="005DBC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16CD9-5288-4C7E-836D-3EB7910D5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Praluent [package insert]. Bridgewater, NJ: sanofi-aventis U.S. LLC; April 2017.</a:t>
            </a:r>
          </a:p>
          <a:p>
            <a:r>
              <a:rPr lang="en-US" dirty="0"/>
              <a:t>Repatha [package insert]. Thousand Oaks, CA: Amgen Inc.; February 2017.</a:t>
            </a:r>
          </a:p>
          <a:p>
            <a:r>
              <a:rPr lang="en-US" dirty="0"/>
              <a:t>Kereiakes D, et al. </a:t>
            </a:r>
            <a:r>
              <a:rPr lang="en-US" i="1" dirty="0"/>
              <a:t>Am Heart J.</a:t>
            </a:r>
            <a:r>
              <a:rPr lang="en-US" dirty="0"/>
              <a:t> 2015;169:906-915.</a:t>
            </a:r>
          </a:p>
          <a:p>
            <a:r>
              <a:rPr lang="en-US" dirty="0"/>
              <a:t>Robinson JG, et al. </a:t>
            </a:r>
            <a:r>
              <a:rPr lang="en-US" i="1" dirty="0"/>
              <a:t>N Engl J Med.</a:t>
            </a:r>
            <a:r>
              <a:rPr lang="en-US" dirty="0"/>
              <a:t> 2015;372(16):1489-1499.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ADEA11E-ED14-4467-8C75-B23C1560DC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900953"/>
              </p:ext>
            </p:extLst>
          </p:nvPr>
        </p:nvGraphicFramePr>
        <p:xfrm>
          <a:off x="200025" y="1573845"/>
          <a:ext cx="8761413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72685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3350</Words>
  <Application>Microsoft Office PowerPoint</Application>
  <PresentationFormat>On-screen Show (4:3)</PresentationFormat>
  <Paragraphs>619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ＭＳ Ｐゴシック</vt:lpstr>
      <vt:lpstr>ＭＳ Ｐゴシック</vt:lpstr>
      <vt:lpstr>Arial</vt:lpstr>
      <vt:lpstr>Calibri</vt:lpstr>
      <vt:lpstr>Lucida Grande</vt:lpstr>
      <vt:lpstr>Symbol</vt:lpstr>
      <vt:lpstr>Times New Roman</vt:lpstr>
      <vt:lpstr>Wingdings</vt:lpstr>
      <vt:lpstr>Office Theme</vt:lpstr>
      <vt:lpstr>PowerPoint Presentation</vt:lpstr>
      <vt:lpstr>Presenting Faculty</vt:lpstr>
      <vt:lpstr>Presenting Faculty</vt:lpstr>
      <vt:lpstr>Disclosures</vt:lpstr>
      <vt:lpstr>Learning Objectives</vt:lpstr>
      <vt:lpstr>Unmet Needs of Persons with ↑LDL-C</vt:lpstr>
      <vt:lpstr>Mechanism of Action Proprotein Convertase Subtilisin-like/Kexin Type 9 Targets the LDL-Receptor for Lysosomal Degradation</vt:lpstr>
      <vt:lpstr>Mechanism of Action PCSK9 mAb Inactivate PCSK9  Increase LDL-Receptor Expression   LDL-C levels</vt:lpstr>
      <vt:lpstr>LDL-C Lowering Efficacy of PCSK9 mAbs  Added to background statin therapy</vt:lpstr>
      <vt:lpstr>Effect of PCSK9 mAbs on Other Blood Lipids and Proteins Added to background statin therapy </vt:lpstr>
      <vt:lpstr>PCSK9 mAbs Approved Indications</vt:lpstr>
      <vt:lpstr>PCSK9 mAbs: Preliminary Data Cardiovascular Disease Event Reduction</vt:lpstr>
      <vt:lpstr>PCSK9 mAbs: Preliminary Data Cardiovascular Disease Event Reduction</vt:lpstr>
      <vt:lpstr>FOURIER</vt:lpstr>
      <vt:lpstr>FOURIER </vt:lpstr>
      <vt:lpstr>CTT Meta-Analysis LDL-C &amp; CVD Event Reduction</vt:lpstr>
      <vt:lpstr>FOURIER Comparison of Cardiovascular Endpoints to Cholesterol Treatment Trialists’ Collaboration (CTT)</vt:lpstr>
      <vt:lpstr>SPIRE-2</vt:lpstr>
      <vt:lpstr>FOURIER vs CTT vs SPIRE-2 at 1 year Observed &amp; Expected Relative Risk Reduction Major CVD per mmol/L reduction in LDL-C </vt:lpstr>
      <vt:lpstr>Or does it take longer for CVD event reduction in statin-treated patients with lower LDL-C?</vt:lpstr>
      <vt:lpstr>ODYSSEY OUTCOMES Design</vt:lpstr>
      <vt:lpstr>Is PCSK9 inhibition safe?</vt:lpstr>
      <vt:lpstr>Safety of PCSK9 mAbs</vt:lpstr>
      <vt:lpstr>FOURIER–No Significant Safety Signals</vt:lpstr>
      <vt:lpstr>PCSK9 mAbs </vt:lpstr>
      <vt:lpstr>Statin-intolerant Patients &gt;75% can tolerate blinded atorvastatin 20 mg Placebo effect: Symptomatic on blinded alirocumab, but asymptomatic on unblinded alirocumab </vt:lpstr>
      <vt:lpstr>Muscle Symptoms in Statin-intolerant Patients</vt:lpstr>
      <vt:lpstr>Framework for Using Nonstatins in Clinical Practice</vt:lpstr>
      <vt:lpstr>Case 1: Adam Very High ASCVD risk</vt:lpstr>
      <vt:lpstr>2016 ACC Nonstatin Decision Pathway NET BENEFIT APPROACH</vt:lpstr>
      <vt:lpstr>NNT  to Inform Nonstatin Decision-making</vt:lpstr>
      <vt:lpstr>LDL-C Lowering with Ezetimibe vs Alirocumab Achieved LDL-C Over Time on Background of Maximally-Tolerated Statin</vt:lpstr>
      <vt:lpstr>LDL-C &amp; CVD Event Reduction– Statins, Ezetimibe, PCSK9 mAbs</vt:lpstr>
      <vt:lpstr>Potential for Net Benefit to Inform Decision-making in Statin-treated Patients</vt:lpstr>
      <vt:lpstr>Very High Risk– CVD “plus” (≥30% 10-year ASCVD risk ON statin therapy)</vt:lpstr>
      <vt:lpstr>CVD PLUS = Very High Risk (≥30% 10-year ASCVD risk) 5-year NNT to prevent 1 ASCVD event</vt:lpstr>
      <vt:lpstr>Cost Effectiveness– Based on 2016 ICER Analysis</vt:lpstr>
      <vt:lpstr>Case 2: Ruth Very High ASCVD Risk</vt:lpstr>
      <vt:lpstr>CVD PLUS = Very High Risk (≥30% 10-year ASCVD risk) 5-year NNT to prevent 1 ASCVD event</vt:lpstr>
      <vt:lpstr>Case 3: Ernie Very High ASCVD Risk</vt:lpstr>
      <vt:lpstr>CVD PLUS = Very High Risk (≥30% 10-year ASCVD risk) 5-year NNT to prevent 1 ASCVD event</vt:lpstr>
      <vt:lpstr>High Risk (20-29% 10-year ASCVD risk)</vt:lpstr>
      <vt:lpstr>Case 4: Adele High ASCVD Risk</vt:lpstr>
      <vt:lpstr>HIGH RISK 20‒&lt;30% 10y ASCVD risk</vt:lpstr>
      <vt:lpstr>PowerPoint Presentation</vt:lpstr>
      <vt:lpstr>Evolving Paradigms for CVD Prevention</vt:lpstr>
      <vt:lpstr>Individual’s Potential for Net Benefit</vt:lpstr>
      <vt:lpstr>PCSK9 mAbs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2017-09-18T17:26:48Z</dcterms:created>
  <dcterms:modified xsi:type="dcterms:W3CDTF">2017-11-30T23:09:05Z</dcterms:modified>
</cp:coreProperties>
</file>