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0" r:id="rId3"/>
  </p:sldMasterIdLst>
  <p:notesMasterIdLst>
    <p:notesMasterId r:id="rId17"/>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Joukovsky"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277"/>
    <p:restoredTop sz="94657"/>
  </p:normalViewPr>
  <p:slideViewPr>
    <p:cSldViewPr snapToGrid="0" snapToObjects="1">
      <p:cViewPr varScale="1">
        <p:scale>
          <a:sx n="71" d="100"/>
          <a:sy n="71" d="100"/>
        </p:scale>
        <p:origin x="6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77125-67FF-4A17-A259-0BF96A2F9C85}" type="datetimeFigureOut">
              <a:rPr lang="en-US" smtClean="0"/>
              <a:t>4/11/2017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7A1FF-350B-4CEE-820F-4538F4320453}" type="slidenum">
              <a:rPr lang="en-US" smtClean="0"/>
              <a:t>‹#›</a:t>
            </a:fld>
            <a:endParaRPr lang="en-US"/>
          </a:p>
        </p:txBody>
      </p:sp>
    </p:spTree>
    <p:extLst>
      <p:ext uri="{BB962C8B-B14F-4D97-AF65-F5344CB8AC3E}">
        <p14:creationId xmlns:p14="http://schemas.microsoft.com/office/powerpoint/2010/main" val="27799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charset="0"/>
              </a:rPr>
              <a:t>I tend to select patients with lower volume disease and longer </a:t>
            </a:r>
            <a:r>
              <a:rPr lang="en-US" dirty="0" err="1">
                <a:latin typeface="Times" charset="0"/>
              </a:rPr>
              <a:t>PSAdt</a:t>
            </a:r>
            <a:endParaRPr lang="en-US" dirty="0">
              <a:latin typeface="Times"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18890-264E-4458-9BFF-048AA36E38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145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this a surrogate for lower volume disease but patients with earlier disease states also seem to have more competent immune systems.  Although not shown here, CD54, which is the marker of an activated antigen presenting cell is better upregulated in a prime-boost fashion for those with earlier stage disease than those with later, symptomatic disease.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18890-264E-4458-9BFF-048AA36E38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888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Basically superimposed survival curves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18890-264E-4458-9BFF-048AA36E38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8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hangingPunct="1">
              <a:spcBef>
                <a:spcPct val="0"/>
              </a:spcBef>
            </a:pPr>
            <a:r>
              <a:rPr lang="en-US" dirty="0"/>
              <a:t>More TEAEs for CBZ 25</a:t>
            </a:r>
          </a:p>
          <a:p>
            <a:pPr defTabSz="457200" eaLnBrk="1" hangingPunct="1">
              <a:spcBef>
                <a:spcPct val="0"/>
              </a:spcBef>
            </a:pPr>
            <a:r>
              <a:rPr lang="en-US" dirty="0"/>
              <a:t>Grade </a:t>
            </a:r>
            <a:r>
              <a:rPr lang="en-US" dirty="0">
                <a:solidFill>
                  <a:srgbClr val="3F3F3F"/>
                </a:solidFill>
                <a:latin typeface="Helvetica" charset="0"/>
              </a:rPr>
              <a:t>3–4 adverse events: 39.7% C20; 54.5% C25.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18890-264E-4458-9BFF-048AA36E38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7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5BE0D7-4C3B-3B45-B666-780CB4025A1A}"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352071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BE0D7-4C3B-3B45-B666-780CB4025A1A}"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291888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BE0D7-4C3B-3B45-B666-780CB4025A1A}"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62477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7419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6010275"/>
            <a:ext cx="6526212" cy="731838"/>
          </a:xfrm>
        </p:spPr>
        <p:txBody>
          <a:bodyPr>
            <a:normAutofit/>
          </a:bodyPr>
          <a:lstStyle>
            <a:lvl1pPr marL="0" indent="0">
              <a:buNone/>
              <a:defRPr sz="825"/>
            </a:lvl1pPr>
          </a:lstStyle>
          <a:p>
            <a:pPr lvl="0"/>
            <a:r>
              <a:rPr lang="en-US" sz="825" dirty="0"/>
              <a:t>Footnote</a:t>
            </a:r>
          </a:p>
        </p:txBody>
      </p:sp>
    </p:spTree>
    <p:extLst>
      <p:ext uri="{BB962C8B-B14F-4D97-AF65-F5344CB8AC3E}">
        <p14:creationId xmlns:p14="http://schemas.microsoft.com/office/powerpoint/2010/main" val="84555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21388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4195"/>
            <a:ext cx="4038600" cy="4525963"/>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4195"/>
            <a:ext cx="4038600" cy="4525963"/>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413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35601"/>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75363"/>
            <a:ext cx="4040188" cy="3951288"/>
          </a:xfrm>
        </p:spPr>
        <p:txBody>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335601"/>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75363"/>
            <a:ext cx="4041775" cy="3951288"/>
          </a:xfrm>
        </p:spPr>
        <p:txBody>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5411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74362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392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587423"/>
          </a:xfrm>
        </p:spPr>
        <p:txBody>
          <a:bodyPr>
            <a:normAutofit/>
          </a:bodyPr>
          <a:lstStyle>
            <a:lvl1pPr>
              <a:lnSpc>
                <a:spcPct val="90000"/>
              </a:lnSpc>
              <a:spcBef>
                <a:spcPts val="0"/>
              </a:spcBef>
              <a:defRPr sz="2100"/>
            </a:lvl1pPr>
            <a:lvl2pPr>
              <a:lnSpc>
                <a:spcPct val="90000"/>
              </a:lnSpc>
              <a:spcBef>
                <a:spcPts val="0"/>
              </a:spcBef>
              <a:defRPr sz="1800"/>
            </a:lvl2pPr>
            <a:lvl3pPr>
              <a:lnSpc>
                <a:spcPct val="90000"/>
              </a:lnSpc>
              <a:spcBef>
                <a:spcPts val="0"/>
              </a:spcBef>
              <a:defRPr sz="1500"/>
            </a:lvl3pPr>
            <a:lvl4pPr>
              <a:lnSpc>
                <a:spcPct val="90000"/>
              </a:lnSpc>
              <a:spcBef>
                <a:spcPts val="0"/>
              </a:spcBef>
              <a:defRPr sz="1350"/>
            </a:lvl4pPr>
            <a:lvl5pPr>
              <a:lnSpc>
                <a:spcPct val="90000"/>
              </a:lnSpc>
              <a:spcBef>
                <a:spcPts val="0"/>
              </a:spcBef>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42537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2653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BE0D7-4C3B-3B45-B666-780CB4025A1A}"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1417543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8214"/>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230389"/>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984952"/>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732076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4852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6010275"/>
            <a:ext cx="6526212" cy="731838"/>
          </a:xfrm>
        </p:spPr>
        <p:txBody>
          <a:bodyPr>
            <a:normAutofit/>
          </a:bodyPr>
          <a:lstStyle>
            <a:lvl1pPr marL="0" indent="0">
              <a:buNone/>
              <a:defRPr sz="1100"/>
            </a:lvl1pPr>
          </a:lstStyle>
          <a:p>
            <a:pPr lvl="0"/>
            <a:r>
              <a:rPr lang="en-US" sz="1100" dirty="0"/>
              <a:t>Footnote</a:t>
            </a:r>
          </a:p>
        </p:txBody>
      </p:sp>
    </p:spTree>
    <p:extLst>
      <p:ext uri="{BB962C8B-B14F-4D97-AF65-F5344CB8AC3E}">
        <p14:creationId xmlns:p14="http://schemas.microsoft.com/office/powerpoint/2010/main" val="2664627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6332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4193"/>
            <a:ext cx="4038600" cy="4525963"/>
          </a:xfrm>
        </p:spPr>
        <p:txBody>
          <a:bodyPr>
            <a:normAutofit/>
          </a:bodyPr>
          <a:lstStyle>
            <a:lvl1pPr>
              <a:lnSpc>
                <a:spcPct val="90000"/>
              </a:lnSpc>
              <a:spcBef>
                <a:spcPts val="0"/>
              </a:spcBef>
              <a:defRPr sz="2400"/>
            </a:lvl1pPr>
            <a:lvl2pPr>
              <a:lnSpc>
                <a:spcPct val="90000"/>
              </a:lnSpc>
              <a:spcBef>
                <a:spcPts val="0"/>
              </a:spcBef>
              <a:defRPr sz="2000"/>
            </a:lvl2pPr>
            <a:lvl3pPr>
              <a:lnSpc>
                <a:spcPct val="90000"/>
              </a:lnSpc>
              <a:spcBef>
                <a:spcPts val="0"/>
              </a:spcBef>
              <a:defRPr sz="1800"/>
            </a:lvl3pPr>
            <a:lvl4pPr>
              <a:lnSpc>
                <a:spcPct val="90000"/>
              </a:lnSpc>
              <a:spcBef>
                <a:spcPts val="0"/>
              </a:spcBef>
              <a:defRPr sz="1600"/>
            </a:lvl4pPr>
            <a:lvl5pPr>
              <a:lnSpc>
                <a:spcPct val="90000"/>
              </a:lnSpc>
              <a:spcBef>
                <a:spcPts val="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4193"/>
            <a:ext cx="4038600" cy="4525963"/>
          </a:xfrm>
        </p:spPr>
        <p:txBody>
          <a:bodyPr>
            <a:normAutofit/>
          </a:bodyPr>
          <a:lstStyle>
            <a:lvl1pPr>
              <a:lnSpc>
                <a:spcPct val="90000"/>
              </a:lnSpc>
              <a:spcBef>
                <a:spcPts val="0"/>
              </a:spcBef>
              <a:defRPr sz="2400"/>
            </a:lvl1pPr>
            <a:lvl2pPr>
              <a:lnSpc>
                <a:spcPct val="90000"/>
              </a:lnSpc>
              <a:spcBef>
                <a:spcPts val="0"/>
              </a:spcBef>
              <a:defRPr sz="2000"/>
            </a:lvl2pPr>
            <a:lvl3pPr>
              <a:lnSpc>
                <a:spcPct val="90000"/>
              </a:lnSpc>
              <a:spcBef>
                <a:spcPts val="0"/>
              </a:spcBef>
              <a:defRPr sz="1800"/>
            </a:lvl3pPr>
            <a:lvl4pPr>
              <a:lnSpc>
                <a:spcPct val="90000"/>
              </a:lnSpc>
              <a:spcBef>
                <a:spcPts val="0"/>
              </a:spcBef>
              <a:defRPr sz="1600"/>
            </a:lvl4pPr>
            <a:lvl5pPr>
              <a:lnSpc>
                <a:spcPct val="90000"/>
              </a:lnSpc>
              <a:spcBef>
                <a:spcPts val="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141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3560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75363"/>
            <a:ext cx="4040188" cy="3951288"/>
          </a:xfrm>
        </p:spPr>
        <p:txBody>
          <a:bodyPr/>
          <a:lstStyle>
            <a:lvl1pPr>
              <a:lnSpc>
                <a:spcPct val="90000"/>
              </a:lnSpc>
              <a:spcBef>
                <a:spcPts val="0"/>
              </a:spcBef>
              <a:defRPr sz="2400"/>
            </a:lvl1pPr>
            <a:lvl2pPr>
              <a:lnSpc>
                <a:spcPct val="90000"/>
              </a:lnSpc>
              <a:spcBef>
                <a:spcPts val="0"/>
              </a:spcBef>
              <a:defRPr sz="2000"/>
            </a:lvl2pPr>
            <a:lvl3pPr>
              <a:lnSpc>
                <a:spcPct val="90000"/>
              </a:lnSpc>
              <a:spcBef>
                <a:spcPts val="0"/>
              </a:spcBef>
              <a:defRPr sz="1800"/>
            </a:lvl3pPr>
            <a:lvl4pPr>
              <a:lnSpc>
                <a:spcPct val="90000"/>
              </a:lnSpc>
              <a:spcBef>
                <a:spcPts val="0"/>
              </a:spcBef>
              <a:defRPr sz="1600"/>
            </a:lvl4pPr>
            <a:lvl5pPr>
              <a:lnSpc>
                <a:spcPct val="90000"/>
              </a:lnSpc>
              <a:spcBef>
                <a:spcPts val="0"/>
              </a:spcBef>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3560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75363"/>
            <a:ext cx="4041775" cy="3951288"/>
          </a:xfrm>
        </p:spPr>
        <p:txBody>
          <a:bodyPr/>
          <a:lstStyle>
            <a:lvl1pPr>
              <a:lnSpc>
                <a:spcPct val="90000"/>
              </a:lnSpc>
              <a:spcBef>
                <a:spcPts val="0"/>
              </a:spcBef>
              <a:defRPr sz="2400"/>
            </a:lvl1pPr>
            <a:lvl2pPr>
              <a:lnSpc>
                <a:spcPct val="90000"/>
              </a:lnSpc>
              <a:spcBef>
                <a:spcPts val="0"/>
              </a:spcBef>
              <a:defRPr sz="2000"/>
            </a:lvl2pPr>
            <a:lvl3pPr>
              <a:lnSpc>
                <a:spcPct val="90000"/>
              </a:lnSpc>
              <a:spcBef>
                <a:spcPts val="0"/>
              </a:spcBef>
              <a:defRPr sz="1800"/>
            </a:lvl3pPr>
            <a:lvl4pPr>
              <a:lnSpc>
                <a:spcPct val="90000"/>
              </a:lnSpc>
              <a:spcBef>
                <a:spcPts val="0"/>
              </a:spcBef>
              <a:defRPr sz="1600"/>
            </a:lvl4pPr>
            <a:lvl5pPr>
              <a:lnSpc>
                <a:spcPct val="90000"/>
              </a:lnSpc>
              <a:spcBef>
                <a:spcPts val="0"/>
              </a:spcBef>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272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70954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614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587423"/>
          </a:xfrm>
        </p:spPr>
        <p:txBody>
          <a:bodyPr>
            <a:normAutofit/>
          </a:bodyPr>
          <a:lstStyle>
            <a:lvl1pPr>
              <a:lnSpc>
                <a:spcPct val="90000"/>
              </a:lnSpc>
              <a:spcBef>
                <a:spcPts val="0"/>
              </a:spcBef>
              <a:defRPr sz="2800"/>
            </a:lvl1pPr>
            <a:lvl2pPr>
              <a:lnSpc>
                <a:spcPct val="90000"/>
              </a:lnSpc>
              <a:spcBef>
                <a:spcPts val="0"/>
              </a:spcBef>
              <a:defRPr sz="2400"/>
            </a:lvl2pPr>
            <a:lvl3pPr>
              <a:lnSpc>
                <a:spcPct val="90000"/>
              </a:lnSpc>
              <a:spcBef>
                <a:spcPts val="0"/>
              </a:spcBef>
              <a:defRPr sz="2000"/>
            </a:lvl3pPr>
            <a:lvl4pPr>
              <a:lnSpc>
                <a:spcPct val="90000"/>
              </a:lnSpc>
              <a:spcBef>
                <a:spcPts val="0"/>
              </a:spcBef>
              <a:defRPr sz="1800"/>
            </a:lvl4pPr>
            <a:lvl5pPr>
              <a:lnSpc>
                <a:spcPct val="90000"/>
              </a:lnSpc>
              <a:spcBef>
                <a:spcPts val="0"/>
              </a:spcBef>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4253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6385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821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3038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98495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076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BE0D7-4C3B-3B45-B666-780CB4025A1A}"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35959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5BE0D7-4C3B-3B45-B666-780CB4025A1A}"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1368648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5BE0D7-4C3B-3B45-B666-780CB4025A1A}"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373967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5BE0D7-4C3B-3B45-B666-780CB4025A1A}"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233903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BE0D7-4C3B-3B45-B666-780CB4025A1A}"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82888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BE0D7-4C3B-3B45-B666-780CB4025A1A}"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15262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BE0D7-4C3B-3B45-B666-780CB4025A1A}"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025E8-215F-8E41-8375-1B38471A8800}" type="slidenum">
              <a:rPr lang="en-US" smtClean="0"/>
              <a:t>‹#›</a:t>
            </a:fld>
            <a:endParaRPr lang="en-US"/>
          </a:p>
        </p:txBody>
      </p:sp>
    </p:spTree>
    <p:extLst>
      <p:ext uri="{BB962C8B-B14F-4D97-AF65-F5344CB8AC3E}">
        <p14:creationId xmlns:p14="http://schemas.microsoft.com/office/powerpoint/2010/main" val="292652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BE0D7-4C3B-3B45-B666-780CB4025A1A}" type="datetimeFigureOut">
              <a:rPr lang="en-US" smtClean="0"/>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025E8-215F-8E41-8375-1B38471A8800}" type="slidenum">
              <a:rPr lang="en-US" smtClean="0"/>
              <a:t>‹#›</a:t>
            </a:fld>
            <a:endParaRPr lang="en-US"/>
          </a:p>
        </p:txBody>
      </p:sp>
    </p:spTree>
    <p:extLst>
      <p:ext uri="{BB962C8B-B14F-4D97-AF65-F5344CB8AC3E}">
        <p14:creationId xmlns:p14="http://schemas.microsoft.com/office/powerpoint/2010/main" val="30559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488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42499"/>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39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342900" rtl="0" eaLnBrk="1" latinLnBrk="0" hangingPunct="1">
        <a:lnSpc>
          <a:spcPct val="90000"/>
        </a:lnSpc>
        <a:spcBef>
          <a:spcPct val="0"/>
        </a:spcBef>
        <a:buNone/>
        <a:defRPr sz="2850" b="1" kern="1200">
          <a:solidFill>
            <a:schemeClr val="tx1"/>
          </a:solidFill>
          <a:latin typeface="+mj-lt"/>
          <a:ea typeface="+mj-ea"/>
          <a:cs typeface="+mj-cs"/>
        </a:defRPr>
      </a:lvl1pPr>
    </p:titleStyle>
    <p:bodyStyle>
      <a:lvl1pPr marL="257175" indent="-257175" algn="l" defTabSz="342900" rtl="0" eaLnBrk="1" latinLnBrk="0" hangingPunct="1">
        <a:lnSpc>
          <a:spcPct val="90000"/>
        </a:lnSpc>
        <a:spcBef>
          <a:spcPct val="20000"/>
        </a:spcBef>
        <a:buFont typeface="Arial"/>
        <a:buChar char="•"/>
        <a:defRPr sz="2100" kern="1200">
          <a:solidFill>
            <a:schemeClr val="tx1"/>
          </a:solidFill>
          <a:latin typeface="+mn-lt"/>
          <a:ea typeface="+mn-ea"/>
          <a:cs typeface="+mn-cs"/>
        </a:defRPr>
      </a:lvl1pPr>
      <a:lvl2pPr marL="557213" indent="-214313" algn="l" defTabSz="342900" rtl="0" eaLnBrk="1" latinLnBrk="0" hangingPunct="1">
        <a:lnSpc>
          <a:spcPct val="90000"/>
        </a:lnSpc>
        <a:spcBef>
          <a:spcPct val="20000"/>
        </a:spcBef>
        <a:buFont typeface="Arial"/>
        <a:buChar char="–"/>
        <a:defRPr sz="1800" kern="1200">
          <a:solidFill>
            <a:schemeClr val="tx1"/>
          </a:solidFill>
          <a:latin typeface="+mn-lt"/>
          <a:ea typeface="+mn-ea"/>
          <a:cs typeface="+mn-cs"/>
        </a:defRPr>
      </a:lvl2pPr>
      <a:lvl3pPr marL="857250" indent="-171450" algn="l" defTabSz="342900" rtl="0" eaLnBrk="1" latinLnBrk="0" hangingPunct="1">
        <a:lnSpc>
          <a:spcPct val="90000"/>
        </a:lnSpc>
        <a:spcBef>
          <a:spcPct val="20000"/>
        </a:spcBef>
        <a:buFont typeface="Arial"/>
        <a:buChar char="•"/>
        <a:defRPr sz="1500" kern="1200">
          <a:solidFill>
            <a:schemeClr val="tx1"/>
          </a:solidFill>
          <a:latin typeface="+mn-lt"/>
          <a:ea typeface="+mn-ea"/>
          <a:cs typeface="+mn-cs"/>
        </a:defRPr>
      </a:lvl3pPr>
      <a:lvl4pPr marL="1200150" indent="-171450" algn="l" defTabSz="342900" rtl="0" eaLnBrk="1" latinLnBrk="0" hangingPunct="1">
        <a:lnSpc>
          <a:spcPct val="90000"/>
        </a:lnSpc>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lnSpc>
          <a:spcPct val="90000"/>
        </a:lnSpc>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488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42497"/>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7256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457200" rtl="0" eaLnBrk="1" latinLnBrk="0" hangingPunct="1">
        <a:lnSpc>
          <a:spcPct val="90000"/>
        </a:lnSpc>
        <a:spcBef>
          <a:spcPct val="0"/>
        </a:spcBef>
        <a:buNone/>
        <a:defRPr sz="3800" b="1" kern="1200">
          <a:solidFill>
            <a:schemeClr val="tx1"/>
          </a:solidFill>
          <a:latin typeface="+mj-lt"/>
          <a:ea typeface="+mj-ea"/>
          <a:cs typeface="+mj-cs"/>
        </a:defRPr>
      </a:lvl1pPr>
    </p:titleStyle>
    <p:bodyStyle>
      <a:lvl1pPr marL="342900" indent="-34290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Tree>
    <p:extLst>
      <p:ext uri="{BB962C8B-B14F-4D97-AF65-F5344CB8AC3E}">
        <p14:creationId xmlns:p14="http://schemas.microsoft.com/office/powerpoint/2010/main" val="207944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Situations to Perform a</a:t>
            </a:r>
            <a:br>
              <a:rPr lang="en-US" dirty="0"/>
            </a:br>
            <a:r>
              <a:rPr lang="en-US" dirty="0"/>
              <a:t>Metastatic Biopsy</a:t>
            </a:r>
          </a:p>
        </p:txBody>
      </p:sp>
      <p:sp>
        <p:nvSpPr>
          <p:cNvPr id="3" name="Content Placeholder 2"/>
          <p:cNvSpPr>
            <a:spLocks noGrp="1"/>
          </p:cNvSpPr>
          <p:nvPr>
            <p:ph idx="1"/>
          </p:nvPr>
        </p:nvSpPr>
        <p:spPr>
          <a:xfrm>
            <a:off x="457200" y="1410880"/>
            <a:ext cx="8229600" cy="4525963"/>
          </a:xfrm>
        </p:spPr>
        <p:txBody>
          <a:bodyPr/>
          <a:lstStyle/>
          <a:p>
            <a:pPr>
              <a:spcBef>
                <a:spcPts val="1200"/>
              </a:spcBef>
            </a:pPr>
            <a:r>
              <a:rPr lang="en-US" dirty="0"/>
              <a:t>Visceral lesions especially liver metastasis</a:t>
            </a:r>
          </a:p>
          <a:p>
            <a:pPr>
              <a:spcBef>
                <a:spcPts val="1200"/>
              </a:spcBef>
            </a:pPr>
            <a:r>
              <a:rPr lang="en-US" dirty="0"/>
              <a:t>Extremely bulky lymph nodes (&gt;5 cm)</a:t>
            </a:r>
          </a:p>
          <a:p>
            <a:pPr>
              <a:spcBef>
                <a:spcPts val="1200"/>
              </a:spcBef>
            </a:pPr>
            <a:r>
              <a:rPr lang="en-US" dirty="0"/>
              <a:t>Low PSA in the setting of very high volume disease</a:t>
            </a:r>
          </a:p>
          <a:p>
            <a:pPr>
              <a:spcBef>
                <a:spcPts val="1200"/>
              </a:spcBef>
            </a:pPr>
            <a:r>
              <a:rPr lang="en-US" dirty="0"/>
              <a:t>Predominantly lytic rather than </a:t>
            </a:r>
            <a:r>
              <a:rPr lang="en-US" dirty="0" err="1"/>
              <a:t>blastic</a:t>
            </a:r>
            <a:r>
              <a:rPr lang="en-US" dirty="0"/>
              <a:t> bone metastases</a:t>
            </a:r>
          </a:p>
        </p:txBody>
      </p:sp>
    </p:spTree>
    <p:extLst>
      <p:ext uri="{BB962C8B-B14F-4D97-AF65-F5344CB8AC3E}">
        <p14:creationId xmlns:p14="http://schemas.microsoft.com/office/powerpoint/2010/main" val="238124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Neuroendocrine/Small-Cell Prostate Cancer</a:t>
            </a:r>
          </a:p>
        </p:txBody>
      </p:sp>
      <p:sp>
        <p:nvSpPr>
          <p:cNvPr id="3" name="Content Placeholder 2"/>
          <p:cNvSpPr>
            <a:spLocks noGrp="1"/>
          </p:cNvSpPr>
          <p:nvPr>
            <p:ph idx="1"/>
          </p:nvPr>
        </p:nvSpPr>
        <p:spPr>
          <a:xfrm>
            <a:off x="457200" y="1298107"/>
            <a:ext cx="8229600" cy="4525963"/>
          </a:xfrm>
        </p:spPr>
        <p:txBody>
          <a:bodyPr/>
          <a:lstStyle/>
          <a:p>
            <a:r>
              <a:rPr lang="en-US" sz="2200" dirty="0"/>
              <a:t>De novo presentation rare (&lt;1% new diagnoses)</a:t>
            </a:r>
          </a:p>
          <a:p>
            <a:r>
              <a:rPr lang="en-US" sz="2200" dirty="0"/>
              <a:t>May arise as a mechanism of resistance to ADT </a:t>
            </a:r>
          </a:p>
          <a:p>
            <a:r>
              <a:rPr lang="en-US" sz="2200" dirty="0"/>
              <a:t>Metastatic disease, including unusual sites of metastases</a:t>
            </a:r>
          </a:p>
          <a:p>
            <a:r>
              <a:rPr lang="en-US" sz="2200" dirty="0"/>
              <a:t>Low or modestly rising PSA</a:t>
            </a:r>
          </a:p>
          <a:p>
            <a:r>
              <a:rPr lang="en-US" sz="2200" dirty="0"/>
              <a:t>Paraneoplastic syndromes (uncommon)</a:t>
            </a:r>
          </a:p>
          <a:p>
            <a:r>
              <a:rPr lang="en-US" sz="2200" dirty="0"/>
              <a:t>Elevated CEA or serum neuroendocrine markers (chromogranin, neuron-specific </a:t>
            </a:r>
            <a:r>
              <a:rPr lang="en-US" sz="2200" dirty="0" err="1"/>
              <a:t>enolase</a:t>
            </a:r>
            <a:r>
              <a:rPr lang="en-US" sz="2200" dirty="0"/>
              <a:t>) can support the diagnosis</a:t>
            </a:r>
          </a:p>
          <a:p>
            <a:r>
              <a:rPr lang="en-US" sz="2200" dirty="0"/>
              <a:t>Tissue IHC expresses chromogranin A and </a:t>
            </a:r>
            <a:r>
              <a:rPr lang="en-US" sz="2200" dirty="0" err="1"/>
              <a:t>synaptophysin</a:t>
            </a:r>
            <a:endParaRPr lang="en-US" sz="2200" dirty="0"/>
          </a:p>
          <a:p>
            <a:r>
              <a:rPr lang="en-US" sz="2200" dirty="0"/>
              <a:t>Treated like small-cell lung cancer platinum-doublet chemotherapy,                                                      </a:t>
            </a:r>
            <a:r>
              <a:rPr lang="en-US" sz="2200" dirty="0" err="1"/>
              <a:t>eg</a:t>
            </a:r>
            <a:r>
              <a:rPr lang="en-US" sz="2200" dirty="0"/>
              <a:t>, cisplatin or carboplatin with (etoposide)</a:t>
            </a:r>
          </a:p>
        </p:txBody>
      </p:sp>
    </p:spTree>
    <p:extLst>
      <p:ext uri="{BB962C8B-B14F-4D97-AF65-F5344CB8AC3E}">
        <p14:creationId xmlns:p14="http://schemas.microsoft.com/office/powerpoint/2010/main" val="419159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Genomic Landscape of Metastatic Castration-Resistant Prostate Cancer</a:t>
            </a:r>
          </a:p>
        </p:txBody>
      </p:sp>
      <p:sp>
        <p:nvSpPr>
          <p:cNvPr id="3" name="Content Placeholder 2"/>
          <p:cNvSpPr>
            <a:spLocks noGrp="1"/>
          </p:cNvSpPr>
          <p:nvPr>
            <p:ph idx="1"/>
          </p:nvPr>
        </p:nvSpPr>
        <p:spPr>
          <a:xfrm>
            <a:off x="339193" y="4900796"/>
            <a:ext cx="4807197" cy="929597"/>
          </a:xfrm>
        </p:spPr>
        <p:txBody>
          <a:bodyPr/>
          <a:lstStyle/>
          <a:p>
            <a:pPr marL="182880" indent="-182880"/>
            <a:r>
              <a:rPr lang="en-US" sz="1400" dirty="0"/>
              <a:t>23% of metastatic castration-resistant prostate cancers harbor DNA repair alterations</a:t>
            </a:r>
          </a:p>
          <a:p>
            <a:pPr marL="182880" indent="-182880"/>
            <a:r>
              <a:rPr lang="en-US" sz="1400" dirty="0"/>
              <a:t>2.7% harbor mismatch repair alterations</a:t>
            </a:r>
          </a:p>
          <a:p>
            <a:pPr marL="182880" indent="-182880"/>
            <a:r>
              <a:rPr lang="en-US" sz="1400" dirty="0"/>
              <a:t>The frequency of DNA repair alterations increases with disease progression</a:t>
            </a:r>
          </a:p>
        </p:txBody>
      </p:sp>
      <p:sp>
        <p:nvSpPr>
          <p:cNvPr id="4" name="Text Placeholder 3"/>
          <p:cNvSpPr>
            <a:spLocks noGrp="1"/>
          </p:cNvSpPr>
          <p:nvPr>
            <p:ph type="body" sz="quarter" idx="10"/>
          </p:nvPr>
        </p:nvSpPr>
        <p:spPr/>
        <p:txBody>
          <a:bodyPr>
            <a:normAutofit/>
          </a:bodyPr>
          <a:lstStyle/>
          <a:p>
            <a:r>
              <a:rPr lang="fr-FR" dirty="0"/>
              <a:t>Robinson D, et al.  </a:t>
            </a:r>
            <a:r>
              <a:rPr lang="fr-FR" i="1" dirty="0" err="1"/>
              <a:t>Cell</a:t>
            </a:r>
            <a:r>
              <a:rPr lang="fr-FR" i="1" dirty="0"/>
              <a:t>.</a:t>
            </a:r>
            <a:r>
              <a:rPr lang="fr-FR" dirty="0"/>
              <a:t> 2015; 161(5):1215-1228.</a:t>
            </a:r>
            <a:r>
              <a:rPr lang="en-US" dirty="0"/>
              <a:t> </a:t>
            </a:r>
          </a:p>
          <a:p>
            <a:r>
              <a:rPr lang="en-US" dirty="0"/>
              <a:t>Inherited DNA-Repair Gene Mutations in Men with Metastatic Prostate Cancer. </a:t>
            </a:r>
            <a:r>
              <a:rPr lang="fr-FR" dirty="0"/>
              <a:t>Pritchard CC, et al.  </a:t>
            </a:r>
            <a:r>
              <a:rPr lang="fr-FR" i="1" dirty="0"/>
              <a:t>N </a:t>
            </a:r>
            <a:r>
              <a:rPr lang="fr-FR" i="1" dirty="0" err="1"/>
              <a:t>Engl</a:t>
            </a:r>
            <a:r>
              <a:rPr lang="fr-FR" i="1" dirty="0"/>
              <a:t> J Med.</a:t>
            </a:r>
            <a:r>
              <a:rPr lang="fr-FR" dirty="0"/>
              <a:t> 2016;375:443-453.</a:t>
            </a:r>
            <a:r>
              <a:rPr lang="da-DK" dirty="0"/>
              <a:t> Copyright © 2017 </a:t>
            </a:r>
            <a:r>
              <a:rPr lang="en-US" dirty="0"/>
              <a:t>Massachusetts Medical Society. Reprinted with permission from Massachusetts Medical Society.</a:t>
            </a:r>
            <a:endParaRPr lang="en-US" b="1" dirty="0"/>
          </a:p>
        </p:txBody>
      </p:sp>
      <p:pic>
        <p:nvPicPr>
          <p:cNvPr id="6" name="Picture 5" descr="Germline prostate.png"/>
          <p:cNvPicPr>
            <a:picLocks noChangeAspect="1"/>
          </p:cNvPicPr>
          <p:nvPr/>
        </p:nvPicPr>
        <p:blipFill rotWithShape="1">
          <a:blip r:embed="rId2">
            <a:extLst>
              <a:ext uri="{28A0092B-C50C-407E-A947-70E740481C1C}">
                <a14:useLocalDpi xmlns:a14="http://schemas.microsoft.com/office/drawing/2010/main" val="0"/>
              </a:ext>
            </a:extLst>
          </a:blip>
          <a:srcRect l="11453"/>
          <a:stretch/>
        </p:blipFill>
        <p:spPr bwMode="auto">
          <a:xfrm>
            <a:off x="2160588" y="1497176"/>
            <a:ext cx="3881237" cy="3136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a:xfrm>
            <a:off x="5146390" y="4900796"/>
            <a:ext cx="3908833" cy="1029487"/>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0"/>
              </a:spcBef>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90000"/>
              </a:lnSpc>
              <a:spcBef>
                <a:spcPts val="0"/>
              </a:spcBef>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90000"/>
              </a:lnSpc>
              <a:spcBef>
                <a:spcPts val="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90000"/>
              </a:lnSpc>
              <a:spcBef>
                <a:spcPts val="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90000"/>
              </a:lnSpc>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marR="0" lvl="0" indent="-182880" algn="l" defTabSz="457200" rtl="0" eaLnBrk="1" fontAlgn="auto" latinLnBrk="0" hangingPunct="1">
              <a:lnSpc>
                <a:spcPct val="9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11.8% of men with metastatic prostate cancer have a germline alteration in 16 DNA damage repair genes</a:t>
            </a:r>
          </a:p>
          <a:p>
            <a:pPr marL="182880" marR="0" lvl="0" indent="-182880" algn="l" defTabSz="457200" rtl="0" eaLnBrk="1" fontAlgn="auto" latinLnBrk="0" hangingPunct="1">
              <a:lnSpc>
                <a:spcPct val="9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Age and family history did not affect mutation frequency</a:t>
            </a:r>
          </a:p>
        </p:txBody>
      </p:sp>
    </p:spTree>
    <p:extLst>
      <p:ext uri="{BB962C8B-B14F-4D97-AF65-F5344CB8AC3E}">
        <p14:creationId xmlns:p14="http://schemas.microsoft.com/office/powerpoint/2010/main" val="12872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82"/>
            <a:ext cx="8229600" cy="1143000"/>
          </a:xfrm>
        </p:spPr>
        <p:txBody>
          <a:bodyPr>
            <a:noAutofit/>
          </a:bodyPr>
          <a:lstStyle/>
          <a:p>
            <a:r>
              <a:rPr lang="en-US" sz="3000" dirty="0"/>
              <a:t>Response to </a:t>
            </a:r>
            <a:r>
              <a:rPr lang="en-US" sz="3000" dirty="0" err="1"/>
              <a:t>Olaparib</a:t>
            </a:r>
            <a:r>
              <a:rPr lang="en-US" sz="3000" dirty="0"/>
              <a:t> Is Highly Enriched in Patients with Defects in DNA Repair Genes</a:t>
            </a:r>
          </a:p>
        </p:txBody>
      </p:sp>
      <p:sp>
        <p:nvSpPr>
          <p:cNvPr id="3" name="Content Placeholder 2"/>
          <p:cNvSpPr>
            <a:spLocks noGrp="1"/>
          </p:cNvSpPr>
          <p:nvPr>
            <p:ph idx="1"/>
          </p:nvPr>
        </p:nvSpPr>
        <p:spPr>
          <a:xfrm>
            <a:off x="457200" y="5042517"/>
            <a:ext cx="8229600" cy="825943"/>
          </a:xfrm>
        </p:spPr>
        <p:txBody>
          <a:bodyPr/>
          <a:lstStyle/>
          <a:p>
            <a:pPr marL="256032" indent="-256032"/>
            <a:r>
              <a:rPr lang="en-US" sz="1800" dirty="0"/>
              <a:t>Overall response rate of 32.7%—median duration of response ~ 9 months</a:t>
            </a:r>
          </a:p>
          <a:p>
            <a:pPr marL="256032" indent="-256032"/>
            <a:r>
              <a:rPr lang="en-US" sz="1800" dirty="0"/>
              <a:t>14/16 (88%) of patients </a:t>
            </a:r>
            <a:r>
              <a:rPr lang="en-US" sz="1800" dirty="0">
                <a:solidFill>
                  <a:srgbClr val="C00000"/>
                </a:solidFill>
              </a:rPr>
              <a:t>with</a:t>
            </a:r>
            <a:r>
              <a:rPr lang="en-US" sz="1800" dirty="0"/>
              <a:t> a DNA repair alteration had a response</a:t>
            </a:r>
          </a:p>
          <a:p>
            <a:pPr marL="256032" indent="-256032"/>
            <a:r>
              <a:rPr lang="en-US" sz="1800" dirty="0"/>
              <a:t>2/33 (6%) of patients </a:t>
            </a:r>
            <a:r>
              <a:rPr lang="en-US" sz="1800" dirty="0">
                <a:solidFill>
                  <a:schemeClr val="accent6"/>
                </a:solidFill>
              </a:rPr>
              <a:t>without</a:t>
            </a:r>
            <a:r>
              <a:rPr lang="en-US" sz="1800" dirty="0"/>
              <a:t> a DNA repair alteration had a response</a:t>
            </a:r>
          </a:p>
        </p:txBody>
      </p:sp>
      <p:sp>
        <p:nvSpPr>
          <p:cNvPr id="4" name="Text Placeholder 3"/>
          <p:cNvSpPr>
            <a:spLocks noGrp="1"/>
          </p:cNvSpPr>
          <p:nvPr>
            <p:ph type="body" sz="quarter" idx="10"/>
          </p:nvPr>
        </p:nvSpPr>
        <p:spPr/>
        <p:txBody>
          <a:bodyPr/>
          <a:lstStyle/>
          <a:p>
            <a:pPr fontAlgn="base"/>
            <a:r>
              <a:rPr lang="en-US" dirty="0"/>
              <a:t>DNA-Repair Defects and </a:t>
            </a:r>
            <a:r>
              <a:rPr lang="en-US" dirty="0" err="1"/>
              <a:t>Olaparib</a:t>
            </a:r>
            <a:r>
              <a:rPr lang="en-US" dirty="0"/>
              <a:t> in Metastatic Prostate </a:t>
            </a:r>
            <a:r>
              <a:rPr lang="en-US" dirty="0" err="1"/>
              <a:t>Cancer</a:t>
            </a:r>
            <a:r>
              <a:rPr lang="en-US" b="1" dirty="0" err="1"/>
              <a:t>Mateo</a:t>
            </a:r>
            <a:r>
              <a:rPr lang="en-US" b="1" dirty="0"/>
              <a:t> J, et al. </a:t>
            </a:r>
            <a:r>
              <a:rPr lang="en-US" b="1" i="1" dirty="0"/>
              <a:t>N </a:t>
            </a:r>
            <a:r>
              <a:rPr lang="en-US" b="1" i="1" dirty="0" err="1"/>
              <a:t>Engl</a:t>
            </a:r>
            <a:r>
              <a:rPr lang="en-US" b="1" i="1" dirty="0"/>
              <a:t> J Med.</a:t>
            </a:r>
            <a:r>
              <a:rPr lang="en-US" b="1" dirty="0"/>
              <a:t> 2015; 373:1697-1708.</a:t>
            </a:r>
            <a:r>
              <a:rPr lang="fr-FR" dirty="0"/>
              <a:t>.</a:t>
            </a:r>
            <a:r>
              <a:rPr lang="da-DK" dirty="0"/>
              <a:t> Copyright © 2017 </a:t>
            </a:r>
            <a:r>
              <a:rPr lang="en-US" dirty="0"/>
              <a:t>Massachusetts Medical Society. Reprinted with permission from Massachusetts Medical Society.</a:t>
            </a:r>
            <a:endParaRPr lang="en-US" b="1" dirty="0"/>
          </a:p>
        </p:txBody>
      </p:sp>
      <p:sp>
        <p:nvSpPr>
          <p:cNvPr id="7" name="TextBox 2"/>
          <p:cNvSpPr txBox="1">
            <a:spLocks noChangeArrowheads="1"/>
          </p:cNvSpPr>
          <p:nvPr/>
        </p:nvSpPr>
        <p:spPr bwMode="auto">
          <a:xfrm>
            <a:off x="698306" y="1240279"/>
            <a:ext cx="3911793" cy="298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90033"/>
                </a:solidFill>
                <a:effectLst/>
                <a:uLnTx/>
                <a:uFillTx/>
                <a:latin typeface="Calibri" charset="0"/>
                <a:cs typeface="Calibri" charset="0"/>
              </a:rPr>
              <a:t>rPFS by presence of genomic </a:t>
            </a:r>
            <a:br>
              <a:rPr kumimoji="0" lang="en-GB" sz="2000" b="1" i="0" u="none" strike="noStrike" kern="1200" cap="none" spc="0" normalizeH="0" baseline="0" noProof="0" dirty="0">
                <a:ln>
                  <a:noFill/>
                </a:ln>
                <a:solidFill>
                  <a:srgbClr val="990033"/>
                </a:solidFill>
                <a:effectLst/>
                <a:uLnTx/>
                <a:uFillTx/>
                <a:latin typeface="Calibri" charset="0"/>
                <a:cs typeface="Calibri" charset="0"/>
              </a:rPr>
            </a:br>
            <a:r>
              <a:rPr kumimoji="0" lang="en-GB" sz="2000" b="1" i="0" u="none" strike="noStrike" kern="1200" cap="none" spc="0" normalizeH="0" baseline="0" noProof="0" dirty="0">
                <a:ln>
                  <a:noFill/>
                </a:ln>
                <a:solidFill>
                  <a:srgbClr val="990033"/>
                </a:solidFill>
                <a:effectLst/>
                <a:uLnTx/>
                <a:uFillTx/>
                <a:latin typeface="Calibri" charset="0"/>
                <a:cs typeface="Calibri" charset="0"/>
              </a:rPr>
              <a:t>defects in DNA repair genes</a:t>
            </a:r>
          </a:p>
        </p:txBody>
      </p:sp>
      <p:sp>
        <p:nvSpPr>
          <p:cNvPr id="9" name="TextBox 6"/>
          <p:cNvSpPr txBox="1">
            <a:spLocks noChangeArrowheads="1"/>
          </p:cNvSpPr>
          <p:nvPr/>
        </p:nvSpPr>
        <p:spPr bwMode="auto">
          <a:xfrm>
            <a:off x="5055673" y="1229851"/>
            <a:ext cx="3631127" cy="296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90033"/>
                </a:solidFill>
                <a:effectLst/>
                <a:uLnTx/>
                <a:uFillTx/>
                <a:latin typeface="Calibri" charset="0"/>
                <a:cs typeface="Calibri" charset="0"/>
              </a:rPr>
              <a:t>OS by presence of genomic </a:t>
            </a:r>
            <a:br>
              <a:rPr kumimoji="0" lang="en-GB" sz="2000" b="1" i="0" u="none" strike="noStrike" kern="1200" cap="none" spc="0" normalizeH="0" baseline="0" noProof="0" dirty="0">
                <a:ln>
                  <a:noFill/>
                </a:ln>
                <a:solidFill>
                  <a:srgbClr val="990033"/>
                </a:solidFill>
                <a:effectLst/>
                <a:uLnTx/>
                <a:uFillTx/>
                <a:latin typeface="Calibri" charset="0"/>
                <a:cs typeface="Calibri" charset="0"/>
              </a:rPr>
            </a:br>
            <a:r>
              <a:rPr kumimoji="0" lang="en-GB" sz="2000" b="1" i="0" u="none" strike="noStrike" kern="1200" cap="none" spc="0" normalizeH="0" baseline="0" noProof="0" dirty="0">
                <a:ln>
                  <a:noFill/>
                </a:ln>
                <a:solidFill>
                  <a:srgbClr val="990033"/>
                </a:solidFill>
                <a:effectLst/>
                <a:uLnTx/>
                <a:uFillTx/>
                <a:latin typeface="Calibri" charset="0"/>
                <a:cs typeface="Calibri" charset="0"/>
              </a:rPr>
              <a:t>defects in DNA repair genes</a:t>
            </a:r>
          </a:p>
        </p:txBody>
      </p:sp>
      <p:sp>
        <p:nvSpPr>
          <p:cNvPr id="11" name="TextBox 16"/>
          <p:cNvSpPr txBox="1">
            <a:spLocks noChangeArrowheads="1"/>
          </p:cNvSpPr>
          <p:nvPr/>
        </p:nvSpPr>
        <p:spPr bwMode="auto">
          <a:xfrm>
            <a:off x="2445845" y="2436009"/>
            <a:ext cx="1370558" cy="496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3CCE"/>
                </a:solidFill>
                <a:effectLst/>
                <a:uLnTx/>
                <a:uFillTx/>
                <a:latin typeface="Calibri" charset="0"/>
                <a:cs typeface="Calibri" charset="0"/>
              </a:rPr>
              <a:t> </a:t>
            </a:r>
          </a:p>
        </p:txBody>
      </p:sp>
      <p:sp>
        <p:nvSpPr>
          <p:cNvPr id="12" name="TextBox 17"/>
          <p:cNvSpPr txBox="1">
            <a:spLocks noChangeArrowheads="1"/>
          </p:cNvSpPr>
          <p:nvPr/>
        </p:nvSpPr>
        <p:spPr bwMode="auto">
          <a:xfrm>
            <a:off x="6987975" y="2347816"/>
            <a:ext cx="1370558" cy="496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283CCE"/>
              </a:solidFill>
              <a:effectLst/>
              <a:uLnTx/>
              <a:uFillTx/>
              <a:latin typeface="Calibri" charset="0"/>
              <a:cs typeface="Calibri" charset="0"/>
            </a:endParaRPr>
          </a:p>
        </p:txBody>
      </p:sp>
      <p:sp>
        <p:nvSpPr>
          <p:cNvPr id="16" name="TextBox 15"/>
          <p:cNvSpPr txBox="1"/>
          <p:nvPr/>
        </p:nvSpPr>
        <p:spPr>
          <a:xfrm>
            <a:off x="5382846" y="3311993"/>
            <a:ext cx="898769"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22"/>
          <p:cNvGrpSpPr/>
          <p:nvPr/>
        </p:nvGrpSpPr>
        <p:grpSpPr>
          <a:xfrm>
            <a:off x="555634" y="1924760"/>
            <a:ext cx="3604912" cy="3096503"/>
            <a:chOff x="555634" y="1924760"/>
            <a:chExt cx="3604912" cy="309650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l="4231" t="8788" r="52327" b="52121"/>
            <a:stretch>
              <a:fillRect/>
            </a:stretch>
          </p:blipFill>
          <p:spPr bwMode="auto">
            <a:xfrm>
              <a:off x="555634" y="1924760"/>
              <a:ext cx="3604912" cy="3096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3"/>
            <p:cNvSpPr txBox="1">
              <a:spLocks noChangeArrowheads="1"/>
            </p:cNvSpPr>
            <p:nvPr/>
          </p:nvSpPr>
          <p:spPr bwMode="auto">
            <a:xfrm>
              <a:off x="2735804" y="2073163"/>
              <a:ext cx="1370558" cy="29280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0000"/>
                  </a:solidFill>
                  <a:effectLst/>
                  <a:uLnTx/>
                  <a:uFillTx/>
                  <a:latin typeface="Calibri" charset="0"/>
                  <a:cs typeface="Calibri" charset="0"/>
                </a:rPr>
                <a:t>P</a:t>
              </a:r>
              <a:r>
                <a:rPr kumimoji="0" lang="en-GB" sz="1600" b="1" i="0" u="none" strike="noStrike" kern="1200" cap="none" spc="0" normalizeH="0" baseline="0" noProof="0" dirty="0">
                  <a:ln>
                    <a:noFill/>
                  </a:ln>
                  <a:solidFill>
                    <a:srgbClr val="000000"/>
                  </a:solidFill>
                  <a:effectLst/>
                  <a:uLnTx/>
                  <a:uFillTx/>
                  <a:latin typeface="Calibri" charset="0"/>
                  <a:cs typeface="Calibri" charset="0"/>
                </a:rPr>
                <a:t>&lt;0.001</a:t>
              </a:r>
            </a:p>
          </p:txBody>
        </p:sp>
        <p:sp>
          <p:nvSpPr>
            <p:cNvPr id="13" name="TextBox 18"/>
            <p:cNvSpPr txBox="1">
              <a:spLocks noChangeArrowheads="1"/>
            </p:cNvSpPr>
            <p:nvPr/>
          </p:nvSpPr>
          <p:spPr bwMode="auto">
            <a:xfrm>
              <a:off x="1542771" y="3311993"/>
              <a:ext cx="1123261" cy="3282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charset="0"/>
                  <a:cs typeface="Calibri" charset="0"/>
                </a:rPr>
                <a:t> </a:t>
              </a:r>
            </a:p>
          </p:txBody>
        </p:sp>
        <p:sp>
          <p:nvSpPr>
            <p:cNvPr id="17" name="TextBox 24"/>
            <p:cNvSpPr txBox="1">
              <a:spLocks noChangeArrowheads="1"/>
            </p:cNvSpPr>
            <p:nvPr/>
          </p:nvSpPr>
          <p:spPr bwMode="auto">
            <a:xfrm>
              <a:off x="2551966" y="2514161"/>
              <a:ext cx="1466476" cy="46734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D646D"/>
                  </a:solidFill>
                  <a:effectLst/>
                  <a:uLnTx/>
                  <a:uFillTx/>
                  <a:latin typeface="Calibri" charset="0"/>
                  <a:cs typeface="Calibri" charset="0"/>
                </a:rPr>
                <a:t>Biomarker positive: </a:t>
              </a:r>
              <a:br>
                <a:rPr kumimoji="0" lang="en-GB" sz="1200" b="1" i="0" u="none" strike="noStrike" kern="1200" cap="none" spc="0" normalizeH="0" baseline="0" noProof="0" dirty="0">
                  <a:ln>
                    <a:noFill/>
                  </a:ln>
                  <a:solidFill>
                    <a:srgbClr val="3D646D"/>
                  </a:solidFill>
                  <a:effectLst/>
                  <a:uLnTx/>
                  <a:uFillTx/>
                  <a:latin typeface="Calibri" charset="0"/>
                  <a:cs typeface="Calibri" charset="0"/>
                </a:rPr>
              </a:br>
              <a:r>
                <a:rPr kumimoji="0" lang="en-GB" sz="1200" b="1" i="0" u="none" strike="noStrike" kern="1200" cap="none" spc="0" normalizeH="0" baseline="0" noProof="0" dirty="0">
                  <a:ln>
                    <a:noFill/>
                  </a:ln>
                  <a:solidFill>
                    <a:srgbClr val="3D646D"/>
                  </a:solidFill>
                  <a:effectLst/>
                  <a:uLnTx/>
                  <a:uFillTx/>
                  <a:latin typeface="Calibri" charset="0"/>
                  <a:cs typeface="Calibri" charset="0"/>
                </a:rPr>
                <a:t>Median: 9.8 months</a:t>
              </a:r>
            </a:p>
          </p:txBody>
        </p:sp>
        <p:sp>
          <p:nvSpPr>
            <p:cNvPr id="19" name="TextBox 25"/>
            <p:cNvSpPr txBox="1">
              <a:spLocks noChangeArrowheads="1"/>
            </p:cNvSpPr>
            <p:nvPr/>
          </p:nvSpPr>
          <p:spPr bwMode="auto">
            <a:xfrm>
              <a:off x="2035172" y="3582988"/>
              <a:ext cx="1689100"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charset="0"/>
                <a:cs typeface="Calibri"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800000"/>
                  </a:solidFill>
                  <a:effectLst/>
                  <a:uLnTx/>
                  <a:uFillTx/>
                  <a:latin typeface="Calibri" charset="0"/>
                  <a:cs typeface="Calibri" charset="0"/>
                </a:rPr>
                <a:t>Biomarker </a:t>
              </a:r>
              <a:br>
                <a:rPr kumimoji="0" lang="en-GB" sz="1200" b="1" i="0" u="none" strike="noStrike" kern="1200" cap="none" spc="0" normalizeH="0" baseline="0" noProof="0" dirty="0">
                  <a:ln>
                    <a:noFill/>
                  </a:ln>
                  <a:solidFill>
                    <a:srgbClr val="800000"/>
                  </a:solidFill>
                  <a:effectLst/>
                  <a:uLnTx/>
                  <a:uFillTx/>
                  <a:latin typeface="Calibri" charset="0"/>
                  <a:cs typeface="Calibri" charset="0"/>
                </a:rPr>
              </a:br>
              <a:r>
                <a:rPr kumimoji="0" lang="en-GB" sz="1200" b="1" i="0" u="none" strike="noStrike" kern="1200" cap="none" spc="0" normalizeH="0" baseline="0" noProof="0" dirty="0">
                  <a:ln>
                    <a:noFill/>
                  </a:ln>
                  <a:solidFill>
                    <a:srgbClr val="800000"/>
                  </a:solidFill>
                  <a:effectLst/>
                  <a:uLnTx/>
                  <a:uFillTx/>
                  <a:latin typeface="Calibri" charset="0"/>
                  <a:cs typeface="Calibri" charset="0"/>
                </a:rPr>
                <a:t>negative: </a:t>
              </a:r>
              <a:br>
                <a:rPr kumimoji="0" lang="en-GB" sz="1200" b="1" i="0" u="none" strike="noStrike" kern="1200" cap="none" spc="0" normalizeH="0" baseline="0" noProof="0" dirty="0">
                  <a:ln>
                    <a:noFill/>
                  </a:ln>
                  <a:solidFill>
                    <a:srgbClr val="800000"/>
                  </a:solidFill>
                  <a:effectLst/>
                  <a:uLnTx/>
                  <a:uFillTx/>
                  <a:latin typeface="Calibri" charset="0"/>
                  <a:cs typeface="Calibri" charset="0"/>
                </a:rPr>
              </a:br>
              <a:r>
                <a:rPr kumimoji="0" lang="en-GB" sz="1200" b="1" i="0" u="none" strike="noStrike" kern="1200" cap="none" spc="0" normalizeH="0" baseline="0" noProof="0" dirty="0">
                  <a:ln>
                    <a:noFill/>
                  </a:ln>
                  <a:solidFill>
                    <a:srgbClr val="800000"/>
                  </a:solidFill>
                  <a:effectLst/>
                  <a:uLnTx/>
                  <a:uFillTx/>
                  <a:latin typeface="Calibri" charset="0"/>
                  <a:cs typeface="Calibri" charset="0"/>
                </a:rPr>
                <a:t>median 2.7 months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Calibri" charset="0"/>
                <a:cs typeface="Calibri" charset="0"/>
              </a:endParaRPr>
            </a:p>
          </p:txBody>
        </p:sp>
      </p:grpSp>
      <p:grpSp>
        <p:nvGrpSpPr>
          <p:cNvPr id="22" name="Group 21"/>
          <p:cNvGrpSpPr/>
          <p:nvPr/>
        </p:nvGrpSpPr>
        <p:grpSpPr>
          <a:xfrm>
            <a:off x="4836818" y="1924759"/>
            <a:ext cx="3751550" cy="3055520"/>
            <a:chOff x="4836818" y="1924759"/>
            <a:chExt cx="3751550" cy="3055520"/>
          </a:xfrm>
        </p:grpSpPr>
        <p:grpSp>
          <p:nvGrpSpPr>
            <p:cNvPr id="20" name="Group 19"/>
            <p:cNvGrpSpPr/>
            <p:nvPr/>
          </p:nvGrpSpPr>
          <p:grpSpPr>
            <a:xfrm>
              <a:off x="4836818" y="1924759"/>
              <a:ext cx="3751550" cy="3055520"/>
              <a:chOff x="4836818" y="1924759"/>
              <a:chExt cx="3751550" cy="3055520"/>
            </a:xfrm>
          </p:grpSpPr>
          <p:pic>
            <p:nvPicPr>
              <p:cNvPr id="8" name="Picture 9"/>
              <p:cNvPicPr>
                <a:picLocks noChangeAspect="1"/>
              </p:cNvPicPr>
              <p:nvPr/>
            </p:nvPicPr>
            <p:blipFill>
              <a:blip r:embed="rId2">
                <a:extLst>
                  <a:ext uri="{28A0092B-C50C-407E-A947-70E740481C1C}">
                    <a14:useLocalDpi xmlns:a14="http://schemas.microsoft.com/office/drawing/2010/main" val="0"/>
                  </a:ext>
                </a:extLst>
              </a:blip>
              <a:srcRect l="50835" t="8162" r="2380" b="51920"/>
              <a:stretch>
                <a:fillRect/>
              </a:stretch>
            </p:blipFill>
            <p:spPr bwMode="auto">
              <a:xfrm>
                <a:off x="4836818" y="1924759"/>
                <a:ext cx="3751549" cy="3055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a:spLocks noChangeArrowheads="1"/>
              </p:cNvSpPr>
              <p:nvPr/>
            </p:nvSpPr>
            <p:spPr bwMode="auto">
              <a:xfrm>
                <a:off x="6987975" y="2082748"/>
                <a:ext cx="1370558" cy="29280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0000"/>
                    </a:solidFill>
                    <a:effectLst/>
                    <a:uLnTx/>
                    <a:uFillTx/>
                    <a:latin typeface="Calibri" charset="0"/>
                    <a:cs typeface="Calibri" charset="0"/>
                  </a:rPr>
                  <a:t>P</a:t>
                </a:r>
                <a:r>
                  <a:rPr kumimoji="0" lang="en-GB" sz="1600" b="1" i="0" u="none" strike="noStrike" kern="1200" cap="none" spc="0" normalizeH="0" baseline="0" noProof="0" dirty="0">
                    <a:ln>
                      <a:noFill/>
                    </a:ln>
                    <a:solidFill>
                      <a:srgbClr val="000000"/>
                    </a:solidFill>
                    <a:effectLst/>
                    <a:uLnTx/>
                    <a:uFillTx/>
                    <a:latin typeface="Calibri" charset="0"/>
                    <a:cs typeface="Calibri" charset="0"/>
                  </a:rPr>
                  <a:t>=0.05</a:t>
                </a:r>
              </a:p>
            </p:txBody>
          </p:sp>
          <p:sp>
            <p:nvSpPr>
              <p:cNvPr id="15" name="TextBox 22"/>
              <p:cNvSpPr txBox="1">
                <a:spLocks noChangeArrowheads="1"/>
              </p:cNvSpPr>
              <p:nvPr/>
            </p:nvSpPr>
            <p:spPr bwMode="auto">
              <a:xfrm>
                <a:off x="5211763" y="3796568"/>
                <a:ext cx="16891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charset="0"/>
                  <a:cs typeface="Calibri"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800000"/>
                    </a:solidFill>
                    <a:effectLst/>
                    <a:uLnTx/>
                    <a:uFillTx/>
                    <a:latin typeface="Calibri" charset="0"/>
                    <a:cs typeface="Calibri" charset="0"/>
                  </a:rPr>
                  <a:t>Biomarker negative: </a:t>
                </a:r>
                <a:br>
                  <a:rPr kumimoji="0" lang="en-GB" sz="1200" b="1" i="0" u="none" strike="noStrike" kern="1200" cap="none" spc="0" normalizeH="0" baseline="0" noProof="0" dirty="0">
                    <a:ln>
                      <a:noFill/>
                    </a:ln>
                    <a:solidFill>
                      <a:srgbClr val="800000"/>
                    </a:solidFill>
                    <a:effectLst/>
                    <a:uLnTx/>
                    <a:uFillTx/>
                    <a:latin typeface="Calibri" charset="0"/>
                    <a:cs typeface="Calibri" charset="0"/>
                  </a:rPr>
                </a:br>
                <a:r>
                  <a:rPr kumimoji="0" lang="en-GB" sz="1200" b="1" i="0" u="none" strike="noStrike" kern="1200" cap="none" spc="0" normalizeH="0" baseline="0" noProof="0" dirty="0">
                    <a:ln>
                      <a:noFill/>
                    </a:ln>
                    <a:solidFill>
                      <a:srgbClr val="800000"/>
                    </a:solidFill>
                    <a:effectLst/>
                    <a:uLnTx/>
                    <a:uFillTx/>
                    <a:latin typeface="Calibri" charset="0"/>
                    <a:cs typeface="Calibri" charset="0"/>
                  </a:rPr>
                  <a:t>median 7.5 months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Calibri" charset="0"/>
                  <a:cs typeface="Calibri" charset="0"/>
                </a:endParaRPr>
              </a:p>
            </p:txBody>
          </p:sp>
          <p:sp>
            <p:nvSpPr>
              <p:cNvPr id="18" name="TextBox 26"/>
              <p:cNvSpPr txBox="1">
                <a:spLocks noChangeArrowheads="1"/>
              </p:cNvSpPr>
              <p:nvPr/>
            </p:nvSpPr>
            <p:spPr bwMode="auto">
              <a:xfrm>
                <a:off x="7011698" y="2550204"/>
                <a:ext cx="1576670" cy="35315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D646D"/>
                    </a:solidFill>
                    <a:effectLst/>
                    <a:uLnTx/>
                    <a:uFillTx/>
                    <a:latin typeface="Calibri" charset="0"/>
                    <a:cs typeface="Calibri" charset="0"/>
                  </a:rPr>
                  <a:t>Biomarker positive: Median: 13.8 months</a:t>
                </a:r>
              </a:p>
            </p:txBody>
          </p:sp>
        </p:grpSp>
        <p:sp>
          <p:nvSpPr>
            <p:cNvPr id="21" name="TextBox 20"/>
            <p:cNvSpPr txBox="1"/>
            <p:nvPr/>
          </p:nvSpPr>
          <p:spPr>
            <a:xfrm>
              <a:off x="5382846" y="3222625"/>
              <a:ext cx="898769" cy="4587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7202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Sipuleucel</a:t>
            </a:r>
            <a:r>
              <a:rPr lang="en-US" dirty="0"/>
              <a:t>-T Survival Benefit</a:t>
            </a:r>
          </a:p>
        </p:txBody>
      </p:sp>
      <p:sp>
        <p:nvSpPr>
          <p:cNvPr id="3" name="Content Placeholder 2"/>
          <p:cNvSpPr>
            <a:spLocks noGrp="1"/>
          </p:cNvSpPr>
          <p:nvPr>
            <p:ph idx="1"/>
          </p:nvPr>
        </p:nvSpPr>
        <p:spPr>
          <a:xfrm>
            <a:off x="1485901" y="1864124"/>
            <a:ext cx="2373355" cy="3394472"/>
          </a:xfrm>
        </p:spPr>
        <p:txBody>
          <a:bodyPr/>
          <a:lstStyle/>
          <a:p>
            <a:pPr>
              <a:spcBef>
                <a:spcPts val="300"/>
              </a:spcBef>
            </a:pPr>
            <a:r>
              <a:rPr lang="en-US" sz="1650" dirty="0" err="1"/>
              <a:t>Sipuleucel</a:t>
            </a:r>
            <a:r>
              <a:rPr lang="en-US" sz="1650" dirty="0"/>
              <a:t>-T was approved based on HR of 0.775 </a:t>
            </a:r>
            <a:br>
              <a:rPr lang="en-US" sz="1650" dirty="0"/>
            </a:br>
            <a:r>
              <a:rPr lang="en-US" sz="1650" dirty="0"/>
              <a:t>(~4-month OS benefit)</a:t>
            </a:r>
          </a:p>
          <a:p>
            <a:pPr>
              <a:spcBef>
                <a:spcPts val="300"/>
              </a:spcBef>
            </a:pPr>
            <a:r>
              <a:rPr lang="en-US" sz="1650" dirty="0"/>
              <a:t>Survival curves separated after 6 months</a:t>
            </a:r>
          </a:p>
          <a:p>
            <a:pPr>
              <a:spcBef>
                <a:spcPts val="300"/>
              </a:spcBef>
            </a:pPr>
            <a:r>
              <a:rPr lang="en-US" sz="1650" dirty="0"/>
              <a:t>Significant PSA decline rate ~3%</a:t>
            </a:r>
          </a:p>
          <a:p>
            <a:pPr>
              <a:spcBef>
                <a:spcPts val="300"/>
              </a:spcBef>
            </a:pPr>
            <a:r>
              <a:rPr lang="en-US" sz="1650" dirty="0"/>
              <a:t>No improvement in time to progression</a:t>
            </a:r>
          </a:p>
          <a:p>
            <a:pPr>
              <a:spcBef>
                <a:spcPts val="300"/>
              </a:spcBef>
            </a:pPr>
            <a:r>
              <a:rPr lang="en-US" sz="1650" dirty="0"/>
              <a:t>Very few side effects</a:t>
            </a:r>
          </a:p>
        </p:txBody>
      </p:sp>
      <p:sp>
        <p:nvSpPr>
          <p:cNvPr id="4" name="Text Placeholder 3"/>
          <p:cNvSpPr>
            <a:spLocks noGrp="1"/>
          </p:cNvSpPr>
          <p:nvPr>
            <p:ph type="body" sz="quarter" idx="10"/>
          </p:nvPr>
        </p:nvSpPr>
        <p:spPr/>
        <p:txBody>
          <a:bodyPr/>
          <a:lstStyle/>
          <a:p>
            <a:r>
              <a:rPr lang="en-US" dirty="0" err="1"/>
              <a:t>Sipuleucel</a:t>
            </a:r>
            <a:r>
              <a:rPr lang="en-US" dirty="0"/>
              <a:t>-T Immunotherapy for Castration-Resistant Prostate Cancer, </a:t>
            </a:r>
            <a:r>
              <a:rPr lang="da-DK" dirty="0"/>
              <a:t>Kantoff PW, et al. </a:t>
            </a:r>
            <a:r>
              <a:rPr lang="da-DK" i="1" dirty="0"/>
              <a:t>N Engl J Med.</a:t>
            </a:r>
            <a:r>
              <a:rPr lang="da-DK" dirty="0"/>
              <a:t> 2010;363:411-422. Copyright © 2017 </a:t>
            </a:r>
            <a:r>
              <a:rPr lang="en-US" dirty="0"/>
              <a:t>Massachusetts Medical Society. Reprinted with permission from Massachusetts Medical Society.</a:t>
            </a:r>
          </a:p>
          <a:p>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3859255" y="1674682"/>
            <a:ext cx="4065638" cy="3517800"/>
          </a:xfrm>
          <a:prstGeom prst="rect">
            <a:avLst/>
          </a:prstGeom>
        </p:spPr>
      </p:pic>
      <p:sp>
        <p:nvSpPr>
          <p:cNvPr id="7" name="TextBox 6"/>
          <p:cNvSpPr txBox="1"/>
          <p:nvPr/>
        </p:nvSpPr>
        <p:spPr>
          <a:xfrm>
            <a:off x="4823888" y="3667180"/>
            <a:ext cx="1443807" cy="369332"/>
          </a:xfrm>
          <a:prstGeom prst="rect">
            <a:avLst/>
          </a:prstGeom>
          <a:solidFill>
            <a:srgbClr val="E9EFF1"/>
          </a:solidFill>
        </p:spPr>
        <p:txBody>
          <a:bodyPr wrap="square" rtlCol="0">
            <a:spAutoFit/>
          </a:bodyPr>
          <a:lstStyle/>
          <a:p>
            <a:pPr algn="r" defTabSz="342900"/>
            <a:r>
              <a:rPr lang="en-US" sz="900" b="1" dirty="0">
                <a:solidFill>
                  <a:srgbClr val="990033"/>
                </a:solidFill>
                <a:latin typeface="Calibri"/>
              </a:rPr>
              <a:t>Placebo (n=171)</a:t>
            </a:r>
          </a:p>
          <a:p>
            <a:pPr algn="r" defTabSz="342900"/>
            <a:r>
              <a:rPr lang="en-US" sz="900" b="1" dirty="0">
                <a:solidFill>
                  <a:srgbClr val="990033"/>
                </a:solidFill>
                <a:latin typeface="Calibri"/>
              </a:rPr>
              <a:t>OS (median) = 21.7 mos</a:t>
            </a:r>
          </a:p>
        </p:txBody>
      </p:sp>
      <p:sp>
        <p:nvSpPr>
          <p:cNvPr id="8" name="TextBox 7"/>
          <p:cNvSpPr txBox="1"/>
          <p:nvPr/>
        </p:nvSpPr>
        <p:spPr>
          <a:xfrm>
            <a:off x="6088152" y="2869422"/>
            <a:ext cx="1418978" cy="392415"/>
          </a:xfrm>
          <a:prstGeom prst="rect">
            <a:avLst/>
          </a:prstGeom>
          <a:solidFill>
            <a:srgbClr val="E9EFF1"/>
          </a:solidFill>
        </p:spPr>
        <p:txBody>
          <a:bodyPr wrap="none" rtlCol="0">
            <a:spAutoFit/>
          </a:bodyPr>
          <a:lstStyle/>
          <a:p>
            <a:pPr defTabSz="342900"/>
            <a:r>
              <a:rPr lang="en-US" sz="975" b="1" dirty="0">
                <a:solidFill>
                  <a:srgbClr val="4F81BD">
                    <a:lumMod val="75000"/>
                  </a:srgbClr>
                </a:solidFill>
                <a:latin typeface="Calibri"/>
              </a:rPr>
              <a:t>Sipuleucel-T (n=341)</a:t>
            </a:r>
          </a:p>
          <a:p>
            <a:pPr defTabSz="342900"/>
            <a:r>
              <a:rPr lang="en-US" sz="975" b="1" dirty="0">
                <a:solidFill>
                  <a:srgbClr val="4F81BD">
                    <a:lumMod val="75000"/>
                  </a:srgbClr>
                </a:solidFill>
                <a:latin typeface="Calibri"/>
              </a:rPr>
              <a:t>OS (median) = 25.8 mos</a:t>
            </a:r>
          </a:p>
        </p:txBody>
      </p:sp>
    </p:spTree>
    <p:extLst>
      <p:ext uri="{BB962C8B-B14F-4D97-AF65-F5344CB8AC3E}">
        <p14:creationId xmlns:p14="http://schemas.microsoft.com/office/powerpoint/2010/main" val="5362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Benefit of </a:t>
            </a:r>
            <a:r>
              <a:rPr lang="en-US" dirty="0" err="1"/>
              <a:t>Sipuleucel</a:t>
            </a:r>
            <a:r>
              <a:rPr lang="en-US" dirty="0"/>
              <a:t>-T Is Greater When PSA Is Lower</a:t>
            </a:r>
          </a:p>
        </p:txBody>
      </p:sp>
      <p:sp>
        <p:nvSpPr>
          <p:cNvPr id="4" name="Text Placeholder 3"/>
          <p:cNvSpPr>
            <a:spLocks noGrp="1"/>
          </p:cNvSpPr>
          <p:nvPr>
            <p:ph type="body" sz="quarter" idx="10"/>
          </p:nvPr>
        </p:nvSpPr>
        <p:spPr/>
        <p:txBody>
          <a:bodyPr/>
          <a:lstStyle/>
          <a:p>
            <a:r>
              <a:rPr lang="en-US" dirty="0"/>
              <a:t>OS, overall survival; PSA, prostate specific antigen.</a:t>
            </a:r>
            <a:endParaRPr lang="da-DK" dirty="0"/>
          </a:p>
          <a:p>
            <a:r>
              <a:rPr lang="da-DK" dirty="0" err="1"/>
              <a:t>Schellhammer</a:t>
            </a:r>
            <a:r>
              <a:rPr lang="da-DK" dirty="0"/>
              <a:t> PF, et al. </a:t>
            </a:r>
            <a:r>
              <a:rPr lang="da-DK" i="1" dirty="0"/>
              <a:t>Urology.</a:t>
            </a:r>
            <a:r>
              <a:rPr lang="da-DK" dirty="0"/>
              <a:t> 2013;81:1297-1302.</a:t>
            </a:r>
          </a:p>
          <a:p>
            <a:endParaRPr lang="en-US" dirty="0"/>
          </a:p>
        </p:txBody>
      </p:sp>
      <p:graphicFrame>
        <p:nvGraphicFramePr>
          <p:cNvPr id="5" name="Table 4"/>
          <p:cNvGraphicFramePr>
            <a:graphicFrameLocks noGrp="1"/>
          </p:cNvGraphicFramePr>
          <p:nvPr>
            <p:extLst/>
          </p:nvPr>
        </p:nvGraphicFramePr>
        <p:xfrm>
          <a:off x="457200" y="2270124"/>
          <a:ext cx="7758113" cy="3149370"/>
        </p:xfrm>
        <a:graphic>
          <a:graphicData uri="http://schemas.openxmlformats.org/drawingml/2006/table">
            <a:tbl>
              <a:tblPr/>
              <a:tblGrid>
                <a:gridCol w="1879600">
                  <a:extLst>
                    <a:ext uri="{9D8B030D-6E8A-4147-A177-3AD203B41FA5}">
                      <a16:colId xmlns:a16="http://schemas.microsoft.com/office/drawing/2014/main" val="20000"/>
                    </a:ext>
                  </a:extLst>
                </a:gridCol>
                <a:gridCol w="1309688">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2412">
                  <a:extLst>
                    <a:ext uri="{9D8B030D-6E8A-4147-A177-3AD203B41FA5}">
                      <a16:colId xmlns:a16="http://schemas.microsoft.com/office/drawing/2014/main" val="20003"/>
                    </a:ext>
                  </a:extLst>
                </a:gridCol>
                <a:gridCol w="1522413">
                  <a:extLst>
                    <a:ext uri="{9D8B030D-6E8A-4147-A177-3AD203B41FA5}">
                      <a16:colId xmlns:a16="http://schemas.microsoft.com/office/drawing/2014/main" val="20004"/>
                    </a:ext>
                  </a:extLst>
                </a:gridCol>
              </a:tblGrid>
              <a:tr h="476935">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charset="0"/>
                          <a:ea typeface="ヒラギノ角ゴ Pro W3" charset="0"/>
                          <a:cs typeface="ヒラギノ角ゴ Pro W3" charset="0"/>
                        </a:rPr>
                        <a:t>Median OS, mo</a:t>
                      </a:r>
                    </a:p>
                  </a:txBody>
                  <a:tcPr marL="91436" marR="91436"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E2E17"/>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charset="0"/>
                          <a:ea typeface="ヒラギノ角ゴ Pro W3" charset="0"/>
                          <a:cs typeface="ヒラギノ角ゴ Pro W3" charset="0"/>
                        </a:rPr>
                        <a:t>Baseline PSA (ng/mL) (N=128 for all categories)</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D646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6741">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bg1"/>
                          </a:solidFill>
                          <a:effectLst/>
                          <a:latin typeface="Calibri" charset="0"/>
                          <a:ea typeface="ヒラギノ角ゴ Pro W3" charset="0"/>
                          <a:cs typeface="ヒラギノ角ゴ Pro W3" charset="0"/>
                        </a:rPr>
                        <a:t>≤22.1</a:t>
                      </a:r>
                      <a:endParaRPr kumimoji="0" lang="en-US" sz="1800" b="0" i="0" u="none" strike="noStrike" cap="none" normalizeH="0" baseline="0" dirty="0">
                        <a:ln>
                          <a:noFill/>
                        </a:ln>
                        <a:solidFill>
                          <a:schemeClr val="bg1"/>
                        </a:solidFill>
                        <a:effectLst/>
                        <a:latin typeface="Calibri" charset="0"/>
                        <a:ea typeface="ヒラギノ角ゴ Pro W3" charset="0"/>
                        <a:cs typeface="ヒラギノ角ゴ Pro W3" charset="0"/>
                      </a:endParaRP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D646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bg1"/>
                          </a:solidFill>
                          <a:effectLst/>
                          <a:latin typeface="Calibri" charset="0"/>
                          <a:ea typeface="ヒラギノ角ゴ Pro W3" charset="0"/>
                          <a:cs typeface="ヒラギノ角ゴ Pro W3" charset="0"/>
                        </a:rPr>
                        <a:t>&gt;22.1–50.1</a:t>
                      </a:r>
                      <a:endParaRPr kumimoji="0" lang="en-US" sz="1800" b="0" i="0" u="none" strike="noStrike" cap="none" normalizeH="0" baseline="0" dirty="0">
                        <a:ln>
                          <a:noFill/>
                        </a:ln>
                        <a:solidFill>
                          <a:schemeClr val="bg1"/>
                        </a:solidFill>
                        <a:effectLst/>
                        <a:latin typeface="Calibri" charset="0"/>
                        <a:ea typeface="ヒラギノ角ゴ Pro W3" charset="0"/>
                        <a:cs typeface="ヒラギノ角ゴ Pro W3" charset="0"/>
                      </a:endParaRP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D646D">
                        <a:alpha val="75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bg1"/>
                          </a:solidFill>
                          <a:effectLst/>
                          <a:latin typeface="Calibri" charset="0"/>
                          <a:ea typeface="ヒラギノ角ゴ Pro W3" charset="0"/>
                          <a:cs typeface="ヒラギノ角ゴ Pro W3" charset="0"/>
                        </a:rPr>
                        <a:t>&gt;50.1–134.1</a:t>
                      </a:r>
                      <a:endParaRPr kumimoji="0" lang="en-US" sz="1800" b="0" i="0" u="none" strike="noStrike" cap="none" normalizeH="0" baseline="0" dirty="0">
                        <a:ln>
                          <a:noFill/>
                        </a:ln>
                        <a:solidFill>
                          <a:schemeClr val="bg1"/>
                        </a:solidFill>
                        <a:effectLst/>
                        <a:latin typeface="Calibri" charset="0"/>
                        <a:ea typeface="ヒラギノ角ゴ Pro W3" charset="0"/>
                        <a:cs typeface="ヒラギノ角ゴ Pro W3" charset="0"/>
                      </a:endParaRP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D646D">
                        <a:alpha val="5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&gt;134.1 </a:t>
                      </a:r>
                      <a:endPar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D646D">
                        <a:alpha val="25000"/>
                      </a:srgbClr>
                    </a:solidFill>
                  </a:tcPr>
                </a:tc>
                <a:extLst>
                  <a:ext uri="{0D108BD9-81ED-4DB2-BD59-A6C34878D82A}">
                    <a16:rowId xmlns:a16="http://schemas.microsoft.com/office/drawing/2014/main" val="10001"/>
                  </a:ext>
                </a:extLst>
              </a:tr>
              <a:tr h="4769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Sipuleucel-T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41.3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27.1</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20.4</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18.4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76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Control </a:t>
                      </a:r>
                      <a:endPar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28.3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20.1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15.0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ヒラギノ角ゴ Pro W3" charset="0"/>
                          <a:cs typeface="ヒラギノ角ゴ Pro W3" charset="0"/>
                        </a:rPr>
                        <a:t>15.6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476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Difference </a:t>
                      </a:r>
                      <a:endPar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13.0</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7.1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5.4</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2.8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948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HR (95% CI)</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0.51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(0.31-0.85)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0.74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(0.47-1.17)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0.81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(0.52-1.24)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0.84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 W3" charset="0"/>
                          <a:cs typeface="ヒラギノ角ゴ Pro W3" charset="0"/>
                        </a:rPr>
                        <a:t>(0.55-1.29) </a:t>
                      </a:r>
                    </a:p>
                  </a:txBody>
                  <a:tcPr marL="91436" marR="9143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
        <p:nvSpPr>
          <p:cNvPr id="6" name="TextBox 2"/>
          <p:cNvSpPr txBox="1">
            <a:spLocks noChangeArrowheads="1"/>
          </p:cNvSpPr>
          <p:nvPr/>
        </p:nvSpPr>
        <p:spPr bwMode="auto">
          <a:xfrm>
            <a:off x="703263" y="1580121"/>
            <a:ext cx="76136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charset="0"/>
              </a:rPr>
              <a:t>IMPACT: OS by Baseline PSA</a:t>
            </a:r>
            <a:endParaRPr kumimoji="0" lang="en-GB" sz="2800" b="1" i="0" u="none" strike="noStrike" kern="1200" cap="none" spc="0" normalizeH="0" baseline="0" noProof="0" dirty="0">
              <a:ln>
                <a:noFill/>
              </a:ln>
              <a:solidFill>
                <a:prstClr val="black"/>
              </a:solidFill>
              <a:effectLst/>
              <a:uLnTx/>
              <a:uFillTx/>
              <a:latin typeface="Calibri" charset="0"/>
            </a:endParaRPr>
          </a:p>
        </p:txBody>
      </p:sp>
    </p:spTree>
    <p:extLst>
      <p:ext uri="{BB962C8B-B14F-4D97-AF65-F5344CB8AC3E}">
        <p14:creationId xmlns:p14="http://schemas.microsoft.com/office/powerpoint/2010/main" val="26086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Retrospective Experience</a:t>
            </a:r>
          </a:p>
        </p:txBody>
      </p:sp>
      <p:sp>
        <p:nvSpPr>
          <p:cNvPr id="4" name="Text Placeholder 3"/>
          <p:cNvSpPr>
            <a:spLocks noGrp="1"/>
          </p:cNvSpPr>
          <p:nvPr>
            <p:ph type="body" sz="quarter" idx="10"/>
          </p:nvPr>
        </p:nvSpPr>
        <p:spPr/>
        <p:txBody>
          <a:bodyPr/>
          <a:lstStyle/>
          <a:p>
            <a:r>
              <a:rPr lang="en-US" dirty="0"/>
              <a:t>Ileana E, et al. </a:t>
            </a:r>
            <a:r>
              <a:rPr lang="en-US" i="1" dirty="0"/>
              <a:t>J </a:t>
            </a:r>
            <a:r>
              <a:rPr lang="en-US" i="1" dirty="0" err="1"/>
              <a:t>Clin</a:t>
            </a:r>
            <a:r>
              <a:rPr lang="en-US" i="1" dirty="0"/>
              <a:t> </a:t>
            </a:r>
            <a:r>
              <a:rPr lang="en-US" i="1" dirty="0" err="1"/>
              <a:t>Oncol</a:t>
            </a:r>
            <a:r>
              <a:rPr lang="en-US" i="1" dirty="0"/>
              <a:t>.</a:t>
            </a:r>
            <a:r>
              <a:rPr lang="en-US" dirty="0"/>
              <a:t> 2012;30(</a:t>
            </a:r>
            <a:r>
              <a:rPr lang="en-US" dirty="0" err="1"/>
              <a:t>Suppl</a:t>
            </a:r>
            <a:r>
              <a:rPr lang="en-US" dirty="0"/>
              <a:t>):abstract 4554.</a:t>
            </a:r>
          </a:p>
          <a:p>
            <a:r>
              <a:rPr lang="en-US" dirty="0"/>
              <a:t>Noonan KL, et al. </a:t>
            </a:r>
            <a:r>
              <a:rPr lang="en-US" i="1" dirty="0"/>
              <a:t>Ann </a:t>
            </a:r>
            <a:r>
              <a:rPr lang="en-US" i="1" dirty="0" err="1"/>
              <a:t>Oncol</a:t>
            </a:r>
            <a:r>
              <a:rPr lang="en-US" i="1" dirty="0"/>
              <a:t>.</a:t>
            </a:r>
            <a:r>
              <a:rPr lang="en-US" dirty="0"/>
              <a:t> 2013;24:1802-1807.</a:t>
            </a:r>
          </a:p>
          <a:p>
            <a:r>
              <a:rPr lang="en-US" dirty="0" err="1"/>
              <a:t>Loriot</a:t>
            </a:r>
            <a:r>
              <a:rPr lang="en-US" dirty="0"/>
              <a:t> Y, et al. </a:t>
            </a:r>
            <a:r>
              <a:rPr lang="en-US" i="1" dirty="0"/>
              <a:t>Ann </a:t>
            </a:r>
            <a:r>
              <a:rPr lang="en-US" i="1" dirty="0" err="1"/>
              <a:t>Oncol</a:t>
            </a:r>
            <a:r>
              <a:rPr lang="en-US" i="1" dirty="0"/>
              <a:t>.</a:t>
            </a:r>
            <a:r>
              <a:rPr lang="en-US" dirty="0"/>
              <a:t> 2013;24:1807-1812.</a:t>
            </a:r>
          </a:p>
        </p:txBody>
      </p:sp>
      <p:graphicFrame>
        <p:nvGraphicFramePr>
          <p:cNvPr id="5" name="Content Placeholder 5"/>
          <p:cNvGraphicFramePr>
            <a:graphicFrameLocks noGrp="1"/>
          </p:cNvGraphicFramePr>
          <p:nvPr>
            <p:ph idx="1"/>
            <p:extLst/>
          </p:nvPr>
        </p:nvGraphicFramePr>
        <p:xfrm>
          <a:off x="217651" y="1781421"/>
          <a:ext cx="8686806" cy="3674983"/>
        </p:xfrm>
        <a:graphic>
          <a:graphicData uri="http://schemas.openxmlformats.org/drawingml/2006/table">
            <a:tbl>
              <a:tblPr firstRow="1" bandRow="1">
                <a:tableStyleId>{5C22544A-7EE6-4342-B048-85BDC9FD1C3A}</a:tableStyleId>
              </a:tblPr>
              <a:tblGrid>
                <a:gridCol w="931397">
                  <a:extLst>
                    <a:ext uri="{9D8B030D-6E8A-4147-A177-3AD203B41FA5}">
                      <a16:colId xmlns:a16="http://schemas.microsoft.com/office/drawing/2014/main" val="20000"/>
                    </a:ext>
                  </a:extLst>
                </a:gridCol>
                <a:gridCol w="411238">
                  <a:extLst>
                    <a:ext uri="{9D8B030D-6E8A-4147-A177-3AD203B41FA5}">
                      <a16:colId xmlns:a16="http://schemas.microsoft.com/office/drawing/2014/main" val="20001"/>
                    </a:ext>
                  </a:extLst>
                </a:gridCol>
                <a:gridCol w="1511904">
                  <a:extLst>
                    <a:ext uri="{9D8B030D-6E8A-4147-A177-3AD203B41FA5}">
                      <a16:colId xmlns:a16="http://schemas.microsoft.com/office/drawing/2014/main" val="20002"/>
                    </a:ext>
                  </a:extLst>
                </a:gridCol>
                <a:gridCol w="1632858">
                  <a:extLst>
                    <a:ext uri="{9D8B030D-6E8A-4147-A177-3AD203B41FA5}">
                      <a16:colId xmlns:a16="http://schemas.microsoft.com/office/drawing/2014/main" val="20003"/>
                    </a:ext>
                  </a:extLst>
                </a:gridCol>
                <a:gridCol w="1403047">
                  <a:extLst>
                    <a:ext uri="{9D8B030D-6E8A-4147-A177-3AD203B41FA5}">
                      <a16:colId xmlns:a16="http://schemas.microsoft.com/office/drawing/2014/main" val="20004"/>
                    </a:ext>
                  </a:extLst>
                </a:gridCol>
                <a:gridCol w="1352071">
                  <a:extLst>
                    <a:ext uri="{9D8B030D-6E8A-4147-A177-3AD203B41FA5}">
                      <a16:colId xmlns:a16="http://schemas.microsoft.com/office/drawing/2014/main" val="20005"/>
                    </a:ext>
                  </a:extLst>
                </a:gridCol>
                <a:gridCol w="1444291">
                  <a:extLst>
                    <a:ext uri="{9D8B030D-6E8A-4147-A177-3AD203B41FA5}">
                      <a16:colId xmlns:a16="http://schemas.microsoft.com/office/drawing/2014/main" val="20006"/>
                    </a:ext>
                  </a:extLst>
                </a:gridCol>
              </a:tblGrid>
              <a:tr h="321119">
                <a:tc rowSpan="2">
                  <a:txBody>
                    <a:bodyPr/>
                    <a:lstStyle/>
                    <a:p>
                      <a:r>
                        <a:rPr lang="en-GB" sz="1600" dirty="0">
                          <a:solidFill>
                            <a:schemeClr val="bg1"/>
                          </a:solidFill>
                        </a:rPr>
                        <a:t>Study</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60939E"/>
                    </a:solidFill>
                  </a:tcPr>
                </a:tc>
                <a:tc rowSpan="2">
                  <a:txBody>
                    <a:bodyPr/>
                    <a:lstStyle/>
                    <a:p>
                      <a:pPr algn="ctr"/>
                      <a:r>
                        <a:rPr lang="en-GB" sz="1600" dirty="0">
                          <a:solidFill>
                            <a:schemeClr val="bg1"/>
                          </a:solidFill>
                        </a:rPr>
                        <a:t>N</a:t>
                      </a:r>
                      <a:endParaRPr lang="en-US" sz="1600" dirty="0">
                        <a:solidFill>
                          <a:schemeClr val="bg1"/>
                        </a:solidFill>
                      </a:endParaRPr>
                    </a:p>
                  </a:txBody>
                  <a:tcPr>
                    <a:lnT w="12700" cap="flat" cmpd="sng" algn="ctr">
                      <a:solidFill>
                        <a:schemeClr val="tx1"/>
                      </a:solidFill>
                      <a:prstDash val="solid"/>
                      <a:round/>
                      <a:headEnd type="none" w="med" len="med"/>
                      <a:tailEnd type="none" w="med" len="med"/>
                    </a:lnT>
                    <a:solidFill>
                      <a:srgbClr val="60939E"/>
                    </a:solidFill>
                  </a:tcPr>
                </a:tc>
                <a:tc rowSpan="2">
                  <a:txBody>
                    <a:bodyPr/>
                    <a:lstStyle/>
                    <a:p>
                      <a:r>
                        <a:rPr lang="en-GB" sz="1600" dirty="0">
                          <a:solidFill>
                            <a:schemeClr val="bg1"/>
                          </a:solidFill>
                        </a:rPr>
                        <a:t>Sequence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(order drugs administered)</a:t>
                      </a:r>
                      <a:endParaRPr lang="en-US" sz="1600" dirty="0">
                        <a:solidFill>
                          <a:schemeClr val="bg1"/>
                        </a:solidFill>
                      </a:endParaRPr>
                    </a:p>
                  </a:txBody>
                  <a:tcPr>
                    <a:lnT w="12700" cap="flat" cmpd="sng" algn="ctr">
                      <a:solidFill>
                        <a:schemeClr val="tx1"/>
                      </a:solidFill>
                      <a:prstDash val="solid"/>
                      <a:round/>
                      <a:headEnd type="none" w="med" len="med"/>
                      <a:tailEnd type="none" w="med" len="med"/>
                    </a:lnT>
                    <a:solidFill>
                      <a:srgbClr val="60939E"/>
                    </a:solidFill>
                  </a:tcPr>
                </a:tc>
                <a:tc rowSpan="2">
                  <a:txBody>
                    <a:bodyPr/>
                    <a:lstStyle/>
                    <a:p>
                      <a:pPr algn="ctr"/>
                      <a:r>
                        <a:rPr lang="en-GB" sz="1600" dirty="0">
                          <a:solidFill>
                            <a:schemeClr val="bg1"/>
                          </a:solidFill>
                        </a:rPr>
                        <a:t>PSA Response Enzalutamide Therapy</a:t>
                      </a:r>
                    </a:p>
                    <a:p>
                      <a:pPr algn="ctr"/>
                      <a:r>
                        <a:rPr lang="en-GB" sz="1600" dirty="0">
                          <a:solidFill>
                            <a:schemeClr val="bg1"/>
                          </a:solidFill>
                        </a:rPr>
                        <a:t>(≥50%)</a:t>
                      </a:r>
                      <a:endParaRPr lang="en-US" sz="1600" dirty="0">
                        <a:solidFill>
                          <a:schemeClr val="bg1"/>
                        </a:solidFill>
                      </a:endParaRPr>
                    </a:p>
                  </a:txBody>
                  <a:tcPr>
                    <a:lnT w="12700" cap="flat" cmpd="sng" algn="ctr">
                      <a:solidFill>
                        <a:schemeClr val="tx1"/>
                      </a:solidFill>
                      <a:prstDash val="solid"/>
                      <a:round/>
                      <a:headEnd type="none" w="med" len="med"/>
                      <a:tailEnd type="none" w="med" len="med"/>
                    </a:lnT>
                    <a:solidFill>
                      <a:srgbClr val="60939E"/>
                    </a:solidFill>
                  </a:tcPr>
                </a:tc>
                <a:tc gridSpan="3">
                  <a:txBody>
                    <a:bodyPr/>
                    <a:lstStyle/>
                    <a:p>
                      <a:pPr algn="ctr"/>
                      <a:r>
                        <a:rPr lang="en-GB" sz="1600" dirty="0"/>
                        <a:t>Response</a:t>
                      </a:r>
                      <a:r>
                        <a:rPr lang="en-GB" sz="1600" baseline="0" dirty="0"/>
                        <a:t> to </a:t>
                      </a:r>
                      <a:r>
                        <a:rPr lang="en-GB" sz="1600" dirty="0"/>
                        <a:t>Abiraterone Therapy</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0939E"/>
                    </a:solidFill>
                  </a:tcPr>
                </a:tc>
                <a:tc hMerge="1">
                  <a:txBody>
                    <a:bodyPr/>
                    <a:lstStyle/>
                    <a:p>
                      <a:pPr algn="ctr"/>
                      <a:endParaRPr lang="en-US" sz="1600" dirty="0"/>
                    </a:p>
                  </a:txBody>
                  <a:tcPr/>
                </a:tc>
                <a:tc hMerge="1">
                  <a:txBody>
                    <a:bodyPr/>
                    <a:lstStyle/>
                    <a:p>
                      <a:pPr algn="ctr"/>
                      <a:endParaRPr lang="en-US" sz="1600" dirty="0"/>
                    </a:p>
                  </a:txBody>
                  <a:tcPr/>
                </a:tc>
                <a:extLst>
                  <a:ext uri="{0D108BD9-81ED-4DB2-BD59-A6C34878D82A}">
                    <a16:rowId xmlns:a16="http://schemas.microsoft.com/office/drawing/2014/main" val="10000"/>
                  </a:ext>
                </a:extLst>
              </a:tr>
              <a:tr h="870823">
                <a:tc vMerge="1">
                  <a:txBody>
                    <a:bodyPr/>
                    <a:lstStyle/>
                    <a:p>
                      <a:endParaRPr lang="en-US" sz="1200" dirty="0">
                        <a:solidFill>
                          <a:schemeClr val="bg1"/>
                        </a:solidFill>
                      </a:endParaRPr>
                    </a:p>
                  </a:txBody>
                  <a:tcPr>
                    <a:solidFill>
                      <a:srgbClr val="09357A"/>
                    </a:solidFill>
                  </a:tcPr>
                </a:tc>
                <a:tc vMerge="1">
                  <a:txBody>
                    <a:bodyPr/>
                    <a:lstStyle/>
                    <a:p>
                      <a:pPr algn="ctr"/>
                      <a:endParaRPr lang="en-US" sz="1200" dirty="0">
                        <a:solidFill>
                          <a:schemeClr val="bg1"/>
                        </a:solidFill>
                      </a:endParaRPr>
                    </a:p>
                  </a:txBody>
                  <a:tcPr>
                    <a:solidFill>
                      <a:srgbClr val="09357A"/>
                    </a:solidFill>
                  </a:tcPr>
                </a:tc>
                <a:tc vMerge="1">
                  <a:txBody>
                    <a:bodyPr/>
                    <a:lstStyle/>
                    <a:p>
                      <a:endParaRPr lang="en-US" sz="1200" dirty="0">
                        <a:solidFill>
                          <a:schemeClr val="bg1"/>
                        </a:solidFill>
                      </a:endParaRPr>
                    </a:p>
                  </a:txBody>
                  <a:tcPr>
                    <a:solidFill>
                      <a:srgbClr val="09357A"/>
                    </a:solidFill>
                  </a:tcPr>
                </a:tc>
                <a:tc vMerge="1">
                  <a:txBody>
                    <a:bodyPr/>
                    <a:lstStyle/>
                    <a:p>
                      <a:pPr algn="ctr"/>
                      <a:endParaRPr lang="en-US" sz="1200" dirty="0">
                        <a:solidFill>
                          <a:schemeClr val="bg1"/>
                        </a:solidFill>
                      </a:endParaRPr>
                    </a:p>
                  </a:txBody>
                  <a:tcPr>
                    <a:solidFill>
                      <a:srgbClr val="09357A"/>
                    </a:solidFill>
                  </a:tcPr>
                </a:tc>
                <a:tc>
                  <a:txBody>
                    <a:bodyPr/>
                    <a:lstStyle/>
                    <a:p>
                      <a:pPr algn="ctr"/>
                      <a:r>
                        <a:rPr lang="en-GB" sz="1600" dirty="0">
                          <a:solidFill>
                            <a:schemeClr val="bg1"/>
                          </a:solidFill>
                        </a:rPr>
                        <a:t>PSA Response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(≥50%)</a:t>
                      </a:r>
                      <a:endParaRPr lang="en-US" sz="1600" dirty="0">
                        <a:solidFill>
                          <a:schemeClr val="bg1"/>
                        </a:solidFill>
                      </a:endParaRPr>
                    </a:p>
                  </a:txBody>
                  <a:tcPr>
                    <a:solidFill>
                      <a:srgbClr val="0F3B1D"/>
                    </a:solidFill>
                  </a:tcPr>
                </a:tc>
                <a:tc>
                  <a:txBody>
                    <a:bodyPr/>
                    <a:lstStyle/>
                    <a:p>
                      <a:pPr algn="ctr"/>
                      <a:r>
                        <a:rPr lang="en-GB" sz="1600" dirty="0">
                          <a:solidFill>
                            <a:schemeClr val="bg1"/>
                          </a:solidFill>
                        </a:rPr>
                        <a:t>Median</a:t>
                      </a:r>
                      <a:r>
                        <a:rPr lang="en-GB" sz="1600" baseline="0" dirty="0">
                          <a:solidFill>
                            <a:schemeClr val="bg1"/>
                          </a:solidFill>
                        </a:rPr>
                        <a:t> </a:t>
                      </a:r>
                      <a:r>
                        <a:rPr lang="en-GB" sz="1600" dirty="0">
                          <a:solidFill>
                            <a:schemeClr val="bg1"/>
                          </a:solidFill>
                        </a:rPr>
                        <a:t>PFS</a:t>
                      </a:r>
                      <a:endParaRPr lang="en-US" sz="1600" dirty="0">
                        <a:solidFill>
                          <a:schemeClr val="bg1"/>
                        </a:solidFill>
                      </a:endParaRPr>
                    </a:p>
                  </a:txBody>
                  <a:tcPr>
                    <a:solidFill>
                      <a:srgbClr val="0F3B1D"/>
                    </a:solidFill>
                  </a:tcPr>
                </a:tc>
                <a:tc>
                  <a:txBody>
                    <a:bodyPr/>
                    <a:lstStyle/>
                    <a:p>
                      <a:pPr algn="ctr"/>
                      <a:r>
                        <a:rPr lang="en-GB" sz="1600" dirty="0">
                          <a:solidFill>
                            <a:schemeClr val="bg1"/>
                          </a:solidFill>
                        </a:rPr>
                        <a:t>Median OS</a:t>
                      </a:r>
                      <a:endParaRPr lang="en-US" sz="1600" dirty="0">
                        <a:solidFill>
                          <a:schemeClr val="bg1"/>
                        </a:solidFill>
                      </a:endParaRPr>
                    </a:p>
                  </a:txBody>
                  <a:tcPr>
                    <a:lnR w="12700" cap="flat" cmpd="sng" algn="ctr">
                      <a:solidFill>
                        <a:schemeClr val="tx1"/>
                      </a:solidFill>
                      <a:prstDash val="solid"/>
                      <a:round/>
                      <a:headEnd type="none" w="med" len="med"/>
                      <a:tailEnd type="none" w="med" len="med"/>
                    </a:lnR>
                    <a:solidFill>
                      <a:srgbClr val="0F3B1D"/>
                    </a:solidFill>
                  </a:tcPr>
                </a:tc>
                <a:extLst>
                  <a:ext uri="{0D108BD9-81ED-4DB2-BD59-A6C34878D82A}">
                    <a16:rowId xmlns:a16="http://schemas.microsoft.com/office/drawing/2014/main" val="10001"/>
                  </a:ext>
                </a:extLst>
              </a:tr>
              <a:tr h="749277">
                <a:tc>
                  <a:txBody>
                    <a:bodyPr/>
                    <a:lstStyle/>
                    <a:p>
                      <a:r>
                        <a:rPr lang="en-GB" sz="1600" dirty="0"/>
                        <a:t>Ileana 2012</a:t>
                      </a:r>
                      <a:endParaRPr lang="en-US" sz="1600"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GB" sz="1600" dirty="0"/>
                        <a:t>24</a:t>
                      </a:r>
                      <a:endParaRPr lang="en-US" sz="1600" dirty="0"/>
                    </a:p>
                  </a:txBody>
                  <a:tcPr>
                    <a:solidFill>
                      <a:schemeClr val="accent5">
                        <a:lumMod val="20000"/>
                        <a:lumOff val="80000"/>
                      </a:schemeClr>
                    </a:solidFill>
                  </a:tcPr>
                </a:tc>
                <a:tc>
                  <a:txBody>
                    <a:bodyPr/>
                    <a:lstStyle/>
                    <a:p>
                      <a:r>
                        <a:rPr lang="en-GB" sz="1600" dirty="0"/>
                        <a:t>Docetaxel</a:t>
                      </a:r>
                    </a:p>
                    <a:p>
                      <a:r>
                        <a:rPr lang="en-GB" sz="1600" dirty="0"/>
                        <a:t>Enzalutamide</a:t>
                      </a:r>
                    </a:p>
                    <a:p>
                      <a:r>
                        <a:rPr lang="en-GB" sz="1600" dirty="0"/>
                        <a:t>Abiraterone</a:t>
                      </a:r>
                      <a:endParaRPr lang="en-US" sz="1600" dirty="0"/>
                    </a:p>
                  </a:txBody>
                  <a:tcPr>
                    <a:solidFill>
                      <a:schemeClr val="accent5">
                        <a:lumMod val="20000"/>
                        <a:lumOff val="80000"/>
                      </a:schemeClr>
                    </a:solidFill>
                  </a:tcPr>
                </a:tc>
                <a:tc>
                  <a:txBody>
                    <a:bodyPr/>
                    <a:lstStyle/>
                    <a:p>
                      <a:pPr algn="ctr"/>
                      <a:r>
                        <a:rPr lang="en-GB" sz="1600" dirty="0"/>
                        <a:t>-</a:t>
                      </a:r>
                      <a:endParaRPr lang="en-US" sz="1600" dirty="0"/>
                    </a:p>
                  </a:txBody>
                  <a:tcPr>
                    <a:solidFill>
                      <a:schemeClr val="accent5">
                        <a:lumMod val="20000"/>
                        <a:lumOff val="80000"/>
                      </a:schemeClr>
                    </a:solidFill>
                  </a:tcPr>
                </a:tc>
                <a:tc>
                  <a:txBody>
                    <a:bodyPr/>
                    <a:lstStyle/>
                    <a:p>
                      <a:pPr algn="ctr"/>
                      <a:r>
                        <a:rPr lang="en-GB" sz="1600" b="1" dirty="0"/>
                        <a:t>13%</a:t>
                      </a:r>
                      <a:endParaRPr lang="en-US" sz="1600" b="1" dirty="0"/>
                    </a:p>
                  </a:txBody>
                  <a:tcPr>
                    <a:solidFill>
                      <a:schemeClr val="accent5">
                        <a:lumMod val="20000"/>
                        <a:lumOff val="80000"/>
                      </a:schemeClr>
                    </a:solidFill>
                  </a:tcPr>
                </a:tc>
                <a:tc>
                  <a:txBody>
                    <a:bodyPr/>
                    <a:lstStyle/>
                    <a:p>
                      <a:pPr algn="ctr"/>
                      <a:r>
                        <a:rPr lang="en-GB" sz="1600" dirty="0"/>
                        <a:t>2.4</a:t>
                      </a:r>
                      <a:r>
                        <a:rPr lang="en-GB" sz="1600" baseline="0" dirty="0"/>
                        <a:t> months</a:t>
                      </a:r>
                      <a:endParaRPr lang="en-US" sz="1600" dirty="0"/>
                    </a:p>
                  </a:txBody>
                  <a:tcPr>
                    <a:solidFill>
                      <a:schemeClr val="accent5">
                        <a:lumMod val="20000"/>
                        <a:lumOff val="80000"/>
                      </a:schemeClr>
                    </a:solidFill>
                  </a:tcPr>
                </a:tc>
                <a:tc>
                  <a:txBody>
                    <a:bodyPr/>
                    <a:lstStyle/>
                    <a:p>
                      <a:pPr algn="ctr"/>
                      <a:r>
                        <a:rPr lang="en-GB" sz="1600" dirty="0"/>
                        <a:t>-</a:t>
                      </a:r>
                      <a:endParaRPr lang="en-US" sz="1600" dirty="0"/>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2"/>
                  </a:ext>
                </a:extLst>
              </a:tr>
              <a:tr h="749277">
                <a:tc>
                  <a:txBody>
                    <a:bodyPr/>
                    <a:lstStyle/>
                    <a:p>
                      <a:r>
                        <a:rPr lang="en-GB" sz="1600" dirty="0"/>
                        <a:t>Noonan 2013</a:t>
                      </a:r>
                      <a:endParaRPr lang="en-US" sz="1600" dirty="0"/>
                    </a:p>
                  </a:txBody>
                  <a:tcP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GB" sz="1600" dirty="0"/>
                        <a:t>30</a:t>
                      </a:r>
                      <a:endParaRPr lang="en-US" sz="1600" dirty="0"/>
                    </a:p>
                  </a:txBody>
                  <a:tcPr>
                    <a:solidFill>
                      <a:schemeClr val="accent5">
                        <a:lumMod val="40000"/>
                        <a:lumOff val="60000"/>
                      </a:schemeClr>
                    </a:solidFill>
                  </a:tcPr>
                </a:tc>
                <a:tc>
                  <a:txBody>
                    <a:bodyPr/>
                    <a:lstStyle/>
                    <a:p>
                      <a:r>
                        <a:rPr lang="en-GB" sz="1600" dirty="0"/>
                        <a:t>Docetaxel</a:t>
                      </a:r>
                    </a:p>
                    <a:p>
                      <a:r>
                        <a:rPr lang="en-GB" sz="1600" dirty="0"/>
                        <a:t>Enzalutamide</a:t>
                      </a:r>
                    </a:p>
                    <a:p>
                      <a:r>
                        <a:rPr lang="en-GB" sz="1600" dirty="0"/>
                        <a:t>Abiraterone</a:t>
                      </a:r>
                      <a:endParaRPr lang="en-US" sz="1600" dirty="0"/>
                    </a:p>
                  </a:txBody>
                  <a:tcPr>
                    <a:solidFill>
                      <a:schemeClr val="accent5">
                        <a:lumMod val="40000"/>
                        <a:lumOff val="60000"/>
                      </a:schemeClr>
                    </a:solidFill>
                  </a:tcPr>
                </a:tc>
                <a:tc>
                  <a:txBody>
                    <a:bodyPr/>
                    <a:lstStyle/>
                    <a:p>
                      <a:pPr algn="ctr"/>
                      <a:r>
                        <a:rPr lang="en-GB" sz="1600" dirty="0"/>
                        <a:t>60%</a:t>
                      </a:r>
                      <a:endParaRPr lang="en-US" sz="1600" dirty="0"/>
                    </a:p>
                  </a:txBody>
                  <a:tcPr>
                    <a:solidFill>
                      <a:schemeClr val="accent5">
                        <a:lumMod val="40000"/>
                        <a:lumOff val="60000"/>
                      </a:schemeClr>
                    </a:solidFill>
                  </a:tcPr>
                </a:tc>
                <a:tc>
                  <a:txBody>
                    <a:bodyPr/>
                    <a:lstStyle/>
                    <a:p>
                      <a:pPr algn="ctr"/>
                      <a:r>
                        <a:rPr lang="en-GB" sz="1600" b="1" dirty="0"/>
                        <a:t>3%</a:t>
                      </a:r>
                      <a:endParaRPr lang="en-US" sz="1600" b="1" dirty="0"/>
                    </a:p>
                  </a:txBody>
                  <a:tcPr>
                    <a:solidFill>
                      <a:schemeClr val="accent5">
                        <a:lumMod val="40000"/>
                        <a:lumOff val="60000"/>
                      </a:schemeClr>
                    </a:solidFill>
                  </a:tcPr>
                </a:tc>
                <a:tc>
                  <a:txBody>
                    <a:bodyPr/>
                    <a:lstStyle/>
                    <a:p>
                      <a:pPr algn="ctr"/>
                      <a:r>
                        <a:rPr lang="en-GB" sz="1600" dirty="0"/>
                        <a:t>15.4 weeks</a:t>
                      </a:r>
                      <a:endParaRPr lang="en-US" sz="1600" dirty="0"/>
                    </a:p>
                  </a:txBody>
                  <a:tcPr>
                    <a:solidFill>
                      <a:schemeClr val="accent5">
                        <a:lumMod val="40000"/>
                        <a:lumOff val="60000"/>
                      </a:schemeClr>
                    </a:solidFill>
                  </a:tcPr>
                </a:tc>
                <a:tc>
                  <a:txBody>
                    <a:bodyPr/>
                    <a:lstStyle/>
                    <a:p>
                      <a:pPr algn="ctr"/>
                      <a:r>
                        <a:rPr lang="en-GB" sz="1600" dirty="0"/>
                        <a:t>50.1 weeks</a:t>
                      </a:r>
                      <a:endParaRPr lang="en-US" sz="1600" dirty="0"/>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val="10003"/>
                  </a:ext>
                </a:extLst>
              </a:tr>
              <a:tr h="802305">
                <a:tc>
                  <a:txBody>
                    <a:bodyPr/>
                    <a:lstStyle/>
                    <a:p>
                      <a:r>
                        <a:rPr lang="en-GB" sz="1600" dirty="0"/>
                        <a:t>Loriot 2013</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600" dirty="0"/>
                        <a:t>38</a:t>
                      </a:r>
                      <a:endParaRPr lang="en-US" sz="1600"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600" dirty="0"/>
                        <a:t>Docetaxel</a:t>
                      </a:r>
                    </a:p>
                    <a:p>
                      <a:r>
                        <a:rPr lang="en-GB" sz="1600" dirty="0"/>
                        <a:t>Enzalutamide</a:t>
                      </a:r>
                    </a:p>
                    <a:p>
                      <a:r>
                        <a:rPr lang="en-GB" sz="1600" dirty="0"/>
                        <a:t>Abiraterone</a:t>
                      </a:r>
                      <a:endParaRPr lang="en-US" sz="1600"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600" dirty="0"/>
                        <a:t>-</a:t>
                      </a:r>
                      <a:endParaRPr lang="en-US" sz="1600"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600" b="1" dirty="0"/>
                        <a:t>8%</a:t>
                      </a:r>
                      <a:endParaRPr lang="en-US" sz="16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600" dirty="0"/>
                        <a:t>2.7 months</a:t>
                      </a:r>
                      <a:endParaRPr lang="en-US" sz="1600"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600" dirty="0"/>
                        <a:t>7.2 months</a:t>
                      </a: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641050" y="1306286"/>
            <a:ext cx="79654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990033"/>
                </a:solidFill>
                <a:effectLst/>
                <a:uLnTx/>
                <a:uFillTx/>
                <a:latin typeface="Calibri"/>
                <a:ea typeface="+mn-ea"/>
                <a:cs typeface="+mn-cs"/>
              </a:rPr>
              <a:t>Abiraterone after enzalutamide </a:t>
            </a:r>
            <a:r>
              <a:rPr kumimoji="0" lang="en-GB" sz="2400" b="0" i="0" u="none" strike="noStrike" kern="1200" cap="none" spc="0" normalizeH="0" baseline="0" noProof="0" dirty="0">
                <a:ln>
                  <a:noFill/>
                </a:ln>
                <a:solidFill>
                  <a:srgbClr val="990033"/>
                </a:solidFill>
                <a:effectLst/>
                <a:uLnTx/>
                <a:uFillTx/>
                <a:latin typeface="Calibri"/>
                <a:ea typeface="+mn-ea"/>
                <a:cs typeface="+mn-cs"/>
                <a:sym typeface="Symbol" panose="05050102010706020507" pitchFamily="18" charset="2"/>
              </a:rPr>
              <a:t> </a:t>
            </a:r>
            <a:r>
              <a:rPr kumimoji="0" lang="en-US" altLang="ja-JP" sz="2400" b="0" i="0" u="none" strike="noStrike" kern="1200" cap="none" spc="0" normalizeH="0" baseline="0" noProof="0" dirty="0">
                <a:ln>
                  <a:noFill/>
                </a:ln>
                <a:solidFill>
                  <a:srgbClr val="990033"/>
                </a:solidFill>
                <a:effectLst/>
                <a:uLnTx/>
                <a:uFillTx/>
                <a:latin typeface="Calibri"/>
                <a:ea typeface="ＭＳ Ｐゴシック" panose="020B0600070205080204" pitchFamily="34" charset="-128"/>
                <a:cs typeface="+mn-cs"/>
              </a:rPr>
              <a:t>Very</a:t>
            </a:r>
            <a:r>
              <a:rPr kumimoji="0" lang="en-GB" sz="2400" b="0" i="0" u="none" strike="noStrike" kern="1200" cap="none" spc="0" normalizeH="0" baseline="0" noProof="0" dirty="0">
                <a:ln>
                  <a:noFill/>
                </a:ln>
                <a:solidFill>
                  <a:srgbClr val="990033"/>
                </a:solidFill>
                <a:effectLst/>
                <a:uLnTx/>
                <a:uFillTx/>
                <a:latin typeface="Calibri"/>
                <a:ea typeface="+mn-ea"/>
                <a:cs typeface="+mn-cs"/>
              </a:rPr>
              <a:t> modest response</a:t>
            </a:r>
            <a:endParaRPr kumimoji="0" lang="en-US" sz="2400" b="0" i="0" u="none" strike="noStrike" kern="1200" cap="none" spc="0" normalizeH="0" baseline="0" noProof="0" dirty="0">
              <a:ln>
                <a:noFill/>
              </a:ln>
              <a:solidFill>
                <a:srgbClr val="990033"/>
              </a:solidFill>
              <a:effectLst/>
              <a:uLnTx/>
              <a:uFillTx/>
              <a:latin typeface="Calibri"/>
              <a:ea typeface="+mn-ea"/>
              <a:cs typeface="+mn-cs"/>
            </a:endParaRPr>
          </a:p>
        </p:txBody>
      </p:sp>
      <p:sp>
        <p:nvSpPr>
          <p:cNvPr id="7" name="Rectangle 6"/>
          <p:cNvSpPr/>
          <p:nvPr/>
        </p:nvSpPr>
        <p:spPr>
          <a:xfrm>
            <a:off x="4725799" y="2111269"/>
            <a:ext cx="1382296" cy="3345135"/>
          </a:xfrm>
          <a:prstGeom prst="rect">
            <a:avLst/>
          </a:prstGeom>
          <a:noFill/>
          <a:ln w="38100">
            <a:solidFill>
              <a:srgbClr val="990033"/>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7462762" y="2099174"/>
            <a:ext cx="1441695" cy="3357230"/>
          </a:xfrm>
          <a:prstGeom prst="rect">
            <a:avLst/>
          </a:prstGeom>
          <a:noFill/>
          <a:ln w="38100">
            <a:solidFill>
              <a:srgbClr val="990033"/>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176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92500" lnSpcReduction="20000"/>
          </a:bodyPr>
          <a:lstStyle/>
          <a:p>
            <a:r>
              <a:rPr lang="en-US" dirty="0"/>
              <a:t>A/O, </a:t>
            </a:r>
            <a:r>
              <a:rPr lang="en-US" dirty="0" err="1"/>
              <a:t>abiraterone</a:t>
            </a:r>
            <a:r>
              <a:rPr lang="en-US" dirty="0"/>
              <a:t> or </a:t>
            </a:r>
            <a:r>
              <a:rPr lang="en-US" dirty="0" err="1"/>
              <a:t>orteronel</a:t>
            </a:r>
            <a:r>
              <a:rPr lang="en-US" dirty="0"/>
              <a:t>; D, </a:t>
            </a:r>
            <a:r>
              <a:rPr lang="en-US" dirty="0" err="1"/>
              <a:t>docetaxel</a:t>
            </a:r>
            <a:r>
              <a:rPr lang="en-US" dirty="0"/>
              <a:t>; E, </a:t>
            </a:r>
            <a:r>
              <a:rPr lang="en-US" dirty="0" err="1"/>
              <a:t>enzalutamide</a:t>
            </a:r>
            <a:r>
              <a:rPr lang="en-US" dirty="0"/>
              <a:t>.</a:t>
            </a:r>
          </a:p>
          <a:p>
            <a:r>
              <a:rPr lang="en-US" dirty="0" err="1"/>
              <a:t>Bianchini</a:t>
            </a:r>
            <a:r>
              <a:rPr lang="en-US" dirty="0"/>
              <a:t> D, et al. </a:t>
            </a:r>
            <a:r>
              <a:rPr lang="en-US" i="1" dirty="0" err="1"/>
              <a:t>Eur</a:t>
            </a:r>
            <a:r>
              <a:rPr lang="en-US" i="1" dirty="0"/>
              <a:t> J Cancer.</a:t>
            </a:r>
            <a:r>
              <a:rPr lang="en-US" dirty="0"/>
              <a:t> 2014;50:76-84.   Schrader AJ, et al. </a:t>
            </a:r>
            <a:r>
              <a:rPr lang="en-US" i="1" dirty="0" err="1"/>
              <a:t>Eur</a:t>
            </a:r>
            <a:r>
              <a:rPr lang="en-US" i="1" dirty="0"/>
              <a:t> Urol.</a:t>
            </a:r>
            <a:r>
              <a:rPr lang="en-US" dirty="0"/>
              <a:t> 2014;65(1):30-36.</a:t>
            </a:r>
            <a:br>
              <a:rPr lang="en-US" dirty="0"/>
            </a:br>
            <a:r>
              <a:rPr lang="en-US" dirty="0"/>
              <a:t>Thomsen FB, et al. </a:t>
            </a:r>
            <a:r>
              <a:rPr lang="en-US" i="1" dirty="0" err="1"/>
              <a:t>Scand</a:t>
            </a:r>
            <a:r>
              <a:rPr lang="en-US" i="1" dirty="0"/>
              <a:t> J Urol.</a:t>
            </a:r>
            <a:r>
              <a:rPr lang="en-US" dirty="0"/>
              <a:t> 2014;48(3):268-275.   </a:t>
            </a:r>
            <a:r>
              <a:rPr lang="en-US" dirty="0" err="1"/>
              <a:t>Badrising</a:t>
            </a:r>
            <a:r>
              <a:rPr lang="en-US" dirty="0"/>
              <a:t> S, et al. </a:t>
            </a:r>
            <a:r>
              <a:rPr lang="en-US" i="1" dirty="0"/>
              <a:t>Cancer.</a:t>
            </a:r>
            <a:r>
              <a:rPr lang="en-US" dirty="0"/>
              <a:t> 2014;120:968-975.</a:t>
            </a:r>
            <a:br>
              <a:rPr lang="en-US" dirty="0"/>
            </a:br>
            <a:r>
              <a:rPr lang="en-US" dirty="0" err="1"/>
              <a:t>Bournakis</a:t>
            </a:r>
            <a:r>
              <a:rPr lang="en-US" dirty="0"/>
              <a:t> E, et al. European Cancer Congress 2013; abstract 2906.</a:t>
            </a:r>
          </a:p>
          <a:p>
            <a:r>
              <a:rPr lang="en-US" dirty="0"/>
              <a:t>Cheng HH, et al. </a:t>
            </a:r>
            <a:r>
              <a:rPr lang="en-US" i="1" dirty="0"/>
              <a:t>Prostate Cancer Prostatic Dis.</a:t>
            </a:r>
            <a:r>
              <a:rPr lang="en-US" dirty="0"/>
              <a:t> 2015;18:122-127.</a:t>
            </a:r>
          </a:p>
        </p:txBody>
      </p:sp>
      <p:sp>
        <p:nvSpPr>
          <p:cNvPr id="5" name="TextBox 4"/>
          <p:cNvSpPr txBox="1"/>
          <p:nvPr/>
        </p:nvSpPr>
        <p:spPr>
          <a:xfrm>
            <a:off x="1063068" y="1100724"/>
            <a:ext cx="7017865" cy="763286"/>
          </a:xfrm>
          <a:prstGeom prst="rect">
            <a:avLst/>
          </a:prstGeom>
          <a:noFill/>
        </p:spPr>
        <p:txBody>
          <a:bodyPr wrap="non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990033"/>
                </a:solidFill>
                <a:effectLst/>
                <a:uLnTx/>
                <a:uFillTx/>
                <a:latin typeface="Calibri"/>
                <a:ea typeface="+mn-ea"/>
                <a:cs typeface="+mn-cs"/>
              </a:rPr>
              <a:t>Enzalutamide after abiraterone </a:t>
            </a:r>
            <a:r>
              <a:rPr kumimoji="0" lang="en-GB" sz="2400" b="0" i="0" u="none" strike="noStrike" kern="1200" cap="none" spc="0" normalizeH="0" baseline="0" noProof="0" dirty="0">
                <a:ln>
                  <a:noFill/>
                </a:ln>
                <a:solidFill>
                  <a:srgbClr val="990033"/>
                </a:solidFill>
                <a:effectLst/>
                <a:uLnTx/>
                <a:uFillTx/>
                <a:latin typeface="Calibri"/>
                <a:ea typeface="+mn-ea"/>
                <a:cs typeface="+mn-cs"/>
                <a:sym typeface="Symbol" panose="05050102010706020507" pitchFamily="18" charset="2"/>
              </a:rPr>
              <a:t></a:t>
            </a:r>
            <a:r>
              <a:rPr kumimoji="0" lang="en-GB" sz="2400" b="0" i="0" u="none" strike="noStrike" kern="1200" cap="none" spc="0" normalizeH="0" baseline="0" noProof="0" dirty="0">
                <a:ln>
                  <a:noFill/>
                </a:ln>
                <a:solidFill>
                  <a:srgbClr val="990033"/>
                </a:solidFill>
                <a:effectLst/>
                <a:uLnTx/>
                <a:uFillTx/>
                <a:latin typeface="Calibri"/>
                <a:ea typeface="+mn-ea"/>
                <a:cs typeface="+mn-cs"/>
              </a:rPr>
              <a:t> </a:t>
            </a:r>
            <a:r>
              <a:rPr kumimoji="0" lang="en-GB" sz="2400" b="0" i="1" u="none" strike="noStrike" kern="1200" cap="none" spc="0" normalizeH="0" baseline="0" noProof="0" dirty="0">
                <a:ln>
                  <a:noFill/>
                </a:ln>
                <a:solidFill>
                  <a:srgbClr val="990033"/>
                </a:solidFill>
                <a:effectLst/>
                <a:uLnTx/>
                <a:uFillTx/>
                <a:latin typeface="Calibri"/>
                <a:ea typeface="+mn-ea"/>
                <a:cs typeface="+mn-cs"/>
              </a:rPr>
              <a:t>Better outcome</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990033"/>
                </a:solidFill>
                <a:effectLst/>
                <a:uLnTx/>
                <a:uFillTx/>
                <a:latin typeface="Calibri"/>
                <a:ea typeface="+mn-ea"/>
                <a:cs typeface="+mn-cs"/>
              </a:rPr>
              <a:t>Does this inform sequencing?</a:t>
            </a:r>
            <a:endParaRPr kumimoji="0" lang="en-US" sz="2400" b="0" i="0" u="none" strike="noStrike" kern="1200" cap="none" spc="0" normalizeH="0" baseline="0" noProof="0" dirty="0">
              <a:ln>
                <a:noFill/>
              </a:ln>
              <a:solidFill>
                <a:srgbClr val="990033"/>
              </a:solidFill>
              <a:effectLst/>
              <a:uLnTx/>
              <a:uFillTx/>
              <a:latin typeface="Calibri"/>
              <a:ea typeface="+mn-ea"/>
              <a:cs typeface="+mn-cs"/>
            </a:endParaRPr>
          </a:p>
        </p:txBody>
      </p:sp>
      <p:graphicFrame>
        <p:nvGraphicFramePr>
          <p:cNvPr id="6" name="Content Placeholder 5"/>
          <p:cNvGraphicFramePr>
            <a:graphicFrameLocks noGrp="1"/>
          </p:cNvGraphicFramePr>
          <p:nvPr>
            <p:ph idx="1"/>
            <p:extLst/>
          </p:nvPr>
        </p:nvGraphicFramePr>
        <p:xfrm>
          <a:off x="204951" y="1889707"/>
          <a:ext cx="8601593" cy="3987853"/>
        </p:xfrm>
        <a:graphic>
          <a:graphicData uri="http://schemas.openxmlformats.org/drawingml/2006/table">
            <a:tbl>
              <a:tblPr firstRow="1" bandRow="1">
                <a:tableStyleId>{5C22544A-7EE6-4342-B048-85BDC9FD1C3A}</a:tableStyleId>
              </a:tblPr>
              <a:tblGrid>
                <a:gridCol w="983486">
                  <a:extLst>
                    <a:ext uri="{9D8B030D-6E8A-4147-A177-3AD203B41FA5}">
                      <a16:colId xmlns:a16="http://schemas.microsoft.com/office/drawing/2014/main" val="20000"/>
                    </a:ext>
                  </a:extLst>
                </a:gridCol>
                <a:gridCol w="593214">
                  <a:extLst>
                    <a:ext uri="{9D8B030D-6E8A-4147-A177-3AD203B41FA5}">
                      <a16:colId xmlns:a16="http://schemas.microsoft.com/office/drawing/2014/main" val="20001"/>
                    </a:ext>
                  </a:extLst>
                </a:gridCol>
                <a:gridCol w="1358145">
                  <a:extLst>
                    <a:ext uri="{9D8B030D-6E8A-4147-A177-3AD203B41FA5}">
                      <a16:colId xmlns:a16="http://schemas.microsoft.com/office/drawing/2014/main" val="20002"/>
                    </a:ext>
                  </a:extLst>
                </a:gridCol>
                <a:gridCol w="1508404">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gridCol w="1465944">
                  <a:extLst>
                    <a:ext uri="{9D8B030D-6E8A-4147-A177-3AD203B41FA5}">
                      <a16:colId xmlns:a16="http://schemas.microsoft.com/office/drawing/2014/main" val="20006"/>
                    </a:ext>
                  </a:extLst>
                </a:gridCol>
              </a:tblGrid>
              <a:tr h="280768">
                <a:tc rowSpan="2">
                  <a:txBody>
                    <a:bodyPr/>
                    <a:lstStyle/>
                    <a:p>
                      <a:r>
                        <a:rPr lang="en-GB" sz="1400" dirty="0">
                          <a:solidFill>
                            <a:schemeClr val="bg1"/>
                          </a:solidFill>
                        </a:rPr>
                        <a:t>Study</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60939E"/>
                    </a:solidFill>
                  </a:tcPr>
                </a:tc>
                <a:tc rowSpan="2">
                  <a:txBody>
                    <a:bodyPr/>
                    <a:lstStyle/>
                    <a:p>
                      <a:pPr algn="ctr"/>
                      <a:r>
                        <a:rPr lang="en-GB" sz="1400" dirty="0">
                          <a:solidFill>
                            <a:schemeClr val="bg1"/>
                          </a:solidFill>
                        </a:rPr>
                        <a:t>N</a:t>
                      </a:r>
                      <a:endParaRPr lang="en-US" sz="1400" dirty="0">
                        <a:solidFill>
                          <a:schemeClr val="bg1"/>
                        </a:solidFill>
                      </a:endParaRPr>
                    </a:p>
                  </a:txBody>
                  <a:tcPr>
                    <a:lnT w="12700" cap="flat" cmpd="sng" algn="ctr">
                      <a:solidFill>
                        <a:schemeClr val="tx1"/>
                      </a:solidFill>
                      <a:prstDash val="solid"/>
                      <a:round/>
                      <a:headEnd type="none" w="med" len="med"/>
                      <a:tailEnd type="none" w="med" len="med"/>
                    </a:lnT>
                    <a:solidFill>
                      <a:srgbClr val="60939E"/>
                    </a:solidFill>
                  </a:tcPr>
                </a:tc>
                <a:tc rowSpan="2">
                  <a:txBody>
                    <a:bodyPr/>
                    <a:lstStyle/>
                    <a:p>
                      <a:pPr algn="ctr"/>
                      <a:r>
                        <a:rPr lang="en-GB" sz="1400" dirty="0">
                          <a:solidFill>
                            <a:schemeClr val="bg1"/>
                          </a:solidFill>
                        </a:rPr>
                        <a:t>Sequence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(order drugs administered)</a:t>
                      </a:r>
                      <a:endParaRPr lang="en-US" sz="1400" dirty="0">
                        <a:solidFill>
                          <a:schemeClr val="bg1"/>
                        </a:solidFill>
                      </a:endParaRPr>
                    </a:p>
                  </a:txBody>
                  <a:tcPr>
                    <a:lnT w="12700" cap="flat" cmpd="sng" algn="ctr">
                      <a:solidFill>
                        <a:schemeClr val="tx1"/>
                      </a:solidFill>
                      <a:prstDash val="solid"/>
                      <a:round/>
                      <a:headEnd type="none" w="med" len="med"/>
                      <a:tailEnd type="none" w="med" len="med"/>
                    </a:lnT>
                    <a:solidFill>
                      <a:srgbClr val="60939E"/>
                    </a:solidFill>
                  </a:tcPr>
                </a:tc>
                <a:tc rowSpan="2">
                  <a:txBody>
                    <a:bodyPr/>
                    <a:lstStyle/>
                    <a:p>
                      <a:pPr algn="ctr"/>
                      <a:r>
                        <a:rPr lang="en-GB" sz="1400" dirty="0">
                          <a:solidFill>
                            <a:schemeClr val="bg1"/>
                          </a:solidFill>
                        </a:rPr>
                        <a:t>PSA Response </a:t>
                      </a:r>
                      <a:r>
                        <a:rPr lang="en-GB" sz="1400" dirty="0" err="1">
                          <a:solidFill>
                            <a:schemeClr val="bg1"/>
                          </a:solidFill>
                        </a:rPr>
                        <a:t>Abiraterone</a:t>
                      </a:r>
                      <a:r>
                        <a:rPr lang="en-GB" sz="1400" dirty="0">
                          <a:solidFill>
                            <a:schemeClr val="bg1"/>
                          </a:solidFill>
                        </a:rPr>
                        <a:t> Therapy</a:t>
                      </a:r>
                      <a:r>
                        <a:rPr lang="en-GB" sz="1400" baseline="0" dirty="0">
                          <a:solidFill>
                            <a:schemeClr val="bg1"/>
                          </a:solidFill>
                        </a:rPr>
                        <a:t> </a:t>
                      </a:r>
                      <a:r>
                        <a:rPr lang="en-GB" sz="1400" dirty="0">
                          <a:solidFill>
                            <a:schemeClr val="bg1"/>
                          </a:solidFill>
                        </a:rPr>
                        <a:t>(≥50%)</a:t>
                      </a:r>
                      <a:endParaRPr lang="en-US" sz="1400" dirty="0">
                        <a:solidFill>
                          <a:schemeClr val="bg1"/>
                        </a:solidFill>
                      </a:endParaRPr>
                    </a:p>
                  </a:txBody>
                  <a:tcPr>
                    <a:lnT w="12700" cap="flat" cmpd="sng" algn="ctr">
                      <a:solidFill>
                        <a:schemeClr val="tx1"/>
                      </a:solidFill>
                      <a:prstDash val="solid"/>
                      <a:round/>
                      <a:headEnd type="none" w="med" len="med"/>
                      <a:tailEnd type="none" w="med" len="med"/>
                    </a:lnT>
                    <a:solidFill>
                      <a:srgbClr val="60939E"/>
                    </a:solidFill>
                  </a:tcPr>
                </a:tc>
                <a:tc gridSpan="3">
                  <a:txBody>
                    <a:bodyPr/>
                    <a:lstStyle/>
                    <a:p>
                      <a:pPr algn="ctr"/>
                      <a:r>
                        <a:rPr lang="en-GB" sz="1400" dirty="0"/>
                        <a:t>Response</a:t>
                      </a:r>
                      <a:r>
                        <a:rPr lang="en-GB" sz="1400" baseline="0" dirty="0"/>
                        <a:t> to </a:t>
                      </a:r>
                      <a:r>
                        <a:rPr lang="en-GB" sz="1400" dirty="0"/>
                        <a:t>Enzalutamide Therapy</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0939E"/>
                    </a:solidFill>
                  </a:tcPr>
                </a:tc>
                <a:tc hMerge="1">
                  <a:txBody>
                    <a:bodyPr/>
                    <a:lstStyle/>
                    <a:p>
                      <a:pPr algn="ctr"/>
                      <a:endParaRPr lang="en-US" sz="1600" dirty="0"/>
                    </a:p>
                  </a:txBody>
                  <a:tcPr/>
                </a:tc>
                <a:tc hMerge="1">
                  <a:txBody>
                    <a:bodyPr/>
                    <a:lstStyle/>
                    <a:p>
                      <a:pPr algn="ctr"/>
                      <a:endParaRPr lang="en-US" sz="1600" dirty="0"/>
                    </a:p>
                  </a:txBody>
                  <a:tcPr/>
                </a:tc>
                <a:extLst>
                  <a:ext uri="{0D108BD9-81ED-4DB2-BD59-A6C34878D82A}">
                    <a16:rowId xmlns:a16="http://schemas.microsoft.com/office/drawing/2014/main" val="10000"/>
                  </a:ext>
                </a:extLst>
              </a:tr>
              <a:tr h="574093">
                <a:tc vMerge="1">
                  <a:txBody>
                    <a:bodyPr/>
                    <a:lstStyle/>
                    <a:p>
                      <a:endParaRPr lang="en-US" sz="1400" dirty="0">
                        <a:solidFill>
                          <a:schemeClr val="bg1"/>
                        </a:solidFill>
                      </a:endParaRPr>
                    </a:p>
                  </a:txBody>
                  <a:tcPr>
                    <a:solidFill>
                      <a:srgbClr val="09357A"/>
                    </a:solidFill>
                  </a:tcPr>
                </a:tc>
                <a:tc vMerge="1">
                  <a:txBody>
                    <a:bodyPr/>
                    <a:lstStyle/>
                    <a:p>
                      <a:pPr algn="ctr"/>
                      <a:endParaRPr lang="en-US" sz="1400" dirty="0">
                        <a:solidFill>
                          <a:schemeClr val="bg1"/>
                        </a:solidFill>
                      </a:endParaRPr>
                    </a:p>
                  </a:txBody>
                  <a:tcPr>
                    <a:solidFill>
                      <a:srgbClr val="09357A"/>
                    </a:solidFill>
                  </a:tcPr>
                </a:tc>
                <a:tc vMerge="1">
                  <a:txBody>
                    <a:bodyPr/>
                    <a:lstStyle/>
                    <a:p>
                      <a:endParaRPr lang="en-US" sz="1400" dirty="0">
                        <a:solidFill>
                          <a:schemeClr val="bg1"/>
                        </a:solidFill>
                      </a:endParaRPr>
                    </a:p>
                  </a:txBody>
                  <a:tcPr>
                    <a:solidFill>
                      <a:srgbClr val="09357A"/>
                    </a:solidFill>
                  </a:tcPr>
                </a:tc>
                <a:tc vMerge="1">
                  <a:txBody>
                    <a:bodyPr/>
                    <a:lstStyle/>
                    <a:p>
                      <a:pPr algn="ctr"/>
                      <a:endParaRPr lang="en-US" sz="1400" dirty="0">
                        <a:solidFill>
                          <a:schemeClr val="bg1"/>
                        </a:solidFill>
                      </a:endParaRPr>
                    </a:p>
                  </a:txBody>
                  <a:tcPr>
                    <a:solidFill>
                      <a:srgbClr val="09357A"/>
                    </a:solidFill>
                  </a:tcPr>
                </a:tc>
                <a:tc>
                  <a:txBody>
                    <a:bodyPr/>
                    <a:lstStyle/>
                    <a:p>
                      <a:pPr algn="ctr"/>
                      <a:r>
                        <a:rPr lang="en-GB" sz="1400" dirty="0">
                          <a:solidFill>
                            <a:schemeClr val="bg1"/>
                          </a:solidFill>
                        </a:rPr>
                        <a:t>PSA Response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(≥50%)</a:t>
                      </a:r>
                      <a:endParaRPr lang="en-US" sz="1400" dirty="0">
                        <a:solidFill>
                          <a:schemeClr val="bg1"/>
                        </a:solidFill>
                      </a:endParaRPr>
                    </a:p>
                  </a:txBody>
                  <a:tcPr>
                    <a:solidFill>
                      <a:srgbClr val="0F3B1D"/>
                    </a:solidFill>
                  </a:tcPr>
                </a:tc>
                <a:tc>
                  <a:txBody>
                    <a:bodyPr/>
                    <a:lstStyle/>
                    <a:p>
                      <a:pPr algn="ctr"/>
                      <a:r>
                        <a:rPr lang="en-GB" sz="1400" dirty="0">
                          <a:solidFill>
                            <a:schemeClr val="bg1"/>
                          </a:solidFill>
                        </a:rPr>
                        <a:t>Median</a:t>
                      </a:r>
                      <a:r>
                        <a:rPr lang="en-GB" sz="1400" baseline="0" dirty="0">
                          <a:solidFill>
                            <a:schemeClr val="bg1"/>
                          </a:solidFill>
                        </a:rPr>
                        <a:t> </a:t>
                      </a:r>
                      <a:r>
                        <a:rPr lang="en-GB" sz="1400" dirty="0">
                          <a:solidFill>
                            <a:schemeClr val="bg1"/>
                          </a:solidFill>
                        </a:rPr>
                        <a:t>PFS</a:t>
                      </a:r>
                      <a:endParaRPr lang="en-US" sz="1400" dirty="0">
                        <a:solidFill>
                          <a:schemeClr val="bg1"/>
                        </a:solidFill>
                      </a:endParaRPr>
                    </a:p>
                  </a:txBody>
                  <a:tcPr>
                    <a:solidFill>
                      <a:srgbClr val="0F3B1D"/>
                    </a:solidFill>
                  </a:tcPr>
                </a:tc>
                <a:tc>
                  <a:txBody>
                    <a:bodyPr/>
                    <a:lstStyle/>
                    <a:p>
                      <a:pPr algn="ctr"/>
                      <a:r>
                        <a:rPr lang="en-GB" sz="1400" dirty="0">
                          <a:solidFill>
                            <a:schemeClr val="bg1"/>
                          </a:solidFill>
                        </a:rPr>
                        <a:t>Median OS</a:t>
                      </a:r>
                      <a:endParaRPr lang="en-US" sz="1400" dirty="0">
                        <a:solidFill>
                          <a:schemeClr val="bg1"/>
                        </a:solidFill>
                      </a:endParaRPr>
                    </a:p>
                  </a:txBody>
                  <a:tcPr>
                    <a:lnR w="12700" cap="flat" cmpd="sng" algn="ctr">
                      <a:solidFill>
                        <a:schemeClr val="tx1"/>
                      </a:solidFill>
                      <a:prstDash val="solid"/>
                      <a:round/>
                      <a:headEnd type="none" w="med" len="med"/>
                      <a:tailEnd type="none" w="med" len="med"/>
                    </a:lnR>
                    <a:solidFill>
                      <a:srgbClr val="0F3B1D"/>
                    </a:solidFill>
                  </a:tcPr>
                </a:tc>
                <a:extLst>
                  <a:ext uri="{0D108BD9-81ED-4DB2-BD59-A6C34878D82A}">
                    <a16:rowId xmlns:a16="http://schemas.microsoft.com/office/drawing/2014/main" val="10001"/>
                  </a:ext>
                </a:extLst>
              </a:tr>
              <a:tr h="477305">
                <a:tc>
                  <a:txBody>
                    <a:bodyPr/>
                    <a:lstStyle/>
                    <a:p>
                      <a:r>
                        <a:rPr lang="en-GB" sz="1400" dirty="0"/>
                        <a:t>Bianchini</a:t>
                      </a:r>
                      <a:r>
                        <a:rPr lang="en-GB" sz="1400" baseline="0" dirty="0"/>
                        <a:t> 2013</a:t>
                      </a:r>
                      <a:endParaRPr lang="en-US" sz="1400"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GB" sz="1400" dirty="0"/>
                        <a:t>39</a:t>
                      </a:r>
                      <a:endParaRPr lang="en-US" sz="1400" dirty="0"/>
                    </a:p>
                  </a:txBody>
                  <a:tcPr>
                    <a:solidFill>
                      <a:schemeClr val="accent5">
                        <a:lumMod val="20000"/>
                        <a:lumOff val="80000"/>
                      </a:schemeClr>
                    </a:solidFill>
                  </a:tcPr>
                </a:tc>
                <a:tc>
                  <a:txBody>
                    <a:bodyPr/>
                    <a:lstStyle/>
                    <a:p>
                      <a:r>
                        <a:rPr lang="en-US" sz="1400" dirty="0"/>
                        <a:t>D, A, E</a:t>
                      </a:r>
                      <a:endParaRPr lang="en-GB" sz="1400" dirty="0"/>
                    </a:p>
                  </a:txBody>
                  <a:tcPr>
                    <a:solidFill>
                      <a:schemeClr val="accent5">
                        <a:lumMod val="20000"/>
                        <a:lumOff val="80000"/>
                      </a:schemeClr>
                    </a:solidFill>
                  </a:tcPr>
                </a:tc>
                <a:tc>
                  <a:txBody>
                    <a:bodyPr/>
                    <a:lstStyle/>
                    <a:p>
                      <a:pPr algn="ctr"/>
                      <a:r>
                        <a:rPr lang="en-GB" sz="1400" dirty="0"/>
                        <a:t>38.4%</a:t>
                      </a:r>
                      <a:endParaRPr lang="en-US" sz="1400" dirty="0"/>
                    </a:p>
                  </a:txBody>
                  <a:tcPr>
                    <a:solidFill>
                      <a:schemeClr val="accent5">
                        <a:lumMod val="20000"/>
                        <a:lumOff val="80000"/>
                      </a:schemeClr>
                    </a:solidFill>
                  </a:tcPr>
                </a:tc>
                <a:tc>
                  <a:txBody>
                    <a:bodyPr/>
                    <a:lstStyle/>
                    <a:p>
                      <a:pPr algn="ctr"/>
                      <a:r>
                        <a:rPr lang="en-GB" sz="1400" b="1" dirty="0"/>
                        <a:t>12.8%</a:t>
                      </a:r>
                      <a:endParaRPr lang="en-US" sz="1400" b="1" dirty="0"/>
                    </a:p>
                  </a:txBody>
                  <a:tcPr>
                    <a:solidFill>
                      <a:schemeClr val="accent5">
                        <a:lumMod val="20000"/>
                        <a:lumOff val="80000"/>
                      </a:schemeClr>
                    </a:solidFill>
                  </a:tcPr>
                </a:tc>
                <a:tc>
                  <a:txBody>
                    <a:bodyPr/>
                    <a:lstStyle/>
                    <a:p>
                      <a:pPr algn="ctr"/>
                      <a:r>
                        <a:rPr lang="en-GB" sz="1400" dirty="0"/>
                        <a:t>2.8 months</a:t>
                      </a:r>
                      <a:endParaRPr lang="en-US" sz="1400" dirty="0"/>
                    </a:p>
                  </a:txBody>
                  <a:tcPr>
                    <a:solidFill>
                      <a:schemeClr val="accent5">
                        <a:lumMod val="20000"/>
                        <a:lumOff val="80000"/>
                      </a:schemeClr>
                    </a:solidFill>
                  </a:tcPr>
                </a:tc>
                <a:tc>
                  <a:txBody>
                    <a:bodyPr/>
                    <a:lstStyle/>
                    <a:p>
                      <a:pPr algn="ctr"/>
                      <a:r>
                        <a:rPr lang="en-GB" sz="1400" dirty="0"/>
                        <a:t>Not reached</a:t>
                      </a:r>
                      <a:endParaRPr lang="en-US" sz="1400" dirty="0"/>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2"/>
                  </a:ext>
                </a:extLst>
              </a:tr>
              <a:tr h="477305">
                <a:tc>
                  <a:txBody>
                    <a:bodyPr/>
                    <a:lstStyle/>
                    <a:p>
                      <a:r>
                        <a:rPr lang="en-GB" sz="1400" dirty="0"/>
                        <a:t>Schrader</a:t>
                      </a:r>
                      <a:r>
                        <a:rPr lang="en-GB" sz="1400" baseline="0" dirty="0"/>
                        <a:t> 2013</a:t>
                      </a:r>
                      <a:endParaRPr lang="en-US" sz="1400" dirty="0"/>
                    </a:p>
                  </a:txBody>
                  <a:tcP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GB" sz="1400" dirty="0"/>
                        <a:t>35</a:t>
                      </a:r>
                      <a:endParaRPr lang="en-US" sz="1400" dirty="0"/>
                    </a:p>
                  </a:txBody>
                  <a:tcPr>
                    <a:solidFill>
                      <a:schemeClr val="accent5">
                        <a:lumMod val="40000"/>
                        <a:lumOff val="60000"/>
                      </a:schemeClr>
                    </a:solidFill>
                  </a:tcPr>
                </a:tc>
                <a:tc>
                  <a:txBody>
                    <a:bodyPr/>
                    <a:lstStyle/>
                    <a:p>
                      <a:r>
                        <a:rPr lang="en-US" sz="1400" dirty="0"/>
                        <a:t>D, A, E</a:t>
                      </a:r>
                      <a:endParaRPr lang="en-GB" sz="1400" dirty="0"/>
                    </a:p>
                  </a:txBody>
                  <a:tcPr>
                    <a:solidFill>
                      <a:schemeClr val="accent5">
                        <a:lumMod val="40000"/>
                        <a:lumOff val="60000"/>
                      </a:schemeClr>
                    </a:solidFill>
                  </a:tcPr>
                </a:tc>
                <a:tc>
                  <a:txBody>
                    <a:bodyPr/>
                    <a:lstStyle/>
                    <a:p>
                      <a:pPr algn="ctr"/>
                      <a:r>
                        <a:rPr lang="en-GB" sz="1400" dirty="0"/>
                        <a:t>45.7%</a:t>
                      </a:r>
                      <a:endParaRPr lang="en-US" sz="1400" dirty="0"/>
                    </a:p>
                  </a:txBody>
                  <a:tcPr>
                    <a:solidFill>
                      <a:schemeClr val="accent5">
                        <a:lumMod val="40000"/>
                        <a:lumOff val="60000"/>
                      </a:schemeClr>
                    </a:solidFill>
                  </a:tcPr>
                </a:tc>
                <a:tc>
                  <a:txBody>
                    <a:bodyPr/>
                    <a:lstStyle/>
                    <a:p>
                      <a:pPr algn="ctr"/>
                      <a:r>
                        <a:rPr lang="en-GB" sz="1400" b="1" dirty="0"/>
                        <a:t>28.6%</a:t>
                      </a:r>
                      <a:endParaRPr lang="en-US" sz="1400" b="1" dirty="0"/>
                    </a:p>
                  </a:txBody>
                  <a:tcPr>
                    <a:solidFill>
                      <a:schemeClr val="accent5">
                        <a:lumMod val="40000"/>
                        <a:lumOff val="60000"/>
                      </a:schemeClr>
                    </a:solidFill>
                  </a:tcPr>
                </a:tc>
                <a:tc>
                  <a:txBody>
                    <a:bodyPr/>
                    <a:lstStyle/>
                    <a:p>
                      <a:pPr algn="ctr"/>
                      <a:r>
                        <a:rPr lang="en-GB" sz="1400" dirty="0"/>
                        <a:t>-</a:t>
                      </a:r>
                      <a:endParaRPr lang="en-US" sz="1400" dirty="0"/>
                    </a:p>
                  </a:txBody>
                  <a:tcPr>
                    <a:solidFill>
                      <a:schemeClr val="accent5">
                        <a:lumMod val="40000"/>
                        <a:lumOff val="60000"/>
                      </a:schemeClr>
                    </a:solidFill>
                  </a:tcPr>
                </a:tc>
                <a:tc>
                  <a:txBody>
                    <a:bodyPr/>
                    <a:lstStyle/>
                    <a:p>
                      <a:pPr algn="ctr"/>
                      <a:r>
                        <a:rPr lang="en-GB" sz="1400" dirty="0"/>
                        <a:t>7.1 months (mean)</a:t>
                      </a:r>
                      <a:endParaRPr lang="en-US" sz="1400" dirty="0"/>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val="10003"/>
                  </a:ext>
                </a:extLst>
              </a:tr>
              <a:tr h="477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Thomsen</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2013</a:t>
                      </a:r>
                      <a:endParaRPr lang="en-US" sz="1400"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GB" sz="1400" dirty="0"/>
                        <a:t>24</a:t>
                      </a:r>
                      <a:endParaRPr lang="en-US" sz="1400" dirty="0"/>
                    </a:p>
                  </a:txBody>
                  <a:tcPr>
                    <a:solidFill>
                      <a:schemeClr val="accent5">
                        <a:lumMod val="20000"/>
                        <a:lumOff val="80000"/>
                      </a:schemeClr>
                    </a:solidFill>
                  </a:tcPr>
                </a:tc>
                <a:tc>
                  <a:txBody>
                    <a:bodyPr/>
                    <a:lstStyle/>
                    <a:p>
                      <a:r>
                        <a:rPr lang="en-US" sz="1400" dirty="0"/>
                        <a:t>D, A, E</a:t>
                      </a:r>
                      <a:endParaRPr lang="en-GB" sz="1400" dirty="0"/>
                    </a:p>
                  </a:txBody>
                  <a:tcPr>
                    <a:solidFill>
                      <a:schemeClr val="accent5">
                        <a:lumMod val="20000"/>
                        <a:lumOff val="80000"/>
                      </a:schemeClr>
                    </a:solidFill>
                  </a:tcPr>
                </a:tc>
                <a:tc>
                  <a:txBody>
                    <a:bodyPr/>
                    <a:lstStyle/>
                    <a:p>
                      <a:pPr algn="ctr"/>
                      <a:r>
                        <a:rPr lang="en-GB" sz="1400" dirty="0"/>
                        <a:t>58%</a:t>
                      </a:r>
                      <a:r>
                        <a:rPr lang="en-GB" sz="1400" baseline="0" dirty="0"/>
                        <a:t> </a:t>
                      </a:r>
                    </a:p>
                    <a:p>
                      <a:pPr algn="ctr"/>
                      <a:r>
                        <a:rPr lang="en-GB" sz="1400" baseline="0" dirty="0"/>
                        <a:t>(&gt;30%)</a:t>
                      </a:r>
                      <a:endParaRPr lang="en-US" sz="1400" dirty="0"/>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t>46%</a:t>
                      </a:r>
                      <a:r>
                        <a:rPr lang="en-GB" sz="1400" b="1" baseline="0" dirty="0"/>
                        <a:t> </a:t>
                      </a:r>
                      <a:r>
                        <a:rPr lang="en-GB" sz="1400" b="0" baseline="0" dirty="0"/>
                        <a:t>(&gt;30%)</a:t>
                      </a:r>
                      <a:endParaRPr lang="en-US" sz="1400" b="0" dirty="0"/>
                    </a:p>
                  </a:txBody>
                  <a:tcPr>
                    <a:solidFill>
                      <a:schemeClr val="accent5">
                        <a:lumMod val="20000"/>
                        <a:lumOff val="80000"/>
                      </a:schemeClr>
                    </a:solidFill>
                  </a:tcPr>
                </a:tc>
                <a:tc>
                  <a:txBody>
                    <a:bodyPr/>
                    <a:lstStyle/>
                    <a:p>
                      <a:pPr algn="ctr"/>
                      <a:r>
                        <a:rPr lang="en-GB" sz="1400" dirty="0"/>
                        <a:t>-</a:t>
                      </a:r>
                      <a:endParaRPr lang="en-US" sz="1400" dirty="0"/>
                    </a:p>
                  </a:txBody>
                  <a:tcPr>
                    <a:solidFill>
                      <a:schemeClr val="accent5">
                        <a:lumMod val="20000"/>
                        <a:lumOff val="80000"/>
                      </a:schemeClr>
                    </a:solidFill>
                  </a:tcPr>
                </a:tc>
                <a:tc>
                  <a:txBody>
                    <a:bodyPr/>
                    <a:lstStyle/>
                    <a:p>
                      <a:pPr algn="ctr"/>
                      <a:r>
                        <a:rPr lang="en-GB" sz="1400" dirty="0"/>
                        <a:t>4.8 months</a:t>
                      </a:r>
                      <a:endParaRPr lang="en-US" sz="1400" dirty="0"/>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4"/>
                  </a:ext>
                </a:extLst>
              </a:tr>
              <a:tr h="477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Badrising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2013</a:t>
                      </a:r>
                      <a:endParaRPr lang="en-US" sz="1400" dirty="0"/>
                    </a:p>
                  </a:txBody>
                  <a:tcP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GB" sz="1400" dirty="0"/>
                        <a:t>61</a:t>
                      </a:r>
                      <a:endParaRPr lang="en-US" sz="1400" dirty="0"/>
                    </a:p>
                  </a:txBody>
                  <a:tcPr>
                    <a:solidFill>
                      <a:schemeClr val="accent5">
                        <a:lumMod val="40000"/>
                        <a:lumOff val="60000"/>
                      </a:schemeClr>
                    </a:solidFill>
                  </a:tcPr>
                </a:tc>
                <a:tc>
                  <a:txBody>
                    <a:bodyPr/>
                    <a:lstStyle/>
                    <a:p>
                      <a:r>
                        <a:rPr lang="en-US" sz="1400" dirty="0"/>
                        <a:t>D, A, E</a:t>
                      </a:r>
                      <a:endParaRPr lang="en-GB" sz="1400" dirty="0"/>
                    </a:p>
                  </a:txBody>
                  <a:tcPr>
                    <a:solidFill>
                      <a:schemeClr val="accent5">
                        <a:lumMod val="40000"/>
                        <a:lumOff val="60000"/>
                      </a:schemeClr>
                    </a:solidFill>
                  </a:tcPr>
                </a:tc>
                <a:tc>
                  <a:txBody>
                    <a:bodyPr/>
                    <a:lstStyle/>
                    <a:p>
                      <a:pPr algn="ctr"/>
                      <a:r>
                        <a:rPr lang="en-GB" sz="1400" dirty="0"/>
                        <a:t>-</a:t>
                      </a:r>
                      <a:endParaRPr lang="en-US" sz="1400" dirty="0"/>
                    </a:p>
                  </a:txBody>
                  <a:tcPr>
                    <a:solidFill>
                      <a:schemeClr val="accent5">
                        <a:lumMod val="40000"/>
                        <a:lumOff val="60000"/>
                      </a:schemeClr>
                    </a:solidFill>
                  </a:tcPr>
                </a:tc>
                <a:tc>
                  <a:txBody>
                    <a:bodyPr/>
                    <a:lstStyle/>
                    <a:p>
                      <a:pPr algn="ctr"/>
                      <a:r>
                        <a:rPr lang="en-GB" sz="1400" b="1" dirty="0"/>
                        <a:t>21%</a:t>
                      </a:r>
                      <a:endParaRPr lang="en-US" sz="1400" b="1" dirty="0"/>
                    </a:p>
                  </a:txBody>
                  <a:tcPr>
                    <a:solidFill>
                      <a:schemeClr val="accent5">
                        <a:lumMod val="40000"/>
                        <a:lumOff val="60000"/>
                      </a:schemeClr>
                    </a:solidFill>
                  </a:tcPr>
                </a:tc>
                <a:tc>
                  <a:txBody>
                    <a:bodyPr/>
                    <a:lstStyle/>
                    <a:p>
                      <a:pPr algn="ctr"/>
                      <a:r>
                        <a:rPr lang="en-GB" sz="1400" dirty="0"/>
                        <a:t>12 weeks</a:t>
                      </a:r>
                      <a:endParaRPr lang="en-US" sz="1400" dirty="0"/>
                    </a:p>
                  </a:txBody>
                  <a:tcPr>
                    <a:solidFill>
                      <a:schemeClr val="accent5">
                        <a:lumMod val="40000"/>
                        <a:lumOff val="60000"/>
                      </a:schemeClr>
                    </a:solidFill>
                  </a:tcPr>
                </a:tc>
                <a:tc>
                  <a:txBody>
                    <a:bodyPr/>
                    <a:lstStyle/>
                    <a:p>
                      <a:pPr algn="ctr"/>
                      <a:r>
                        <a:rPr lang="en-GB" sz="1400" dirty="0"/>
                        <a:t>8</a:t>
                      </a:r>
                      <a:r>
                        <a:rPr lang="en-GB" sz="1400" baseline="0" dirty="0"/>
                        <a:t> month</a:t>
                      </a:r>
                      <a:r>
                        <a:rPr lang="en-GB" sz="1400" dirty="0"/>
                        <a:t>s</a:t>
                      </a:r>
                      <a:endParaRPr lang="en-US" sz="1400" dirty="0"/>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val="10005"/>
                  </a:ext>
                </a:extLst>
              </a:tr>
              <a:tr h="477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Bournakis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2013</a:t>
                      </a:r>
                      <a:endParaRPr lang="en-US" sz="1400"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GB" sz="1400" dirty="0"/>
                        <a:t>25</a:t>
                      </a:r>
                      <a:endParaRPr lang="en-US" sz="1400" dirty="0"/>
                    </a:p>
                  </a:txBody>
                  <a:tcPr>
                    <a:solidFill>
                      <a:schemeClr val="accent5">
                        <a:lumMod val="20000"/>
                        <a:lumOff val="80000"/>
                      </a:schemeClr>
                    </a:solidFill>
                  </a:tcPr>
                </a:tc>
                <a:tc>
                  <a:txBody>
                    <a:bodyPr/>
                    <a:lstStyle/>
                    <a:p>
                      <a:r>
                        <a:rPr lang="en-GB" sz="1400" dirty="0"/>
                        <a:t>D,</a:t>
                      </a:r>
                      <a:r>
                        <a:rPr lang="en-GB" sz="1400" baseline="0" dirty="0"/>
                        <a:t> A/O, E</a:t>
                      </a:r>
                      <a:endParaRPr lang="en-GB" sz="1400" dirty="0"/>
                    </a:p>
                  </a:txBody>
                  <a:tcPr>
                    <a:solidFill>
                      <a:schemeClr val="accent5">
                        <a:lumMod val="20000"/>
                        <a:lumOff val="80000"/>
                      </a:schemeClr>
                    </a:solidFill>
                  </a:tcPr>
                </a:tc>
                <a:tc>
                  <a:txBody>
                    <a:bodyPr/>
                    <a:lstStyle/>
                    <a:p>
                      <a:pPr algn="ctr"/>
                      <a:r>
                        <a:rPr lang="en-US" sz="1400" dirty="0"/>
                        <a:t>-</a:t>
                      </a:r>
                    </a:p>
                  </a:txBody>
                  <a:tcPr>
                    <a:solidFill>
                      <a:schemeClr val="accent5">
                        <a:lumMod val="20000"/>
                        <a:lumOff val="80000"/>
                      </a:schemeClr>
                    </a:solidFill>
                  </a:tcPr>
                </a:tc>
                <a:tc>
                  <a:txBody>
                    <a:bodyPr/>
                    <a:lstStyle/>
                    <a:p>
                      <a:pPr algn="ctr"/>
                      <a:r>
                        <a:rPr lang="en-GB" sz="1400" b="1" dirty="0"/>
                        <a:t>40%</a:t>
                      </a:r>
                      <a:endParaRPr lang="en-US" sz="1400" b="1" dirty="0"/>
                    </a:p>
                  </a:txBody>
                  <a:tcPr>
                    <a:solidFill>
                      <a:schemeClr val="accent5">
                        <a:lumMod val="20000"/>
                        <a:lumOff val="80000"/>
                      </a:schemeClr>
                    </a:solidFill>
                  </a:tcPr>
                </a:tc>
                <a:tc>
                  <a:txBody>
                    <a:bodyPr/>
                    <a:lstStyle/>
                    <a:p>
                      <a:pPr algn="ctr"/>
                      <a:r>
                        <a:rPr lang="en-GB" sz="1400" dirty="0"/>
                        <a:t>-</a:t>
                      </a:r>
                      <a:endParaRPr lang="en-US" sz="1400" dirty="0"/>
                    </a:p>
                  </a:txBody>
                  <a:tcPr>
                    <a:solidFill>
                      <a:schemeClr val="accent5">
                        <a:lumMod val="20000"/>
                        <a:lumOff val="80000"/>
                      </a:schemeClr>
                    </a:solidFill>
                  </a:tcPr>
                </a:tc>
                <a:tc>
                  <a:txBody>
                    <a:bodyPr/>
                    <a:lstStyle/>
                    <a:p>
                      <a:pPr algn="ctr"/>
                      <a:r>
                        <a:rPr lang="en-GB" sz="1400" dirty="0"/>
                        <a:t>-</a:t>
                      </a:r>
                      <a:endParaRPr lang="en-US" sz="1400" dirty="0"/>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6"/>
                  </a:ext>
                </a:extLst>
              </a:tr>
              <a:tr h="477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Cheng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2015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dirty="0"/>
                        <a:t>165</a:t>
                      </a:r>
                    </a:p>
                  </a:txBody>
                  <a:tcP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1400" dirty="0"/>
                        <a:t>D, A, E</a:t>
                      </a:r>
                      <a:endParaRPr lang="en-GB" sz="1400" dirty="0"/>
                    </a:p>
                  </a:txBody>
                  <a:tcP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dirty="0"/>
                        <a:t>-</a:t>
                      </a:r>
                    </a:p>
                  </a:txBody>
                  <a:tcP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1" dirty="0"/>
                        <a:t>19%</a:t>
                      </a:r>
                    </a:p>
                  </a:txBody>
                  <a:tcP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dirty="0"/>
                        <a:t>2.8 months</a:t>
                      </a:r>
                    </a:p>
                    <a:p>
                      <a:pPr algn="ctr"/>
                      <a:r>
                        <a:rPr lang="en-US" sz="1400" dirty="0"/>
                        <a:t>(mean)</a:t>
                      </a:r>
                    </a:p>
                  </a:txBody>
                  <a:tcP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dirty="0"/>
                        <a:t>12.2</a:t>
                      </a:r>
                      <a:r>
                        <a:rPr lang="en-US" sz="1400" baseline="0" dirty="0"/>
                        <a:t> months</a:t>
                      </a: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55501485"/>
                  </a:ext>
                </a:extLst>
              </a:tr>
            </a:tbl>
          </a:graphicData>
        </a:graphic>
      </p:graphicFrame>
      <p:sp>
        <p:nvSpPr>
          <p:cNvPr id="7" name="Rectangle 6"/>
          <p:cNvSpPr/>
          <p:nvPr/>
        </p:nvSpPr>
        <p:spPr>
          <a:xfrm>
            <a:off x="7366000" y="2207323"/>
            <a:ext cx="1440544" cy="3670236"/>
          </a:xfrm>
          <a:prstGeom prst="rect">
            <a:avLst/>
          </a:prstGeom>
          <a:noFill/>
          <a:ln w="38100">
            <a:solidFill>
              <a:srgbClr val="80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682671" y="2207322"/>
            <a:ext cx="1476829" cy="3670237"/>
          </a:xfrm>
          <a:prstGeom prst="rect">
            <a:avLst/>
          </a:prstGeom>
          <a:noFill/>
          <a:ln w="38100">
            <a:solidFill>
              <a:srgbClr val="80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204951" y="5670761"/>
            <a:ext cx="184666" cy="2923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itle 9"/>
          <p:cNvSpPr>
            <a:spLocks noGrp="1"/>
          </p:cNvSpPr>
          <p:nvPr>
            <p:ph type="title"/>
          </p:nvPr>
        </p:nvSpPr>
        <p:spPr/>
        <p:txBody>
          <a:bodyPr/>
          <a:lstStyle/>
          <a:p>
            <a:r>
              <a:rPr lang="en-US" dirty="0"/>
              <a:t>Retrospective Experience</a:t>
            </a:r>
          </a:p>
        </p:txBody>
      </p:sp>
    </p:spTree>
    <p:extLst>
      <p:ext uri="{BB962C8B-B14F-4D97-AF65-F5344CB8AC3E}">
        <p14:creationId xmlns:p14="http://schemas.microsoft.com/office/powerpoint/2010/main" val="257575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ALSYMPCA: Predisposing Factors for Hematologic Toxicity</a:t>
            </a:r>
          </a:p>
        </p:txBody>
      </p:sp>
      <p:sp>
        <p:nvSpPr>
          <p:cNvPr id="4" name="Text Placeholder 3"/>
          <p:cNvSpPr>
            <a:spLocks noGrp="1"/>
          </p:cNvSpPr>
          <p:nvPr>
            <p:ph type="body" sz="quarter" idx="10"/>
          </p:nvPr>
        </p:nvSpPr>
        <p:spPr/>
        <p:txBody>
          <a:bodyPr>
            <a:normAutofit/>
          </a:bodyPr>
          <a:lstStyle/>
          <a:p>
            <a:r>
              <a:rPr lang="en-US" dirty="0"/>
              <a:t>ALP, alkaline </a:t>
            </a:r>
            <a:r>
              <a:rPr lang="en-US" dirty="0" err="1"/>
              <a:t>phosphatase</a:t>
            </a:r>
            <a:r>
              <a:rPr lang="en-US" dirty="0"/>
              <a:t>; EBRT, external beam radiation therapy; EOD, extent of disease; PBO, placebo.</a:t>
            </a:r>
          </a:p>
          <a:p>
            <a:r>
              <a:rPr lang="en-US" dirty="0"/>
              <a:t>Parker C, et al. </a:t>
            </a:r>
            <a:r>
              <a:rPr lang="en-US" i="1" dirty="0"/>
              <a:t>J </a:t>
            </a:r>
            <a:r>
              <a:rPr lang="en-US" i="1" dirty="0" err="1"/>
              <a:t>Clin</a:t>
            </a:r>
            <a:r>
              <a:rPr lang="en-US" i="1" dirty="0"/>
              <a:t> </a:t>
            </a:r>
            <a:r>
              <a:rPr lang="en-US" i="1" dirty="0" err="1"/>
              <a:t>Oncol</a:t>
            </a:r>
            <a:r>
              <a:rPr lang="en-US" i="1" dirty="0"/>
              <a:t>.</a:t>
            </a:r>
            <a:r>
              <a:rPr lang="en-US" dirty="0"/>
              <a:t> 2013;31:abstract 5060.</a:t>
            </a:r>
          </a:p>
        </p:txBody>
      </p:sp>
      <p:graphicFrame>
        <p:nvGraphicFramePr>
          <p:cNvPr id="5" name="Table 4"/>
          <p:cNvGraphicFramePr>
            <a:graphicFrameLocks noGrp="1" noChangeAspect="1"/>
          </p:cNvGraphicFramePr>
          <p:nvPr>
            <p:extLst/>
          </p:nvPr>
        </p:nvGraphicFramePr>
        <p:xfrm>
          <a:off x="469039" y="1290675"/>
          <a:ext cx="8205921" cy="4538716"/>
        </p:xfrm>
        <a:graphic>
          <a:graphicData uri="http://schemas.openxmlformats.org/drawingml/2006/table">
            <a:tbl>
              <a:tblPr firstRow="1" firstCol="1" bandRow="1">
                <a:tableStyleId>{5C22544A-7EE6-4342-B048-85BDC9FD1C3A}</a:tableStyleId>
              </a:tblPr>
              <a:tblGrid>
                <a:gridCol w="2137625">
                  <a:extLst>
                    <a:ext uri="{9D8B030D-6E8A-4147-A177-3AD203B41FA5}">
                      <a16:colId xmlns:a16="http://schemas.microsoft.com/office/drawing/2014/main" val="20000"/>
                    </a:ext>
                  </a:extLst>
                </a:gridCol>
                <a:gridCol w="1136073">
                  <a:extLst>
                    <a:ext uri="{9D8B030D-6E8A-4147-A177-3AD203B41FA5}">
                      <a16:colId xmlns:a16="http://schemas.microsoft.com/office/drawing/2014/main" val="20001"/>
                    </a:ext>
                  </a:extLst>
                </a:gridCol>
                <a:gridCol w="1149927">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58982">
                  <a:extLst>
                    <a:ext uri="{9D8B030D-6E8A-4147-A177-3AD203B41FA5}">
                      <a16:colId xmlns:a16="http://schemas.microsoft.com/office/drawing/2014/main" val="20004"/>
                    </a:ext>
                  </a:extLst>
                </a:gridCol>
                <a:gridCol w="983673">
                  <a:extLst>
                    <a:ext uri="{9D8B030D-6E8A-4147-A177-3AD203B41FA5}">
                      <a16:colId xmlns:a16="http://schemas.microsoft.com/office/drawing/2014/main" val="20005"/>
                    </a:ext>
                  </a:extLst>
                </a:gridCol>
                <a:gridCol w="872841">
                  <a:extLst>
                    <a:ext uri="{9D8B030D-6E8A-4147-A177-3AD203B41FA5}">
                      <a16:colId xmlns:a16="http://schemas.microsoft.com/office/drawing/2014/main" val="20006"/>
                    </a:ext>
                  </a:extLst>
                </a:gridCol>
              </a:tblGrid>
              <a:tr h="493739">
                <a:tc gridSpan="7">
                  <a:txBody>
                    <a:bodyPr/>
                    <a:lstStyle/>
                    <a:p>
                      <a:pPr>
                        <a:lnSpc>
                          <a:spcPct val="115000"/>
                        </a:lnSpc>
                        <a:spcAft>
                          <a:spcPts val="0"/>
                        </a:spcAft>
                      </a:pPr>
                      <a:r>
                        <a:rPr lang="en-GB" sz="1400" dirty="0">
                          <a:effectLst/>
                          <a:latin typeface="+mn-lt"/>
                          <a:ea typeface="Calibri"/>
                          <a:cs typeface="Times New Roman"/>
                        </a:rPr>
                        <a:t>Parameter estimates for maximum percentage decrease from baseline during on-treatment period</a:t>
                      </a:r>
                      <a:r>
                        <a:rPr lang="en-GB" sz="1400" baseline="0" dirty="0">
                          <a:effectLst/>
                          <a:latin typeface="+mn-lt"/>
                          <a:ea typeface="Calibri"/>
                          <a:cs typeface="Times New Roman"/>
                        </a:rPr>
                        <a:t> in Hb, neutrophils and platelets</a:t>
                      </a:r>
                      <a:endParaRPr lang="en-GB" sz="14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0939E"/>
                    </a:solidFill>
                  </a:tcPr>
                </a:tc>
                <a:tc hMerge="1">
                  <a:txBody>
                    <a:bodyPr/>
                    <a:lstStyle/>
                    <a:p>
                      <a:endParaRPr lang="en-GB"/>
                    </a:p>
                  </a:txBody>
                  <a:tcPr/>
                </a:tc>
                <a:tc hMerge="1">
                  <a:txBody>
                    <a:bodyPr/>
                    <a:lstStyle/>
                    <a:p>
                      <a:pPr>
                        <a:lnSpc>
                          <a:spcPct val="115000"/>
                        </a:lnSpc>
                        <a:spcAft>
                          <a:spcPts val="0"/>
                        </a:spcAft>
                      </a:pPr>
                      <a:endParaRPr lang="en-GB" sz="1800" dirty="0">
                        <a:effectLst/>
                        <a:latin typeface="Calibri"/>
                        <a:ea typeface="Calibri"/>
                        <a:cs typeface="Times New Roman"/>
                      </a:endParaRPr>
                    </a:p>
                  </a:txBody>
                  <a:tcPr marL="45720" marR="45720" anchor="b"/>
                </a:tc>
                <a:tc hMerge="1">
                  <a:txBody>
                    <a:bodyPr/>
                    <a:lstStyle/>
                    <a:p>
                      <a:endParaRPr lang="en-GB"/>
                    </a:p>
                  </a:txBody>
                  <a:tcPr/>
                </a:tc>
                <a:tc hMerge="1">
                  <a:txBody>
                    <a:bodyPr/>
                    <a:lstStyle/>
                    <a:p>
                      <a:pPr>
                        <a:lnSpc>
                          <a:spcPct val="115000"/>
                        </a:lnSpc>
                        <a:spcAft>
                          <a:spcPts val="0"/>
                        </a:spcAft>
                      </a:pPr>
                      <a:endParaRPr lang="en-GB" sz="1800" dirty="0">
                        <a:effectLst/>
                        <a:latin typeface="Calibri"/>
                        <a:ea typeface="Calibri"/>
                        <a:cs typeface="Times New Roman"/>
                      </a:endParaRPr>
                    </a:p>
                  </a:txBody>
                  <a:tcPr marL="45720" marR="45720" anchor="b"/>
                </a:tc>
                <a:tc hMerge="1">
                  <a:txBody>
                    <a:bodyPr/>
                    <a:lstStyle/>
                    <a:p>
                      <a:endParaRPr lang="en-GB"/>
                    </a:p>
                  </a:txBody>
                  <a:tcPr/>
                </a:tc>
                <a:tc hMerge="1">
                  <a:txBody>
                    <a:bodyPr/>
                    <a:lstStyle/>
                    <a:p>
                      <a:pPr>
                        <a:lnSpc>
                          <a:spcPct val="115000"/>
                        </a:lnSpc>
                        <a:spcAft>
                          <a:spcPts val="0"/>
                        </a:spcAft>
                      </a:pPr>
                      <a:endParaRPr lang="en-GB" sz="1800" dirty="0">
                        <a:effectLst/>
                        <a:latin typeface="Calibri"/>
                        <a:ea typeface="Calibri"/>
                        <a:cs typeface="Times New Roman"/>
                      </a:endParaRPr>
                    </a:p>
                  </a:txBody>
                  <a:tcPr marL="45720" marR="45720" anchor="b"/>
                </a:tc>
                <a:extLst>
                  <a:ext uri="{0D108BD9-81ED-4DB2-BD59-A6C34878D82A}">
                    <a16:rowId xmlns:a16="http://schemas.microsoft.com/office/drawing/2014/main" val="10000"/>
                  </a:ext>
                </a:extLst>
              </a:tr>
              <a:tr h="0">
                <a:tc>
                  <a:txBody>
                    <a:bodyPr/>
                    <a:lstStyle/>
                    <a:p>
                      <a:pPr>
                        <a:lnSpc>
                          <a:spcPct val="115000"/>
                        </a:lnSpc>
                        <a:spcAft>
                          <a:spcPts val="0"/>
                        </a:spcAft>
                      </a:pPr>
                      <a:endParaRPr lang="en-GB" sz="14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solidFill>
                      <a:srgbClr val="60939E"/>
                    </a:solidFill>
                  </a:tcPr>
                </a:tc>
                <a:tc gridSpan="2">
                  <a:txBody>
                    <a:bodyPr/>
                    <a:lstStyle/>
                    <a:p>
                      <a:pPr algn="ctr">
                        <a:lnSpc>
                          <a:spcPct val="115000"/>
                        </a:lnSpc>
                        <a:spcAft>
                          <a:spcPts val="0"/>
                        </a:spcAft>
                      </a:pPr>
                      <a:r>
                        <a:rPr lang="en-GB" sz="1400" dirty="0">
                          <a:effectLst/>
                          <a:latin typeface="+mn-lt"/>
                        </a:rPr>
                        <a:t>Hemoglobin</a:t>
                      </a:r>
                      <a:r>
                        <a:rPr lang="en-GB" sz="1400" baseline="0" dirty="0">
                          <a:effectLst/>
                          <a:latin typeface="+mn-lt"/>
                        </a:rPr>
                        <a:t> </a:t>
                      </a:r>
                      <a:r>
                        <a:rPr lang="en-GB" sz="1400" dirty="0">
                          <a:effectLst/>
                          <a:latin typeface="+mn-lt"/>
                        </a:rPr>
                        <a:t> (n=870)</a:t>
                      </a:r>
                      <a:endParaRPr lang="en-GB" sz="1400" dirty="0">
                        <a:effectLst/>
                        <a:latin typeface="+mn-lt"/>
                        <a:ea typeface="Calibri"/>
                        <a:cs typeface="Times New Roman"/>
                      </a:endParaRPr>
                    </a:p>
                  </a:txBody>
                  <a:tcPr marL="45720" marR="45720">
                    <a:solidFill>
                      <a:schemeClr val="accent5">
                        <a:lumMod val="40000"/>
                        <a:lumOff val="60000"/>
                      </a:schemeClr>
                    </a:solidFill>
                  </a:tcPr>
                </a:tc>
                <a:tc hMerge="1">
                  <a:txBody>
                    <a:bodyPr/>
                    <a:lstStyle/>
                    <a:p>
                      <a:pPr>
                        <a:lnSpc>
                          <a:spcPct val="115000"/>
                        </a:lnSpc>
                        <a:spcAft>
                          <a:spcPts val="0"/>
                        </a:spcAft>
                      </a:pPr>
                      <a:endParaRPr lang="en-GB" sz="1800" dirty="0">
                        <a:effectLst/>
                        <a:latin typeface="Calibri"/>
                        <a:ea typeface="Calibri"/>
                        <a:cs typeface="Times New Roman"/>
                      </a:endParaRPr>
                    </a:p>
                  </a:txBody>
                  <a:tcPr marL="45720" marR="45720" anchor="b"/>
                </a:tc>
                <a:tc gridSpan="2">
                  <a:txBody>
                    <a:bodyPr/>
                    <a:lstStyle/>
                    <a:p>
                      <a:pPr algn="ctr">
                        <a:lnSpc>
                          <a:spcPct val="115000"/>
                        </a:lnSpc>
                        <a:spcAft>
                          <a:spcPts val="0"/>
                        </a:spcAft>
                      </a:pPr>
                      <a:r>
                        <a:rPr lang="en-GB" sz="1400" dirty="0">
                          <a:effectLst/>
                          <a:latin typeface="+mn-lt"/>
                        </a:rPr>
                        <a:t>Neutrophils (n=867)</a:t>
                      </a:r>
                      <a:endParaRPr lang="en-GB" sz="1400" dirty="0">
                        <a:effectLst/>
                        <a:latin typeface="+mn-lt"/>
                        <a:ea typeface="Calibri"/>
                        <a:cs typeface="Times New Roman"/>
                      </a:endParaRPr>
                    </a:p>
                  </a:txBody>
                  <a:tcPr marL="45720" marR="45720">
                    <a:solidFill>
                      <a:schemeClr val="accent5">
                        <a:lumMod val="40000"/>
                        <a:lumOff val="60000"/>
                      </a:schemeClr>
                    </a:solidFill>
                  </a:tcPr>
                </a:tc>
                <a:tc hMerge="1">
                  <a:txBody>
                    <a:bodyPr/>
                    <a:lstStyle/>
                    <a:p>
                      <a:pPr algn="ctr">
                        <a:lnSpc>
                          <a:spcPct val="115000"/>
                        </a:lnSpc>
                        <a:spcAft>
                          <a:spcPts val="0"/>
                        </a:spcAft>
                      </a:pPr>
                      <a:endParaRPr lang="en-GB" sz="1800" dirty="0">
                        <a:effectLst/>
                        <a:latin typeface="Calibri"/>
                        <a:ea typeface="Calibri"/>
                        <a:cs typeface="Times New Roman"/>
                      </a:endParaRPr>
                    </a:p>
                  </a:txBody>
                  <a:tcPr marL="45720" marR="45720" anchor="b"/>
                </a:tc>
                <a:tc gridSpan="2">
                  <a:txBody>
                    <a:bodyPr/>
                    <a:lstStyle/>
                    <a:p>
                      <a:pPr algn="ctr">
                        <a:lnSpc>
                          <a:spcPct val="115000"/>
                        </a:lnSpc>
                        <a:spcAft>
                          <a:spcPts val="0"/>
                        </a:spcAft>
                      </a:pPr>
                      <a:r>
                        <a:rPr lang="en-GB" sz="1400" dirty="0">
                          <a:effectLst/>
                          <a:latin typeface="+mn-lt"/>
                        </a:rPr>
                        <a:t>Platelets  (n=870)</a:t>
                      </a:r>
                      <a:endParaRPr lang="en-GB" sz="1400" dirty="0">
                        <a:effectLst/>
                        <a:latin typeface="+mn-lt"/>
                        <a:ea typeface="Calibri"/>
                        <a:cs typeface="Times New Roman"/>
                      </a:endParaRPr>
                    </a:p>
                  </a:txBody>
                  <a:tcPr marL="45720" marR="45720">
                    <a:lnR w="127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nSpc>
                          <a:spcPct val="115000"/>
                        </a:lnSpc>
                        <a:spcAft>
                          <a:spcPts val="0"/>
                        </a:spcAft>
                      </a:pPr>
                      <a:endParaRPr lang="en-GB" sz="1800" dirty="0">
                        <a:effectLst/>
                        <a:latin typeface="Calibri"/>
                        <a:ea typeface="Calibri"/>
                        <a:cs typeface="Times New Roman"/>
                      </a:endParaRPr>
                    </a:p>
                  </a:txBody>
                  <a:tcPr marL="45720" marR="45720" anchor="b"/>
                </a:tc>
                <a:extLst>
                  <a:ext uri="{0D108BD9-81ED-4DB2-BD59-A6C34878D82A}">
                    <a16:rowId xmlns:a16="http://schemas.microsoft.com/office/drawing/2014/main" val="10001"/>
                  </a:ext>
                </a:extLst>
              </a:tr>
              <a:tr h="0">
                <a:tc>
                  <a:txBody>
                    <a:bodyPr/>
                    <a:lstStyle/>
                    <a:p>
                      <a:pPr>
                        <a:lnSpc>
                          <a:spcPct val="115000"/>
                        </a:lnSpc>
                        <a:spcAft>
                          <a:spcPts val="0"/>
                        </a:spcAft>
                      </a:pPr>
                      <a:r>
                        <a:rPr lang="en-GB" sz="1400" dirty="0">
                          <a:effectLst/>
                          <a:latin typeface="+mn-lt"/>
                        </a:rPr>
                        <a:t>Baseline</a:t>
                      </a:r>
                      <a:r>
                        <a:rPr lang="en-GB" sz="1400" baseline="0" dirty="0">
                          <a:effectLst/>
                          <a:latin typeface="+mn-lt"/>
                        </a:rPr>
                        <a:t> v</a:t>
                      </a:r>
                      <a:r>
                        <a:rPr lang="en-GB" sz="1400" dirty="0">
                          <a:effectLst/>
                          <a:latin typeface="+mn-lt"/>
                        </a:rPr>
                        <a:t>ariable</a:t>
                      </a:r>
                      <a:endParaRPr lang="en-GB" sz="14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B w="28575" cap="flat" cmpd="sng" algn="ctr">
                      <a:solidFill>
                        <a:srgbClr val="FF0000"/>
                      </a:solidFill>
                      <a:prstDash val="solid"/>
                      <a:round/>
                      <a:headEnd type="none" w="med" len="med"/>
                      <a:tailEnd type="none" w="med" len="med"/>
                    </a:lnB>
                    <a:solidFill>
                      <a:srgbClr val="60939E"/>
                    </a:solidFill>
                  </a:tcPr>
                </a:tc>
                <a:tc>
                  <a:txBody>
                    <a:bodyPr/>
                    <a:lstStyle/>
                    <a:p>
                      <a:pPr algn="ctr">
                        <a:lnSpc>
                          <a:spcPct val="115000"/>
                        </a:lnSpc>
                        <a:spcAft>
                          <a:spcPts val="0"/>
                        </a:spcAft>
                      </a:pPr>
                      <a:r>
                        <a:rPr lang="en-GB" sz="1400" dirty="0">
                          <a:effectLst/>
                          <a:latin typeface="+mn-lt"/>
                          <a:ea typeface="Calibri"/>
                          <a:cs typeface="Times New Roman"/>
                        </a:rPr>
                        <a:t>Parameter estimates</a:t>
                      </a:r>
                    </a:p>
                  </a:txBody>
                  <a:tcPr marL="45720" marR="45720">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GB" sz="1400" i="1" dirty="0">
                          <a:effectLst/>
                          <a:latin typeface="+mn-lt"/>
                          <a:ea typeface="Calibri"/>
                          <a:cs typeface="Times New Roman"/>
                        </a:rPr>
                        <a:t>P</a:t>
                      </a:r>
                      <a:r>
                        <a:rPr lang="en-GB" sz="1400" dirty="0">
                          <a:effectLst/>
                          <a:latin typeface="+mn-lt"/>
                          <a:ea typeface="Calibri"/>
                          <a:cs typeface="Times New Roman"/>
                        </a:rPr>
                        <a:t> value</a:t>
                      </a:r>
                    </a:p>
                  </a:txBody>
                  <a:tcPr marL="45720" marR="45720">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a:effectLst/>
                          <a:latin typeface="+mn-lt"/>
                          <a:ea typeface="Calibri"/>
                          <a:cs typeface="Times New Roman"/>
                        </a:rPr>
                        <a:t>Parameter estimates</a:t>
                      </a:r>
                    </a:p>
                  </a:txBody>
                  <a:tcPr marL="45720" marR="45720">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i="1" dirty="0">
                          <a:effectLst/>
                          <a:latin typeface="+mn-lt"/>
                          <a:ea typeface="Calibri"/>
                          <a:cs typeface="Times New Roman"/>
                        </a:rPr>
                        <a:t>P</a:t>
                      </a:r>
                      <a:r>
                        <a:rPr lang="en-GB" sz="1400" dirty="0">
                          <a:effectLst/>
                          <a:latin typeface="+mn-lt"/>
                          <a:ea typeface="Calibri"/>
                          <a:cs typeface="Times New Roman"/>
                        </a:rPr>
                        <a:t> value</a:t>
                      </a:r>
                    </a:p>
                    <a:p>
                      <a:pPr algn="ctr">
                        <a:lnSpc>
                          <a:spcPct val="115000"/>
                        </a:lnSpc>
                        <a:spcAft>
                          <a:spcPts val="0"/>
                        </a:spcAft>
                      </a:pPr>
                      <a:endParaRPr lang="en-GB" sz="1400" dirty="0">
                        <a:effectLst/>
                        <a:latin typeface="+mn-lt"/>
                        <a:ea typeface="Calibri"/>
                        <a:cs typeface="Times New Roman"/>
                      </a:endParaRPr>
                    </a:p>
                  </a:txBody>
                  <a:tcPr marL="45720" marR="45720">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a:effectLst/>
                          <a:latin typeface="+mn-lt"/>
                          <a:ea typeface="Calibri"/>
                          <a:cs typeface="Times New Roman"/>
                        </a:rPr>
                        <a:t>Parameter estimates</a:t>
                      </a:r>
                    </a:p>
                  </a:txBody>
                  <a:tcPr marL="45720" marR="45720">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i="1" dirty="0">
                          <a:effectLst/>
                          <a:latin typeface="+mn-lt"/>
                          <a:ea typeface="Calibri"/>
                          <a:cs typeface="Times New Roman"/>
                        </a:rPr>
                        <a:t>P</a:t>
                      </a:r>
                      <a:r>
                        <a:rPr lang="en-GB" sz="1400" dirty="0">
                          <a:effectLst/>
                          <a:latin typeface="+mn-lt"/>
                          <a:ea typeface="Calibri"/>
                          <a:cs typeface="Times New Roman"/>
                        </a:rPr>
                        <a:t> value</a:t>
                      </a:r>
                    </a:p>
                    <a:p>
                      <a:pPr algn="ctr">
                        <a:lnSpc>
                          <a:spcPct val="115000"/>
                        </a:lnSpc>
                        <a:spcAft>
                          <a:spcPts val="0"/>
                        </a:spcAft>
                      </a:pPr>
                      <a:endParaRPr lang="en-GB" sz="1400" dirty="0">
                        <a:effectLst/>
                        <a:latin typeface="+mn-lt"/>
                        <a:ea typeface="Calibri"/>
                        <a:cs typeface="Times New Roman"/>
                      </a:endParaRPr>
                    </a:p>
                  </a:txBody>
                  <a:tcPr marL="45720" marR="45720">
                    <a:lnR w="12700" cap="flat" cmpd="sng" algn="ctr">
                      <a:solidFill>
                        <a:schemeClr val="tx1"/>
                      </a:solidFill>
                      <a:prstDash val="solid"/>
                      <a:round/>
                      <a:headEnd type="none" w="med" len="med"/>
                      <a:tailEnd type="none" w="med" len="med"/>
                    </a:lnR>
                    <a:lnB w="28575" cap="flat" cmpd="sng" algn="ctr">
                      <a:solidFill>
                        <a:srgbClr val="FF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2138">
                <a:tc>
                  <a:txBody>
                    <a:bodyPr/>
                    <a:lstStyle/>
                    <a:p>
                      <a:pPr>
                        <a:lnSpc>
                          <a:spcPct val="115000"/>
                        </a:lnSpc>
                        <a:spcAft>
                          <a:spcPts val="0"/>
                        </a:spcAft>
                      </a:pPr>
                      <a:r>
                        <a:rPr lang="en-GB" sz="1400" dirty="0">
                          <a:effectLst/>
                          <a:latin typeface="+mn-lt"/>
                        </a:rPr>
                        <a:t>Study tx (Ra-223/Pbo)</a:t>
                      </a:r>
                      <a:endParaRPr lang="en-GB" sz="14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60939E"/>
                    </a:solidFill>
                  </a:tcPr>
                </a:tc>
                <a:tc>
                  <a:txBody>
                    <a:bodyPr/>
                    <a:lstStyle/>
                    <a:p>
                      <a:pPr>
                        <a:lnSpc>
                          <a:spcPct val="115000"/>
                        </a:lnSpc>
                        <a:spcAft>
                          <a:spcPts val="0"/>
                        </a:spcAft>
                      </a:pPr>
                      <a:r>
                        <a:rPr lang="en-GB" sz="1400" dirty="0">
                          <a:effectLst/>
                          <a:latin typeface="+mn-lt"/>
                          <a:ea typeface="Calibri"/>
                          <a:cs typeface="Times New Roman"/>
                        </a:rPr>
                        <a:t>-1.57</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effectLst/>
                          <a:latin typeface="+mn-lt"/>
                        </a:rPr>
                        <a:t>0.027</a:t>
                      </a:r>
                      <a:endParaRPr lang="en-GB" sz="1400" dirty="0">
                        <a:effectLst/>
                        <a:latin typeface="+mn-lt"/>
                        <a:ea typeface="Calibri"/>
                        <a:cs typeface="Times New Roman"/>
                      </a:endParaRP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effectLst/>
                          <a:latin typeface="+mn-lt"/>
                          <a:ea typeface="Calibri"/>
                          <a:cs typeface="Times New Roman"/>
                        </a:rPr>
                        <a:t>-18.56</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effectLst/>
                          <a:latin typeface="+mn-lt"/>
                        </a:rPr>
                        <a:t>&lt;0.0001</a:t>
                      </a:r>
                      <a:endParaRPr lang="en-GB" sz="1400" dirty="0">
                        <a:effectLst/>
                        <a:latin typeface="+mn-lt"/>
                        <a:ea typeface="Calibri"/>
                        <a:cs typeface="Times New Roman"/>
                      </a:endParaRP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effectLst/>
                          <a:latin typeface="+mn-lt"/>
                          <a:ea typeface="Calibri"/>
                          <a:cs typeface="Times New Roman"/>
                        </a:rPr>
                        <a:t>-10.18</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effectLst/>
                          <a:latin typeface="+mn-lt"/>
                        </a:rPr>
                        <a:t>&lt;0.0001</a:t>
                      </a:r>
                      <a:endParaRPr lang="en-GB" sz="1400" dirty="0">
                        <a:effectLst/>
                        <a:latin typeface="+mn-lt"/>
                        <a:ea typeface="Calibri"/>
                        <a:cs typeface="Times New Roman"/>
                      </a:endParaRPr>
                    </a:p>
                  </a:txBody>
                  <a:tcPr marL="45720" marR="45720">
                    <a:lnL w="12700" cmpd="sng">
                      <a:noFill/>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en-GB" sz="1400" dirty="0">
                          <a:effectLst/>
                          <a:latin typeface="+mn-lt"/>
                        </a:rPr>
                        <a:t>Current use of bisphosphonates (Y/N)</a:t>
                      </a:r>
                      <a:endParaRPr lang="en-GB" sz="14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60939E"/>
                    </a:solidFill>
                  </a:tcPr>
                </a:tc>
                <a:tc>
                  <a:txBody>
                    <a:bodyPr/>
                    <a:lstStyle/>
                    <a:p>
                      <a:pPr>
                        <a:lnSpc>
                          <a:spcPct val="115000"/>
                        </a:lnSpc>
                        <a:spcAft>
                          <a:spcPts val="0"/>
                        </a:spcAft>
                      </a:pPr>
                      <a:r>
                        <a:rPr lang="en-GB" sz="1400" dirty="0">
                          <a:effectLst/>
                          <a:latin typeface="+mn-lt"/>
                          <a:ea typeface="Calibri"/>
                          <a:cs typeface="Times New Roman"/>
                        </a:rPr>
                        <a:t>-1.21</a:t>
                      </a: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GB" sz="1400" dirty="0">
                          <a:effectLst/>
                          <a:latin typeface="+mn-lt"/>
                        </a:rPr>
                        <a:t>NS</a:t>
                      </a:r>
                      <a:endParaRPr lang="en-GB" sz="1400" dirty="0">
                        <a:effectLst/>
                        <a:latin typeface="+mn-lt"/>
                        <a:ea typeface="Calibri"/>
                        <a:cs typeface="Times New Roman"/>
                      </a:endParaRP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GB" sz="1400" dirty="0">
                          <a:effectLst/>
                          <a:latin typeface="+mn-lt"/>
                          <a:ea typeface="Calibri"/>
                          <a:cs typeface="Times New Roman"/>
                        </a:rPr>
                        <a:t>-0.08</a:t>
                      </a: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GB" sz="1400" dirty="0">
                          <a:effectLst/>
                          <a:latin typeface="+mn-lt"/>
                        </a:rPr>
                        <a:t>NS</a:t>
                      </a:r>
                      <a:endParaRPr lang="en-GB" sz="1400" dirty="0">
                        <a:effectLst/>
                        <a:latin typeface="+mn-lt"/>
                        <a:ea typeface="Calibri"/>
                        <a:cs typeface="Times New Roman"/>
                      </a:endParaRP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GB" sz="1400" dirty="0">
                          <a:effectLst/>
                          <a:latin typeface="+mn-lt"/>
                          <a:ea typeface="Calibri"/>
                          <a:cs typeface="Times New Roman"/>
                        </a:rPr>
                        <a:t>-1.22</a:t>
                      </a: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GB" sz="1400" dirty="0">
                          <a:effectLst/>
                          <a:latin typeface="+mn-lt"/>
                          <a:ea typeface="+mn-ea"/>
                          <a:cs typeface="+mn-cs"/>
                        </a:rPr>
                        <a:t>NS</a:t>
                      </a:r>
                      <a:endParaRPr lang="en-GB" sz="1400" dirty="0">
                        <a:effectLst/>
                        <a:latin typeface="+mn-lt"/>
                        <a:ea typeface="Calibri"/>
                        <a:cs typeface="Times New Roman"/>
                      </a:endParaRPr>
                    </a:p>
                  </a:txBody>
                  <a:tcPr marL="45720" marR="45720">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0">
                <a:tc>
                  <a:txBody>
                    <a:bodyPr/>
                    <a:lstStyle/>
                    <a:p>
                      <a:pPr>
                        <a:lnSpc>
                          <a:spcPct val="115000"/>
                        </a:lnSpc>
                        <a:spcAft>
                          <a:spcPts val="0"/>
                        </a:spcAft>
                      </a:pPr>
                      <a:r>
                        <a:rPr lang="en-GB" sz="1400" dirty="0">
                          <a:solidFill>
                            <a:schemeClr val="bg1"/>
                          </a:solidFill>
                          <a:effectLst/>
                          <a:latin typeface="+mn-lt"/>
                        </a:rPr>
                        <a:t>Prior Docetaxel (Y/N)</a:t>
                      </a:r>
                      <a:endParaRPr lang="en-GB" sz="1400" dirty="0">
                        <a:solidFill>
                          <a:schemeClr val="bg1"/>
                        </a:solidFill>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60939E"/>
                    </a:solidFill>
                  </a:tcPr>
                </a:tc>
                <a:tc>
                  <a:txBody>
                    <a:bodyPr/>
                    <a:lstStyle/>
                    <a:p>
                      <a:pPr>
                        <a:lnSpc>
                          <a:spcPct val="115000"/>
                        </a:lnSpc>
                        <a:spcAft>
                          <a:spcPts val="0"/>
                        </a:spcAft>
                      </a:pPr>
                      <a:r>
                        <a:rPr lang="en-GB" sz="1400" dirty="0">
                          <a:solidFill>
                            <a:schemeClr val="tx1"/>
                          </a:solidFill>
                          <a:effectLst/>
                          <a:latin typeface="+mn-lt"/>
                          <a:ea typeface="Calibri"/>
                          <a:cs typeface="Times New Roman"/>
                        </a:rPr>
                        <a:t>-1.32</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solidFill>
                            <a:schemeClr val="tx1"/>
                          </a:solidFill>
                          <a:effectLst/>
                          <a:latin typeface="+mn-lt"/>
                          <a:ea typeface="+mn-ea"/>
                          <a:cs typeface="+mn-cs"/>
                        </a:rPr>
                        <a:t>NS</a:t>
                      </a:r>
                      <a:endParaRPr lang="en-GB" sz="1400" dirty="0">
                        <a:solidFill>
                          <a:schemeClr val="tx1"/>
                        </a:solidFill>
                        <a:effectLst/>
                        <a:latin typeface="+mn-lt"/>
                        <a:ea typeface="Calibri"/>
                        <a:cs typeface="Times New Roman"/>
                      </a:endParaRP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solidFill>
                            <a:schemeClr val="tx1"/>
                          </a:solidFill>
                          <a:effectLst/>
                          <a:latin typeface="+mn-lt"/>
                          <a:ea typeface="Calibri"/>
                          <a:cs typeface="Times New Roman"/>
                        </a:rPr>
                        <a:t>-3.04</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solidFill>
                            <a:schemeClr val="tx1"/>
                          </a:solidFill>
                          <a:effectLst/>
                          <a:latin typeface="+mn-lt"/>
                        </a:rPr>
                        <a:t>0.023</a:t>
                      </a:r>
                      <a:endParaRPr lang="en-GB" sz="1400" dirty="0">
                        <a:solidFill>
                          <a:schemeClr val="tx1"/>
                        </a:solidFill>
                        <a:effectLst/>
                        <a:latin typeface="+mn-lt"/>
                        <a:ea typeface="Calibri"/>
                        <a:cs typeface="Times New Roman"/>
                      </a:endParaRP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solidFill>
                            <a:schemeClr val="tx1"/>
                          </a:solidFill>
                          <a:effectLst/>
                          <a:latin typeface="+mn-lt"/>
                          <a:ea typeface="Calibri"/>
                          <a:cs typeface="Times New Roman"/>
                        </a:rPr>
                        <a:t>-6.04</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nSpc>
                          <a:spcPct val="115000"/>
                        </a:lnSpc>
                        <a:spcAft>
                          <a:spcPts val="0"/>
                        </a:spcAft>
                      </a:pPr>
                      <a:r>
                        <a:rPr lang="en-GB" sz="1400" dirty="0">
                          <a:solidFill>
                            <a:schemeClr val="tx1"/>
                          </a:solidFill>
                          <a:effectLst/>
                          <a:latin typeface="+mn-lt"/>
                        </a:rPr>
                        <a:t>&lt;0.0001</a:t>
                      </a:r>
                      <a:endParaRPr lang="en-GB" sz="1400" dirty="0">
                        <a:solidFill>
                          <a:schemeClr val="tx1"/>
                        </a:solidFill>
                        <a:effectLst/>
                        <a:latin typeface="+mn-lt"/>
                        <a:ea typeface="Calibri"/>
                        <a:cs typeface="Times New Roman"/>
                      </a:endParaRPr>
                    </a:p>
                  </a:txBody>
                  <a:tcPr marL="45720" marR="45720">
                    <a:lnL w="12700" cmpd="sng">
                      <a:noFill/>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5"/>
                  </a:ext>
                </a:extLst>
              </a:tr>
              <a:tr h="0">
                <a:tc>
                  <a:txBody>
                    <a:bodyPr/>
                    <a:lstStyle/>
                    <a:p>
                      <a:pPr>
                        <a:lnSpc>
                          <a:spcPct val="115000"/>
                        </a:lnSpc>
                        <a:spcAft>
                          <a:spcPts val="0"/>
                        </a:spcAft>
                      </a:pPr>
                      <a:r>
                        <a:rPr lang="en-GB" sz="1400" dirty="0">
                          <a:effectLst/>
                          <a:latin typeface="+mn-lt"/>
                        </a:rPr>
                        <a:t>EOD ≥ 6 mets including superscan (Y/N)</a:t>
                      </a:r>
                      <a:endParaRPr lang="en-GB" sz="14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60939E"/>
                    </a:solidFill>
                  </a:tcPr>
                </a:tc>
                <a:tc>
                  <a:txBody>
                    <a:bodyPr/>
                    <a:lstStyle/>
                    <a:p>
                      <a:pPr>
                        <a:lnSpc>
                          <a:spcPct val="115000"/>
                        </a:lnSpc>
                        <a:spcAft>
                          <a:spcPts val="0"/>
                        </a:spcAft>
                      </a:pPr>
                      <a:r>
                        <a:rPr lang="en-GB" sz="1400" dirty="0">
                          <a:effectLst/>
                          <a:latin typeface="+mn-lt"/>
                          <a:ea typeface="Calibri"/>
                          <a:cs typeface="Times New Roman"/>
                        </a:rPr>
                        <a:t>-2.54</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effectLst/>
                          <a:latin typeface="+mn-lt"/>
                        </a:rPr>
                        <a:t>0.008</a:t>
                      </a:r>
                      <a:endParaRPr lang="en-GB" sz="1400" dirty="0">
                        <a:effectLst/>
                        <a:latin typeface="+mn-lt"/>
                        <a:ea typeface="Calibri"/>
                        <a:cs typeface="Times New Roman"/>
                      </a:endParaRP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effectLst/>
                          <a:latin typeface="+mn-lt"/>
                          <a:ea typeface="Calibri"/>
                          <a:cs typeface="Times New Roman"/>
                        </a:rPr>
                        <a:t>-3.45</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effectLst/>
                          <a:latin typeface="+mn-lt"/>
                          <a:ea typeface="+mn-ea"/>
                          <a:cs typeface="+mn-cs"/>
                        </a:rPr>
                        <a:t>NS</a:t>
                      </a:r>
                      <a:endParaRPr lang="en-GB" sz="1400" dirty="0">
                        <a:effectLst/>
                        <a:latin typeface="+mn-lt"/>
                        <a:ea typeface="Calibri"/>
                        <a:cs typeface="Times New Roman"/>
                      </a:endParaRP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effectLst/>
                          <a:latin typeface="+mn-lt"/>
                          <a:ea typeface="Calibri"/>
                          <a:cs typeface="Times New Roman"/>
                        </a:rPr>
                        <a:t>-6.59</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effectLst/>
                          <a:latin typeface="+mn-lt"/>
                        </a:rPr>
                        <a:t>0.001</a:t>
                      </a:r>
                      <a:endParaRPr lang="en-GB" sz="1400" dirty="0">
                        <a:effectLst/>
                        <a:latin typeface="+mn-lt"/>
                        <a:ea typeface="Calibri"/>
                        <a:cs typeface="Times New Roman"/>
                      </a:endParaRPr>
                    </a:p>
                  </a:txBody>
                  <a:tcPr marL="45720" marR="45720">
                    <a:lnL w="12700" cmpd="sng">
                      <a:noFill/>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6"/>
                  </a:ext>
                </a:extLst>
              </a:tr>
              <a:tr h="0">
                <a:tc>
                  <a:txBody>
                    <a:bodyPr/>
                    <a:lstStyle/>
                    <a:p>
                      <a:pPr>
                        <a:lnSpc>
                          <a:spcPct val="115000"/>
                        </a:lnSpc>
                        <a:spcAft>
                          <a:spcPts val="0"/>
                        </a:spcAft>
                      </a:pPr>
                      <a:r>
                        <a:rPr lang="en-GB" sz="1400" dirty="0">
                          <a:effectLst/>
                          <a:latin typeface="+mn-lt"/>
                        </a:rPr>
                        <a:t>Prior EBRT to bone for pain (Y/N)</a:t>
                      </a:r>
                      <a:endParaRPr lang="en-GB" sz="14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60939E"/>
                    </a:solidFill>
                  </a:tcPr>
                </a:tc>
                <a:tc>
                  <a:txBody>
                    <a:bodyPr/>
                    <a:lstStyle/>
                    <a:p>
                      <a:pPr>
                        <a:lnSpc>
                          <a:spcPct val="115000"/>
                        </a:lnSpc>
                        <a:spcAft>
                          <a:spcPts val="0"/>
                        </a:spcAft>
                      </a:pPr>
                      <a:r>
                        <a:rPr lang="en-GB" sz="1400" dirty="0">
                          <a:effectLst/>
                          <a:latin typeface="+mn-lt"/>
                          <a:ea typeface="Calibri"/>
                          <a:cs typeface="Times New Roman"/>
                        </a:rPr>
                        <a:t>2.21</a:t>
                      </a: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n-GB" sz="1400" dirty="0">
                          <a:effectLst/>
                          <a:latin typeface="+mn-lt"/>
                        </a:rPr>
                        <a:t>0.001</a:t>
                      </a:r>
                      <a:endParaRPr lang="en-GB" sz="1400" dirty="0">
                        <a:effectLst/>
                        <a:latin typeface="+mn-lt"/>
                        <a:ea typeface="Calibri"/>
                        <a:cs typeface="Times New Roman"/>
                      </a:endParaRP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n-GB" sz="1400" dirty="0">
                          <a:effectLst/>
                          <a:latin typeface="+mn-lt"/>
                          <a:ea typeface="Calibri"/>
                          <a:cs typeface="Times New Roman"/>
                        </a:rPr>
                        <a:t>3.91</a:t>
                      </a: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n-GB" sz="1400" dirty="0">
                          <a:effectLst/>
                          <a:latin typeface="+mn-lt"/>
                        </a:rPr>
                        <a:t>0.003</a:t>
                      </a:r>
                      <a:endParaRPr lang="en-GB" sz="1400" dirty="0">
                        <a:effectLst/>
                        <a:latin typeface="+mn-lt"/>
                        <a:ea typeface="Calibri"/>
                        <a:cs typeface="Times New Roman"/>
                      </a:endParaRP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n-GB" sz="1400" dirty="0">
                          <a:effectLst/>
                          <a:latin typeface="+mn-lt"/>
                          <a:ea typeface="Calibri"/>
                          <a:cs typeface="Times New Roman"/>
                        </a:rPr>
                        <a:t>2.30</a:t>
                      </a:r>
                    </a:p>
                  </a:txBody>
                  <a:tcPr marL="45720" marR="4572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n-GB" sz="1400" dirty="0">
                          <a:effectLst/>
                          <a:latin typeface="+mn-lt"/>
                          <a:ea typeface="+mn-ea"/>
                          <a:cs typeface="+mn-cs"/>
                        </a:rPr>
                        <a:t>NS</a:t>
                      </a:r>
                      <a:endParaRPr lang="en-GB" sz="1400" dirty="0">
                        <a:effectLst/>
                        <a:latin typeface="+mn-lt"/>
                        <a:ea typeface="Calibri"/>
                        <a:cs typeface="Times New Roman"/>
                      </a:endParaRPr>
                    </a:p>
                  </a:txBody>
                  <a:tcPr marL="45720" marR="45720">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612130">
                <a:tc>
                  <a:txBody>
                    <a:bodyPr/>
                    <a:lstStyle/>
                    <a:p>
                      <a:pPr>
                        <a:lnSpc>
                          <a:spcPct val="115000"/>
                        </a:lnSpc>
                        <a:spcAft>
                          <a:spcPts val="0"/>
                        </a:spcAft>
                      </a:pPr>
                      <a:r>
                        <a:rPr lang="en-GB" sz="1400" dirty="0">
                          <a:solidFill>
                            <a:schemeClr val="bg1"/>
                          </a:solidFill>
                          <a:effectLst/>
                          <a:latin typeface="+mn-lt"/>
                        </a:rPr>
                        <a:t>Total ALP (≥220 U//L /</a:t>
                      </a:r>
                      <a:r>
                        <a:rPr lang="en-GB" sz="1400" baseline="0" dirty="0">
                          <a:solidFill>
                            <a:schemeClr val="bg1"/>
                          </a:solidFill>
                          <a:effectLst/>
                          <a:latin typeface="+mn-lt"/>
                        </a:rPr>
                        <a:t> </a:t>
                      </a:r>
                      <a:r>
                        <a:rPr lang="en-GB" sz="1400" dirty="0">
                          <a:solidFill>
                            <a:schemeClr val="bg1"/>
                          </a:solidFill>
                          <a:effectLst/>
                          <a:latin typeface="+mn-lt"/>
                        </a:rPr>
                        <a:t>&lt;220 U/L/)</a:t>
                      </a:r>
                      <a:endParaRPr lang="en-GB" sz="1400" dirty="0">
                        <a:solidFill>
                          <a:schemeClr val="bg1"/>
                        </a:solidFill>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39E"/>
                    </a:solidFill>
                  </a:tcPr>
                </a:tc>
                <a:tc>
                  <a:txBody>
                    <a:bodyPr/>
                    <a:lstStyle/>
                    <a:p>
                      <a:pPr>
                        <a:lnSpc>
                          <a:spcPct val="115000"/>
                        </a:lnSpc>
                        <a:spcAft>
                          <a:spcPts val="0"/>
                        </a:spcAft>
                      </a:pPr>
                      <a:r>
                        <a:rPr lang="en-GB" sz="1400" dirty="0">
                          <a:solidFill>
                            <a:schemeClr val="tx1"/>
                          </a:solidFill>
                          <a:effectLst/>
                          <a:latin typeface="+mn-lt"/>
                          <a:ea typeface="Calibri"/>
                          <a:cs typeface="Times New Roman"/>
                        </a:rPr>
                        <a:t>-3.07</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solidFill>
                            <a:schemeClr val="tx1"/>
                          </a:solidFill>
                          <a:effectLst/>
                          <a:latin typeface="+mn-lt"/>
                        </a:rPr>
                        <a:t>&lt;0.0001</a:t>
                      </a:r>
                      <a:endParaRPr lang="en-GB" sz="1400" dirty="0">
                        <a:solidFill>
                          <a:schemeClr val="tx1"/>
                        </a:solidFill>
                        <a:effectLst/>
                        <a:latin typeface="+mn-lt"/>
                        <a:ea typeface="Calibri"/>
                        <a:cs typeface="Times New Roman"/>
                      </a:endParaRPr>
                    </a:p>
                  </a:txBody>
                  <a:tcPr marL="45720" marR="45720">
                    <a:lnL w="12700" cmpd="sng">
                      <a:noFill/>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solidFill>
                            <a:schemeClr val="tx1"/>
                          </a:solidFill>
                          <a:effectLst/>
                          <a:latin typeface="+mn-lt"/>
                          <a:ea typeface="Calibri"/>
                          <a:cs typeface="Times New Roman"/>
                        </a:rPr>
                        <a:t>-2.11</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solidFill>
                            <a:schemeClr val="tx1"/>
                          </a:solidFill>
                          <a:effectLst/>
                          <a:latin typeface="+mn-lt"/>
                          <a:ea typeface="+mn-ea"/>
                          <a:cs typeface="+mn-cs"/>
                        </a:rPr>
                        <a:t>NS</a:t>
                      </a:r>
                      <a:endParaRPr lang="en-GB" sz="1400" dirty="0">
                        <a:solidFill>
                          <a:schemeClr val="tx1"/>
                        </a:solidFill>
                        <a:effectLst/>
                        <a:latin typeface="+mn-lt"/>
                        <a:ea typeface="Calibri"/>
                        <a:cs typeface="Times New Roman"/>
                      </a:endParaRPr>
                    </a:p>
                  </a:txBody>
                  <a:tcPr marL="45720" marR="45720">
                    <a:lnL w="12700" cmpd="sng">
                      <a:noFill/>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solidFill>
                            <a:schemeClr val="tx1"/>
                          </a:solidFill>
                          <a:effectLst/>
                          <a:latin typeface="+mn-lt"/>
                          <a:ea typeface="Calibri"/>
                          <a:cs typeface="Times New Roman"/>
                        </a:rPr>
                        <a:t>-4.91</a:t>
                      </a:r>
                    </a:p>
                  </a:txBody>
                  <a:tcPr marL="45720" marR="45720">
                    <a:lnL w="12700" cmpd="sng">
                      <a:noFill/>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400" dirty="0">
                          <a:solidFill>
                            <a:schemeClr val="tx1"/>
                          </a:solidFill>
                          <a:effectLst/>
                          <a:latin typeface="+mn-lt"/>
                        </a:rPr>
                        <a:t>0.001</a:t>
                      </a:r>
                      <a:endParaRPr lang="en-GB" sz="1400" dirty="0">
                        <a:solidFill>
                          <a:schemeClr val="tx1"/>
                        </a:solidFill>
                        <a:effectLst/>
                        <a:latin typeface="+mn-lt"/>
                        <a:ea typeface="Calibri"/>
                        <a:cs typeface="Times New Roman"/>
                      </a:endParaRPr>
                    </a:p>
                  </a:txBody>
                  <a:tcPr marL="45720" marR="45720">
                    <a:lnL w="12700" cmpd="sng">
                      <a:noFill/>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8"/>
                  </a:ext>
                </a:extLst>
              </a:tr>
            </a:tbl>
          </a:graphicData>
        </a:graphic>
      </p:graphicFrame>
      <p:sp>
        <p:nvSpPr>
          <p:cNvPr id="6" name="TextBox 5"/>
          <p:cNvSpPr txBox="1"/>
          <p:nvPr/>
        </p:nvSpPr>
        <p:spPr>
          <a:xfrm>
            <a:off x="386382" y="5697936"/>
            <a:ext cx="184666" cy="2923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Connector 7"/>
          <p:cNvCxnSpPr/>
          <p:nvPr/>
        </p:nvCxnSpPr>
        <p:spPr>
          <a:xfrm>
            <a:off x="457200" y="2794000"/>
            <a:ext cx="8217760" cy="1588"/>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61438" y="3136894"/>
            <a:ext cx="8217760" cy="1588"/>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7200" y="3704167"/>
            <a:ext cx="8217760" cy="1588"/>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200" y="4064000"/>
            <a:ext cx="8217760" cy="1588"/>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 y="4635500"/>
            <a:ext cx="8217760" cy="1588"/>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61438" y="5217583"/>
            <a:ext cx="8217760" cy="1588"/>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26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174882"/>
            <a:ext cx="8686801" cy="1143000"/>
          </a:xfrm>
        </p:spPr>
        <p:txBody>
          <a:bodyPr>
            <a:noAutofit/>
          </a:bodyPr>
          <a:lstStyle/>
          <a:p>
            <a:r>
              <a:rPr lang="en-US" sz="3200" dirty="0"/>
              <a:t>Radium-223 Before or After Chemotherapy?</a:t>
            </a:r>
            <a:br>
              <a:rPr lang="en-US" sz="3200" dirty="0"/>
            </a:br>
            <a:r>
              <a:rPr lang="en-US" sz="3200" dirty="0"/>
              <a:t>Practical Considerations</a:t>
            </a:r>
          </a:p>
        </p:txBody>
      </p:sp>
      <p:sp>
        <p:nvSpPr>
          <p:cNvPr id="3" name="Content Placeholder 2"/>
          <p:cNvSpPr>
            <a:spLocks noGrp="1"/>
          </p:cNvSpPr>
          <p:nvPr>
            <p:ph idx="1"/>
          </p:nvPr>
        </p:nvSpPr>
        <p:spPr>
          <a:xfrm>
            <a:off x="457200" y="1342497"/>
            <a:ext cx="8229600" cy="4294823"/>
          </a:xfrm>
        </p:spPr>
        <p:txBody>
          <a:bodyPr/>
          <a:lstStyle/>
          <a:p>
            <a:r>
              <a:rPr lang="en-US" dirty="0"/>
              <a:t>Only FDA-approved for patients who lack visceral metastasis</a:t>
            </a:r>
          </a:p>
          <a:p>
            <a:pPr>
              <a:spcBef>
                <a:spcPts val="1800"/>
              </a:spcBef>
            </a:pPr>
            <a:r>
              <a:rPr lang="en-US" dirty="0"/>
              <a:t>Stringent eligibility requirements for treatment</a:t>
            </a:r>
          </a:p>
          <a:p>
            <a:pPr lvl="1"/>
            <a:r>
              <a:rPr lang="en-US" dirty="0"/>
              <a:t>Initial ANC ≥1,500/L with subsequent ≥1,000/L </a:t>
            </a:r>
          </a:p>
          <a:p>
            <a:pPr lvl="1"/>
            <a:r>
              <a:rPr lang="en-US" dirty="0" err="1"/>
              <a:t>Hb</a:t>
            </a:r>
            <a:r>
              <a:rPr lang="en-US" dirty="0"/>
              <a:t> ≥10 g/</a:t>
            </a:r>
            <a:r>
              <a:rPr lang="en-US" dirty="0" err="1"/>
              <a:t>dL</a:t>
            </a:r>
            <a:endParaRPr lang="en-US" dirty="0"/>
          </a:p>
          <a:p>
            <a:pPr lvl="1"/>
            <a:r>
              <a:rPr lang="en-US" dirty="0"/>
              <a:t>PLT ≥100,000/L with subsequent ≥50,000/L  </a:t>
            </a:r>
          </a:p>
          <a:p>
            <a:pPr>
              <a:spcBef>
                <a:spcPts val="1800"/>
              </a:spcBef>
            </a:pPr>
            <a:r>
              <a:rPr lang="en-US" dirty="0"/>
              <a:t>Requires preauthorization, while chemotherapy with docetaxel does not</a:t>
            </a:r>
          </a:p>
        </p:txBody>
      </p:sp>
      <p:sp>
        <p:nvSpPr>
          <p:cNvPr id="6" name="Text Placeholder 3"/>
          <p:cNvSpPr>
            <a:spLocks noGrp="1"/>
          </p:cNvSpPr>
          <p:nvPr>
            <p:ph type="body" sz="quarter" idx="10"/>
          </p:nvPr>
        </p:nvSpPr>
        <p:spPr>
          <a:xfrm>
            <a:off x="2160588" y="6010275"/>
            <a:ext cx="6526212" cy="731838"/>
          </a:xfrm>
        </p:spPr>
        <p:txBody>
          <a:bodyPr>
            <a:normAutofit/>
          </a:bodyPr>
          <a:lstStyle/>
          <a:p>
            <a:r>
              <a:rPr lang="en-US" dirty="0">
                <a:latin typeface="Calibri" charset="0"/>
                <a:ea typeface="MS PGothic" charset="0"/>
                <a:cs typeface="MS PGothic" charset="0"/>
              </a:rPr>
              <a:t>ANC, absolute </a:t>
            </a:r>
            <a:r>
              <a:rPr lang="en-US" dirty="0" err="1">
                <a:latin typeface="Calibri" charset="0"/>
                <a:ea typeface="MS PGothic" charset="0"/>
                <a:cs typeface="MS PGothic" charset="0"/>
              </a:rPr>
              <a:t>neutrophil</a:t>
            </a:r>
            <a:r>
              <a:rPr lang="en-US" dirty="0">
                <a:latin typeface="Calibri" charset="0"/>
                <a:ea typeface="MS PGothic" charset="0"/>
                <a:cs typeface="MS PGothic" charset="0"/>
              </a:rPr>
              <a:t> count; </a:t>
            </a:r>
            <a:r>
              <a:rPr lang="en-US" dirty="0" err="1">
                <a:latin typeface="Calibri" charset="0"/>
                <a:ea typeface="MS PGothic" charset="0"/>
                <a:cs typeface="MS PGothic" charset="0"/>
              </a:rPr>
              <a:t>Hb</a:t>
            </a:r>
            <a:r>
              <a:rPr lang="en-US" dirty="0">
                <a:latin typeface="Calibri" charset="0"/>
                <a:ea typeface="MS PGothic" charset="0"/>
                <a:cs typeface="MS PGothic" charset="0"/>
              </a:rPr>
              <a:t>, hemoglobin; PLT, platelets. </a:t>
            </a:r>
            <a:endParaRPr lang="en-US" dirty="0">
              <a:latin typeface="Century Gothic" charset="0"/>
              <a:ea typeface="MS PGothic" charset="0"/>
              <a:cs typeface="MS PGothic" charset="0"/>
            </a:endParaRPr>
          </a:p>
          <a:p>
            <a:endParaRPr lang="en-US" dirty="0"/>
          </a:p>
        </p:txBody>
      </p:sp>
    </p:spTree>
    <p:extLst>
      <p:ext uri="{BB962C8B-B14F-4D97-AF65-F5344CB8AC3E}">
        <p14:creationId xmlns:p14="http://schemas.microsoft.com/office/powerpoint/2010/main" val="196871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PROSELICA Study–</a:t>
            </a:r>
            <a:br>
              <a:rPr lang="en-US" dirty="0"/>
            </a:br>
            <a:r>
              <a:rPr lang="en-US" dirty="0" err="1"/>
              <a:t>Cabazitaxel</a:t>
            </a:r>
            <a:r>
              <a:rPr lang="en-US" dirty="0"/>
              <a:t> 20 vs 25 mg/m</a:t>
            </a:r>
            <a:r>
              <a:rPr lang="en-US" baseline="30000" dirty="0"/>
              <a:t>2</a:t>
            </a:r>
          </a:p>
        </p:txBody>
      </p:sp>
      <p:sp>
        <p:nvSpPr>
          <p:cNvPr id="4" name="Text Placeholder 3"/>
          <p:cNvSpPr>
            <a:spLocks noGrp="1"/>
          </p:cNvSpPr>
          <p:nvPr>
            <p:ph type="body" sz="quarter" idx="10"/>
          </p:nvPr>
        </p:nvSpPr>
        <p:spPr>
          <a:xfrm>
            <a:off x="2160588" y="6069200"/>
            <a:ext cx="6526212" cy="731838"/>
          </a:xfrm>
        </p:spPr>
        <p:txBody>
          <a:bodyPr/>
          <a:lstStyle/>
          <a:p>
            <a:r>
              <a:rPr lang="fr-FR" dirty="0"/>
              <a:t>De Bono JS, et al. </a:t>
            </a:r>
            <a:r>
              <a:rPr lang="fr-FR" i="1" dirty="0"/>
              <a:t>J Clin </a:t>
            </a:r>
            <a:r>
              <a:rPr lang="fr-FR" i="1" dirty="0" err="1"/>
              <a:t>Oncol</a:t>
            </a:r>
            <a:r>
              <a:rPr lang="fr-FR" i="1" dirty="0"/>
              <a:t>.</a:t>
            </a:r>
            <a:r>
              <a:rPr lang="fr-FR" dirty="0"/>
              <a:t> 2016;34(</a:t>
            </a:r>
            <a:r>
              <a:rPr lang="fr-FR" dirty="0" err="1"/>
              <a:t>Suppl</a:t>
            </a:r>
            <a:r>
              <a:rPr lang="fr-FR" dirty="0"/>
              <a:t>):abstract 5008.</a:t>
            </a:r>
          </a:p>
        </p:txBody>
      </p:sp>
      <p:sp>
        <p:nvSpPr>
          <p:cNvPr id="28" name="TextBox 27"/>
          <p:cNvSpPr txBox="1"/>
          <p:nvPr/>
        </p:nvSpPr>
        <p:spPr>
          <a:xfrm>
            <a:off x="4318000" y="5122626"/>
            <a:ext cx="1560582" cy="246221"/>
          </a:xfrm>
          <a:prstGeom prst="rect">
            <a:avLst/>
          </a:prstGeom>
          <a:solidFill>
            <a:srgbClr val="0F2042"/>
          </a:solidFill>
        </p:spPr>
        <p:txBody>
          <a:bodyPr wrap="square" t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cs typeface="+mn-cs"/>
              </a:rPr>
              <a:t>Time (months)</a:t>
            </a:r>
          </a:p>
        </p:txBody>
      </p:sp>
      <p:grpSp>
        <p:nvGrpSpPr>
          <p:cNvPr id="33" name="Group 32"/>
          <p:cNvGrpSpPr/>
          <p:nvPr/>
        </p:nvGrpSpPr>
        <p:grpSpPr>
          <a:xfrm>
            <a:off x="457200" y="1426319"/>
            <a:ext cx="8229600" cy="4374391"/>
            <a:chOff x="855136" y="2121726"/>
            <a:chExt cx="8229600" cy="4374391"/>
          </a:xfrm>
        </p:grpSpPr>
        <p:grpSp>
          <p:nvGrpSpPr>
            <p:cNvPr id="30" name="Group 29"/>
            <p:cNvGrpSpPr/>
            <p:nvPr/>
          </p:nvGrpSpPr>
          <p:grpSpPr>
            <a:xfrm>
              <a:off x="855136" y="2121726"/>
              <a:ext cx="8229600" cy="4374391"/>
              <a:chOff x="855136" y="2121726"/>
              <a:chExt cx="8229600" cy="4374391"/>
            </a:xfrm>
          </p:grpSpPr>
          <p:grpSp>
            <p:nvGrpSpPr>
              <p:cNvPr id="27" name="Group 26"/>
              <p:cNvGrpSpPr/>
              <p:nvPr/>
            </p:nvGrpSpPr>
            <p:grpSpPr>
              <a:xfrm>
                <a:off x="855136" y="2121726"/>
                <a:ext cx="8229600" cy="4374391"/>
                <a:chOff x="855136" y="2121726"/>
                <a:chExt cx="8229600" cy="4374391"/>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5136" y="2121726"/>
                  <a:ext cx="8229600" cy="4374391"/>
                </a:xfrm>
                <a:prstGeom prst="rect">
                  <a:avLst/>
                </a:prstGeom>
                <a:solidFill>
                  <a:srgbClr val="60939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TextBox 24"/>
                <p:cNvSpPr txBox="1"/>
                <p:nvPr/>
              </p:nvSpPr>
              <p:spPr>
                <a:xfrm>
                  <a:off x="1246707" y="5861320"/>
                  <a:ext cx="1305452" cy="600164"/>
                </a:xfrm>
                <a:prstGeom prst="rect">
                  <a:avLst/>
                </a:prstGeom>
                <a:solidFill>
                  <a:srgbClr val="0F204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mn-ea"/>
                      <a:cs typeface="+mn-cs"/>
                    </a:rPr>
                    <a:t>Number at risk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mn-ea"/>
                      <a:cs typeface="+mn-cs"/>
                    </a:rPr>
                    <a:t>CBZ 20 + 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mn-ea"/>
                      <a:cs typeface="+mn-cs"/>
                    </a:rPr>
                    <a:t>CBZ 25 + PRED</a:t>
                  </a:r>
                </a:p>
              </p:txBody>
            </p:sp>
            <p:sp>
              <p:nvSpPr>
                <p:cNvPr id="26" name="TextBox 25"/>
                <p:cNvSpPr txBox="1"/>
                <p:nvPr/>
              </p:nvSpPr>
              <p:spPr>
                <a:xfrm>
                  <a:off x="2487115" y="6024304"/>
                  <a:ext cx="5721306" cy="430887"/>
                </a:xfrm>
                <a:prstGeom prst="rect">
                  <a:avLst/>
                </a:prstGeom>
                <a:solidFill>
                  <a:srgbClr val="0F204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685800" algn="l"/>
                      <a:tab pos="1028700" algn="l"/>
                      <a:tab pos="1371600" algn="l"/>
                      <a:tab pos="2000250" algn="l"/>
                      <a:tab pos="2686050" algn="l"/>
                      <a:tab pos="3371850" algn="l"/>
                      <a:tab pos="4057650" algn="l"/>
                      <a:tab pos="4743450" algn="l"/>
                      <a:tab pos="5429250" algn="l"/>
                    </a:tabLst>
                    <a:defRPr/>
                  </a:pPr>
                  <a:r>
                    <a:rPr kumimoji="0" lang="en-US" sz="1100" b="0" i="0" u="none" strike="noStrike" kern="1200" cap="none" spc="0" normalizeH="0" baseline="0" noProof="0" dirty="0">
                      <a:ln>
                        <a:noFill/>
                      </a:ln>
                      <a:solidFill>
                        <a:srgbClr val="FFFFFF"/>
                      </a:solidFill>
                      <a:effectLst/>
                      <a:uLnTx/>
                      <a:uFillTx/>
                      <a:latin typeface="Calibri"/>
                      <a:ea typeface="+mn-ea"/>
                      <a:cs typeface="+mn-cs"/>
                    </a:rPr>
                    <a:t>598	469	393	324	210	109	55	30	 9	0</a:t>
                  </a:r>
                </a:p>
                <a:p>
                  <a:pPr marL="0" marR="0" lvl="0" indent="0" algn="l" defTabSz="457200" rtl="0" eaLnBrk="1" fontAlgn="auto" latinLnBrk="0" hangingPunct="1">
                    <a:lnSpc>
                      <a:spcPct val="100000"/>
                    </a:lnSpc>
                    <a:spcBef>
                      <a:spcPts val="0"/>
                    </a:spcBef>
                    <a:spcAft>
                      <a:spcPts val="0"/>
                    </a:spcAft>
                    <a:buClrTx/>
                    <a:buSzTx/>
                    <a:buFontTx/>
                    <a:buNone/>
                    <a:tabLst>
                      <a:tab pos="685800" algn="l"/>
                      <a:tab pos="1028700" algn="l"/>
                      <a:tab pos="1371600" algn="l"/>
                      <a:tab pos="2000250" algn="l"/>
                      <a:tab pos="2686050" algn="l"/>
                      <a:tab pos="3371850" algn="l"/>
                      <a:tab pos="4057650" algn="l"/>
                      <a:tab pos="4686300" algn="l"/>
                      <a:tab pos="5429250" algn="l"/>
                    </a:tabLst>
                    <a:defRPr/>
                  </a:pPr>
                  <a:r>
                    <a:rPr kumimoji="0" lang="en-US" sz="1100" b="0" i="0" u="none" strike="noStrike" kern="1200" cap="none" spc="0" normalizeH="0" baseline="0" noProof="0" dirty="0">
                      <a:ln>
                        <a:noFill/>
                      </a:ln>
                      <a:solidFill>
                        <a:srgbClr val="FFFFFF"/>
                      </a:solidFill>
                      <a:effectLst/>
                      <a:uLnTx/>
                      <a:uFillTx/>
                      <a:latin typeface="Calibri"/>
                      <a:ea typeface="+mn-ea"/>
                      <a:cs typeface="+mn-cs"/>
                    </a:rPr>
                    <a:t>602	494	416	338	219	120	58	25	 11	0</a:t>
                  </a:r>
                </a:p>
              </p:txBody>
            </p:sp>
          </p:grpSp>
          <p:sp>
            <p:nvSpPr>
              <p:cNvPr id="29" name="TextBox 28"/>
              <p:cNvSpPr txBox="1"/>
              <p:nvPr/>
            </p:nvSpPr>
            <p:spPr>
              <a:xfrm>
                <a:off x="1770737" y="2732526"/>
                <a:ext cx="430887" cy="2323274"/>
              </a:xfrm>
              <a:prstGeom prst="rect">
                <a:avLst/>
              </a:prstGeom>
              <a:solidFill>
                <a:srgbClr val="0F2042"/>
              </a:solidFill>
            </p:spPr>
            <p:txBody>
              <a:bodyPr vert="vert270" wrap="square"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cs typeface="+mn-cs"/>
                  </a:rPr>
                  <a:t>Probability of OS (%)</a:t>
                </a:r>
              </a:p>
            </p:txBody>
          </p:sp>
        </p:grpSp>
        <p:sp>
          <p:nvSpPr>
            <p:cNvPr id="32" name="TextBox 31"/>
            <p:cNvSpPr txBox="1"/>
            <p:nvPr/>
          </p:nvSpPr>
          <p:spPr>
            <a:xfrm>
              <a:off x="4698988" y="5850737"/>
              <a:ext cx="1770132" cy="215444"/>
            </a:xfrm>
            <a:prstGeom prst="rect">
              <a:avLst/>
            </a:prstGeom>
            <a:solidFill>
              <a:srgbClr val="0F2042"/>
            </a:solidFill>
          </p:spPr>
          <p:txBody>
            <a:bodyPr wrap="square" t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Time (months) </a:t>
              </a:r>
            </a:p>
          </p:txBody>
        </p:sp>
      </p:grpSp>
      <p:sp>
        <p:nvSpPr>
          <p:cNvPr id="23" name="TextBox 22"/>
          <p:cNvSpPr txBox="1"/>
          <p:nvPr/>
        </p:nvSpPr>
        <p:spPr>
          <a:xfrm>
            <a:off x="457200" y="1434769"/>
            <a:ext cx="5366965" cy="492443"/>
          </a:xfrm>
          <a:prstGeom prst="rect">
            <a:avLst/>
          </a:prstGeom>
          <a:solidFill>
            <a:srgbClr val="0F204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E8BDFF"/>
                </a:solidFill>
                <a:effectLst/>
                <a:uLnTx/>
                <a:uFillTx/>
                <a:latin typeface="Calibri"/>
                <a:ea typeface="+mn-ea"/>
                <a:cs typeface="+mn-cs"/>
              </a:rPr>
              <a:t>  PROSELICA: </a:t>
            </a:r>
            <a:r>
              <a:rPr kumimoji="0" lang="en-US" sz="2600" b="0" i="0" u="none" strike="noStrike" kern="1200" cap="none" spc="0" normalizeH="0" baseline="0" noProof="0" dirty="0">
                <a:ln>
                  <a:noFill/>
                </a:ln>
                <a:solidFill>
                  <a:prstClr val="white"/>
                </a:solidFill>
                <a:effectLst/>
                <a:uLnTx/>
                <a:uFillTx/>
                <a:latin typeface="Calibri"/>
                <a:ea typeface="+mn-ea"/>
                <a:cs typeface="+mn-cs"/>
              </a:rPr>
              <a:t>Overall Survival</a:t>
            </a:r>
          </a:p>
        </p:txBody>
      </p:sp>
      <p:grpSp>
        <p:nvGrpSpPr>
          <p:cNvPr id="35" name="Group 34"/>
          <p:cNvGrpSpPr/>
          <p:nvPr/>
        </p:nvGrpSpPr>
        <p:grpSpPr>
          <a:xfrm>
            <a:off x="5709379" y="2034512"/>
            <a:ext cx="2924500" cy="2123658"/>
            <a:chOff x="5709379" y="2034512"/>
            <a:chExt cx="2924500" cy="2123658"/>
          </a:xfrm>
        </p:grpSpPr>
        <p:sp>
          <p:nvSpPr>
            <p:cNvPr id="8" name="TextBox 7"/>
            <p:cNvSpPr txBox="1"/>
            <p:nvPr/>
          </p:nvSpPr>
          <p:spPr>
            <a:xfrm>
              <a:off x="5709379" y="2034512"/>
              <a:ext cx="2924500" cy="2123658"/>
            </a:xfrm>
            <a:prstGeom prst="rect">
              <a:avLst/>
            </a:prstGeom>
            <a:solidFill>
              <a:srgbClr val="0F204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         CBZ 20 + 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         CBZ 25 + PRED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Median OS, months (95% CI)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87FFB"/>
                  </a:solidFill>
                  <a:effectLst/>
                  <a:uLnTx/>
                  <a:uFillTx/>
                  <a:latin typeface="Calibri"/>
                  <a:ea typeface="+mn-ea"/>
                  <a:cs typeface="+mn-cs"/>
                </a:rPr>
                <a:t>CBZ 20 + PRED: 13.4 (12.19–14.88)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7F681"/>
                  </a:solidFill>
                  <a:effectLst/>
                  <a:uLnTx/>
                  <a:uFillTx/>
                  <a:latin typeface="Calibri"/>
                  <a:ea typeface="+mn-ea"/>
                  <a:cs typeface="+mn-cs"/>
                </a:rPr>
                <a:t>CBZ 25 + PRED: 14.5 (13.47–15.28)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7F681"/>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HR (20 </a:t>
              </a:r>
              <a:r>
                <a:rPr kumimoji="0" lang="en-US" sz="1200" b="0" i="0" u="none" strike="noStrike" kern="1200" cap="none" spc="0" normalizeH="0" baseline="0" noProof="0" dirty="0" err="1">
                  <a:ln>
                    <a:noFill/>
                  </a:ln>
                  <a:solidFill>
                    <a:prstClr val="white"/>
                  </a:solidFill>
                  <a:effectLst/>
                  <a:uLnTx/>
                  <a:uFillTx/>
                  <a:latin typeface="Calibri"/>
                  <a:ea typeface="+mn-ea"/>
                  <a:cs typeface="+mn-cs"/>
                </a:rPr>
                <a:t>vs</a:t>
              </a:r>
              <a:r>
                <a:rPr kumimoji="0" lang="en-US" sz="1200" b="0" i="0" u="none" strike="noStrike" kern="1200" cap="none" spc="0" normalizeH="0" baseline="0" noProof="0" dirty="0">
                  <a:ln>
                    <a:noFill/>
                  </a:ln>
                  <a:solidFill>
                    <a:prstClr val="white"/>
                  </a:solidFill>
                  <a:effectLst/>
                  <a:uLnTx/>
                  <a:uFillTx/>
                  <a:latin typeface="Calibri"/>
                  <a:ea typeface="+mn-ea"/>
                  <a:cs typeface="+mn-cs"/>
                </a:rPr>
                <a:t> 25): 1.024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one-sided 98.9% upper-bound CI: 1.184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within the non-inferiority margin (1.214)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4" name="Group 33"/>
            <p:cNvGrpSpPr/>
            <p:nvPr/>
          </p:nvGrpSpPr>
          <p:grpSpPr>
            <a:xfrm>
              <a:off x="5809402" y="2152404"/>
              <a:ext cx="336550" cy="236219"/>
              <a:chOff x="5780157" y="4060797"/>
              <a:chExt cx="336550" cy="236219"/>
            </a:xfrm>
          </p:grpSpPr>
          <p:grpSp>
            <p:nvGrpSpPr>
              <p:cNvPr id="21" name="Group 20"/>
              <p:cNvGrpSpPr/>
              <p:nvPr/>
            </p:nvGrpSpPr>
            <p:grpSpPr>
              <a:xfrm>
                <a:off x="5780157" y="4060797"/>
                <a:ext cx="336550" cy="45719"/>
                <a:chOff x="5878582" y="1961698"/>
                <a:chExt cx="336550" cy="69850"/>
              </a:xfrm>
            </p:grpSpPr>
            <p:cxnSp>
              <p:nvCxnSpPr>
                <p:cNvPr id="11" name="Straight Connector 10"/>
                <p:cNvCxnSpPr/>
                <p:nvPr/>
              </p:nvCxnSpPr>
              <p:spPr>
                <a:xfrm>
                  <a:off x="5906404" y="2004184"/>
                  <a:ext cx="287808" cy="1588"/>
                </a:xfrm>
                <a:prstGeom prst="line">
                  <a:avLst/>
                </a:prstGeom>
                <a:ln>
                  <a:solidFill>
                    <a:srgbClr val="887FFB"/>
                  </a:solidFill>
                </a:ln>
              </p:spPr>
              <p:style>
                <a:lnRef idx="2">
                  <a:schemeClr val="accent1"/>
                </a:lnRef>
                <a:fillRef idx="0">
                  <a:schemeClr val="accent1"/>
                </a:fillRef>
                <a:effectRef idx="1">
                  <a:schemeClr val="accent1"/>
                </a:effectRef>
                <a:fontRef idx="minor">
                  <a:schemeClr val="tx1"/>
                </a:fontRef>
              </p:style>
            </p:cxnSp>
            <p:sp>
              <p:nvSpPr>
                <p:cNvPr id="13" name="Oval 46"/>
                <p:cNvSpPr>
                  <a:spLocks noChangeArrowheads="1"/>
                </p:cNvSpPr>
                <p:nvPr/>
              </p:nvSpPr>
              <p:spPr bwMode="auto">
                <a:xfrm>
                  <a:off x="5878582" y="1961698"/>
                  <a:ext cx="69850" cy="69850"/>
                </a:xfrm>
                <a:prstGeom prst="ellipse">
                  <a:avLst/>
                </a:prstGeom>
                <a:solidFill>
                  <a:srgbClr val="887FFB"/>
                </a:solidFill>
                <a:ln w="3175">
                  <a:solidFill>
                    <a:srgbClr val="887FFB"/>
                  </a:solidFill>
                  <a:round/>
                  <a:headEnd/>
                  <a:tailEnd/>
                </a:ln>
              </p:spPr>
              <p:txBody>
                <a:bodyPr wrap="none" anchor="ct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a:endParaRPr>
                </a:p>
              </p:txBody>
            </p:sp>
            <p:sp>
              <p:nvSpPr>
                <p:cNvPr id="14" name="Oval 46"/>
                <p:cNvSpPr>
                  <a:spLocks noChangeArrowheads="1"/>
                </p:cNvSpPr>
                <p:nvPr/>
              </p:nvSpPr>
              <p:spPr bwMode="auto">
                <a:xfrm>
                  <a:off x="6018282" y="1961698"/>
                  <a:ext cx="69850" cy="69850"/>
                </a:xfrm>
                <a:prstGeom prst="ellipse">
                  <a:avLst/>
                </a:prstGeom>
                <a:solidFill>
                  <a:srgbClr val="887FFB"/>
                </a:solidFill>
                <a:ln w="3175">
                  <a:solidFill>
                    <a:srgbClr val="887FFB"/>
                  </a:solidFill>
                  <a:round/>
                  <a:headEnd/>
                  <a:tailEnd/>
                </a:ln>
              </p:spPr>
              <p:txBody>
                <a:bodyPr wrap="none" anchor="ct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a:endParaRPr>
                </a:p>
              </p:txBody>
            </p:sp>
            <p:sp>
              <p:nvSpPr>
                <p:cNvPr id="15" name="Oval 46"/>
                <p:cNvSpPr>
                  <a:spLocks noChangeArrowheads="1"/>
                </p:cNvSpPr>
                <p:nvPr/>
              </p:nvSpPr>
              <p:spPr bwMode="auto">
                <a:xfrm>
                  <a:off x="6145282" y="1961698"/>
                  <a:ext cx="69850" cy="69850"/>
                </a:xfrm>
                <a:prstGeom prst="ellipse">
                  <a:avLst/>
                </a:prstGeom>
                <a:solidFill>
                  <a:srgbClr val="887FFB"/>
                </a:solidFill>
                <a:ln w="3175">
                  <a:solidFill>
                    <a:srgbClr val="887FFB"/>
                  </a:solidFill>
                  <a:round/>
                  <a:headEnd/>
                  <a:tailEnd/>
                </a:ln>
              </p:spPr>
              <p:txBody>
                <a:bodyPr wrap="none" anchor="ct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a:endParaRPr>
                </a:p>
              </p:txBody>
            </p:sp>
          </p:grpSp>
          <p:grpSp>
            <p:nvGrpSpPr>
              <p:cNvPr id="22" name="Group 21"/>
              <p:cNvGrpSpPr/>
              <p:nvPr/>
            </p:nvGrpSpPr>
            <p:grpSpPr>
              <a:xfrm>
                <a:off x="5780157" y="4251297"/>
                <a:ext cx="336550" cy="45719"/>
                <a:chOff x="5878582" y="2152198"/>
                <a:chExt cx="336550" cy="69850"/>
              </a:xfrm>
            </p:grpSpPr>
            <p:cxnSp>
              <p:nvCxnSpPr>
                <p:cNvPr id="17" name="Straight Connector 16"/>
                <p:cNvCxnSpPr/>
                <p:nvPr/>
              </p:nvCxnSpPr>
              <p:spPr>
                <a:xfrm>
                  <a:off x="5906404" y="2194684"/>
                  <a:ext cx="287808" cy="1588"/>
                </a:xfrm>
                <a:prstGeom prst="line">
                  <a:avLst/>
                </a:prstGeom>
                <a:ln>
                  <a:solidFill>
                    <a:srgbClr val="87F681"/>
                  </a:solidFill>
                </a:ln>
              </p:spPr>
              <p:style>
                <a:lnRef idx="2">
                  <a:schemeClr val="accent1"/>
                </a:lnRef>
                <a:fillRef idx="0">
                  <a:schemeClr val="accent1"/>
                </a:fillRef>
                <a:effectRef idx="1">
                  <a:schemeClr val="accent1"/>
                </a:effectRef>
                <a:fontRef idx="minor">
                  <a:schemeClr val="tx1"/>
                </a:fontRef>
              </p:style>
            </p:cxnSp>
            <p:sp>
              <p:nvSpPr>
                <p:cNvPr id="18" name="Oval 46"/>
                <p:cNvSpPr>
                  <a:spLocks noChangeArrowheads="1"/>
                </p:cNvSpPr>
                <p:nvPr/>
              </p:nvSpPr>
              <p:spPr bwMode="auto">
                <a:xfrm>
                  <a:off x="5878582" y="2152198"/>
                  <a:ext cx="69850" cy="69850"/>
                </a:xfrm>
                <a:prstGeom prst="ellipse">
                  <a:avLst/>
                </a:prstGeom>
                <a:solidFill>
                  <a:srgbClr val="87F681"/>
                </a:solidFill>
                <a:ln w="3175">
                  <a:solidFill>
                    <a:srgbClr val="87F681"/>
                  </a:solidFill>
                  <a:round/>
                  <a:headEnd/>
                  <a:tailEnd/>
                </a:ln>
              </p:spPr>
              <p:txBody>
                <a:bodyPr wrap="none" anchor="ct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a:endParaRPr>
                </a:p>
              </p:txBody>
            </p:sp>
            <p:sp>
              <p:nvSpPr>
                <p:cNvPr id="19" name="Oval 46"/>
                <p:cNvSpPr>
                  <a:spLocks noChangeArrowheads="1"/>
                </p:cNvSpPr>
                <p:nvPr/>
              </p:nvSpPr>
              <p:spPr bwMode="auto">
                <a:xfrm>
                  <a:off x="6018282" y="2152198"/>
                  <a:ext cx="69850" cy="69850"/>
                </a:xfrm>
                <a:prstGeom prst="ellipse">
                  <a:avLst/>
                </a:prstGeom>
                <a:solidFill>
                  <a:srgbClr val="87F681"/>
                </a:solidFill>
                <a:ln w="3175">
                  <a:solidFill>
                    <a:srgbClr val="87F681"/>
                  </a:solidFill>
                  <a:round/>
                  <a:headEnd/>
                  <a:tailEnd/>
                </a:ln>
              </p:spPr>
              <p:txBody>
                <a:bodyPr wrap="none" anchor="ct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a:endParaRPr>
                </a:p>
              </p:txBody>
            </p:sp>
            <p:sp>
              <p:nvSpPr>
                <p:cNvPr id="20" name="Oval 46"/>
                <p:cNvSpPr>
                  <a:spLocks noChangeArrowheads="1"/>
                </p:cNvSpPr>
                <p:nvPr/>
              </p:nvSpPr>
              <p:spPr bwMode="auto">
                <a:xfrm>
                  <a:off x="6145282" y="2152198"/>
                  <a:ext cx="69850" cy="69850"/>
                </a:xfrm>
                <a:prstGeom prst="ellipse">
                  <a:avLst/>
                </a:prstGeom>
                <a:solidFill>
                  <a:srgbClr val="87F681"/>
                </a:solidFill>
                <a:ln w="3175">
                  <a:solidFill>
                    <a:srgbClr val="87F681"/>
                  </a:solidFill>
                  <a:round/>
                  <a:headEnd/>
                  <a:tailEnd/>
                </a:ln>
              </p:spPr>
              <p:txBody>
                <a:bodyPr wrap="none" anchor="ct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a:endParaRPr>
                </a:p>
              </p:txBody>
            </p:sp>
          </p:grpSp>
        </p:grpSp>
      </p:grpSp>
    </p:spTree>
    <p:extLst>
      <p:ext uri="{BB962C8B-B14F-4D97-AF65-F5344CB8AC3E}">
        <p14:creationId xmlns:p14="http://schemas.microsoft.com/office/powerpoint/2010/main" val="283806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PROSELICA Study – Adverse Events</a:t>
            </a:r>
            <a:br>
              <a:rPr lang="en-US" dirty="0"/>
            </a:br>
            <a:endParaRPr lang="en-US" dirty="0"/>
          </a:p>
        </p:txBody>
      </p:sp>
      <p:sp>
        <p:nvSpPr>
          <p:cNvPr id="4" name="Text Placeholder 3"/>
          <p:cNvSpPr>
            <a:spLocks noGrp="1"/>
          </p:cNvSpPr>
          <p:nvPr>
            <p:ph type="body" sz="quarter" idx="10"/>
          </p:nvPr>
        </p:nvSpPr>
        <p:spPr/>
        <p:txBody>
          <a:bodyPr/>
          <a:lstStyle/>
          <a:p>
            <a:r>
              <a:rPr lang="fr-FR" dirty="0"/>
              <a:t>De Bono JS, et al. </a:t>
            </a:r>
            <a:r>
              <a:rPr lang="fr-FR" i="1" dirty="0"/>
              <a:t>J Clin </a:t>
            </a:r>
            <a:r>
              <a:rPr lang="fr-FR" i="1" dirty="0" err="1"/>
              <a:t>Oncol</a:t>
            </a:r>
            <a:r>
              <a:rPr lang="fr-FR" i="1" dirty="0"/>
              <a:t>.</a:t>
            </a:r>
            <a:r>
              <a:rPr lang="fr-FR" dirty="0"/>
              <a:t> 2016;34(</a:t>
            </a:r>
            <a:r>
              <a:rPr lang="fr-FR" dirty="0" err="1"/>
              <a:t>Suppl</a:t>
            </a:r>
            <a:r>
              <a:rPr lang="fr-FR" dirty="0"/>
              <a:t>):abstract 5008.</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2503"/>
            <a:ext cx="8229600" cy="4192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472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1301</Words>
  <Application>Microsoft Office PowerPoint</Application>
  <PresentationFormat>On-screen Show (4:3)</PresentationFormat>
  <Paragraphs>287</Paragraphs>
  <Slides>13</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MS PGothic</vt:lpstr>
      <vt:lpstr>MS PGothic</vt:lpstr>
      <vt:lpstr>Arial</vt:lpstr>
      <vt:lpstr>Calibri</vt:lpstr>
      <vt:lpstr>Century Gothic</vt:lpstr>
      <vt:lpstr>Helvetica</vt:lpstr>
      <vt:lpstr>Symbol</vt:lpstr>
      <vt:lpstr>Times</vt:lpstr>
      <vt:lpstr>Times New Roman</vt:lpstr>
      <vt:lpstr>ヒラギノ角ゴ Pro W3</vt:lpstr>
      <vt:lpstr>Office Theme</vt:lpstr>
      <vt:lpstr>1_Office Theme</vt:lpstr>
      <vt:lpstr>2_Office Theme</vt:lpstr>
      <vt:lpstr>PowerPoint Presentation</vt:lpstr>
      <vt:lpstr>Sipuleucel-T Survival Benefit</vt:lpstr>
      <vt:lpstr>Survival Benefit of Sipuleucel-T Is Greater When PSA Is Lower</vt:lpstr>
      <vt:lpstr>Retrospective Experience</vt:lpstr>
      <vt:lpstr>Retrospective Experience</vt:lpstr>
      <vt:lpstr>ALSYMPCA: Predisposing Factors for Hematologic Toxicity</vt:lpstr>
      <vt:lpstr>Radium-223 Before or After Chemotherapy? Practical Considerations</vt:lpstr>
      <vt:lpstr>The PROSELICA Study– Cabazitaxel 20 vs 25 mg/m2</vt:lpstr>
      <vt:lpstr>The PROSELICA Study – Adverse Events </vt:lpstr>
      <vt:lpstr>Situations to Perform a Metastatic Biopsy</vt:lpstr>
      <vt:lpstr>Neuroendocrine/Small-Cell Prostate Cancer</vt:lpstr>
      <vt:lpstr>Genomic Landscape of Metastatic Castration-Resistant Prostate Cancer</vt:lpstr>
      <vt:lpstr>Response to Olaparib Is Highly Enriched in Patients with Defects in DNA Repair Genes</vt:lpstr>
    </vt:vector>
  </TitlesOfParts>
  <Company>Annenberg Center for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Plante</dc:creator>
  <cp:lastModifiedBy>Suellen Evavold</cp:lastModifiedBy>
  <cp:revision>18</cp:revision>
  <cp:lastPrinted>2017-04-11T16:21:46Z</cp:lastPrinted>
  <dcterms:created xsi:type="dcterms:W3CDTF">2016-04-20T21:57:17Z</dcterms:created>
  <dcterms:modified xsi:type="dcterms:W3CDTF">2017-04-11T18:15:45Z</dcterms:modified>
</cp:coreProperties>
</file>